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67" r:id="rId2"/>
    <p:sldId id="268" r:id="rId3"/>
    <p:sldId id="299" r:id="rId4"/>
    <p:sldId id="300" r:id="rId5"/>
    <p:sldId id="301" r:id="rId6"/>
    <p:sldId id="302" r:id="rId7"/>
    <p:sldId id="303" r:id="rId8"/>
    <p:sldId id="305" r:id="rId9"/>
    <p:sldId id="304" r:id="rId10"/>
    <p:sldId id="309" r:id="rId11"/>
    <p:sldId id="306" r:id="rId12"/>
    <p:sldId id="316" r:id="rId13"/>
    <p:sldId id="308" r:id="rId14"/>
    <p:sldId id="307" r:id="rId15"/>
    <p:sldId id="310" r:id="rId16"/>
    <p:sldId id="333" r:id="rId17"/>
    <p:sldId id="317" r:id="rId18"/>
    <p:sldId id="311" r:id="rId19"/>
    <p:sldId id="312" r:id="rId20"/>
    <p:sldId id="314" r:id="rId21"/>
    <p:sldId id="313" r:id="rId22"/>
    <p:sldId id="318" r:id="rId23"/>
    <p:sldId id="315" r:id="rId24"/>
    <p:sldId id="319" r:id="rId25"/>
    <p:sldId id="334" r:id="rId26"/>
    <p:sldId id="335" r:id="rId27"/>
    <p:sldId id="336" r:id="rId28"/>
    <p:sldId id="337" r:id="rId29"/>
    <p:sldId id="338" r:id="rId30"/>
    <p:sldId id="320" r:id="rId31"/>
    <p:sldId id="321" r:id="rId32"/>
    <p:sldId id="342" r:id="rId33"/>
    <p:sldId id="322" r:id="rId34"/>
    <p:sldId id="339" r:id="rId35"/>
    <p:sldId id="323" r:id="rId36"/>
    <p:sldId id="324" r:id="rId37"/>
    <p:sldId id="340" r:id="rId38"/>
    <p:sldId id="326" r:id="rId39"/>
    <p:sldId id="327" r:id="rId40"/>
    <p:sldId id="345" r:id="rId41"/>
    <p:sldId id="332" r:id="rId42"/>
    <p:sldId id="328" r:id="rId43"/>
    <p:sldId id="347" r:id="rId44"/>
    <p:sldId id="331" r:id="rId45"/>
    <p:sldId id="329" r:id="rId46"/>
    <p:sldId id="348" r:id="rId47"/>
    <p:sldId id="330" r:id="rId48"/>
    <p:sldId id="349" r:id="rId49"/>
    <p:sldId id="298" r:id="rId50"/>
    <p:sldId id="343" r:id="rId51"/>
    <p:sldId id="344" r:id="rId5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6D6D6D"/>
    <a:srgbClr val="00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94" autoAdjust="0"/>
    <p:restoredTop sz="99623" autoAdjust="0"/>
  </p:normalViewPr>
  <p:slideViewPr>
    <p:cSldViewPr>
      <p:cViewPr>
        <p:scale>
          <a:sx n="70" d="100"/>
          <a:sy n="70" d="100"/>
        </p:scale>
        <p:origin x="-912" y="-53"/>
      </p:cViewPr>
      <p:guideLst>
        <p:guide orient="horz" pos="1620"/>
        <p:guide pos="2880"/>
      </p:guideLst>
    </p:cSldViewPr>
  </p:slideViewPr>
  <p:outlineViewPr>
    <p:cViewPr>
      <p:scale>
        <a:sx n="33" d="100"/>
        <a:sy n="33" d="100"/>
      </p:scale>
      <p:origin x="0" y="42749"/>
    </p:cViewPr>
  </p:outlineViewPr>
  <p:notesTextViewPr>
    <p:cViewPr>
      <p:scale>
        <a:sx n="100" d="100"/>
        <a:sy n="100" d="100"/>
      </p:scale>
      <p:origin x="0" y="0"/>
    </p:cViewPr>
  </p:notesTextViewPr>
  <p:sorterViewPr>
    <p:cViewPr>
      <p:scale>
        <a:sx n="42" d="100"/>
        <a:sy n="42" d="100"/>
      </p:scale>
      <p:origin x="0" y="802"/>
    </p:cViewPr>
  </p:sorterViewPr>
  <p:notesViewPr>
    <p:cSldViewPr>
      <p:cViewPr varScale="1">
        <p:scale>
          <a:sx n="42" d="100"/>
          <a:sy n="42" d="100"/>
        </p:scale>
        <p:origin x="-2242" y="-8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75E6F0-D3A0-4141-9D57-731905E0C315}" type="datetimeFigureOut">
              <a:rPr lang="en-IN" smtClean="0"/>
              <a:pPr/>
              <a:t>11-12-2017</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5C7F9D-A9F4-4281-B936-2FFE7AA075E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10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11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12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13</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14</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15</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16</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17</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18</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19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2</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21</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22</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Any calculations of energy content, biomass, or numbers has to include all organisms at that </a:t>
            </a:r>
            <a:r>
              <a:rPr lang="en-US" sz="1200" dirty="0" err="1" smtClean="0"/>
              <a:t>trophic</a:t>
            </a:r>
            <a:r>
              <a:rPr lang="en-US" sz="1200" dirty="0" smtClean="0"/>
              <a:t> level. No </a:t>
            </a:r>
            <a:r>
              <a:rPr lang="en-US" sz="1200" dirty="0" err="1" smtClean="0"/>
              <a:t>generalisations</a:t>
            </a:r>
            <a:r>
              <a:rPr lang="en-US" sz="1200" dirty="0" smtClean="0"/>
              <a:t> we make will be true if we take only a few individuals at any </a:t>
            </a:r>
            <a:r>
              <a:rPr lang="en-US" sz="1200" dirty="0" err="1" smtClean="0"/>
              <a:t>trophic</a:t>
            </a:r>
            <a:r>
              <a:rPr lang="en-US" sz="1200" dirty="0" smtClean="0"/>
              <a:t> level into account. Also a given organism may occupy more than one </a:t>
            </a:r>
            <a:r>
              <a:rPr lang="en-US" sz="1200" dirty="0" err="1" smtClean="0"/>
              <a:t>trophic</a:t>
            </a:r>
            <a:r>
              <a:rPr lang="en-US" sz="1200" dirty="0" smtClean="0"/>
              <a:t> level simultaneously. One must remember that the </a:t>
            </a:r>
            <a:r>
              <a:rPr lang="en-US" sz="1200" dirty="0" err="1" smtClean="0"/>
              <a:t>trophic</a:t>
            </a:r>
            <a:r>
              <a:rPr lang="en-US" sz="1200" dirty="0" smtClean="0"/>
              <a:t> level represents a functional level, not a species as such. A given species may occupy more than one </a:t>
            </a:r>
            <a:r>
              <a:rPr lang="en-US" sz="1200" dirty="0" err="1" smtClean="0"/>
              <a:t>trophic</a:t>
            </a:r>
            <a:r>
              <a:rPr lang="en-US" sz="1200" dirty="0" smtClean="0"/>
              <a:t> level in the same ecosystem at the same time; for example, a sparrow is a primary consumer when it eats seeds, fruits, peas, and a secondary consumer when it eats insects and worms. </a:t>
            </a:r>
            <a:r>
              <a:rPr lang="en-US" sz="1200" i="1" dirty="0" smtClean="0"/>
              <a:t>Can you work out how many </a:t>
            </a:r>
            <a:r>
              <a:rPr lang="en-US" sz="1200" i="1" dirty="0" err="1" smtClean="0"/>
              <a:t>trophic</a:t>
            </a:r>
            <a:r>
              <a:rPr lang="en-US" sz="1200" i="1" dirty="0" smtClean="0"/>
              <a:t> levels human beings function at in a food chain?</a:t>
            </a:r>
            <a:endParaRPr lang="en-US" sz="1200" dirty="0" smtClean="0"/>
          </a:p>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24</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29</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30</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31</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32</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33</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34</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35</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3</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36</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Scrub: Dense vegetation consisting of stunted trees or bushes</a:t>
            </a:r>
          </a:p>
          <a:p>
            <a:r>
              <a:rPr lang="en-US" dirty="0" smtClean="0"/>
              <a:t>Reed:</a:t>
            </a:r>
            <a:r>
              <a:rPr lang="en-US" baseline="0" dirty="0" smtClean="0"/>
              <a:t> Tall woody perennial grasses with hollow slender stems especially of the genera </a:t>
            </a:r>
            <a:r>
              <a:rPr lang="en-US" baseline="0" dirty="0" err="1" smtClean="0"/>
              <a:t>Arundo</a:t>
            </a:r>
            <a:r>
              <a:rPr lang="en-US" baseline="0" dirty="0" smtClean="0"/>
              <a:t> and </a:t>
            </a:r>
            <a:r>
              <a:rPr lang="en-US" baseline="0" dirty="0" err="1" smtClean="0"/>
              <a:t>Phragmites</a:t>
            </a:r>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37</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39</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40</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42</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43</a:t>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45</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46</a:t>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47</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Out of the total cost of various ecosystem services, the </a:t>
            </a:r>
            <a:r>
              <a:rPr lang="en-US" sz="1200" dirty="0" smtClean="0">
                <a:solidFill>
                  <a:srgbClr val="FFFF00"/>
                </a:solidFill>
              </a:rPr>
              <a:t>soil formation accounts for about 50 per cent</a:t>
            </a:r>
            <a:r>
              <a:rPr lang="en-US" sz="1200" dirty="0" smtClean="0"/>
              <a:t>, and contributions of </a:t>
            </a:r>
            <a:r>
              <a:rPr lang="en-US" sz="1200" dirty="0" smtClean="0">
                <a:solidFill>
                  <a:srgbClr val="FFFF00"/>
                </a:solidFill>
              </a:rPr>
              <a:t>other services like recreation and nutrient cycling, are less than 10 per cent each. </a:t>
            </a:r>
            <a:r>
              <a:rPr lang="en-US" sz="1200" dirty="0" smtClean="0"/>
              <a:t>The cost of climate regulation and habitat for wildlife are about 6 per cent each.</a:t>
            </a:r>
          </a:p>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48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4</a:t>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50</a:t>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51</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35C7F9D-A9F4-4281-B936-2FFE7AA075E9}" type="slidenum">
              <a:rPr lang="en-IN" smtClean="0"/>
              <a:pPr/>
              <a:t>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Earthworm is the farmer’s ‘friend’ as it help in the breakdown of complex organic matter as well as in loosening of the soil. </a:t>
            </a:r>
          </a:p>
        </p:txBody>
      </p:sp>
      <p:sp>
        <p:nvSpPr>
          <p:cNvPr id="4" name="Slide Number Placeholder 3"/>
          <p:cNvSpPr>
            <a:spLocks noGrp="1"/>
          </p:cNvSpPr>
          <p:nvPr>
            <p:ph type="sldNum" sz="quarter" idx="10"/>
          </p:nvPr>
        </p:nvSpPr>
        <p:spPr/>
        <p:txBody>
          <a:bodyPr/>
          <a:lstStyle/>
          <a:p>
            <a:fld id="{435C7F9D-A9F4-4281-B936-2FFE7AA075E9}"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CF93EE3-0FD7-476F-B006-1246A057C440}" type="datetimeFigureOut">
              <a:rPr lang="en-IN" smtClean="0"/>
              <a:pPr/>
              <a:t>11-12-2017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2446A-5FCF-4BBF-8B7B-4D9F9DE2475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F93EE3-0FD7-476F-B006-1246A057C440}" type="datetimeFigureOut">
              <a:rPr lang="en-IN" smtClean="0"/>
              <a:pPr/>
              <a:t>11-12-2017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2446A-5FCF-4BBF-8B7B-4D9F9DE2475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F93EE3-0FD7-476F-B006-1246A057C440}" type="datetimeFigureOut">
              <a:rPr lang="en-IN" smtClean="0"/>
              <a:pPr/>
              <a:t>11-12-2017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2446A-5FCF-4BBF-8B7B-4D9F9DE2475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F93EE3-0FD7-476F-B006-1246A057C440}" type="datetimeFigureOut">
              <a:rPr lang="en-IN" smtClean="0"/>
              <a:pPr/>
              <a:t>11-12-2017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2446A-5FCF-4BBF-8B7B-4D9F9DE2475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F93EE3-0FD7-476F-B006-1246A057C440}" type="datetimeFigureOut">
              <a:rPr lang="en-IN" smtClean="0"/>
              <a:pPr/>
              <a:t>11-12-2017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2446A-5FCF-4BBF-8B7B-4D9F9DE2475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CF93EE3-0FD7-476F-B006-1246A057C440}" type="datetimeFigureOut">
              <a:rPr lang="en-IN" smtClean="0"/>
              <a:pPr/>
              <a:t>11-12-2017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2446A-5FCF-4BBF-8B7B-4D9F9DE2475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CF93EE3-0FD7-476F-B006-1246A057C440}" type="datetimeFigureOut">
              <a:rPr lang="en-IN" smtClean="0"/>
              <a:pPr/>
              <a:t>11-12-2017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E2446A-5FCF-4BBF-8B7B-4D9F9DE2475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CF93EE3-0FD7-476F-B006-1246A057C440}" type="datetimeFigureOut">
              <a:rPr lang="en-IN" smtClean="0"/>
              <a:pPr/>
              <a:t>11-12-2017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E2446A-5FCF-4BBF-8B7B-4D9F9DE2475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93EE3-0FD7-476F-B006-1246A057C440}" type="datetimeFigureOut">
              <a:rPr lang="en-IN" smtClean="0"/>
              <a:pPr/>
              <a:t>11-12-2017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E2446A-5FCF-4BBF-8B7B-4D9F9DE2475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93EE3-0FD7-476F-B006-1246A057C440}" type="datetimeFigureOut">
              <a:rPr lang="en-IN" smtClean="0"/>
              <a:pPr/>
              <a:t>11-12-2017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2446A-5FCF-4BBF-8B7B-4D9F9DE2475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93EE3-0FD7-476F-B006-1246A057C440}" type="datetimeFigureOut">
              <a:rPr lang="en-IN" smtClean="0"/>
              <a:pPr/>
              <a:t>11-12-2017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2446A-5FCF-4BBF-8B7B-4D9F9DE2475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6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CF93EE3-0FD7-476F-B006-1246A057C440}" type="datetimeFigureOut">
              <a:rPr lang="en-IN" smtClean="0"/>
              <a:pPr/>
              <a:t>11-12-2017</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3E2446A-5FCF-4BBF-8B7B-4D9F9DE2475B}"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664" y="1685255"/>
            <a:ext cx="8134672" cy="1102519"/>
          </a:xfrm>
        </p:spPr>
        <p:txBody>
          <a:bodyPr>
            <a:noAutofit/>
          </a:bodyPr>
          <a:lstStyle/>
          <a:p>
            <a:r>
              <a:rPr lang="en-US" sz="6600" b="1" dirty="0" smtClean="0">
                <a:solidFill>
                  <a:srgbClr val="FFC000"/>
                </a:solidFill>
              </a:rPr>
              <a:t>ECOSYSTEM</a:t>
            </a:r>
            <a:endParaRPr lang="en-IN" sz="8000" b="1"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727"/>
            <a:ext cx="8229600" cy="565571"/>
          </a:xfrm>
        </p:spPr>
        <p:txBody>
          <a:bodyPr>
            <a:normAutofit fontScale="90000"/>
          </a:bodyPr>
          <a:lstStyle/>
          <a:p>
            <a:r>
              <a:rPr lang="en-US" sz="3200" b="1" dirty="0" smtClean="0">
                <a:solidFill>
                  <a:srgbClr val="FFFF00"/>
                </a:solidFill>
              </a:rPr>
              <a:t>Steps in the process of decomposition</a:t>
            </a:r>
          </a:p>
        </p:txBody>
      </p:sp>
      <p:sp>
        <p:nvSpPr>
          <p:cNvPr id="3" name="Content Placeholder 2"/>
          <p:cNvSpPr>
            <a:spLocks noGrp="1"/>
          </p:cNvSpPr>
          <p:nvPr>
            <p:ph idx="1"/>
          </p:nvPr>
        </p:nvSpPr>
        <p:spPr>
          <a:xfrm>
            <a:off x="0" y="483518"/>
            <a:ext cx="9144000" cy="4032448"/>
          </a:xfrm>
        </p:spPr>
        <p:txBody>
          <a:bodyPr>
            <a:noAutofit/>
          </a:bodyPr>
          <a:lstStyle/>
          <a:p>
            <a:pPr algn="just"/>
            <a:r>
              <a:rPr lang="en-US" sz="2000" b="1" dirty="0" smtClean="0">
                <a:solidFill>
                  <a:srgbClr val="FFFF00"/>
                </a:solidFill>
              </a:rPr>
              <a:t>Fragmentation</a:t>
            </a:r>
            <a:r>
              <a:rPr lang="en-US" sz="2000" b="1" dirty="0" smtClean="0"/>
              <a:t> is the process where </a:t>
            </a:r>
            <a:r>
              <a:rPr lang="en-US" sz="2000" b="1" dirty="0" err="1" smtClean="0">
                <a:solidFill>
                  <a:srgbClr val="FFFF00"/>
                </a:solidFill>
              </a:rPr>
              <a:t>detritivores</a:t>
            </a:r>
            <a:r>
              <a:rPr lang="en-US" sz="2000" b="1" dirty="0" smtClean="0"/>
              <a:t> (e.g., Earthworm) </a:t>
            </a:r>
            <a:r>
              <a:rPr lang="en-US" sz="2000" b="1" dirty="0" smtClean="0">
                <a:solidFill>
                  <a:srgbClr val="FFFF00"/>
                </a:solidFill>
              </a:rPr>
              <a:t>break down detritus into smaller particles. </a:t>
            </a:r>
          </a:p>
          <a:p>
            <a:pPr algn="just"/>
            <a:r>
              <a:rPr lang="en-US" sz="2000" b="1" dirty="0" smtClean="0">
                <a:solidFill>
                  <a:srgbClr val="FFFF00"/>
                </a:solidFill>
              </a:rPr>
              <a:t>Leaching </a:t>
            </a:r>
            <a:r>
              <a:rPr lang="en-US" sz="2000" b="1" dirty="0" smtClean="0"/>
              <a:t>is the process by </a:t>
            </a:r>
            <a:r>
              <a:rPr lang="en-US" sz="2000" dirty="0" smtClean="0"/>
              <a:t>which water soluble inorganic nutrients go down into the soil horizon and get precipitated as unavailable salts. </a:t>
            </a:r>
          </a:p>
          <a:p>
            <a:pPr algn="just"/>
            <a:r>
              <a:rPr lang="en-US" sz="2000" b="1" dirty="0" smtClean="0">
                <a:solidFill>
                  <a:srgbClr val="FFFF00"/>
                </a:solidFill>
              </a:rPr>
              <a:t>Catabolism</a:t>
            </a:r>
            <a:r>
              <a:rPr lang="en-US" sz="2000" b="1" dirty="0" smtClean="0"/>
              <a:t> is the </a:t>
            </a:r>
            <a:r>
              <a:rPr lang="en-US" sz="2000" dirty="0" smtClean="0"/>
              <a:t>enzymatic process by which degraded detritus is converted into simpler inorganic substances.</a:t>
            </a:r>
          </a:p>
          <a:p>
            <a:pPr algn="just"/>
            <a:r>
              <a:rPr lang="en-US" sz="2000" b="1" dirty="0" smtClean="0"/>
              <a:t>Fragmentation, leaching and catabolism in decomposition operate simultaneously on the detritus.</a:t>
            </a:r>
            <a:r>
              <a:rPr lang="en-US" sz="2000" dirty="0" smtClean="0"/>
              <a:t> </a:t>
            </a:r>
          </a:p>
          <a:p>
            <a:pPr algn="just"/>
            <a:r>
              <a:rPr lang="en-US" sz="2000" b="1" dirty="0" err="1" smtClean="0">
                <a:solidFill>
                  <a:srgbClr val="FFFF00"/>
                </a:solidFill>
              </a:rPr>
              <a:t>Humification</a:t>
            </a:r>
            <a:r>
              <a:rPr lang="en-US" sz="2000" b="1" dirty="0" smtClean="0"/>
              <a:t> </a:t>
            </a:r>
            <a:r>
              <a:rPr lang="en-US" sz="2000" dirty="0" smtClean="0"/>
              <a:t>process of formation/accumulation of a nutrient rich </a:t>
            </a:r>
            <a:r>
              <a:rPr lang="en-US" sz="2000" b="1" dirty="0" smtClean="0"/>
              <a:t>humus (</a:t>
            </a:r>
            <a:r>
              <a:rPr lang="en-US" sz="2000" dirty="0" smtClean="0"/>
              <a:t>dark </a:t>
            </a:r>
            <a:r>
              <a:rPr lang="en-US" sz="2000" dirty="0" err="1" smtClean="0"/>
              <a:t>coloured</a:t>
            </a:r>
            <a:r>
              <a:rPr lang="en-US" sz="2000" dirty="0" smtClean="0"/>
              <a:t> amorphous substance</a:t>
            </a:r>
            <a:r>
              <a:rPr lang="en-US" sz="2000" b="1" dirty="0" smtClean="0"/>
              <a:t>) </a:t>
            </a:r>
            <a:r>
              <a:rPr lang="en-US" sz="2000" dirty="0" smtClean="0"/>
              <a:t>that is highly resistant to microbial action and undergoes decomposition at an extremely slow rate. </a:t>
            </a:r>
          </a:p>
          <a:p>
            <a:pPr algn="just"/>
            <a:r>
              <a:rPr lang="en-US" sz="2000" b="1" dirty="0" err="1" smtClean="0">
                <a:solidFill>
                  <a:srgbClr val="FFFF00"/>
                </a:solidFill>
              </a:rPr>
              <a:t>Mineralisation</a:t>
            </a:r>
            <a:r>
              <a:rPr lang="en-US" sz="2000" b="1" dirty="0" smtClean="0"/>
              <a:t> </a:t>
            </a:r>
            <a:r>
              <a:rPr lang="en-US" sz="2000" dirty="0" smtClean="0"/>
              <a:t>is the process by which humus is further degraded by some microbes and release of inorganic nutrients</a:t>
            </a:r>
            <a:r>
              <a:rPr lang="en-US" sz="2000" b="1" dirty="0" smtClean="0"/>
              <a:t>.</a:t>
            </a:r>
          </a:p>
          <a:p>
            <a:pPr algn="just">
              <a:buNone/>
            </a:pPr>
            <a:endParaRPr lang="en-US" sz="20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65571"/>
          </a:xfrm>
        </p:spPr>
        <p:txBody>
          <a:bodyPr>
            <a:normAutofit fontScale="90000"/>
          </a:bodyPr>
          <a:lstStyle/>
          <a:p>
            <a:r>
              <a:rPr lang="en-US" sz="3200" b="1" dirty="0" smtClean="0">
                <a:solidFill>
                  <a:srgbClr val="FFFF00"/>
                </a:solidFill>
              </a:rPr>
              <a:t>Enlist some factors affecting decomposition</a:t>
            </a:r>
          </a:p>
        </p:txBody>
      </p:sp>
      <p:sp>
        <p:nvSpPr>
          <p:cNvPr id="3" name="Content Placeholder 2"/>
          <p:cNvSpPr>
            <a:spLocks noGrp="1"/>
          </p:cNvSpPr>
          <p:nvPr>
            <p:ph idx="1"/>
          </p:nvPr>
        </p:nvSpPr>
        <p:spPr>
          <a:xfrm>
            <a:off x="323528" y="915566"/>
            <a:ext cx="8424936" cy="3744416"/>
          </a:xfrm>
        </p:spPr>
        <p:txBody>
          <a:bodyPr>
            <a:noAutofit/>
          </a:bodyPr>
          <a:lstStyle/>
          <a:p>
            <a:pPr algn="just"/>
            <a:r>
              <a:rPr lang="en-US" sz="2300" dirty="0" smtClean="0"/>
              <a:t>Temperature</a:t>
            </a:r>
          </a:p>
          <a:p>
            <a:pPr algn="just"/>
            <a:r>
              <a:rPr lang="en-US" sz="2300" dirty="0" smtClean="0"/>
              <a:t>soil moisture content</a:t>
            </a:r>
          </a:p>
          <a:p>
            <a:pPr algn="just"/>
            <a:r>
              <a:rPr lang="en-US" sz="2300" dirty="0" smtClean="0"/>
              <a:t>Availability of microbes.</a:t>
            </a:r>
          </a:p>
          <a:p>
            <a:pPr algn="just"/>
            <a:r>
              <a:rPr lang="en-US" sz="2300" dirty="0" smtClean="0"/>
              <a:t>Availability of Oxygen</a:t>
            </a:r>
          </a:p>
          <a:p>
            <a:pPr algn="just"/>
            <a:endParaRPr lang="en-US" sz="23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fontScale="90000"/>
          </a:bodyPr>
          <a:lstStyle/>
          <a:p>
            <a:r>
              <a:rPr lang="en-US" sz="3200" b="1" dirty="0" smtClean="0">
                <a:solidFill>
                  <a:srgbClr val="FFFF00"/>
                </a:solidFill>
              </a:rPr>
              <a:t>DECOMPOSITION</a:t>
            </a:r>
          </a:p>
        </p:txBody>
      </p:sp>
      <p:sp>
        <p:nvSpPr>
          <p:cNvPr id="3" name="Content Placeholder 2"/>
          <p:cNvSpPr>
            <a:spLocks noGrp="1"/>
          </p:cNvSpPr>
          <p:nvPr>
            <p:ph idx="1"/>
          </p:nvPr>
        </p:nvSpPr>
        <p:spPr>
          <a:xfrm>
            <a:off x="0" y="483518"/>
            <a:ext cx="9144000" cy="4464496"/>
          </a:xfrm>
        </p:spPr>
        <p:txBody>
          <a:bodyPr>
            <a:noAutofit/>
          </a:bodyPr>
          <a:lstStyle/>
          <a:p>
            <a:pPr algn="just"/>
            <a:r>
              <a:rPr lang="en-US" sz="2100" dirty="0" smtClean="0"/>
              <a:t>Decomposition is largely an </a:t>
            </a:r>
            <a:r>
              <a:rPr lang="en-US" sz="2100" dirty="0" smtClean="0">
                <a:solidFill>
                  <a:srgbClr val="FFFF00"/>
                </a:solidFill>
              </a:rPr>
              <a:t>oxygen-requiring process</a:t>
            </a:r>
            <a:r>
              <a:rPr lang="en-US" sz="2100" dirty="0" smtClean="0"/>
              <a:t>. </a:t>
            </a:r>
          </a:p>
          <a:p>
            <a:pPr algn="just"/>
            <a:r>
              <a:rPr lang="en-US" sz="2100" dirty="0" smtClean="0"/>
              <a:t>The rate of decomposition is </a:t>
            </a:r>
            <a:r>
              <a:rPr lang="en-US" sz="2100" dirty="0" smtClean="0">
                <a:solidFill>
                  <a:srgbClr val="FFFF00"/>
                </a:solidFill>
              </a:rPr>
              <a:t>controlled by chemical composition of detritus and climatic factors(Temperature and soil moisture). </a:t>
            </a:r>
          </a:p>
          <a:p>
            <a:pPr algn="just"/>
            <a:r>
              <a:rPr lang="en-US" sz="2100" dirty="0" smtClean="0"/>
              <a:t>Decomposition rate is </a:t>
            </a:r>
          </a:p>
          <a:p>
            <a:pPr lvl="1" algn="just"/>
            <a:r>
              <a:rPr lang="en-US" sz="2100" dirty="0" smtClean="0">
                <a:solidFill>
                  <a:srgbClr val="FFFF00"/>
                </a:solidFill>
              </a:rPr>
              <a:t>slower if detritus is rich in lignin and chitin</a:t>
            </a:r>
            <a:r>
              <a:rPr lang="en-US" sz="2100" dirty="0" smtClean="0"/>
              <a:t>, and </a:t>
            </a:r>
          </a:p>
          <a:p>
            <a:pPr lvl="1" algn="just"/>
            <a:r>
              <a:rPr lang="en-US" sz="2100" dirty="0" smtClean="0">
                <a:solidFill>
                  <a:srgbClr val="FFFF00"/>
                </a:solidFill>
              </a:rPr>
              <a:t>quicker, if detritus is rich in nitrogen and water-soluble substances like sugars. </a:t>
            </a:r>
          </a:p>
          <a:p>
            <a:pPr algn="just"/>
            <a:r>
              <a:rPr lang="en-US" sz="2100" dirty="0" smtClean="0"/>
              <a:t>Temperature and soil moisture are the most important climatic factors that regulate decomposition through their effects on the activities of soil microbes. </a:t>
            </a:r>
          </a:p>
          <a:p>
            <a:pPr algn="just"/>
            <a:r>
              <a:rPr lang="en-US" sz="2100" dirty="0" smtClean="0"/>
              <a:t>Warm and moist environment </a:t>
            </a:r>
            <a:r>
              <a:rPr lang="en-US" sz="2100" dirty="0" err="1" smtClean="0"/>
              <a:t>favour</a:t>
            </a:r>
            <a:r>
              <a:rPr lang="en-US" sz="2100" dirty="0" smtClean="0"/>
              <a:t> decomposition</a:t>
            </a:r>
          </a:p>
          <a:p>
            <a:pPr algn="just"/>
            <a:r>
              <a:rPr lang="en-US" sz="2100" dirty="0" smtClean="0"/>
              <a:t>Low temperature and </a:t>
            </a:r>
            <a:r>
              <a:rPr lang="en-US" sz="2100" dirty="0" err="1" smtClean="0"/>
              <a:t>anaerobiosis</a:t>
            </a:r>
            <a:r>
              <a:rPr lang="en-US" sz="2100" dirty="0" smtClean="0"/>
              <a:t> inhibit decomposition resulting in build up of organic materials.</a:t>
            </a:r>
            <a:endParaRPr lang="en-US" sz="21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4186"/>
            <a:ext cx="9144000" cy="369332"/>
          </a:xfrm>
          <a:prstGeom prst="rect">
            <a:avLst/>
          </a:prstGeom>
        </p:spPr>
        <p:txBody>
          <a:bodyPr wrap="square">
            <a:spAutoFit/>
          </a:bodyPr>
          <a:lstStyle/>
          <a:p>
            <a:r>
              <a:rPr lang="en-US" b="1" dirty="0" smtClean="0"/>
              <a:t>Figure Diagrammatic representation of decomposition cycle in a terrestrial ecosystem</a:t>
            </a:r>
            <a:endParaRPr lang="en-US" dirty="0"/>
          </a:p>
        </p:txBody>
      </p:sp>
      <p:pic>
        <p:nvPicPr>
          <p:cNvPr id="1026" name="Picture 2"/>
          <p:cNvPicPr>
            <a:picLocks noChangeAspect="1" noChangeArrowheads="1"/>
          </p:cNvPicPr>
          <p:nvPr/>
        </p:nvPicPr>
        <p:blipFill>
          <a:blip r:embed="rId3" cstate="print"/>
          <a:srcRect l="19284" t="5704" r="16794" b="5704"/>
          <a:stretch>
            <a:fillRect/>
          </a:stretch>
        </p:blipFill>
        <p:spPr bwMode="auto">
          <a:xfrm>
            <a:off x="1097868" y="512964"/>
            <a:ext cx="6786500" cy="4630536"/>
          </a:xfrm>
          <a:prstGeom prst="round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ENERGY FLOW</a:t>
            </a:r>
            <a:endParaRPr lang="en-US" sz="3200" b="1" dirty="0" smtClean="0">
              <a:solidFill>
                <a:srgbClr val="FFFF00"/>
              </a:solidFill>
            </a:endParaRPr>
          </a:p>
        </p:txBody>
      </p:sp>
      <p:sp>
        <p:nvSpPr>
          <p:cNvPr id="3" name="Content Placeholder 2"/>
          <p:cNvSpPr>
            <a:spLocks noGrp="1"/>
          </p:cNvSpPr>
          <p:nvPr>
            <p:ph idx="1"/>
          </p:nvPr>
        </p:nvSpPr>
        <p:spPr>
          <a:xfrm>
            <a:off x="0" y="483518"/>
            <a:ext cx="9144000" cy="4176464"/>
          </a:xfrm>
        </p:spPr>
        <p:txBody>
          <a:bodyPr>
            <a:noAutofit/>
          </a:bodyPr>
          <a:lstStyle/>
          <a:p>
            <a:pPr algn="just"/>
            <a:r>
              <a:rPr lang="en-US" sz="1800" b="1" dirty="0" smtClean="0">
                <a:solidFill>
                  <a:srgbClr val="FFFF00"/>
                </a:solidFill>
              </a:rPr>
              <a:t>Sun</a:t>
            </a:r>
            <a:r>
              <a:rPr lang="en-US" sz="1800" dirty="0" smtClean="0">
                <a:solidFill>
                  <a:srgbClr val="FFFF00"/>
                </a:solidFill>
              </a:rPr>
              <a:t> is the only source of energy</a:t>
            </a:r>
            <a:r>
              <a:rPr lang="en-US" sz="1800" dirty="0" smtClean="0"/>
              <a:t> for all ecosystems on Earth, except for the deep sea hydro-thermal ecosystem. </a:t>
            </a:r>
          </a:p>
          <a:p>
            <a:pPr algn="just"/>
            <a:r>
              <a:rPr lang="en-US" sz="1800" dirty="0" smtClean="0">
                <a:solidFill>
                  <a:srgbClr val="FFFF00"/>
                </a:solidFill>
              </a:rPr>
              <a:t>&lt;50% of the incident solar radiation </a:t>
            </a:r>
            <a:r>
              <a:rPr lang="en-US" sz="1800" dirty="0" smtClean="0"/>
              <a:t>is </a:t>
            </a:r>
            <a:r>
              <a:rPr lang="en-US" sz="1800" b="1" dirty="0" err="1" smtClean="0">
                <a:solidFill>
                  <a:srgbClr val="FFFF00"/>
                </a:solidFill>
              </a:rPr>
              <a:t>photosynthetically</a:t>
            </a:r>
            <a:r>
              <a:rPr lang="en-US" sz="1800" b="1" dirty="0" smtClean="0">
                <a:solidFill>
                  <a:srgbClr val="FFFF00"/>
                </a:solidFill>
              </a:rPr>
              <a:t> active radiation (PAR). </a:t>
            </a:r>
          </a:p>
          <a:p>
            <a:pPr algn="just"/>
            <a:r>
              <a:rPr lang="en-US" sz="1800" b="1" dirty="0" smtClean="0"/>
              <a:t>P</a:t>
            </a:r>
            <a:r>
              <a:rPr lang="en-US" sz="1800" dirty="0" smtClean="0"/>
              <a:t>lants and photosynthetic and chemosynthetic bacteria (</a:t>
            </a:r>
            <a:r>
              <a:rPr lang="en-US" sz="1800" dirty="0" err="1" smtClean="0"/>
              <a:t>autotrophs</a:t>
            </a:r>
            <a:r>
              <a:rPr lang="en-US" sz="1800" dirty="0" smtClean="0"/>
              <a:t>) fix suns’ radiant energy to make food from simple inorganic materials. </a:t>
            </a:r>
          </a:p>
          <a:p>
            <a:pPr algn="just"/>
            <a:r>
              <a:rPr lang="en-US" sz="1800" dirty="0" smtClean="0">
                <a:solidFill>
                  <a:srgbClr val="FFFF00"/>
                </a:solidFill>
              </a:rPr>
              <a:t>Plants capture only 2-10 per cent of the PAR </a:t>
            </a:r>
            <a:r>
              <a:rPr lang="en-US" sz="1800" dirty="0" smtClean="0"/>
              <a:t>and this small amount of energy sustains the entire living world. </a:t>
            </a:r>
          </a:p>
          <a:p>
            <a:pPr algn="just"/>
            <a:r>
              <a:rPr lang="en-US" sz="1800" b="1" dirty="0" smtClean="0">
                <a:solidFill>
                  <a:srgbClr val="FFFF00"/>
                </a:solidFill>
              </a:rPr>
              <a:t>How the solar energy captured by plants flows through different organisms of an ecosystem?</a:t>
            </a:r>
            <a:r>
              <a:rPr lang="en-US" sz="1800" dirty="0" smtClean="0"/>
              <a:t> </a:t>
            </a:r>
          </a:p>
          <a:p>
            <a:pPr algn="just"/>
            <a:r>
              <a:rPr lang="en-US" sz="1800" dirty="0" smtClean="0"/>
              <a:t>All organisms are dependent for their food on producers, either directly or indirectly. </a:t>
            </a:r>
          </a:p>
          <a:p>
            <a:pPr algn="just"/>
            <a:r>
              <a:rPr lang="en-US" sz="1800" dirty="0" smtClean="0"/>
              <a:t>There is unidirectional flow of energy from the sun to producers and then to consumers by following first law of thermodynamics.</a:t>
            </a:r>
          </a:p>
          <a:p>
            <a:pPr algn="just"/>
            <a:r>
              <a:rPr lang="en-US" sz="1800" dirty="0" smtClean="0"/>
              <a:t>They need a constant supply of energy to </a:t>
            </a:r>
            <a:r>
              <a:rPr lang="en-US" sz="1800" dirty="0" err="1" smtClean="0"/>
              <a:t>synthesise</a:t>
            </a:r>
            <a:r>
              <a:rPr lang="en-US" sz="1800" dirty="0" smtClean="0"/>
              <a:t> the molecules they require, to counteract the universal tendency toward increasing disorderliness.</a:t>
            </a:r>
            <a:endParaRPr lang="en-US" sz="18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Answer the following questions</a:t>
            </a:r>
            <a:endParaRPr lang="en-US" sz="3200" b="1" dirty="0" smtClean="0">
              <a:solidFill>
                <a:srgbClr val="FFFF00"/>
              </a:solidFill>
            </a:endParaRPr>
          </a:p>
        </p:txBody>
      </p:sp>
      <p:sp>
        <p:nvSpPr>
          <p:cNvPr id="3" name="Content Placeholder 2"/>
          <p:cNvSpPr>
            <a:spLocks noGrp="1"/>
          </p:cNvSpPr>
          <p:nvPr>
            <p:ph idx="1"/>
          </p:nvPr>
        </p:nvSpPr>
        <p:spPr>
          <a:xfrm>
            <a:off x="144016" y="627534"/>
            <a:ext cx="8892480" cy="4176464"/>
          </a:xfrm>
        </p:spPr>
        <p:txBody>
          <a:bodyPr>
            <a:noAutofit/>
          </a:bodyPr>
          <a:lstStyle/>
          <a:p>
            <a:pPr algn="just"/>
            <a:r>
              <a:rPr lang="en-US" sz="2400" dirty="0" smtClean="0"/>
              <a:t>Define producers  and consumers (</a:t>
            </a:r>
            <a:r>
              <a:rPr lang="en-US" sz="2400" dirty="0" err="1" smtClean="0"/>
              <a:t>heterotrophs</a:t>
            </a:r>
            <a:r>
              <a:rPr lang="en-US" sz="2400" dirty="0" smtClean="0"/>
              <a:t>) with an example each. </a:t>
            </a:r>
          </a:p>
          <a:p>
            <a:pPr algn="just"/>
            <a:r>
              <a:rPr lang="en-US" sz="2400" dirty="0" smtClean="0"/>
              <a:t>Enlist the major primary producer in a terrestrial ecosystem</a:t>
            </a:r>
          </a:p>
          <a:p>
            <a:pPr algn="just">
              <a:buNone/>
            </a:pPr>
            <a:r>
              <a:rPr lang="en-US" sz="2400" dirty="0" smtClean="0">
                <a:solidFill>
                  <a:srgbClr val="FFFF00"/>
                </a:solidFill>
              </a:rPr>
              <a:t>Answer: Herbaceous and woody plants. </a:t>
            </a:r>
          </a:p>
          <a:p>
            <a:pPr algn="just"/>
            <a:r>
              <a:rPr lang="en-US" sz="2400" dirty="0" smtClean="0"/>
              <a:t>Enlist the major primary producers in an aquatic ecosystem </a:t>
            </a:r>
          </a:p>
          <a:p>
            <a:pPr algn="just">
              <a:buNone/>
            </a:pPr>
            <a:r>
              <a:rPr lang="en-US" sz="2400" dirty="0" smtClean="0">
                <a:solidFill>
                  <a:srgbClr val="FFFF00"/>
                </a:solidFill>
              </a:rPr>
              <a:t>Answer: Phytoplankton, algae and higher plants.</a:t>
            </a:r>
          </a:p>
          <a:p>
            <a:pPr algn="just"/>
            <a:r>
              <a:rPr lang="en-US" sz="2400" dirty="0" smtClean="0"/>
              <a:t>What is food chains and webs? </a:t>
            </a:r>
          </a:p>
          <a:p>
            <a:pPr algn="just"/>
            <a:r>
              <a:rPr lang="en-US" sz="2400" dirty="0" smtClean="0"/>
              <a:t>What is herbivores, carnivores and omnivores?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ENERGY FLOW</a:t>
            </a:r>
            <a:endParaRPr lang="en-US" sz="3200" b="1" dirty="0" smtClean="0">
              <a:solidFill>
                <a:srgbClr val="FFFF00"/>
              </a:solidFill>
            </a:endParaRPr>
          </a:p>
        </p:txBody>
      </p:sp>
      <p:sp>
        <p:nvSpPr>
          <p:cNvPr id="3" name="Content Placeholder 2"/>
          <p:cNvSpPr>
            <a:spLocks noGrp="1"/>
          </p:cNvSpPr>
          <p:nvPr>
            <p:ph idx="1"/>
          </p:nvPr>
        </p:nvSpPr>
        <p:spPr>
          <a:xfrm>
            <a:off x="0" y="627534"/>
            <a:ext cx="9144000" cy="4515966"/>
          </a:xfrm>
        </p:spPr>
        <p:txBody>
          <a:bodyPr>
            <a:noAutofit/>
          </a:bodyPr>
          <a:lstStyle/>
          <a:p>
            <a:pPr algn="just"/>
            <a:r>
              <a:rPr lang="en-US" sz="1800" dirty="0" smtClean="0"/>
              <a:t>The green plant in the ecosystem terminology are called </a:t>
            </a:r>
            <a:r>
              <a:rPr lang="en-US" sz="1800" b="1" dirty="0" smtClean="0">
                <a:solidFill>
                  <a:srgbClr val="FFFF00"/>
                </a:solidFill>
              </a:rPr>
              <a:t>producers.</a:t>
            </a:r>
            <a:r>
              <a:rPr lang="en-US" sz="1800" b="1" dirty="0" smtClean="0"/>
              <a:t> </a:t>
            </a:r>
          </a:p>
          <a:p>
            <a:pPr algn="just"/>
            <a:r>
              <a:rPr lang="en-US" sz="1800" dirty="0" smtClean="0"/>
              <a:t>In a terrestrial ecosystem, </a:t>
            </a:r>
            <a:r>
              <a:rPr lang="en-US" sz="1800" dirty="0" smtClean="0">
                <a:solidFill>
                  <a:srgbClr val="FFFF00"/>
                </a:solidFill>
              </a:rPr>
              <a:t>major producers are herbaceous and woody plants. </a:t>
            </a:r>
          </a:p>
          <a:p>
            <a:pPr algn="just"/>
            <a:r>
              <a:rPr lang="en-US" sz="1800" dirty="0" smtClean="0"/>
              <a:t>Likewise, primary producers in an aquatic ecosystem are various species like phytoplankton, algae and higher plants.</a:t>
            </a:r>
          </a:p>
          <a:p>
            <a:pPr algn="just"/>
            <a:r>
              <a:rPr lang="en-US" sz="1800" dirty="0" smtClean="0"/>
              <a:t>food chains and webs that exit in nature. </a:t>
            </a:r>
          </a:p>
          <a:p>
            <a:pPr algn="just"/>
            <a:r>
              <a:rPr lang="en-US" sz="1800" dirty="0" smtClean="0"/>
              <a:t>Starting from the plants (or producers) food chains or rather webs are formed such that an animal feeds on a plant or on another animal and in turn is food for another. </a:t>
            </a:r>
          </a:p>
          <a:p>
            <a:pPr algn="just"/>
            <a:r>
              <a:rPr lang="en-US" sz="1800" dirty="0" smtClean="0"/>
              <a:t>The chain or web is formed because of this interdependency. No energy that is trapped into an organism remains in it for ever. </a:t>
            </a:r>
          </a:p>
          <a:p>
            <a:pPr algn="just"/>
            <a:r>
              <a:rPr lang="en-US" sz="1800" dirty="0" smtClean="0"/>
              <a:t>The energy trapped by the producer, hence, is either passed on to a consumer or the organism dies. </a:t>
            </a:r>
          </a:p>
          <a:p>
            <a:pPr algn="just"/>
            <a:r>
              <a:rPr lang="en-US" sz="1800" dirty="0" smtClean="0"/>
              <a:t>Death of organism is the beginning of the detritus food chain/web.</a:t>
            </a:r>
          </a:p>
          <a:p>
            <a:pPr algn="just"/>
            <a:r>
              <a:rPr lang="en-US" sz="1800" dirty="0" smtClean="0"/>
              <a:t>All animals depend on plants (directly or indirectly) for their food needs and are hence called </a:t>
            </a:r>
            <a:r>
              <a:rPr lang="en-US" sz="1800" b="1" dirty="0" smtClean="0"/>
              <a:t>consumers (</a:t>
            </a:r>
            <a:r>
              <a:rPr lang="en-US" sz="1800" b="1" dirty="0" err="1" smtClean="0"/>
              <a:t>heterotrophs</a:t>
            </a:r>
            <a:r>
              <a:rPr lang="en-US" sz="1800" b="1" dirty="0" smtClean="0"/>
              <a:t>). </a:t>
            </a:r>
            <a:endParaRPr lang="en-US" sz="18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ENERGY FLOW</a:t>
            </a:r>
            <a:endParaRPr lang="en-US" sz="3200" b="1" dirty="0" smtClean="0">
              <a:solidFill>
                <a:srgbClr val="FFFF00"/>
              </a:solidFill>
            </a:endParaRPr>
          </a:p>
        </p:txBody>
      </p:sp>
      <p:sp>
        <p:nvSpPr>
          <p:cNvPr id="3" name="Content Placeholder 2"/>
          <p:cNvSpPr>
            <a:spLocks noGrp="1"/>
          </p:cNvSpPr>
          <p:nvPr>
            <p:ph idx="1"/>
          </p:nvPr>
        </p:nvSpPr>
        <p:spPr>
          <a:xfrm>
            <a:off x="0" y="627534"/>
            <a:ext cx="9144000" cy="4032448"/>
          </a:xfrm>
        </p:spPr>
        <p:txBody>
          <a:bodyPr>
            <a:noAutofit/>
          </a:bodyPr>
          <a:lstStyle/>
          <a:p>
            <a:pPr algn="just"/>
            <a:r>
              <a:rPr lang="en-US" sz="2200" dirty="0" smtClean="0"/>
              <a:t>If they feed on the producers, the plants, they are called primary consumers, and if the animals eat other animals which in turn eat the plants (or their produce) they are called secondary consumers. </a:t>
            </a:r>
          </a:p>
          <a:p>
            <a:pPr algn="just"/>
            <a:r>
              <a:rPr lang="en-US" sz="2200" dirty="0" smtClean="0"/>
              <a:t>Likewise, you could have tertiary consumers too. </a:t>
            </a:r>
          </a:p>
          <a:p>
            <a:pPr algn="just"/>
            <a:r>
              <a:rPr lang="en-US" sz="2200" dirty="0" smtClean="0"/>
              <a:t>Primary consumers are </a:t>
            </a:r>
            <a:r>
              <a:rPr lang="en-US" sz="2200" b="1" dirty="0" smtClean="0">
                <a:solidFill>
                  <a:srgbClr val="FFFF00"/>
                </a:solidFill>
              </a:rPr>
              <a:t>herbivores</a:t>
            </a:r>
            <a:r>
              <a:rPr lang="en-US" sz="2200" b="1" dirty="0" smtClean="0"/>
              <a:t> (</a:t>
            </a:r>
            <a:r>
              <a:rPr lang="en-US" sz="2200" dirty="0" smtClean="0"/>
              <a:t>insects, birds and mammals) in terrestrial ecosystem and </a:t>
            </a:r>
            <a:r>
              <a:rPr lang="en-US" sz="2200" dirty="0" err="1" smtClean="0"/>
              <a:t>molluscs</a:t>
            </a:r>
            <a:r>
              <a:rPr lang="en-US" sz="2200" dirty="0" smtClean="0"/>
              <a:t> in aquatic ecosystem.</a:t>
            </a:r>
          </a:p>
          <a:p>
            <a:pPr algn="just"/>
            <a:r>
              <a:rPr lang="en-US" sz="2200" dirty="0" smtClean="0"/>
              <a:t>The consumers that feed on these herbivores are carnivores, or more correctly </a:t>
            </a:r>
            <a:r>
              <a:rPr lang="en-US" sz="2200" b="1" dirty="0" smtClean="0">
                <a:solidFill>
                  <a:srgbClr val="FFFF00"/>
                </a:solidFill>
              </a:rPr>
              <a:t>primary carnivores </a:t>
            </a:r>
            <a:r>
              <a:rPr lang="en-US" sz="2200" b="1" dirty="0" smtClean="0"/>
              <a:t>(though secondary consumers). </a:t>
            </a:r>
          </a:p>
          <a:p>
            <a:pPr algn="just"/>
            <a:r>
              <a:rPr lang="en-US" sz="2200" b="1" dirty="0" smtClean="0"/>
              <a:t>Those </a:t>
            </a:r>
            <a:r>
              <a:rPr lang="en-US" sz="2200" dirty="0" smtClean="0"/>
              <a:t>animals that depend on the primary carnivores for food are </a:t>
            </a:r>
            <a:r>
              <a:rPr lang="en-US" sz="2200" dirty="0" err="1" smtClean="0"/>
              <a:t>labelled</a:t>
            </a:r>
            <a:r>
              <a:rPr lang="en-US" sz="2200" dirty="0" smtClean="0"/>
              <a:t> </a:t>
            </a:r>
            <a:r>
              <a:rPr lang="en-US" sz="2200" b="1" dirty="0" smtClean="0">
                <a:solidFill>
                  <a:srgbClr val="FFFF00"/>
                </a:solidFill>
              </a:rPr>
              <a:t>secondary carnivores</a:t>
            </a:r>
            <a:r>
              <a:rPr lang="en-US" sz="2200" b="1" dirty="0" smtClean="0"/>
              <a:t>. </a:t>
            </a:r>
          </a:p>
          <a:p>
            <a:pPr algn="just"/>
            <a:r>
              <a:rPr lang="en-US" sz="2200" b="1" dirty="0" smtClean="0">
                <a:solidFill>
                  <a:srgbClr val="FFFF00"/>
                </a:solidFill>
              </a:rPr>
              <a:t>Omnivores</a:t>
            </a:r>
            <a:r>
              <a:rPr lang="en-US" sz="2200" dirty="0" smtClean="0"/>
              <a:t> like cockroaches, crows, etc are both herbivores and carnivores.</a:t>
            </a:r>
            <a:endParaRPr lang="en-US" sz="22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971"/>
            <a:ext cx="8229600" cy="565571"/>
          </a:xfrm>
        </p:spPr>
        <p:txBody>
          <a:bodyPr>
            <a:normAutofit/>
          </a:bodyPr>
          <a:lstStyle/>
          <a:p>
            <a:r>
              <a:rPr lang="en-US" sz="2800" b="1" dirty="0" smtClean="0"/>
              <a:t>ENERGY FLOW</a:t>
            </a:r>
            <a:endParaRPr lang="en-US" sz="3200" b="1" dirty="0" smtClean="0">
              <a:solidFill>
                <a:srgbClr val="FFFF00"/>
              </a:solidFill>
            </a:endParaRPr>
          </a:p>
        </p:txBody>
      </p:sp>
      <p:sp>
        <p:nvSpPr>
          <p:cNvPr id="3" name="Content Placeholder 2"/>
          <p:cNvSpPr>
            <a:spLocks noGrp="1"/>
          </p:cNvSpPr>
          <p:nvPr>
            <p:ph idx="1"/>
          </p:nvPr>
        </p:nvSpPr>
        <p:spPr>
          <a:xfrm>
            <a:off x="0" y="843558"/>
            <a:ext cx="9144000" cy="4176464"/>
          </a:xfrm>
        </p:spPr>
        <p:txBody>
          <a:bodyPr>
            <a:noAutofit/>
          </a:bodyPr>
          <a:lstStyle/>
          <a:p>
            <a:pPr algn="just"/>
            <a:r>
              <a:rPr lang="en-US" sz="2000" b="1" dirty="0" smtClean="0"/>
              <a:t>A simple grazing food chain (GFC) is depicted </a:t>
            </a:r>
            <a:r>
              <a:rPr lang="en-US" sz="2000" dirty="0" smtClean="0"/>
              <a:t>below:</a:t>
            </a:r>
          </a:p>
          <a:p>
            <a:pPr lvl="1" algn="just"/>
            <a:r>
              <a:rPr lang="en-US" sz="2000" b="1" dirty="0" smtClean="0">
                <a:solidFill>
                  <a:srgbClr val="FFFF00"/>
                </a:solidFill>
              </a:rPr>
              <a:t>Grass (Producer) </a:t>
            </a:r>
            <a:r>
              <a:rPr lang="en-US" sz="2000" b="1" dirty="0" smtClean="0">
                <a:solidFill>
                  <a:srgbClr val="FFFF00"/>
                </a:solidFill>
                <a:sym typeface="Wingdings 3"/>
              </a:rPr>
              <a:t></a:t>
            </a:r>
            <a:r>
              <a:rPr lang="en-US" sz="2000" b="1" dirty="0" smtClean="0">
                <a:solidFill>
                  <a:srgbClr val="FFFF00"/>
                </a:solidFill>
              </a:rPr>
              <a:t>Goat (Primary Consumer)  </a:t>
            </a:r>
            <a:r>
              <a:rPr lang="en-US" sz="2000" b="1" dirty="0" smtClean="0">
                <a:solidFill>
                  <a:srgbClr val="FFFF00"/>
                </a:solidFill>
                <a:sym typeface="Wingdings 3"/>
              </a:rPr>
              <a:t></a:t>
            </a:r>
            <a:r>
              <a:rPr lang="en-US" sz="2000" b="1" dirty="0" smtClean="0">
                <a:solidFill>
                  <a:srgbClr val="FFFF00"/>
                </a:solidFill>
              </a:rPr>
              <a:t>Man (Secondary consumer)</a:t>
            </a:r>
          </a:p>
          <a:p>
            <a:pPr algn="just"/>
            <a:r>
              <a:rPr lang="en-US" sz="2000" dirty="0" smtClean="0"/>
              <a:t>The </a:t>
            </a:r>
            <a:r>
              <a:rPr lang="en-US" sz="2000" b="1" dirty="0" smtClean="0">
                <a:solidFill>
                  <a:srgbClr val="FFFF00"/>
                </a:solidFill>
              </a:rPr>
              <a:t>detritus food chain (DFC) begins with dead organic matter</a:t>
            </a:r>
            <a:r>
              <a:rPr lang="en-US" sz="2000" b="1" dirty="0" smtClean="0"/>
              <a:t>.</a:t>
            </a:r>
          </a:p>
          <a:p>
            <a:pPr algn="just"/>
            <a:r>
              <a:rPr lang="en-US" sz="2000" b="1" dirty="0" smtClean="0"/>
              <a:t>DFC is </a:t>
            </a:r>
            <a:r>
              <a:rPr lang="en-US" sz="2000" dirty="0" smtClean="0"/>
              <a:t>made up of </a:t>
            </a:r>
            <a:r>
              <a:rPr lang="en-US" sz="2000" b="1" dirty="0" smtClean="0"/>
              <a:t>decomposers which are heterotrophic organisms, mainly </a:t>
            </a:r>
            <a:r>
              <a:rPr lang="en-US" sz="2000" dirty="0" smtClean="0"/>
              <a:t>fungi and bacteria.</a:t>
            </a:r>
          </a:p>
          <a:p>
            <a:pPr algn="just"/>
            <a:r>
              <a:rPr lang="en-US" sz="2000" dirty="0" smtClean="0"/>
              <a:t>Decomposers meet their energy and nutrient requirements by degrading dead organic matter or detritus. These are also known as </a:t>
            </a:r>
            <a:r>
              <a:rPr lang="en-US" sz="2000" b="1" dirty="0" err="1" smtClean="0">
                <a:solidFill>
                  <a:srgbClr val="FFFF00"/>
                </a:solidFill>
              </a:rPr>
              <a:t>saprotrophs</a:t>
            </a:r>
            <a:r>
              <a:rPr lang="en-US" sz="2000" b="1" dirty="0" smtClean="0">
                <a:solidFill>
                  <a:srgbClr val="FFFF00"/>
                </a:solidFill>
              </a:rPr>
              <a:t> (</a:t>
            </a:r>
            <a:r>
              <a:rPr lang="en-US" sz="2000" b="1" i="1" dirty="0" err="1" smtClean="0">
                <a:solidFill>
                  <a:srgbClr val="FFFF00"/>
                </a:solidFill>
              </a:rPr>
              <a:t>sapro</a:t>
            </a:r>
            <a:r>
              <a:rPr lang="en-US" sz="2000" b="1" i="1" dirty="0" smtClean="0">
                <a:solidFill>
                  <a:srgbClr val="FFFF00"/>
                </a:solidFill>
              </a:rPr>
              <a:t>: to decompose). </a:t>
            </a:r>
          </a:p>
          <a:p>
            <a:pPr algn="just"/>
            <a:r>
              <a:rPr lang="en-US" sz="2000" b="1" dirty="0" smtClean="0"/>
              <a:t>Decomposers </a:t>
            </a:r>
            <a:r>
              <a:rPr lang="en-US" sz="2000" dirty="0" smtClean="0"/>
              <a:t>secrete digestive enzymes that breakdown dead and waste materials into simple, inorganic materials, which are subsequently absorbed by them.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ENERGY FLOW</a:t>
            </a:r>
            <a:endParaRPr lang="en-US" sz="3200" b="1" dirty="0" smtClean="0">
              <a:solidFill>
                <a:srgbClr val="FFFF00"/>
              </a:solidFill>
            </a:endParaRPr>
          </a:p>
        </p:txBody>
      </p:sp>
      <p:sp>
        <p:nvSpPr>
          <p:cNvPr id="3" name="Content Placeholder 2"/>
          <p:cNvSpPr>
            <a:spLocks noGrp="1"/>
          </p:cNvSpPr>
          <p:nvPr>
            <p:ph idx="1"/>
          </p:nvPr>
        </p:nvSpPr>
        <p:spPr>
          <a:xfrm>
            <a:off x="0" y="483518"/>
            <a:ext cx="9144000" cy="4176464"/>
          </a:xfrm>
        </p:spPr>
        <p:txBody>
          <a:bodyPr>
            <a:noAutofit/>
          </a:bodyPr>
          <a:lstStyle/>
          <a:p>
            <a:pPr algn="just"/>
            <a:r>
              <a:rPr lang="en-US" sz="2000" dirty="0" smtClean="0"/>
              <a:t>In an aquatic ecosystem, </a:t>
            </a:r>
            <a:r>
              <a:rPr lang="en-US" sz="2000" dirty="0" smtClean="0">
                <a:solidFill>
                  <a:srgbClr val="FFFF00"/>
                </a:solidFill>
              </a:rPr>
              <a:t>GFC is the major conduit for energy flow. </a:t>
            </a:r>
          </a:p>
          <a:p>
            <a:pPr algn="just"/>
            <a:r>
              <a:rPr lang="en-US" sz="2000" dirty="0" smtClean="0"/>
              <a:t>In a terrestrial ecosystem, a much larger fraction of energy flows through the </a:t>
            </a:r>
            <a:r>
              <a:rPr lang="en-US" sz="2000" dirty="0" smtClean="0">
                <a:solidFill>
                  <a:srgbClr val="FFFF00"/>
                </a:solidFill>
              </a:rPr>
              <a:t>detritus food chain than through the GFC.</a:t>
            </a:r>
            <a:r>
              <a:rPr lang="en-US" sz="2000" dirty="0" smtClean="0"/>
              <a:t> </a:t>
            </a:r>
          </a:p>
          <a:p>
            <a:pPr algn="just"/>
            <a:r>
              <a:rPr lang="en-US" sz="2000" dirty="0" smtClean="0"/>
              <a:t>Detritus food chain may be connected with the grazing food chain at some levels: </a:t>
            </a:r>
            <a:r>
              <a:rPr lang="en-US" sz="2000" dirty="0" smtClean="0">
                <a:solidFill>
                  <a:srgbClr val="FFFF00"/>
                </a:solidFill>
              </a:rPr>
              <a:t>some of the organisms of DFC are prey to the GFC animals.</a:t>
            </a:r>
            <a:endParaRPr lang="en-US" sz="2000" dirty="0" smtClean="0"/>
          </a:p>
          <a:p>
            <a:pPr algn="just"/>
            <a:r>
              <a:rPr lang="en-US" sz="2000" dirty="0" smtClean="0"/>
              <a:t>The natural interconnection of food chains make it a </a:t>
            </a:r>
            <a:r>
              <a:rPr lang="en-US" sz="2000" b="1" dirty="0" smtClean="0">
                <a:solidFill>
                  <a:srgbClr val="FFFF00"/>
                </a:solidFill>
              </a:rPr>
              <a:t>food web</a:t>
            </a:r>
            <a:r>
              <a:rPr lang="en-US" sz="2000" b="1" dirty="0" smtClean="0"/>
              <a:t>. </a:t>
            </a:r>
            <a:endParaRPr lang="en-US" sz="2000" i="1" dirty="0" smtClean="0"/>
          </a:p>
          <a:p>
            <a:pPr algn="just"/>
            <a:r>
              <a:rPr lang="en-US" sz="2000" dirty="0" smtClean="0"/>
              <a:t>Organisms occupy a place in the natural surroundings or in a community according to their feeding relationship with other organisms. </a:t>
            </a:r>
          </a:p>
          <a:p>
            <a:pPr algn="just"/>
            <a:r>
              <a:rPr lang="en-US" sz="2000" dirty="0" smtClean="0"/>
              <a:t>Based on the source of their nutrition or food, organisms occupy a specific place in the food chain that is known as their </a:t>
            </a:r>
            <a:r>
              <a:rPr lang="en-US" sz="2000" b="1" dirty="0" err="1" smtClean="0">
                <a:solidFill>
                  <a:srgbClr val="FFFF00"/>
                </a:solidFill>
              </a:rPr>
              <a:t>trophic</a:t>
            </a:r>
            <a:r>
              <a:rPr lang="en-US" sz="2000" b="1" dirty="0" smtClean="0">
                <a:solidFill>
                  <a:srgbClr val="FFFF00"/>
                </a:solidFill>
              </a:rPr>
              <a:t> level. </a:t>
            </a:r>
          </a:p>
          <a:p>
            <a:pPr algn="just"/>
            <a:r>
              <a:rPr lang="en-US" sz="2000" b="1" dirty="0" smtClean="0"/>
              <a:t>Producers </a:t>
            </a:r>
            <a:r>
              <a:rPr lang="en-US" sz="2000" dirty="0" smtClean="0"/>
              <a:t>belong to the first </a:t>
            </a:r>
            <a:r>
              <a:rPr lang="en-US" sz="2000" dirty="0" err="1" smtClean="0"/>
              <a:t>trophic</a:t>
            </a:r>
            <a:r>
              <a:rPr lang="en-US" sz="2000" dirty="0" smtClean="0"/>
              <a:t> level, herbivores (primary consumer) to the second and carnivores (secondary consumer) to the third.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38"/>
            <a:ext cx="8229600" cy="857250"/>
          </a:xfrm>
        </p:spPr>
        <p:txBody>
          <a:bodyPr/>
          <a:lstStyle/>
          <a:p>
            <a:r>
              <a:rPr lang="en-US" dirty="0" smtClean="0"/>
              <a:t>Ecosystem</a:t>
            </a:r>
            <a:endParaRPr lang="en-IN" dirty="0"/>
          </a:p>
        </p:txBody>
      </p:sp>
      <p:sp>
        <p:nvSpPr>
          <p:cNvPr id="3" name="Content Placeholder 2"/>
          <p:cNvSpPr>
            <a:spLocks noGrp="1"/>
          </p:cNvSpPr>
          <p:nvPr>
            <p:ph idx="1"/>
          </p:nvPr>
        </p:nvSpPr>
        <p:spPr>
          <a:xfrm>
            <a:off x="251520" y="771550"/>
            <a:ext cx="8712968" cy="3596556"/>
          </a:xfrm>
        </p:spPr>
        <p:txBody>
          <a:bodyPr>
            <a:noAutofit/>
          </a:bodyPr>
          <a:lstStyle/>
          <a:p>
            <a:pPr algn="just"/>
            <a:r>
              <a:rPr lang="en-US" sz="2000" dirty="0" smtClean="0"/>
              <a:t>Ecosystem is a </a:t>
            </a:r>
            <a:r>
              <a:rPr lang="en-US" sz="2000" dirty="0" smtClean="0">
                <a:solidFill>
                  <a:srgbClr val="FFFF00"/>
                </a:solidFill>
              </a:rPr>
              <a:t>functional unit of nature.</a:t>
            </a:r>
          </a:p>
          <a:p>
            <a:pPr algn="just"/>
            <a:r>
              <a:rPr lang="en-US" sz="2000" dirty="0" smtClean="0">
                <a:solidFill>
                  <a:srgbClr val="FFFF00"/>
                </a:solidFill>
              </a:rPr>
              <a:t>In ecosystem, living organisms interact among themselves and also with the surrounding physical environment. </a:t>
            </a:r>
          </a:p>
          <a:p>
            <a:pPr algn="just"/>
            <a:r>
              <a:rPr lang="en-US" sz="2000" dirty="0" smtClean="0"/>
              <a:t>Ecosystem </a:t>
            </a:r>
            <a:r>
              <a:rPr lang="en-US" sz="2000" dirty="0" smtClean="0">
                <a:solidFill>
                  <a:srgbClr val="FFFF00"/>
                </a:solidFill>
              </a:rPr>
              <a:t>varies greatly in size </a:t>
            </a:r>
            <a:r>
              <a:rPr lang="en-US" sz="2000" dirty="0" smtClean="0"/>
              <a:t>from a small pond to a large forest or a sea. </a:t>
            </a:r>
          </a:p>
          <a:p>
            <a:pPr algn="just"/>
            <a:r>
              <a:rPr lang="en-US" sz="2000" dirty="0" smtClean="0"/>
              <a:t>Many ecologists regard the </a:t>
            </a:r>
            <a:r>
              <a:rPr lang="en-US" sz="2000" dirty="0" smtClean="0">
                <a:solidFill>
                  <a:srgbClr val="FFFF00"/>
                </a:solidFill>
              </a:rPr>
              <a:t>entire biosphere as a global ecosystem</a:t>
            </a:r>
            <a:r>
              <a:rPr lang="en-US" sz="2000" dirty="0" smtClean="0"/>
              <a:t>, as a composite of a  local ecosystems on Earth. </a:t>
            </a:r>
          </a:p>
          <a:p>
            <a:pPr algn="just"/>
            <a:r>
              <a:rPr lang="en-US" sz="2000" dirty="0" smtClean="0"/>
              <a:t>Since </a:t>
            </a:r>
            <a:r>
              <a:rPr lang="en-US" sz="2000" dirty="0" smtClean="0">
                <a:solidFill>
                  <a:srgbClr val="FFFF00"/>
                </a:solidFill>
              </a:rPr>
              <a:t>global ecosystem </a:t>
            </a:r>
            <a:r>
              <a:rPr lang="en-US" sz="2000" dirty="0" smtClean="0"/>
              <a:t>is too big and complex to be studied at one time, it is convenient to divide it into two basic categories, namely </a:t>
            </a:r>
          </a:p>
          <a:p>
            <a:pPr lvl="1" algn="just"/>
            <a:r>
              <a:rPr lang="en-US" sz="2000" dirty="0" smtClean="0"/>
              <a:t>the </a:t>
            </a:r>
            <a:r>
              <a:rPr lang="en-US" sz="2000" b="1" dirty="0" smtClean="0">
                <a:solidFill>
                  <a:srgbClr val="FFFF00"/>
                </a:solidFill>
              </a:rPr>
              <a:t>terrestrial</a:t>
            </a:r>
            <a:r>
              <a:rPr lang="en-US" sz="2000" b="1" dirty="0" smtClean="0"/>
              <a:t> (</a:t>
            </a:r>
            <a:r>
              <a:rPr lang="en-US" sz="2000" i="1" dirty="0" smtClean="0"/>
              <a:t>Forest, grassland and desert </a:t>
            </a:r>
            <a:r>
              <a:rPr lang="en-US" sz="2000" b="1" dirty="0" smtClean="0"/>
              <a:t>) and </a:t>
            </a:r>
          </a:p>
          <a:p>
            <a:pPr lvl="1" algn="just"/>
            <a:r>
              <a:rPr lang="en-US" sz="2000" b="1" dirty="0" smtClean="0"/>
              <a:t>the </a:t>
            </a:r>
            <a:r>
              <a:rPr lang="en-US" sz="2000" b="1" dirty="0" smtClean="0">
                <a:solidFill>
                  <a:srgbClr val="FFFF00"/>
                </a:solidFill>
              </a:rPr>
              <a:t>aquatic </a:t>
            </a:r>
            <a:r>
              <a:rPr lang="en-US" sz="2000" b="1" dirty="0" smtClean="0"/>
              <a:t>(</a:t>
            </a:r>
            <a:r>
              <a:rPr lang="en-US" sz="2000" i="1" dirty="0" smtClean="0"/>
              <a:t>pond, lake, wetland, river and estuary</a:t>
            </a:r>
            <a:r>
              <a:rPr lang="en-US" sz="2000" b="1" dirty="0" smtClean="0"/>
              <a:t>). </a:t>
            </a:r>
          </a:p>
          <a:p>
            <a:pPr algn="just"/>
            <a:r>
              <a:rPr lang="en-US" sz="2000" b="1" dirty="0" smtClean="0">
                <a:solidFill>
                  <a:srgbClr val="FFFF00"/>
                </a:solidFill>
              </a:rPr>
              <a:t>Crop fields </a:t>
            </a:r>
            <a:r>
              <a:rPr lang="en-US" sz="2000" dirty="0" smtClean="0"/>
              <a:t>and an </a:t>
            </a:r>
            <a:r>
              <a:rPr lang="en-US" sz="2000" b="1" dirty="0" smtClean="0">
                <a:solidFill>
                  <a:srgbClr val="FFFF00"/>
                </a:solidFill>
              </a:rPr>
              <a:t>aquarium </a:t>
            </a:r>
            <a:r>
              <a:rPr lang="en-US" sz="2000" dirty="0" smtClean="0"/>
              <a:t>may also be considered as </a:t>
            </a:r>
            <a:r>
              <a:rPr lang="en-US" sz="2000" b="1" dirty="0" smtClean="0">
                <a:solidFill>
                  <a:srgbClr val="FFFF00"/>
                </a:solidFill>
              </a:rPr>
              <a:t>man-made ecosystems</a:t>
            </a:r>
            <a:r>
              <a:rPr lang="en-US" sz="2000" dirty="0" smtClean="0"/>
              <a:t>.</a:t>
            </a:r>
            <a:endParaRPr lang="en-US" sz="2000"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4" fill="hold"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22605" t="73975" r="10983" b="11610"/>
          <a:stretch>
            <a:fillRect/>
          </a:stretch>
        </p:blipFill>
        <p:spPr bwMode="auto">
          <a:xfrm>
            <a:off x="1115616" y="4011910"/>
            <a:ext cx="6912768" cy="843558"/>
          </a:xfrm>
          <a:prstGeom prst="rect">
            <a:avLst/>
          </a:prstGeom>
          <a:noFill/>
          <a:ln w="9525">
            <a:noFill/>
            <a:miter lim="800000"/>
            <a:headEnd/>
            <a:tailEnd/>
          </a:ln>
        </p:spPr>
      </p:pic>
      <p:sp>
        <p:nvSpPr>
          <p:cNvPr id="5" name="Rectangle 4"/>
          <p:cNvSpPr/>
          <p:nvPr/>
        </p:nvSpPr>
        <p:spPr>
          <a:xfrm>
            <a:off x="0" y="-20538"/>
            <a:ext cx="9144000" cy="369332"/>
          </a:xfrm>
          <a:prstGeom prst="rect">
            <a:avLst/>
          </a:prstGeom>
        </p:spPr>
        <p:txBody>
          <a:bodyPr wrap="square">
            <a:spAutoFit/>
          </a:bodyPr>
          <a:lstStyle/>
          <a:p>
            <a:pPr algn="ctr"/>
            <a:r>
              <a:rPr lang="en-US" b="1" dirty="0" smtClean="0"/>
              <a:t>Figure Diagrammatic representation of </a:t>
            </a:r>
            <a:r>
              <a:rPr lang="en-US" b="1" dirty="0" err="1" smtClean="0"/>
              <a:t>trophic</a:t>
            </a:r>
            <a:r>
              <a:rPr lang="en-US" b="1" dirty="0" smtClean="0"/>
              <a:t> levels in an ecosystem</a:t>
            </a:r>
            <a:endParaRPr lang="en-US" dirty="0"/>
          </a:p>
        </p:txBody>
      </p:sp>
      <p:pic>
        <p:nvPicPr>
          <p:cNvPr id="6" name="Picture 2"/>
          <p:cNvPicPr>
            <a:picLocks noChangeAspect="1" noChangeArrowheads="1"/>
          </p:cNvPicPr>
          <p:nvPr/>
        </p:nvPicPr>
        <p:blipFill>
          <a:blip r:embed="rId2" cstate="print"/>
          <a:srcRect l="22605" t="54287" r="10983" b="26025"/>
          <a:stretch>
            <a:fillRect/>
          </a:stretch>
        </p:blipFill>
        <p:spPr bwMode="auto">
          <a:xfrm>
            <a:off x="1115616" y="2859782"/>
            <a:ext cx="6912768" cy="1152128"/>
          </a:xfrm>
          <a:prstGeom prst="rect">
            <a:avLst/>
          </a:prstGeom>
          <a:noFill/>
          <a:ln w="9525">
            <a:noFill/>
            <a:miter lim="800000"/>
            <a:headEnd/>
            <a:tailEnd/>
          </a:ln>
        </p:spPr>
      </p:pic>
      <p:pic>
        <p:nvPicPr>
          <p:cNvPr id="7" name="Picture 2"/>
          <p:cNvPicPr>
            <a:picLocks noChangeAspect="1" noChangeArrowheads="1"/>
          </p:cNvPicPr>
          <p:nvPr/>
        </p:nvPicPr>
        <p:blipFill>
          <a:blip r:embed="rId2" cstate="print"/>
          <a:srcRect l="22605" t="33369" r="10983" b="46943"/>
          <a:stretch>
            <a:fillRect/>
          </a:stretch>
        </p:blipFill>
        <p:spPr bwMode="auto">
          <a:xfrm>
            <a:off x="1115616" y="1707654"/>
            <a:ext cx="6912768" cy="1152128"/>
          </a:xfrm>
          <a:prstGeom prst="rect">
            <a:avLst/>
          </a:prstGeom>
          <a:noFill/>
          <a:ln w="9525">
            <a:noFill/>
            <a:miter lim="800000"/>
            <a:headEnd/>
            <a:tailEnd/>
          </a:ln>
        </p:spPr>
      </p:pic>
      <p:pic>
        <p:nvPicPr>
          <p:cNvPr id="8" name="Picture 2"/>
          <p:cNvPicPr>
            <a:picLocks noChangeAspect="1" noChangeArrowheads="1"/>
          </p:cNvPicPr>
          <p:nvPr/>
        </p:nvPicPr>
        <p:blipFill>
          <a:blip r:embed="rId2" cstate="print"/>
          <a:srcRect l="22605" t="12451" r="10983" b="66631"/>
          <a:stretch>
            <a:fillRect/>
          </a:stretch>
        </p:blipFill>
        <p:spPr bwMode="auto">
          <a:xfrm>
            <a:off x="1115616" y="483518"/>
            <a:ext cx="6912768" cy="122413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ENERGY FLOW</a:t>
            </a:r>
            <a:endParaRPr lang="en-US" sz="3200" b="1" dirty="0" smtClean="0">
              <a:solidFill>
                <a:srgbClr val="FFFF00"/>
              </a:solidFill>
            </a:endParaRPr>
          </a:p>
        </p:txBody>
      </p:sp>
      <p:sp>
        <p:nvSpPr>
          <p:cNvPr id="3" name="Content Placeholder 2"/>
          <p:cNvSpPr>
            <a:spLocks noGrp="1"/>
          </p:cNvSpPr>
          <p:nvPr>
            <p:ph idx="1"/>
          </p:nvPr>
        </p:nvSpPr>
        <p:spPr>
          <a:xfrm>
            <a:off x="0" y="483518"/>
            <a:ext cx="9144000" cy="4659982"/>
          </a:xfrm>
        </p:spPr>
        <p:txBody>
          <a:bodyPr>
            <a:noAutofit/>
          </a:bodyPr>
          <a:lstStyle/>
          <a:p>
            <a:pPr algn="just"/>
            <a:r>
              <a:rPr lang="en-US" sz="2000" dirty="0" smtClean="0"/>
              <a:t>Amount of energy decreases at successive </a:t>
            </a:r>
            <a:r>
              <a:rPr lang="en-US" sz="2000" dirty="0" err="1" smtClean="0"/>
              <a:t>trophic</a:t>
            </a:r>
            <a:r>
              <a:rPr lang="en-US" sz="2000" dirty="0" smtClean="0"/>
              <a:t> levels. </a:t>
            </a:r>
          </a:p>
          <a:p>
            <a:pPr algn="just"/>
            <a:r>
              <a:rPr lang="en-US" sz="2000" dirty="0" smtClean="0"/>
              <a:t>When any organism dies it is converted to detritus or dead biomass that serves as an energy source for decomposers. </a:t>
            </a:r>
          </a:p>
          <a:p>
            <a:pPr algn="just"/>
            <a:r>
              <a:rPr lang="en-US" sz="2000" dirty="0" smtClean="0"/>
              <a:t>Organisms at each </a:t>
            </a:r>
            <a:r>
              <a:rPr lang="en-US" sz="2000" dirty="0" err="1" smtClean="0"/>
              <a:t>trophic</a:t>
            </a:r>
            <a:r>
              <a:rPr lang="en-US" sz="2000" dirty="0" smtClean="0"/>
              <a:t> level depend on those at the lower </a:t>
            </a:r>
            <a:r>
              <a:rPr lang="en-US" sz="2000" dirty="0" err="1" smtClean="0"/>
              <a:t>trophic</a:t>
            </a:r>
            <a:r>
              <a:rPr lang="en-US" sz="2000" dirty="0" smtClean="0"/>
              <a:t> level for their energy demands.</a:t>
            </a:r>
          </a:p>
          <a:p>
            <a:pPr algn="just"/>
            <a:r>
              <a:rPr lang="en-US" sz="2000" dirty="0" smtClean="0">
                <a:solidFill>
                  <a:srgbClr val="FFFF00"/>
                </a:solidFill>
              </a:rPr>
              <a:t>Each </a:t>
            </a:r>
            <a:r>
              <a:rPr lang="en-US" sz="2000" dirty="0" err="1" smtClean="0">
                <a:solidFill>
                  <a:srgbClr val="FFFF00"/>
                </a:solidFill>
              </a:rPr>
              <a:t>trophic</a:t>
            </a:r>
            <a:r>
              <a:rPr lang="en-US" sz="2000" dirty="0" smtClean="0">
                <a:solidFill>
                  <a:srgbClr val="FFFF00"/>
                </a:solidFill>
              </a:rPr>
              <a:t> level has a certain mass of living material at a particular time </a:t>
            </a:r>
            <a:r>
              <a:rPr lang="en-US" sz="2000" dirty="0" smtClean="0"/>
              <a:t>called as the </a:t>
            </a:r>
            <a:r>
              <a:rPr lang="en-US" sz="2000" b="1" dirty="0" smtClean="0">
                <a:solidFill>
                  <a:srgbClr val="FFFF00"/>
                </a:solidFill>
              </a:rPr>
              <a:t>standing crop</a:t>
            </a:r>
            <a:r>
              <a:rPr lang="en-US" sz="2000" b="1" dirty="0" smtClean="0"/>
              <a:t>. </a:t>
            </a:r>
          </a:p>
          <a:p>
            <a:pPr algn="just"/>
            <a:r>
              <a:rPr lang="en-US" sz="2000" b="1" dirty="0" smtClean="0"/>
              <a:t>The standing crop is measured as the </a:t>
            </a:r>
            <a:r>
              <a:rPr lang="en-US" sz="2000" dirty="0" smtClean="0"/>
              <a:t>mass of living organisms (</a:t>
            </a:r>
            <a:r>
              <a:rPr lang="en-US" sz="2000" b="1" dirty="0" smtClean="0"/>
              <a:t>biomass) or the number in a unit area. </a:t>
            </a:r>
          </a:p>
          <a:p>
            <a:pPr algn="just"/>
            <a:r>
              <a:rPr lang="en-US" sz="2000" b="1" dirty="0" smtClean="0"/>
              <a:t>The </a:t>
            </a:r>
            <a:r>
              <a:rPr lang="en-US" sz="2000" dirty="0" smtClean="0"/>
              <a:t>biomass of a species is expressed in terms of </a:t>
            </a:r>
          </a:p>
          <a:p>
            <a:pPr lvl="1" algn="just"/>
            <a:r>
              <a:rPr lang="en-US" sz="2000" b="1" dirty="0" smtClean="0">
                <a:solidFill>
                  <a:srgbClr val="FFFF00"/>
                </a:solidFill>
              </a:rPr>
              <a:t>fresh weight or </a:t>
            </a:r>
          </a:p>
          <a:p>
            <a:pPr lvl="1" algn="just"/>
            <a:r>
              <a:rPr lang="en-US" sz="2000" b="1" dirty="0" smtClean="0">
                <a:solidFill>
                  <a:srgbClr val="FFFF00"/>
                </a:solidFill>
              </a:rPr>
              <a:t>dry weight (more accurate). </a:t>
            </a:r>
            <a:endParaRPr lang="en-US" sz="2000" b="1" i="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ENERGY FLOW</a:t>
            </a:r>
            <a:endParaRPr lang="en-US" sz="3200" b="1" dirty="0" smtClean="0">
              <a:solidFill>
                <a:srgbClr val="FFFF00"/>
              </a:solidFill>
            </a:endParaRPr>
          </a:p>
        </p:txBody>
      </p:sp>
      <p:sp>
        <p:nvSpPr>
          <p:cNvPr id="3" name="Content Placeholder 2"/>
          <p:cNvSpPr>
            <a:spLocks noGrp="1"/>
          </p:cNvSpPr>
          <p:nvPr>
            <p:ph idx="1"/>
          </p:nvPr>
        </p:nvSpPr>
        <p:spPr>
          <a:xfrm>
            <a:off x="0" y="771550"/>
            <a:ext cx="9144000" cy="4371950"/>
          </a:xfrm>
        </p:spPr>
        <p:txBody>
          <a:bodyPr>
            <a:noAutofit/>
          </a:bodyPr>
          <a:lstStyle/>
          <a:p>
            <a:pPr algn="just"/>
            <a:r>
              <a:rPr lang="en-US" sz="2000" dirty="0" smtClean="0"/>
              <a:t>The number of </a:t>
            </a:r>
            <a:r>
              <a:rPr lang="en-US" sz="2000" dirty="0" err="1" smtClean="0"/>
              <a:t>trophic</a:t>
            </a:r>
            <a:r>
              <a:rPr lang="en-US" sz="2000" dirty="0" smtClean="0"/>
              <a:t> levels in the grazing food chain is restricted as the transfer of energy follows </a:t>
            </a:r>
            <a:r>
              <a:rPr lang="en-US" sz="2000" b="1" dirty="0" smtClean="0">
                <a:solidFill>
                  <a:srgbClr val="FFFF00"/>
                </a:solidFill>
              </a:rPr>
              <a:t>10 per cent law </a:t>
            </a:r>
            <a:endParaRPr lang="en-US" sz="2000" dirty="0" smtClean="0"/>
          </a:p>
          <a:p>
            <a:pPr lvl="1" algn="just"/>
            <a:r>
              <a:rPr lang="en-US" sz="2000" dirty="0" smtClean="0">
                <a:solidFill>
                  <a:srgbClr val="FFFF00"/>
                </a:solidFill>
              </a:rPr>
              <a:t>only 10 per cent of the energy is transferred to each </a:t>
            </a:r>
            <a:r>
              <a:rPr lang="en-US" sz="2000" dirty="0" err="1" smtClean="0">
                <a:solidFill>
                  <a:srgbClr val="FFFF00"/>
                </a:solidFill>
              </a:rPr>
              <a:t>trophic</a:t>
            </a:r>
            <a:r>
              <a:rPr lang="en-US" sz="2000" dirty="0" smtClean="0">
                <a:solidFill>
                  <a:srgbClr val="FFFF00"/>
                </a:solidFill>
              </a:rPr>
              <a:t> level from the lower </a:t>
            </a:r>
            <a:r>
              <a:rPr lang="en-US" sz="2000" dirty="0" err="1" smtClean="0">
                <a:solidFill>
                  <a:srgbClr val="FFFF00"/>
                </a:solidFill>
              </a:rPr>
              <a:t>trophic</a:t>
            </a:r>
            <a:r>
              <a:rPr lang="en-US" sz="2000" dirty="0" smtClean="0">
                <a:solidFill>
                  <a:srgbClr val="FFFF00"/>
                </a:solidFill>
              </a:rPr>
              <a:t> level.</a:t>
            </a:r>
          </a:p>
          <a:p>
            <a:pPr algn="just"/>
            <a:r>
              <a:rPr lang="en-US" sz="2000" dirty="0" smtClean="0"/>
              <a:t>In nature, it is possible to have so many levels – producer, herbivore, primary carnivore, secondary carnivore in the grazing food chain.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9323" t="11610" r="11813" b="16040"/>
          <a:stretch>
            <a:fillRect/>
          </a:stretch>
        </p:blipFill>
        <p:spPr bwMode="auto">
          <a:xfrm>
            <a:off x="30301" y="461746"/>
            <a:ext cx="9034659" cy="4659982"/>
          </a:xfrm>
          <a:prstGeom prst="rect">
            <a:avLst/>
          </a:prstGeom>
          <a:noFill/>
          <a:ln w="9525">
            <a:noFill/>
            <a:miter lim="800000"/>
            <a:headEnd/>
            <a:tailEnd/>
          </a:ln>
        </p:spPr>
      </p:pic>
      <p:sp>
        <p:nvSpPr>
          <p:cNvPr id="5" name="Rectangle 4"/>
          <p:cNvSpPr/>
          <p:nvPr/>
        </p:nvSpPr>
        <p:spPr>
          <a:xfrm>
            <a:off x="0" y="-20538"/>
            <a:ext cx="9144000" cy="461665"/>
          </a:xfrm>
          <a:prstGeom prst="rect">
            <a:avLst/>
          </a:prstGeom>
        </p:spPr>
        <p:txBody>
          <a:bodyPr wrap="square">
            <a:spAutoFit/>
          </a:bodyPr>
          <a:lstStyle/>
          <a:p>
            <a:pPr algn="ctr"/>
            <a:r>
              <a:rPr lang="en-US" sz="2400" b="1" dirty="0" smtClean="0"/>
              <a:t>Figure Energy flow through different </a:t>
            </a:r>
            <a:r>
              <a:rPr lang="en-US" sz="2400" b="1" dirty="0" err="1" smtClean="0"/>
              <a:t>trophic</a:t>
            </a:r>
            <a:r>
              <a:rPr lang="en-US" sz="2400" b="1" dirty="0" smtClean="0"/>
              <a:t> levels</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ECOLOGICAL PYRAMIDS</a:t>
            </a:r>
            <a:endParaRPr lang="en-US" sz="3200" b="1" dirty="0" smtClean="0">
              <a:solidFill>
                <a:srgbClr val="FFFF00"/>
              </a:solidFill>
            </a:endParaRPr>
          </a:p>
        </p:txBody>
      </p:sp>
      <p:sp>
        <p:nvSpPr>
          <p:cNvPr id="3" name="Content Placeholder 2"/>
          <p:cNvSpPr>
            <a:spLocks noGrp="1"/>
          </p:cNvSpPr>
          <p:nvPr>
            <p:ph idx="1"/>
          </p:nvPr>
        </p:nvSpPr>
        <p:spPr>
          <a:xfrm>
            <a:off x="0" y="483518"/>
            <a:ext cx="9144000" cy="4659982"/>
          </a:xfrm>
        </p:spPr>
        <p:txBody>
          <a:bodyPr>
            <a:noAutofit/>
          </a:bodyPr>
          <a:lstStyle/>
          <a:p>
            <a:pPr algn="just"/>
            <a:r>
              <a:rPr lang="en-US" sz="2000" dirty="0" smtClean="0"/>
              <a:t>Expression of the food or energy relationship between organisms at different </a:t>
            </a:r>
            <a:r>
              <a:rPr lang="en-US" sz="2000" dirty="0" err="1" smtClean="0"/>
              <a:t>trophic</a:t>
            </a:r>
            <a:r>
              <a:rPr lang="en-US" sz="2000" dirty="0" smtClean="0"/>
              <a:t> level is called ecological pyramid </a:t>
            </a:r>
            <a:r>
              <a:rPr lang="en-US" sz="2000" dirty="0" err="1" smtClean="0"/>
              <a:t>i.e</a:t>
            </a:r>
            <a:r>
              <a:rPr lang="en-US" sz="2000" dirty="0" smtClean="0"/>
              <a:t> </a:t>
            </a:r>
            <a:r>
              <a:rPr lang="en-US" sz="2000" b="1" dirty="0" smtClean="0">
                <a:solidFill>
                  <a:srgbClr val="FFFF00"/>
                </a:solidFill>
              </a:rPr>
              <a:t>graphical representation in the form of pyramid of relation between producers and consumers in an ecosystem</a:t>
            </a:r>
            <a:r>
              <a:rPr lang="en-US" sz="2000" dirty="0" smtClean="0"/>
              <a:t>. </a:t>
            </a:r>
          </a:p>
          <a:p>
            <a:pPr algn="just"/>
            <a:r>
              <a:rPr lang="en-US" sz="2000" dirty="0" smtClean="0"/>
              <a:t>Ecological pyramids are </a:t>
            </a:r>
            <a:r>
              <a:rPr lang="en-US" sz="2000" dirty="0" smtClean="0">
                <a:solidFill>
                  <a:srgbClr val="FFFF00"/>
                </a:solidFill>
              </a:rPr>
              <a:t>expressed in terms of number, biomass or energy.</a:t>
            </a:r>
            <a:r>
              <a:rPr lang="en-US" sz="2000" dirty="0" smtClean="0"/>
              <a:t> </a:t>
            </a:r>
          </a:p>
          <a:p>
            <a:pPr algn="just"/>
            <a:r>
              <a:rPr lang="en-US" sz="2000" dirty="0" smtClean="0"/>
              <a:t>The </a:t>
            </a:r>
            <a:r>
              <a:rPr lang="en-US" sz="2000" b="1" dirty="0" smtClean="0">
                <a:solidFill>
                  <a:srgbClr val="FFFF00"/>
                </a:solidFill>
              </a:rPr>
              <a:t>base of each pyramid represents the producers (first </a:t>
            </a:r>
            <a:r>
              <a:rPr lang="en-US" sz="2000" b="1" dirty="0" err="1" smtClean="0">
                <a:solidFill>
                  <a:srgbClr val="FFFF00"/>
                </a:solidFill>
              </a:rPr>
              <a:t>trophic</a:t>
            </a:r>
            <a:r>
              <a:rPr lang="en-US" sz="2000" b="1" dirty="0" smtClean="0">
                <a:solidFill>
                  <a:srgbClr val="FFFF00"/>
                </a:solidFill>
              </a:rPr>
              <a:t> level)</a:t>
            </a:r>
            <a:r>
              <a:rPr lang="en-US" sz="2000" dirty="0" smtClean="0"/>
              <a:t> while the </a:t>
            </a:r>
            <a:r>
              <a:rPr lang="en-US" sz="2000" b="1" dirty="0" smtClean="0">
                <a:solidFill>
                  <a:srgbClr val="FFFF00"/>
                </a:solidFill>
              </a:rPr>
              <a:t>apex represents tertiary or top level consumer</a:t>
            </a:r>
            <a:r>
              <a:rPr lang="en-US" sz="2000" dirty="0" smtClean="0"/>
              <a:t>. </a:t>
            </a:r>
          </a:p>
          <a:p>
            <a:pPr algn="just"/>
            <a:r>
              <a:rPr lang="en-US" sz="2000" dirty="0" smtClean="0"/>
              <a:t>The three ecological pyramids that are usually studied are </a:t>
            </a:r>
          </a:p>
          <a:p>
            <a:pPr lvl="1" algn="just"/>
            <a:r>
              <a:rPr lang="en-US" sz="2000" b="1" dirty="0" smtClean="0">
                <a:solidFill>
                  <a:srgbClr val="FFFF00"/>
                </a:solidFill>
              </a:rPr>
              <a:t>pyramid of number; </a:t>
            </a:r>
          </a:p>
          <a:p>
            <a:pPr lvl="1" algn="just"/>
            <a:r>
              <a:rPr lang="en-US" sz="2000" b="1" dirty="0" smtClean="0">
                <a:solidFill>
                  <a:srgbClr val="FFFF00"/>
                </a:solidFill>
              </a:rPr>
              <a:t>pyramid of biomass and </a:t>
            </a:r>
          </a:p>
          <a:p>
            <a:pPr lvl="1" algn="just"/>
            <a:r>
              <a:rPr lang="en-US" sz="2000" b="1" dirty="0" smtClean="0">
                <a:solidFill>
                  <a:srgbClr val="FFFF00"/>
                </a:solidFill>
              </a:rPr>
              <a:t>pyramid of energy.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05979"/>
            <a:ext cx="8856984" cy="857250"/>
          </a:xfrm>
        </p:spPr>
        <p:txBody>
          <a:bodyPr>
            <a:noAutofit/>
          </a:bodyPr>
          <a:lstStyle/>
          <a:p>
            <a:pPr algn="just"/>
            <a:r>
              <a:rPr lang="en-US" sz="2400" b="1" dirty="0" smtClean="0"/>
              <a:t>Figure Pyramid of numbers in a grassland ecosystem. </a:t>
            </a:r>
            <a:br>
              <a:rPr lang="en-US" sz="2400" b="1" dirty="0" smtClean="0"/>
            </a:br>
            <a:r>
              <a:rPr lang="en-US" sz="2000" b="1" dirty="0" smtClean="0">
                <a:solidFill>
                  <a:srgbClr val="FFFF00"/>
                </a:solidFill>
              </a:rPr>
              <a:t>Only three top-carnivores are </a:t>
            </a:r>
            <a:r>
              <a:rPr lang="en-US" sz="2000" dirty="0" smtClean="0">
                <a:solidFill>
                  <a:srgbClr val="FFFF00"/>
                </a:solidFill>
              </a:rPr>
              <a:t>supported in an ecosystem based on production of nearly 6 millions plants</a:t>
            </a:r>
            <a:endParaRPr lang="en-US" sz="2000" dirty="0">
              <a:solidFill>
                <a:srgbClr val="FFFF00"/>
              </a:solidFill>
            </a:endParaRPr>
          </a:p>
        </p:txBody>
      </p:sp>
      <p:pic>
        <p:nvPicPr>
          <p:cNvPr id="1026" name="Picture 2"/>
          <p:cNvPicPr>
            <a:picLocks noChangeAspect="1" noChangeArrowheads="1"/>
          </p:cNvPicPr>
          <p:nvPr/>
        </p:nvPicPr>
        <p:blipFill>
          <a:blip r:embed="rId2" cstate="print"/>
          <a:srcRect l="10983" t="18993" r="8493" b="21946"/>
          <a:stretch>
            <a:fillRect/>
          </a:stretch>
        </p:blipFill>
        <p:spPr bwMode="auto">
          <a:xfrm>
            <a:off x="206515" y="1347614"/>
            <a:ext cx="8730970" cy="36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22" y="184207"/>
            <a:ext cx="9036496" cy="857250"/>
          </a:xfrm>
        </p:spPr>
        <p:txBody>
          <a:bodyPr>
            <a:noAutofit/>
          </a:bodyPr>
          <a:lstStyle/>
          <a:p>
            <a:pPr algn="just"/>
            <a:r>
              <a:rPr lang="en-US" sz="2400" b="1" dirty="0" smtClean="0"/>
              <a:t>Figure  Pyramid (upright) of biomass shows a sharp decrease in biomass at higher </a:t>
            </a:r>
            <a:r>
              <a:rPr lang="en-US" sz="2400" b="1" dirty="0" err="1" smtClean="0"/>
              <a:t>trophic</a:t>
            </a:r>
            <a:r>
              <a:rPr lang="en-US" sz="2400" b="1" dirty="0" smtClean="0"/>
              <a:t> levels </a:t>
            </a:r>
            <a:endParaRPr lang="en-US" sz="2400" dirty="0"/>
          </a:p>
        </p:txBody>
      </p:sp>
      <p:pic>
        <p:nvPicPr>
          <p:cNvPr id="2050" name="Picture 2"/>
          <p:cNvPicPr>
            <a:picLocks noChangeAspect="1" noChangeArrowheads="1"/>
          </p:cNvPicPr>
          <p:nvPr/>
        </p:nvPicPr>
        <p:blipFill>
          <a:blip r:embed="rId2" cstate="print"/>
          <a:srcRect l="15134" t="10133" r="9323" b="29329"/>
          <a:stretch>
            <a:fillRect/>
          </a:stretch>
        </p:blipFill>
        <p:spPr bwMode="auto">
          <a:xfrm>
            <a:off x="416612" y="1131590"/>
            <a:ext cx="8310777" cy="3744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979"/>
            <a:ext cx="9144000" cy="857250"/>
          </a:xfrm>
        </p:spPr>
        <p:txBody>
          <a:bodyPr>
            <a:noAutofit/>
          </a:bodyPr>
          <a:lstStyle/>
          <a:p>
            <a:pPr algn="l"/>
            <a:r>
              <a:rPr lang="en-US" sz="2400" b="1" dirty="0" smtClean="0"/>
              <a:t>Figure Inverted pyramid of biomass;</a:t>
            </a:r>
            <a:r>
              <a:rPr lang="en-US" sz="2000" b="1" dirty="0" smtClean="0"/>
              <a:t/>
            </a:r>
            <a:br>
              <a:rPr lang="en-US" sz="2000" b="1" dirty="0" smtClean="0"/>
            </a:br>
            <a:r>
              <a:rPr lang="en-US" sz="2000" b="1" dirty="0" smtClean="0">
                <a:solidFill>
                  <a:srgbClr val="FFFF00"/>
                </a:solidFill>
              </a:rPr>
              <a:t>small standing crop of phytoplankton supports large </a:t>
            </a:r>
            <a:r>
              <a:rPr lang="en-US" sz="2000" dirty="0" smtClean="0">
                <a:solidFill>
                  <a:srgbClr val="FFFF00"/>
                </a:solidFill>
              </a:rPr>
              <a:t>standing crop of zooplankton</a:t>
            </a:r>
            <a:endParaRPr lang="en-US" sz="2000" dirty="0">
              <a:solidFill>
                <a:srgbClr val="FFFF00"/>
              </a:solidFill>
            </a:endParaRPr>
          </a:p>
        </p:txBody>
      </p:sp>
      <p:pic>
        <p:nvPicPr>
          <p:cNvPr id="3074" name="Picture 2"/>
          <p:cNvPicPr>
            <a:picLocks noChangeAspect="1" noChangeArrowheads="1"/>
          </p:cNvPicPr>
          <p:nvPr/>
        </p:nvPicPr>
        <p:blipFill>
          <a:blip r:embed="rId2" cstate="print"/>
          <a:srcRect l="34227" t="23422" r="28416" b="55906"/>
          <a:stretch>
            <a:fillRect/>
          </a:stretch>
        </p:blipFill>
        <p:spPr bwMode="auto">
          <a:xfrm>
            <a:off x="405823" y="1275606"/>
            <a:ext cx="8332354" cy="259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312"/>
            <a:ext cx="9144000" cy="857250"/>
          </a:xfrm>
        </p:spPr>
        <p:txBody>
          <a:bodyPr>
            <a:noAutofit/>
          </a:bodyPr>
          <a:lstStyle/>
          <a:p>
            <a:pPr algn="l"/>
            <a:r>
              <a:rPr lang="en-US" sz="3200" b="1" dirty="0" smtClean="0"/>
              <a:t>Figure An ideal pyramid of energy</a:t>
            </a:r>
            <a:r>
              <a:rPr lang="en-US" sz="2000" b="1" dirty="0" smtClean="0"/>
              <a:t/>
            </a:r>
            <a:br>
              <a:rPr lang="en-US" sz="2000" b="1" dirty="0" smtClean="0"/>
            </a:br>
            <a:r>
              <a:rPr lang="en-US" sz="1800" b="1" dirty="0" smtClean="0"/>
              <a:t>Primary producers convert only 1% of </a:t>
            </a:r>
            <a:r>
              <a:rPr lang="en-US" sz="1800" dirty="0" smtClean="0"/>
              <a:t>the energy in the sunlight available to them into NPP</a:t>
            </a:r>
            <a:endParaRPr lang="en-US" sz="2000" dirty="0"/>
          </a:p>
        </p:txBody>
      </p:sp>
      <p:pic>
        <p:nvPicPr>
          <p:cNvPr id="4098" name="Picture 2"/>
          <p:cNvPicPr>
            <a:picLocks noChangeAspect="1" noChangeArrowheads="1"/>
          </p:cNvPicPr>
          <p:nvPr/>
        </p:nvPicPr>
        <p:blipFill>
          <a:blip r:embed="rId2" cstate="print"/>
          <a:srcRect l="10983" t="11610" r="32567" b="27852"/>
          <a:stretch>
            <a:fillRect/>
          </a:stretch>
        </p:blipFill>
        <p:spPr bwMode="auto">
          <a:xfrm>
            <a:off x="1331640" y="845299"/>
            <a:ext cx="5904656" cy="3560161"/>
          </a:xfrm>
          <a:prstGeom prst="rect">
            <a:avLst/>
          </a:prstGeom>
          <a:noFill/>
          <a:ln w="9525">
            <a:noFill/>
            <a:miter lim="800000"/>
            <a:headEnd/>
            <a:tailEnd/>
          </a:ln>
        </p:spPr>
      </p:pic>
      <p:sp>
        <p:nvSpPr>
          <p:cNvPr id="4" name="Rectangle 3"/>
          <p:cNvSpPr/>
          <p:nvPr/>
        </p:nvSpPr>
        <p:spPr>
          <a:xfrm>
            <a:off x="0" y="4445699"/>
            <a:ext cx="9144000" cy="646331"/>
          </a:xfrm>
          <a:prstGeom prst="rect">
            <a:avLst/>
          </a:prstGeom>
        </p:spPr>
        <p:txBody>
          <a:bodyPr wrap="square">
            <a:spAutoFit/>
          </a:bodyPr>
          <a:lstStyle/>
          <a:p>
            <a:pPr algn="just"/>
            <a:r>
              <a:rPr lang="en-US" dirty="0" smtClean="0"/>
              <a:t>Each bar in the energy pyramid indicates the </a:t>
            </a:r>
            <a:r>
              <a:rPr lang="en-US" dirty="0" smtClean="0">
                <a:solidFill>
                  <a:srgbClr val="FFFF00"/>
                </a:solidFill>
              </a:rPr>
              <a:t>amount of energy present at each </a:t>
            </a:r>
            <a:r>
              <a:rPr lang="en-US" dirty="0" err="1" smtClean="0">
                <a:solidFill>
                  <a:srgbClr val="FFFF00"/>
                </a:solidFill>
              </a:rPr>
              <a:t>trophic</a:t>
            </a:r>
            <a:r>
              <a:rPr lang="en-US" dirty="0" smtClean="0">
                <a:solidFill>
                  <a:srgbClr val="FFFF00"/>
                </a:solidFill>
              </a:rPr>
              <a:t> level </a:t>
            </a:r>
            <a:r>
              <a:rPr lang="en-US" dirty="0" smtClean="0"/>
              <a:t>in a given time or annually per unit area.</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517"/>
            <a:ext cx="8229600" cy="565571"/>
          </a:xfrm>
        </p:spPr>
        <p:txBody>
          <a:bodyPr>
            <a:normAutofit/>
          </a:bodyPr>
          <a:lstStyle/>
          <a:p>
            <a:r>
              <a:rPr lang="en-US" sz="2800" b="1" dirty="0" smtClean="0"/>
              <a:t>limitations of ecological pyramids</a:t>
            </a:r>
            <a:endParaRPr lang="en-US" sz="3200" b="1" dirty="0" smtClean="0">
              <a:solidFill>
                <a:srgbClr val="FFFF00"/>
              </a:solidFill>
            </a:endParaRPr>
          </a:p>
        </p:txBody>
      </p:sp>
      <p:sp>
        <p:nvSpPr>
          <p:cNvPr id="3" name="Content Placeholder 2"/>
          <p:cNvSpPr>
            <a:spLocks noGrp="1"/>
          </p:cNvSpPr>
          <p:nvPr>
            <p:ph idx="1"/>
          </p:nvPr>
        </p:nvSpPr>
        <p:spPr>
          <a:xfrm>
            <a:off x="0" y="936104"/>
            <a:ext cx="9144000" cy="3651870"/>
          </a:xfrm>
        </p:spPr>
        <p:txBody>
          <a:bodyPr>
            <a:noAutofit/>
          </a:bodyPr>
          <a:lstStyle/>
          <a:p>
            <a:pPr algn="just"/>
            <a:r>
              <a:rPr lang="en-US" sz="2000" dirty="0" smtClean="0"/>
              <a:t>Ecological pyramids </a:t>
            </a:r>
            <a:r>
              <a:rPr lang="en-US" sz="2000" b="1" dirty="0" smtClean="0">
                <a:solidFill>
                  <a:srgbClr val="FFFF00"/>
                </a:solidFill>
              </a:rPr>
              <a:t>does not take into account the same species belonging to two or more </a:t>
            </a:r>
            <a:r>
              <a:rPr lang="en-US" sz="2000" b="1" dirty="0" err="1" smtClean="0">
                <a:solidFill>
                  <a:srgbClr val="FFFF00"/>
                </a:solidFill>
              </a:rPr>
              <a:t>trophic</a:t>
            </a:r>
            <a:r>
              <a:rPr lang="en-US" sz="2000" b="1" dirty="0" smtClean="0">
                <a:solidFill>
                  <a:srgbClr val="FFFF00"/>
                </a:solidFill>
              </a:rPr>
              <a:t> levels. </a:t>
            </a:r>
          </a:p>
          <a:p>
            <a:pPr algn="just"/>
            <a:r>
              <a:rPr lang="en-US" sz="2000" dirty="0" smtClean="0"/>
              <a:t>Ecological pyramids </a:t>
            </a:r>
            <a:r>
              <a:rPr lang="en-US" sz="2000" dirty="0" smtClean="0">
                <a:solidFill>
                  <a:srgbClr val="FFFF00"/>
                </a:solidFill>
              </a:rPr>
              <a:t>assumes a simple food chain</a:t>
            </a:r>
            <a:r>
              <a:rPr lang="en-US" sz="2000" dirty="0" smtClean="0"/>
              <a:t>, something that almost never exists in nature; it </a:t>
            </a:r>
            <a:r>
              <a:rPr lang="en-US" sz="2000" dirty="0" smtClean="0">
                <a:solidFill>
                  <a:srgbClr val="FFFF00"/>
                </a:solidFill>
              </a:rPr>
              <a:t>does not accommodate a food web</a:t>
            </a:r>
            <a:r>
              <a:rPr lang="en-US" sz="2000" dirty="0" smtClean="0"/>
              <a:t>. </a:t>
            </a:r>
          </a:p>
          <a:p>
            <a:pPr algn="just"/>
            <a:r>
              <a:rPr lang="en-US" sz="2000" dirty="0" smtClean="0">
                <a:solidFill>
                  <a:srgbClr val="FFFF00"/>
                </a:solidFill>
              </a:rPr>
              <a:t>Saprophytes are not given any place in ecological pyramids </a:t>
            </a:r>
            <a:r>
              <a:rPr lang="en-US" sz="2000" dirty="0" smtClean="0"/>
              <a:t>even though they play a vital role in the ecosystem.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FF00"/>
                </a:solidFill>
              </a:rPr>
              <a:t>Objectives of the chapter on ecosystem</a:t>
            </a:r>
            <a:endParaRPr lang="en-IN" sz="3600" b="1" dirty="0">
              <a:solidFill>
                <a:srgbClr val="FFFF00"/>
              </a:solidFill>
            </a:endParaRPr>
          </a:p>
        </p:txBody>
      </p:sp>
      <p:sp>
        <p:nvSpPr>
          <p:cNvPr id="3" name="Content Placeholder 2"/>
          <p:cNvSpPr>
            <a:spLocks noGrp="1"/>
          </p:cNvSpPr>
          <p:nvPr>
            <p:ph idx="1"/>
          </p:nvPr>
        </p:nvSpPr>
        <p:spPr>
          <a:xfrm>
            <a:off x="251520" y="1200151"/>
            <a:ext cx="8712968" cy="3394472"/>
          </a:xfrm>
        </p:spPr>
        <p:txBody>
          <a:bodyPr>
            <a:normAutofit/>
          </a:bodyPr>
          <a:lstStyle/>
          <a:p>
            <a:pPr algn="just"/>
            <a:r>
              <a:rPr lang="en-US" sz="2800" dirty="0" smtClean="0"/>
              <a:t>To study the structure of the ecosystem</a:t>
            </a:r>
          </a:p>
          <a:p>
            <a:pPr algn="just"/>
            <a:r>
              <a:rPr lang="en-US" sz="2800" dirty="0" smtClean="0"/>
              <a:t>To study the input (productivity), energy flow (food chain/web, nutrient cycling) and the output (degradation and energy loss). </a:t>
            </a:r>
            <a:endParaRPr lang="en-US" sz="2800"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ECOLOGICAL PYRAMIDS</a:t>
            </a:r>
            <a:endParaRPr lang="en-US" sz="3200" b="1" dirty="0" smtClean="0">
              <a:solidFill>
                <a:srgbClr val="FFFF00"/>
              </a:solidFill>
            </a:endParaRPr>
          </a:p>
        </p:txBody>
      </p:sp>
      <p:sp>
        <p:nvSpPr>
          <p:cNvPr id="3" name="Content Placeholder 2"/>
          <p:cNvSpPr>
            <a:spLocks noGrp="1"/>
          </p:cNvSpPr>
          <p:nvPr>
            <p:ph idx="1"/>
          </p:nvPr>
        </p:nvSpPr>
        <p:spPr>
          <a:xfrm>
            <a:off x="0" y="483518"/>
            <a:ext cx="9144000" cy="4659982"/>
          </a:xfrm>
        </p:spPr>
        <p:txBody>
          <a:bodyPr>
            <a:noAutofit/>
          </a:bodyPr>
          <a:lstStyle/>
          <a:p>
            <a:pPr algn="just"/>
            <a:r>
              <a:rPr lang="en-US" sz="1800" dirty="0" smtClean="0"/>
              <a:t>All the pyramids (of number, of energy and biomass) are </a:t>
            </a:r>
            <a:r>
              <a:rPr lang="en-US" sz="1800" b="1" dirty="0" smtClean="0">
                <a:solidFill>
                  <a:srgbClr val="FFFF00"/>
                </a:solidFill>
              </a:rPr>
              <a:t>upright </a:t>
            </a:r>
            <a:r>
              <a:rPr lang="en-US" sz="1800" dirty="0" smtClean="0"/>
              <a:t>in all ecosystem i.e., producers are more in number, biomass and energy than the herbivores, and herbivores are more in number and biomass than the carnivores (Except some ecosystem). </a:t>
            </a:r>
          </a:p>
          <a:p>
            <a:pPr algn="just"/>
            <a:r>
              <a:rPr lang="en-US" sz="1800" dirty="0" smtClean="0"/>
              <a:t>Draw pyramids for following</a:t>
            </a:r>
          </a:p>
          <a:p>
            <a:pPr lvl="1" algn="just"/>
            <a:r>
              <a:rPr lang="en-US" sz="1800" dirty="0" smtClean="0"/>
              <a:t>Number of insects feeding on a big tree.</a:t>
            </a:r>
          </a:p>
          <a:p>
            <a:pPr lvl="1" algn="just"/>
            <a:r>
              <a:rPr lang="en-US" sz="1800" dirty="0" smtClean="0"/>
              <a:t>Number of small birds depending on the insects</a:t>
            </a:r>
          </a:p>
          <a:p>
            <a:pPr lvl="1" algn="just"/>
            <a:r>
              <a:rPr lang="en-US" sz="1800" dirty="0" smtClean="0"/>
              <a:t>Number of larger birds eating the smaller. </a:t>
            </a:r>
          </a:p>
          <a:p>
            <a:pPr lvl="1" algn="just"/>
            <a:r>
              <a:rPr lang="en-US" sz="1800" dirty="0" smtClean="0"/>
              <a:t>Biomass in sea.</a:t>
            </a:r>
          </a:p>
          <a:p>
            <a:pPr algn="just"/>
            <a:r>
              <a:rPr lang="en-US" sz="1800" dirty="0" smtClean="0"/>
              <a:t>The pyramid of biomass in sea is also generally inverted because the biomass of fishes far exceeds that of phytoplankton. </a:t>
            </a:r>
            <a:endParaRPr lang="en-US" sz="1800" i="1" dirty="0" smtClean="0"/>
          </a:p>
          <a:p>
            <a:pPr algn="just"/>
            <a:r>
              <a:rPr lang="en-US" sz="1800" dirty="0" smtClean="0"/>
              <a:t>Pyramid of energy is always upright, can never be inverted, because when energy flows from a particular </a:t>
            </a:r>
            <a:r>
              <a:rPr lang="en-US" sz="1800" dirty="0" err="1" smtClean="0"/>
              <a:t>trophic</a:t>
            </a:r>
            <a:r>
              <a:rPr lang="en-US" sz="1800" dirty="0" smtClean="0"/>
              <a:t> level to the next </a:t>
            </a:r>
            <a:r>
              <a:rPr lang="en-US" sz="1800" dirty="0" err="1" smtClean="0"/>
              <a:t>trophic</a:t>
            </a:r>
            <a:r>
              <a:rPr lang="en-US" sz="1800" dirty="0" smtClean="0"/>
              <a:t> level, some energy is always lost as heat at each step.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ECOLOGICAL SUCCESSION</a:t>
            </a:r>
            <a:endParaRPr lang="en-US" sz="3200" b="1" dirty="0" smtClean="0">
              <a:solidFill>
                <a:srgbClr val="FFFF00"/>
              </a:solidFill>
            </a:endParaRPr>
          </a:p>
        </p:txBody>
      </p:sp>
      <p:sp>
        <p:nvSpPr>
          <p:cNvPr id="3" name="Content Placeholder 2"/>
          <p:cNvSpPr>
            <a:spLocks noGrp="1"/>
          </p:cNvSpPr>
          <p:nvPr>
            <p:ph idx="1"/>
          </p:nvPr>
        </p:nvSpPr>
        <p:spPr>
          <a:xfrm>
            <a:off x="0" y="483518"/>
            <a:ext cx="9144000" cy="4515966"/>
          </a:xfrm>
        </p:spPr>
        <p:txBody>
          <a:bodyPr>
            <a:noAutofit/>
          </a:bodyPr>
          <a:lstStyle/>
          <a:p>
            <a:pPr>
              <a:buNone/>
            </a:pPr>
            <a:r>
              <a:rPr lang="en-US" sz="2800" dirty="0" smtClean="0">
                <a:solidFill>
                  <a:srgbClr val="FFFF00"/>
                </a:solidFill>
              </a:rPr>
              <a:t>Try to define the following terms</a:t>
            </a:r>
          </a:p>
          <a:p>
            <a:pPr lvl="1"/>
            <a:r>
              <a:rPr lang="en-US" dirty="0" smtClean="0">
                <a:solidFill>
                  <a:srgbClr val="FFFF00"/>
                </a:solidFill>
              </a:rPr>
              <a:t>Ecological </a:t>
            </a:r>
            <a:r>
              <a:rPr lang="en-US" dirty="0" err="1" smtClean="0">
                <a:solidFill>
                  <a:srgbClr val="FFFF00"/>
                </a:solidFill>
              </a:rPr>
              <a:t>succesion</a:t>
            </a:r>
            <a:endParaRPr lang="en-US" dirty="0" smtClean="0">
              <a:solidFill>
                <a:srgbClr val="FFFF00"/>
              </a:solidFill>
            </a:endParaRPr>
          </a:p>
          <a:p>
            <a:pPr lvl="1"/>
            <a:r>
              <a:rPr lang="en-US" dirty="0" smtClean="0">
                <a:solidFill>
                  <a:srgbClr val="FFFF00"/>
                </a:solidFill>
              </a:rPr>
              <a:t>Sere(s)</a:t>
            </a:r>
          </a:p>
          <a:p>
            <a:pPr lvl="1"/>
            <a:r>
              <a:rPr lang="en-US" dirty="0" err="1" smtClean="0">
                <a:solidFill>
                  <a:srgbClr val="FFFF00"/>
                </a:solidFill>
              </a:rPr>
              <a:t>Seral</a:t>
            </a:r>
            <a:r>
              <a:rPr lang="en-US" dirty="0" smtClean="0">
                <a:solidFill>
                  <a:srgbClr val="FFFF00"/>
                </a:solidFill>
              </a:rPr>
              <a:t> stages or </a:t>
            </a:r>
            <a:r>
              <a:rPr lang="en-US" dirty="0" err="1" smtClean="0">
                <a:solidFill>
                  <a:srgbClr val="FFFF00"/>
                </a:solidFill>
              </a:rPr>
              <a:t>seral</a:t>
            </a:r>
            <a:r>
              <a:rPr lang="en-US" dirty="0" smtClean="0">
                <a:solidFill>
                  <a:srgbClr val="FFFF00"/>
                </a:solidFill>
              </a:rPr>
              <a:t> communities</a:t>
            </a:r>
          </a:p>
          <a:p>
            <a:pPr lvl="1"/>
            <a:r>
              <a:rPr lang="en-US" dirty="0" smtClean="0">
                <a:solidFill>
                  <a:srgbClr val="FFFF00"/>
                </a:solidFill>
              </a:rPr>
              <a:t>Climax community</a:t>
            </a:r>
          </a:p>
          <a:p>
            <a:pPr lvl="1"/>
            <a:r>
              <a:rPr lang="en-US" dirty="0" smtClean="0">
                <a:solidFill>
                  <a:srgbClr val="FFFF00"/>
                </a:solidFill>
              </a:rPr>
              <a:t>Pioneer species</a:t>
            </a:r>
          </a:p>
          <a:p>
            <a:pPr lvl="1"/>
            <a:r>
              <a:rPr lang="en-US" dirty="0" err="1" smtClean="0">
                <a:solidFill>
                  <a:srgbClr val="FFFF00"/>
                </a:solidFill>
              </a:rPr>
              <a:t>xerophyte</a:t>
            </a:r>
            <a:endParaRPr lang="en-US" dirty="0" smtClean="0">
              <a:solidFill>
                <a:srgbClr val="FFFF00"/>
              </a:solidFill>
            </a:endParaRPr>
          </a:p>
          <a:p>
            <a:pPr lvl="1"/>
            <a:r>
              <a:rPr lang="en-US" dirty="0" err="1" smtClean="0">
                <a:solidFill>
                  <a:srgbClr val="FFFF00"/>
                </a:solidFill>
              </a:rPr>
              <a:t>Mesophyte</a:t>
            </a:r>
            <a:endParaRPr lang="en-US" dirty="0" smtClean="0">
              <a:solidFill>
                <a:srgbClr val="FFFF00"/>
              </a:solidFill>
            </a:endParaRPr>
          </a:p>
          <a:p>
            <a:pPr lvl="1"/>
            <a:r>
              <a:rPr lang="en-US" dirty="0" err="1" smtClean="0">
                <a:solidFill>
                  <a:srgbClr val="FFFF00"/>
                </a:solidFill>
              </a:rPr>
              <a:t>Hydrophyte</a:t>
            </a: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ECOLOGICAL SUCCESSION</a:t>
            </a:r>
            <a:endParaRPr lang="en-US" sz="3200" b="1" dirty="0" smtClean="0">
              <a:solidFill>
                <a:srgbClr val="FFFF00"/>
              </a:solidFill>
            </a:endParaRPr>
          </a:p>
        </p:txBody>
      </p:sp>
      <p:sp>
        <p:nvSpPr>
          <p:cNvPr id="3" name="Content Placeholder 2"/>
          <p:cNvSpPr>
            <a:spLocks noGrp="1"/>
          </p:cNvSpPr>
          <p:nvPr>
            <p:ph idx="1"/>
          </p:nvPr>
        </p:nvSpPr>
        <p:spPr>
          <a:xfrm>
            <a:off x="0" y="627534"/>
            <a:ext cx="9144000" cy="4515966"/>
          </a:xfrm>
        </p:spPr>
        <p:txBody>
          <a:bodyPr>
            <a:noAutofit/>
          </a:bodyPr>
          <a:lstStyle/>
          <a:p>
            <a:pPr algn="just"/>
            <a:r>
              <a:rPr lang="en-US" sz="2200" dirty="0" smtClean="0"/>
              <a:t>An important characteristic of all communities is that </a:t>
            </a:r>
            <a:r>
              <a:rPr lang="en-US" sz="2200" b="1" dirty="0" smtClean="0">
                <a:solidFill>
                  <a:srgbClr val="FFFF00"/>
                </a:solidFill>
              </a:rPr>
              <a:t>composition and structure constantly change in response to the changing environmental conditions. </a:t>
            </a:r>
            <a:endParaRPr lang="en-US" sz="2200" dirty="0" smtClean="0"/>
          </a:p>
          <a:p>
            <a:pPr algn="just"/>
            <a:r>
              <a:rPr lang="en-US" sz="2200" dirty="0" smtClean="0"/>
              <a:t>Change in composition and structure of community is </a:t>
            </a:r>
            <a:r>
              <a:rPr lang="en-US" sz="2200" dirty="0" smtClean="0">
                <a:solidFill>
                  <a:srgbClr val="FFFF00"/>
                </a:solidFill>
              </a:rPr>
              <a:t>orderly and sequential, parallel with the changes in the physical environment</a:t>
            </a:r>
            <a:r>
              <a:rPr lang="en-US" sz="2200" dirty="0" smtClean="0"/>
              <a:t>. </a:t>
            </a:r>
          </a:p>
          <a:p>
            <a:pPr algn="just"/>
            <a:r>
              <a:rPr lang="en-US" sz="2200" dirty="0" smtClean="0"/>
              <a:t>Changes in community lead to a community that is in near equilibrium with the environment and that is called a </a:t>
            </a:r>
            <a:r>
              <a:rPr lang="en-US" sz="2200" b="1" dirty="0" smtClean="0">
                <a:solidFill>
                  <a:srgbClr val="FFFF00"/>
                </a:solidFill>
              </a:rPr>
              <a:t>climax community</a:t>
            </a:r>
            <a:r>
              <a:rPr lang="en-US" sz="2200" b="1" dirty="0" smtClean="0"/>
              <a:t>. </a:t>
            </a:r>
          </a:p>
          <a:p>
            <a:pPr algn="just"/>
            <a:r>
              <a:rPr lang="en-US" sz="2200" dirty="0" smtClean="0"/>
              <a:t>The</a:t>
            </a:r>
            <a:r>
              <a:rPr lang="en-US" sz="2200" b="1" dirty="0" smtClean="0"/>
              <a:t> </a:t>
            </a:r>
            <a:r>
              <a:rPr lang="en-US" sz="2200" b="1" dirty="0" smtClean="0">
                <a:solidFill>
                  <a:srgbClr val="FFFF00"/>
                </a:solidFill>
              </a:rPr>
              <a:t>orderly and sequential, gradual and fairly predictable change in the species composition of a given area </a:t>
            </a:r>
            <a:r>
              <a:rPr lang="en-US" sz="2200" dirty="0" smtClean="0"/>
              <a:t>is called </a:t>
            </a:r>
            <a:r>
              <a:rPr lang="en-US" sz="2200" b="1" dirty="0" smtClean="0">
                <a:solidFill>
                  <a:srgbClr val="FFFF00"/>
                </a:solidFill>
              </a:rPr>
              <a:t>ecological succession</a:t>
            </a:r>
            <a:r>
              <a:rPr lang="en-US" sz="2200" b="1" dirty="0" smtClean="0"/>
              <a:t>.</a:t>
            </a:r>
          </a:p>
          <a:p>
            <a:pPr algn="just"/>
            <a:r>
              <a:rPr lang="en-US" sz="2200" b="1" dirty="0" smtClean="0"/>
              <a:t>During succession, </a:t>
            </a:r>
            <a:r>
              <a:rPr lang="en-US" sz="2200" b="1" dirty="0" smtClean="0">
                <a:solidFill>
                  <a:srgbClr val="FFFF00"/>
                </a:solidFill>
              </a:rPr>
              <a:t>some species </a:t>
            </a:r>
            <a:r>
              <a:rPr lang="en-US" sz="2200" b="1" dirty="0" err="1" smtClean="0">
                <a:solidFill>
                  <a:srgbClr val="FFFF00"/>
                </a:solidFill>
              </a:rPr>
              <a:t>colonise</a:t>
            </a:r>
            <a:r>
              <a:rPr lang="en-US" sz="2200" b="1" dirty="0" smtClean="0">
                <a:solidFill>
                  <a:srgbClr val="FFFF00"/>
                </a:solidFill>
              </a:rPr>
              <a:t> an area and their </a:t>
            </a:r>
            <a:r>
              <a:rPr lang="en-US" sz="2200" dirty="0" smtClean="0">
                <a:solidFill>
                  <a:srgbClr val="FFFF00"/>
                </a:solidFill>
              </a:rPr>
              <a:t>populations become more numerous</a:t>
            </a:r>
            <a:r>
              <a:rPr lang="en-US" sz="2200" dirty="0" smtClean="0"/>
              <a:t>, whereas </a:t>
            </a:r>
            <a:r>
              <a:rPr lang="en-US" sz="2200" dirty="0" smtClean="0">
                <a:solidFill>
                  <a:srgbClr val="FFFF00"/>
                </a:solidFill>
              </a:rPr>
              <a:t>populations of other species decline and even disappear</a:t>
            </a:r>
            <a:r>
              <a:rPr lang="en-US" sz="22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ECOLOGICAL SUCCESSION</a:t>
            </a:r>
            <a:endParaRPr lang="en-US" sz="3200" b="1" dirty="0" smtClean="0">
              <a:solidFill>
                <a:srgbClr val="FFFF00"/>
              </a:solidFill>
            </a:endParaRPr>
          </a:p>
        </p:txBody>
      </p:sp>
      <p:sp>
        <p:nvSpPr>
          <p:cNvPr id="3" name="Content Placeholder 2"/>
          <p:cNvSpPr>
            <a:spLocks noGrp="1"/>
          </p:cNvSpPr>
          <p:nvPr>
            <p:ph idx="1"/>
          </p:nvPr>
        </p:nvSpPr>
        <p:spPr>
          <a:xfrm>
            <a:off x="0" y="483518"/>
            <a:ext cx="9144000" cy="4659982"/>
          </a:xfrm>
        </p:spPr>
        <p:txBody>
          <a:bodyPr>
            <a:noAutofit/>
          </a:bodyPr>
          <a:lstStyle/>
          <a:p>
            <a:pPr algn="just"/>
            <a:r>
              <a:rPr lang="en-US" sz="2300" dirty="0" smtClean="0"/>
              <a:t>The </a:t>
            </a:r>
            <a:r>
              <a:rPr lang="en-US" sz="2300" dirty="0" smtClean="0">
                <a:solidFill>
                  <a:srgbClr val="FFFF00"/>
                </a:solidFill>
              </a:rPr>
              <a:t>entire sequence of communities that successively change in a given area</a:t>
            </a:r>
            <a:r>
              <a:rPr lang="en-US" sz="2300" dirty="0" smtClean="0"/>
              <a:t> are called </a:t>
            </a:r>
            <a:r>
              <a:rPr lang="en-US" sz="2300" b="1" dirty="0" smtClean="0">
                <a:solidFill>
                  <a:srgbClr val="FFFF00"/>
                </a:solidFill>
              </a:rPr>
              <a:t>sere(s)</a:t>
            </a:r>
            <a:r>
              <a:rPr lang="en-US" sz="2300" dirty="0" smtClean="0"/>
              <a:t>. </a:t>
            </a:r>
          </a:p>
          <a:p>
            <a:pPr algn="just"/>
            <a:r>
              <a:rPr lang="en-US" sz="2300" dirty="0" smtClean="0"/>
              <a:t>The </a:t>
            </a:r>
            <a:r>
              <a:rPr lang="en-US" sz="2300" b="1" dirty="0" smtClean="0">
                <a:solidFill>
                  <a:srgbClr val="FFFF00"/>
                </a:solidFill>
              </a:rPr>
              <a:t>individual transitional communities </a:t>
            </a:r>
            <a:r>
              <a:rPr lang="en-US" sz="2300" dirty="0" smtClean="0"/>
              <a:t>are termed </a:t>
            </a:r>
            <a:r>
              <a:rPr lang="en-US" sz="2300" b="1" dirty="0" err="1" smtClean="0">
                <a:solidFill>
                  <a:srgbClr val="FFFF00"/>
                </a:solidFill>
              </a:rPr>
              <a:t>seral</a:t>
            </a:r>
            <a:r>
              <a:rPr lang="en-US" sz="2300" b="1" dirty="0" smtClean="0">
                <a:solidFill>
                  <a:srgbClr val="FFFF00"/>
                </a:solidFill>
              </a:rPr>
              <a:t> stages </a:t>
            </a:r>
            <a:r>
              <a:rPr lang="en-US" sz="2300" dirty="0" smtClean="0"/>
              <a:t>or </a:t>
            </a:r>
            <a:r>
              <a:rPr lang="en-US" sz="2300" b="1" dirty="0" err="1" smtClean="0">
                <a:solidFill>
                  <a:srgbClr val="FFFF00"/>
                </a:solidFill>
              </a:rPr>
              <a:t>seral</a:t>
            </a:r>
            <a:r>
              <a:rPr lang="en-US" sz="2300" b="1" dirty="0" smtClean="0">
                <a:solidFill>
                  <a:srgbClr val="FFFF00"/>
                </a:solidFill>
              </a:rPr>
              <a:t> communities. </a:t>
            </a:r>
          </a:p>
          <a:p>
            <a:pPr algn="just"/>
            <a:r>
              <a:rPr lang="en-US" sz="2300" dirty="0" smtClean="0"/>
              <a:t>In the successive </a:t>
            </a:r>
            <a:r>
              <a:rPr lang="en-US" sz="2300" dirty="0" err="1" smtClean="0"/>
              <a:t>seral</a:t>
            </a:r>
            <a:r>
              <a:rPr lang="en-US" sz="2300" dirty="0" smtClean="0"/>
              <a:t> stages </a:t>
            </a:r>
            <a:r>
              <a:rPr lang="en-US" sz="2300" dirty="0" smtClean="0">
                <a:solidFill>
                  <a:srgbClr val="FFFF00"/>
                </a:solidFill>
              </a:rPr>
              <a:t>there is a change in the diversity of species of organisms</a:t>
            </a:r>
            <a:r>
              <a:rPr lang="en-US" sz="2300" dirty="0" smtClean="0"/>
              <a:t>, </a:t>
            </a:r>
            <a:r>
              <a:rPr lang="en-US" sz="2300" dirty="0" smtClean="0">
                <a:solidFill>
                  <a:srgbClr val="FFFF00"/>
                </a:solidFill>
              </a:rPr>
              <a:t>increase in the number of species and organisms as well as an increase in the total biomass.</a:t>
            </a:r>
          </a:p>
          <a:p>
            <a:pPr algn="just"/>
            <a:r>
              <a:rPr lang="en-US" sz="2300" dirty="0" smtClean="0"/>
              <a:t>The </a:t>
            </a:r>
            <a:r>
              <a:rPr lang="en-US" sz="2300" dirty="0" smtClean="0">
                <a:solidFill>
                  <a:srgbClr val="FFFF00"/>
                </a:solidFill>
              </a:rPr>
              <a:t>present day communities in the world have come to be because of succession</a:t>
            </a:r>
            <a:r>
              <a:rPr lang="en-US" sz="2300" dirty="0" smtClean="0"/>
              <a:t> that has occurred over millions of years since life started on earth. </a:t>
            </a:r>
          </a:p>
          <a:p>
            <a:pPr algn="just"/>
            <a:r>
              <a:rPr lang="en-US" sz="2300" dirty="0" smtClean="0"/>
              <a:t>Actually </a:t>
            </a:r>
            <a:r>
              <a:rPr lang="en-US" sz="2300" dirty="0" smtClean="0">
                <a:solidFill>
                  <a:srgbClr val="FFFF00"/>
                </a:solidFill>
              </a:rPr>
              <a:t>succession and evolution would have been parallel processes </a:t>
            </a:r>
            <a:r>
              <a:rPr lang="en-US" sz="2300" dirty="0" smtClean="0"/>
              <a:t>at that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ECOLOGICAL SUCCESSION</a:t>
            </a:r>
            <a:endParaRPr lang="en-US" sz="3200" b="1" dirty="0" smtClean="0">
              <a:solidFill>
                <a:srgbClr val="FFFF00"/>
              </a:solidFill>
            </a:endParaRPr>
          </a:p>
        </p:txBody>
      </p:sp>
      <p:sp>
        <p:nvSpPr>
          <p:cNvPr id="3" name="Content Placeholder 2"/>
          <p:cNvSpPr>
            <a:spLocks noGrp="1"/>
          </p:cNvSpPr>
          <p:nvPr>
            <p:ph idx="1"/>
          </p:nvPr>
        </p:nvSpPr>
        <p:spPr>
          <a:xfrm>
            <a:off x="0" y="699542"/>
            <a:ext cx="9144000" cy="4443958"/>
          </a:xfrm>
        </p:spPr>
        <p:txBody>
          <a:bodyPr>
            <a:noAutofit/>
          </a:bodyPr>
          <a:lstStyle/>
          <a:p>
            <a:pPr algn="just"/>
            <a:r>
              <a:rPr lang="en-US" sz="2300" dirty="0" smtClean="0"/>
              <a:t>Ecological succession may be;</a:t>
            </a:r>
            <a:endParaRPr lang="en-US" sz="2300" b="1" dirty="0" smtClean="0">
              <a:solidFill>
                <a:srgbClr val="FFFF00"/>
              </a:solidFill>
            </a:endParaRPr>
          </a:p>
          <a:p>
            <a:pPr marL="457200" indent="-457200" algn="just">
              <a:buFont typeface="+mj-lt"/>
              <a:buAutoNum type="arabicPeriod"/>
            </a:pPr>
            <a:r>
              <a:rPr lang="en-US" sz="2300" b="1" dirty="0" smtClean="0">
                <a:solidFill>
                  <a:srgbClr val="FFFF00"/>
                </a:solidFill>
              </a:rPr>
              <a:t>Primary succession </a:t>
            </a:r>
            <a:r>
              <a:rPr lang="en-US" sz="2300" dirty="0" smtClean="0"/>
              <a:t>starts in areas where no living organisms ever existed, say bare rock; newly created pond or reservoir. </a:t>
            </a:r>
          </a:p>
          <a:p>
            <a:pPr marL="457200" indent="-457200" algn="just">
              <a:buFont typeface="+mj-lt"/>
              <a:buAutoNum type="arabicPeriod"/>
            </a:pPr>
            <a:r>
              <a:rPr lang="en-US" sz="2300" b="1" dirty="0" smtClean="0">
                <a:solidFill>
                  <a:srgbClr val="FFFF00"/>
                </a:solidFill>
              </a:rPr>
              <a:t>Secondary succession </a:t>
            </a:r>
            <a:r>
              <a:rPr lang="en-US" sz="2300" dirty="0" smtClean="0"/>
              <a:t>starts in areas where all the living organisms that existed have been destroyed, say </a:t>
            </a:r>
            <a:r>
              <a:rPr lang="en-US" sz="2400" dirty="0" smtClean="0"/>
              <a:t>abandoned farm lands; burned or cut forests and lands that have been flooded, etc. </a:t>
            </a:r>
            <a:endParaRPr lang="en-US" sz="2300" dirty="0" smtClean="0"/>
          </a:p>
          <a:p>
            <a:pPr algn="just"/>
            <a:r>
              <a:rPr lang="en-US" sz="2300" dirty="0" smtClean="0"/>
              <a:t>The </a:t>
            </a:r>
            <a:r>
              <a:rPr lang="en-US" sz="2300" dirty="0" smtClean="0">
                <a:solidFill>
                  <a:srgbClr val="FFFF00"/>
                </a:solidFill>
              </a:rPr>
              <a:t>establishment of a new biotic community is generally slow</a:t>
            </a:r>
            <a:r>
              <a:rPr lang="en-US" sz="2300" dirty="0" smtClean="0"/>
              <a:t>. </a:t>
            </a:r>
          </a:p>
          <a:p>
            <a:pPr algn="just"/>
            <a:r>
              <a:rPr lang="en-US" sz="2300" dirty="0" smtClean="0"/>
              <a:t>Before a biotic community of diverse organisms can become established, there must be soil. </a:t>
            </a:r>
          </a:p>
          <a:p>
            <a:pPr algn="just"/>
            <a:r>
              <a:rPr lang="en-US" sz="2300" dirty="0" smtClean="0"/>
              <a:t>Depending mostly on the climate, it takes natural processes several hundred to several thousand years to produce fertile soil on bare rock.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ECOLOGICAL SUCCESSION</a:t>
            </a:r>
            <a:endParaRPr lang="en-US" sz="3200" b="1" dirty="0" smtClean="0">
              <a:solidFill>
                <a:srgbClr val="FFFF00"/>
              </a:solidFill>
            </a:endParaRPr>
          </a:p>
        </p:txBody>
      </p:sp>
      <p:sp>
        <p:nvSpPr>
          <p:cNvPr id="3" name="Content Placeholder 2"/>
          <p:cNvSpPr>
            <a:spLocks noGrp="1"/>
          </p:cNvSpPr>
          <p:nvPr>
            <p:ph idx="1"/>
          </p:nvPr>
        </p:nvSpPr>
        <p:spPr>
          <a:xfrm>
            <a:off x="0" y="483518"/>
            <a:ext cx="9144000" cy="4659982"/>
          </a:xfrm>
        </p:spPr>
        <p:txBody>
          <a:bodyPr>
            <a:noAutofit/>
          </a:bodyPr>
          <a:lstStyle/>
          <a:p>
            <a:pPr algn="just"/>
            <a:r>
              <a:rPr lang="en-US" sz="2300" dirty="0" smtClean="0"/>
              <a:t>Secondary succession is </a:t>
            </a:r>
            <a:r>
              <a:rPr lang="en-US" sz="2300" dirty="0" smtClean="0">
                <a:solidFill>
                  <a:srgbClr val="FFFF00"/>
                </a:solidFill>
              </a:rPr>
              <a:t>faster than primary succession </a:t>
            </a:r>
            <a:r>
              <a:rPr lang="en-US" sz="2300" dirty="0" smtClean="0"/>
              <a:t>due to presence of some soil or sediment is present.</a:t>
            </a:r>
          </a:p>
          <a:p>
            <a:pPr algn="just"/>
            <a:r>
              <a:rPr lang="en-US" sz="2300" dirty="0" smtClean="0"/>
              <a:t>Ecological succession </a:t>
            </a:r>
            <a:r>
              <a:rPr lang="en-US" sz="2300" dirty="0" smtClean="0">
                <a:solidFill>
                  <a:srgbClr val="FFFF00"/>
                </a:solidFill>
              </a:rPr>
              <a:t>changes vegetation </a:t>
            </a:r>
            <a:r>
              <a:rPr lang="en-US" sz="2300" dirty="0" smtClean="0"/>
              <a:t>which in turn </a:t>
            </a:r>
            <a:r>
              <a:rPr lang="en-US" sz="2300" dirty="0" smtClean="0">
                <a:solidFill>
                  <a:srgbClr val="FFFF00"/>
                </a:solidFill>
              </a:rPr>
              <a:t>changes food and shelter for various types of animals </a:t>
            </a:r>
            <a:r>
              <a:rPr lang="en-US" sz="2300" dirty="0" smtClean="0"/>
              <a:t>leading to variation in numbers and types of animals and decomposers. </a:t>
            </a:r>
          </a:p>
          <a:p>
            <a:pPr algn="just"/>
            <a:r>
              <a:rPr lang="en-US" sz="2300" dirty="0" smtClean="0"/>
              <a:t>At any time during primary or secondary succession, </a:t>
            </a:r>
            <a:r>
              <a:rPr lang="en-US" sz="2300" dirty="0" smtClean="0">
                <a:solidFill>
                  <a:srgbClr val="FFFF00"/>
                </a:solidFill>
              </a:rPr>
              <a:t>natural or human induced disturbances (fire, deforestation, etc.), can convert a particular </a:t>
            </a:r>
            <a:r>
              <a:rPr lang="en-US" sz="2300" dirty="0" err="1" smtClean="0">
                <a:solidFill>
                  <a:srgbClr val="FFFF00"/>
                </a:solidFill>
              </a:rPr>
              <a:t>seral</a:t>
            </a:r>
            <a:r>
              <a:rPr lang="en-US" sz="2300" dirty="0" smtClean="0">
                <a:solidFill>
                  <a:srgbClr val="FFFF00"/>
                </a:solidFill>
              </a:rPr>
              <a:t> stage of succession to an earlier stage. </a:t>
            </a:r>
          </a:p>
          <a:p>
            <a:pPr algn="just"/>
            <a:r>
              <a:rPr lang="en-US" sz="2300" dirty="0" smtClean="0"/>
              <a:t>Natural or human disturbances also </a:t>
            </a:r>
            <a:r>
              <a:rPr lang="en-US" sz="2300" dirty="0" smtClean="0">
                <a:solidFill>
                  <a:srgbClr val="FFFF00"/>
                </a:solidFill>
              </a:rPr>
              <a:t>create new conditions that encourage some species and discourage or eliminate other species.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Succession of Plants</a:t>
            </a:r>
            <a:endParaRPr lang="en-US" sz="3200" b="1" dirty="0" smtClean="0">
              <a:solidFill>
                <a:srgbClr val="FFFF00"/>
              </a:solidFill>
            </a:endParaRPr>
          </a:p>
        </p:txBody>
      </p:sp>
      <p:sp>
        <p:nvSpPr>
          <p:cNvPr id="3" name="Content Placeholder 2"/>
          <p:cNvSpPr>
            <a:spLocks noGrp="1"/>
          </p:cNvSpPr>
          <p:nvPr>
            <p:ph idx="1"/>
          </p:nvPr>
        </p:nvSpPr>
        <p:spPr>
          <a:xfrm>
            <a:off x="0" y="483518"/>
            <a:ext cx="9144000" cy="4659982"/>
          </a:xfrm>
        </p:spPr>
        <p:txBody>
          <a:bodyPr>
            <a:noAutofit/>
          </a:bodyPr>
          <a:lstStyle/>
          <a:p>
            <a:pPr algn="just"/>
            <a:r>
              <a:rPr lang="en-US" sz="2400" dirty="0" smtClean="0"/>
              <a:t>Succession of plants in aquatic/water habitat (or very wet areas) is called </a:t>
            </a:r>
            <a:r>
              <a:rPr lang="en-US" sz="2400" b="1" dirty="0" smtClean="0">
                <a:solidFill>
                  <a:srgbClr val="FFFF00"/>
                </a:solidFill>
              </a:rPr>
              <a:t> </a:t>
            </a:r>
            <a:r>
              <a:rPr lang="en-US" sz="2400" b="1" smtClean="0">
                <a:solidFill>
                  <a:srgbClr val="FFFF00"/>
                </a:solidFill>
              </a:rPr>
              <a:t>hydrach</a:t>
            </a:r>
            <a:endParaRPr lang="en-US" sz="2400" b="1" dirty="0" smtClean="0">
              <a:solidFill>
                <a:srgbClr val="FFFF00"/>
              </a:solidFill>
            </a:endParaRPr>
          </a:p>
          <a:p>
            <a:pPr algn="just"/>
            <a:r>
              <a:rPr lang="en-US" sz="2400" b="1" dirty="0" err="1" smtClean="0">
                <a:solidFill>
                  <a:srgbClr val="FFFF00"/>
                </a:solidFill>
              </a:rPr>
              <a:t>Xerarch</a:t>
            </a:r>
            <a:r>
              <a:rPr lang="en-US" sz="2400" b="1" dirty="0" smtClean="0">
                <a:solidFill>
                  <a:srgbClr val="FFFF00"/>
                </a:solidFill>
              </a:rPr>
              <a:t> </a:t>
            </a:r>
            <a:r>
              <a:rPr lang="en-US" sz="2400" dirty="0" smtClean="0"/>
              <a:t>is succession of plants in very dry areas – succession of plants is called </a:t>
            </a:r>
            <a:r>
              <a:rPr lang="en-US" sz="2400" b="1" dirty="0" err="1" smtClean="0">
                <a:solidFill>
                  <a:srgbClr val="FFFF00"/>
                </a:solidFill>
              </a:rPr>
              <a:t>hydrach</a:t>
            </a:r>
            <a:r>
              <a:rPr lang="en-US" sz="2400" dirty="0" smtClean="0"/>
              <a:t> or </a:t>
            </a:r>
            <a:r>
              <a:rPr lang="en-US" sz="2400" b="1" dirty="0" err="1" smtClean="0">
                <a:solidFill>
                  <a:srgbClr val="FFFF00"/>
                </a:solidFill>
              </a:rPr>
              <a:t>xerarch</a:t>
            </a:r>
            <a:r>
              <a:rPr lang="en-US" sz="2400" dirty="0" smtClean="0"/>
              <a:t>, respectively. </a:t>
            </a:r>
          </a:p>
          <a:p>
            <a:pPr algn="just"/>
            <a:r>
              <a:rPr lang="en-US" sz="2400" b="1" dirty="0" err="1" smtClean="0"/>
              <a:t>Hydrarch</a:t>
            </a:r>
            <a:r>
              <a:rPr lang="en-US" sz="2400" b="1" dirty="0" smtClean="0"/>
              <a:t> succession </a:t>
            </a:r>
            <a:r>
              <a:rPr lang="en-US" sz="2400" b="1" dirty="0" smtClean="0">
                <a:solidFill>
                  <a:srgbClr val="FFFF00"/>
                </a:solidFill>
              </a:rPr>
              <a:t>takes place in wetter areas </a:t>
            </a:r>
            <a:r>
              <a:rPr lang="en-US" sz="2400" b="1" dirty="0" smtClean="0"/>
              <a:t>and the </a:t>
            </a:r>
            <a:r>
              <a:rPr lang="en-US" sz="2400" dirty="0" err="1" smtClean="0">
                <a:solidFill>
                  <a:srgbClr val="FFFF00"/>
                </a:solidFill>
              </a:rPr>
              <a:t>successional</a:t>
            </a:r>
            <a:r>
              <a:rPr lang="en-US" sz="2400" dirty="0" smtClean="0">
                <a:solidFill>
                  <a:srgbClr val="FFFF00"/>
                </a:solidFill>
              </a:rPr>
              <a:t> series progress from </a:t>
            </a:r>
            <a:r>
              <a:rPr lang="en-US" sz="2400" dirty="0" err="1" smtClean="0">
                <a:solidFill>
                  <a:srgbClr val="FFFF00"/>
                </a:solidFill>
              </a:rPr>
              <a:t>hydric</a:t>
            </a:r>
            <a:r>
              <a:rPr lang="en-US" sz="2400" dirty="0" smtClean="0">
                <a:solidFill>
                  <a:srgbClr val="FFFF00"/>
                </a:solidFill>
              </a:rPr>
              <a:t> to the </a:t>
            </a:r>
            <a:r>
              <a:rPr lang="en-US" sz="2400" dirty="0" err="1" smtClean="0">
                <a:solidFill>
                  <a:srgbClr val="FFFF00"/>
                </a:solidFill>
              </a:rPr>
              <a:t>mesic</a:t>
            </a:r>
            <a:r>
              <a:rPr lang="en-US" sz="2400" dirty="0" smtClean="0">
                <a:solidFill>
                  <a:srgbClr val="FFFF00"/>
                </a:solidFill>
              </a:rPr>
              <a:t> conditions. </a:t>
            </a:r>
          </a:p>
          <a:p>
            <a:pPr algn="just"/>
            <a:r>
              <a:rPr lang="en-US" sz="2400" b="1" dirty="0" err="1" smtClean="0"/>
              <a:t>Xerarch</a:t>
            </a:r>
            <a:r>
              <a:rPr lang="en-US" sz="2400" b="1" dirty="0" smtClean="0"/>
              <a:t> succession </a:t>
            </a:r>
            <a:r>
              <a:rPr lang="en-US" sz="2400" b="1" dirty="0" smtClean="0">
                <a:solidFill>
                  <a:srgbClr val="FFFF00"/>
                </a:solidFill>
              </a:rPr>
              <a:t>takes place in dry areas and the series progress </a:t>
            </a:r>
            <a:r>
              <a:rPr lang="en-US" sz="2400" dirty="0" smtClean="0">
                <a:solidFill>
                  <a:srgbClr val="FFFF00"/>
                </a:solidFill>
              </a:rPr>
              <a:t>from xeric to </a:t>
            </a:r>
            <a:r>
              <a:rPr lang="en-US" sz="2400" dirty="0" err="1" smtClean="0">
                <a:solidFill>
                  <a:srgbClr val="FFFF00"/>
                </a:solidFill>
              </a:rPr>
              <a:t>mesic</a:t>
            </a:r>
            <a:r>
              <a:rPr lang="en-US" sz="2400" dirty="0" smtClean="0">
                <a:solidFill>
                  <a:srgbClr val="FFFF00"/>
                </a:solidFill>
              </a:rPr>
              <a:t> conditions. </a:t>
            </a:r>
          </a:p>
          <a:p>
            <a:pPr algn="just"/>
            <a:r>
              <a:rPr lang="en-US" sz="2400" dirty="0" smtClean="0"/>
              <a:t>Both </a:t>
            </a:r>
            <a:r>
              <a:rPr lang="en-US" sz="2400" dirty="0" err="1" smtClean="0"/>
              <a:t>hydrarch</a:t>
            </a:r>
            <a:r>
              <a:rPr lang="en-US" sz="2400" dirty="0" smtClean="0"/>
              <a:t> and </a:t>
            </a:r>
            <a:r>
              <a:rPr lang="en-US" sz="2400" dirty="0" err="1" smtClean="0"/>
              <a:t>xerach</a:t>
            </a:r>
            <a:r>
              <a:rPr lang="en-US" sz="2400" dirty="0" smtClean="0"/>
              <a:t> successions lead to medium water conditions (</a:t>
            </a:r>
            <a:r>
              <a:rPr lang="en-US" sz="2400" dirty="0" err="1" smtClean="0"/>
              <a:t>mesic</a:t>
            </a:r>
            <a:r>
              <a:rPr lang="en-US" sz="2400" dirty="0" smtClean="0"/>
              <a:t>) -neither too dry (xeric) nor too wet (</a:t>
            </a:r>
            <a:r>
              <a:rPr lang="en-US" sz="2400" dirty="0" err="1" smtClean="0"/>
              <a:t>hydric</a:t>
            </a:r>
            <a:r>
              <a:rPr lang="en-US" sz="2400" dirty="0" smtClean="0"/>
              <a:t>).</a:t>
            </a:r>
          </a:p>
          <a:p>
            <a:pPr algn="just"/>
            <a:r>
              <a:rPr lang="en-US" sz="2400" dirty="0" smtClean="0"/>
              <a:t>The </a:t>
            </a:r>
            <a:r>
              <a:rPr lang="en-US" sz="2400" dirty="0" smtClean="0">
                <a:solidFill>
                  <a:srgbClr val="FFFF00"/>
                </a:solidFill>
              </a:rPr>
              <a:t>species that invade a bare area </a:t>
            </a:r>
            <a:r>
              <a:rPr lang="en-US" sz="2400" dirty="0" smtClean="0"/>
              <a:t>are called </a:t>
            </a:r>
            <a:r>
              <a:rPr lang="en-US" sz="2400" b="1" dirty="0" smtClean="0">
                <a:solidFill>
                  <a:srgbClr val="FFFF00"/>
                </a:solidFill>
              </a:rPr>
              <a:t>pioneer species</a:t>
            </a:r>
            <a:r>
              <a:rPr lang="en-US" sz="2400" b="1"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Succession of Plants on rocks </a:t>
            </a:r>
            <a:endParaRPr lang="en-US" sz="3200" b="1" dirty="0" smtClean="0">
              <a:solidFill>
                <a:srgbClr val="FFFF00"/>
              </a:solidFill>
            </a:endParaRPr>
          </a:p>
        </p:txBody>
      </p:sp>
      <p:pic>
        <p:nvPicPr>
          <p:cNvPr id="5122" name="Picture 2"/>
          <p:cNvPicPr>
            <a:picLocks noChangeAspect="1" noChangeArrowheads="1"/>
          </p:cNvPicPr>
          <p:nvPr/>
        </p:nvPicPr>
        <p:blipFill>
          <a:blip r:embed="rId3" cstate="print"/>
          <a:srcRect l="18454" t="14563" r="20115" b="10133"/>
          <a:stretch>
            <a:fillRect/>
          </a:stretch>
        </p:blipFill>
        <p:spPr bwMode="auto">
          <a:xfrm>
            <a:off x="216024" y="483518"/>
            <a:ext cx="8604448" cy="4179215"/>
          </a:xfrm>
          <a:prstGeom prst="rect">
            <a:avLst/>
          </a:prstGeom>
          <a:noFill/>
          <a:ln w="9525">
            <a:noFill/>
            <a:miter lim="800000"/>
            <a:headEnd/>
            <a:tailEnd/>
          </a:ln>
        </p:spPr>
      </p:pic>
      <p:sp>
        <p:nvSpPr>
          <p:cNvPr id="6" name="Rectangle 5"/>
          <p:cNvSpPr/>
          <p:nvPr/>
        </p:nvSpPr>
        <p:spPr>
          <a:xfrm>
            <a:off x="1403648" y="4659982"/>
            <a:ext cx="7128792" cy="369332"/>
          </a:xfrm>
          <a:prstGeom prst="rect">
            <a:avLst/>
          </a:prstGeom>
        </p:spPr>
        <p:txBody>
          <a:bodyPr wrap="square">
            <a:spAutoFit/>
          </a:bodyPr>
          <a:lstStyle/>
          <a:p>
            <a:r>
              <a:rPr lang="en-US" b="1" dirty="0" err="1" smtClean="0">
                <a:solidFill>
                  <a:srgbClr val="FFFF00"/>
                </a:solidFill>
              </a:rPr>
              <a:t>Xerophytic</a:t>
            </a:r>
            <a:r>
              <a:rPr lang="en-US" b="1" dirty="0" smtClean="0">
                <a:solidFill>
                  <a:srgbClr val="FFFF00"/>
                </a:solidFill>
              </a:rPr>
              <a:t> habitat gets converted into a </a:t>
            </a:r>
            <a:r>
              <a:rPr lang="en-US" b="1" dirty="0" err="1" smtClean="0">
                <a:solidFill>
                  <a:srgbClr val="FFFF00"/>
                </a:solidFill>
              </a:rPr>
              <a:t>mesophytic</a:t>
            </a:r>
            <a:r>
              <a:rPr lang="en-US" b="1" dirty="0" smtClean="0">
                <a:solidFill>
                  <a:srgbClr val="FFFF00"/>
                </a:solidFill>
              </a:rPr>
              <a:t> habitat</a:t>
            </a:r>
            <a:endParaRPr lang="en-US"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l="36717" r="47294" b="86914"/>
          <a:stretch>
            <a:fillRect/>
          </a:stretch>
        </p:blipFill>
        <p:spPr bwMode="auto">
          <a:xfrm>
            <a:off x="24641" y="698308"/>
            <a:ext cx="2387119" cy="1328090"/>
          </a:xfrm>
          <a:prstGeom prst="rect">
            <a:avLst/>
          </a:prstGeom>
          <a:noFill/>
          <a:ln w="9525">
            <a:noFill/>
            <a:miter lim="800000"/>
            <a:headEnd/>
            <a:tailEnd/>
          </a:ln>
        </p:spPr>
      </p:pic>
      <p:pic>
        <p:nvPicPr>
          <p:cNvPr id="5" name="Picture 2"/>
          <p:cNvPicPr>
            <a:picLocks noChangeAspect="1" noChangeArrowheads="1"/>
          </p:cNvPicPr>
          <p:nvPr/>
        </p:nvPicPr>
        <p:blipFill>
          <a:blip r:embed="rId2" cstate="print"/>
          <a:srcRect l="36717" t="13288" r="47398" b="67517"/>
          <a:stretch>
            <a:fillRect/>
          </a:stretch>
        </p:blipFill>
        <p:spPr bwMode="auto">
          <a:xfrm>
            <a:off x="2483768" y="699542"/>
            <a:ext cx="1983566" cy="1347614"/>
          </a:xfrm>
          <a:prstGeom prst="rect">
            <a:avLst/>
          </a:prstGeom>
          <a:noFill/>
          <a:ln w="9525">
            <a:noFill/>
            <a:miter lim="800000"/>
            <a:headEnd/>
            <a:tailEnd/>
          </a:ln>
        </p:spPr>
      </p:pic>
      <p:pic>
        <p:nvPicPr>
          <p:cNvPr id="6" name="Picture 2"/>
          <p:cNvPicPr>
            <a:picLocks noChangeAspect="1" noChangeArrowheads="1"/>
          </p:cNvPicPr>
          <p:nvPr/>
        </p:nvPicPr>
        <p:blipFill>
          <a:blip r:embed="rId2" cstate="print"/>
          <a:srcRect l="36717" t="44637" r="47389" b="35034"/>
          <a:stretch>
            <a:fillRect/>
          </a:stretch>
        </p:blipFill>
        <p:spPr bwMode="auto">
          <a:xfrm>
            <a:off x="4572000" y="699542"/>
            <a:ext cx="1872208" cy="1346380"/>
          </a:xfrm>
          <a:prstGeom prst="rect">
            <a:avLst/>
          </a:prstGeom>
          <a:noFill/>
          <a:ln w="9525">
            <a:noFill/>
            <a:miter lim="800000"/>
            <a:headEnd/>
            <a:tailEnd/>
          </a:ln>
        </p:spPr>
      </p:pic>
      <p:pic>
        <p:nvPicPr>
          <p:cNvPr id="7" name="Picture 2"/>
          <p:cNvPicPr>
            <a:picLocks noChangeAspect="1" noChangeArrowheads="1"/>
          </p:cNvPicPr>
          <p:nvPr/>
        </p:nvPicPr>
        <p:blipFill>
          <a:blip r:embed="rId2" cstate="print"/>
          <a:srcRect l="36717" t="64966" r="30907" b="1075"/>
          <a:stretch>
            <a:fillRect/>
          </a:stretch>
        </p:blipFill>
        <p:spPr bwMode="auto">
          <a:xfrm>
            <a:off x="4891339" y="2211710"/>
            <a:ext cx="3785117" cy="2232248"/>
          </a:xfrm>
          <a:prstGeom prst="rect">
            <a:avLst/>
          </a:prstGeom>
          <a:noFill/>
          <a:ln w="9525">
            <a:noFill/>
            <a:miter lim="800000"/>
            <a:headEnd/>
            <a:tailEnd/>
          </a:ln>
        </p:spPr>
      </p:pic>
      <p:sp>
        <p:nvSpPr>
          <p:cNvPr id="8" name="Rectangle 7"/>
          <p:cNvSpPr/>
          <p:nvPr/>
        </p:nvSpPr>
        <p:spPr>
          <a:xfrm>
            <a:off x="251520" y="195486"/>
            <a:ext cx="8892480" cy="369332"/>
          </a:xfrm>
          <a:prstGeom prst="rect">
            <a:avLst/>
          </a:prstGeom>
        </p:spPr>
        <p:txBody>
          <a:bodyPr wrap="square">
            <a:spAutoFit/>
          </a:bodyPr>
          <a:lstStyle/>
          <a:p>
            <a:pPr algn="ctr"/>
            <a:r>
              <a:rPr lang="en-US" b="1" dirty="0" smtClean="0"/>
              <a:t>Figure  </a:t>
            </a:r>
            <a:r>
              <a:rPr lang="en-US" b="1" dirty="0" err="1" smtClean="0"/>
              <a:t>Diagramatic</a:t>
            </a:r>
            <a:r>
              <a:rPr lang="en-US" b="1" dirty="0" smtClean="0"/>
              <a:t> representation of primary succession in water</a:t>
            </a:r>
            <a:endParaRPr lang="en-US" dirty="0"/>
          </a:p>
        </p:txBody>
      </p:sp>
      <p:pic>
        <p:nvPicPr>
          <p:cNvPr id="9" name="Picture 2"/>
          <p:cNvPicPr>
            <a:picLocks noChangeAspect="1" noChangeArrowheads="1"/>
          </p:cNvPicPr>
          <p:nvPr/>
        </p:nvPicPr>
        <p:blipFill>
          <a:blip r:embed="rId2" cstate="print"/>
          <a:srcRect l="53571" r="30979" b="86914"/>
          <a:stretch>
            <a:fillRect/>
          </a:stretch>
        </p:blipFill>
        <p:spPr bwMode="auto">
          <a:xfrm>
            <a:off x="6516215" y="699542"/>
            <a:ext cx="2338449" cy="1346380"/>
          </a:xfrm>
          <a:prstGeom prst="rect">
            <a:avLst/>
          </a:prstGeom>
          <a:noFill/>
          <a:ln w="9525">
            <a:noFill/>
            <a:miter lim="800000"/>
            <a:headEnd/>
            <a:tailEnd/>
          </a:ln>
        </p:spPr>
      </p:pic>
      <p:pic>
        <p:nvPicPr>
          <p:cNvPr id="10" name="Picture 2"/>
          <p:cNvPicPr>
            <a:picLocks noChangeAspect="1" noChangeArrowheads="1"/>
          </p:cNvPicPr>
          <p:nvPr/>
        </p:nvPicPr>
        <p:blipFill>
          <a:blip r:embed="rId2" cstate="print"/>
          <a:srcRect l="53755" t="13288" r="31828" b="67517"/>
          <a:stretch>
            <a:fillRect/>
          </a:stretch>
        </p:blipFill>
        <p:spPr bwMode="auto">
          <a:xfrm>
            <a:off x="282828" y="2569904"/>
            <a:ext cx="2261310" cy="1692797"/>
          </a:xfrm>
          <a:prstGeom prst="rect">
            <a:avLst/>
          </a:prstGeom>
          <a:noFill/>
          <a:ln w="9525">
            <a:noFill/>
            <a:miter lim="800000"/>
            <a:headEnd/>
            <a:tailEnd/>
          </a:ln>
        </p:spPr>
      </p:pic>
      <p:pic>
        <p:nvPicPr>
          <p:cNvPr id="11" name="Picture 2"/>
          <p:cNvPicPr>
            <a:picLocks noChangeAspect="1" noChangeArrowheads="1"/>
          </p:cNvPicPr>
          <p:nvPr/>
        </p:nvPicPr>
        <p:blipFill>
          <a:blip r:embed="rId2" cstate="print"/>
          <a:srcRect l="53788" t="32483" r="32084" b="38202"/>
          <a:stretch>
            <a:fillRect/>
          </a:stretch>
        </p:blipFill>
        <p:spPr bwMode="auto">
          <a:xfrm>
            <a:off x="2659092" y="2281872"/>
            <a:ext cx="1728192" cy="2016224"/>
          </a:xfrm>
          <a:prstGeom prst="rect">
            <a:avLst/>
          </a:prstGeom>
          <a:noFill/>
          <a:ln w="9525">
            <a:noFill/>
            <a:miter lim="800000"/>
            <a:headEnd/>
            <a:tailEnd/>
          </a:ln>
        </p:spPr>
      </p:pic>
      <p:sp>
        <p:nvSpPr>
          <p:cNvPr id="15" name="Rectangle 14"/>
          <p:cNvSpPr/>
          <p:nvPr/>
        </p:nvSpPr>
        <p:spPr>
          <a:xfrm>
            <a:off x="1403648" y="4659982"/>
            <a:ext cx="7128792" cy="369332"/>
          </a:xfrm>
          <a:prstGeom prst="rect">
            <a:avLst/>
          </a:prstGeom>
        </p:spPr>
        <p:txBody>
          <a:bodyPr wrap="square">
            <a:spAutoFit/>
          </a:bodyPr>
          <a:lstStyle/>
          <a:p>
            <a:r>
              <a:rPr lang="en-US" b="1" dirty="0" err="1" smtClean="0">
                <a:solidFill>
                  <a:srgbClr val="FFFF00"/>
                </a:solidFill>
              </a:rPr>
              <a:t>Hydrophytic</a:t>
            </a:r>
            <a:r>
              <a:rPr lang="en-US" b="1" dirty="0" smtClean="0">
                <a:solidFill>
                  <a:srgbClr val="FFFF00"/>
                </a:solidFill>
              </a:rPr>
              <a:t> habitat gets converted into a </a:t>
            </a:r>
            <a:r>
              <a:rPr lang="en-US" b="1" dirty="0" err="1" smtClean="0">
                <a:solidFill>
                  <a:srgbClr val="FFFF00"/>
                </a:solidFill>
              </a:rPr>
              <a:t>mesophytic</a:t>
            </a:r>
            <a:r>
              <a:rPr lang="en-US" b="1" dirty="0" smtClean="0">
                <a:solidFill>
                  <a:srgbClr val="FFFF00"/>
                </a:solidFill>
              </a:rPr>
              <a:t> habitat</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133971"/>
            <a:ext cx="9144000" cy="565571"/>
          </a:xfrm>
        </p:spPr>
        <p:txBody>
          <a:bodyPr>
            <a:noAutofit/>
          </a:bodyPr>
          <a:lstStyle/>
          <a:p>
            <a:pPr algn="just"/>
            <a:r>
              <a:rPr lang="en-US" sz="2400" b="1" dirty="0" smtClean="0"/>
              <a:t>Nutrient Cycle/</a:t>
            </a:r>
            <a:r>
              <a:rPr lang="en-US" sz="2800" dirty="0" smtClean="0"/>
              <a:t>Biogeochemical Cycle</a:t>
            </a:r>
            <a:r>
              <a:rPr lang="en-US" sz="1400" i="1" dirty="0" smtClean="0"/>
              <a:t>(</a:t>
            </a:r>
            <a:r>
              <a:rPr lang="en-US" sz="1400" b="1" i="1" dirty="0" smtClean="0"/>
              <a:t>Bio: Living Organism, Geo: Rocks, Air, Water</a:t>
            </a:r>
            <a:r>
              <a:rPr lang="en-US" sz="1400" i="1" dirty="0" smtClean="0"/>
              <a:t>) </a:t>
            </a:r>
            <a:endParaRPr lang="en-US" sz="2800" i="1" dirty="0" smtClean="0">
              <a:solidFill>
                <a:srgbClr val="FFFF00"/>
              </a:solidFill>
            </a:endParaRPr>
          </a:p>
        </p:txBody>
      </p:sp>
      <p:sp>
        <p:nvSpPr>
          <p:cNvPr id="3" name="Content Placeholder 2"/>
          <p:cNvSpPr>
            <a:spLocks noGrp="1"/>
          </p:cNvSpPr>
          <p:nvPr>
            <p:ph idx="1"/>
          </p:nvPr>
        </p:nvSpPr>
        <p:spPr>
          <a:xfrm>
            <a:off x="0" y="771550"/>
            <a:ext cx="9144000" cy="4371950"/>
          </a:xfrm>
        </p:spPr>
        <p:txBody>
          <a:bodyPr>
            <a:noAutofit/>
          </a:bodyPr>
          <a:lstStyle/>
          <a:p>
            <a:pPr algn="just"/>
            <a:r>
              <a:rPr lang="en-US" sz="2000" dirty="0" smtClean="0"/>
              <a:t>Organisms need a constant supply of nutrients to grow, reproduce and regulate various body functions. </a:t>
            </a:r>
          </a:p>
          <a:p>
            <a:pPr algn="just"/>
            <a:r>
              <a:rPr lang="en-US" sz="2000" b="1" dirty="0" smtClean="0">
                <a:solidFill>
                  <a:srgbClr val="FFFF00"/>
                </a:solidFill>
              </a:rPr>
              <a:t>Standing state </a:t>
            </a:r>
            <a:r>
              <a:rPr lang="en-US" sz="2000" dirty="0" smtClean="0"/>
              <a:t>is the </a:t>
            </a:r>
            <a:r>
              <a:rPr lang="en-US" sz="2000" dirty="0" smtClean="0">
                <a:solidFill>
                  <a:srgbClr val="FFFF00"/>
                </a:solidFill>
              </a:rPr>
              <a:t>amount of nutrients </a:t>
            </a:r>
            <a:r>
              <a:rPr lang="en-US" sz="2000" dirty="0" smtClean="0"/>
              <a:t>present in the soil at any given time</a:t>
            </a:r>
            <a:r>
              <a:rPr lang="en-US" sz="2000" b="1" dirty="0" smtClean="0"/>
              <a:t>. </a:t>
            </a:r>
          </a:p>
          <a:p>
            <a:pPr algn="just"/>
            <a:r>
              <a:rPr lang="en-US" sz="2000" dirty="0" smtClean="0"/>
              <a:t>Nutrient may be </a:t>
            </a:r>
            <a:r>
              <a:rPr lang="en-US" sz="2000" dirty="0" smtClean="0">
                <a:solidFill>
                  <a:srgbClr val="FFFF00"/>
                </a:solidFill>
              </a:rPr>
              <a:t>carbon, nitrogen, phosphorus, calcium,</a:t>
            </a:r>
            <a:r>
              <a:rPr lang="en-US" sz="2000" dirty="0" smtClean="0"/>
              <a:t> etc.</a:t>
            </a:r>
            <a:endParaRPr lang="en-US" sz="2000" b="1" dirty="0" smtClean="0"/>
          </a:p>
          <a:p>
            <a:pPr algn="just"/>
            <a:r>
              <a:rPr lang="en-US" sz="2000" b="1" dirty="0" smtClean="0"/>
              <a:t>D</a:t>
            </a:r>
            <a:r>
              <a:rPr lang="en-US" sz="2000" dirty="0" smtClean="0"/>
              <a:t>ifferent ecosystems have different standing crop in different season. </a:t>
            </a:r>
          </a:p>
          <a:p>
            <a:pPr algn="just"/>
            <a:r>
              <a:rPr lang="en-US" sz="2000" dirty="0" smtClean="0"/>
              <a:t>Nutrients are never lost from the ecosystems, they are recycled time and again indefinitely. </a:t>
            </a:r>
          </a:p>
          <a:p>
            <a:pPr algn="just"/>
            <a:r>
              <a:rPr lang="en-US" sz="2000" b="1" dirty="0" smtClean="0">
                <a:solidFill>
                  <a:srgbClr val="FFFF00"/>
                </a:solidFill>
              </a:rPr>
              <a:t>Nutrient cycling </a:t>
            </a:r>
            <a:r>
              <a:rPr lang="en-US" sz="2000" dirty="0" smtClean="0"/>
              <a:t>is the </a:t>
            </a:r>
            <a:r>
              <a:rPr lang="en-US" sz="2000" dirty="0" smtClean="0">
                <a:solidFill>
                  <a:srgbClr val="FFFF00"/>
                </a:solidFill>
              </a:rPr>
              <a:t>movement of nutrient elements through the various components of an ecosystem</a:t>
            </a:r>
            <a:r>
              <a:rPr lang="en-US" sz="2000" b="1" dirty="0" smtClean="0">
                <a:solidFill>
                  <a:srgbClr val="FFFF00"/>
                </a:solidFill>
              </a:rPr>
              <a:t>. </a:t>
            </a:r>
          </a:p>
          <a:p>
            <a:pPr algn="just"/>
            <a:r>
              <a:rPr lang="en-US" sz="2000" dirty="0" smtClean="0"/>
              <a:t>Nutrient cycles are of two types: </a:t>
            </a:r>
          </a:p>
          <a:p>
            <a:pPr marL="800100" lvl="1" indent="-342900" algn="just">
              <a:buFont typeface="+mj-lt"/>
              <a:buAutoNum type="arabicPeriod"/>
            </a:pPr>
            <a:r>
              <a:rPr lang="en-US" sz="1600" b="1" dirty="0" smtClean="0">
                <a:solidFill>
                  <a:srgbClr val="FFFF00"/>
                </a:solidFill>
              </a:rPr>
              <a:t>gaseous nutrient cycling and </a:t>
            </a:r>
          </a:p>
          <a:p>
            <a:pPr marL="800100" lvl="1" indent="-342900" algn="just">
              <a:buFont typeface="+mj-lt"/>
              <a:buAutoNum type="arabicPeriod"/>
            </a:pPr>
            <a:r>
              <a:rPr lang="en-US" sz="1600" b="1" dirty="0" smtClean="0">
                <a:solidFill>
                  <a:srgbClr val="FFFF00"/>
                </a:solidFill>
              </a:rPr>
              <a:t>sedimentary nutrient cycling.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38"/>
            <a:ext cx="8229600" cy="565571"/>
          </a:xfrm>
        </p:spPr>
        <p:txBody>
          <a:bodyPr>
            <a:normAutofit fontScale="90000"/>
          </a:bodyPr>
          <a:lstStyle/>
          <a:p>
            <a:r>
              <a:rPr lang="en-US" sz="3200" b="1" dirty="0" smtClean="0"/>
              <a:t>Structure and function of ecosystem</a:t>
            </a:r>
            <a:endParaRPr lang="en-IN" sz="3200" b="1" dirty="0"/>
          </a:p>
        </p:txBody>
      </p:sp>
      <p:sp>
        <p:nvSpPr>
          <p:cNvPr id="3" name="Content Placeholder 2"/>
          <p:cNvSpPr>
            <a:spLocks noGrp="1"/>
          </p:cNvSpPr>
          <p:nvPr>
            <p:ph idx="1"/>
          </p:nvPr>
        </p:nvSpPr>
        <p:spPr>
          <a:xfrm>
            <a:off x="251520" y="627534"/>
            <a:ext cx="8712968" cy="4248472"/>
          </a:xfrm>
        </p:spPr>
        <p:txBody>
          <a:bodyPr>
            <a:noAutofit/>
          </a:bodyPr>
          <a:lstStyle/>
          <a:p>
            <a:pPr algn="just"/>
            <a:r>
              <a:rPr lang="en-US" sz="2000" dirty="0" smtClean="0"/>
              <a:t>Interaction of biotic and </a:t>
            </a:r>
            <a:r>
              <a:rPr lang="en-US" sz="2000" dirty="0" err="1" smtClean="0"/>
              <a:t>abiotic</a:t>
            </a:r>
            <a:r>
              <a:rPr lang="en-US" sz="2000" dirty="0" smtClean="0"/>
              <a:t> components result in a </a:t>
            </a:r>
            <a:r>
              <a:rPr lang="en-US" sz="2000" b="1" dirty="0" smtClean="0">
                <a:solidFill>
                  <a:srgbClr val="FFFF00"/>
                </a:solidFill>
              </a:rPr>
              <a:t>physical structure </a:t>
            </a:r>
            <a:r>
              <a:rPr lang="en-US" sz="2000" dirty="0" smtClean="0"/>
              <a:t>that is characteristic for each type of ecosystem. </a:t>
            </a:r>
          </a:p>
          <a:p>
            <a:pPr algn="just"/>
            <a:r>
              <a:rPr lang="en-US" sz="2000" b="1" dirty="0" smtClean="0">
                <a:solidFill>
                  <a:srgbClr val="FFFF00"/>
                </a:solidFill>
              </a:rPr>
              <a:t>Identification and enumeration </a:t>
            </a:r>
            <a:r>
              <a:rPr lang="en-US" sz="2000" dirty="0" smtClean="0">
                <a:solidFill>
                  <a:srgbClr val="FFFF00"/>
                </a:solidFill>
              </a:rPr>
              <a:t>of plant and animal species </a:t>
            </a:r>
            <a:r>
              <a:rPr lang="en-US" sz="2000" dirty="0" smtClean="0"/>
              <a:t>of an ecosystem gives its </a:t>
            </a:r>
            <a:r>
              <a:rPr lang="en-US" sz="2000" b="1" dirty="0" smtClean="0">
                <a:solidFill>
                  <a:srgbClr val="FFFF00"/>
                </a:solidFill>
              </a:rPr>
              <a:t>species composition</a:t>
            </a:r>
            <a:r>
              <a:rPr lang="en-US" sz="2000" dirty="0" smtClean="0"/>
              <a:t>. </a:t>
            </a:r>
          </a:p>
          <a:p>
            <a:pPr algn="just"/>
            <a:r>
              <a:rPr lang="en-US" sz="2000" b="1" dirty="0" smtClean="0">
                <a:solidFill>
                  <a:srgbClr val="FFFF00"/>
                </a:solidFill>
              </a:rPr>
              <a:t>Stratification</a:t>
            </a:r>
            <a:r>
              <a:rPr lang="en-US" sz="2000" dirty="0" smtClean="0"/>
              <a:t> is the </a:t>
            </a:r>
            <a:r>
              <a:rPr lang="en-US" sz="2000" dirty="0" smtClean="0">
                <a:solidFill>
                  <a:srgbClr val="FFFF00"/>
                </a:solidFill>
              </a:rPr>
              <a:t>vertical distribution of different species occupying different levels</a:t>
            </a:r>
            <a:r>
              <a:rPr lang="en-US" sz="2000" dirty="0" smtClean="0"/>
              <a:t>. For example, trees occupy top vertical strata or layer of a forest, shrubs the second and herbs and grasses occupy the bottom layers.</a:t>
            </a:r>
          </a:p>
          <a:p>
            <a:pPr algn="just"/>
            <a:r>
              <a:rPr lang="en-US" sz="2000" dirty="0" smtClean="0"/>
              <a:t>The </a:t>
            </a:r>
            <a:r>
              <a:rPr lang="en-US" sz="2000" dirty="0" smtClean="0">
                <a:solidFill>
                  <a:srgbClr val="FFFF00"/>
                </a:solidFill>
              </a:rPr>
              <a:t>components of the ecosystem are seen to function as a unit </a:t>
            </a:r>
            <a:r>
              <a:rPr lang="en-US" sz="2000" dirty="0" smtClean="0"/>
              <a:t>when you consider the following aspects:</a:t>
            </a:r>
          </a:p>
          <a:p>
            <a:pPr lvl="1" algn="just"/>
            <a:r>
              <a:rPr lang="en-US" sz="1800" b="1" dirty="0" smtClean="0">
                <a:solidFill>
                  <a:srgbClr val="FFFF00"/>
                </a:solidFill>
              </a:rPr>
              <a:t>Productivity;</a:t>
            </a:r>
          </a:p>
          <a:p>
            <a:pPr lvl="1" algn="just"/>
            <a:r>
              <a:rPr lang="en-US" sz="1800" b="1" dirty="0" smtClean="0">
                <a:solidFill>
                  <a:srgbClr val="FFFF00"/>
                </a:solidFill>
              </a:rPr>
              <a:t>Decomposition;</a:t>
            </a:r>
          </a:p>
          <a:p>
            <a:pPr lvl="1" algn="just"/>
            <a:r>
              <a:rPr lang="en-US" sz="1800" b="1" dirty="0" smtClean="0">
                <a:solidFill>
                  <a:srgbClr val="FFFF00"/>
                </a:solidFill>
              </a:rPr>
              <a:t>Energy flow; and</a:t>
            </a:r>
          </a:p>
          <a:p>
            <a:pPr lvl="1" algn="just"/>
            <a:r>
              <a:rPr lang="en-US" sz="1800" b="1" dirty="0" smtClean="0">
                <a:solidFill>
                  <a:srgbClr val="FFFF00"/>
                </a:solidFill>
              </a:rPr>
              <a:t>Nutrient cycling.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 presetClass="entr" presetSubtype="4" fill="hold" nodeType="after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fill="hold" nodeType="after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4" fill="hold" nodeType="after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133971"/>
            <a:ext cx="9144000" cy="565571"/>
          </a:xfrm>
        </p:spPr>
        <p:txBody>
          <a:bodyPr>
            <a:noAutofit/>
          </a:bodyPr>
          <a:lstStyle/>
          <a:p>
            <a:pPr algn="just"/>
            <a:r>
              <a:rPr lang="en-US" sz="2000" b="1" dirty="0" smtClean="0"/>
              <a:t>Nutrient Cycling/Biogeochemical Cycles </a:t>
            </a:r>
            <a:r>
              <a:rPr lang="en-US" sz="2000" i="1" dirty="0" smtClean="0"/>
              <a:t>(Bio: Living Organism, Geo: Rocks, Air, Water) </a:t>
            </a:r>
            <a:endParaRPr lang="en-US" sz="2000" i="1" dirty="0" smtClean="0">
              <a:solidFill>
                <a:srgbClr val="FFFF00"/>
              </a:solidFill>
            </a:endParaRPr>
          </a:p>
        </p:txBody>
      </p:sp>
      <p:sp>
        <p:nvSpPr>
          <p:cNvPr id="3" name="Content Placeholder 2"/>
          <p:cNvSpPr>
            <a:spLocks noGrp="1"/>
          </p:cNvSpPr>
          <p:nvPr>
            <p:ph idx="1"/>
          </p:nvPr>
        </p:nvSpPr>
        <p:spPr>
          <a:xfrm>
            <a:off x="0" y="843558"/>
            <a:ext cx="9144000" cy="4299942"/>
          </a:xfrm>
        </p:spPr>
        <p:txBody>
          <a:bodyPr>
            <a:noAutofit/>
          </a:bodyPr>
          <a:lstStyle/>
          <a:p>
            <a:pPr algn="just"/>
            <a:r>
              <a:rPr lang="en-US" sz="2000" b="1" dirty="0" smtClean="0"/>
              <a:t>The </a:t>
            </a:r>
            <a:r>
              <a:rPr lang="en-US" sz="2000" dirty="0" smtClean="0">
                <a:solidFill>
                  <a:srgbClr val="FFFF00"/>
                </a:solidFill>
              </a:rPr>
              <a:t>reservoir for gaseous nutrient cycle </a:t>
            </a:r>
            <a:r>
              <a:rPr lang="en-US" sz="2000" dirty="0" smtClean="0"/>
              <a:t>(e.g., nitrogen, carbon cycle) exists in the atmosphere. </a:t>
            </a:r>
          </a:p>
          <a:p>
            <a:pPr algn="just"/>
            <a:r>
              <a:rPr lang="en-US" sz="2000" b="1" dirty="0" smtClean="0"/>
              <a:t>The </a:t>
            </a:r>
            <a:r>
              <a:rPr lang="en-US" sz="2000" dirty="0" smtClean="0">
                <a:solidFill>
                  <a:srgbClr val="FFFF00"/>
                </a:solidFill>
              </a:rPr>
              <a:t>reservoir for the sedimentary nutrient cycle </a:t>
            </a:r>
            <a:r>
              <a:rPr lang="en-US" sz="2000" dirty="0" smtClean="0"/>
              <a:t>(e.g., </a:t>
            </a:r>
            <a:r>
              <a:rPr lang="en-US" sz="2000" dirty="0" err="1" smtClean="0"/>
              <a:t>sulphur</a:t>
            </a:r>
            <a:r>
              <a:rPr lang="en-US" sz="2000" dirty="0" smtClean="0"/>
              <a:t> and phosphorus cycle), the reservoir is located in </a:t>
            </a:r>
            <a:r>
              <a:rPr lang="en-US" sz="2000" b="1" dirty="0" smtClean="0">
                <a:solidFill>
                  <a:srgbClr val="FFFF00"/>
                </a:solidFill>
              </a:rPr>
              <a:t>Earth’s crust</a:t>
            </a:r>
            <a:r>
              <a:rPr lang="en-US" sz="2000" dirty="0" smtClean="0"/>
              <a:t>. </a:t>
            </a:r>
          </a:p>
          <a:p>
            <a:pPr algn="just"/>
            <a:r>
              <a:rPr lang="en-US" sz="2000" dirty="0" smtClean="0"/>
              <a:t>The function of the reservoir is </a:t>
            </a:r>
            <a:r>
              <a:rPr lang="en-US" sz="2000" dirty="0" smtClean="0">
                <a:solidFill>
                  <a:srgbClr val="FFFF00"/>
                </a:solidFill>
              </a:rPr>
              <a:t>to meet with the deficit which occurs due to imbalance in the rate of influx and efflux.</a:t>
            </a:r>
            <a:endParaRPr lang="en-US" sz="2000" dirty="0" smtClean="0"/>
          </a:p>
          <a:p>
            <a:pPr algn="just"/>
            <a:r>
              <a:rPr lang="en-US" sz="2000" b="1" dirty="0" smtClean="0">
                <a:solidFill>
                  <a:srgbClr val="FFFF00"/>
                </a:solidFill>
              </a:rPr>
              <a:t>Soil,  moisture,  pH,  temperature etc</a:t>
            </a:r>
            <a:r>
              <a:rPr lang="en-US" sz="2000" dirty="0" smtClean="0"/>
              <a:t> are</a:t>
            </a:r>
            <a:r>
              <a:rPr lang="en-US" sz="2000" b="1" dirty="0" smtClean="0">
                <a:solidFill>
                  <a:srgbClr val="FFFF00"/>
                </a:solidFill>
              </a:rPr>
              <a:t> </a:t>
            </a:r>
            <a:r>
              <a:rPr lang="en-US" sz="2000" dirty="0" smtClean="0"/>
              <a:t>environmental factors affecting release of nutrients in the atmosphere.</a:t>
            </a:r>
            <a:endParaRPr lang="en-US" sz="18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l="8493" r="12643" b="1274"/>
          <a:stretch>
            <a:fillRect/>
          </a:stretch>
        </p:blipFill>
        <p:spPr bwMode="auto">
          <a:xfrm>
            <a:off x="971599" y="300152"/>
            <a:ext cx="7344817" cy="4510581"/>
          </a:xfrm>
          <a:prstGeom prst="rect">
            <a:avLst/>
          </a:prstGeom>
          <a:noFill/>
          <a:ln w="9525">
            <a:noFill/>
            <a:miter lim="800000"/>
            <a:headEnd/>
            <a:tailEnd/>
          </a:ln>
        </p:spPr>
      </p:pic>
      <p:sp>
        <p:nvSpPr>
          <p:cNvPr id="5" name="Rectangle 4"/>
          <p:cNvSpPr/>
          <p:nvPr/>
        </p:nvSpPr>
        <p:spPr>
          <a:xfrm>
            <a:off x="0" y="0"/>
            <a:ext cx="9144000" cy="369332"/>
          </a:xfrm>
          <a:prstGeom prst="rect">
            <a:avLst/>
          </a:prstGeom>
        </p:spPr>
        <p:txBody>
          <a:bodyPr wrap="square">
            <a:spAutoFit/>
          </a:bodyPr>
          <a:lstStyle/>
          <a:p>
            <a:pPr algn="ctr"/>
            <a:r>
              <a:rPr lang="en-US" b="1" dirty="0" smtClean="0"/>
              <a:t>Figure Simplified model of carbon cycle in the biosphere</a:t>
            </a:r>
            <a:endParaRPr lang="en-US" dirty="0"/>
          </a:p>
        </p:txBody>
      </p:sp>
      <p:sp>
        <p:nvSpPr>
          <p:cNvPr id="4" name="Rectangle 3"/>
          <p:cNvSpPr/>
          <p:nvPr/>
        </p:nvSpPr>
        <p:spPr>
          <a:xfrm>
            <a:off x="0" y="4786420"/>
            <a:ext cx="9144000" cy="369332"/>
          </a:xfrm>
          <a:prstGeom prst="rect">
            <a:avLst/>
          </a:prstGeom>
        </p:spPr>
        <p:txBody>
          <a:bodyPr wrap="square">
            <a:spAutoFit/>
          </a:bodyPr>
          <a:lstStyle/>
          <a:p>
            <a:pPr algn="just"/>
            <a:r>
              <a:rPr lang="en-US" b="1" dirty="0" smtClean="0"/>
              <a:t>Carbon cycling occurs through </a:t>
            </a:r>
            <a:r>
              <a:rPr lang="en-US" b="1" dirty="0" smtClean="0">
                <a:solidFill>
                  <a:srgbClr val="FFFF00"/>
                </a:solidFill>
              </a:rPr>
              <a:t>atmosphere, ocean </a:t>
            </a:r>
            <a:r>
              <a:rPr lang="en-US" b="1" dirty="0" smtClean="0"/>
              <a:t>and </a:t>
            </a:r>
            <a:r>
              <a:rPr lang="en-US" b="1" dirty="0" smtClean="0">
                <a:solidFill>
                  <a:srgbClr val="FFFF00"/>
                </a:solidFill>
              </a:rPr>
              <a:t>through living and dead organisms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971"/>
            <a:ext cx="8229600" cy="565571"/>
          </a:xfrm>
        </p:spPr>
        <p:txBody>
          <a:bodyPr>
            <a:normAutofit/>
          </a:bodyPr>
          <a:lstStyle/>
          <a:p>
            <a:r>
              <a:rPr lang="en-US" sz="2800" b="1" dirty="0" smtClean="0"/>
              <a:t>Carbon Cycle</a:t>
            </a:r>
            <a:endParaRPr lang="en-US" sz="3200" b="1" dirty="0" smtClean="0">
              <a:solidFill>
                <a:srgbClr val="FFFF00"/>
              </a:solidFill>
            </a:endParaRPr>
          </a:p>
        </p:txBody>
      </p:sp>
      <p:sp>
        <p:nvSpPr>
          <p:cNvPr id="3" name="Content Placeholder 2"/>
          <p:cNvSpPr>
            <a:spLocks noGrp="1"/>
          </p:cNvSpPr>
          <p:nvPr>
            <p:ph idx="1"/>
          </p:nvPr>
        </p:nvSpPr>
        <p:spPr>
          <a:xfrm>
            <a:off x="0" y="843558"/>
            <a:ext cx="9144000" cy="4299942"/>
          </a:xfrm>
        </p:spPr>
        <p:txBody>
          <a:bodyPr>
            <a:noAutofit/>
          </a:bodyPr>
          <a:lstStyle/>
          <a:p>
            <a:pPr algn="just"/>
            <a:r>
              <a:rPr lang="en-US" sz="2000" dirty="0" smtClean="0"/>
              <a:t>Carbon constitutes </a:t>
            </a:r>
            <a:r>
              <a:rPr lang="en-US" sz="2000" dirty="0" smtClean="0">
                <a:solidFill>
                  <a:srgbClr val="FFFF00"/>
                </a:solidFill>
              </a:rPr>
              <a:t>49% of dry weight of organisms</a:t>
            </a:r>
            <a:r>
              <a:rPr lang="en-US" sz="2000" dirty="0" smtClean="0"/>
              <a:t>.</a:t>
            </a:r>
          </a:p>
          <a:p>
            <a:pPr algn="just"/>
            <a:r>
              <a:rPr lang="en-US" sz="2000" dirty="0" smtClean="0">
                <a:solidFill>
                  <a:srgbClr val="FFFF00"/>
                </a:solidFill>
              </a:rPr>
              <a:t>71% carbon is found dissolved in oceans </a:t>
            </a:r>
            <a:r>
              <a:rPr lang="en-US" sz="2000" dirty="0" smtClean="0"/>
              <a:t>which regulates the amount of carbon dioxide in the atmosphere. </a:t>
            </a:r>
            <a:endParaRPr lang="en-US" sz="2000" i="1" dirty="0" smtClean="0"/>
          </a:p>
          <a:p>
            <a:pPr algn="just"/>
            <a:r>
              <a:rPr lang="en-US" sz="2000" dirty="0" smtClean="0"/>
              <a:t>Atmosphere contains </a:t>
            </a:r>
            <a:r>
              <a:rPr lang="en-US" sz="2000" dirty="0" smtClean="0">
                <a:solidFill>
                  <a:srgbClr val="FFFF00"/>
                </a:solidFill>
              </a:rPr>
              <a:t>1% of total global carbon</a:t>
            </a:r>
          </a:p>
          <a:p>
            <a:pPr algn="just"/>
            <a:r>
              <a:rPr lang="en-US" sz="2000" dirty="0" smtClean="0">
                <a:solidFill>
                  <a:srgbClr val="FFFF00"/>
                </a:solidFill>
              </a:rPr>
              <a:t>Fossil fuel </a:t>
            </a:r>
            <a:r>
              <a:rPr lang="en-US" sz="2000" dirty="0" smtClean="0"/>
              <a:t>also represent a reservoir of carbon. </a:t>
            </a:r>
          </a:p>
          <a:p>
            <a:pPr algn="just"/>
            <a:r>
              <a:rPr lang="en-US" sz="2000" dirty="0" smtClean="0"/>
              <a:t>It was estimated that </a:t>
            </a:r>
            <a:r>
              <a:rPr lang="en-US" sz="2000" dirty="0" smtClean="0">
                <a:solidFill>
                  <a:srgbClr val="FFFF00"/>
                </a:solidFill>
              </a:rPr>
              <a:t>4 × 10</a:t>
            </a:r>
            <a:r>
              <a:rPr lang="en-US" sz="2000" baseline="30000" dirty="0" smtClean="0">
                <a:solidFill>
                  <a:srgbClr val="FFFF00"/>
                </a:solidFill>
              </a:rPr>
              <a:t>13</a:t>
            </a:r>
            <a:r>
              <a:rPr lang="en-US" sz="2000" dirty="0" smtClean="0">
                <a:solidFill>
                  <a:srgbClr val="FFFF00"/>
                </a:solidFill>
              </a:rPr>
              <a:t> kg of carbon is fixed in the biosphere through photosynthesis annually. </a:t>
            </a:r>
          </a:p>
          <a:p>
            <a:pPr algn="just"/>
            <a:r>
              <a:rPr lang="en-US" sz="2000" dirty="0" smtClean="0"/>
              <a:t>A considerable amount of </a:t>
            </a:r>
            <a:r>
              <a:rPr lang="en-US" sz="2000" dirty="0" smtClean="0">
                <a:solidFill>
                  <a:srgbClr val="FFFF00"/>
                </a:solidFill>
              </a:rPr>
              <a:t>carbon returns to the atmosphere as CO</a:t>
            </a:r>
            <a:r>
              <a:rPr lang="en-US" sz="2000" baseline="-25000" dirty="0" smtClean="0">
                <a:solidFill>
                  <a:srgbClr val="FFFF00"/>
                </a:solidFill>
              </a:rPr>
              <a:t>2</a:t>
            </a:r>
            <a:r>
              <a:rPr lang="en-US" sz="2000" dirty="0" smtClean="0">
                <a:solidFill>
                  <a:srgbClr val="FFFF00"/>
                </a:solidFill>
              </a:rPr>
              <a:t> through respiratory</a:t>
            </a:r>
            <a:r>
              <a:rPr lang="en-US" sz="2000" dirty="0" smtClean="0"/>
              <a:t> activities of the producers and consumers. </a:t>
            </a:r>
          </a:p>
          <a:p>
            <a:pPr algn="just"/>
            <a:r>
              <a:rPr lang="en-US" sz="2000" dirty="0" smtClean="0">
                <a:solidFill>
                  <a:srgbClr val="FFFF00"/>
                </a:solidFill>
              </a:rPr>
              <a:t>Decomposers also contribute substantially to CO</a:t>
            </a:r>
            <a:r>
              <a:rPr lang="en-US" sz="2000" baseline="-25000" dirty="0" smtClean="0">
                <a:solidFill>
                  <a:srgbClr val="FFFF00"/>
                </a:solidFill>
              </a:rPr>
              <a:t>2</a:t>
            </a:r>
            <a:r>
              <a:rPr lang="en-US" sz="2000" dirty="0" smtClean="0"/>
              <a:t> pool by their processing of waste materials and dead organic matter of land or oceans.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971"/>
            <a:ext cx="8229600" cy="565571"/>
          </a:xfrm>
        </p:spPr>
        <p:txBody>
          <a:bodyPr>
            <a:normAutofit/>
          </a:bodyPr>
          <a:lstStyle/>
          <a:p>
            <a:r>
              <a:rPr lang="en-US" sz="2800" b="1" dirty="0" smtClean="0"/>
              <a:t>Carbon Cycle</a:t>
            </a:r>
            <a:endParaRPr lang="en-US" sz="3200" b="1" dirty="0" smtClean="0">
              <a:solidFill>
                <a:srgbClr val="FFFF00"/>
              </a:solidFill>
            </a:endParaRPr>
          </a:p>
        </p:txBody>
      </p:sp>
      <p:sp>
        <p:nvSpPr>
          <p:cNvPr id="3" name="Content Placeholder 2"/>
          <p:cNvSpPr>
            <a:spLocks noGrp="1"/>
          </p:cNvSpPr>
          <p:nvPr>
            <p:ph idx="1"/>
          </p:nvPr>
        </p:nvSpPr>
        <p:spPr>
          <a:xfrm>
            <a:off x="0" y="771550"/>
            <a:ext cx="9144000" cy="4371950"/>
          </a:xfrm>
        </p:spPr>
        <p:txBody>
          <a:bodyPr>
            <a:noAutofit/>
          </a:bodyPr>
          <a:lstStyle/>
          <a:p>
            <a:pPr algn="just"/>
            <a:r>
              <a:rPr lang="en-US" sz="2000" dirty="0" smtClean="0"/>
              <a:t>Some amount of the </a:t>
            </a:r>
            <a:r>
              <a:rPr lang="en-US" sz="2000" dirty="0" smtClean="0">
                <a:solidFill>
                  <a:srgbClr val="FFFF00"/>
                </a:solidFill>
              </a:rPr>
              <a:t>fixed carbon is lost to sediments and removed from circulation. </a:t>
            </a:r>
          </a:p>
          <a:p>
            <a:pPr algn="just"/>
            <a:r>
              <a:rPr lang="en-US" sz="2000" dirty="0" smtClean="0"/>
              <a:t>CO</a:t>
            </a:r>
            <a:r>
              <a:rPr lang="en-US" sz="2000" baseline="-25000" dirty="0" smtClean="0"/>
              <a:t>2</a:t>
            </a:r>
            <a:r>
              <a:rPr lang="en-US" sz="2000" dirty="0" smtClean="0"/>
              <a:t> is released in the atmosphere by </a:t>
            </a:r>
            <a:r>
              <a:rPr lang="en-US" sz="2000" dirty="0" smtClean="0">
                <a:solidFill>
                  <a:srgbClr val="FFFF00"/>
                </a:solidFill>
              </a:rPr>
              <a:t>burning of wood, forest fire and combustion of organic matter, fossil fuel, volcanic activity</a:t>
            </a:r>
            <a:r>
              <a:rPr lang="en-US" sz="2000" dirty="0" smtClean="0"/>
              <a:t>.</a:t>
            </a:r>
          </a:p>
          <a:p>
            <a:pPr algn="just"/>
            <a:r>
              <a:rPr lang="en-US" sz="2000" dirty="0" smtClean="0">
                <a:solidFill>
                  <a:srgbClr val="FFFF00"/>
                </a:solidFill>
              </a:rPr>
              <a:t>Human activities like</a:t>
            </a:r>
            <a:r>
              <a:rPr lang="en-US" sz="2000" dirty="0" smtClean="0"/>
              <a:t> </a:t>
            </a:r>
            <a:r>
              <a:rPr lang="en-US" sz="2000" dirty="0" smtClean="0">
                <a:solidFill>
                  <a:srgbClr val="FFFF00"/>
                </a:solidFill>
              </a:rPr>
              <a:t>rapid deforestation </a:t>
            </a:r>
            <a:r>
              <a:rPr lang="en-US" sz="2000" dirty="0" smtClean="0"/>
              <a:t>and </a:t>
            </a:r>
            <a:r>
              <a:rPr lang="en-US" sz="2000" dirty="0" smtClean="0">
                <a:solidFill>
                  <a:srgbClr val="FFFF00"/>
                </a:solidFill>
              </a:rPr>
              <a:t>massive burning of fossil fuel for energy and transport </a:t>
            </a:r>
            <a:r>
              <a:rPr lang="en-US" sz="2000" dirty="0" smtClean="0"/>
              <a:t>have significantly increased the rate of release of carbon dioxide into the atmosphere.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369332"/>
          </a:xfrm>
          <a:prstGeom prst="rect">
            <a:avLst/>
          </a:prstGeom>
        </p:spPr>
        <p:txBody>
          <a:bodyPr wrap="square">
            <a:spAutoFit/>
          </a:bodyPr>
          <a:lstStyle/>
          <a:p>
            <a:pPr algn="ctr"/>
            <a:r>
              <a:rPr lang="en-US" b="1" dirty="0" smtClean="0"/>
              <a:t>Figure A simplified model of phosphorus cycling in a terrestrial ecosystem</a:t>
            </a:r>
            <a:endParaRPr lang="en-US" b="1" dirty="0"/>
          </a:p>
        </p:txBody>
      </p:sp>
      <p:grpSp>
        <p:nvGrpSpPr>
          <p:cNvPr id="6" name="Group 5"/>
          <p:cNvGrpSpPr/>
          <p:nvPr/>
        </p:nvGrpSpPr>
        <p:grpSpPr>
          <a:xfrm>
            <a:off x="921364" y="309804"/>
            <a:ext cx="7235003" cy="4803998"/>
            <a:chOff x="921364" y="309804"/>
            <a:chExt cx="7235003" cy="4803998"/>
          </a:xfrm>
        </p:grpSpPr>
        <p:pic>
          <p:nvPicPr>
            <p:cNvPr id="5122" name="Picture 2"/>
            <p:cNvPicPr>
              <a:picLocks noChangeAspect="1" noChangeArrowheads="1"/>
            </p:cNvPicPr>
            <p:nvPr/>
          </p:nvPicPr>
          <p:blipFill>
            <a:blip r:embed="rId2" cstate="print"/>
            <a:srcRect l="17624" t="13086" r="37548" b="17516"/>
            <a:stretch>
              <a:fillRect/>
            </a:stretch>
          </p:blipFill>
          <p:spPr bwMode="auto">
            <a:xfrm>
              <a:off x="921364" y="309804"/>
              <a:ext cx="7235003" cy="4803998"/>
            </a:xfrm>
            <a:prstGeom prst="rect">
              <a:avLst/>
            </a:prstGeom>
            <a:noFill/>
            <a:ln w="9525">
              <a:noFill/>
              <a:miter lim="800000"/>
              <a:headEnd/>
              <a:tailEnd/>
            </a:ln>
          </p:spPr>
        </p:pic>
        <p:sp>
          <p:nvSpPr>
            <p:cNvPr id="4" name="Rectangle 3"/>
            <p:cNvSpPr/>
            <p:nvPr/>
          </p:nvSpPr>
          <p:spPr>
            <a:xfrm>
              <a:off x="2228394" y="2641158"/>
              <a:ext cx="3291542" cy="369332"/>
            </a:xfrm>
            <a:prstGeom prst="rect">
              <a:avLst/>
            </a:prstGeom>
          </p:spPr>
          <p:txBody>
            <a:bodyPr wrap="none">
              <a:spAutoFit/>
            </a:bodyPr>
            <a:lstStyle/>
            <a:p>
              <a:r>
                <a:rPr lang="en-US" b="1" dirty="0" smtClean="0">
                  <a:solidFill>
                    <a:schemeClr val="bg1"/>
                  </a:solidFill>
                </a:rPr>
                <a:t>(Phosphate </a:t>
              </a:r>
              <a:r>
                <a:rPr lang="en-US" b="1" dirty="0" err="1" smtClean="0">
                  <a:solidFill>
                    <a:schemeClr val="bg1"/>
                  </a:solidFill>
                </a:rPr>
                <a:t>solubilising</a:t>
              </a:r>
              <a:r>
                <a:rPr lang="en-US" b="1" dirty="0" smtClean="0">
                  <a:solidFill>
                    <a:schemeClr val="bg1"/>
                  </a:solidFill>
                </a:rPr>
                <a:t> bacteria)</a:t>
              </a:r>
              <a:endParaRPr lang="en-US" b="1" dirty="0">
                <a:solidFill>
                  <a:schemeClr val="bg1"/>
                </a:solidFill>
              </a:endParaRP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Ecosystem – Phosphorus Cycle</a:t>
            </a:r>
            <a:endParaRPr lang="en-US" sz="3200" b="1" dirty="0" smtClean="0">
              <a:solidFill>
                <a:srgbClr val="FFFF00"/>
              </a:solidFill>
            </a:endParaRPr>
          </a:p>
        </p:txBody>
      </p:sp>
      <p:sp>
        <p:nvSpPr>
          <p:cNvPr id="3" name="Content Placeholder 2"/>
          <p:cNvSpPr>
            <a:spLocks noGrp="1"/>
          </p:cNvSpPr>
          <p:nvPr>
            <p:ph idx="1"/>
          </p:nvPr>
        </p:nvSpPr>
        <p:spPr>
          <a:xfrm>
            <a:off x="0" y="699542"/>
            <a:ext cx="9144000" cy="4443958"/>
          </a:xfrm>
        </p:spPr>
        <p:txBody>
          <a:bodyPr>
            <a:noAutofit/>
          </a:bodyPr>
          <a:lstStyle/>
          <a:p>
            <a:pPr algn="just"/>
            <a:r>
              <a:rPr lang="en-US" sz="2000" dirty="0" smtClean="0"/>
              <a:t>Phosphorus is a major constituent of </a:t>
            </a:r>
            <a:r>
              <a:rPr lang="en-US" sz="2000" dirty="0" smtClean="0">
                <a:solidFill>
                  <a:srgbClr val="FFFF00"/>
                </a:solidFill>
              </a:rPr>
              <a:t>biological membranes, nucleic acids and cellular energy transfer systems. </a:t>
            </a:r>
          </a:p>
          <a:p>
            <a:pPr algn="just"/>
            <a:r>
              <a:rPr lang="en-US" sz="2000" dirty="0" smtClean="0"/>
              <a:t>Many animals also need large quantities of phosphorus </a:t>
            </a:r>
            <a:r>
              <a:rPr lang="en-US" sz="2000" dirty="0" smtClean="0">
                <a:solidFill>
                  <a:srgbClr val="FFFF00"/>
                </a:solidFill>
              </a:rPr>
              <a:t>to make shells, bones and teeth. </a:t>
            </a:r>
          </a:p>
          <a:p>
            <a:pPr algn="just"/>
            <a:r>
              <a:rPr lang="en-US" sz="2000" dirty="0" smtClean="0"/>
              <a:t>The natural </a:t>
            </a:r>
            <a:r>
              <a:rPr lang="en-US" sz="2000" dirty="0" smtClean="0">
                <a:solidFill>
                  <a:srgbClr val="FFFF00"/>
                </a:solidFill>
              </a:rPr>
              <a:t>reservoir of phosphorus is rock</a:t>
            </a:r>
            <a:r>
              <a:rPr lang="en-US" sz="2000" dirty="0" smtClean="0"/>
              <a:t>, which contains phosphorus in the form of </a:t>
            </a:r>
            <a:r>
              <a:rPr lang="en-US" sz="2000" dirty="0" smtClean="0">
                <a:solidFill>
                  <a:srgbClr val="FFFF00"/>
                </a:solidFill>
              </a:rPr>
              <a:t>phosphates</a:t>
            </a:r>
            <a:r>
              <a:rPr lang="en-US" sz="2000" dirty="0" smtClean="0"/>
              <a:t>. </a:t>
            </a:r>
          </a:p>
          <a:p>
            <a:pPr algn="just"/>
            <a:r>
              <a:rPr lang="en-US" sz="2000" dirty="0" smtClean="0"/>
              <a:t>When rocks are weathered, minute amounts of these phosphates dissolve in soil solution and are absorbed by the roots of the plants. </a:t>
            </a:r>
          </a:p>
          <a:p>
            <a:pPr algn="just"/>
            <a:r>
              <a:rPr lang="en-US" sz="2000" dirty="0" smtClean="0"/>
              <a:t>Herbivores and other animals obtain this element from plants.</a:t>
            </a:r>
          </a:p>
          <a:p>
            <a:pPr algn="just"/>
            <a:r>
              <a:rPr lang="en-US" sz="2000" dirty="0" smtClean="0"/>
              <a:t>The waste products and the dead organisms are decomposed by </a:t>
            </a:r>
            <a:r>
              <a:rPr lang="en-US" sz="2000" dirty="0" smtClean="0">
                <a:solidFill>
                  <a:srgbClr val="FFFF00"/>
                </a:solidFill>
              </a:rPr>
              <a:t>phosphate-</a:t>
            </a:r>
            <a:r>
              <a:rPr lang="en-US" sz="2000" dirty="0" err="1" smtClean="0">
                <a:solidFill>
                  <a:srgbClr val="FFFF00"/>
                </a:solidFill>
              </a:rPr>
              <a:t>solubilising</a:t>
            </a:r>
            <a:r>
              <a:rPr lang="en-US" sz="2000" dirty="0" smtClean="0">
                <a:solidFill>
                  <a:srgbClr val="FFFF00"/>
                </a:solidFill>
              </a:rPr>
              <a:t> bacteria</a:t>
            </a:r>
            <a:r>
              <a:rPr lang="en-US" sz="2000" dirty="0" smtClean="0"/>
              <a:t> releasing phosphorus.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Ecosystem – Phosphorus Cycle</a:t>
            </a:r>
            <a:endParaRPr lang="en-US" sz="3200" b="1" dirty="0" smtClean="0">
              <a:solidFill>
                <a:srgbClr val="FFFF00"/>
              </a:solidFill>
            </a:endParaRPr>
          </a:p>
        </p:txBody>
      </p:sp>
      <p:sp>
        <p:nvSpPr>
          <p:cNvPr id="3" name="Content Placeholder 2"/>
          <p:cNvSpPr>
            <a:spLocks noGrp="1"/>
          </p:cNvSpPr>
          <p:nvPr>
            <p:ph idx="1"/>
          </p:nvPr>
        </p:nvSpPr>
        <p:spPr>
          <a:xfrm>
            <a:off x="36512" y="483518"/>
            <a:ext cx="9144000" cy="504056"/>
          </a:xfrm>
        </p:spPr>
        <p:txBody>
          <a:bodyPr>
            <a:noAutofit/>
          </a:bodyPr>
          <a:lstStyle/>
          <a:p>
            <a:pPr>
              <a:buNone/>
            </a:pPr>
            <a:r>
              <a:rPr lang="en-US" sz="2400" dirty="0" smtClean="0"/>
              <a:t>Differentiate between the carbon and the phosphorus cycle? </a:t>
            </a:r>
            <a:endParaRPr lang="en-US" sz="2000" dirty="0" smtClean="0"/>
          </a:p>
        </p:txBody>
      </p:sp>
      <p:graphicFrame>
        <p:nvGraphicFramePr>
          <p:cNvPr id="4" name="Table 3"/>
          <p:cNvGraphicFramePr>
            <a:graphicFrameLocks noGrp="1"/>
          </p:cNvGraphicFramePr>
          <p:nvPr/>
        </p:nvGraphicFramePr>
        <p:xfrm>
          <a:off x="323528" y="1258810"/>
          <a:ext cx="8568952" cy="2743200"/>
        </p:xfrm>
        <a:graphic>
          <a:graphicData uri="http://schemas.openxmlformats.org/drawingml/2006/table">
            <a:tbl>
              <a:tblPr firstRow="1" bandRow="1">
                <a:tableStyleId>{5940675A-B579-460E-94D1-54222C63F5DA}</a:tableStyleId>
              </a:tblPr>
              <a:tblGrid>
                <a:gridCol w="4032448"/>
                <a:gridCol w="4536504"/>
              </a:tblGrid>
              <a:tr h="349680">
                <a:tc>
                  <a:txBody>
                    <a:bodyPr/>
                    <a:lstStyle/>
                    <a:p>
                      <a:pPr algn="ctr"/>
                      <a:r>
                        <a:rPr lang="en-US" b="1" dirty="0" smtClean="0"/>
                        <a:t>Phosphorus</a:t>
                      </a:r>
                      <a:endParaRPr lang="en-US" b="1" dirty="0"/>
                    </a:p>
                  </a:txBody>
                  <a:tcPr/>
                </a:tc>
                <a:tc>
                  <a:txBody>
                    <a:bodyPr/>
                    <a:lstStyle/>
                    <a:p>
                      <a:pPr algn="ctr"/>
                      <a:r>
                        <a:rPr lang="en-US" b="1" dirty="0" smtClean="0"/>
                        <a:t>Carbon</a:t>
                      </a:r>
                      <a:endParaRPr lang="en-US" b="1" dirty="0"/>
                    </a:p>
                  </a:txBody>
                  <a:tcPr/>
                </a:tc>
              </a:tr>
              <a:tr h="830503">
                <a:tc>
                  <a:txBody>
                    <a:bodyPr/>
                    <a:lstStyle/>
                    <a:p>
                      <a:pPr algn="just"/>
                      <a:r>
                        <a:rPr lang="en-US" sz="1800" dirty="0" smtClean="0"/>
                        <a:t>Atmospheric inputs of phosphorus through rainfall are much smaller than carbon inputs</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t>Atmospheric inputs of carbon through rainfall are much larger than phosphorus inputs</a:t>
                      </a:r>
                      <a:endParaRPr lang="en-US" dirty="0" smtClean="0"/>
                    </a:p>
                  </a:txBody>
                  <a:tcPr/>
                </a:tc>
              </a:tr>
              <a:tr h="112089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t>Gaseous exchanges of phosphorus between organism and environment are </a:t>
                      </a:r>
                      <a:r>
                        <a:rPr lang="en-US" sz="1800" dirty="0" smtClean="0"/>
                        <a:t>negligible i.e. </a:t>
                      </a:r>
                      <a:r>
                        <a:rPr lang="en-US" sz="1800" kern="1200" baseline="0" dirty="0" smtClean="0"/>
                        <a:t>No respiratory release of phosphorus into atmosphere</a:t>
                      </a:r>
                      <a:endParaRPr lang="en-US" dirty="0" smtClean="0"/>
                    </a:p>
                    <a:p>
                      <a:pPr algn="just"/>
                      <a:endParaRPr lang="en-US" dirty="0"/>
                    </a:p>
                  </a:txBody>
                  <a:tcPr/>
                </a:tc>
                <a:tc>
                  <a:txBody>
                    <a:bodyPr/>
                    <a:lstStyle/>
                    <a:p>
                      <a:pPr algn="just"/>
                      <a:r>
                        <a:rPr lang="en-US" sz="1800" dirty="0" smtClean="0"/>
                        <a:t>Large amount of carbon</a:t>
                      </a:r>
                      <a:r>
                        <a:rPr lang="en-US" sz="1800" baseline="0" dirty="0" smtClean="0"/>
                        <a:t> in the form of </a:t>
                      </a:r>
                      <a:r>
                        <a:rPr lang="en-US" sz="1800" dirty="0" smtClean="0"/>
                        <a:t>gaseous state</a:t>
                      </a:r>
                      <a:r>
                        <a:rPr lang="en-US" sz="1800" baseline="0" dirty="0" smtClean="0"/>
                        <a:t> is </a:t>
                      </a:r>
                      <a:r>
                        <a:rPr lang="en-US" sz="1800" dirty="0" smtClean="0"/>
                        <a:t>exchanged between organism and </a:t>
                      </a:r>
                      <a:r>
                        <a:rPr lang="en-US" sz="1800" dirty="0" smtClean="0"/>
                        <a:t>environment i.e. </a:t>
                      </a:r>
                      <a:r>
                        <a:rPr lang="en-US" sz="1800" kern="1200" baseline="0" dirty="0" smtClean="0"/>
                        <a:t>Large amount of carbon is released as respiratory release into atmosphere</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ECOSYSTEM SERVICES</a:t>
            </a:r>
            <a:endParaRPr lang="en-US" sz="3200" b="1" dirty="0" smtClean="0">
              <a:solidFill>
                <a:srgbClr val="FFFF00"/>
              </a:solidFill>
            </a:endParaRPr>
          </a:p>
        </p:txBody>
      </p:sp>
      <p:sp>
        <p:nvSpPr>
          <p:cNvPr id="3" name="Content Placeholder 2"/>
          <p:cNvSpPr>
            <a:spLocks noGrp="1"/>
          </p:cNvSpPr>
          <p:nvPr>
            <p:ph idx="1"/>
          </p:nvPr>
        </p:nvSpPr>
        <p:spPr>
          <a:xfrm>
            <a:off x="0" y="483518"/>
            <a:ext cx="9144000" cy="4659982"/>
          </a:xfrm>
        </p:spPr>
        <p:txBody>
          <a:bodyPr>
            <a:noAutofit/>
          </a:bodyPr>
          <a:lstStyle/>
          <a:p>
            <a:pPr algn="just"/>
            <a:r>
              <a:rPr lang="en-US" sz="2000" dirty="0" smtClean="0"/>
              <a:t>Healthy ecosystems are the base for a wide range of </a:t>
            </a:r>
            <a:r>
              <a:rPr lang="en-US" sz="2000" dirty="0" smtClean="0">
                <a:solidFill>
                  <a:srgbClr val="FFFF00"/>
                </a:solidFill>
              </a:rPr>
              <a:t>economic, environmental and aesthetic goods and services. </a:t>
            </a:r>
          </a:p>
          <a:p>
            <a:pPr algn="just"/>
            <a:r>
              <a:rPr lang="en-US" sz="2000" dirty="0" smtClean="0"/>
              <a:t>The </a:t>
            </a:r>
            <a:r>
              <a:rPr lang="en-US" sz="2000" dirty="0" smtClean="0">
                <a:solidFill>
                  <a:srgbClr val="FFFF00"/>
                </a:solidFill>
              </a:rPr>
              <a:t>products of ecosystem processes </a:t>
            </a:r>
            <a:r>
              <a:rPr lang="en-US" sz="2000" dirty="0" smtClean="0"/>
              <a:t>are named as </a:t>
            </a:r>
            <a:r>
              <a:rPr lang="en-US" sz="2000" b="1" dirty="0" smtClean="0">
                <a:solidFill>
                  <a:srgbClr val="FFFF00"/>
                </a:solidFill>
              </a:rPr>
              <a:t>ecosystem services</a:t>
            </a:r>
          </a:p>
          <a:p>
            <a:pPr algn="just"/>
            <a:r>
              <a:rPr lang="en-US" sz="2200" dirty="0" smtClean="0"/>
              <a:t>Healthy forest ecosystem services; </a:t>
            </a:r>
          </a:p>
          <a:p>
            <a:pPr lvl="1" algn="just"/>
            <a:r>
              <a:rPr lang="en-US" sz="1800" dirty="0" smtClean="0"/>
              <a:t>purify air and water, </a:t>
            </a:r>
          </a:p>
          <a:p>
            <a:pPr lvl="1" algn="just"/>
            <a:r>
              <a:rPr lang="en-US" sz="1800" dirty="0" smtClean="0"/>
              <a:t>mitigate droughts and floods, </a:t>
            </a:r>
          </a:p>
          <a:p>
            <a:pPr lvl="1" algn="just"/>
            <a:r>
              <a:rPr lang="en-US" sz="1800" dirty="0" smtClean="0"/>
              <a:t>cycle nutrients, </a:t>
            </a:r>
          </a:p>
          <a:p>
            <a:pPr lvl="1" algn="just"/>
            <a:r>
              <a:rPr lang="en-US" sz="1800" dirty="0" smtClean="0"/>
              <a:t>generate fertile soils, </a:t>
            </a:r>
          </a:p>
          <a:p>
            <a:pPr lvl="1" algn="just"/>
            <a:r>
              <a:rPr lang="en-US" sz="1800" dirty="0" smtClean="0"/>
              <a:t>provide wildlife habitat, </a:t>
            </a:r>
          </a:p>
          <a:p>
            <a:pPr lvl="1" algn="just"/>
            <a:r>
              <a:rPr lang="en-US" sz="1800" dirty="0" smtClean="0"/>
              <a:t>maintain biodiversity, </a:t>
            </a:r>
          </a:p>
          <a:p>
            <a:pPr lvl="1" algn="just"/>
            <a:r>
              <a:rPr lang="en-US" sz="1800" dirty="0" smtClean="0"/>
              <a:t>pollinate crops, </a:t>
            </a:r>
          </a:p>
          <a:p>
            <a:pPr lvl="1" algn="just"/>
            <a:r>
              <a:rPr lang="en-US" sz="1800" dirty="0" smtClean="0"/>
              <a:t>provide storage site for carbon and </a:t>
            </a:r>
          </a:p>
          <a:p>
            <a:pPr lvl="1" algn="just"/>
            <a:r>
              <a:rPr lang="en-US" sz="1800" dirty="0" smtClean="0"/>
              <a:t>provide aesthetic, cultural and spiritual values.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Value of ecosystem services</a:t>
            </a:r>
            <a:endParaRPr lang="en-US" sz="3200" b="1" dirty="0" smtClean="0">
              <a:solidFill>
                <a:srgbClr val="FFFF00"/>
              </a:solidFill>
            </a:endParaRPr>
          </a:p>
        </p:txBody>
      </p:sp>
      <p:sp>
        <p:nvSpPr>
          <p:cNvPr id="3" name="Content Placeholder 2"/>
          <p:cNvSpPr>
            <a:spLocks noGrp="1"/>
          </p:cNvSpPr>
          <p:nvPr>
            <p:ph idx="1"/>
          </p:nvPr>
        </p:nvSpPr>
        <p:spPr>
          <a:xfrm>
            <a:off x="0" y="483518"/>
            <a:ext cx="9144000" cy="4659982"/>
          </a:xfrm>
        </p:spPr>
        <p:txBody>
          <a:bodyPr>
            <a:noAutofit/>
          </a:bodyPr>
          <a:lstStyle/>
          <a:p>
            <a:pPr algn="just"/>
            <a:r>
              <a:rPr lang="en-US" sz="2000" smtClean="0"/>
              <a:t>Value </a:t>
            </a:r>
            <a:r>
              <a:rPr lang="en-US" sz="2000" dirty="0" smtClean="0"/>
              <a:t>of ecosystem services of biodiversity is difficult to determine</a:t>
            </a:r>
          </a:p>
          <a:p>
            <a:pPr algn="just"/>
            <a:r>
              <a:rPr lang="en-US" sz="2000" b="1" dirty="0" smtClean="0">
                <a:solidFill>
                  <a:srgbClr val="FFFF00"/>
                </a:solidFill>
              </a:rPr>
              <a:t>Robert </a:t>
            </a:r>
            <a:r>
              <a:rPr lang="en-US" sz="2000" b="1" dirty="0" err="1" smtClean="0">
                <a:solidFill>
                  <a:srgbClr val="FFFF00"/>
                </a:solidFill>
              </a:rPr>
              <a:t>Constanza</a:t>
            </a:r>
            <a:r>
              <a:rPr lang="en-US" sz="2000" b="1" dirty="0" smtClean="0">
                <a:solidFill>
                  <a:srgbClr val="FFFF00"/>
                </a:solidFill>
              </a:rPr>
              <a:t> and his colleagues </a:t>
            </a:r>
            <a:r>
              <a:rPr lang="en-US" sz="2000" dirty="0" smtClean="0"/>
              <a:t>have very recently tried to put price tags on nature’s life support services, which came up to average of </a:t>
            </a:r>
            <a:r>
              <a:rPr lang="en-US" sz="2000" dirty="0" smtClean="0">
                <a:solidFill>
                  <a:srgbClr val="FFFF00"/>
                </a:solidFill>
              </a:rPr>
              <a:t>US $ 33 trillion a year</a:t>
            </a:r>
            <a:endParaRPr lang="en-US" sz="2000" dirty="0" smtClean="0"/>
          </a:p>
        </p:txBody>
      </p:sp>
      <p:graphicFrame>
        <p:nvGraphicFramePr>
          <p:cNvPr id="4" name="Table 3"/>
          <p:cNvGraphicFramePr>
            <a:graphicFrameLocks noGrp="1"/>
          </p:cNvGraphicFramePr>
          <p:nvPr/>
        </p:nvGraphicFramePr>
        <p:xfrm>
          <a:off x="467544" y="1995686"/>
          <a:ext cx="8208912" cy="2377440"/>
        </p:xfrm>
        <a:graphic>
          <a:graphicData uri="http://schemas.openxmlformats.org/drawingml/2006/table">
            <a:tbl>
              <a:tblPr firstRow="1" bandRow="1">
                <a:tableStyleId>{5940675A-B579-460E-94D1-54222C63F5DA}</a:tableStyleId>
              </a:tblPr>
              <a:tblGrid>
                <a:gridCol w="2304256"/>
                <a:gridCol w="5904656"/>
              </a:tblGrid>
              <a:tr h="370840">
                <a:tc>
                  <a:txBody>
                    <a:bodyPr/>
                    <a:lstStyle/>
                    <a:p>
                      <a:pPr algn="ctr"/>
                      <a:r>
                        <a:rPr lang="en-US" sz="2000" b="1" dirty="0" smtClean="0">
                          <a:solidFill>
                            <a:srgbClr val="FFFF00"/>
                          </a:solidFill>
                        </a:rPr>
                        <a:t>Ecosystem</a:t>
                      </a:r>
                      <a:r>
                        <a:rPr lang="en-US" sz="2000" b="1" baseline="0" dirty="0" smtClean="0">
                          <a:solidFill>
                            <a:srgbClr val="FFFF00"/>
                          </a:solidFill>
                        </a:rPr>
                        <a:t> services</a:t>
                      </a:r>
                      <a:endParaRPr lang="en-US" sz="2000" b="1" dirty="0">
                        <a:solidFill>
                          <a:srgbClr val="FFFF00"/>
                        </a:solidFill>
                      </a:endParaRPr>
                    </a:p>
                  </a:txBody>
                  <a:tcPr/>
                </a:tc>
                <a:tc>
                  <a:txBody>
                    <a:bodyPr/>
                    <a:lstStyle/>
                    <a:p>
                      <a:pPr algn="ctr"/>
                      <a:r>
                        <a:rPr lang="en-US" sz="2000" b="1" dirty="0" smtClean="0">
                          <a:solidFill>
                            <a:srgbClr val="FFFF00"/>
                          </a:solidFill>
                        </a:rPr>
                        <a:t>Cost of various ecosystem services</a:t>
                      </a:r>
                      <a:r>
                        <a:rPr lang="en-US" sz="2000" b="1" baseline="0" dirty="0" smtClean="0">
                          <a:solidFill>
                            <a:srgbClr val="FFFF00"/>
                          </a:solidFill>
                        </a:rPr>
                        <a:t> in percentage</a:t>
                      </a:r>
                      <a:endParaRPr lang="en-US" sz="2000" b="1" dirty="0">
                        <a:solidFill>
                          <a:srgbClr val="FFFF00"/>
                        </a:solidFill>
                      </a:endParaRPr>
                    </a:p>
                  </a:txBody>
                  <a:tcPr/>
                </a:tc>
              </a:tr>
              <a:tr h="370840">
                <a:tc>
                  <a:txBody>
                    <a:bodyPr/>
                    <a:lstStyle/>
                    <a:p>
                      <a:r>
                        <a:rPr lang="en-US" sz="2000" dirty="0" smtClean="0"/>
                        <a:t>Soil formation</a:t>
                      </a:r>
                      <a:endParaRPr lang="en-US" sz="2000" dirty="0"/>
                    </a:p>
                  </a:txBody>
                  <a:tcPr/>
                </a:tc>
                <a:tc>
                  <a:txBody>
                    <a:bodyPr/>
                    <a:lstStyle/>
                    <a:p>
                      <a:pPr lvl="1"/>
                      <a:r>
                        <a:rPr lang="en-US" sz="2000" b="1" dirty="0" smtClean="0"/>
                        <a:t>50%</a:t>
                      </a:r>
                      <a:endParaRPr lang="en-US" sz="2000" b="1" dirty="0"/>
                    </a:p>
                  </a:txBody>
                  <a:tcPr/>
                </a:tc>
              </a:tr>
              <a:tr h="370840">
                <a:tc>
                  <a:txBody>
                    <a:bodyPr/>
                    <a:lstStyle/>
                    <a:p>
                      <a:r>
                        <a:rPr lang="en-US" sz="2000" dirty="0" smtClean="0"/>
                        <a:t>Recreation</a:t>
                      </a:r>
                      <a:endParaRPr lang="en-US" sz="2000" dirty="0"/>
                    </a:p>
                  </a:txBody>
                  <a:tcPr/>
                </a:tc>
                <a:tc>
                  <a:txBody>
                    <a:bodyPr/>
                    <a:lstStyle/>
                    <a:p>
                      <a:pPr lvl="1"/>
                      <a:r>
                        <a:rPr lang="en-US" sz="2000" b="1" dirty="0" smtClean="0"/>
                        <a:t>&lt;10%</a:t>
                      </a:r>
                      <a:endParaRPr lang="en-US" sz="2000" b="1" dirty="0"/>
                    </a:p>
                  </a:txBody>
                  <a:tcPr/>
                </a:tc>
              </a:tr>
              <a:tr h="370840">
                <a:tc>
                  <a:txBody>
                    <a:bodyPr/>
                    <a:lstStyle/>
                    <a:p>
                      <a:r>
                        <a:rPr lang="en-US" sz="2000" dirty="0" smtClean="0"/>
                        <a:t>Nutrient cycling</a:t>
                      </a:r>
                      <a:endParaRPr lang="en-US" sz="2000" dirty="0"/>
                    </a:p>
                  </a:txBody>
                  <a:tcPr/>
                </a:tc>
                <a:tc>
                  <a:txBody>
                    <a:bodyPr/>
                    <a:lstStyle/>
                    <a:p>
                      <a:pPr lvl="1"/>
                      <a:r>
                        <a:rPr lang="en-US" sz="2000" b="1" dirty="0" smtClean="0"/>
                        <a:t>&lt;10%</a:t>
                      </a:r>
                      <a:endParaRPr lang="en-US" sz="2000" b="1" dirty="0"/>
                    </a:p>
                  </a:txBody>
                  <a:tcPr/>
                </a:tc>
              </a:tr>
              <a:tr h="370840">
                <a:tc>
                  <a:txBody>
                    <a:bodyPr/>
                    <a:lstStyle/>
                    <a:p>
                      <a:r>
                        <a:rPr lang="en-US" sz="2000" dirty="0" smtClean="0"/>
                        <a:t>Climate regulation</a:t>
                      </a:r>
                      <a:endParaRPr lang="en-US" sz="2000" dirty="0"/>
                    </a:p>
                  </a:txBody>
                  <a:tcPr/>
                </a:tc>
                <a:tc>
                  <a:txBody>
                    <a:bodyPr/>
                    <a:lstStyle/>
                    <a:p>
                      <a:pPr lvl="1"/>
                      <a:r>
                        <a:rPr lang="en-US" sz="2000" b="1" dirty="0" smtClean="0"/>
                        <a:t>6%</a:t>
                      </a:r>
                      <a:endParaRPr lang="en-US" sz="2000" b="1" dirty="0"/>
                    </a:p>
                  </a:txBody>
                  <a:tcPr/>
                </a:tc>
              </a:tr>
              <a:tr h="370840">
                <a:tc>
                  <a:txBody>
                    <a:bodyPr/>
                    <a:lstStyle/>
                    <a:p>
                      <a:r>
                        <a:rPr lang="en-US" sz="2000" dirty="0" smtClean="0"/>
                        <a:t>Habitat for wildlife</a:t>
                      </a:r>
                      <a:endParaRPr lang="en-US" sz="2000" dirty="0"/>
                    </a:p>
                  </a:txBody>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2000" b="1" dirty="0" smtClean="0"/>
                        <a:t>6%</a:t>
                      </a: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Chapter ends here.....</a:t>
            </a:r>
            <a:endParaRPr lang="en-IN" dirty="0"/>
          </a:p>
        </p:txBody>
      </p:sp>
      <p:sp>
        <p:nvSpPr>
          <p:cNvPr id="3" name="Content Placeholder 2"/>
          <p:cNvSpPr>
            <a:spLocks noGrp="1"/>
          </p:cNvSpPr>
          <p:nvPr>
            <p:ph idx="1"/>
          </p:nvPr>
        </p:nvSpPr>
        <p:spPr/>
        <p:txBody>
          <a:bodyPr/>
          <a:lstStyle/>
          <a:p>
            <a:endParaRPr lang="en-IN" dirty="0"/>
          </a:p>
        </p:txBody>
      </p:sp>
      <p:sp>
        <p:nvSpPr>
          <p:cNvPr id="4" name="Cross 3"/>
          <p:cNvSpPr/>
          <p:nvPr/>
        </p:nvSpPr>
        <p:spPr>
          <a:xfrm rot="18908849">
            <a:off x="2751206" y="1431666"/>
            <a:ext cx="3290097" cy="2985445"/>
          </a:xfrm>
          <a:prstGeom prst="plus">
            <a:avLst>
              <a:gd name="adj" fmla="val 29079"/>
            </a:avLst>
          </a:prstGeom>
          <a:solidFill>
            <a:srgbClr val="FF5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miley Face 4"/>
          <p:cNvSpPr/>
          <p:nvPr/>
        </p:nvSpPr>
        <p:spPr>
          <a:xfrm>
            <a:off x="3851920" y="2463738"/>
            <a:ext cx="1008112" cy="810090"/>
          </a:xfrm>
          <a:prstGeom prst="smileyFace">
            <a:avLst>
              <a:gd name="adj" fmla="val 4653"/>
            </a:avLst>
          </a:prstGeom>
          <a:solidFill>
            <a:srgbClr val="FFFF0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38"/>
            <a:ext cx="8229600" cy="565571"/>
          </a:xfrm>
        </p:spPr>
        <p:txBody>
          <a:bodyPr>
            <a:normAutofit fontScale="90000"/>
          </a:bodyPr>
          <a:lstStyle/>
          <a:p>
            <a:r>
              <a:rPr lang="en-US" sz="3200" b="1" dirty="0" smtClean="0">
                <a:solidFill>
                  <a:srgbClr val="FFFF00"/>
                </a:solidFill>
              </a:rPr>
              <a:t>Pond as an aquatic ecosystem</a:t>
            </a:r>
          </a:p>
        </p:txBody>
      </p:sp>
      <p:sp>
        <p:nvSpPr>
          <p:cNvPr id="3" name="Content Placeholder 2"/>
          <p:cNvSpPr>
            <a:spLocks noGrp="1"/>
          </p:cNvSpPr>
          <p:nvPr>
            <p:ph idx="1"/>
          </p:nvPr>
        </p:nvSpPr>
        <p:spPr>
          <a:xfrm>
            <a:off x="251520" y="627534"/>
            <a:ext cx="8712968" cy="4248472"/>
          </a:xfrm>
        </p:spPr>
        <p:txBody>
          <a:bodyPr>
            <a:noAutofit/>
          </a:bodyPr>
          <a:lstStyle/>
          <a:p>
            <a:pPr algn="just"/>
            <a:r>
              <a:rPr lang="en-US" sz="2000" dirty="0" smtClean="0"/>
              <a:t>A pond is a </a:t>
            </a:r>
            <a:r>
              <a:rPr lang="en-US" sz="2000" b="1" dirty="0" smtClean="0">
                <a:solidFill>
                  <a:srgbClr val="FFFF00"/>
                </a:solidFill>
              </a:rPr>
              <a:t>shallow water body </a:t>
            </a:r>
            <a:r>
              <a:rPr lang="en-US" sz="2000" dirty="0" smtClean="0"/>
              <a:t>in which all the </a:t>
            </a:r>
            <a:r>
              <a:rPr lang="en-US" sz="2000" dirty="0" smtClean="0">
                <a:solidFill>
                  <a:srgbClr val="FFFF00"/>
                </a:solidFill>
              </a:rPr>
              <a:t>four basic </a:t>
            </a:r>
            <a:r>
              <a:rPr lang="en-US" sz="2000" b="1" dirty="0" smtClean="0">
                <a:solidFill>
                  <a:srgbClr val="FFFF00"/>
                </a:solidFill>
              </a:rPr>
              <a:t>components of an ecosystem </a:t>
            </a:r>
            <a:r>
              <a:rPr lang="en-US" sz="2000" dirty="0" smtClean="0"/>
              <a:t>(</a:t>
            </a:r>
            <a:r>
              <a:rPr lang="en-US" sz="2000" b="1" dirty="0" smtClean="0">
                <a:solidFill>
                  <a:srgbClr val="FFFF00"/>
                </a:solidFill>
              </a:rPr>
              <a:t>Productivity; Decomposition; Energy flow; and Nutrient cycling</a:t>
            </a:r>
            <a:r>
              <a:rPr lang="en-US" sz="2000" dirty="0" smtClean="0"/>
              <a:t>) are well exhibited.</a:t>
            </a:r>
          </a:p>
          <a:p>
            <a:pPr marL="631825" lvl="1" indent="-349250" algn="just">
              <a:buFont typeface="Wingdings" pitchFamily="2" charset="2"/>
              <a:buChar char="Ø"/>
            </a:pPr>
            <a:r>
              <a:rPr lang="en-US" sz="2000" dirty="0" smtClean="0"/>
              <a:t>The </a:t>
            </a:r>
            <a:r>
              <a:rPr lang="en-US" sz="2000" b="1" dirty="0" err="1" smtClean="0">
                <a:solidFill>
                  <a:srgbClr val="FFFF00"/>
                </a:solidFill>
              </a:rPr>
              <a:t>abiotic</a:t>
            </a:r>
            <a:r>
              <a:rPr lang="en-US" sz="2000" b="1" dirty="0" smtClean="0">
                <a:solidFill>
                  <a:srgbClr val="FFFF00"/>
                </a:solidFill>
              </a:rPr>
              <a:t> component </a:t>
            </a:r>
            <a:r>
              <a:rPr lang="en-US" sz="2000" dirty="0" smtClean="0"/>
              <a:t>is the </a:t>
            </a:r>
            <a:r>
              <a:rPr lang="en-US" sz="2000" dirty="0" smtClean="0">
                <a:solidFill>
                  <a:srgbClr val="FFFF00"/>
                </a:solidFill>
              </a:rPr>
              <a:t>water</a:t>
            </a:r>
            <a:r>
              <a:rPr lang="en-US" sz="2000" dirty="0" smtClean="0"/>
              <a:t> with all the </a:t>
            </a:r>
            <a:r>
              <a:rPr lang="en-US" sz="2000" dirty="0" smtClean="0">
                <a:solidFill>
                  <a:srgbClr val="FFFF00"/>
                </a:solidFill>
              </a:rPr>
              <a:t>dissolved inorganic </a:t>
            </a:r>
            <a:r>
              <a:rPr lang="en-US" sz="2000" dirty="0" smtClean="0"/>
              <a:t>and </a:t>
            </a:r>
            <a:r>
              <a:rPr lang="en-US" sz="2000" dirty="0" smtClean="0">
                <a:solidFill>
                  <a:srgbClr val="FFFF00"/>
                </a:solidFill>
              </a:rPr>
              <a:t>organic substances </a:t>
            </a:r>
            <a:r>
              <a:rPr lang="en-US" sz="2000" dirty="0" smtClean="0"/>
              <a:t>and the </a:t>
            </a:r>
            <a:r>
              <a:rPr lang="en-US" sz="2000" dirty="0" smtClean="0">
                <a:solidFill>
                  <a:srgbClr val="FFFF00"/>
                </a:solidFill>
              </a:rPr>
              <a:t>rich soil deposit </a:t>
            </a:r>
            <a:r>
              <a:rPr lang="en-US" sz="2000" dirty="0" smtClean="0"/>
              <a:t>at the bottom of the pond. </a:t>
            </a:r>
          </a:p>
          <a:p>
            <a:pPr marL="631825" lvl="1" indent="-349250" algn="just">
              <a:buFont typeface="Wingdings" pitchFamily="2" charset="2"/>
              <a:buChar char="Ø"/>
            </a:pPr>
            <a:r>
              <a:rPr lang="en-US" sz="2000" dirty="0" smtClean="0"/>
              <a:t>The </a:t>
            </a:r>
            <a:r>
              <a:rPr lang="en-US" sz="2000" dirty="0" smtClean="0">
                <a:solidFill>
                  <a:srgbClr val="FFFF00"/>
                </a:solidFill>
              </a:rPr>
              <a:t>solar input, the cycle of temperature, day length and other climatic conditions </a:t>
            </a:r>
            <a:r>
              <a:rPr lang="en-US" sz="2000" dirty="0" smtClean="0"/>
              <a:t>regulate the rate of function of the entire pond. </a:t>
            </a:r>
          </a:p>
          <a:p>
            <a:pPr marL="631825" lvl="1" indent="-349250" algn="just">
              <a:buFont typeface="Wingdings" pitchFamily="2" charset="2"/>
              <a:buChar char="Ø"/>
            </a:pPr>
            <a:r>
              <a:rPr lang="en-US" sz="2000" dirty="0" smtClean="0"/>
              <a:t>The </a:t>
            </a:r>
            <a:r>
              <a:rPr lang="en-US" sz="2000" b="1" dirty="0" smtClean="0">
                <a:solidFill>
                  <a:srgbClr val="FFFF00"/>
                </a:solidFill>
              </a:rPr>
              <a:t>autotrophic components </a:t>
            </a:r>
            <a:r>
              <a:rPr lang="en-US" sz="2000" dirty="0" smtClean="0">
                <a:solidFill>
                  <a:srgbClr val="FFFF00"/>
                </a:solidFill>
              </a:rPr>
              <a:t>include </a:t>
            </a:r>
            <a:r>
              <a:rPr lang="en-US" sz="2000" dirty="0" smtClean="0"/>
              <a:t>the </a:t>
            </a:r>
            <a:r>
              <a:rPr lang="en-US" sz="2000" dirty="0" smtClean="0">
                <a:solidFill>
                  <a:srgbClr val="FFFF00"/>
                </a:solidFill>
              </a:rPr>
              <a:t>phytoplankton</a:t>
            </a:r>
            <a:r>
              <a:rPr lang="en-US" sz="2000" dirty="0" smtClean="0"/>
              <a:t>, </a:t>
            </a:r>
            <a:r>
              <a:rPr lang="en-US" sz="2000" dirty="0" smtClean="0">
                <a:solidFill>
                  <a:srgbClr val="FFFF00"/>
                </a:solidFill>
              </a:rPr>
              <a:t>some algae </a:t>
            </a:r>
            <a:r>
              <a:rPr lang="en-US" sz="2000" dirty="0" smtClean="0"/>
              <a:t>and the </a:t>
            </a:r>
            <a:r>
              <a:rPr lang="en-US" sz="2000" dirty="0" smtClean="0">
                <a:solidFill>
                  <a:srgbClr val="FFFF00"/>
                </a:solidFill>
              </a:rPr>
              <a:t>floating, submerged </a:t>
            </a:r>
            <a:r>
              <a:rPr lang="en-US" sz="2000" dirty="0" smtClean="0"/>
              <a:t>and </a:t>
            </a:r>
            <a:r>
              <a:rPr lang="en-US" sz="2000" dirty="0" smtClean="0">
                <a:solidFill>
                  <a:srgbClr val="FFFF00"/>
                </a:solidFill>
              </a:rPr>
              <a:t>marginal plants</a:t>
            </a:r>
            <a:r>
              <a:rPr lang="en-US" sz="2000" dirty="0" smtClean="0"/>
              <a:t> found at the edges. </a:t>
            </a:r>
          </a:p>
          <a:p>
            <a:pPr marL="631825" lvl="1" indent="-349250" algn="just">
              <a:buFont typeface="Wingdings" pitchFamily="2" charset="2"/>
              <a:buChar char="Ø"/>
            </a:pPr>
            <a:r>
              <a:rPr lang="en-US" sz="2000" dirty="0" smtClean="0"/>
              <a:t>The </a:t>
            </a:r>
            <a:r>
              <a:rPr lang="en-US" sz="2000" b="1" dirty="0" smtClean="0">
                <a:solidFill>
                  <a:srgbClr val="FFFF00"/>
                </a:solidFill>
              </a:rPr>
              <a:t>consumers</a:t>
            </a:r>
            <a:r>
              <a:rPr lang="en-US" sz="2000" dirty="0" smtClean="0">
                <a:solidFill>
                  <a:srgbClr val="FFFF00"/>
                </a:solidFill>
              </a:rPr>
              <a:t> are represented by</a:t>
            </a:r>
            <a:r>
              <a:rPr lang="en-US" sz="2000" dirty="0" smtClean="0"/>
              <a:t> the </a:t>
            </a:r>
            <a:r>
              <a:rPr lang="en-US" sz="2000" dirty="0" smtClean="0">
                <a:solidFill>
                  <a:srgbClr val="FFFF00"/>
                </a:solidFill>
              </a:rPr>
              <a:t>zooplankton, the free swimming and bottom dwelling forms. </a:t>
            </a:r>
          </a:p>
          <a:p>
            <a:pPr marL="631825" lvl="1" indent="-349250" algn="just">
              <a:buFont typeface="Wingdings" pitchFamily="2" charset="2"/>
              <a:buChar char="Ø"/>
            </a:pPr>
            <a:r>
              <a:rPr lang="en-US" sz="2000" dirty="0" smtClean="0"/>
              <a:t>The </a:t>
            </a:r>
            <a:r>
              <a:rPr lang="en-US" sz="2000" dirty="0" smtClean="0">
                <a:solidFill>
                  <a:srgbClr val="FFFF00"/>
                </a:solidFill>
              </a:rPr>
              <a:t>decomposers are the </a:t>
            </a:r>
            <a:r>
              <a:rPr lang="en-US" sz="2000" b="1" dirty="0" smtClean="0">
                <a:solidFill>
                  <a:srgbClr val="FFFF00"/>
                </a:solidFill>
              </a:rPr>
              <a:t>fungi, bacteria and flagellates </a:t>
            </a:r>
            <a:r>
              <a:rPr lang="en-US" sz="2000" dirty="0" smtClean="0"/>
              <a:t>especially abundant in the bottom of the pond.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Succession of Plants on rocks </a:t>
            </a:r>
            <a:endParaRPr lang="en-US" sz="3200" b="1" dirty="0" smtClean="0">
              <a:solidFill>
                <a:srgbClr val="FFFF00"/>
              </a:solidFill>
            </a:endParaRPr>
          </a:p>
        </p:txBody>
      </p:sp>
      <p:sp>
        <p:nvSpPr>
          <p:cNvPr id="3" name="Content Placeholder 2"/>
          <p:cNvSpPr>
            <a:spLocks noGrp="1"/>
          </p:cNvSpPr>
          <p:nvPr>
            <p:ph idx="1"/>
          </p:nvPr>
        </p:nvSpPr>
        <p:spPr>
          <a:xfrm>
            <a:off x="0" y="483518"/>
            <a:ext cx="9144000" cy="4659982"/>
          </a:xfrm>
        </p:spPr>
        <p:txBody>
          <a:bodyPr>
            <a:noAutofit/>
          </a:bodyPr>
          <a:lstStyle/>
          <a:p>
            <a:pPr algn="just"/>
            <a:r>
              <a:rPr lang="en-US" sz="2400" b="1" dirty="0" smtClean="0"/>
              <a:t>In </a:t>
            </a:r>
            <a:r>
              <a:rPr lang="en-US" sz="2400" dirty="0" smtClean="0"/>
              <a:t>primary succession on rocks these are usually lichens which are able to secrete acids to dissolve rock, helping in weathering and soil formation. </a:t>
            </a:r>
          </a:p>
          <a:p>
            <a:pPr algn="just"/>
            <a:r>
              <a:rPr lang="en-US" sz="2400" dirty="0" smtClean="0"/>
              <a:t>These later pave way to some very small plants like </a:t>
            </a:r>
            <a:r>
              <a:rPr lang="en-US" sz="2400" dirty="0" smtClean="0">
                <a:solidFill>
                  <a:srgbClr val="FFFF00"/>
                </a:solidFill>
              </a:rPr>
              <a:t>bryophytes</a:t>
            </a:r>
            <a:r>
              <a:rPr lang="en-US" sz="2400" dirty="0" smtClean="0"/>
              <a:t>, which are able to take hold in the small amount of soil. They are, with time, </a:t>
            </a:r>
            <a:r>
              <a:rPr lang="en-US" sz="2400" dirty="0" smtClean="0">
                <a:solidFill>
                  <a:srgbClr val="FFFF00"/>
                </a:solidFill>
              </a:rPr>
              <a:t>succeeded by bigger plants</a:t>
            </a:r>
            <a:r>
              <a:rPr lang="en-US" sz="2400" dirty="0" smtClean="0"/>
              <a:t>, and after several more stages, ultimately a </a:t>
            </a:r>
            <a:r>
              <a:rPr lang="en-US" sz="2400" dirty="0" smtClean="0">
                <a:solidFill>
                  <a:srgbClr val="FFFF00"/>
                </a:solidFill>
              </a:rPr>
              <a:t>stable climax forest community is formed</a:t>
            </a:r>
            <a:r>
              <a:rPr lang="en-US" sz="2400" dirty="0" smtClean="0"/>
              <a:t>. The </a:t>
            </a:r>
            <a:r>
              <a:rPr lang="en-US" sz="2400" dirty="0" smtClean="0">
                <a:solidFill>
                  <a:srgbClr val="FFFF00"/>
                </a:solidFill>
              </a:rPr>
              <a:t>climax community remains stable as long as the environment remains unchanged</a:t>
            </a:r>
            <a:r>
              <a:rPr lang="en-US" sz="2400" dirty="0" smtClean="0"/>
              <a:t>. With time the </a:t>
            </a:r>
            <a:r>
              <a:rPr lang="en-US" sz="2400" dirty="0" err="1" smtClean="0">
                <a:solidFill>
                  <a:srgbClr val="FFFF00"/>
                </a:solidFill>
              </a:rPr>
              <a:t>xerophytic</a:t>
            </a:r>
            <a:r>
              <a:rPr lang="en-US" sz="2400" dirty="0" smtClean="0">
                <a:solidFill>
                  <a:srgbClr val="FFFF00"/>
                </a:solidFill>
              </a:rPr>
              <a:t> habitat gets converted into a </a:t>
            </a:r>
            <a:r>
              <a:rPr lang="en-US" sz="2400" dirty="0" err="1" smtClean="0">
                <a:solidFill>
                  <a:srgbClr val="FFFF00"/>
                </a:solidFill>
              </a:rPr>
              <a:t>mesophytic</a:t>
            </a:r>
            <a:r>
              <a:rPr lang="en-US" sz="2400" dirty="0" smtClean="0">
                <a:solidFill>
                  <a:srgbClr val="FFFF00"/>
                </a:solidFill>
              </a:rPr>
              <a:t> 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5"/>
            <a:ext cx="8229600" cy="565571"/>
          </a:xfrm>
        </p:spPr>
        <p:txBody>
          <a:bodyPr>
            <a:normAutofit/>
          </a:bodyPr>
          <a:lstStyle/>
          <a:p>
            <a:r>
              <a:rPr lang="en-US" sz="2800" b="1" dirty="0" smtClean="0"/>
              <a:t>Succession of Plants in water</a:t>
            </a:r>
            <a:endParaRPr lang="en-US" sz="3200" b="1" dirty="0" smtClean="0">
              <a:solidFill>
                <a:srgbClr val="FFFF00"/>
              </a:solidFill>
            </a:endParaRPr>
          </a:p>
        </p:txBody>
      </p:sp>
      <p:sp>
        <p:nvSpPr>
          <p:cNvPr id="3" name="Content Placeholder 2"/>
          <p:cNvSpPr>
            <a:spLocks noGrp="1"/>
          </p:cNvSpPr>
          <p:nvPr>
            <p:ph idx="1"/>
          </p:nvPr>
        </p:nvSpPr>
        <p:spPr>
          <a:xfrm>
            <a:off x="0" y="483518"/>
            <a:ext cx="9144000" cy="4659982"/>
          </a:xfrm>
        </p:spPr>
        <p:txBody>
          <a:bodyPr>
            <a:noAutofit/>
          </a:bodyPr>
          <a:lstStyle/>
          <a:p>
            <a:pPr algn="just"/>
            <a:r>
              <a:rPr lang="en-US" sz="2000" dirty="0" smtClean="0"/>
              <a:t>In primary succession in water, the </a:t>
            </a:r>
            <a:r>
              <a:rPr lang="en-US" sz="2000" dirty="0" smtClean="0">
                <a:solidFill>
                  <a:srgbClr val="FFFF00"/>
                </a:solidFill>
              </a:rPr>
              <a:t>pioneers are the small </a:t>
            </a:r>
            <a:r>
              <a:rPr lang="en-US" sz="2000" dirty="0" err="1" smtClean="0">
                <a:solidFill>
                  <a:srgbClr val="FFFF00"/>
                </a:solidFill>
              </a:rPr>
              <a:t>phytoplanktons</a:t>
            </a:r>
            <a:r>
              <a:rPr lang="en-US" sz="2000" dirty="0" smtClean="0"/>
              <a:t>, they are replaced with time by </a:t>
            </a:r>
            <a:r>
              <a:rPr lang="en-US" sz="2000" dirty="0" smtClean="0">
                <a:solidFill>
                  <a:srgbClr val="FFFF00"/>
                </a:solidFill>
              </a:rPr>
              <a:t>free-floating angiosperms</a:t>
            </a:r>
            <a:r>
              <a:rPr lang="en-US" sz="2000" dirty="0" smtClean="0"/>
              <a:t>, then by </a:t>
            </a:r>
            <a:r>
              <a:rPr lang="en-US" sz="2000" dirty="0" smtClean="0">
                <a:solidFill>
                  <a:srgbClr val="FFFF00"/>
                </a:solidFill>
              </a:rPr>
              <a:t>rooted hydrophytes</a:t>
            </a:r>
            <a:r>
              <a:rPr lang="en-US" sz="2000" dirty="0" smtClean="0"/>
              <a:t>, </a:t>
            </a:r>
            <a:r>
              <a:rPr lang="en-US" sz="2000" dirty="0" smtClean="0">
                <a:solidFill>
                  <a:srgbClr val="FFFF00"/>
                </a:solidFill>
              </a:rPr>
              <a:t>sedges, grasses </a:t>
            </a:r>
            <a:r>
              <a:rPr lang="en-US" sz="2000" dirty="0" smtClean="0"/>
              <a:t>and finally the trees. The </a:t>
            </a:r>
            <a:r>
              <a:rPr lang="en-US" sz="2000" dirty="0" smtClean="0">
                <a:solidFill>
                  <a:srgbClr val="FFFF00"/>
                </a:solidFill>
              </a:rPr>
              <a:t>climax again would be a forest</a:t>
            </a:r>
            <a:r>
              <a:rPr lang="en-US" sz="2000" dirty="0" smtClean="0"/>
              <a:t>. With time the water body is converted into land.</a:t>
            </a:r>
          </a:p>
          <a:p>
            <a:pPr algn="just"/>
            <a:r>
              <a:rPr lang="en-US" sz="2000" dirty="0" smtClean="0"/>
              <a:t>In secondary succession the species that invade depend on the condition of the soil, availability of water, the environment as also the seeds or other </a:t>
            </a:r>
            <a:r>
              <a:rPr lang="en-US" sz="2000" dirty="0" err="1" smtClean="0"/>
              <a:t>propagules</a:t>
            </a:r>
            <a:r>
              <a:rPr lang="en-US" sz="2000" dirty="0" smtClean="0"/>
              <a:t> present. Since soil is already there, the rate of succession is much faster and hence, climax is also reached more quickly.</a:t>
            </a:r>
          </a:p>
          <a:p>
            <a:pPr algn="just"/>
            <a:r>
              <a:rPr lang="en-US" sz="2000" dirty="0" smtClean="0"/>
              <a:t>What is important to understand is that succession, particularly primary succession, is a very slow process, taking maybe thousands of years for the climax to be reached. Another important fact is to understand that all succession whether taking place in water or on land, proceeds to a similar climax community – the </a:t>
            </a:r>
            <a:r>
              <a:rPr lang="en-US" sz="2000" dirty="0" err="1" smtClean="0"/>
              <a:t>mesic</a:t>
            </a:r>
            <a:r>
              <a:rPr lang="en-US" sz="20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963"/>
            <a:ext cx="8229600" cy="565571"/>
          </a:xfrm>
        </p:spPr>
        <p:txBody>
          <a:bodyPr>
            <a:normAutofit fontScale="90000"/>
          </a:bodyPr>
          <a:lstStyle/>
          <a:p>
            <a:r>
              <a:rPr lang="en-US" sz="3200" b="1" dirty="0" smtClean="0">
                <a:solidFill>
                  <a:srgbClr val="FFFF00"/>
                </a:solidFill>
              </a:rPr>
              <a:t>Pond as an aquatic ecosystem</a:t>
            </a:r>
          </a:p>
        </p:txBody>
      </p:sp>
      <p:sp>
        <p:nvSpPr>
          <p:cNvPr id="3" name="Content Placeholder 2"/>
          <p:cNvSpPr>
            <a:spLocks noGrp="1"/>
          </p:cNvSpPr>
          <p:nvPr>
            <p:ph idx="1"/>
          </p:nvPr>
        </p:nvSpPr>
        <p:spPr>
          <a:xfrm>
            <a:off x="251520" y="627534"/>
            <a:ext cx="8712968" cy="4248472"/>
          </a:xfrm>
        </p:spPr>
        <p:txBody>
          <a:bodyPr>
            <a:noAutofit/>
          </a:bodyPr>
          <a:lstStyle/>
          <a:p>
            <a:pPr algn="just"/>
            <a:r>
              <a:rPr lang="en-US" sz="2400" dirty="0" smtClean="0"/>
              <a:t>A </a:t>
            </a:r>
            <a:r>
              <a:rPr lang="en-US" sz="2400" dirty="0" smtClean="0">
                <a:solidFill>
                  <a:srgbClr val="FFFF00"/>
                </a:solidFill>
              </a:rPr>
              <a:t>pond system performs all the functions of any ecosystem and of the biosphere as a whole,</a:t>
            </a:r>
            <a:r>
              <a:rPr lang="en-US" sz="2400" dirty="0" smtClean="0"/>
              <a:t> i.e., </a:t>
            </a:r>
          </a:p>
          <a:p>
            <a:pPr lvl="1" algn="just">
              <a:buFont typeface="Wingdings" pitchFamily="2" charset="2"/>
              <a:buChar char="Ø"/>
            </a:pPr>
            <a:r>
              <a:rPr lang="en-US" sz="2400" dirty="0" smtClean="0">
                <a:solidFill>
                  <a:srgbClr val="FFFF00"/>
                </a:solidFill>
              </a:rPr>
              <a:t>conversion of inorganic into organic material</a:t>
            </a:r>
            <a:r>
              <a:rPr lang="en-US" sz="2400" dirty="0" smtClean="0"/>
              <a:t> with the help of the radiant energy of the sun by the </a:t>
            </a:r>
            <a:r>
              <a:rPr lang="en-US" sz="2400" dirty="0" err="1" smtClean="0"/>
              <a:t>autotrophs</a:t>
            </a:r>
            <a:r>
              <a:rPr lang="en-US" sz="2400" dirty="0" smtClean="0"/>
              <a:t>; </a:t>
            </a:r>
          </a:p>
          <a:p>
            <a:pPr lvl="1" algn="just">
              <a:buFont typeface="Wingdings" pitchFamily="2" charset="2"/>
              <a:buChar char="Ø"/>
            </a:pPr>
            <a:r>
              <a:rPr lang="en-US" sz="2400" dirty="0" smtClean="0">
                <a:solidFill>
                  <a:srgbClr val="FFFF00"/>
                </a:solidFill>
              </a:rPr>
              <a:t>consumption of the </a:t>
            </a:r>
            <a:r>
              <a:rPr lang="en-US" sz="2400" dirty="0" err="1" smtClean="0">
                <a:solidFill>
                  <a:srgbClr val="FFFF00"/>
                </a:solidFill>
              </a:rPr>
              <a:t>autotrophs</a:t>
            </a:r>
            <a:r>
              <a:rPr lang="en-US" sz="2400" dirty="0" smtClean="0">
                <a:solidFill>
                  <a:srgbClr val="FFFF00"/>
                </a:solidFill>
              </a:rPr>
              <a:t> by </a:t>
            </a:r>
            <a:r>
              <a:rPr lang="en-US" sz="2400" dirty="0" err="1" smtClean="0">
                <a:solidFill>
                  <a:srgbClr val="FFFF00"/>
                </a:solidFill>
              </a:rPr>
              <a:t>heterotrophs</a:t>
            </a:r>
            <a:r>
              <a:rPr lang="en-US" sz="2400" dirty="0" smtClean="0"/>
              <a:t>; </a:t>
            </a:r>
          </a:p>
          <a:p>
            <a:pPr lvl="1" algn="just">
              <a:buFont typeface="Wingdings" pitchFamily="2" charset="2"/>
              <a:buChar char="Ø"/>
            </a:pPr>
            <a:r>
              <a:rPr lang="en-US" sz="2400" dirty="0" smtClean="0">
                <a:solidFill>
                  <a:srgbClr val="FFFF00"/>
                </a:solidFill>
              </a:rPr>
              <a:t>decomposition and </a:t>
            </a:r>
            <a:r>
              <a:rPr lang="en-US" sz="2400" dirty="0" err="1" smtClean="0">
                <a:solidFill>
                  <a:srgbClr val="FFFF00"/>
                </a:solidFill>
              </a:rPr>
              <a:t>mineralisation</a:t>
            </a:r>
            <a:r>
              <a:rPr lang="en-US" sz="2400" dirty="0" smtClean="0">
                <a:solidFill>
                  <a:srgbClr val="FFFF00"/>
                </a:solidFill>
              </a:rPr>
              <a:t> of the dead matter </a:t>
            </a:r>
            <a:r>
              <a:rPr lang="en-US" sz="2400" dirty="0" smtClean="0"/>
              <a:t>to release them back for reuse by the </a:t>
            </a:r>
            <a:r>
              <a:rPr lang="en-US" sz="2400" dirty="0" err="1" smtClean="0"/>
              <a:t>autotrophs</a:t>
            </a:r>
            <a:r>
              <a:rPr lang="en-US" sz="2400" dirty="0" smtClean="0"/>
              <a:t>, </a:t>
            </a:r>
          </a:p>
          <a:p>
            <a:pPr lvl="1" algn="just">
              <a:buFont typeface="Wingdings" pitchFamily="2" charset="2"/>
              <a:buChar char="Ø"/>
            </a:pPr>
            <a:r>
              <a:rPr lang="en-US" sz="2400" dirty="0" smtClean="0"/>
              <a:t>these event are repe</a:t>
            </a:r>
            <a:r>
              <a:rPr lang="en-US" sz="2000" dirty="0" smtClean="0"/>
              <a:t>ated over and over again. </a:t>
            </a:r>
          </a:p>
          <a:p>
            <a:pPr algn="just"/>
            <a:r>
              <a:rPr lang="en-US" sz="2400" dirty="0" smtClean="0"/>
              <a:t>There is </a:t>
            </a:r>
            <a:r>
              <a:rPr lang="en-US" sz="2400" b="1" dirty="0" smtClean="0">
                <a:solidFill>
                  <a:srgbClr val="FFFF00"/>
                </a:solidFill>
              </a:rPr>
              <a:t>unidirectional movement of energy </a:t>
            </a:r>
            <a:r>
              <a:rPr lang="en-US" sz="2400" dirty="0" smtClean="0"/>
              <a:t>towards the higher </a:t>
            </a:r>
            <a:r>
              <a:rPr lang="en-US" sz="2400" dirty="0" err="1" smtClean="0"/>
              <a:t>trophic</a:t>
            </a:r>
            <a:r>
              <a:rPr lang="en-US" sz="2400" dirty="0" smtClean="0"/>
              <a:t> levels and its dissipation and loss as heat to the environment.</a:t>
            </a:r>
            <a:endParaRPr lang="en-US" sz="2000" b="1" dirty="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971"/>
            <a:ext cx="8229600" cy="565571"/>
          </a:xfrm>
        </p:spPr>
        <p:txBody>
          <a:bodyPr>
            <a:normAutofit fontScale="90000"/>
          </a:bodyPr>
          <a:lstStyle/>
          <a:p>
            <a:r>
              <a:rPr lang="en-US" sz="3200" b="1" dirty="0" smtClean="0">
                <a:solidFill>
                  <a:srgbClr val="FFFF00"/>
                </a:solidFill>
              </a:rPr>
              <a:t>PRODUCTIVITY</a:t>
            </a:r>
          </a:p>
        </p:txBody>
      </p:sp>
      <p:sp>
        <p:nvSpPr>
          <p:cNvPr id="3" name="Content Placeholder 2"/>
          <p:cNvSpPr>
            <a:spLocks noGrp="1"/>
          </p:cNvSpPr>
          <p:nvPr>
            <p:ph idx="1"/>
          </p:nvPr>
        </p:nvSpPr>
        <p:spPr>
          <a:xfrm>
            <a:off x="0" y="771550"/>
            <a:ext cx="9144000" cy="4176464"/>
          </a:xfrm>
        </p:spPr>
        <p:txBody>
          <a:bodyPr>
            <a:noAutofit/>
          </a:bodyPr>
          <a:lstStyle/>
          <a:p>
            <a:pPr algn="just"/>
            <a:r>
              <a:rPr lang="en-US" sz="2000" dirty="0" smtClean="0"/>
              <a:t>A constant input of solar energy is the basic requirement for any ecosystem to function and sustain. </a:t>
            </a:r>
          </a:p>
          <a:p>
            <a:pPr algn="just"/>
            <a:r>
              <a:rPr lang="en-US" sz="2000" b="1" dirty="0" smtClean="0">
                <a:solidFill>
                  <a:srgbClr val="FFFF00"/>
                </a:solidFill>
              </a:rPr>
              <a:t>Primary production</a:t>
            </a:r>
            <a:r>
              <a:rPr lang="en-US" sz="2000" b="1" dirty="0" smtClean="0"/>
              <a:t> </a:t>
            </a:r>
            <a:r>
              <a:rPr lang="en-US" sz="2000" dirty="0" smtClean="0"/>
              <a:t>is the </a:t>
            </a:r>
            <a:r>
              <a:rPr lang="en-US" sz="2000" b="1" dirty="0" smtClean="0">
                <a:solidFill>
                  <a:srgbClr val="FFFF00"/>
                </a:solidFill>
              </a:rPr>
              <a:t>amount of biomass or organic matter produced per unit area over a time period by plants during photosynthesis. </a:t>
            </a:r>
          </a:p>
          <a:p>
            <a:pPr algn="just"/>
            <a:r>
              <a:rPr lang="en-US" sz="2000" b="1" dirty="0" smtClean="0"/>
              <a:t>Primary production</a:t>
            </a:r>
            <a:r>
              <a:rPr lang="en-US" sz="2000" dirty="0" smtClean="0"/>
              <a:t> is </a:t>
            </a:r>
            <a:r>
              <a:rPr lang="en-US" sz="2000" dirty="0" smtClean="0">
                <a:solidFill>
                  <a:srgbClr val="FFFF00"/>
                </a:solidFill>
              </a:rPr>
              <a:t>expressed in terms of </a:t>
            </a:r>
            <a:r>
              <a:rPr lang="en-US" sz="2000" b="1" dirty="0" smtClean="0">
                <a:solidFill>
                  <a:srgbClr val="FFFF00"/>
                </a:solidFill>
              </a:rPr>
              <a:t>weight</a:t>
            </a:r>
            <a:r>
              <a:rPr lang="en-US" sz="2000" dirty="0" smtClean="0">
                <a:solidFill>
                  <a:srgbClr val="FFFF00"/>
                </a:solidFill>
              </a:rPr>
              <a:t> </a:t>
            </a:r>
            <a:r>
              <a:rPr lang="en-US" sz="2000" dirty="0" smtClean="0"/>
              <a:t>(g m</a:t>
            </a:r>
            <a:r>
              <a:rPr lang="en-US" sz="2000" baseline="30000" dirty="0" smtClean="0"/>
              <a:t>–2</a:t>
            </a:r>
            <a:r>
              <a:rPr lang="en-US" sz="2000" dirty="0" smtClean="0"/>
              <a:t>) or </a:t>
            </a:r>
            <a:r>
              <a:rPr lang="en-US" sz="2000" b="1" dirty="0" smtClean="0">
                <a:solidFill>
                  <a:srgbClr val="FFFF00"/>
                </a:solidFill>
              </a:rPr>
              <a:t>energy</a:t>
            </a:r>
            <a:r>
              <a:rPr lang="en-US" sz="2000" dirty="0" smtClean="0"/>
              <a:t> (kcal m</a:t>
            </a:r>
            <a:r>
              <a:rPr lang="en-US" sz="2000" baseline="30000" dirty="0" smtClean="0"/>
              <a:t>–2</a:t>
            </a:r>
            <a:r>
              <a:rPr lang="en-US" sz="2000" dirty="0" smtClean="0"/>
              <a:t>). </a:t>
            </a:r>
          </a:p>
          <a:p>
            <a:pPr algn="just"/>
            <a:r>
              <a:rPr lang="en-US" sz="2000" b="1" dirty="0" smtClean="0">
                <a:solidFill>
                  <a:srgbClr val="FFFF00"/>
                </a:solidFill>
              </a:rPr>
              <a:t>Productivity</a:t>
            </a:r>
            <a:r>
              <a:rPr lang="en-US" sz="2000" b="1" dirty="0" smtClean="0"/>
              <a:t> </a:t>
            </a:r>
            <a:r>
              <a:rPr lang="en-US" sz="2000" dirty="0" smtClean="0"/>
              <a:t>is the </a:t>
            </a:r>
            <a:r>
              <a:rPr lang="en-US" sz="2000" dirty="0" smtClean="0">
                <a:solidFill>
                  <a:srgbClr val="FFFF00"/>
                </a:solidFill>
              </a:rPr>
              <a:t>rate of biomass production</a:t>
            </a:r>
            <a:r>
              <a:rPr lang="en-US" sz="2000" b="1" dirty="0" smtClean="0"/>
              <a:t>.</a:t>
            </a:r>
          </a:p>
          <a:p>
            <a:pPr algn="just"/>
            <a:r>
              <a:rPr lang="en-US" sz="2000" b="1" dirty="0" smtClean="0">
                <a:solidFill>
                  <a:srgbClr val="FFFF00"/>
                </a:solidFill>
              </a:rPr>
              <a:t>Productivity</a:t>
            </a:r>
            <a:r>
              <a:rPr lang="en-US" sz="2000" dirty="0" smtClean="0"/>
              <a:t> is expressed in terms of </a:t>
            </a:r>
            <a:r>
              <a:rPr lang="en-US" sz="2000" b="1" dirty="0" smtClean="0">
                <a:solidFill>
                  <a:srgbClr val="FFFF00"/>
                </a:solidFill>
              </a:rPr>
              <a:t>gm</a:t>
            </a:r>
            <a:r>
              <a:rPr lang="en-US" sz="2000" b="1" baseline="30000" dirty="0" smtClean="0">
                <a:solidFill>
                  <a:srgbClr val="FFFF00"/>
                </a:solidFill>
              </a:rPr>
              <a:t>–2</a:t>
            </a:r>
            <a:r>
              <a:rPr lang="en-US" sz="2000" b="1" dirty="0" smtClean="0">
                <a:solidFill>
                  <a:srgbClr val="FFFF00"/>
                </a:solidFill>
              </a:rPr>
              <a:t> yr </a:t>
            </a:r>
            <a:r>
              <a:rPr lang="en-US" sz="2000" b="1" baseline="30000" dirty="0" smtClean="0">
                <a:solidFill>
                  <a:srgbClr val="FFFF00"/>
                </a:solidFill>
              </a:rPr>
              <a:t>–1 </a:t>
            </a:r>
            <a:r>
              <a:rPr lang="en-US" sz="2000" dirty="0" smtClean="0"/>
              <a:t>or </a:t>
            </a:r>
            <a:r>
              <a:rPr lang="en-US" sz="2000" b="1" dirty="0" smtClean="0">
                <a:solidFill>
                  <a:srgbClr val="FFFF00"/>
                </a:solidFill>
              </a:rPr>
              <a:t>(kcal m</a:t>
            </a:r>
            <a:r>
              <a:rPr lang="en-US" sz="2000" b="1" baseline="30000" dirty="0" smtClean="0">
                <a:solidFill>
                  <a:srgbClr val="FFFF00"/>
                </a:solidFill>
              </a:rPr>
              <a:t>–2</a:t>
            </a:r>
            <a:r>
              <a:rPr lang="en-US" sz="2000" b="1" dirty="0" smtClean="0">
                <a:solidFill>
                  <a:srgbClr val="FFFF00"/>
                </a:solidFill>
              </a:rPr>
              <a:t>) yr</a:t>
            </a:r>
            <a:r>
              <a:rPr lang="en-US" sz="2000" b="1" baseline="30000" dirty="0" smtClean="0">
                <a:solidFill>
                  <a:srgbClr val="FFFF00"/>
                </a:solidFill>
              </a:rPr>
              <a:t>–1</a:t>
            </a:r>
            <a:r>
              <a:rPr lang="en-US" sz="2000" b="1" dirty="0" smtClean="0">
                <a:solidFill>
                  <a:srgbClr val="FFFF00"/>
                </a:solidFill>
              </a:rPr>
              <a:t> </a:t>
            </a:r>
            <a:r>
              <a:rPr lang="en-US" sz="2000" dirty="0" smtClean="0"/>
              <a:t>to compare the productivity of different ecosystems. </a:t>
            </a:r>
          </a:p>
          <a:p>
            <a:pPr algn="just"/>
            <a:r>
              <a:rPr lang="en-US" sz="2000" b="1" dirty="0" smtClean="0">
                <a:solidFill>
                  <a:srgbClr val="FFFF00"/>
                </a:solidFill>
              </a:rPr>
              <a:t>Productivity</a:t>
            </a:r>
            <a:r>
              <a:rPr lang="en-US" sz="2000" dirty="0" smtClean="0"/>
              <a:t> can be divided into </a:t>
            </a:r>
          </a:p>
          <a:p>
            <a:pPr lvl="1" algn="just"/>
            <a:r>
              <a:rPr lang="en-US" sz="2000" b="1" dirty="0" smtClean="0">
                <a:solidFill>
                  <a:srgbClr val="FFFF00"/>
                </a:solidFill>
              </a:rPr>
              <a:t>Gross Primary Productivity (GPP) </a:t>
            </a:r>
            <a:r>
              <a:rPr lang="en-US" sz="2000" dirty="0" smtClean="0"/>
              <a:t>and </a:t>
            </a:r>
          </a:p>
          <a:p>
            <a:pPr lvl="1" algn="just"/>
            <a:r>
              <a:rPr lang="en-US" sz="2000" b="1" dirty="0" smtClean="0">
                <a:solidFill>
                  <a:srgbClr val="FFFF00"/>
                </a:solidFill>
              </a:rPr>
              <a:t>Net Primary Productivity (NPP)</a:t>
            </a:r>
            <a:r>
              <a:rPr lang="en-US" sz="20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 presetClass="entr" presetSubtype="4" fill="hold"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4" fill="hold">
                            <p:stCondLst>
                              <p:cond delay="1000"/>
                            </p:stCondLst>
                            <p:childTnLst>
                              <p:par>
                                <p:cTn id="45" presetID="2" presetClass="entr" presetSubtype="4" fill="hold" nodeType="after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963"/>
            <a:ext cx="8229600" cy="565571"/>
          </a:xfrm>
        </p:spPr>
        <p:txBody>
          <a:bodyPr>
            <a:normAutofit fontScale="90000"/>
          </a:bodyPr>
          <a:lstStyle/>
          <a:p>
            <a:r>
              <a:rPr lang="en-US" sz="3200" b="1" dirty="0" smtClean="0">
                <a:solidFill>
                  <a:srgbClr val="FFFF00"/>
                </a:solidFill>
              </a:rPr>
              <a:t>PRODUCTIVITY</a:t>
            </a:r>
          </a:p>
        </p:txBody>
      </p:sp>
      <p:sp>
        <p:nvSpPr>
          <p:cNvPr id="3" name="Content Placeholder 2"/>
          <p:cNvSpPr>
            <a:spLocks noGrp="1"/>
          </p:cNvSpPr>
          <p:nvPr>
            <p:ph idx="1"/>
          </p:nvPr>
        </p:nvSpPr>
        <p:spPr>
          <a:xfrm>
            <a:off x="0" y="555526"/>
            <a:ext cx="9144000" cy="4464496"/>
          </a:xfrm>
        </p:spPr>
        <p:txBody>
          <a:bodyPr>
            <a:noAutofit/>
          </a:bodyPr>
          <a:lstStyle/>
          <a:p>
            <a:pPr algn="just"/>
            <a:r>
              <a:rPr lang="en-US" sz="1800" b="1" dirty="0" smtClean="0">
                <a:solidFill>
                  <a:srgbClr val="FFFF00"/>
                </a:solidFill>
              </a:rPr>
              <a:t>Gross primary productivity </a:t>
            </a:r>
            <a:r>
              <a:rPr lang="en-US" sz="1800" dirty="0" smtClean="0"/>
              <a:t>of </a:t>
            </a:r>
            <a:r>
              <a:rPr lang="en-US" sz="1800" b="1" dirty="0" smtClean="0">
                <a:solidFill>
                  <a:srgbClr val="FFFF00"/>
                </a:solidFill>
              </a:rPr>
              <a:t>an ecosystem is the rate of production of organic matter during photosynthesis. </a:t>
            </a:r>
          </a:p>
          <a:p>
            <a:pPr algn="just"/>
            <a:r>
              <a:rPr lang="en-US" sz="1800" dirty="0" smtClean="0"/>
              <a:t>A considerable amount of GPP is </a:t>
            </a:r>
            <a:r>
              <a:rPr lang="en-US" sz="1800" dirty="0" err="1" smtClean="0"/>
              <a:t>utilised</a:t>
            </a:r>
            <a:r>
              <a:rPr lang="en-US" sz="1800" dirty="0" smtClean="0"/>
              <a:t> by plants in respiration. </a:t>
            </a:r>
          </a:p>
          <a:p>
            <a:pPr algn="just"/>
            <a:r>
              <a:rPr lang="en-US" sz="1800" b="1" dirty="0" smtClean="0"/>
              <a:t>Net primary productivity (NPP) </a:t>
            </a:r>
            <a:r>
              <a:rPr lang="en-US" sz="1800" dirty="0" smtClean="0"/>
              <a:t>is </a:t>
            </a:r>
            <a:r>
              <a:rPr lang="en-US" sz="1800" dirty="0" smtClean="0">
                <a:solidFill>
                  <a:srgbClr val="FFFF00"/>
                </a:solidFill>
              </a:rPr>
              <a:t>the gross primary productivity minus respiration losses (R)</a:t>
            </a:r>
            <a:r>
              <a:rPr lang="en-US" sz="1800" b="1" dirty="0" smtClean="0">
                <a:solidFill>
                  <a:srgbClr val="FFFF00"/>
                </a:solidFill>
              </a:rPr>
              <a:t>. </a:t>
            </a:r>
          </a:p>
          <a:p>
            <a:pPr lvl="5" algn="just">
              <a:buNone/>
            </a:pPr>
            <a:r>
              <a:rPr lang="en-US" sz="1800" b="1" dirty="0" smtClean="0">
                <a:solidFill>
                  <a:srgbClr val="FFFF00"/>
                </a:solidFill>
              </a:rPr>
              <a:t>NPP = GPP – R</a:t>
            </a:r>
          </a:p>
          <a:p>
            <a:pPr algn="just"/>
            <a:r>
              <a:rPr lang="en-US" sz="1800" b="1" dirty="0" smtClean="0">
                <a:solidFill>
                  <a:srgbClr val="FFFF00"/>
                </a:solidFill>
              </a:rPr>
              <a:t>Net primary productivity </a:t>
            </a:r>
            <a:r>
              <a:rPr lang="en-US" sz="1800" dirty="0" smtClean="0"/>
              <a:t>is the </a:t>
            </a:r>
            <a:r>
              <a:rPr lang="en-US" sz="1800" dirty="0" smtClean="0">
                <a:solidFill>
                  <a:srgbClr val="FFFF00"/>
                </a:solidFill>
              </a:rPr>
              <a:t>available biomass for the consumption to </a:t>
            </a:r>
            <a:r>
              <a:rPr lang="en-US" sz="1800" dirty="0" err="1" smtClean="0">
                <a:solidFill>
                  <a:srgbClr val="FFFF00"/>
                </a:solidFill>
              </a:rPr>
              <a:t>heterotrophs</a:t>
            </a:r>
            <a:r>
              <a:rPr lang="en-US" sz="1800" dirty="0" smtClean="0">
                <a:solidFill>
                  <a:srgbClr val="FFFF00"/>
                </a:solidFill>
              </a:rPr>
              <a:t> </a:t>
            </a:r>
            <a:r>
              <a:rPr lang="en-US" sz="1800" dirty="0" smtClean="0"/>
              <a:t>(</a:t>
            </a:r>
            <a:r>
              <a:rPr lang="en-US" sz="1800" dirty="0" err="1" smtClean="0"/>
              <a:t>herbiviores</a:t>
            </a:r>
            <a:r>
              <a:rPr lang="en-US" sz="1800" dirty="0" smtClean="0"/>
              <a:t> and decomposers). </a:t>
            </a:r>
          </a:p>
          <a:p>
            <a:pPr algn="just"/>
            <a:r>
              <a:rPr lang="en-US" sz="1800" b="1" dirty="0" smtClean="0"/>
              <a:t>Secondary productivity </a:t>
            </a:r>
            <a:r>
              <a:rPr lang="en-US" sz="1800" dirty="0" smtClean="0"/>
              <a:t>is </a:t>
            </a:r>
            <a:r>
              <a:rPr lang="en-US" sz="1800" dirty="0" smtClean="0">
                <a:solidFill>
                  <a:srgbClr val="FFFF00"/>
                </a:solidFill>
              </a:rPr>
              <a:t>the rate of formation of new organic matter by consumers.</a:t>
            </a:r>
          </a:p>
          <a:p>
            <a:pPr algn="just"/>
            <a:r>
              <a:rPr lang="en-US" sz="1800" b="1" dirty="0" smtClean="0"/>
              <a:t>Primary productivity depends on </a:t>
            </a:r>
          </a:p>
          <a:p>
            <a:pPr lvl="1" algn="just"/>
            <a:r>
              <a:rPr lang="en-US" sz="1900" b="1" dirty="0" smtClean="0">
                <a:solidFill>
                  <a:srgbClr val="FFFF00"/>
                </a:solidFill>
              </a:rPr>
              <a:t>the plant species inhabiting a particular area. </a:t>
            </a:r>
          </a:p>
          <a:p>
            <a:pPr lvl="1" algn="just"/>
            <a:r>
              <a:rPr lang="en-US" sz="1900" b="1" dirty="0" smtClean="0">
                <a:solidFill>
                  <a:srgbClr val="FFFF00"/>
                </a:solidFill>
              </a:rPr>
              <a:t>a variety of environmental factors, </a:t>
            </a:r>
          </a:p>
          <a:p>
            <a:pPr lvl="1" algn="just"/>
            <a:r>
              <a:rPr lang="en-US" sz="1900" b="1" dirty="0" smtClean="0">
                <a:solidFill>
                  <a:srgbClr val="FFFF00"/>
                </a:solidFill>
              </a:rPr>
              <a:t>availability of nutrients and </a:t>
            </a:r>
          </a:p>
          <a:p>
            <a:pPr lvl="1" algn="just"/>
            <a:r>
              <a:rPr lang="en-US" sz="1900" b="1" dirty="0" smtClean="0">
                <a:solidFill>
                  <a:srgbClr val="FFFF00"/>
                </a:solidFill>
              </a:rPr>
              <a:t>photosynthetic capacity of plants.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nodeType="after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 calcmode="lin" valueType="num">
                                      <p:cBhvr additive="base">
                                        <p:cTn id="5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 calcmode="lin" valueType="num">
                                      <p:cBhvr additive="base">
                                        <p:cTn id="6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 calcmode="lin" valueType="num">
                                      <p:cBhvr additive="base">
                                        <p:cTn id="6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971"/>
            <a:ext cx="8229600" cy="565571"/>
          </a:xfrm>
        </p:spPr>
        <p:txBody>
          <a:bodyPr>
            <a:normAutofit fontScale="90000"/>
          </a:bodyPr>
          <a:lstStyle/>
          <a:p>
            <a:r>
              <a:rPr lang="en-US" sz="3200" b="1" dirty="0" smtClean="0">
                <a:solidFill>
                  <a:srgbClr val="FFFF00"/>
                </a:solidFill>
              </a:rPr>
              <a:t>DECOMPOSITION</a:t>
            </a:r>
          </a:p>
        </p:txBody>
      </p:sp>
      <p:sp>
        <p:nvSpPr>
          <p:cNvPr id="3" name="Content Placeholder 2"/>
          <p:cNvSpPr>
            <a:spLocks noGrp="1"/>
          </p:cNvSpPr>
          <p:nvPr>
            <p:ph idx="1"/>
          </p:nvPr>
        </p:nvSpPr>
        <p:spPr>
          <a:xfrm>
            <a:off x="0" y="771550"/>
            <a:ext cx="9144000" cy="4176464"/>
          </a:xfrm>
        </p:spPr>
        <p:txBody>
          <a:bodyPr>
            <a:noAutofit/>
          </a:bodyPr>
          <a:lstStyle/>
          <a:p>
            <a:pPr algn="just"/>
            <a:r>
              <a:rPr lang="en-US" sz="2000" dirty="0" smtClean="0">
                <a:solidFill>
                  <a:srgbClr val="FFFF00"/>
                </a:solidFill>
              </a:rPr>
              <a:t>Decomposition is the </a:t>
            </a:r>
            <a:r>
              <a:rPr lang="en-US" sz="2000" b="1" dirty="0" smtClean="0">
                <a:solidFill>
                  <a:srgbClr val="FFFF00"/>
                </a:solidFill>
              </a:rPr>
              <a:t>process of break down complex organic matter into inorganic substances like carbon dioxide, water and nutrients by decomposer. </a:t>
            </a:r>
          </a:p>
          <a:p>
            <a:pPr algn="just"/>
            <a:r>
              <a:rPr lang="en-US" sz="2000" b="1" dirty="0" smtClean="0">
                <a:solidFill>
                  <a:srgbClr val="FFFF00"/>
                </a:solidFill>
              </a:rPr>
              <a:t>Detritus</a:t>
            </a:r>
            <a:r>
              <a:rPr lang="en-US" sz="2000" b="1" dirty="0" smtClean="0"/>
              <a:t> </a:t>
            </a:r>
            <a:r>
              <a:rPr lang="en-US" sz="2000" dirty="0" smtClean="0"/>
              <a:t>is the </a:t>
            </a:r>
            <a:r>
              <a:rPr lang="en-US" sz="2000" b="1" dirty="0" smtClean="0">
                <a:solidFill>
                  <a:srgbClr val="FFFF00"/>
                </a:solidFill>
              </a:rPr>
              <a:t>raw material for decomposition constituted by dead plant remains </a:t>
            </a:r>
            <a:r>
              <a:rPr lang="en-US" sz="2000" dirty="0" smtClean="0"/>
              <a:t>(such as leaves, bark, flowers) </a:t>
            </a:r>
            <a:r>
              <a:rPr lang="en-US" sz="2000" b="1" dirty="0" smtClean="0">
                <a:solidFill>
                  <a:srgbClr val="FFFF00"/>
                </a:solidFill>
              </a:rPr>
              <a:t>and dead remains of animals, including fecal matter. </a:t>
            </a:r>
          </a:p>
          <a:p>
            <a:pPr algn="just"/>
            <a:r>
              <a:rPr lang="en-US" sz="2000" dirty="0" smtClean="0"/>
              <a:t>The important steps in the process of decomposition are </a:t>
            </a:r>
          </a:p>
          <a:p>
            <a:pPr lvl="1" algn="just"/>
            <a:r>
              <a:rPr lang="en-US" sz="1800" b="1" dirty="0" smtClean="0">
                <a:solidFill>
                  <a:srgbClr val="FFFF00"/>
                </a:solidFill>
              </a:rPr>
              <a:t>fragmentation, </a:t>
            </a:r>
          </a:p>
          <a:p>
            <a:pPr lvl="1" algn="just"/>
            <a:r>
              <a:rPr lang="en-US" sz="1800" b="1" dirty="0" smtClean="0">
                <a:solidFill>
                  <a:srgbClr val="FFFF00"/>
                </a:solidFill>
              </a:rPr>
              <a:t>leaching, </a:t>
            </a:r>
          </a:p>
          <a:p>
            <a:pPr lvl="1" algn="just"/>
            <a:r>
              <a:rPr lang="en-US" sz="1800" b="1" dirty="0" smtClean="0">
                <a:solidFill>
                  <a:srgbClr val="FFFF00"/>
                </a:solidFill>
              </a:rPr>
              <a:t>catabolism, </a:t>
            </a:r>
          </a:p>
          <a:p>
            <a:pPr lvl="1" algn="just"/>
            <a:r>
              <a:rPr lang="en-US" sz="1800" b="1" dirty="0" err="1" smtClean="0">
                <a:solidFill>
                  <a:srgbClr val="FFFF00"/>
                </a:solidFill>
              </a:rPr>
              <a:t>humification</a:t>
            </a:r>
            <a:r>
              <a:rPr lang="en-US" sz="1800" b="1" dirty="0" smtClean="0">
                <a:solidFill>
                  <a:srgbClr val="FFFF00"/>
                </a:solidFill>
              </a:rPr>
              <a:t> </a:t>
            </a:r>
          </a:p>
          <a:p>
            <a:pPr lvl="1" algn="just"/>
            <a:r>
              <a:rPr lang="en-US" sz="1800" b="1" dirty="0" smtClean="0">
                <a:solidFill>
                  <a:srgbClr val="FFFF00"/>
                </a:solidFill>
              </a:rPr>
              <a:t>and </a:t>
            </a:r>
            <a:r>
              <a:rPr lang="en-US" sz="1800" b="1" dirty="0" err="1" smtClean="0">
                <a:solidFill>
                  <a:srgbClr val="FFFF00"/>
                </a:solidFill>
              </a:rPr>
              <a:t>mineralisation</a:t>
            </a:r>
            <a:r>
              <a:rPr lang="en-US" sz="1800" b="1" dirty="0" smtClean="0">
                <a:solidFill>
                  <a:srgbClr val="FFFF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61064</TotalTime>
  <Words>4344</Words>
  <Application>Microsoft Office PowerPoint</Application>
  <PresentationFormat>On-screen Show (16:9)</PresentationFormat>
  <Paragraphs>351</Paragraphs>
  <Slides>51</Slides>
  <Notes>41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ECOSYSTEM</vt:lpstr>
      <vt:lpstr>Ecosystem</vt:lpstr>
      <vt:lpstr>Objectives of the chapter on ecosystem</vt:lpstr>
      <vt:lpstr>Structure and function of ecosystem</vt:lpstr>
      <vt:lpstr>Pond as an aquatic ecosystem</vt:lpstr>
      <vt:lpstr>Pond as an aquatic ecosystem</vt:lpstr>
      <vt:lpstr>PRODUCTIVITY</vt:lpstr>
      <vt:lpstr>PRODUCTIVITY</vt:lpstr>
      <vt:lpstr>DECOMPOSITION</vt:lpstr>
      <vt:lpstr>Steps in the process of decomposition</vt:lpstr>
      <vt:lpstr>Enlist some factors affecting decomposition</vt:lpstr>
      <vt:lpstr>DECOMPOSITION</vt:lpstr>
      <vt:lpstr>Slide 13</vt:lpstr>
      <vt:lpstr>ENERGY FLOW</vt:lpstr>
      <vt:lpstr>Answer the following questions</vt:lpstr>
      <vt:lpstr>ENERGY FLOW</vt:lpstr>
      <vt:lpstr>ENERGY FLOW</vt:lpstr>
      <vt:lpstr>ENERGY FLOW</vt:lpstr>
      <vt:lpstr>ENERGY FLOW</vt:lpstr>
      <vt:lpstr>Slide 20</vt:lpstr>
      <vt:lpstr>ENERGY FLOW</vt:lpstr>
      <vt:lpstr>ENERGY FLOW</vt:lpstr>
      <vt:lpstr>Slide 23</vt:lpstr>
      <vt:lpstr>ECOLOGICAL PYRAMIDS</vt:lpstr>
      <vt:lpstr>Figure Pyramid of numbers in a grassland ecosystem.  Only three top-carnivores are supported in an ecosystem based on production of nearly 6 millions plants</vt:lpstr>
      <vt:lpstr>Figure  Pyramid (upright) of biomass shows a sharp decrease in biomass at higher trophic levels </vt:lpstr>
      <vt:lpstr>Figure Inverted pyramid of biomass; small standing crop of phytoplankton supports large standing crop of zooplankton</vt:lpstr>
      <vt:lpstr>Figure An ideal pyramid of energy Primary producers convert only 1% of the energy in the sunlight available to them into NPP</vt:lpstr>
      <vt:lpstr>limitations of ecological pyramids</vt:lpstr>
      <vt:lpstr>ECOLOGICAL PYRAMIDS</vt:lpstr>
      <vt:lpstr>ECOLOGICAL SUCCESSION</vt:lpstr>
      <vt:lpstr>ECOLOGICAL SUCCESSION</vt:lpstr>
      <vt:lpstr>ECOLOGICAL SUCCESSION</vt:lpstr>
      <vt:lpstr>ECOLOGICAL SUCCESSION</vt:lpstr>
      <vt:lpstr>ECOLOGICAL SUCCESSION</vt:lpstr>
      <vt:lpstr>Succession of Plants</vt:lpstr>
      <vt:lpstr>Succession of Plants on rocks </vt:lpstr>
      <vt:lpstr>Slide 38</vt:lpstr>
      <vt:lpstr>Nutrient Cycle/Biogeochemical Cycle(Bio: Living Organism, Geo: Rocks, Air, Water) </vt:lpstr>
      <vt:lpstr>Nutrient Cycling/Biogeochemical Cycles (Bio: Living Organism, Geo: Rocks, Air, Water) </vt:lpstr>
      <vt:lpstr>Slide 41</vt:lpstr>
      <vt:lpstr>Carbon Cycle</vt:lpstr>
      <vt:lpstr>Carbon Cycle</vt:lpstr>
      <vt:lpstr>Slide 44</vt:lpstr>
      <vt:lpstr>Ecosystem – Phosphorus Cycle</vt:lpstr>
      <vt:lpstr>Ecosystem – Phosphorus Cycle</vt:lpstr>
      <vt:lpstr>ECOSYSTEM SERVICES</vt:lpstr>
      <vt:lpstr>Value of ecosystem services</vt:lpstr>
      <vt:lpstr>Chapter ends here.....</vt:lpstr>
      <vt:lpstr>Succession of Plants on rocks </vt:lpstr>
      <vt:lpstr>Succession of Plants in water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Biological Classification</dc:title>
  <dc:creator>lhawang</dc:creator>
  <cp:lastModifiedBy>Lhakpa Wangyal</cp:lastModifiedBy>
  <cp:revision>2712</cp:revision>
  <dcterms:created xsi:type="dcterms:W3CDTF">2016-05-03T03:26:26Z</dcterms:created>
  <dcterms:modified xsi:type="dcterms:W3CDTF">2017-12-11T04:16:39Z</dcterms:modified>
</cp:coreProperties>
</file>