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19" r:id="rId3"/>
    <p:sldId id="289" r:id="rId4"/>
    <p:sldId id="290" r:id="rId5"/>
    <p:sldId id="365" r:id="rId6"/>
    <p:sldId id="367" r:id="rId7"/>
    <p:sldId id="302" r:id="rId8"/>
    <p:sldId id="3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443"/>
    <a:srgbClr val="99FF33"/>
    <a:srgbClr val="006600"/>
    <a:srgbClr val="FF9966"/>
    <a:srgbClr val="FF00FF"/>
    <a:srgbClr val="FF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83" autoAdjust="0"/>
    <p:restoredTop sz="96803" autoAdjust="0"/>
  </p:normalViewPr>
  <p:slideViewPr>
    <p:cSldViewPr>
      <p:cViewPr>
        <p:scale>
          <a:sx n="46" d="100"/>
          <a:sy n="46" d="100"/>
        </p:scale>
        <p:origin x="-1373" y="-3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C3CB2-ED30-49B3-8861-0A30D4408F8F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44C29-E77C-489C-866B-BC9B4CCAF84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RNA, every nucleotide residue has an additional –OH group present at 2</a:t>
            </a:r>
            <a:r>
              <a:rPr lang="en-IN" i="1" dirty="0" smtClean="0"/>
              <a:t>' -position in the ribose. </a:t>
            </a:r>
          </a:p>
          <a:p>
            <a:r>
              <a:rPr lang="en-IN" i="1" dirty="0" smtClean="0"/>
              <a:t>Also, in RNA the </a:t>
            </a:r>
            <a:r>
              <a:rPr lang="en-IN" i="1" dirty="0" err="1" smtClean="0"/>
              <a:t>uracil</a:t>
            </a:r>
            <a:r>
              <a:rPr lang="en-IN" i="1" dirty="0" smtClean="0"/>
              <a:t> is found at the place of </a:t>
            </a:r>
            <a:r>
              <a:rPr lang="en-IN" dirty="0" smtClean="0"/>
              <a:t>thymine (5-methyl </a:t>
            </a:r>
            <a:r>
              <a:rPr lang="en-IN" dirty="0" err="1" smtClean="0"/>
              <a:t>uracil</a:t>
            </a:r>
            <a:r>
              <a:rPr lang="en-IN" dirty="0" smtClean="0"/>
              <a:t>, another chemical name for thymine).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C7F9D-A9F4-4281-B936-2FFE7AA075E9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3EE3-0FD7-476F-B006-1246A057C440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446A-5FCF-4BBF-8B7B-4D9F9DE247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3EE3-0FD7-476F-B006-1246A057C440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446A-5FCF-4BBF-8B7B-4D9F9DE247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3EE3-0FD7-476F-B006-1246A057C440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446A-5FCF-4BBF-8B7B-4D9F9DE247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3EE3-0FD7-476F-B006-1246A057C440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446A-5FCF-4BBF-8B7B-4D9F9DE247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3EE3-0FD7-476F-B006-1246A057C440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446A-5FCF-4BBF-8B7B-4D9F9DE247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3EE3-0FD7-476F-B006-1246A057C440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446A-5FCF-4BBF-8B7B-4D9F9DE247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3EE3-0FD7-476F-B006-1246A057C440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446A-5FCF-4BBF-8B7B-4D9F9DE247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3EE3-0FD7-476F-B006-1246A057C440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446A-5FCF-4BBF-8B7B-4D9F9DE247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3EE3-0FD7-476F-B006-1246A057C440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446A-5FCF-4BBF-8B7B-4D9F9DE247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3EE3-0FD7-476F-B006-1246A057C440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446A-5FCF-4BBF-8B7B-4D9F9DE247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3EE3-0FD7-476F-B006-1246A057C440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446A-5FCF-4BBF-8B7B-4D9F9DE247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93EE3-0FD7-476F-B006-1246A057C440}" type="datetimeFigureOut">
              <a:rPr lang="en-IN" smtClean="0"/>
              <a:pPr/>
              <a:t>24-11-2018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446A-5FCF-4BBF-8B7B-4D9F9DE2475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CELL CYCLE AND CELL DIVISION</a:t>
            </a:r>
            <a:endParaRPr lang="en-IN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Learning objectives of the chapter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To learn about the </a:t>
            </a:r>
            <a:r>
              <a:rPr lang="en-US" b="1" dirty="0" smtClean="0">
                <a:solidFill>
                  <a:srgbClr val="FFFF00"/>
                </a:solidFill>
              </a:rPr>
              <a:t>Cell Cycle in general</a:t>
            </a:r>
          </a:p>
          <a:p>
            <a:pPr algn="just"/>
            <a:r>
              <a:rPr lang="en-US" dirty="0" smtClean="0"/>
              <a:t>To learn about the ‘</a:t>
            </a:r>
            <a:r>
              <a:rPr lang="en-US" b="1" dirty="0" smtClean="0">
                <a:solidFill>
                  <a:srgbClr val="FFFF00"/>
                </a:solidFill>
              </a:rPr>
              <a:t>Mitosis and Meiosis’</a:t>
            </a:r>
          </a:p>
          <a:p>
            <a:pPr algn="just"/>
            <a:r>
              <a:rPr lang="en-US" dirty="0" smtClean="0"/>
              <a:t>To study about </a:t>
            </a:r>
            <a:r>
              <a:rPr lang="en-US" b="1" dirty="0" smtClean="0">
                <a:solidFill>
                  <a:srgbClr val="FFFF00"/>
                </a:solidFill>
              </a:rPr>
              <a:t>Significance of mitosis and meiosis</a:t>
            </a:r>
          </a:p>
          <a:p>
            <a:pPr algn="just"/>
            <a:endParaRPr lang="en-US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2187171" y="2446498"/>
            <a:ext cx="4555485" cy="628402"/>
            <a:chOff x="2251989" y="4102682"/>
            <a:chExt cx="4555485" cy="628402"/>
          </a:xfrm>
          <a:noFill/>
        </p:grpSpPr>
        <p:sp>
          <p:nvSpPr>
            <p:cNvPr id="6" name="Freeform 5"/>
            <p:cNvSpPr/>
            <p:nvPr/>
          </p:nvSpPr>
          <p:spPr>
            <a:xfrm>
              <a:off x="4716016" y="4102682"/>
              <a:ext cx="2091458" cy="62840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14201"/>
                  </a:lnTo>
                  <a:lnTo>
                    <a:pt x="2091458" y="314201"/>
                  </a:lnTo>
                  <a:lnTo>
                    <a:pt x="2091458" y="628402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2251989" y="4102682"/>
              <a:ext cx="2464026" cy="62840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464026" y="0"/>
                  </a:moveTo>
                  <a:lnTo>
                    <a:pt x="2464026" y="314201"/>
                  </a:lnTo>
                  <a:lnTo>
                    <a:pt x="0" y="314201"/>
                  </a:lnTo>
                  <a:lnTo>
                    <a:pt x="0" y="628402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Freeform 7"/>
          <p:cNvSpPr/>
          <p:nvPr/>
        </p:nvSpPr>
        <p:spPr>
          <a:xfrm>
            <a:off x="3155001" y="1628800"/>
            <a:ext cx="2992392" cy="817698"/>
          </a:xfrm>
          <a:custGeom>
            <a:avLst/>
            <a:gdLst>
              <a:gd name="connsiteX0" fmla="*/ 0 w 2992392"/>
              <a:gd name="connsiteY0" fmla="*/ 0 h 1496196"/>
              <a:gd name="connsiteX1" fmla="*/ 2992392 w 2992392"/>
              <a:gd name="connsiteY1" fmla="*/ 0 h 1496196"/>
              <a:gd name="connsiteX2" fmla="*/ 2992392 w 2992392"/>
              <a:gd name="connsiteY2" fmla="*/ 1496196 h 1496196"/>
              <a:gd name="connsiteX3" fmla="*/ 0 w 2992392"/>
              <a:gd name="connsiteY3" fmla="*/ 1496196 h 1496196"/>
              <a:gd name="connsiteX4" fmla="*/ 0 w 2992392"/>
              <a:gd name="connsiteY4" fmla="*/ 0 h 149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392" h="1496196">
                <a:moveTo>
                  <a:pt x="0" y="0"/>
                </a:moveTo>
                <a:lnTo>
                  <a:pt x="2992392" y="0"/>
                </a:lnTo>
                <a:lnTo>
                  <a:pt x="2992392" y="1496196"/>
                </a:lnTo>
                <a:lnTo>
                  <a:pt x="0" y="1496196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="1" kern="1200" dirty="0" smtClean="0"/>
              <a:t>Cell Cycle</a:t>
            </a:r>
            <a:endParaRPr lang="en-US" sz="3600" b="1" kern="1200" dirty="0"/>
          </a:p>
        </p:txBody>
      </p:sp>
      <p:sp>
        <p:nvSpPr>
          <p:cNvPr id="9" name="Freeform 8"/>
          <p:cNvSpPr/>
          <p:nvPr/>
        </p:nvSpPr>
        <p:spPr>
          <a:xfrm>
            <a:off x="35496" y="3074900"/>
            <a:ext cx="3554514" cy="1554480"/>
          </a:xfrm>
          <a:custGeom>
            <a:avLst/>
            <a:gdLst>
              <a:gd name="connsiteX0" fmla="*/ 0 w 3554514"/>
              <a:gd name="connsiteY0" fmla="*/ 0 h 1496196"/>
              <a:gd name="connsiteX1" fmla="*/ 3554514 w 3554514"/>
              <a:gd name="connsiteY1" fmla="*/ 0 h 1496196"/>
              <a:gd name="connsiteX2" fmla="*/ 3554514 w 3554514"/>
              <a:gd name="connsiteY2" fmla="*/ 1496196 h 1496196"/>
              <a:gd name="connsiteX3" fmla="*/ 0 w 3554514"/>
              <a:gd name="connsiteY3" fmla="*/ 1496196 h 1496196"/>
              <a:gd name="connsiteX4" fmla="*/ 0 w 3554514"/>
              <a:gd name="connsiteY4" fmla="*/ 0 h 149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4514" h="1496196">
                <a:moveTo>
                  <a:pt x="0" y="0"/>
                </a:moveTo>
                <a:lnTo>
                  <a:pt x="3554514" y="0"/>
                </a:lnTo>
                <a:lnTo>
                  <a:pt x="3554514" y="1496196"/>
                </a:lnTo>
                <a:lnTo>
                  <a:pt x="0" y="1496196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="1" kern="1200" dirty="0" smtClean="0"/>
              <a:t>Mitosis</a:t>
            </a:r>
          </a:p>
          <a:p>
            <a:pPr algn="ctr"/>
            <a:r>
              <a:rPr lang="en-US" sz="2500" b="1" kern="1200" dirty="0" smtClean="0"/>
              <a:t>(</a:t>
            </a:r>
            <a:r>
              <a:rPr lang="en-US" sz="2500" b="1" dirty="0" smtClean="0"/>
              <a:t>diploid somatic cells</a:t>
            </a:r>
            <a:r>
              <a:rPr lang="en-US" sz="2500" b="1" kern="1200" dirty="0" smtClean="0"/>
              <a:t>) </a:t>
            </a:r>
            <a:endParaRPr lang="en-US" sz="2500" b="1" kern="1200" dirty="0"/>
          </a:p>
        </p:txBody>
      </p:sp>
      <p:sp>
        <p:nvSpPr>
          <p:cNvPr id="10" name="Freeform 9"/>
          <p:cNvSpPr/>
          <p:nvPr/>
        </p:nvSpPr>
        <p:spPr>
          <a:xfrm>
            <a:off x="3707904" y="3074900"/>
            <a:ext cx="5436096" cy="1554480"/>
          </a:xfrm>
          <a:custGeom>
            <a:avLst/>
            <a:gdLst>
              <a:gd name="connsiteX0" fmla="*/ 0 w 4299649"/>
              <a:gd name="connsiteY0" fmla="*/ 0 h 1496196"/>
              <a:gd name="connsiteX1" fmla="*/ 4299649 w 4299649"/>
              <a:gd name="connsiteY1" fmla="*/ 0 h 1496196"/>
              <a:gd name="connsiteX2" fmla="*/ 4299649 w 4299649"/>
              <a:gd name="connsiteY2" fmla="*/ 1496196 h 1496196"/>
              <a:gd name="connsiteX3" fmla="*/ 0 w 4299649"/>
              <a:gd name="connsiteY3" fmla="*/ 1496196 h 1496196"/>
              <a:gd name="connsiteX4" fmla="*/ 0 w 4299649"/>
              <a:gd name="connsiteY4" fmla="*/ 0 h 149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9649" h="1496196">
                <a:moveTo>
                  <a:pt x="0" y="0"/>
                </a:moveTo>
                <a:lnTo>
                  <a:pt x="4299649" y="0"/>
                </a:lnTo>
                <a:lnTo>
                  <a:pt x="4299649" y="1496196"/>
                </a:lnTo>
                <a:lnTo>
                  <a:pt x="0" y="1496196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="1" kern="1200" dirty="0" smtClean="0"/>
              <a:t>Meiosis</a:t>
            </a:r>
          </a:p>
          <a:p>
            <a:r>
              <a:rPr lang="en-US" sz="2500" b="1" kern="1200" dirty="0" smtClean="0"/>
              <a:t>(</a:t>
            </a:r>
            <a:r>
              <a:rPr lang="en-US" sz="2500" b="1" dirty="0" smtClean="0"/>
              <a:t>haploid cells,  and diploid cells of pant</a:t>
            </a:r>
            <a:r>
              <a:rPr lang="en-US" sz="2500" b="1" kern="1200" dirty="0" smtClean="0"/>
              <a:t>)</a:t>
            </a:r>
            <a:endParaRPr lang="en-US" sz="2500" b="1" kern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/>
          <a:lstStyle/>
          <a:p>
            <a:pPr lvl="0" defTabSz="1333500">
              <a:lnSpc>
                <a:spcPct val="90000"/>
              </a:lnSpc>
              <a:spcAft>
                <a:spcPct val="35000"/>
              </a:spcAft>
            </a:pPr>
            <a:r>
              <a:rPr lang="en-US" b="1" dirty="0" smtClean="0"/>
              <a:t>Cell Cycle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03648" y="908720"/>
            <a:ext cx="6264696" cy="5688632"/>
            <a:chOff x="35496" y="1274844"/>
            <a:chExt cx="4961415" cy="4458412"/>
          </a:xfrm>
        </p:grpSpPr>
        <p:pic>
          <p:nvPicPr>
            <p:cNvPr id="11" name="Picture 10" descr="Untitled-3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96" y="1340768"/>
              <a:ext cx="4961415" cy="4392488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 rot="381606">
              <a:off x="1927047" y="1274844"/>
              <a:ext cx="2043333" cy="466957"/>
            </a:xfrm>
            <a:prstGeom prst="rect">
              <a:avLst/>
            </a:prstGeom>
          </p:spPr>
          <p:txBody>
            <a:bodyPr wrap="none">
              <a:prstTxWarp prst="textArchUp">
                <a:avLst>
                  <a:gd name="adj" fmla="val 11368910"/>
                </a:avLst>
              </a:prstTxWarp>
              <a:spAutoFit/>
            </a:bodyPr>
            <a:lstStyle/>
            <a:p>
              <a:r>
                <a:rPr lang="en-US" sz="2400" b="1" dirty="0" err="1" smtClean="0"/>
                <a:t>Interphase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/>
          <a:lstStyle/>
          <a:p>
            <a:pPr lvl="0" defTabSz="1333500">
              <a:lnSpc>
                <a:spcPct val="90000"/>
              </a:lnSpc>
              <a:spcAft>
                <a:spcPct val="35000"/>
              </a:spcAft>
            </a:pPr>
            <a:r>
              <a:rPr lang="en-US" b="1" dirty="0" smtClean="0"/>
              <a:t>Cell Cycle</a:t>
            </a:r>
            <a:endParaRPr lang="en-US" b="1" dirty="0"/>
          </a:p>
        </p:txBody>
      </p:sp>
      <p:grpSp>
        <p:nvGrpSpPr>
          <p:cNvPr id="3" name="Group 14"/>
          <p:cNvGrpSpPr/>
          <p:nvPr/>
        </p:nvGrpSpPr>
        <p:grpSpPr>
          <a:xfrm>
            <a:off x="35496" y="1772816"/>
            <a:ext cx="4961415" cy="4458412"/>
            <a:chOff x="35496" y="1274844"/>
            <a:chExt cx="4961415" cy="4458412"/>
          </a:xfrm>
        </p:grpSpPr>
        <p:pic>
          <p:nvPicPr>
            <p:cNvPr id="11" name="Picture 10" descr="Untitled-3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96" y="1340768"/>
              <a:ext cx="4961415" cy="4392488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 rot="381606">
              <a:off x="1927047" y="1274844"/>
              <a:ext cx="2043333" cy="466957"/>
            </a:xfrm>
            <a:prstGeom prst="rect">
              <a:avLst/>
            </a:prstGeom>
          </p:spPr>
          <p:txBody>
            <a:bodyPr wrap="none">
              <a:prstTxWarp prst="textArchUp">
                <a:avLst>
                  <a:gd name="adj" fmla="val 11368910"/>
                </a:avLst>
              </a:prstTxWarp>
              <a:spAutoFit/>
            </a:bodyPr>
            <a:lstStyle/>
            <a:p>
              <a:r>
                <a:rPr lang="en-US" b="1" dirty="0" err="1" smtClean="0"/>
                <a:t>Interphase</a:t>
              </a:r>
              <a:endParaRPr lang="en-US" b="1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131840" y="1115452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Gap 1 phase: cell is metabolically active &amp; continuously grows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220072" y="4293096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 or synthesis phase: DNA synthesis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4679504" y="5733256"/>
            <a:ext cx="446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Gap 2 phase: proteins synthesis &amp; growth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3419872" y="6488668"/>
            <a:ext cx="5624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Guiescent</a:t>
            </a:r>
            <a:r>
              <a:rPr lang="en-US" b="1" dirty="0" smtClean="0"/>
              <a:t> stage (G0) phase: Cell is  metabolically inactive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83768" y="1988840"/>
            <a:ext cx="5400600" cy="2088232"/>
            <a:chOff x="2483768" y="1988840"/>
            <a:chExt cx="5400600" cy="2088232"/>
          </a:xfrm>
        </p:grpSpPr>
        <p:sp>
          <p:nvSpPr>
            <p:cNvPr id="10" name="Rectangle 9"/>
            <p:cNvSpPr/>
            <p:nvPr/>
          </p:nvSpPr>
          <p:spPr>
            <a:xfrm>
              <a:off x="5645037" y="2393012"/>
              <a:ext cx="2239331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6600" b="1" dirty="0" smtClean="0"/>
                <a:t>PMAT</a:t>
              </a:r>
              <a:endParaRPr lang="en-US" sz="6600" b="1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483768" y="1988840"/>
              <a:ext cx="3168352" cy="2088232"/>
            </a:xfrm>
            <a:prstGeom prst="triangle">
              <a:avLst>
                <a:gd name="adj" fmla="val 9940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/>
          <p:cNvSpPr/>
          <p:nvPr/>
        </p:nvSpPr>
        <p:spPr>
          <a:xfrm>
            <a:off x="251520" y="332656"/>
            <a:ext cx="3960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Mitosis/</a:t>
            </a:r>
            <a:r>
              <a:rPr lang="en-IN" sz="2400" b="1" dirty="0" err="1" smtClean="0"/>
              <a:t>Equational</a:t>
            </a:r>
            <a:r>
              <a:rPr lang="en-IN" sz="2400" b="1" dirty="0" smtClean="0"/>
              <a:t> division</a:t>
            </a:r>
            <a:endParaRPr lang="en-US" sz="2400" b="1" dirty="0"/>
          </a:p>
        </p:txBody>
      </p:sp>
      <p:sp>
        <p:nvSpPr>
          <p:cNvPr id="185" name="Rectangle 184"/>
          <p:cNvSpPr/>
          <p:nvPr/>
        </p:nvSpPr>
        <p:spPr>
          <a:xfrm>
            <a:off x="4860033" y="332656"/>
            <a:ext cx="4032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Meiosis/</a:t>
            </a:r>
            <a:r>
              <a:rPr lang="en-IN" sz="2400" b="1" dirty="0" err="1" smtClean="0"/>
              <a:t>Reductional</a:t>
            </a:r>
            <a:r>
              <a:rPr lang="en-IN" sz="2400" b="1" dirty="0" smtClean="0"/>
              <a:t> division</a:t>
            </a:r>
            <a:endParaRPr lang="en-US" sz="2400" b="1" dirty="0"/>
          </a:p>
        </p:txBody>
      </p:sp>
      <p:grpSp>
        <p:nvGrpSpPr>
          <p:cNvPr id="205" name="Group 204"/>
          <p:cNvGrpSpPr/>
          <p:nvPr/>
        </p:nvGrpSpPr>
        <p:grpSpPr>
          <a:xfrm>
            <a:off x="1475656" y="1124744"/>
            <a:ext cx="3254650" cy="1140515"/>
            <a:chOff x="1475656" y="1124744"/>
            <a:chExt cx="3254650" cy="1140515"/>
          </a:xfrm>
        </p:grpSpPr>
        <p:grpSp>
          <p:nvGrpSpPr>
            <p:cNvPr id="24" name="Group 23"/>
            <p:cNvGrpSpPr/>
            <p:nvPr/>
          </p:nvGrpSpPr>
          <p:grpSpPr>
            <a:xfrm>
              <a:off x="1475656" y="1124744"/>
              <a:ext cx="1152128" cy="792088"/>
              <a:chOff x="863588" y="1664804"/>
              <a:chExt cx="1584176" cy="1224136"/>
            </a:xfrm>
          </p:grpSpPr>
          <p:grpSp>
            <p:nvGrpSpPr>
              <p:cNvPr id="7" name="Group 6"/>
              <p:cNvGrpSpPr/>
              <p:nvPr/>
            </p:nvGrpSpPr>
            <p:grpSpPr>
              <a:xfrm rot="5400000">
                <a:off x="1043608" y="1484784"/>
                <a:ext cx="1224136" cy="1584176"/>
                <a:chOff x="1259632" y="1484784"/>
                <a:chExt cx="2304256" cy="324036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259632" y="1484784"/>
                  <a:ext cx="2304256" cy="3240360"/>
                </a:xfrm>
                <a:prstGeom prst="roundRect">
                  <a:avLst/>
                </a:prstGeom>
                <a:ln>
                  <a:solidFill>
                    <a:srgbClr val="F7944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1744436" y="2368519"/>
                  <a:ext cx="1345047" cy="1472891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1475656" y="2204865"/>
                <a:ext cx="144016" cy="144016"/>
                <a:chOff x="3273444" y="1909959"/>
                <a:chExt cx="616814" cy="890649"/>
              </a:xfrm>
            </p:grpSpPr>
            <p:sp>
              <p:nvSpPr>
                <p:cNvPr id="12" name="Freeform 11"/>
                <p:cNvSpPr/>
                <p:nvPr/>
              </p:nvSpPr>
              <p:spPr>
                <a:xfrm>
                  <a:off x="3273444" y="1909959"/>
                  <a:ext cx="616814" cy="890649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691680" y="2348880"/>
                <a:ext cx="144016" cy="144016"/>
                <a:chOff x="3273444" y="1909960"/>
                <a:chExt cx="616814" cy="890649"/>
              </a:xfrm>
            </p:grpSpPr>
            <p:sp>
              <p:nvSpPr>
                <p:cNvPr id="16" name="Freeform 15"/>
                <p:cNvSpPr/>
                <p:nvPr/>
              </p:nvSpPr>
              <p:spPr>
                <a:xfrm>
                  <a:off x="3273444" y="1909960"/>
                  <a:ext cx="616814" cy="890649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547664" y="2060848"/>
                <a:ext cx="144016" cy="144016"/>
                <a:chOff x="3273434" y="1464634"/>
                <a:chExt cx="616812" cy="890650"/>
              </a:xfrm>
            </p:grpSpPr>
            <p:sp>
              <p:nvSpPr>
                <p:cNvPr id="19" name="Freeform 18"/>
                <p:cNvSpPr/>
                <p:nvPr/>
              </p:nvSpPr>
              <p:spPr>
                <a:xfrm>
                  <a:off x="3273434" y="1464634"/>
                  <a:ext cx="616812" cy="890650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3468218" y="1859612"/>
                  <a:ext cx="124445" cy="146966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1763688" y="2204864"/>
                <a:ext cx="144016" cy="144016"/>
                <a:chOff x="3273434" y="1909961"/>
                <a:chExt cx="616812" cy="890650"/>
              </a:xfrm>
            </p:grpSpPr>
            <p:sp>
              <p:nvSpPr>
                <p:cNvPr id="22" name="Freeform 21"/>
                <p:cNvSpPr/>
                <p:nvPr/>
              </p:nvSpPr>
              <p:spPr>
                <a:xfrm>
                  <a:off x="3273434" y="1909961"/>
                  <a:ext cx="616812" cy="890650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6" name="Rectangle 185"/>
            <p:cNvSpPr/>
            <p:nvPr/>
          </p:nvSpPr>
          <p:spPr>
            <a:xfrm>
              <a:off x="2707380" y="1188041"/>
              <a:ext cx="2022926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3200" b="1" dirty="0" smtClean="0"/>
                <a:t>Parent Cell</a:t>
              </a:r>
            </a:p>
            <a:p>
              <a:pPr algn="ctr"/>
              <a:r>
                <a:rPr lang="en-IN" sz="3200" b="1" dirty="0" smtClean="0"/>
                <a:t>(2n)</a:t>
              </a:r>
              <a:endParaRPr lang="en-US" sz="3200" b="1" dirty="0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6117418" y="1052736"/>
            <a:ext cx="3125179" cy="1077218"/>
            <a:chOff x="6117418" y="1052736"/>
            <a:chExt cx="3125179" cy="1077218"/>
          </a:xfrm>
        </p:grpSpPr>
        <p:grpSp>
          <p:nvGrpSpPr>
            <p:cNvPr id="158" name="Group 157"/>
            <p:cNvGrpSpPr/>
            <p:nvPr/>
          </p:nvGrpSpPr>
          <p:grpSpPr>
            <a:xfrm>
              <a:off x="6117418" y="1146877"/>
              <a:ext cx="1152128" cy="792088"/>
              <a:chOff x="863588" y="1664804"/>
              <a:chExt cx="1584176" cy="1224136"/>
            </a:xfrm>
          </p:grpSpPr>
          <p:grpSp>
            <p:nvGrpSpPr>
              <p:cNvPr id="159" name="Group 57"/>
              <p:cNvGrpSpPr/>
              <p:nvPr/>
            </p:nvGrpSpPr>
            <p:grpSpPr>
              <a:xfrm rot="5400000">
                <a:off x="1043608" y="1484784"/>
                <a:ext cx="1224136" cy="1584176"/>
                <a:chOff x="1259632" y="1484784"/>
                <a:chExt cx="2304256" cy="3240360"/>
              </a:xfrm>
            </p:grpSpPr>
            <p:sp>
              <p:nvSpPr>
                <p:cNvPr id="172" name="Rounded Rectangle 171"/>
                <p:cNvSpPr/>
                <p:nvPr/>
              </p:nvSpPr>
              <p:spPr>
                <a:xfrm>
                  <a:off x="1259632" y="1484784"/>
                  <a:ext cx="2304256" cy="3240360"/>
                </a:xfrm>
                <a:prstGeom prst="roundRect">
                  <a:avLst/>
                </a:prstGeom>
                <a:ln>
                  <a:solidFill>
                    <a:srgbClr val="F7944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1744436" y="2368519"/>
                  <a:ext cx="1345047" cy="1472891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58"/>
              <p:cNvGrpSpPr/>
              <p:nvPr/>
            </p:nvGrpSpPr>
            <p:grpSpPr>
              <a:xfrm>
                <a:off x="1475656" y="2204865"/>
                <a:ext cx="144016" cy="144016"/>
                <a:chOff x="3273444" y="1909959"/>
                <a:chExt cx="616814" cy="890649"/>
              </a:xfrm>
            </p:grpSpPr>
            <p:sp>
              <p:nvSpPr>
                <p:cNvPr id="170" name="Freeform 169"/>
                <p:cNvSpPr/>
                <p:nvPr/>
              </p:nvSpPr>
              <p:spPr>
                <a:xfrm>
                  <a:off x="3273444" y="1909959"/>
                  <a:ext cx="616814" cy="890649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Freeform 170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59"/>
              <p:cNvGrpSpPr/>
              <p:nvPr/>
            </p:nvGrpSpPr>
            <p:grpSpPr>
              <a:xfrm>
                <a:off x="1691680" y="2348880"/>
                <a:ext cx="144016" cy="144016"/>
                <a:chOff x="3273444" y="1909960"/>
                <a:chExt cx="616814" cy="890649"/>
              </a:xfrm>
            </p:grpSpPr>
            <p:sp>
              <p:nvSpPr>
                <p:cNvPr id="168" name="Freeform 167"/>
                <p:cNvSpPr/>
                <p:nvPr/>
              </p:nvSpPr>
              <p:spPr>
                <a:xfrm>
                  <a:off x="3273444" y="1909960"/>
                  <a:ext cx="616814" cy="890649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Freeform 168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" name="Group 60"/>
              <p:cNvGrpSpPr/>
              <p:nvPr/>
            </p:nvGrpSpPr>
            <p:grpSpPr>
              <a:xfrm>
                <a:off x="1547664" y="2060848"/>
                <a:ext cx="144016" cy="144016"/>
                <a:chOff x="3273434" y="1464634"/>
                <a:chExt cx="616812" cy="890650"/>
              </a:xfrm>
            </p:grpSpPr>
            <p:sp>
              <p:nvSpPr>
                <p:cNvPr id="166" name="Freeform 165"/>
                <p:cNvSpPr/>
                <p:nvPr/>
              </p:nvSpPr>
              <p:spPr>
                <a:xfrm>
                  <a:off x="3273434" y="1464634"/>
                  <a:ext cx="616812" cy="890650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>
                <a:xfrm>
                  <a:off x="3468218" y="1859612"/>
                  <a:ext cx="124445" cy="146966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" name="Group 61"/>
              <p:cNvGrpSpPr/>
              <p:nvPr/>
            </p:nvGrpSpPr>
            <p:grpSpPr>
              <a:xfrm>
                <a:off x="1763688" y="2204864"/>
                <a:ext cx="144016" cy="144016"/>
                <a:chOff x="3273434" y="1909961"/>
                <a:chExt cx="616812" cy="890650"/>
              </a:xfrm>
            </p:grpSpPr>
            <p:sp>
              <p:nvSpPr>
                <p:cNvPr id="164" name="Freeform 163"/>
                <p:cNvSpPr/>
                <p:nvPr/>
              </p:nvSpPr>
              <p:spPr>
                <a:xfrm>
                  <a:off x="3273434" y="1909961"/>
                  <a:ext cx="616812" cy="890650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Freeform 164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7" name="Rectangle 186"/>
            <p:cNvSpPr/>
            <p:nvPr/>
          </p:nvSpPr>
          <p:spPr>
            <a:xfrm>
              <a:off x="7219671" y="1052736"/>
              <a:ext cx="2022926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3200" b="1" dirty="0" smtClean="0"/>
                <a:t>Parent Cell</a:t>
              </a:r>
            </a:p>
            <a:p>
              <a:pPr algn="ctr"/>
              <a:r>
                <a:rPr lang="en-IN" sz="3200" b="1" dirty="0" smtClean="0"/>
                <a:t>(2n)</a:t>
              </a:r>
              <a:endParaRPr lang="en-US" sz="3200" b="1" dirty="0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683568" y="1916832"/>
            <a:ext cx="2880320" cy="3969151"/>
            <a:chOff x="683568" y="1916832"/>
            <a:chExt cx="2880320" cy="3969151"/>
          </a:xfrm>
        </p:grpSpPr>
        <p:grpSp>
          <p:nvGrpSpPr>
            <p:cNvPr id="25" name="Group 24"/>
            <p:cNvGrpSpPr/>
            <p:nvPr/>
          </p:nvGrpSpPr>
          <p:grpSpPr>
            <a:xfrm>
              <a:off x="683568" y="4005064"/>
              <a:ext cx="936104" cy="720080"/>
              <a:chOff x="863588" y="1664804"/>
              <a:chExt cx="1584176" cy="1224136"/>
            </a:xfrm>
          </p:grpSpPr>
          <p:grpSp>
            <p:nvGrpSpPr>
              <p:cNvPr id="26" name="Group 25"/>
              <p:cNvGrpSpPr/>
              <p:nvPr/>
            </p:nvGrpSpPr>
            <p:grpSpPr>
              <a:xfrm rot="5400000">
                <a:off x="1043608" y="1484784"/>
                <a:ext cx="1224136" cy="1584176"/>
                <a:chOff x="1259632" y="1484784"/>
                <a:chExt cx="2304256" cy="324036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1259632" y="1484784"/>
                  <a:ext cx="2304256" cy="3240360"/>
                </a:xfrm>
                <a:prstGeom prst="roundRect">
                  <a:avLst/>
                </a:prstGeom>
                <a:ln>
                  <a:solidFill>
                    <a:srgbClr val="F7944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744436" y="2368519"/>
                  <a:ext cx="1345047" cy="1472891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1475656" y="2204865"/>
                <a:ext cx="144016" cy="144016"/>
                <a:chOff x="3273444" y="1909959"/>
                <a:chExt cx="616814" cy="890649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3273444" y="1909959"/>
                  <a:ext cx="616814" cy="890649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691680" y="2348880"/>
                <a:ext cx="144016" cy="144016"/>
                <a:chOff x="3273444" y="1909960"/>
                <a:chExt cx="616814" cy="890649"/>
              </a:xfrm>
            </p:grpSpPr>
            <p:sp>
              <p:nvSpPr>
                <p:cNvPr id="35" name="Freeform 34"/>
                <p:cNvSpPr/>
                <p:nvPr/>
              </p:nvSpPr>
              <p:spPr>
                <a:xfrm>
                  <a:off x="3273444" y="1909960"/>
                  <a:ext cx="616814" cy="890649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1547664" y="2060848"/>
                <a:ext cx="144016" cy="144016"/>
                <a:chOff x="3273434" y="1464634"/>
                <a:chExt cx="616812" cy="890650"/>
              </a:xfrm>
            </p:grpSpPr>
            <p:sp>
              <p:nvSpPr>
                <p:cNvPr id="33" name="Freeform 32"/>
                <p:cNvSpPr/>
                <p:nvPr/>
              </p:nvSpPr>
              <p:spPr>
                <a:xfrm>
                  <a:off x="3273434" y="1464634"/>
                  <a:ext cx="616812" cy="890650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>
                  <a:off x="3468218" y="1859612"/>
                  <a:ext cx="124445" cy="146966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1763688" y="2204864"/>
                <a:ext cx="144016" cy="144016"/>
                <a:chOff x="3273434" y="1909961"/>
                <a:chExt cx="616812" cy="890650"/>
              </a:xfrm>
            </p:grpSpPr>
            <p:sp>
              <p:nvSpPr>
                <p:cNvPr id="31" name="Freeform 30"/>
                <p:cNvSpPr/>
                <p:nvPr/>
              </p:nvSpPr>
              <p:spPr>
                <a:xfrm>
                  <a:off x="3273434" y="1909961"/>
                  <a:ext cx="616812" cy="890650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>
              <a:off x="2627784" y="4005064"/>
              <a:ext cx="936104" cy="720080"/>
              <a:chOff x="863588" y="1664804"/>
              <a:chExt cx="1584176" cy="1224136"/>
            </a:xfrm>
          </p:grpSpPr>
          <p:grpSp>
            <p:nvGrpSpPr>
              <p:cNvPr id="42" name="Group 41"/>
              <p:cNvGrpSpPr/>
              <p:nvPr/>
            </p:nvGrpSpPr>
            <p:grpSpPr>
              <a:xfrm rot="5400000">
                <a:off x="1043608" y="1484784"/>
                <a:ext cx="1224136" cy="1584176"/>
                <a:chOff x="1259632" y="1484784"/>
                <a:chExt cx="2304256" cy="3240360"/>
              </a:xfrm>
            </p:grpSpPr>
            <p:sp>
              <p:nvSpPr>
                <p:cNvPr id="55" name="Rounded Rectangle 54"/>
                <p:cNvSpPr/>
                <p:nvPr/>
              </p:nvSpPr>
              <p:spPr>
                <a:xfrm>
                  <a:off x="1259632" y="1484784"/>
                  <a:ext cx="2304256" cy="3240360"/>
                </a:xfrm>
                <a:prstGeom prst="roundRect">
                  <a:avLst/>
                </a:prstGeom>
                <a:ln>
                  <a:solidFill>
                    <a:srgbClr val="F7944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744436" y="2368519"/>
                  <a:ext cx="1345047" cy="1472891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1475656" y="2204865"/>
                <a:ext cx="144016" cy="144016"/>
                <a:chOff x="3273444" y="1909959"/>
                <a:chExt cx="616814" cy="890649"/>
              </a:xfrm>
            </p:grpSpPr>
            <p:sp>
              <p:nvSpPr>
                <p:cNvPr id="53" name="Freeform 52"/>
                <p:cNvSpPr/>
                <p:nvPr/>
              </p:nvSpPr>
              <p:spPr>
                <a:xfrm>
                  <a:off x="3273444" y="1909959"/>
                  <a:ext cx="616814" cy="890649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 53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691680" y="2348880"/>
                <a:ext cx="144016" cy="144016"/>
                <a:chOff x="3273444" y="1909960"/>
                <a:chExt cx="616814" cy="890649"/>
              </a:xfrm>
            </p:grpSpPr>
            <p:sp>
              <p:nvSpPr>
                <p:cNvPr id="51" name="Freeform 50"/>
                <p:cNvSpPr/>
                <p:nvPr/>
              </p:nvSpPr>
              <p:spPr>
                <a:xfrm>
                  <a:off x="3273444" y="1909960"/>
                  <a:ext cx="616814" cy="890649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 51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1547664" y="2060848"/>
                <a:ext cx="144016" cy="144016"/>
                <a:chOff x="3273434" y="1464634"/>
                <a:chExt cx="616812" cy="890650"/>
              </a:xfrm>
            </p:grpSpPr>
            <p:sp>
              <p:nvSpPr>
                <p:cNvPr id="49" name="Freeform 48"/>
                <p:cNvSpPr/>
                <p:nvPr/>
              </p:nvSpPr>
              <p:spPr>
                <a:xfrm>
                  <a:off x="3273434" y="1464634"/>
                  <a:ext cx="616812" cy="890650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>
                  <a:off x="3468218" y="1859612"/>
                  <a:ext cx="124445" cy="146966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1763688" y="2204864"/>
                <a:ext cx="144016" cy="144016"/>
                <a:chOff x="3273434" y="1909961"/>
                <a:chExt cx="616812" cy="890650"/>
              </a:xfrm>
            </p:grpSpPr>
            <p:sp>
              <p:nvSpPr>
                <p:cNvPr id="47" name="Freeform 46"/>
                <p:cNvSpPr/>
                <p:nvPr/>
              </p:nvSpPr>
              <p:spPr>
                <a:xfrm>
                  <a:off x="3273434" y="1909961"/>
                  <a:ext cx="616812" cy="890650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 47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4" name="Group 153"/>
            <p:cNvGrpSpPr/>
            <p:nvPr/>
          </p:nvGrpSpPr>
          <p:grpSpPr>
            <a:xfrm>
              <a:off x="1187624" y="1916832"/>
              <a:ext cx="1872208" cy="2016224"/>
              <a:chOff x="827584" y="1844824"/>
              <a:chExt cx="1872208" cy="2016224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 flipH="1">
                <a:off x="827584" y="1872566"/>
                <a:ext cx="864096" cy="1944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691680" y="1844824"/>
                <a:ext cx="1008112" cy="20162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Rectangle 187"/>
            <p:cNvSpPr/>
            <p:nvPr/>
          </p:nvSpPr>
          <p:spPr>
            <a:xfrm>
              <a:off x="2843808" y="4797152"/>
              <a:ext cx="61266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3200" b="1" dirty="0" smtClean="0"/>
                <a:t>2n</a:t>
              </a:r>
              <a:endParaRPr lang="en-US" sz="3200" b="1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27584" y="4805066"/>
              <a:ext cx="61266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3200" b="1" dirty="0" smtClean="0"/>
                <a:t>2n</a:t>
              </a:r>
              <a:endParaRPr lang="en-US" sz="3200" b="1" dirty="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844167" y="5301208"/>
              <a:ext cx="264771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3200" b="1" dirty="0" smtClean="0"/>
                <a:t>Daughter Cells</a:t>
              </a:r>
              <a:endParaRPr lang="en-US" sz="3200" b="1" dirty="0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5148064" y="1916832"/>
            <a:ext cx="3528392" cy="2600999"/>
            <a:chOff x="5148064" y="1916832"/>
            <a:chExt cx="3528392" cy="2600999"/>
          </a:xfrm>
        </p:grpSpPr>
        <p:grpSp>
          <p:nvGrpSpPr>
            <p:cNvPr id="73" name="Group 72"/>
            <p:cNvGrpSpPr/>
            <p:nvPr/>
          </p:nvGrpSpPr>
          <p:grpSpPr>
            <a:xfrm>
              <a:off x="5148064" y="4005064"/>
              <a:ext cx="792088" cy="504056"/>
              <a:chOff x="863588" y="1664804"/>
              <a:chExt cx="1584176" cy="1224136"/>
            </a:xfrm>
          </p:grpSpPr>
          <p:grpSp>
            <p:nvGrpSpPr>
              <p:cNvPr id="74" name="Group 73"/>
              <p:cNvGrpSpPr/>
              <p:nvPr/>
            </p:nvGrpSpPr>
            <p:grpSpPr>
              <a:xfrm rot="5400000">
                <a:off x="1043608" y="1484784"/>
                <a:ext cx="1224136" cy="1584176"/>
                <a:chOff x="1259632" y="1484784"/>
                <a:chExt cx="2304256" cy="3240360"/>
              </a:xfrm>
            </p:grpSpPr>
            <p:sp>
              <p:nvSpPr>
                <p:cNvPr id="87" name="Rounded Rectangle 86"/>
                <p:cNvSpPr/>
                <p:nvPr/>
              </p:nvSpPr>
              <p:spPr>
                <a:xfrm>
                  <a:off x="1259632" y="1484784"/>
                  <a:ext cx="2304256" cy="3240360"/>
                </a:xfrm>
                <a:prstGeom prst="roundRect">
                  <a:avLst/>
                </a:prstGeom>
                <a:ln>
                  <a:solidFill>
                    <a:srgbClr val="F7944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1744436" y="2368519"/>
                  <a:ext cx="1345047" cy="1472891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1572590" y="2303303"/>
                <a:ext cx="144015" cy="144015"/>
                <a:chOff x="2763375" y="1628079"/>
                <a:chExt cx="616807" cy="890646"/>
              </a:xfrm>
            </p:grpSpPr>
            <p:sp>
              <p:nvSpPr>
                <p:cNvPr id="83" name="Freeform 82"/>
                <p:cNvSpPr/>
                <p:nvPr/>
              </p:nvSpPr>
              <p:spPr>
                <a:xfrm>
                  <a:off x="2763375" y="1628079"/>
                  <a:ext cx="616807" cy="890646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>
                  <a:off x="2958158" y="2023048"/>
                  <a:ext cx="124441" cy="146967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1547664" y="2060848"/>
                <a:ext cx="144016" cy="144016"/>
                <a:chOff x="3273434" y="1464634"/>
                <a:chExt cx="616812" cy="89065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3273434" y="1464634"/>
                  <a:ext cx="616812" cy="890650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 81"/>
                <p:cNvSpPr/>
                <p:nvPr/>
              </p:nvSpPr>
              <p:spPr>
                <a:xfrm>
                  <a:off x="3468218" y="1859612"/>
                  <a:ext cx="124445" cy="146966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9" name="Group 88"/>
            <p:cNvGrpSpPr/>
            <p:nvPr/>
          </p:nvGrpSpPr>
          <p:grpSpPr>
            <a:xfrm>
              <a:off x="7524328" y="4005064"/>
              <a:ext cx="792088" cy="504056"/>
              <a:chOff x="863588" y="1664804"/>
              <a:chExt cx="1584176" cy="1224136"/>
            </a:xfrm>
          </p:grpSpPr>
          <p:grpSp>
            <p:nvGrpSpPr>
              <p:cNvPr id="90" name="Group 89"/>
              <p:cNvGrpSpPr/>
              <p:nvPr/>
            </p:nvGrpSpPr>
            <p:grpSpPr>
              <a:xfrm rot="5400000">
                <a:off x="1043608" y="1484784"/>
                <a:ext cx="1224136" cy="1584176"/>
                <a:chOff x="1259632" y="1484784"/>
                <a:chExt cx="2304256" cy="3240360"/>
              </a:xfrm>
            </p:grpSpPr>
            <p:sp>
              <p:nvSpPr>
                <p:cNvPr id="97" name="Rounded Rectangle 96"/>
                <p:cNvSpPr/>
                <p:nvPr/>
              </p:nvSpPr>
              <p:spPr>
                <a:xfrm>
                  <a:off x="1259632" y="1484784"/>
                  <a:ext cx="2304256" cy="3240360"/>
                </a:xfrm>
                <a:prstGeom prst="roundRect">
                  <a:avLst/>
                </a:prstGeom>
                <a:ln>
                  <a:solidFill>
                    <a:srgbClr val="F7944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1744436" y="2368519"/>
                  <a:ext cx="1345047" cy="1472891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572590" y="2303303"/>
                <a:ext cx="144015" cy="144015"/>
                <a:chOff x="2763375" y="1628079"/>
                <a:chExt cx="616807" cy="890646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2763375" y="1628079"/>
                  <a:ext cx="616807" cy="890646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reeform 95"/>
                <p:cNvSpPr/>
                <p:nvPr/>
              </p:nvSpPr>
              <p:spPr>
                <a:xfrm>
                  <a:off x="2958158" y="2023048"/>
                  <a:ext cx="124441" cy="146967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1547664" y="2060848"/>
                <a:ext cx="144016" cy="144016"/>
                <a:chOff x="3273434" y="1464634"/>
                <a:chExt cx="616812" cy="890650"/>
              </a:xfrm>
            </p:grpSpPr>
            <p:sp>
              <p:nvSpPr>
                <p:cNvPr id="93" name="Freeform 92"/>
                <p:cNvSpPr/>
                <p:nvPr/>
              </p:nvSpPr>
              <p:spPr>
                <a:xfrm>
                  <a:off x="3273434" y="1464634"/>
                  <a:ext cx="616812" cy="890650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>
                  <a:off x="3468218" y="1859612"/>
                  <a:ext cx="124445" cy="146966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5" name="Group 154"/>
            <p:cNvGrpSpPr/>
            <p:nvPr/>
          </p:nvGrpSpPr>
          <p:grpSpPr>
            <a:xfrm>
              <a:off x="5580112" y="1916832"/>
              <a:ext cx="2232248" cy="1944216"/>
              <a:chOff x="611560" y="1844824"/>
              <a:chExt cx="2232248" cy="1944216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611560" y="1844824"/>
                <a:ext cx="1080120" cy="1944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691680" y="1844824"/>
                <a:ext cx="1152128" cy="1944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Rectangle 189"/>
            <p:cNvSpPr/>
            <p:nvPr/>
          </p:nvSpPr>
          <p:spPr>
            <a:xfrm>
              <a:off x="6333442" y="2548279"/>
              <a:ext cx="74571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3200" b="1" dirty="0" smtClean="0"/>
                <a:t>M I</a:t>
              </a:r>
              <a:endParaRPr lang="en-US" sz="3200" b="1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8272179" y="3924345"/>
              <a:ext cx="40427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IN" sz="3200" b="1" dirty="0" smtClean="0">
                  <a:solidFill>
                    <a:prstClr val="white"/>
                  </a:solidFill>
                </a:rPr>
                <a:t>n</a:t>
              </a:r>
              <a:endParaRPr lang="en-US" sz="3200" b="1" dirty="0">
                <a:solidFill>
                  <a:prstClr val="white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5940152" y="3933056"/>
              <a:ext cx="40427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IN" sz="3200" b="1" dirty="0" smtClean="0">
                  <a:solidFill>
                    <a:prstClr val="white"/>
                  </a:solidFill>
                </a:rPr>
                <a:t>n</a:t>
              </a:r>
              <a:endParaRPr lang="en-US" sz="3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4644008" y="4547878"/>
            <a:ext cx="4392488" cy="2409514"/>
            <a:chOff x="4644008" y="4547878"/>
            <a:chExt cx="4392488" cy="2409514"/>
          </a:xfrm>
        </p:grpSpPr>
        <p:grpSp>
          <p:nvGrpSpPr>
            <p:cNvPr id="99" name="Group 98"/>
            <p:cNvGrpSpPr/>
            <p:nvPr/>
          </p:nvGrpSpPr>
          <p:grpSpPr>
            <a:xfrm>
              <a:off x="4644008" y="5589240"/>
              <a:ext cx="720080" cy="504056"/>
              <a:chOff x="863588" y="1664804"/>
              <a:chExt cx="1584176" cy="1224136"/>
            </a:xfrm>
          </p:grpSpPr>
          <p:grpSp>
            <p:nvGrpSpPr>
              <p:cNvPr id="100" name="Group 99"/>
              <p:cNvGrpSpPr/>
              <p:nvPr/>
            </p:nvGrpSpPr>
            <p:grpSpPr>
              <a:xfrm rot="5400000">
                <a:off x="1043608" y="1484784"/>
                <a:ext cx="1224136" cy="1584176"/>
                <a:chOff x="1259632" y="1484784"/>
                <a:chExt cx="2304256" cy="3240360"/>
              </a:xfrm>
            </p:grpSpPr>
            <p:sp>
              <p:nvSpPr>
                <p:cNvPr id="107" name="Rounded Rectangle 106"/>
                <p:cNvSpPr/>
                <p:nvPr/>
              </p:nvSpPr>
              <p:spPr>
                <a:xfrm>
                  <a:off x="1259632" y="1484784"/>
                  <a:ext cx="2304256" cy="3240360"/>
                </a:xfrm>
                <a:prstGeom prst="roundRect">
                  <a:avLst/>
                </a:prstGeom>
                <a:ln>
                  <a:solidFill>
                    <a:srgbClr val="F7944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744436" y="2368519"/>
                  <a:ext cx="1345047" cy="1472891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572590" y="2303303"/>
                <a:ext cx="144015" cy="144015"/>
                <a:chOff x="2763375" y="1628079"/>
                <a:chExt cx="616807" cy="890646"/>
              </a:xfrm>
            </p:grpSpPr>
            <p:sp>
              <p:nvSpPr>
                <p:cNvPr id="105" name="Freeform 104"/>
                <p:cNvSpPr/>
                <p:nvPr/>
              </p:nvSpPr>
              <p:spPr>
                <a:xfrm>
                  <a:off x="2763375" y="1628079"/>
                  <a:ext cx="616807" cy="890646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>
                  <a:off x="2958158" y="2023048"/>
                  <a:ext cx="124441" cy="146967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1547664" y="2060848"/>
                <a:ext cx="144016" cy="144016"/>
                <a:chOff x="3273434" y="1464634"/>
                <a:chExt cx="616812" cy="890650"/>
              </a:xfrm>
            </p:grpSpPr>
            <p:sp>
              <p:nvSpPr>
                <p:cNvPr id="103" name="Freeform 102"/>
                <p:cNvSpPr/>
                <p:nvPr/>
              </p:nvSpPr>
              <p:spPr>
                <a:xfrm>
                  <a:off x="3273434" y="1464634"/>
                  <a:ext cx="616812" cy="890650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3468218" y="1859612"/>
                  <a:ext cx="124445" cy="146966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9" name="Group 118"/>
            <p:cNvGrpSpPr/>
            <p:nvPr/>
          </p:nvGrpSpPr>
          <p:grpSpPr>
            <a:xfrm>
              <a:off x="5796136" y="5589240"/>
              <a:ext cx="720080" cy="504056"/>
              <a:chOff x="863588" y="1664804"/>
              <a:chExt cx="1584176" cy="1224136"/>
            </a:xfrm>
          </p:grpSpPr>
          <p:grpSp>
            <p:nvGrpSpPr>
              <p:cNvPr id="120" name="Group 119"/>
              <p:cNvGrpSpPr/>
              <p:nvPr/>
            </p:nvGrpSpPr>
            <p:grpSpPr>
              <a:xfrm rot="5400000">
                <a:off x="1043608" y="1484784"/>
                <a:ext cx="1224136" cy="1584176"/>
                <a:chOff x="1259632" y="1484784"/>
                <a:chExt cx="2304256" cy="3240360"/>
              </a:xfrm>
            </p:grpSpPr>
            <p:sp>
              <p:nvSpPr>
                <p:cNvPr id="127" name="Rounded Rectangle 126"/>
                <p:cNvSpPr/>
                <p:nvPr/>
              </p:nvSpPr>
              <p:spPr>
                <a:xfrm>
                  <a:off x="1259632" y="1484784"/>
                  <a:ext cx="2304256" cy="3240360"/>
                </a:xfrm>
                <a:prstGeom prst="roundRect">
                  <a:avLst/>
                </a:prstGeom>
                <a:ln>
                  <a:solidFill>
                    <a:srgbClr val="F7944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1744436" y="2368519"/>
                  <a:ext cx="1345047" cy="1472891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1572590" y="2303303"/>
                <a:ext cx="144015" cy="144015"/>
                <a:chOff x="2763375" y="1628079"/>
                <a:chExt cx="616807" cy="890646"/>
              </a:xfrm>
            </p:grpSpPr>
            <p:sp>
              <p:nvSpPr>
                <p:cNvPr id="125" name="Freeform 124"/>
                <p:cNvSpPr/>
                <p:nvPr/>
              </p:nvSpPr>
              <p:spPr>
                <a:xfrm>
                  <a:off x="2763375" y="1628079"/>
                  <a:ext cx="616807" cy="890646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 125"/>
                <p:cNvSpPr/>
                <p:nvPr/>
              </p:nvSpPr>
              <p:spPr>
                <a:xfrm>
                  <a:off x="2958158" y="2023048"/>
                  <a:ext cx="124441" cy="146967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1547664" y="2060848"/>
                <a:ext cx="144016" cy="144016"/>
                <a:chOff x="3273434" y="1464634"/>
                <a:chExt cx="616812" cy="89065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3273434" y="1464634"/>
                  <a:ext cx="616812" cy="890650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Freeform 123"/>
                <p:cNvSpPr/>
                <p:nvPr/>
              </p:nvSpPr>
              <p:spPr>
                <a:xfrm>
                  <a:off x="3468218" y="1859612"/>
                  <a:ext cx="124445" cy="146966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9" name="Group 128"/>
            <p:cNvGrpSpPr/>
            <p:nvPr/>
          </p:nvGrpSpPr>
          <p:grpSpPr>
            <a:xfrm>
              <a:off x="7092280" y="5589240"/>
              <a:ext cx="720080" cy="504056"/>
              <a:chOff x="863588" y="1664804"/>
              <a:chExt cx="1584176" cy="1224136"/>
            </a:xfrm>
          </p:grpSpPr>
          <p:grpSp>
            <p:nvGrpSpPr>
              <p:cNvPr id="130" name="Group 129"/>
              <p:cNvGrpSpPr/>
              <p:nvPr/>
            </p:nvGrpSpPr>
            <p:grpSpPr>
              <a:xfrm rot="5400000">
                <a:off x="1043608" y="1484784"/>
                <a:ext cx="1224136" cy="1584176"/>
                <a:chOff x="1259632" y="1484784"/>
                <a:chExt cx="2304256" cy="3240360"/>
              </a:xfrm>
            </p:grpSpPr>
            <p:sp>
              <p:nvSpPr>
                <p:cNvPr id="137" name="Rounded Rectangle 136"/>
                <p:cNvSpPr/>
                <p:nvPr/>
              </p:nvSpPr>
              <p:spPr>
                <a:xfrm>
                  <a:off x="1259632" y="1484784"/>
                  <a:ext cx="2304256" cy="3240360"/>
                </a:xfrm>
                <a:prstGeom prst="roundRect">
                  <a:avLst/>
                </a:prstGeom>
                <a:ln>
                  <a:solidFill>
                    <a:srgbClr val="F7944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1744436" y="2368519"/>
                  <a:ext cx="1345047" cy="1472891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572590" y="2303303"/>
                <a:ext cx="144015" cy="144015"/>
                <a:chOff x="2763375" y="1628079"/>
                <a:chExt cx="616807" cy="890646"/>
              </a:xfrm>
            </p:grpSpPr>
            <p:sp>
              <p:nvSpPr>
                <p:cNvPr id="135" name="Freeform 134"/>
                <p:cNvSpPr/>
                <p:nvPr/>
              </p:nvSpPr>
              <p:spPr>
                <a:xfrm>
                  <a:off x="2763375" y="1628079"/>
                  <a:ext cx="616807" cy="890646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reeform 135"/>
                <p:cNvSpPr/>
                <p:nvPr/>
              </p:nvSpPr>
              <p:spPr>
                <a:xfrm>
                  <a:off x="2958158" y="2023048"/>
                  <a:ext cx="124441" cy="146967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1547664" y="2060848"/>
                <a:ext cx="144016" cy="144016"/>
                <a:chOff x="3273434" y="1464634"/>
                <a:chExt cx="616812" cy="890650"/>
              </a:xfrm>
            </p:grpSpPr>
            <p:sp>
              <p:nvSpPr>
                <p:cNvPr id="133" name="Freeform 132"/>
                <p:cNvSpPr/>
                <p:nvPr/>
              </p:nvSpPr>
              <p:spPr>
                <a:xfrm>
                  <a:off x="3273434" y="1464634"/>
                  <a:ext cx="616812" cy="890650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Freeform 133"/>
                <p:cNvSpPr/>
                <p:nvPr/>
              </p:nvSpPr>
              <p:spPr>
                <a:xfrm>
                  <a:off x="3468218" y="1859612"/>
                  <a:ext cx="124445" cy="146966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9" name="Group 138"/>
            <p:cNvGrpSpPr/>
            <p:nvPr/>
          </p:nvGrpSpPr>
          <p:grpSpPr>
            <a:xfrm>
              <a:off x="8316416" y="5589240"/>
              <a:ext cx="720080" cy="504056"/>
              <a:chOff x="863588" y="1664804"/>
              <a:chExt cx="1584176" cy="1224136"/>
            </a:xfrm>
          </p:grpSpPr>
          <p:grpSp>
            <p:nvGrpSpPr>
              <p:cNvPr id="140" name="Group 139"/>
              <p:cNvGrpSpPr/>
              <p:nvPr/>
            </p:nvGrpSpPr>
            <p:grpSpPr>
              <a:xfrm rot="5400000">
                <a:off x="1043608" y="1484784"/>
                <a:ext cx="1224136" cy="1584176"/>
                <a:chOff x="1259632" y="1484784"/>
                <a:chExt cx="2304256" cy="324036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1259632" y="1484784"/>
                  <a:ext cx="2304256" cy="3240360"/>
                </a:xfrm>
                <a:prstGeom prst="roundRect">
                  <a:avLst/>
                </a:prstGeom>
                <a:ln>
                  <a:solidFill>
                    <a:srgbClr val="F7944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1744436" y="2368519"/>
                  <a:ext cx="1345047" cy="1472891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1572590" y="2303303"/>
                <a:ext cx="144015" cy="144015"/>
                <a:chOff x="2763375" y="1628079"/>
                <a:chExt cx="616807" cy="890646"/>
              </a:xfrm>
            </p:grpSpPr>
            <p:sp>
              <p:nvSpPr>
                <p:cNvPr id="145" name="Freeform 144"/>
                <p:cNvSpPr/>
                <p:nvPr/>
              </p:nvSpPr>
              <p:spPr>
                <a:xfrm>
                  <a:off x="2763375" y="1628079"/>
                  <a:ext cx="616807" cy="890646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Freeform 145"/>
                <p:cNvSpPr/>
                <p:nvPr/>
              </p:nvSpPr>
              <p:spPr>
                <a:xfrm>
                  <a:off x="2958158" y="2023048"/>
                  <a:ext cx="124441" cy="146967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1547664" y="2060848"/>
                <a:ext cx="144016" cy="144016"/>
                <a:chOff x="3273434" y="1464634"/>
                <a:chExt cx="616812" cy="890650"/>
              </a:xfrm>
            </p:grpSpPr>
            <p:sp>
              <p:nvSpPr>
                <p:cNvPr id="143" name="Freeform 142"/>
                <p:cNvSpPr/>
                <p:nvPr/>
              </p:nvSpPr>
              <p:spPr>
                <a:xfrm>
                  <a:off x="3273434" y="1464634"/>
                  <a:ext cx="616812" cy="890650"/>
                </a:xfrm>
                <a:custGeom>
                  <a:avLst/>
                  <a:gdLst>
                    <a:gd name="connsiteX0" fmla="*/ 378745 w 616814"/>
                    <a:gd name="connsiteY0" fmla="*/ 660099 h 890649"/>
                    <a:gd name="connsiteX1" fmla="*/ 373335 w 616814"/>
                    <a:gd name="connsiteY1" fmla="*/ 643867 h 890649"/>
                    <a:gd name="connsiteX2" fmla="*/ 357103 w 616814"/>
                    <a:gd name="connsiteY2" fmla="*/ 633046 h 890649"/>
                    <a:gd name="connsiteX3" fmla="*/ 330049 w 616814"/>
                    <a:gd name="connsiteY3" fmla="*/ 616814 h 890649"/>
                    <a:gd name="connsiteX4" fmla="*/ 308407 w 616814"/>
                    <a:gd name="connsiteY4" fmla="*/ 600582 h 890649"/>
                    <a:gd name="connsiteX5" fmla="*/ 281354 w 616814"/>
                    <a:gd name="connsiteY5" fmla="*/ 573529 h 890649"/>
                    <a:gd name="connsiteX6" fmla="*/ 275943 w 616814"/>
                    <a:gd name="connsiteY6" fmla="*/ 557297 h 890649"/>
                    <a:gd name="connsiteX7" fmla="*/ 243479 w 616814"/>
                    <a:gd name="connsiteY7" fmla="*/ 530244 h 890649"/>
                    <a:gd name="connsiteX8" fmla="*/ 216426 w 616814"/>
                    <a:gd name="connsiteY8" fmla="*/ 508601 h 890649"/>
                    <a:gd name="connsiteX9" fmla="*/ 194783 w 616814"/>
                    <a:gd name="connsiteY9" fmla="*/ 476137 h 890649"/>
                    <a:gd name="connsiteX10" fmla="*/ 183962 w 616814"/>
                    <a:gd name="connsiteY10" fmla="*/ 459905 h 890649"/>
                    <a:gd name="connsiteX11" fmla="*/ 167730 w 616814"/>
                    <a:gd name="connsiteY11" fmla="*/ 443673 h 890649"/>
                    <a:gd name="connsiteX12" fmla="*/ 156909 w 616814"/>
                    <a:gd name="connsiteY12" fmla="*/ 427441 h 890649"/>
                    <a:gd name="connsiteX13" fmla="*/ 140677 w 616814"/>
                    <a:gd name="connsiteY13" fmla="*/ 416620 h 890649"/>
                    <a:gd name="connsiteX14" fmla="*/ 129855 w 616814"/>
                    <a:gd name="connsiteY14" fmla="*/ 394977 h 890649"/>
                    <a:gd name="connsiteX15" fmla="*/ 119034 w 616814"/>
                    <a:gd name="connsiteY15" fmla="*/ 378745 h 890649"/>
                    <a:gd name="connsiteX16" fmla="*/ 102802 w 616814"/>
                    <a:gd name="connsiteY16" fmla="*/ 340871 h 890649"/>
                    <a:gd name="connsiteX17" fmla="*/ 81160 w 616814"/>
                    <a:gd name="connsiteY17" fmla="*/ 308407 h 890649"/>
                    <a:gd name="connsiteX18" fmla="*/ 70338 w 616814"/>
                    <a:gd name="connsiteY18" fmla="*/ 275943 h 890649"/>
                    <a:gd name="connsiteX19" fmla="*/ 64928 w 616814"/>
                    <a:gd name="connsiteY19" fmla="*/ 254300 h 890649"/>
                    <a:gd name="connsiteX20" fmla="*/ 54106 w 616814"/>
                    <a:gd name="connsiteY20" fmla="*/ 238068 h 890649"/>
                    <a:gd name="connsiteX21" fmla="*/ 43285 w 616814"/>
                    <a:gd name="connsiteY21" fmla="*/ 216426 h 890649"/>
                    <a:gd name="connsiteX22" fmla="*/ 37874 w 616814"/>
                    <a:gd name="connsiteY22" fmla="*/ 200194 h 890649"/>
                    <a:gd name="connsiteX23" fmla="*/ 27053 w 616814"/>
                    <a:gd name="connsiteY23" fmla="*/ 178551 h 890649"/>
                    <a:gd name="connsiteX24" fmla="*/ 10821 w 616814"/>
                    <a:gd name="connsiteY24" fmla="*/ 140677 h 890649"/>
                    <a:gd name="connsiteX25" fmla="*/ 5410 w 616814"/>
                    <a:gd name="connsiteY25" fmla="*/ 64928 h 890649"/>
                    <a:gd name="connsiteX26" fmla="*/ 0 w 616814"/>
                    <a:gd name="connsiteY26" fmla="*/ 48696 h 890649"/>
                    <a:gd name="connsiteX27" fmla="*/ 5410 w 616814"/>
                    <a:gd name="connsiteY27" fmla="*/ 0 h 890649"/>
                    <a:gd name="connsiteX28" fmla="*/ 54106 w 616814"/>
                    <a:gd name="connsiteY28" fmla="*/ 5410 h 890649"/>
                    <a:gd name="connsiteX29" fmla="*/ 64928 w 616814"/>
                    <a:gd name="connsiteY29" fmla="*/ 16232 h 890649"/>
                    <a:gd name="connsiteX30" fmla="*/ 81160 w 616814"/>
                    <a:gd name="connsiteY30" fmla="*/ 27053 h 890649"/>
                    <a:gd name="connsiteX31" fmla="*/ 102802 w 616814"/>
                    <a:gd name="connsiteY31" fmla="*/ 64928 h 890649"/>
                    <a:gd name="connsiteX32" fmla="*/ 124445 w 616814"/>
                    <a:gd name="connsiteY32" fmla="*/ 119034 h 890649"/>
                    <a:gd name="connsiteX33" fmla="*/ 146087 w 616814"/>
                    <a:gd name="connsiteY33" fmla="*/ 146087 h 890649"/>
                    <a:gd name="connsiteX34" fmla="*/ 156909 w 616814"/>
                    <a:gd name="connsiteY34" fmla="*/ 167730 h 890649"/>
                    <a:gd name="connsiteX35" fmla="*/ 167730 w 616814"/>
                    <a:gd name="connsiteY35" fmla="*/ 183962 h 890649"/>
                    <a:gd name="connsiteX36" fmla="*/ 178551 w 616814"/>
                    <a:gd name="connsiteY36" fmla="*/ 211015 h 890649"/>
                    <a:gd name="connsiteX37" fmla="*/ 205605 w 616814"/>
                    <a:gd name="connsiteY37" fmla="*/ 243479 h 890649"/>
                    <a:gd name="connsiteX38" fmla="*/ 216426 w 616814"/>
                    <a:gd name="connsiteY38" fmla="*/ 265122 h 890649"/>
                    <a:gd name="connsiteX39" fmla="*/ 227247 w 616814"/>
                    <a:gd name="connsiteY39" fmla="*/ 281354 h 890649"/>
                    <a:gd name="connsiteX40" fmla="*/ 238068 w 616814"/>
                    <a:gd name="connsiteY40" fmla="*/ 313818 h 890649"/>
                    <a:gd name="connsiteX41" fmla="*/ 243479 w 616814"/>
                    <a:gd name="connsiteY41" fmla="*/ 330049 h 890649"/>
                    <a:gd name="connsiteX42" fmla="*/ 254300 w 616814"/>
                    <a:gd name="connsiteY42" fmla="*/ 340871 h 890649"/>
                    <a:gd name="connsiteX43" fmla="*/ 259711 w 616814"/>
                    <a:gd name="connsiteY43" fmla="*/ 357103 h 890649"/>
                    <a:gd name="connsiteX44" fmla="*/ 270532 w 616814"/>
                    <a:gd name="connsiteY44" fmla="*/ 373335 h 890649"/>
                    <a:gd name="connsiteX45" fmla="*/ 286764 w 616814"/>
                    <a:gd name="connsiteY45" fmla="*/ 405799 h 890649"/>
                    <a:gd name="connsiteX46" fmla="*/ 302996 w 616814"/>
                    <a:gd name="connsiteY46" fmla="*/ 438262 h 890649"/>
                    <a:gd name="connsiteX47" fmla="*/ 308407 w 616814"/>
                    <a:gd name="connsiteY47" fmla="*/ 454494 h 890649"/>
                    <a:gd name="connsiteX48" fmla="*/ 351692 w 616814"/>
                    <a:gd name="connsiteY48" fmla="*/ 486958 h 890649"/>
                    <a:gd name="connsiteX49" fmla="*/ 389567 w 616814"/>
                    <a:gd name="connsiteY49" fmla="*/ 519422 h 890649"/>
                    <a:gd name="connsiteX50" fmla="*/ 400388 w 616814"/>
                    <a:gd name="connsiteY50" fmla="*/ 530244 h 890649"/>
                    <a:gd name="connsiteX51" fmla="*/ 432852 w 616814"/>
                    <a:gd name="connsiteY51" fmla="*/ 551886 h 890649"/>
                    <a:gd name="connsiteX52" fmla="*/ 449084 w 616814"/>
                    <a:gd name="connsiteY52" fmla="*/ 562707 h 890649"/>
                    <a:gd name="connsiteX53" fmla="*/ 465316 w 616814"/>
                    <a:gd name="connsiteY53" fmla="*/ 568118 h 890649"/>
                    <a:gd name="connsiteX54" fmla="*/ 476137 w 616814"/>
                    <a:gd name="connsiteY54" fmla="*/ 584350 h 890649"/>
                    <a:gd name="connsiteX55" fmla="*/ 508601 w 616814"/>
                    <a:gd name="connsiteY55" fmla="*/ 611403 h 890649"/>
                    <a:gd name="connsiteX56" fmla="*/ 530244 w 616814"/>
                    <a:gd name="connsiteY56" fmla="*/ 638457 h 890649"/>
                    <a:gd name="connsiteX57" fmla="*/ 551886 w 616814"/>
                    <a:gd name="connsiteY57" fmla="*/ 670920 h 890649"/>
                    <a:gd name="connsiteX58" fmla="*/ 573529 w 616814"/>
                    <a:gd name="connsiteY58" fmla="*/ 692563 h 890649"/>
                    <a:gd name="connsiteX59" fmla="*/ 578939 w 616814"/>
                    <a:gd name="connsiteY59" fmla="*/ 708795 h 890649"/>
                    <a:gd name="connsiteX60" fmla="*/ 589761 w 616814"/>
                    <a:gd name="connsiteY60" fmla="*/ 730438 h 890649"/>
                    <a:gd name="connsiteX61" fmla="*/ 595171 w 616814"/>
                    <a:gd name="connsiteY61" fmla="*/ 752080 h 890649"/>
                    <a:gd name="connsiteX62" fmla="*/ 605993 w 616814"/>
                    <a:gd name="connsiteY62" fmla="*/ 784544 h 890649"/>
                    <a:gd name="connsiteX63" fmla="*/ 611403 w 616814"/>
                    <a:gd name="connsiteY63" fmla="*/ 800776 h 890649"/>
                    <a:gd name="connsiteX64" fmla="*/ 616814 w 616814"/>
                    <a:gd name="connsiteY64" fmla="*/ 817008 h 890649"/>
                    <a:gd name="connsiteX65" fmla="*/ 611403 w 616814"/>
                    <a:gd name="connsiteY65" fmla="*/ 871115 h 890649"/>
                    <a:gd name="connsiteX66" fmla="*/ 605993 w 616814"/>
                    <a:gd name="connsiteY66" fmla="*/ 887347 h 890649"/>
                    <a:gd name="connsiteX67" fmla="*/ 541065 w 616814"/>
                    <a:gd name="connsiteY67" fmla="*/ 881936 h 890649"/>
                    <a:gd name="connsiteX68" fmla="*/ 514012 w 616814"/>
                    <a:gd name="connsiteY68" fmla="*/ 860293 h 890649"/>
                    <a:gd name="connsiteX69" fmla="*/ 486958 w 616814"/>
                    <a:gd name="connsiteY69" fmla="*/ 833240 h 890649"/>
                    <a:gd name="connsiteX70" fmla="*/ 454494 w 616814"/>
                    <a:gd name="connsiteY70" fmla="*/ 789955 h 890649"/>
                    <a:gd name="connsiteX71" fmla="*/ 449084 w 616814"/>
                    <a:gd name="connsiteY71" fmla="*/ 773723 h 890649"/>
                    <a:gd name="connsiteX72" fmla="*/ 427441 w 616814"/>
                    <a:gd name="connsiteY72" fmla="*/ 741259 h 890649"/>
                    <a:gd name="connsiteX73" fmla="*/ 422031 w 616814"/>
                    <a:gd name="connsiteY73" fmla="*/ 725027 h 890649"/>
                    <a:gd name="connsiteX74" fmla="*/ 411209 w 616814"/>
                    <a:gd name="connsiteY74" fmla="*/ 714206 h 890649"/>
                    <a:gd name="connsiteX75" fmla="*/ 405799 w 616814"/>
                    <a:gd name="connsiteY75" fmla="*/ 692563 h 890649"/>
                    <a:gd name="connsiteX76" fmla="*/ 384156 w 616814"/>
                    <a:gd name="connsiteY76" fmla="*/ 660099 h 890649"/>
                    <a:gd name="connsiteX77" fmla="*/ 373335 w 616814"/>
                    <a:gd name="connsiteY77" fmla="*/ 643867 h 890649"/>
                    <a:gd name="connsiteX78" fmla="*/ 378745 w 616814"/>
                    <a:gd name="connsiteY78" fmla="*/ 660099 h 89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16814" h="890649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reeform 143"/>
                <p:cNvSpPr/>
                <p:nvPr/>
              </p:nvSpPr>
              <p:spPr>
                <a:xfrm>
                  <a:off x="3468218" y="1859612"/>
                  <a:ext cx="124445" cy="146966"/>
                </a:xfrm>
                <a:custGeom>
                  <a:avLst/>
                  <a:gdLst>
                    <a:gd name="connsiteX0" fmla="*/ 97392 w 124445"/>
                    <a:gd name="connsiteY0" fmla="*/ 27054 h 146968"/>
                    <a:gd name="connsiteX1" fmla="*/ 48696 w 124445"/>
                    <a:gd name="connsiteY1" fmla="*/ 0 h 146968"/>
                    <a:gd name="connsiteX2" fmla="*/ 16232 w 124445"/>
                    <a:gd name="connsiteY2" fmla="*/ 5411 h 146968"/>
                    <a:gd name="connsiteX3" fmla="*/ 0 w 124445"/>
                    <a:gd name="connsiteY3" fmla="*/ 37875 h 146968"/>
                    <a:gd name="connsiteX4" fmla="*/ 5411 w 124445"/>
                    <a:gd name="connsiteY4" fmla="*/ 91981 h 146968"/>
                    <a:gd name="connsiteX5" fmla="*/ 10822 w 124445"/>
                    <a:gd name="connsiteY5" fmla="*/ 108213 h 146968"/>
                    <a:gd name="connsiteX6" fmla="*/ 27053 w 124445"/>
                    <a:gd name="connsiteY6" fmla="*/ 113624 h 146968"/>
                    <a:gd name="connsiteX7" fmla="*/ 37875 w 124445"/>
                    <a:gd name="connsiteY7" fmla="*/ 124445 h 146968"/>
                    <a:gd name="connsiteX8" fmla="*/ 43285 w 124445"/>
                    <a:gd name="connsiteY8" fmla="*/ 140677 h 146968"/>
                    <a:gd name="connsiteX9" fmla="*/ 70339 w 124445"/>
                    <a:gd name="connsiteY9" fmla="*/ 146088 h 146968"/>
                    <a:gd name="connsiteX10" fmla="*/ 102803 w 124445"/>
                    <a:gd name="connsiteY10" fmla="*/ 140677 h 146968"/>
                    <a:gd name="connsiteX11" fmla="*/ 124445 w 124445"/>
                    <a:gd name="connsiteY11" fmla="*/ 108213 h 146968"/>
                    <a:gd name="connsiteX12" fmla="*/ 108213 w 124445"/>
                    <a:gd name="connsiteY12" fmla="*/ 54107 h 146968"/>
                    <a:gd name="connsiteX13" fmla="*/ 102803 w 124445"/>
                    <a:gd name="connsiteY13" fmla="*/ 37875 h 146968"/>
                    <a:gd name="connsiteX14" fmla="*/ 97392 w 124445"/>
                    <a:gd name="connsiteY14" fmla="*/ 27054 h 14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445" h="146968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4" name="Group 173"/>
            <p:cNvGrpSpPr/>
            <p:nvPr/>
          </p:nvGrpSpPr>
          <p:grpSpPr>
            <a:xfrm>
              <a:off x="5004048" y="4547878"/>
              <a:ext cx="1152128" cy="936104"/>
              <a:chOff x="1122017" y="1844824"/>
              <a:chExt cx="1433759" cy="2085994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122017" y="1844824"/>
                <a:ext cx="569664" cy="19996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691680" y="1844824"/>
                <a:ext cx="864096" cy="20859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7380312" y="4581128"/>
              <a:ext cx="1224136" cy="936104"/>
              <a:chOff x="942797" y="1844824"/>
              <a:chExt cx="1612979" cy="2085994"/>
            </a:xfrm>
          </p:grpSpPr>
          <p:cxnSp>
            <p:nvCxnSpPr>
              <p:cNvPr id="180" name="Straight Arrow Connector 179"/>
              <p:cNvCxnSpPr/>
              <p:nvPr/>
            </p:nvCxnSpPr>
            <p:spPr>
              <a:xfrm flipH="1">
                <a:off x="942797" y="1844824"/>
                <a:ext cx="748883" cy="20859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/>
              <p:nvPr/>
            </p:nvCxnSpPr>
            <p:spPr>
              <a:xfrm>
                <a:off x="1691680" y="1844824"/>
                <a:ext cx="864096" cy="20859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Rectangle 191"/>
            <p:cNvSpPr/>
            <p:nvPr/>
          </p:nvSpPr>
          <p:spPr>
            <a:xfrm>
              <a:off x="6156176" y="4725144"/>
              <a:ext cx="115212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4400" b="1" dirty="0" smtClean="0"/>
                <a:t>M II</a:t>
              </a:r>
              <a:endParaRPr lang="en-US" sz="4400" b="1" dirty="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596695" y="6372617"/>
              <a:ext cx="264771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3200" b="1" dirty="0" smtClean="0"/>
                <a:t>Daughter Cells</a:t>
              </a:r>
              <a:endParaRPr lang="en-US" sz="3200" b="1" dirty="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488203" y="5940569"/>
              <a:ext cx="40427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IN" sz="3200" b="1" dirty="0" smtClean="0">
                  <a:solidFill>
                    <a:prstClr val="white"/>
                  </a:solidFill>
                </a:rPr>
                <a:t>n</a:t>
              </a:r>
              <a:endParaRPr lang="en-US" sz="3200" b="1" dirty="0">
                <a:solidFill>
                  <a:prstClr val="white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7264067" y="5962702"/>
              <a:ext cx="40427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IN" sz="3200" b="1" dirty="0" smtClean="0">
                  <a:solidFill>
                    <a:prstClr val="white"/>
                  </a:solidFill>
                </a:rPr>
                <a:t>n</a:t>
              </a:r>
              <a:endParaRPr lang="en-US" sz="3200" b="1" dirty="0">
                <a:solidFill>
                  <a:prstClr val="white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012160" y="5957194"/>
              <a:ext cx="40427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IN" sz="3200" b="1" dirty="0" smtClean="0">
                  <a:solidFill>
                    <a:prstClr val="white"/>
                  </a:solidFill>
                </a:rPr>
                <a:t>n</a:t>
              </a:r>
              <a:endParaRPr lang="en-US" sz="3200" b="1" dirty="0">
                <a:solidFill>
                  <a:prstClr val="white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788024" y="5979327"/>
              <a:ext cx="40427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IN" sz="3200" b="1" dirty="0" smtClean="0">
                  <a:solidFill>
                    <a:prstClr val="white"/>
                  </a:solidFill>
                </a:rPr>
                <a:t>n</a:t>
              </a:r>
              <a:endParaRPr lang="en-US" sz="3200" b="1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Significance of mitosis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Mitosis results in production of diploid daughter cells with identical genotype</a:t>
            </a:r>
            <a:endParaRPr lang="en-US" sz="2800" dirty="0" smtClean="0"/>
          </a:p>
          <a:p>
            <a:pPr algn="just"/>
            <a:r>
              <a:rPr lang="en-IN" sz="2800" dirty="0" smtClean="0"/>
              <a:t>Growth of </a:t>
            </a:r>
            <a:r>
              <a:rPr lang="en-IN" sz="2800" dirty="0" err="1" smtClean="0"/>
              <a:t>multicellular</a:t>
            </a:r>
            <a:r>
              <a:rPr lang="en-IN" sz="2800" dirty="0" smtClean="0"/>
              <a:t> organisms is due to mitosis. </a:t>
            </a:r>
            <a:r>
              <a:rPr lang="en-IN" sz="2800" i="1" dirty="0" smtClean="0"/>
              <a:t>Embryo development in animals. Apical and lateral cambium results in continuous growth of plant.</a:t>
            </a:r>
            <a:endParaRPr lang="en-US" sz="2800" dirty="0" smtClean="0"/>
          </a:p>
          <a:p>
            <a:pPr algn="just"/>
            <a:r>
              <a:rPr lang="en-IN" sz="2800" dirty="0" smtClean="0"/>
              <a:t>Maintain </a:t>
            </a:r>
            <a:r>
              <a:rPr lang="en-IN" sz="2800" dirty="0" err="1" smtClean="0"/>
              <a:t>nucleo-cytoplasmic</a:t>
            </a:r>
            <a:r>
              <a:rPr lang="en-IN" sz="2800" dirty="0" smtClean="0"/>
              <a:t> ratio which is being disturbed due to cell growth</a:t>
            </a:r>
            <a:endParaRPr lang="en-US" sz="2800" dirty="0" smtClean="0"/>
          </a:p>
          <a:p>
            <a:pPr algn="just"/>
            <a:r>
              <a:rPr lang="en-IN" sz="2800" dirty="0" smtClean="0"/>
              <a:t>Mitosis contributes to cell repairing. Cells of upper layer of epidermis, lining of the gut, and blood cells are being constantly replaced.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SIGNIFICANCE OF MEIOSIS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Meiosis conserve specific chromosome number of each species across generations </a:t>
            </a:r>
            <a:endParaRPr lang="en-US" sz="2800" dirty="0" smtClean="0"/>
          </a:p>
          <a:p>
            <a:pPr algn="just"/>
            <a:r>
              <a:rPr lang="en-IN" sz="2800" dirty="0" smtClean="0"/>
              <a:t>Meiosis increases the genetic variability in the population of organisms from one generation to the next. </a:t>
            </a:r>
            <a:endParaRPr lang="en-US" sz="2800" dirty="0" smtClean="0"/>
          </a:p>
          <a:p>
            <a:pPr algn="just"/>
            <a:r>
              <a:rPr lang="en-IN" sz="2800" dirty="0" smtClean="0"/>
              <a:t>Contributes to evolution by inheritance of variation via sexual reproduction.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15690</TotalTime>
  <Words>291</Words>
  <Application>Microsoft Office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CELL CYCLE AND CELL DIVISION</vt:lpstr>
      <vt:lpstr>Learning objectives of the chapter</vt:lpstr>
      <vt:lpstr>Slide 3</vt:lpstr>
      <vt:lpstr>Cell Cycle</vt:lpstr>
      <vt:lpstr>Cell Cycle</vt:lpstr>
      <vt:lpstr>Slide 6</vt:lpstr>
      <vt:lpstr>Significance of mitosis</vt:lpstr>
      <vt:lpstr>SIGNIFICANCE OF MEIOSIS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Biological Classification</dc:title>
  <dc:creator>lhawang</dc:creator>
  <cp:lastModifiedBy>Lhakpa Wangyal</cp:lastModifiedBy>
  <cp:revision>671</cp:revision>
  <dcterms:created xsi:type="dcterms:W3CDTF">2016-05-03T03:26:26Z</dcterms:created>
  <dcterms:modified xsi:type="dcterms:W3CDTF">2018-11-24T05:45:28Z</dcterms:modified>
</cp:coreProperties>
</file>