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0" r:id="rId3"/>
    <p:sldId id="261" r:id="rId4"/>
    <p:sldId id="281" r:id="rId5"/>
    <p:sldId id="362" r:id="rId6"/>
    <p:sldId id="359" r:id="rId7"/>
    <p:sldId id="349" r:id="rId8"/>
    <p:sldId id="340" r:id="rId9"/>
    <p:sldId id="342" r:id="rId10"/>
    <p:sldId id="363" r:id="rId11"/>
    <p:sldId id="350" r:id="rId12"/>
    <p:sldId id="351" r:id="rId13"/>
    <p:sldId id="352" r:id="rId14"/>
    <p:sldId id="353" r:id="rId15"/>
    <p:sldId id="356" r:id="rId16"/>
    <p:sldId id="357" r:id="rId17"/>
    <p:sldId id="343" r:id="rId18"/>
    <p:sldId id="367" r:id="rId19"/>
    <p:sldId id="364" r:id="rId20"/>
    <p:sldId id="331" r:id="rId21"/>
    <p:sldId id="366" r:id="rId22"/>
    <p:sldId id="358" r:id="rId23"/>
    <p:sldId id="368" r:id="rId24"/>
    <p:sldId id="369" r:id="rId25"/>
    <p:sldId id="371" r:id="rId26"/>
    <p:sldId id="370" r:id="rId27"/>
    <p:sldId id="372" r:id="rId28"/>
    <p:sldId id="365" r:id="rId29"/>
    <p:sldId id="260" r:id="rId30"/>
    <p:sldId id="34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F38"/>
    <a:srgbClr val="EC52C0"/>
    <a:srgbClr val="D2107F"/>
    <a:srgbClr val="EFE7E6"/>
    <a:srgbClr val="F2EFE7"/>
    <a:srgbClr val="DA1067"/>
    <a:srgbClr val="B80C49"/>
    <a:srgbClr val="C7097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4" autoAdjust="0"/>
    <p:restoredTop sz="94660"/>
  </p:normalViewPr>
  <p:slideViewPr>
    <p:cSldViewPr snapToGrid="0">
      <p:cViewPr>
        <p:scale>
          <a:sx n="70" d="100"/>
          <a:sy n="70" d="100"/>
        </p:scale>
        <p:origin x="-92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4603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47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415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03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305" b="697"/>
          <a:stretch/>
        </p:blipFill>
        <p:spPr>
          <a:xfrm>
            <a:off x="-1" y="1"/>
            <a:ext cx="1254034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6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222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213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055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085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243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60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A912-4395-4590-81B4-22A46D39FA1F}" type="datetimeFigureOut">
              <a:rPr lang="zh-CN" altLang="en-US" smtClean="0"/>
              <a:pPr/>
              <a:t>2018/11/5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3AA8-F5A6-4FBB-918B-222A088ABF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7" name="Picture 3" descr="D:\0--吉亚云\睿泰集团员工培养计划-解决方案部-JYY\其他\PPT素材\插图\32rw0047rf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artisticBlur radius="53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61966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02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" y="1578373"/>
            <a:ext cx="12487701" cy="4817659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28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13500225">
            <a:off x="8324078" y="750879"/>
            <a:ext cx="891223" cy="4340536"/>
          </a:xfrm>
          <a:prstGeom prst="triangl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118C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13402860">
            <a:off x="7890585" y="1234135"/>
            <a:ext cx="2441912" cy="5209411"/>
          </a:xfrm>
          <a:prstGeom prst="triangle">
            <a:avLst/>
          </a:prstGeom>
          <a:solidFill>
            <a:srgbClr val="A40C6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118C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5008953">
            <a:off x="5343639" y="236676"/>
            <a:ext cx="3508587" cy="7484985"/>
          </a:xfrm>
          <a:prstGeom prst="triangle">
            <a:avLst/>
          </a:prstGeom>
          <a:solidFill>
            <a:srgbClr val="A40C6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118C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 rot="11677206">
            <a:off x="9415119" y="1102927"/>
            <a:ext cx="735438" cy="4678786"/>
          </a:xfrm>
          <a:prstGeom prst="triangl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118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7765" y="2185806"/>
            <a:ext cx="94255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400" b="1" dirty="0" smtClean="0"/>
              <a:t>基于</a:t>
            </a:r>
            <a:r>
              <a:rPr lang="en-US" altLang="zh-CN" sz="4400" b="1" dirty="0" smtClean="0"/>
              <a:t>Android</a:t>
            </a:r>
            <a:r>
              <a:rPr lang="zh-CN" altLang="zh-CN" sz="4400" b="1" dirty="0" smtClean="0"/>
              <a:t>的校内电脑使用问答应用</a:t>
            </a:r>
          </a:p>
          <a:p>
            <a:r>
              <a:rPr lang="en-US" altLang="zh-CN" sz="4400" b="1" dirty="0" smtClean="0"/>
              <a:t>                     </a:t>
            </a:r>
            <a:r>
              <a:rPr lang="zh-CN" altLang="zh-CN" sz="4400" b="1" dirty="0" smtClean="0"/>
              <a:t>的设计与实现</a:t>
            </a:r>
            <a:endParaRPr lang="zh-CN" altLang="zh-CN" sz="4400" b="1" dirty="0"/>
          </a:p>
        </p:txBody>
      </p:sp>
      <p:pic>
        <p:nvPicPr>
          <p:cNvPr id="20" name="图片 19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3849" y="212620"/>
            <a:ext cx="1813197" cy="17434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51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5047446" y="561379"/>
            <a:ext cx="3421452" cy="3421452"/>
          </a:xfrm>
          <a:prstGeom prst="chord">
            <a:avLst>
              <a:gd name="adj1" fmla="val 3775932"/>
              <a:gd name="adj2" fmla="val 1171381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888531" y="1646106"/>
            <a:ext cx="2871127" cy="2315150"/>
          </a:xfrm>
          <a:prstGeom prst="line">
            <a:avLst/>
          </a:prstGeom>
          <a:ln w="28575">
            <a:solidFill>
              <a:srgbClr val="E91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060692" y="2257590"/>
            <a:ext cx="3421452" cy="3421448"/>
          </a:xfrm>
          <a:prstGeom prst="ellipse">
            <a:avLst/>
          </a:prstGeom>
          <a:solidFill>
            <a:srgbClr val="E9118C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9957" y="3699646"/>
            <a:ext cx="2242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系统设计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47446" y="546865"/>
            <a:ext cx="3421452" cy="34214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18186" y="4272538"/>
            <a:ext cx="2198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Three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56646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190732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55470" y="476203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电脑小白</a:t>
            </a:r>
            <a:endParaRPr lang="zh-CN" altLang="en-US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036" y="2286000"/>
            <a:ext cx="10202495" cy="4572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98211" y="629500"/>
            <a:ext cx="2031325" cy="828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600" kern="10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原型设计</a:t>
            </a:r>
            <a:endParaRPr lang="zh-CN" altLang="zh-CN" sz="3600" kern="100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728" y="671602"/>
            <a:ext cx="364845" cy="1547446"/>
          </a:xfrm>
          <a:prstGeom prst="rect">
            <a:avLst/>
          </a:prstGeom>
          <a:solidFill>
            <a:srgbClr val="E91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08573" y="1445325"/>
            <a:ext cx="7369752" cy="7737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98211" y="1601353"/>
            <a:ext cx="5676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发布问题     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 问题列表    </a:t>
            </a:r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故障问题详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978923" y="1460676"/>
            <a:ext cx="1564805" cy="62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78923" y="1447028"/>
            <a:ext cx="0" cy="16829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300" y="543322"/>
            <a:ext cx="1888187" cy="181556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0" y="61663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0" y="713671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162180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系统分析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8306" name="Picture 2"/>
          <p:cNvPicPr preferRelativeResize="0"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9195" y="2398641"/>
            <a:ext cx="2390400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7" name="图片 10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3939" y="2358886"/>
            <a:ext cx="2390400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8" name="图片 11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06738" y="2345633"/>
            <a:ext cx="2390400" cy="427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95574245"/>
      </p:ext>
    </p:extLst>
  </p:cSld>
  <p:clrMapOvr>
    <a:masterClrMapping/>
  </p:clrMapOvr>
  <p:transition advTm="340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036" y="2270234"/>
            <a:ext cx="11289164" cy="458776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98211" y="629500"/>
            <a:ext cx="2031325" cy="828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600" kern="10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原型设计</a:t>
            </a:r>
            <a:endParaRPr lang="zh-CN" altLang="zh-CN" sz="3600" kern="100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728" y="671602"/>
            <a:ext cx="364845" cy="1547446"/>
          </a:xfrm>
          <a:prstGeom prst="rect">
            <a:avLst/>
          </a:prstGeom>
          <a:solidFill>
            <a:srgbClr val="E91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08573" y="1445325"/>
            <a:ext cx="7369752" cy="7737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98211" y="1601353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个人中心         </a:t>
            </a:r>
            <a:r>
              <a:rPr lang="en-US" altLang="zh-CN" sz="2400" b="1" dirty="0" smtClean="0"/>
              <a:t>5.</a:t>
            </a:r>
            <a:r>
              <a:rPr lang="zh-CN" altLang="en-US" sz="2400" b="1" dirty="0" smtClean="0"/>
              <a:t>修改资料         </a:t>
            </a:r>
            <a:r>
              <a:rPr lang="en-US" altLang="zh-CN" sz="2400" b="1" dirty="0" smtClean="0"/>
              <a:t>6.</a:t>
            </a:r>
            <a:r>
              <a:rPr lang="zh-CN" altLang="en-US" sz="2400" b="1" dirty="0" smtClean="0"/>
              <a:t>搜素       </a:t>
            </a:r>
            <a:r>
              <a:rPr lang="en-US" altLang="zh-CN" sz="2400" b="1" dirty="0" smtClean="0"/>
              <a:t>7.</a:t>
            </a:r>
            <a:r>
              <a:rPr lang="zh-CN" altLang="en-US" sz="2400" b="1" dirty="0" smtClean="0"/>
              <a:t> 故障文档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978923" y="1460676"/>
            <a:ext cx="1564805" cy="62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78923" y="1447028"/>
            <a:ext cx="0" cy="16829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300" y="543322"/>
            <a:ext cx="1888187" cy="181556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0" y="61663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0" y="713671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162180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系统分析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9330" name="图片 15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157" y="2385389"/>
            <a:ext cx="2390400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图片 16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1094" y="2358886"/>
            <a:ext cx="2390400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图片 28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4538" y="2332380"/>
            <a:ext cx="2390400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图片 19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30746" y="2332382"/>
            <a:ext cx="2390400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95574245"/>
      </p:ext>
    </p:extLst>
  </p:cSld>
  <p:clrMapOvr>
    <a:masterClrMapping/>
  </p:clrMapOvr>
  <p:transition advTm="340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056290"/>
            <a:ext cx="12486290" cy="58017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0" y="260445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0" y="991965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0" y="360962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系统分析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93892" y="380446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系统主要类图</a:t>
            </a:r>
            <a:endParaRPr lang="zh-CN" altLang="zh-CN" sz="28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235" y="1098000"/>
            <a:ext cx="9788391" cy="57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19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14261"/>
            <a:ext cx="12470296" cy="374373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259496" y="2001078"/>
            <a:ext cx="8713304" cy="1073426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28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空心弧 3"/>
          <p:cNvSpPr/>
          <p:nvPr/>
        </p:nvSpPr>
        <p:spPr>
          <a:xfrm rot="5400000">
            <a:off x="941569" y="1737388"/>
            <a:ext cx="1098506" cy="1098506"/>
          </a:xfrm>
          <a:prstGeom prst="blockArc">
            <a:avLst>
              <a:gd name="adj1" fmla="val 10800000"/>
              <a:gd name="adj2" fmla="val 5496676"/>
              <a:gd name="adj3" fmla="val 282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25062" y="1916697"/>
            <a:ext cx="731520" cy="731520"/>
          </a:xfrm>
          <a:prstGeom prst="ellipse">
            <a:avLst/>
          </a:prstGeom>
          <a:solidFill>
            <a:srgbClr val="E9118C"/>
          </a:solidFill>
          <a:ln>
            <a:solidFill>
              <a:srgbClr val="E91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919" y="205162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2013" y="765478"/>
            <a:ext cx="1723549" cy="9103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10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时序图</a:t>
            </a:r>
            <a:endParaRPr lang="zh-CN" altLang="zh-CN" sz="4000" kern="100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94955" y="2101975"/>
            <a:ext cx="852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新用户注册，输入注册的用户名和密码，提交给后台服务器，后台反馈注册成功，跳转到登录界面</a:t>
            </a:r>
            <a:endParaRPr lang="zh-CN" altLang="en-US" sz="2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66765" y="1021831"/>
            <a:ext cx="46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1.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用户注册时序图</a:t>
            </a:r>
            <a:endParaRPr lang="zh-CN" altLang="en-US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91527" y="767951"/>
            <a:ext cx="0" cy="9566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48413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0" y="779933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0" y="148930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系统分析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445" name="Object 21"/>
          <p:cNvGraphicFramePr>
            <a:graphicFrameLocks noChangeAspect="1"/>
          </p:cNvGraphicFramePr>
          <p:nvPr/>
        </p:nvGraphicFramePr>
        <p:xfrm>
          <a:off x="2285999" y="2923953"/>
          <a:ext cx="7527851" cy="3687423"/>
        </p:xfrm>
        <a:graphic>
          <a:graphicData uri="http://schemas.openxmlformats.org/presentationml/2006/ole">
            <p:oleObj spid="_x0000_s103445" name="Visio" r:id="rId4" imgW="4812862" imgH="2354317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654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14261"/>
            <a:ext cx="12470296" cy="374373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259496" y="1934818"/>
            <a:ext cx="8713304" cy="1073426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28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空心弧 3"/>
          <p:cNvSpPr/>
          <p:nvPr/>
        </p:nvSpPr>
        <p:spPr>
          <a:xfrm rot="5400000">
            <a:off x="941569" y="1737388"/>
            <a:ext cx="1098506" cy="1098506"/>
          </a:xfrm>
          <a:prstGeom prst="blockArc">
            <a:avLst>
              <a:gd name="adj1" fmla="val 10800000"/>
              <a:gd name="adj2" fmla="val 5496676"/>
              <a:gd name="adj3" fmla="val 282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25062" y="1916697"/>
            <a:ext cx="731520" cy="731520"/>
          </a:xfrm>
          <a:prstGeom prst="ellipse">
            <a:avLst/>
          </a:prstGeom>
          <a:solidFill>
            <a:srgbClr val="E9118C"/>
          </a:solidFill>
          <a:ln>
            <a:solidFill>
              <a:srgbClr val="E91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919" y="205162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2013" y="765478"/>
            <a:ext cx="1723549" cy="9103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10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时序图</a:t>
            </a:r>
            <a:endParaRPr lang="zh-CN" altLang="zh-CN" sz="4000" kern="100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94955" y="2035715"/>
            <a:ext cx="852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bg1"/>
                </a:solidFill>
              </a:rPr>
              <a:t>用户进入发布界面内，输入问题标题、内容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，选择问题类型，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点击发布按钮，系统提示发布成功，跳转到问题界面。</a:t>
            </a:r>
            <a:endParaRPr lang="zh-CN" altLang="en-US" sz="2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66765" y="1021831"/>
            <a:ext cx="46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用户发布时序图</a:t>
            </a:r>
            <a:endParaRPr lang="zh-CN" altLang="en-US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91527" y="767951"/>
            <a:ext cx="0" cy="9566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48413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0" y="779933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0" y="148930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系统分析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2179673" y="2828262"/>
          <a:ext cx="7091917" cy="3305868"/>
        </p:xfrm>
        <a:graphic>
          <a:graphicData uri="http://schemas.openxmlformats.org/presentationml/2006/ole">
            <p:oleObj spid="_x0000_s133138" name="Visio" r:id="rId4" imgW="4121461" imgH="1922132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654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14261"/>
            <a:ext cx="12470296" cy="374373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259496" y="1749287"/>
            <a:ext cx="8713304" cy="1258957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28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空心弧 3"/>
          <p:cNvSpPr/>
          <p:nvPr/>
        </p:nvSpPr>
        <p:spPr>
          <a:xfrm rot="5400000">
            <a:off x="941569" y="1737388"/>
            <a:ext cx="1098506" cy="1098506"/>
          </a:xfrm>
          <a:prstGeom prst="blockArc">
            <a:avLst>
              <a:gd name="adj1" fmla="val 10800000"/>
              <a:gd name="adj2" fmla="val 5496676"/>
              <a:gd name="adj3" fmla="val 282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25062" y="1916697"/>
            <a:ext cx="731520" cy="731520"/>
          </a:xfrm>
          <a:prstGeom prst="ellipse">
            <a:avLst/>
          </a:prstGeom>
          <a:solidFill>
            <a:srgbClr val="E9118C"/>
          </a:solidFill>
          <a:ln>
            <a:solidFill>
              <a:srgbClr val="E91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919" y="205162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2013" y="765478"/>
            <a:ext cx="1723549" cy="9103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10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时序图</a:t>
            </a:r>
            <a:endParaRPr lang="zh-CN" altLang="zh-CN" sz="4000" kern="100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94955" y="1836935"/>
            <a:ext cx="904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用户进入搜索界面，本系统采用的是精确搜索，用户输入问题标题，点击搜索按钮，提交后台服务器，后台服务器进行信息反馈，显示相关问题。</a:t>
            </a:r>
            <a:endParaRPr lang="zh-CN" altLang="en-US" sz="2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66765" y="1021831"/>
            <a:ext cx="46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3.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搜索时序图</a:t>
            </a:r>
            <a:endParaRPr lang="zh-CN" altLang="en-US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91527" y="767951"/>
            <a:ext cx="0" cy="9566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48413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0" y="779933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0" y="148930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系统分析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6211" name="Object 19"/>
          <p:cNvGraphicFramePr>
            <a:graphicFrameLocks noChangeAspect="1"/>
          </p:cNvGraphicFramePr>
          <p:nvPr/>
        </p:nvGraphicFramePr>
        <p:xfrm>
          <a:off x="2349795" y="2817628"/>
          <a:ext cx="6802145" cy="4040372"/>
        </p:xfrm>
        <a:graphic>
          <a:graphicData uri="http://schemas.openxmlformats.org/presentationml/2006/ole">
            <p:oleObj spid="_x0000_s136211" name="Visio" r:id="rId4" imgW="3834710" imgH="2282426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654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0" y="260445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0" y="991965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0" y="360962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系统分析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331272"/>
            <a:ext cx="12555940" cy="5505450"/>
          </a:xfrm>
          <a:prstGeom prst="rect">
            <a:avLst/>
          </a:prstGeom>
          <a:solidFill>
            <a:srgbClr val="A40C6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用户表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_User</a:t>
            </a: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类别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Genre</a:t>
            </a: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问题表：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Issue</a:t>
            </a: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留言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Comment</a:t>
            </a: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故障类型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Bookgenre</a:t>
            </a: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故障问题表：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Bookgz</a:t>
            </a: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故障解决方法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Bookdt</a:t>
            </a: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故障解决方法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FeedBack</a:t>
            </a:r>
            <a:endParaRPr lang="zh-CN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942" y="1211722"/>
            <a:ext cx="49994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4000" b="1" kern="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本系统共设计</a:t>
            </a:r>
            <a:r>
              <a:rPr lang="en-US" altLang="zh-CN" sz="4000" b="1" kern="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4000" b="1" kern="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张表</a:t>
            </a:r>
            <a:endParaRPr lang="zh-CN" altLang="zh-CN" sz="4000" b="1" kern="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0" y="260445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0" y="991965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0" y="360962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系统分析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352550"/>
            <a:ext cx="12555940" cy="5505450"/>
          </a:xfrm>
          <a:prstGeom prst="rect">
            <a:avLst/>
          </a:prstGeom>
          <a:solidFill>
            <a:srgbClr val="A40C6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9271" y="2882867"/>
            <a:ext cx="3110217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4000" b="1" kern="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系统</a:t>
            </a:r>
            <a:r>
              <a:rPr lang="en-US" altLang="zh-CN" sz="4000" b="1" kern="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zh-CN" altLang="en-US" sz="4000" b="1" kern="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endParaRPr lang="zh-CN" altLang="zh-CN" sz="4000" b="1" kern="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190" name="Picture 6" descr="er (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755" y="112859"/>
            <a:ext cx="6574383" cy="668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19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5047446" y="561379"/>
            <a:ext cx="3421452" cy="3421452"/>
          </a:xfrm>
          <a:prstGeom prst="chord">
            <a:avLst>
              <a:gd name="adj1" fmla="val 3775932"/>
              <a:gd name="adj2" fmla="val 1171381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888531" y="1646106"/>
            <a:ext cx="2871127" cy="2315150"/>
          </a:xfrm>
          <a:prstGeom prst="line">
            <a:avLst/>
          </a:prstGeom>
          <a:ln w="28575">
            <a:solidFill>
              <a:srgbClr val="E91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060692" y="2257590"/>
            <a:ext cx="3421452" cy="3421448"/>
          </a:xfrm>
          <a:prstGeom prst="ellipse">
            <a:avLst/>
          </a:prstGeom>
          <a:solidFill>
            <a:srgbClr val="E9118C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9957" y="3699646"/>
            <a:ext cx="2242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系统实现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47446" y="546865"/>
            <a:ext cx="3421452" cy="34214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25875" y="4272538"/>
            <a:ext cx="1983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Four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56646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190732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55470" y="476203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电脑小白</a:t>
            </a:r>
            <a:endParaRPr lang="zh-CN" altLang="en-US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12462387" cy="545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47293" y="1174777"/>
            <a:ext cx="207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EC52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   录</a:t>
            </a:r>
            <a:endParaRPr lang="zh-CN" altLang="en-US" sz="3600" b="1" dirty="0">
              <a:solidFill>
                <a:srgbClr val="EC52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94182" y="621377"/>
            <a:ext cx="1753132" cy="17531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7" idx="0"/>
          </p:cNvCxnSpPr>
          <p:nvPr/>
        </p:nvCxnSpPr>
        <p:spPr>
          <a:xfrm>
            <a:off x="1570748" y="621377"/>
            <a:ext cx="0" cy="2045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/>
          <p:nvPr/>
        </p:nvSpPr>
        <p:spPr>
          <a:xfrm>
            <a:off x="3425694" y="962249"/>
            <a:ext cx="5860196" cy="50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chemeClr val="bg1"/>
                </a:solidFill>
              </a:rPr>
              <a:t>系统背景     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chemeClr val="bg1"/>
                </a:solidFill>
              </a:rPr>
              <a:t>系统分析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chemeClr val="bg1"/>
                </a:solidFill>
              </a:rPr>
              <a:t>系统设计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chemeClr val="bg1"/>
                </a:solidFill>
              </a:rPr>
              <a:t>系统实现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chemeClr val="bg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="" xmlns:p14="http://schemas.microsoft.com/office/powerpoint/2010/main" val="7446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10"/>
            <a:ext cx="12462387" cy="491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659304" y="1661478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539723" y="2738635"/>
            <a:ext cx="4948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39723" y="5610649"/>
            <a:ext cx="4948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39723" y="2738635"/>
            <a:ext cx="0" cy="2887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88097" y="2738635"/>
            <a:ext cx="0" cy="2887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90371" y="2947621"/>
            <a:ext cx="4658698" cy="242554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678921" y="5462081"/>
            <a:ext cx="679118" cy="7479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 rot="2682300">
            <a:off x="5004875" y="3515464"/>
            <a:ext cx="1289035" cy="1289035"/>
          </a:xfrm>
          <a:prstGeom prst="arc">
            <a:avLst/>
          </a:prstGeom>
          <a:ln w="76200">
            <a:solidFill>
              <a:srgbClr val="D21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>
          <a:xfrm rot="2682300">
            <a:off x="4756332" y="3240083"/>
            <a:ext cx="1786017" cy="1786017"/>
          </a:xfrm>
          <a:prstGeom prst="arc">
            <a:avLst/>
          </a:prstGeom>
          <a:ln w="76200">
            <a:solidFill>
              <a:srgbClr val="D21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/>
          <p:nvPr/>
        </p:nvSpPr>
        <p:spPr>
          <a:xfrm rot="2682300">
            <a:off x="4485122" y="2960695"/>
            <a:ext cx="2300001" cy="2300001"/>
          </a:xfrm>
          <a:prstGeom prst="arc">
            <a:avLst/>
          </a:prstGeom>
          <a:ln w="76200">
            <a:solidFill>
              <a:srgbClr val="D21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/>
          <p:cNvSpPr/>
          <p:nvPr/>
        </p:nvSpPr>
        <p:spPr>
          <a:xfrm rot="2682300">
            <a:off x="4235098" y="2647419"/>
            <a:ext cx="2807997" cy="2807997"/>
          </a:xfrm>
          <a:prstGeom prst="arc">
            <a:avLst/>
          </a:prstGeom>
          <a:ln w="76200">
            <a:solidFill>
              <a:srgbClr val="D21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367125" y="1708752"/>
            <a:ext cx="2459328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第三方</a:t>
            </a:r>
            <a:r>
              <a:rPr lang="en-US" altLang="zh-CN" sz="2400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Bmob</a:t>
            </a:r>
            <a:r>
              <a:rPr lang="zh-CN" altLang="en-US" sz="2400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后台</a:t>
            </a:r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73801" y="2254487"/>
            <a:ext cx="53549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94946" y="3283228"/>
            <a:ext cx="43150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Bmob</a:t>
            </a:r>
            <a:r>
              <a:rPr lang="zh-CN" altLang="zh-CN" dirty="0" smtClean="0">
                <a:solidFill>
                  <a:schemeClr val="bg1"/>
                </a:solidFill>
              </a:rPr>
              <a:t>平台为移动应用提供了一个完整的后端解决方案，提供轻量级的</a:t>
            </a:r>
            <a:r>
              <a:rPr lang="en-US" altLang="zh-CN" dirty="0" smtClean="0">
                <a:solidFill>
                  <a:schemeClr val="bg1"/>
                </a:solidFill>
              </a:rPr>
              <a:t>SDK</a:t>
            </a:r>
            <a:r>
              <a:rPr lang="zh-CN" altLang="zh-CN" dirty="0" smtClean="0">
                <a:solidFill>
                  <a:schemeClr val="bg1"/>
                </a:solidFill>
              </a:rPr>
              <a:t>开发包，让开发者以最小的配置和最简单的方式使用</a:t>
            </a:r>
            <a:r>
              <a:rPr lang="en-US" altLang="zh-CN" dirty="0" smtClean="0">
                <a:solidFill>
                  <a:schemeClr val="bg1"/>
                </a:solidFill>
              </a:rPr>
              <a:t>Bmob</a:t>
            </a:r>
            <a:r>
              <a:rPr lang="zh-CN" altLang="zh-CN" dirty="0" smtClean="0">
                <a:solidFill>
                  <a:schemeClr val="bg1"/>
                </a:solidFill>
              </a:rPr>
              <a:t>平台提供的服务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矩形 26"/>
          <p:cNvSpPr/>
          <p:nvPr/>
        </p:nvSpPr>
        <p:spPr>
          <a:xfrm>
            <a:off x="7903817" y="1244010"/>
            <a:ext cx="2502044" cy="480474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7572810" y="1031174"/>
            <a:ext cx="3112017" cy="230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594076" y="6632081"/>
            <a:ext cx="3112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572810" y="1031174"/>
            <a:ext cx="0" cy="5635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695460" y="1042687"/>
            <a:ext cx="1" cy="55850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9017307" y="6327489"/>
            <a:ext cx="679118" cy="1328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240200" y="1138341"/>
            <a:ext cx="2253801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侧滑栏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NavigationView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圆形头像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CircleImageView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圆形头像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RecycleView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收藏按钮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ShineButton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轮播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Rollviewpager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图片加载库</a:t>
            </a:r>
            <a:endParaRPr lang="en-US" altLang="zh-CN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</a:rPr>
              <a:t>    Picasso  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altLang="zh-CN" b="1" dirty="0" smtClean="0">
                <a:solidFill>
                  <a:schemeClr val="bg1"/>
                </a:solidFill>
              </a:rPr>
              <a:t>Glide</a:t>
            </a:r>
            <a:endParaRPr lang="en-US" altLang="zh-C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0" y="260445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0" y="991965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0" y="360962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系统实现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691935" y="2493986"/>
            <a:ext cx="1521331" cy="2848242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2400" b="1" dirty="0" smtClean="0"/>
              <a:t>Android</a:t>
            </a:r>
            <a:r>
              <a:rPr lang="zh-CN" altLang="en-US" sz="2400" b="1" dirty="0" smtClean="0"/>
              <a:t>端技术</a:t>
            </a:r>
            <a:endParaRPr lang="zh-CN" altLang="en-US" sz="2400" b="1" dirty="0"/>
          </a:p>
        </p:txBody>
      </p:sp>
      <p:sp>
        <p:nvSpPr>
          <p:cNvPr id="37" name="矩形 36"/>
          <p:cNvSpPr/>
          <p:nvPr/>
        </p:nvSpPr>
        <p:spPr>
          <a:xfrm>
            <a:off x="4394239" y="753779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关键性技术</a:t>
            </a:r>
            <a:endParaRPr lang="zh-CN" altLang="zh-CN" sz="28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347440" y="1451542"/>
            <a:ext cx="4539760" cy="4307215"/>
          </a:xfrm>
          <a:prstGeom prst="ellipse">
            <a:avLst/>
          </a:prstGeom>
          <a:solidFill>
            <a:srgbClr val="E9118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60022" y="2020145"/>
            <a:ext cx="41016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使用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Android studio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自带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NavigationView</a:t>
            </a:r>
            <a:r>
              <a:rPr lang="zh-CN" altLang="en-US" sz="2000" b="1" dirty="0">
                <a:solidFill>
                  <a:schemeClr val="bg1"/>
                </a:solidFill>
              </a:rPr>
              <a:t>抽屉导航菜单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模板和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Fragment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首页轮播使用了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RollViewPager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，根据图片位置，赋予相关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跳转到相关问题列表。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3.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首页的类型列表使用的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RecycleView</a:t>
            </a:r>
            <a:endParaRPr lang="zh-CN" altLang="en-US" sz="2000" b="1" spc="300" dirty="0">
              <a:solidFill>
                <a:schemeClr val="bg1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20374" y="863866"/>
            <a:ext cx="1323980" cy="2053960"/>
            <a:chOff x="720374" y="863866"/>
            <a:chExt cx="1323980" cy="20539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414232" y="863866"/>
              <a:ext cx="1" cy="7712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720374" y="1629330"/>
              <a:ext cx="1323980" cy="1288496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17"/>
          <p:cNvGrpSpPr/>
          <p:nvPr/>
        </p:nvGrpSpPr>
        <p:grpSpPr>
          <a:xfrm>
            <a:off x="4708750" y="863866"/>
            <a:ext cx="1323980" cy="1993368"/>
            <a:chOff x="5080905" y="847537"/>
            <a:chExt cx="1323980" cy="199336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742895" y="847537"/>
              <a:ext cx="0" cy="6732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>
              <a:off x="5080905" y="1516925"/>
              <a:ext cx="1323980" cy="1323980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314490" y="316043"/>
            <a:ext cx="2026920" cy="533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765515" y="400200"/>
            <a:ext cx="166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D2107F"/>
                </a:solidFill>
              </a:rPr>
              <a:t>实现界面</a:t>
            </a:r>
            <a:endParaRPr lang="zh-CN" altLang="en-US" sz="2000" b="1" dirty="0">
              <a:solidFill>
                <a:srgbClr val="D2107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132346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863866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165790"/>
            <a:ext cx="3299790" cy="670257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系统实现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9265" name="Picture 1" descr="C:\Users\heminghua\Documents\Tencent Files\2533266994\Image\C2C\FCDEC68AA907F927625954BB06EFD7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21" y="1850064"/>
            <a:ext cx="2458650" cy="42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66" name="Picture 2" descr="C:\Users\heminghua\Documents\Tencent Files\2533266994\Image\C2C\C195AE5C051359050087DEF0DD9405C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0" y="1892596"/>
            <a:ext cx="2462609" cy="42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068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347440" y="1451542"/>
            <a:ext cx="4539760" cy="4307215"/>
          </a:xfrm>
          <a:prstGeom prst="ellipse">
            <a:avLst/>
          </a:prstGeom>
          <a:solidFill>
            <a:srgbClr val="E9118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60023" y="1945714"/>
            <a:ext cx="376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4.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问题列表</a:t>
            </a:r>
            <a:r>
              <a:rPr lang="zh-CN" altLang="en-US" sz="2000" b="1" dirty="0">
                <a:solidFill>
                  <a:schemeClr val="bg1"/>
                </a:solidFill>
              </a:rPr>
              <a:t>头像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使用第三方自定义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CircleImageView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显示用户头像为圆形。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5.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使用浮动动作按钮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fab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跳转到发布界面。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6.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发布问题布局的类型选择使用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Spinner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控件，利用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switch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判断用户选择的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item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的对应类型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id.</a:t>
            </a:r>
            <a:endParaRPr lang="zh-CN" altLang="en-US" sz="2000" b="1" spc="300" dirty="0">
              <a:solidFill>
                <a:schemeClr val="bg1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20374" y="1267983"/>
            <a:ext cx="1323980" cy="1649843"/>
            <a:chOff x="720374" y="1267983"/>
            <a:chExt cx="1323980" cy="1649843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414232" y="1267983"/>
              <a:ext cx="1" cy="3671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720374" y="1629330"/>
              <a:ext cx="1323980" cy="1288496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17"/>
          <p:cNvGrpSpPr/>
          <p:nvPr/>
        </p:nvGrpSpPr>
        <p:grpSpPr>
          <a:xfrm>
            <a:off x="4708750" y="1280132"/>
            <a:ext cx="1323980" cy="1577102"/>
            <a:chOff x="5080905" y="1263803"/>
            <a:chExt cx="1323980" cy="1577102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742895" y="1263803"/>
              <a:ext cx="338" cy="2570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>
              <a:off x="5080905" y="1516925"/>
              <a:ext cx="1323980" cy="1323980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314490" y="720097"/>
            <a:ext cx="2026920" cy="533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48552" y="804254"/>
            <a:ext cx="166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D2107F"/>
                </a:solidFill>
              </a:rPr>
              <a:t>实现界面</a:t>
            </a:r>
            <a:endParaRPr lang="zh-CN" altLang="en-US" sz="2000" b="1" dirty="0">
              <a:solidFill>
                <a:srgbClr val="D2107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536400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67920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569844"/>
            <a:ext cx="3299790" cy="670257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系统实现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7217" name="Picture 1" descr="C:\Users\heminghua\Documents\Tencent Files\2533266994\Image\C2C\52B300BB0100D907C5D4F4EB86CEC2F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3" y="1979854"/>
            <a:ext cx="2470565" cy="42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74" y="2009553"/>
            <a:ext cx="2458410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251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347440" y="1451542"/>
            <a:ext cx="4539760" cy="4307215"/>
          </a:xfrm>
          <a:prstGeom prst="ellipse">
            <a:avLst/>
          </a:prstGeom>
          <a:solidFill>
            <a:srgbClr val="E9118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66353" y="2785721"/>
            <a:ext cx="3761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7.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详情界面的收藏按钮采用的是第三方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ShineButton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8.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详情界面可进行问题留言。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spc="300" dirty="0">
              <a:solidFill>
                <a:schemeClr val="bg1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20374" y="1267983"/>
            <a:ext cx="1323980" cy="1649843"/>
            <a:chOff x="720374" y="1267983"/>
            <a:chExt cx="1323980" cy="1649843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414232" y="1267983"/>
              <a:ext cx="1" cy="3671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720374" y="1629330"/>
              <a:ext cx="1323980" cy="1288496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4708750" y="1280132"/>
            <a:ext cx="1323980" cy="1577102"/>
            <a:chOff x="5080905" y="1263803"/>
            <a:chExt cx="1323980" cy="1577102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742895" y="1263803"/>
              <a:ext cx="338" cy="2570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>
              <a:off x="5080905" y="1516925"/>
              <a:ext cx="1323980" cy="1323980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314490" y="720097"/>
            <a:ext cx="2026920" cy="533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48552" y="804254"/>
            <a:ext cx="166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D2107F"/>
                </a:solidFill>
              </a:rPr>
              <a:t>实现界面</a:t>
            </a:r>
            <a:endParaRPr lang="zh-CN" altLang="en-US" sz="2000" b="1" dirty="0">
              <a:solidFill>
                <a:srgbClr val="D2107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536400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67920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569844"/>
            <a:ext cx="3299790" cy="670257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系统实现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306" y="1924493"/>
            <a:ext cx="2460388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6191" y="1849991"/>
            <a:ext cx="2456435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251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347440" y="1451542"/>
            <a:ext cx="4539760" cy="4307215"/>
          </a:xfrm>
          <a:prstGeom prst="ellipse">
            <a:avLst/>
          </a:prstGeom>
          <a:solidFill>
            <a:srgbClr val="E9118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66353" y="2785721"/>
            <a:ext cx="3761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9.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我的收藏界面可查看相关收藏。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10.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可点击删除按钮对该条数据进行删除。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spc="300" dirty="0">
              <a:solidFill>
                <a:schemeClr val="bg1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20374" y="1267983"/>
            <a:ext cx="1323980" cy="1649843"/>
            <a:chOff x="720374" y="1267983"/>
            <a:chExt cx="1323980" cy="1649843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414232" y="1267983"/>
              <a:ext cx="1" cy="3671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720374" y="1629330"/>
              <a:ext cx="1323980" cy="1288496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4708750" y="1280132"/>
            <a:ext cx="1323980" cy="1577102"/>
            <a:chOff x="5080905" y="1263803"/>
            <a:chExt cx="1323980" cy="1577102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742895" y="1263803"/>
              <a:ext cx="338" cy="2570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>
              <a:off x="5080905" y="1516925"/>
              <a:ext cx="1323980" cy="1323980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314490" y="720097"/>
            <a:ext cx="2026920" cy="533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48552" y="804254"/>
            <a:ext cx="166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D2107F"/>
                </a:solidFill>
              </a:rPr>
              <a:t>实现界面</a:t>
            </a:r>
            <a:endParaRPr lang="zh-CN" altLang="en-US" sz="2000" b="1" dirty="0">
              <a:solidFill>
                <a:srgbClr val="D2107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536400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67920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569844"/>
            <a:ext cx="3299790" cy="670257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系统实现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6434" name="Picture 2" descr="E:\QQ\qq数据\1026086117\FileRecv\MobileFile\Screenshot_2017-05-07-18-36-40_com.neusoft.edu.c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246" y="1923162"/>
            <a:ext cx="2474563" cy="4248000"/>
          </a:xfrm>
          <a:prstGeom prst="rect">
            <a:avLst/>
          </a:prstGeom>
          <a:noFill/>
        </p:spPr>
      </p:pic>
      <p:pic>
        <p:nvPicPr>
          <p:cNvPr id="146435" name="Picture 3" descr="E:\QQ\qq数据\1026086117\FileRecv\MobileFile\Screenshot_2017-05-07-17-23-10_com.neusoft.edu.c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0617" y="1849511"/>
            <a:ext cx="2452734" cy="42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251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347440" y="1451542"/>
            <a:ext cx="4539760" cy="4307215"/>
          </a:xfrm>
          <a:prstGeom prst="ellipse">
            <a:avLst/>
          </a:prstGeom>
          <a:solidFill>
            <a:srgbClr val="E9118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66353" y="2785721"/>
            <a:ext cx="3761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11.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模糊搜索，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query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方法根据问题标题进行搜索。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spc="300" dirty="0">
              <a:solidFill>
                <a:schemeClr val="bg1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804379" y="1267983"/>
            <a:ext cx="1323980" cy="1649843"/>
            <a:chOff x="720374" y="1267983"/>
            <a:chExt cx="1323980" cy="1649843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414232" y="1267983"/>
              <a:ext cx="1" cy="3671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720374" y="1629330"/>
              <a:ext cx="1323980" cy="1288496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314490" y="720097"/>
            <a:ext cx="2026920" cy="533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48552" y="804254"/>
            <a:ext cx="166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D2107F"/>
                </a:solidFill>
              </a:rPr>
              <a:t>实现界面</a:t>
            </a:r>
            <a:endParaRPr lang="zh-CN" altLang="en-US" sz="2000" b="1" dirty="0">
              <a:solidFill>
                <a:srgbClr val="D2107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536400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67920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569844"/>
            <a:ext cx="3299790" cy="670257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系统实现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063" y="1899496"/>
            <a:ext cx="2450529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251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347440" y="1451542"/>
            <a:ext cx="4539760" cy="4307215"/>
          </a:xfrm>
          <a:prstGeom prst="ellipse">
            <a:avLst/>
          </a:prstGeom>
          <a:solidFill>
            <a:srgbClr val="E9118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66353" y="2785721"/>
            <a:ext cx="3761352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12.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我的资料界面，可进行资料填写，修改，以及头像修改。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20374" y="1267983"/>
            <a:ext cx="1323980" cy="1649843"/>
            <a:chOff x="720374" y="1267983"/>
            <a:chExt cx="1323980" cy="1649843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414232" y="1267983"/>
              <a:ext cx="1" cy="3671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720374" y="1629330"/>
              <a:ext cx="1323980" cy="1288496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4708750" y="1280132"/>
            <a:ext cx="1323980" cy="1577102"/>
            <a:chOff x="5080905" y="1263803"/>
            <a:chExt cx="1323980" cy="1577102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742895" y="1263803"/>
              <a:ext cx="338" cy="2570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>
              <a:off x="5080905" y="1516925"/>
              <a:ext cx="1323980" cy="1323980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314490" y="720097"/>
            <a:ext cx="2026920" cy="533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48552" y="804254"/>
            <a:ext cx="166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D2107F"/>
                </a:solidFill>
              </a:rPr>
              <a:t>实现界面</a:t>
            </a:r>
            <a:endParaRPr lang="zh-CN" altLang="en-US" sz="2000" b="1" dirty="0">
              <a:solidFill>
                <a:srgbClr val="D2107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536400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67920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569844"/>
            <a:ext cx="3299790" cy="670257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系统实现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7458" name="Picture 2" descr="E:\QQ\qq数据\1026086117\FileRecv\MobileFile\Screenshot_2017-05-08-23-44-27_com.neusoft.edu.c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941" y="1904114"/>
            <a:ext cx="2466581" cy="4248000"/>
          </a:xfrm>
          <a:prstGeom prst="rect">
            <a:avLst/>
          </a:prstGeom>
          <a:noFill/>
        </p:spPr>
      </p:pic>
      <p:pic>
        <p:nvPicPr>
          <p:cNvPr id="147459" name="Picture 3" descr="E:\QQ\qq数据\1026086117\FileRecv\MobileFile\Screenshot_2017-05-08-23-44-33_com.neusoft.edu.c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8722" y="1847294"/>
            <a:ext cx="2460627" cy="42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251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347440" y="1451542"/>
            <a:ext cx="4539760" cy="4307215"/>
          </a:xfrm>
          <a:prstGeom prst="ellipse">
            <a:avLst/>
          </a:prstGeom>
          <a:solidFill>
            <a:srgbClr val="E9118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66353" y="2785721"/>
            <a:ext cx="3761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13.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手册数据为后台添加数据，首页显示根据相关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查询对应的解决方案。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spc="300" dirty="0">
              <a:solidFill>
                <a:schemeClr val="bg1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20374" y="1267983"/>
            <a:ext cx="1323980" cy="1649843"/>
            <a:chOff x="720374" y="1267983"/>
            <a:chExt cx="1323980" cy="1649843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414232" y="1267983"/>
              <a:ext cx="1" cy="3671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720374" y="1629330"/>
              <a:ext cx="1323980" cy="1288496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4708750" y="1280132"/>
            <a:ext cx="1323980" cy="1577102"/>
            <a:chOff x="5080905" y="1263803"/>
            <a:chExt cx="1323980" cy="1577102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742895" y="1263803"/>
              <a:ext cx="338" cy="2570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>
              <a:off x="5080905" y="1516925"/>
              <a:ext cx="1323980" cy="1323980"/>
            </a:xfrm>
            <a:prstGeom prst="arc">
              <a:avLst>
                <a:gd name="adj1" fmla="val 12935667"/>
                <a:gd name="adj2" fmla="val 1947620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314490" y="720097"/>
            <a:ext cx="2026920" cy="533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48552" y="804254"/>
            <a:ext cx="166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D2107F"/>
                </a:solidFill>
              </a:rPr>
              <a:t>实现界面</a:t>
            </a:r>
            <a:endParaRPr lang="zh-CN" altLang="en-US" sz="2000" b="1" dirty="0">
              <a:solidFill>
                <a:srgbClr val="D2107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536400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67920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569844"/>
            <a:ext cx="3299790" cy="670257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系统实现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306" y="1881962"/>
            <a:ext cx="2454463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5558" y="1859516"/>
            <a:ext cx="2460388" cy="42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251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5047446" y="561379"/>
            <a:ext cx="3421452" cy="3421452"/>
          </a:xfrm>
          <a:prstGeom prst="chord">
            <a:avLst>
              <a:gd name="adj1" fmla="val 3775932"/>
              <a:gd name="adj2" fmla="val 1171381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888531" y="1646106"/>
            <a:ext cx="2871127" cy="2315150"/>
          </a:xfrm>
          <a:prstGeom prst="line">
            <a:avLst/>
          </a:prstGeom>
          <a:ln w="28575">
            <a:solidFill>
              <a:srgbClr val="E91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060692" y="2257590"/>
            <a:ext cx="3421452" cy="3421448"/>
          </a:xfrm>
          <a:prstGeom prst="ellipse">
            <a:avLst/>
          </a:prstGeom>
          <a:solidFill>
            <a:srgbClr val="E9118C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64521" y="3699646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总结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47446" y="546865"/>
            <a:ext cx="3421452" cy="34214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84897" y="4272538"/>
            <a:ext cx="1865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Five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56646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190732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55470" y="476203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电脑小白</a:t>
            </a:r>
            <a:endParaRPr lang="zh-CN" altLang="en-US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462387" cy="637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22763" y="1509812"/>
            <a:ext cx="8941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  本应用目前分别</a:t>
            </a:r>
            <a:r>
              <a:rPr lang="zh-CN" altLang="en-US" sz="3200" b="1" dirty="0">
                <a:solidFill>
                  <a:schemeClr val="bg1"/>
                </a:solidFill>
              </a:rPr>
              <a:t>实现了问题的分类，问题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列表查看，</a:t>
            </a:r>
            <a:r>
              <a:rPr lang="zh-CN" altLang="en-US" sz="3200" b="1" dirty="0">
                <a:solidFill>
                  <a:schemeClr val="bg1"/>
                </a:solidFill>
              </a:rPr>
              <a:t>问题详情，问题搜索，用户自我管理的功能。在查看详情界面，用户可对该问题发表留言、收藏，使用户之间更好的互动，更方便快捷的解决用户的问题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。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  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同时应用还存在许多细节问题需要处理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,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如界面不够美观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,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发布问题不能上传图片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,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收藏列表用户头像延长显示。这些问题在以后的学习工作中会努力改善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     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536400"/>
            <a:ext cx="26488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67920"/>
            <a:ext cx="9585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" y="569844"/>
            <a:ext cx="3299790" cy="670257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总结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60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5047446" y="561379"/>
            <a:ext cx="3421452" cy="3421452"/>
          </a:xfrm>
          <a:prstGeom prst="chord">
            <a:avLst>
              <a:gd name="adj1" fmla="val 3775932"/>
              <a:gd name="adj2" fmla="val 1171381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888531" y="1646106"/>
            <a:ext cx="2871127" cy="2315150"/>
          </a:xfrm>
          <a:prstGeom prst="line">
            <a:avLst/>
          </a:prstGeom>
          <a:ln w="28575">
            <a:solidFill>
              <a:srgbClr val="E91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060692" y="2257590"/>
            <a:ext cx="3421452" cy="3421448"/>
          </a:xfrm>
          <a:prstGeom prst="ellipse">
            <a:avLst/>
          </a:prstGeom>
          <a:solidFill>
            <a:srgbClr val="E9118C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9957" y="3699646"/>
            <a:ext cx="2242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系统背景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47446" y="546865"/>
            <a:ext cx="3421452" cy="34214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60341" y="4272538"/>
            <a:ext cx="1914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56646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190732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55470" y="476203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电脑小白</a:t>
            </a:r>
            <a:endParaRPr lang="zh-CN" altLang="en-US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848507" y="6715"/>
            <a:ext cx="1164562" cy="1164562"/>
          </a:xfrm>
          <a:prstGeom prst="ellipse">
            <a:avLst/>
          </a:prstGeom>
          <a:solidFill>
            <a:srgbClr val="DC5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flipH="1">
            <a:off x="1525594" y="1467710"/>
            <a:ext cx="1612710" cy="994126"/>
          </a:xfrm>
          <a:custGeom>
            <a:avLst/>
            <a:gdLst>
              <a:gd name="connsiteX0" fmla="*/ 1976311 w 3489158"/>
              <a:gd name="connsiteY0" fmla="*/ 0 h 2150828"/>
              <a:gd name="connsiteX1" fmla="*/ 2923756 w 3489158"/>
              <a:gd name="connsiteY1" fmla="*/ 772190 h 2150828"/>
              <a:gd name="connsiteX2" fmla="*/ 2943291 w 3489158"/>
              <a:gd name="connsiteY2" fmla="*/ 965970 h 2150828"/>
              <a:gd name="connsiteX3" fmla="*/ 2947597 w 3489158"/>
              <a:gd name="connsiteY3" fmla="*/ 965970 h 2150828"/>
              <a:gd name="connsiteX4" fmla="*/ 2947597 w 3489158"/>
              <a:gd name="connsiteY4" fmla="*/ 971097 h 2150828"/>
              <a:gd name="connsiteX5" fmla="*/ 3016125 w 3489158"/>
              <a:gd name="connsiteY5" fmla="*/ 978005 h 2150828"/>
              <a:gd name="connsiteX6" fmla="*/ 3489158 w 3489158"/>
              <a:gd name="connsiteY6" fmla="*/ 1558398 h 2150828"/>
              <a:gd name="connsiteX7" fmla="*/ 3016125 w 3489158"/>
              <a:gd name="connsiteY7" fmla="*/ 2138791 h 2150828"/>
              <a:gd name="connsiteX8" fmla="*/ 2947597 w 3489158"/>
              <a:gd name="connsiteY8" fmla="*/ 2145699 h 2150828"/>
              <a:gd name="connsiteX9" fmla="*/ 2947597 w 3489158"/>
              <a:gd name="connsiteY9" fmla="*/ 2150827 h 2150828"/>
              <a:gd name="connsiteX10" fmla="*/ 2896729 w 3489158"/>
              <a:gd name="connsiteY10" fmla="*/ 2150827 h 2150828"/>
              <a:gd name="connsiteX11" fmla="*/ 592441 w 3489158"/>
              <a:gd name="connsiteY11" fmla="*/ 2150827 h 2150828"/>
              <a:gd name="connsiteX12" fmla="*/ 592429 w 3489158"/>
              <a:gd name="connsiteY12" fmla="*/ 2150828 h 2150828"/>
              <a:gd name="connsiteX13" fmla="*/ 592419 w 3489158"/>
              <a:gd name="connsiteY13" fmla="*/ 2150827 h 2150828"/>
              <a:gd name="connsiteX14" fmla="*/ 506941 w 3489158"/>
              <a:gd name="connsiteY14" fmla="*/ 2150827 h 2150828"/>
              <a:gd name="connsiteX15" fmla="*/ 506941 w 3489158"/>
              <a:gd name="connsiteY15" fmla="*/ 2142210 h 2150828"/>
              <a:gd name="connsiteX16" fmla="*/ 473034 w 3489158"/>
              <a:gd name="connsiteY16" fmla="*/ 2138792 h 2150828"/>
              <a:gd name="connsiteX17" fmla="*/ 0 w 3489158"/>
              <a:gd name="connsiteY17" fmla="*/ 1558399 h 2150828"/>
              <a:gd name="connsiteX18" fmla="*/ 361829 w 3489158"/>
              <a:gd name="connsiteY18" fmla="*/ 1012526 h 2150828"/>
              <a:gd name="connsiteX19" fmla="*/ 461952 w 3489158"/>
              <a:gd name="connsiteY19" fmla="*/ 981446 h 2150828"/>
              <a:gd name="connsiteX20" fmla="*/ 490094 w 3489158"/>
              <a:gd name="connsiteY20" fmla="*/ 890788 h 2150828"/>
              <a:gd name="connsiteX21" fmla="*/ 998435 w 3489158"/>
              <a:gd name="connsiteY21" fmla="*/ 553837 h 2150828"/>
              <a:gd name="connsiteX22" fmla="*/ 1099663 w 3489158"/>
              <a:gd name="connsiteY22" fmla="*/ 564042 h 2150828"/>
              <a:gd name="connsiteX23" fmla="*/ 1174382 w 3489158"/>
              <a:gd name="connsiteY23" fmla="*/ 426382 h 2150828"/>
              <a:gd name="connsiteX24" fmla="*/ 1976311 w 3489158"/>
              <a:gd name="connsiteY24" fmla="*/ 0 h 2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89158" h="2150828">
                <a:moveTo>
                  <a:pt x="1976311" y="0"/>
                </a:moveTo>
                <a:cubicBezTo>
                  <a:pt x="2443658" y="0"/>
                  <a:pt x="2833579" y="331502"/>
                  <a:pt x="2923756" y="772190"/>
                </a:cubicBezTo>
                <a:lnTo>
                  <a:pt x="2943291" y="965970"/>
                </a:lnTo>
                <a:lnTo>
                  <a:pt x="2947597" y="965970"/>
                </a:lnTo>
                <a:lnTo>
                  <a:pt x="2947597" y="971097"/>
                </a:lnTo>
                <a:lnTo>
                  <a:pt x="3016125" y="978005"/>
                </a:lnTo>
                <a:cubicBezTo>
                  <a:pt x="3286085" y="1033247"/>
                  <a:pt x="3489158" y="1272107"/>
                  <a:pt x="3489158" y="1558398"/>
                </a:cubicBezTo>
                <a:cubicBezTo>
                  <a:pt x="3489158" y="1844689"/>
                  <a:pt x="3286085" y="2083549"/>
                  <a:pt x="3016125" y="2138791"/>
                </a:cubicBezTo>
                <a:lnTo>
                  <a:pt x="2947597" y="2145699"/>
                </a:lnTo>
                <a:lnTo>
                  <a:pt x="2947597" y="2150827"/>
                </a:lnTo>
                <a:lnTo>
                  <a:pt x="2896729" y="2150827"/>
                </a:lnTo>
                <a:lnTo>
                  <a:pt x="592441" y="2150827"/>
                </a:lnTo>
                <a:lnTo>
                  <a:pt x="592429" y="2150828"/>
                </a:lnTo>
                <a:lnTo>
                  <a:pt x="592419" y="2150827"/>
                </a:lnTo>
                <a:lnTo>
                  <a:pt x="506941" y="2150827"/>
                </a:lnTo>
                <a:lnTo>
                  <a:pt x="506941" y="2142210"/>
                </a:lnTo>
                <a:lnTo>
                  <a:pt x="473034" y="2138792"/>
                </a:lnTo>
                <a:cubicBezTo>
                  <a:pt x="203074" y="2083550"/>
                  <a:pt x="0" y="1844690"/>
                  <a:pt x="0" y="1558399"/>
                </a:cubicBezTo>
                <a:cubicBezTo>
                  <a:pt x="0" y="1313007"/>
                  <a:pt x="149197" y="1102462"/>
                  <a:pt x="361829" y="1012526"/>
                </a:cubicBezTo>
                <a:lnTo>
                  <a:pt x="461952" y="981446"/>
                </a:lnTo>
                <a:lnTo>
                  <a:pt x="490094" y="890788"/>
                </a:lnTo>
                <a:cubicBezTo>
                  <a:pt x="573846" y="692776"/>
                  <a:pt x="769915" y="553837"/>
                  <a:pt x="998435" y="553837"/>
                </a:cubicBezTo>
                <a:lnTo>
                  <a:pt x="1099663" y="564042"/>
                </a:lnTo>
                <a:lnTo>
                  <a:pt x="1174382" y="426382"/>
                </a:lnTo>
                <a:cubicBezTo>
                  <a:pt x="1348176" y="169134"/>
                  <a:pt x="1642491" y="0"/>
                  <a:pt x="197631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0215" y="641763"/>
            <a:ext cx="1612710" cy="994126"/>
          </a:xfrm>
          <a:custGeom>
            <a:avLst/>
            <a:gdLst>
              <a:gd name="connsiteX0" fmla="*/ 1976311 w 3489158"/>
              <a:gd name="connsiteY0" fmla="*/ 0 h 2150828"/>
              <a:gd name="connsiteX1" fmla="*/ 2923756 w 3489158"/>
              <a:gd name="connsiteY1" fmla="*/ 772190 h 2150828"/>
              <a:gd name="connsiteX2" fmla="*/ 2943291 w 3489158"/>
              <a:gd name="connsiteY2" fmla="*/ 965970 h 2150828"/>
              <a:gd name="connsiteX3" fmla="*/ 2947597 w 3489158"/>
              <a:gd name="connsiteY3" fmla="*/ 965970 h 2150828"/>
              <a:gd name="connsiteX4" fmla="*/ 2947597 w 3489158"/>
              <a:gd name="connsiteY4" fmla="*/ 971097 h 2150828"/>
              <a:gd name="connsiteX5" fmla="*/ 3016125 w 3489158"/>
              <a:gd name="connsiteY5" fmla="*/ 978005 h 2150828"/>
              <a:gd name="connsiteX6" fmla="*/ 3489158 w 3489158"/>
              <a:gd name="connsiteY6" fmla="*/ 1558398 h 2150828"/>
              <a:gd name="connsiteX7" fmla="*/ 3016125 w 3489158"/>
              <a:gd name="connsiteY7" fmla="*/ 2138791 h 2150828"/>
              <a:gd name="connsiteX8" fmla="*/ 2947597 w 3489158"/>
              <a:gd name="connsiteY8" fmla="*/ 2145699 h 2150828"/>
              <a:gd name="connsiteX9" fmla="*/ 2947597 w 3489158"/>
              <a:gd name="connsiteY9" fmla="*/ 2150827 h 2150828"/>
              <a:gd name="connsiteX10" fmla="*/ 2896729 w 3489158"/>
              <a:gd name="connsiteY10" fmla="*/ 2150827 h 2150828"/>
              <a:gd name="connsiteX11" fmla="*/ 592441 w 3489158"/>
              <a:gd name="connsiteY11" fmla="*/ 2150827 h 2150828"/>
              <a:gd name="connsiteX12" fmla="*/ 592429 w 3489158"/>
              <a:gd name="connsiteY12" fmla="*/ 2150828 h 2150828"/>
              <a:gd name="connsiteX13" fmla="*/ 592419 w 3489158"/>
              <a:gd name="connsiteY13" fmla="*/ 2150827 h 2150828"/>
              <a:gd name="connsiteX14" fmla="*/ 506941 w 3489158"/>
              <a:gd name="connsiteY14" fmla="*/ 2150827 h 2150828"/>
              <a:gd name="connsiteX15" fmla="*/ 506941 w 3489158"/>
              <a:gd name="connsiteY15" fmla="*/ 2142210 h 2150828"/>
              <a:gd name="connsiteX16" fmla="*/ 473034 w 3489158"/>
              <a:gd name="connsiteY16" fmla="*/ 2138792 h 2150828"/>
              <a:gd name="connsiteX17" fmla="*/ 0 w 3489158"/>
              <a:gd name="connsiteY17" fmla="*/ 1558399 h 2150828"/>
              <a:gd name="connsiteX18" fmla="*/ 361829 w 3489158"/>
              <a:gd name="connsiteY18" fmla="*/ 1012526 h 2150828"/>
              <a:gd name="connsiteX19" fmla="*/ 461952 w 3489158"/>
              <a:gd name="connsiteY19" fmla="*/ 981446 h 2150828"/>
              <a:gd name="connsiteX20" fmla="*/ 490094 w 3489158"/>
              <a:gd name="connsiteY20" fmla="*/ 890788 h 2150828"/>
              <a:gd name="connsiteX21" fmla="*/ 998435 w 3489158"/>
              <a:gd name="connsiteY21" fmla="*/ 553837 h 2150828"/>
              <a:gd name="connsiteX22" fmla="*/ 1099663 w 3489158"/>
              <a:gd name="connsiteY22" fmla="*/ 564042 h 2150828"/>
              <a:gd name="connsiteX23" fmla="*/ 1174382 w 3489158"/>
              <a:gd name="connsiteY23" fmla="*/ 426382 h 2150828"/>
              <a:gd name="connsiteX24" fmla="*/ 1976311 w 3489158"/>
              <a:gd name="connsiteY24" fmla="*/ 0 h 2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89158" h="2150828">
                <a:moveTo>
                  <a:pt x="1976311" y="0"/>
                </a:moveTo>
                <a:cubicBezTo>
                  <a:pt x="2443658" y="0"/>
                  <a:pt x="2833579" y="331502"/>
                  <a:pt x="2923756" y="772190"/>
                </a:cubicBezTo>
                <a:lnTo>
                  <a:pt x="2943291" y="965970"/>
                </a:lnTo>
                <a:lnTo>
                  <a:pt x="2947597" y="965970"/>
                </a:lnTo>
                <a:lnTo>
                  <a:pt x="2947597" y="971097"/>
                </a:lnTo>
                <a:lnTo>
                  <a:pt x="3016125" y="978005"/>
                </a:lnTo>
                <a:cubicBezTo>
                  <a:pt x="3286085" y="1033247"/>
                  <a:pt x="3489158" y="1272107"/>
                  <a:pt x="3489158" y="1558398"/>
                </a:cubicBezTo>
                <a:cubicBezTo>
                  <a:pt x="3489158" y="1844689"/>
                  <a:pt x="3286085" y="2083549"/>
                  <a:pt x="3016125" y="2138791"/>
                </a:cubicBezTo>
                <a:lnTo>
                  <a:pt x="2947597" y="2145699"/>
                </a:lnTo>
                <a:lnTo>
                  <a:pt x="2947597" y="2150827"/>
                </a:lnTo>
                <a:lnTo>
                  <a:pt x="2896729" y="2150827"/>
                </a:lnTo>
                <a:lnTo>
                  <a:pt x="592441" y="2150827"/>
                </a:lnTo>
                <a:lnTo>
                  <a:pt x="592429" y="2150828"/>
                </a:lnTo>
                <a:lnTo>
                  <a:pt x="592419" y="2150827"/>
                </a:lnTo>
                <a:lnTo>
                  <a:pt x="506941" y="2150827"/>
                </a:lnTo>
                <a:lnTo>
                  <a:pt x="506941" y="2142210"/>
                </a:lnTo>
                <a:lnTo>
                  <a:pt x="473034" y="2138792"/>
                </a:lnTo>
                <a:cubicBezTo>
                  <a:pt x="203074" y="2083550"/>
                  <a:pt x="0" y="1844690"/>
                  <a:pt x="0" y="1558399"/>
                </a:cubicBezTo>
                <a:cubicBezTo>
                  <a:pt x="0" y="1313007"/>
                  <a:pt x="149197" y="1102462"/>
                  <a:pt x="361829" y="1012526"/>
                </a:cubicBezTo>
                <a:lnTo>
                  <a:pt x="461952" y="981446"/>
                </a:lnTo>
                <a:lnTo>
                  <a:pt x="490094" y="890788"/>
                </a:lnTo>
                <a:cubicBezTo>
                  <a:pt x="573846" y="692776"/>
                  <a:pt x="769915" y="553837"/>
                  <a:pt x="998435" y="553837"/>
                </a:cubicBezTo>
                <a:lnTo>
                  <a:pt x="1099663" y="564042"/>
                </a:lnTo>
                <a:lnTo>
                  <a:pt x="1174382" y="426382"/>
                </a:lnTo>
                <a:cubicBezTo>
                  <a:pt x="1348176" y="169134"/>
                  <a:pt x="1642491" y="0"/>
                  <a:pt x="19763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70615" y="990638"/>
            <a:ext cx="2504666" cy="1543956"/>
          </a:xfrm>
          <a:custGeom>
            <a:avLst/>
            <a:gdLst>
              <a:gd name="connsiteX0" fmla="*/ 1976311 w 3489158"/>
              <a:gd name="connsiteY0" fmla="*/ 0 h 2150828"/>
              <a:gd name="connsiteX1" fmla="*/ 2923756 w 3489158"/>
              <a:gd name="connsiteY1" fmla="*/ 772190 h 2150828"/>
              <a:gd name="connsiteX2" fmla="*/ 2943291 w 3489158"/>
              <a:gd name="connsiteY2" fmla="*/ 965970 h 2150828"/>
              <a:gd name="connsiteX3" fmla="*/ 2947597 w 3489158"/>
              <a:gd name="connsiteY3" fmla="*/ 965970 h 2150828"/>
              <a:gd name="connsiteX4" fmla="*/ 2947597 w 3489158"/>
              <a:gd name="connsiteY4" fmla="*/ 971097 h 2150828"/>
              <a:gd name="connsiteX5" fmla="*/ 3016125 w 3489158"/>
              <a:gd name="connsiteY5" fmla="*/ 978005 h 2150828"/>
              <a:gd name="connsiteX6" fmla="*/ 3489158 w 3489158"/>
              <a:gd name="connsiteY6" fmla="*/ 1558398 h 2150828"/>
              <a:gd name="connsiteX7" fmla="*/ 3016125 w 3489158"/>
              <a:gd name="connsiteY7" fmla="*/ 2138791 h 2150828"/>
              <a:gd name="connsiteX8" fmla="*/ 2947597 w 3489158"/>
              <a:gd name="connsiteY8" fmla="*/ 2145699 h 2150828"/>
              <a:gd name="connsiteX9" fmla="*/ 2947597 w 3489158"/>
              <a:gd name="connsiteY9" fmla="*/ 2150827 h 2150828"/>
              <a:gd name="connsiteX10" fmla="*/ 2896729 w 3489158"/>
              <a:gd name="connsiteY10" fmla="*/ 2150827 h 2150828"/>
              <a:gd name="connsiteX11" fmla="*/ 592441 w 3489158"/>
              <a:gd name="connsiteY11" fmla="*/ 2150827 h 2150828"/>
              <a:gd name="connsiteX12" fmla="*/ 592429 w 3489158"/>
              <a:gd name="connsiteY12" fmla="*/ 2150828 h 2150828"/>
              <a:gd name="connsiteX13" fmla="*/ 592419 w 3489158"/>
              <a:gd name="connsiteY13" fmla="*/ 2150827 h 2150828"/>
              <a:gd name="connsiteX14" fmla="*/ 506941 w 3489158"/>
              <a:gd name="connsiteY14" fmla="*/ 2150827 h 2150828"/>
              <a:gd name="connsiteX15" fmla="*/ 506941 w 3489158"/>
              <a:gd name="connsiteY15" fmla="*/ 2142210 h 2150828"/>
              <a:gd name="connsiteX16" fmla="*/ 473034 w 3489158"/>
              <a:gd name="connsiteY16" fmla="*/ 2138792 h 2150828"/>
              <a:gd name="connsiteX17" fmla="*/ 0 w 3489158"/>
              <a:gd name="connsiteY17" fmla="*/ 1558399 h 2150828"/>
              <a:gd name="connsiteX18" fmla="*/ 361829 w 3489158"/>
              <a:gd name="connsiteY18" fmla="*/ 1012526 h 2150828"/>
              <a:gd name="connsiteX19" fmla="*/ 461952 w 3489158"/>
              <a:gd name="connsiteY19" fmla="*/ 981446 h 2150828"/>
              <a:gd name="connsiteX20" fmla="*/ 490094 w 3489158"/>
              <a:gd name="connsiteY20" fmla="*/ 890788 h 2150828"/>
              <a:gd name="connsiteX21" fmla="*/ 998435 w 3489158"/>
              <a:gd name="connsiteY21" fmla="*/ 553837 h 2150828"/>
              <a:gd name="connsiteX22" fmla="*/ 1099663 w 3489158"/>
              <a:gd name="connsiteY22" fmla="*/ 564042 h 2150828"/>
              <a:gd name="connsiteX23" fmla="*/ 1174382 w 3489158"/>
              <a:gd name="connsiteY23" fmla="*/ 426382 h 2150828"/>
              <a:gd name="connsiteX24" fmla="*/ 1976311 w 3489158"/>
              <a:gd name="connsiteY24" fmla="*/ 0 h 2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89158" h="2150828">
                <a:moveTo>
                  <a:pt x="1976311" y="0"/>
                </a:moveTo>
                <a:cubicBezTo>
                  <a:pt x="2443658" y="0"/>
                  <a:pt x="2833579" y="331502"/>
                  <a:pt x="2923756" y="772190"/>
                </a:cubicBezTo>
                <a:lnTo>
                  <a:pt x="2943291" y="965970"/>
                </a:lnTo>
                <a:lnTo>
                  <a:pt x="2947597" y="965970"/>
                </a:lnTo>
                <a:lnTo>
                  <a:pt x="2947597" y="971097"/>
                </a:lnTo>
                <a:lnTo>
                  <a:pt x="3016125" y="978005"/>
                </a:lnTo>
                <a:cubicBezTo>
                  <a:pt x="3286085" y="1033247"/>
                  <a:pt x="3489158" y="1272107"/>
                  <a:pt x="3489158" y="1558398"/>
                </a:cubicBezTo>
                <a:cubicBezTo>
                  <a:pt x="3489158" y="1844689"/>
                  <a:pt x="3286085" y="2083549"/>
                  <a:pt x="3016125" y="2138791"/>
                </a:cubicBezTo>
                <a:lnTo>
                  <a:pt x="2947597" y="2145699"/>
                </a:lnTo>
                <a:lnTo>
                  <a:pt x="2947597" y="2150827"/>
                </a:lnTo>
                <a:lnTo>
                  <a:pt x="2896729" y="2150827"/>
                </a:lnTo>
                <a:lnTo>
                  <a:pt x="592441" y="2150827"/>
                </a:lnTo>
                <a:lnTo>
                  <a:pt x="592429" y="2150828"/>
                </a:lnTo>
                <a:lnTo>
                  <a:pt x="592419" y="2150827"/>
                </a:lnTo>
                <a:lnTo>
                  <a:pt x="506941" y="2150827"/>
                </a:lnTo>
                <a:lnTo>
                  <a:pt x="506941" y="2142210"/>
                </a:lnTo>
                <a:lnTo>
                  <a:pt x="473034" y="2138792"/>
                </a:lnTo>
                <a:cubicBezTo>
                  <a:pt x="203074" y="2083550"/>
                  <a:pt x="0" y="1844690"/>
                  <a:pt x="0" y="1558399"/>
                </a:cubicBezTo>
                <a:cubicBezTo>
                  <a:pt x="0" y="1313007"/>
                  <a:pt x="149197" y="1102462"/>
                  <a:pt x="361829" y="1012526"/>
                </a:cubicBezTo>
                <a:lnTo>
                  <a:pt x="461952" y="981446"/>
                </a:lnTo>
                <a:lnTo>
                  <a:pt x="490094" y="890788"/>
                </a:lnTo>
                <a:cubicBezTo>
                  <a:pt x="573846" y="692776"/>
                  <a:pt x="769915" y="553837"/>
                  <a:pt x="998435" y="553837"/>
                </a:cubicBezTo>
                <a:lnTo>
                  <a:pt x="1099663" y="564042"/>
                </a:lnTo>
                <a:lnTo>
                  <a:pt x="1174382" y="426382"/>
                </a:lnTo>
                <a:cubicBezTo>
                  <a:pt x="1348176" y="169134"/>
                  <a:pt x="1642491" y="0"/>
                  <a:pt x="1976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>
            <a:off x="10780648" y="2506058"/>
            <a:ext cx="1411352" cy="870002"/>
          </a:xfrm>
          <a:custGeom>
            <a:avLst/>
            <a:gdLst>
              <a:gd name="connsiteX0" fmla="*/ 1976311 w 3489158"/>
              <a:gd name="connsiteY0" fmla="*/ 0 h 2150828"/>
              <a:gd name="connsiteX1" fmla="*/ 2923756 w 3489158"/>
              <a:gd name="connsiteY1" fmla="*/ 772190 h 2150828"/>
              <a:gd name="connsiteX2" fmla="*/ 2943291 w 3489158"/>
              <a:gd name="connsiteY2" fmla="*/ 965970 h 2150828"/>
              <a:gd name="connsiteX3" fmla="*/ 2947597 w 3489158"/>
              <a:gd name="connsiteY3" fmla="*/ 965970 h 2150828"/>
              <a:gd name="connsiteX4" fmla="*/ 2947597 w 3489158"/>
              <a:gd name="connsiteY4" fmla="*/ 971097 h 2150828"/>
              <a:gd name="connsiteX5" fmla="*/ 3016125 w 3489158"/>
              <a:gd name="connsiteY5" fmla="*/ 978005 h 2150828"/>
              <a:gd name="connsiteX6" fmla="*/ 3489158 w 3489158"/>
              <a:gd name="connsiteY6" fmla="*/ 1558398 h 2150828"/>
              <a:gd name="connsiteX7" fmla="*/ 3016125 w 3489158"/>
              <a:gd name="connsiteY7" fmla="*/ 2138791 h 2150828"/>
              <a:gd name="connsiteX8" fmla="*/ 2947597 w 3489158"/>
              <a:gd name="connsiteY8" fmla="*/ 2145699 h 2150828"/>
              <a:gd name="connsiteX9" fmla="*/ 2947597 w 3489158"/>
              <a:gd name="connsiteY9" fmla="*/ 2150827 h 2150828"/>
              <a:gd name="connsiteX10" fmla="*/ 2896729 w 3489158"/>
              <a:gd name="connsiteY10" fmla="*/ 2150827 h 2150828"/>
              <a:gd name="connsiteX11" fmla="*/ 592441 w 3489158"/>
              <a:gd name="connsiteY11" fmla="*/ 2150827 h 2150828"/>
              <a:gd name="connsiteX12" fmla="*/ 592429 w 3489158"/>
              <a:gd name="connsiteY12" fmla="*/ 2150828 h 2150828"/>
              <a:gd name="connsiteX13" fmla="*/ 592419 w 3489158"/>
              <a:gd name="connsiteY13" fmla="*/ 2150827 h 2150828"/>
              <a:gd name="connsiteX14" fmla="*/ 506941 w 3489158"/>
              <a:gd name="connsiteY14" fmla="*/ 2150827 h 2150828"/>
              <a:gd name="connsiteX15" fmla="*/ 506941 w 3489158"/>
              <a:gd name="connsiteY15" fmla="*/ 2142210 h 2150828"/>
              <a:gd name="connsiteX16" fmla="*/ 473034 w 3489158"/>
              <a:gd name="connsiteY16" fmla="*/ 2138792 h 2150828"/>
              <a:gd name="connsiteX17" fmla="*/ 0 w 3489158"/>
              <a:gd name="connsiteY17" fmla="*/ 1558399 h 2150828"/>
              <a:gd name="connsiteX18" fmla="*/ 361829 w 3489158"/>
              <a:gd name="connsiteY18" fmla="*/ 1012526 h 2150828"/>
              <a:gd name="connsiteX19" fmla="*/ 461952 w 3489158"/>
              <a:gd name="connsiteY19" fmla="*/ 981446 h 2150828"/>
              <a:gd name="connsiteX20" fmla="*/ 490094 w 3489158"/>
              <a:gd name="connsiteY20" fmla="*/ 890788 h 2150828"/>
              <a:gd name="connsiteX21" fmla="*/ 998435 w 3489158"/>
              <a:gd name="connsiteY21" fmla="*/ 553837 h 2150828"/>
              <a:gd name="connsiteX22" fmla="*/ 1099663 w 3489158"/>
              <a:gd name="connsiteY22" fmla="*/ 564042 h 2150828"/>
              <a:gd name="connsiteX23" fmla="*/ 1174382 w 3489158"/>
              <a:gd name="connsiteY23" fmla="*/ 426382 h 2150828"/>
              <a:gd name="connsiteX24" fmla="*/ 1976311 w 3489158"/>
              <a:gd name="connsiteY24" fmla="*/ 0 h 2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89158" h="2150828">
                <a:moveTo>
                  <a:pt x="1976311" y="0"/>
                </a:moveTo>
                <a:cubicBezTo>
                  <a:pt x="2443658" y="0"/>
                  <a:pt x="2833579" y="331502"/>
                  <a:pt x="2923756" y="772190"/>
                </a:cubicBezTo>
                <a:lnTo>
                  <a:pt x="2943291" y="965970"/>
                </a:lnTo>
                <a:lnTo>
                  <a:pt x="2947597" y="965970"/>
                </a:lnTo>
                <a:lnTo>
                  <a:pt x="2947597" y="971097"/>
                </a:lnTo>
                <a:lnTo>
                  <a:pt x="3016125" y="978005"/>
                </a:lnTo>
                <a:cubicBezTo>
                  <a:pt x="3286085" y="1033247"/>
                  <a:pt x="3489158" y="1272107"/>
                  <a:pt x="3489158" y="1558398"/>
                </a:cubicBezTo>
                <a:cubicBezTo>
                  <a:pt x="3489158" y="1844689"/>
                  <a:pt x="3286085" y="2083549"/>
                  <a:pt x="3016125" y="2138791"/>
                </a:cubicBezTo>
                <a:lnTo>
                  <a:pt x="2947597" y="2145699"/>
                </a:lnTo>
                <a:lnTo>
                  <a:pt x="2947597" y="2150827"/>
                </a:lnTo>
                <a:lnTo>
                  <a:pt x="2896729" y="2150827"/>
                </a:lnTo>
                <a:lnTo>
                  <a:pt x="592441" y="2150827"/>
                </a:lnTo>
                <a:lnTo>
                  <a:pt x="592429" y="2150828"/>
                </a:lnTo>
                <a:lnTo>
                  <a:pt x="592419" y="2150827"/>
                </a:lnTo>
                <a:lnTo>
                  <a:pt x="506941" y="2150827"/>
                </a:lnTo>
                <a:lnTo>
                  <a:pt x="506941" y="2142210"/>
                </a:lnTo>
                <a:lnTo>
                  <a:pt x="473034" y="2138792"/>
                </a:lnTo>
                <a:cubicBezTo>
                  <a:pt x="203074" y="2083550"/>
                  <a:pt x="0" y="1844690"/>
                  <a:pt x="0" y="1558399"/>
                </a:cubicBezTo>
                <a:cubicBezTo>
                  <a:pt x="0" y="1313007"/>
                  <a:pt x="149197" y="1102462"/>
                  <a:pt x="361829" y="1012526"/>
                </a:cubicBezTo>
                <a:lnTo>
                  <a:pt x="461952" y="981446"/>
                </a:lnTo>
                <a:lnTo>
                  <a:pt x="490094" y="890788"/>
                </a:lnTo>
                <a:cubicBezTo>
                  <a:pt x="573846" y="692776"/>
                  <a:pt x="769915" y="553837"/>
                  <a:pt x="998435" y="553837"/>
                </a:cubicBezTo>
                <a:lnTo>
                  <a:pt x="1099663" y="564042"/>
                </a:lnTo>
                <a:lnTo>
                  <a:pt x="1174382" y="426382"/>
                </a:lnTo>
                <a:cubicBezTo>
                  <a:pt x="1348176" y="169134"/>
                  <a:pt x="1642491" y="0"/>
                  <a:pt x="197631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8996485" y="2200742"/>
            <a:ext cx="1411352" cy="870002"/>
          </a:xfrm>
          <a:custGeom>
            <a:avLst/>
            <a:gdLst>
              <a:gd name="connsiteX0" fmla="*/ 1976311 w 3489158"/>
              <a:gd name="connsiteY0" fmla="*/ 0 h 2150828"/>
              <a:gd name="connsiteX1" fmla="*/ 2923756 w 3489158"/>
              <a:gd name="connsiteY1" fmla="*/ 772190 h 2150828"/>
              <a:gd name="connsiteX2" fmla="*/ 2943291 w 3489158"/>
              <a:gd name="connsiteY2" fmla="*/ 965970 h 2150828"/>
              <a:gd name="connsiteX3" fmla="*/ 2947597 w 3489158"/>
              <a:gd name="connsiteY3" fmla="*/ 965970 h 2150828"/>
              <a:gd name="connsiteX4" fmla="*/ 2947597 w 3489158"/>
              <a:gd name="connsiteY4" fmla="*/ 971097 h 2150828"/>
              <a:gd name="connsiteX5" fmla="*/ 3016125 w 3489158"/>
              <a:gd name="connsiteY5" fmla="*/ 978005 h 2150828"/>
              <a:gd name="connsiteX6" fmla="*/ 3489158 w 3489158"/>
              <a:gd name="connsiteY6" fmla="*/ 1558398 h 2150828"/>
              <a:gd name="connsiteX7" fmla="*/ 3016125 w 3489158"/>
              <a:gd name="connsiteY7" fmla="*/ 2138791 h 2150828"/>
              <a:gd name="connsiteX8" fmla="*/ 2947597 w 3489158"/>
              <a:gd name="connsiteY8" fmla="*/ 2145699 h 2150828"/>
              <a:gd name="connsiteX9" fmla="*/ 2947597 w 3489158"/>
              <a:gd name="connsiteY9" fmla="*/ 2150827 h 2150828"/>
              <a:gd name="connsiteX10" fmla="*/ 2896729 w 3489158"/>
              <a:gd name="connsiteY10" fmla="*/ 2150827 h 2150828"/>
              <a:gd name="connsiteX11" fmla="*/ 592441 w 3489158"/>
              <a:gd name="connsiteY11" fmla="*/ 2150827 h 2150828"/>
              <a:gd name="connsiteX12" fmla="*/ 592429 w 3489158"/>
              <a:gd name="connsiteY12" fmla="*/ 2150828 h 2150828"/>
              <a:gd name="connsiteX13" fmla="*/ 592419 w 3489158"/>
              <a:gd name="connsiteY13" fmla="*/ 2150827 h 2150828"/>
              <a:gd name="connsiteX14" fmla="*/ 506941 w 3489158"/>
              <a:gd name="connsiteY14" fmla="*/ 2150827 h 2150828"/>
              <a:gd name="connsiteX15" fmla="*/ 506941 w 3489158"/>
              <a:gd name="connsiteY15" fmla="*/ 2142210 h 2150828"/>
              <a:gd name="connsiteX16" fmla="*/ 473034 w 3489158"/>
              <a:gd name="connsiteY16" fmla="*/ 2138792 h 2150828"/>
              <a:gd name="connsiteX17" fmla="*/ 0 w 3489158"/>
              <a:gd name="connsiteY17" fmla="*/ 1558399 h 2150828"/>
              <a:gd name="connsiteX18" fmla="*/ 361829 w 3489158"/>
              <a:gd name="connsiteY18" fmla="*/ 1012526 h 2150828"/>
              <a:gd name="connsiteX19" fmla="*/ 461952 w 3489158"/>
              <a:gd name="connsiteY19" fmla="*/ 981446 h 2150828"/>
              <a:gd name="connsiteX20" fmla="*/ 490094 w 3489158"/>
              <a:gd name="connsiteY20" fmla="*/ 890788 h 2150828"/>
              <a:gd name="connsiteX21" fmla="*/ 998435 w 3489158"/>
              <a:gd name="connsiteY21" fmla="*/ 553837 h 2150828"/>
              <a:gd name="connsiteX22" fmla="*/ 1099663 w 3489158"/>
              <a:gd name="connsiteY22" fmla="*/ 564042 h 2150828"/>
              <a:gd name="connsiteX23" fmla="*/ 1174382 w 3489158"/>
              <a:gd name="connsiteY23" fmla="*/ 426382 h 2150828"/>
              <a:gd name="connsiteX24" fmla="*/ 1976311 w 3489158"/>
              <a:gd name="connsiteY24" fmla="*/ 0 h 2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89158" h="2150828">
                <a:moveTo>
                  <a:pt x="1976311" y="0"/>
                </a:moveTo>
                <a:cubicBezTo>
                  <a:pt x="2443658" y="0"/>
                  <a:pt x="2833579" y="331502"/>
                  <a:pt x="2923756" y="772190"/>
                </a:cubicBezTo>
                <a:lnTo>
                  <a:pt x="2943291" y="965970"/>
                </a:lnTo>
                <a:lnTo>
                  <a:pt x="2947597" y="965970"/>
                </a:lnTo>
                <a:lnTo>
                  <a:pt x="2947597" y="971097"/>
                </a:lnTo>
                <a:lnTo>
                  <a:pt x="3016125" y="978005"/>
                </a:lnTo>
                <a:cubicBezTo>
                  <a:pt x="3286085" y="1033247"/>
                  <a:pt x="3489158" y="1272107"/>
                  <a:pt x="3489158" y="1558398"/>
                </a:cubicBezTo>
                <a:cubicBezTo>
                  <a:pt x="3489158" y="1844689"/>
                  <a:pt x="3286085" y="2083549"/>
                  <a:pt x="3016125" y="2138791"/>
                </a:cubicBezTo>
                <a:lnTo>
                  <a:pt x="2947597" y="2145699"/>
                </a:lnTo>
                <a:lnTo>
                  <a:pt x="2947597" y="2150827"/>
                </a:lnTo>
                <a:lnTo>
                  <a:pt x="2896729" y="2150827"/>
                </a:lnTo>
                <a:lnTo>
                  <a:pt x="592441" y="2150827"/>
                </a:lnTo>
                <a:lnTo>
                  <a:pt x="592429" y="2150828"/>
                </a:lnTo>
                <a:lnTo>
                  <a:pt x="592419" y="2150827"/>
                </a:lnTo>
                <a:lnTo>
                  <a:pt x="506941" y="2150827"/>
                </a:lnTo>
                <a:lnTo>
                  <a:pt x="506941" y="2142210"/>
                </a:lnTo>
                <a:lnTo>
                  <a:pt x="473034" y="2138792"/>
                </a:lnTo>
                <a:cubicBezTo>
                  <a:pt x="203074" y="2083550"/>
                  <a:pt x="0" y="1844690"/>
                  <a:pt x="0" y="1558399"/>
                </a:cubicBezTo>
                <a:cubicBezTo>
                  <a:pt x="0" y="1313007"/>
                  <a:pt x="149197" y="1102462"/>
                  <a:pt x="361829" y="1012526"/>
                </a:cubicBezTo>
                <a:lnTo>
                  <a:pt x="461952" y="981446"/>
                </a:lnTo>
                <a:lnTo>
                  <a:pt x="490094" y="890788"/>
                </a:lnTo>
                <a:cubicBezTo>
                  <a:pt x="573846" y="692776"/>
                  <a:pt x="769915" y="553837"/>
                  <a:pt x="998435" y="553837"/>
                </a:cubicBezTo>
                <a:lnTo>
                  <a:pt x="1099663" y="564042"/>
                </a:lnTo>
                <a:lnTo>
                  <a:pt x="1174382" y="426382"/>
                </a:lnTo>
                <a:cubicBezTo>
                  <a:pt x="1348176" y="169134"/>
                  <a:pt x="1642491" y="0"/>
                  <a:pt x="19763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9294383" y="2506058"/>
            <a:ext cx="2191941" cy="1351182"/>
          </a:xfrm>
          <a:custGeom>
            <a:avLst/>
            <a:gdLst>
              <a:gd name="connsiteX0" fmla="*/ 1976311 w 3489158"/>
              <a:gd name="connsiteY0" fmla="*/ 0 h 2150828"/>
              <a:gd name="connsiteX1" fmla="*/ 2923756 w 3489158"/>
              <a:gd name="connsiteY1" fmla="*/ 772190 h 2150828"/>
              <a:gd name="connsiteX2" fmla="*/ 2943291 w 3489158"/>
              <a:gd name="connsiteY2" fmla="*/ 965970 h 2150828"/>
              <a:gd name="connsiteX3" fmla="*/ 2947597 w 3489158"/>
              <a:gd name="connsiteY3" fmla="*/ 965970 h 2150828"/>
              <a:gd name="connsiteX4" fmla="*/ 2947597 w 3489158"/>
              <a:gd name="connsiteY4" fmla="*/ 971097 h 2150828"/>
              <a:gd name="connsiteX5" fmla="*/ 3016125 w 3489158"/>
              <a:gd name="connsiteY5" fmla="*/ 978005 h 2150828"/>
              <a:gd name="connsiteX6" fmla="*/ 3489158 w 3489158"/>
              <a:gd name="connsiteY6" fmla="*/ 1558398 h 2150828"/>
              <a:gd name="connsiteX7" fmla="*/ 3016125 w 3489158"/>
              <a:gd name="connsiteY7" fmla="*/ 2138791 h 2150828"/>
              <a:gd name="connsiteX8" fmla="*/ 2947597 w 3489158"/>
              <a:gd name="connsiteY8" fmla="*/ 2145699 h 2150828"/>
              <a:gd name="connsiteX9" fmla="*/ 2947597 w 3489158"/>
              <a:gd name="connsiteY9" fmla="*/ 2150827 h 2150828"/>
              <a:gd name="connsiteX10" fmla="*/ 2896729 w 3489158"/>
              <a:gd name="connsiteY10" fmla="*/ 2150827 h 2150828"/>
              <a:gd name="connsiteX11" fmla="*/ 592441 w 3489158"/>
              <a:gd name="connsiteY11" fmla="*/ 2150827 h 2150828"/>
              <a:gd name="connsiteX12" fmla="*/ 592429 w 3489158"/>
              <a:gd name="connsiteY12" fmla="*/ 2150828 h 2150828"/>
              <a:gd name="connsiteX13" fmla="*/ 592419 w 3489158"/>
              <a:gd name="connsiteY13" fmla="*/ 2150827 h 2150828"/>
              <a:gd name="connsiteX14" fmla="*/ 506941 w 3489158"/>
              <a:gd name="connsiteY14" fmla="*/ 2150827 h 2150828"/>
              <a:gd name="connsiteX15" fmla="*/ 506941 w 3489158"/>
              <a:gd name="connsiteY15" fmla="*/ 2142210 h 2150828"/>
              <a:gd name="connsiteX16" fmla="*/ 473034 w 3489158"/>
              <a:gd name="connsiteY16" fmla="*/ 2138792 h 2150828"/>
              <a:gd name="connsiteX17" fmla="*/ 0 w 3489158"/>
              <a:gd name="connsiteY17" fmla="*/ 1558399 h 2150828"/>
              <a:gd name="connsiteX18" fmla="*/ 361829 w 3489158"/>
              <a:gd name="connsiteY18" fmla="*/ 1012526 h 2150828"/>
              <a:gd name="connsiteX19" fmla="*/ 461952 w 3489158"/>
              <a:gd name="connsiteY19" fmla="*/ 981446 h 2150828"/>
              <a:gd name="connsiteX20" fmla="*/ 490094 w 3489158"/>
              <a:gd name="connsiteY20" fmla="*/ 890788 h 2150828"/>
              <a:gd name="connsiteX21" fmla="*/ 998435 w 3489158"/>
              <a:gd name="connsiteY21" fmla="*/ 553837 h 2150828"/>
              <a:gd name="connsiteX22" fmla="*/ 1099663 w 3489158"/>
              <a:gd name="connsiteY22" fmla="*/ 564042 h 2150828"/>
              <a:gd name="connsiteX23" fmla="*/ 1174382 w 3489158"/>
              <a:gd name="connsiteY23" fmla="*/ 426382 h 2150828"/>
              <a:gd name="connsiteX24" fmla="*/ 1976311 w 3489158"/>
              <a:gd name="connsiteY24" fmla="*/ 0 h 2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89158" h="2150828">
                <a:moveTo>
                  <a:pt x="1976311" y="0"/>
                </a:moveTo>
                <a:cubicBezTo>
                  <a:pt x="2443658" y="0"/>
                  <a:pt x="2833579" y="331502"/>
                  <a:pt x="2923756" y="772190"/>
                </a:cubicBezTo>
                <a:lnTo>
                  <a:pt x="2943291" y="965970"/>
                </a:lnTo>
                <a:lnTo>
                  <a:pt x="2947597" y="965970"/>
                </a:lnTo>
                <a:lnTo>
                  <a:pt x="2947597" y="971097"/>
                </a:lnTo>
                <a:lnTo>
                  <a:pt x="3016125" y="978005"/>
                </a:lnTo>
                <a:cubicBezTo>
                  <a:pt x="3286085" y="1033247"/>
                  <a:pt x="3489158" y="1272107"/>
                  <a:pt x="3489158" y="1558398"/>
                </a:cubicBezTo>
                <a:cubicBezTo>
                  <a:pt x="3489158" y="1844689"/>
                  <a:pt x="3286085" y="2083549"/>
                  <a:pt x="3016125" y="2138791"/>
                </a:cubicBezTo>
                <a:lnTo>
                  <a:pt x="2947597" y="2145699"/>
                </a:lnTo>
                <a:lnTo>
                  <a:pt x="2947597" y="2150827"/>
                </a:lnTo>
                <a:lnTo>
                  <a:pt x="2896729" y="2150827"/>
                </a:lnTo>
                <a:lnTo>
                  <a:pt x="592441" y="2150827"/>
                </a:lnTo>
                <a:lnTo>
                  <a:pt x="592429" y="2150828"/>
                </a:lnTo>
                <a:lnTo>
                  <a:pt x="592419" y="2150827"/>
                </a:lnTo>
                <a:lnTo>
                  <a:pt x="506941" y="2150827"/>
                </a:lnTo>
                <a:lnTo>
                  <a:pt x="506941" y="2142210"/>
                </a:lnTo>
                <a:lnTo>
                  <a:pt x="473034" y="2138792"/>
                </a:lnTo>
                <a:cubicBezTo>
                  <a:pt x="203074" y="2083550"/>
                  <a:pt x="0" y="1844690"/>
                  <a:pt x="0" y="1558399"/>
                </a:cubicBezTo>
                <a:cubicBezTo>
                  <a:pt x="0" y="1313007"/>
                  <a:pt x="149197" y="1102462"/>
                  <a:pt x="361829" y="1012526"/>
                </a:cubicBezTo>
                <a:lnTo>
                  <a:pt x="461952" y="981446"/>
                </a:lnTo>
                <a:lnTo>
                  <a:pt x="490094" y="890788"/>
                </a:lnTo>
                <a:cubicBezTo>
                  <a:pt x="573846" y="692776"/>
                  <a:pt x="769915" y="553837"/>
                  <a:pt x="998435" y="553837"/>
                </a:cubicBezTo>
                <a:lnTo>
                  <a:pt x="1099663" y="564042"/>
                </a:lnTo>
                <a:lnTo>
                  <a:pt x="1174382" y="426382"/>
                </a:lnTo>
                <a:cubicBezTo>
                  <a:pt x="1348176" y="169134"/>
                  <a:pt x="1642491" y="0"/>
                  <a:pt x="1976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AutoShape 2" descr="http://bizhi.zhuoku.com/2011/12/27/jingxuan/jingxuan02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5287" y="2326326"/>
            <a:ext cx="11966713" cy="1831427"/>
          </a:xfrm>
          <a:prstGeom prst="rect">
            <a:avLst/>
          </a:prstGeom>
          <a:solidFill>
            <a:srgbClr val="D2107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199858" y="2370285"/>
            <a:ext cx="8203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谢谢各位评审老师！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 descr="http://pic14.nipic.com/20110511/7326837_095555677109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544" t="18548" r="31514" b="10958"/>
          <a:stretch/>
        </p:blipFill>
        <p:spPr bwMode="auto">
          <a:xfrm>
            <a:off x="9963807" y="4272455"/>
            <a:ext cx="1948986" cy="2353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449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5543 -3.7037E-7 " pathEditMode="relative" rAng="0" ptsTypes="AA">
                                      <p:cBhvr>
                                        <p:cTn id="41" dur="5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3" dur="5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85183 4.81481E-6 " pathEditMode="relative" rAng="0" ptsTypes="AA">
                                      <p:cBhvr>
                                        <p:cTn id="45" dur="5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91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-0.83797 " pathEditMode="relative" rAng="0" ptsTypes="AA">
                                      <p:cBhvr>
                                        <p:cTn id="47" dur="4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 animBg="1"/>
      <p:bldP spid="11" grpId="0" animBg="1"/>
      <p:bldP spid="10" grpId="0" animBg="1"/>
      <p:bldP spid="10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30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3800" y="2904648"/>
            <a:ext cx="11010878" cy="316874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39222" y="2770766"/>
            <a:ext cx="10410656" cy="383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3600" b="1" dirty="0" smtClean="0"/>
              <a:t>对于一些电脑故障，很多人显得手足无措，此时有一款能够解决自己问题的应用显得格外重要。</a:t>
            </a:r>
            <a:r>
              <a:rPr lang="zh-CN" altLang="en-US" sz="3600" b="1" dirty="0" smtClean="0"/>
              <a:t>本系统主要</a:t>
            </a:r>
            <a:r>
              <a:rPr lang="zh-CN" altLang="zh-CN" sz="3600" b="1" dirty="0" smtClean="0"/>
              <a:t>针对</a:t>
            </a:r>
            <a:r>
              <a:rPr lang="zh-CN" altLang="en-US" sz="3600" b="1" dirty="0" smtClean="0"/>
              <a:t>的</a:t>
            </a:r>
            <a:r>
              <a:rPr lang="zh-CN" altLang="zh-CN" sz="3600" b="1" dirty="0" smtClean="0"/>
              <a:t>用户为本校大学生，方便大学生更好的使用电脑。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spc="3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728" y="486074"/>
            <a:ext cx="364845" cy="1547446"/>
          </a:xfrm>
          <a:prstGeom prst="rect">
            <a:avLst/>
          </a:prstGeom>
          <a:solidFill>
            <a:srgbClr val="E91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08573" y="1259797"/>
            <a:ext cx="7369752" cy="7737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77724" y="12965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系统背景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978923" y="1275148"/>
            <a:ext cx="1564805" cy="62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78923" y="1261500"/>
            <a:ext cx="0" cy="16829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800" y="494773"/>
            <a:ext cx="2316965" cy="15453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955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5047446" y="561379"/>
            <a:ext cx="3421452" cy="3421452"/>
          </a:xfrm>
          <a:prstGeom prst="chord">
            <a:avLst>
              <a:gd name="adj1" fmla="val 3775932"/>
              <a:gd name="adj2" fmla="val 1171381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888531" y="1646106"/>
            <a:ext cx="2871127" cy="2315150"/>
          </a:xfrm>
          <a:prstGeom prst="line">
            <a:avLst/>
          </a:prstGeom>
          <a:ln w="28575">
            <a:solidFill>
              <a:srgbClr val="E91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060692" y="2257590"/>
            <a:ext cx="3421452" cy="3421448"/>
          </a:xfrm>
          <a:prstGeom prst="ellipse">
            <a:avLst/>
          </a:prstGeom>
          <a:solidFill>
            <a:srgbClr val="E9118C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9958" y="3699646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系统分析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47446" y="546865"/>
            <a:ext cx="3421452" cy="34214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73165" y="4272538"/>
            <a:ext cx="1888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Two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56646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190732" y="462500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55470" y="476203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电脑小白</a:t>
            </a:r>
            <a:endParaRPr lang="zh-CN" altLang="en-US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17492" y="1106955"/>
            <a:ext cx="2372712" cy="237271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2858" y="965819"/>
            <a:ext cx="2617931" cy="26179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8533" y="1877811"/>
            <a:ext cx="2746580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3600" kern="10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模块设计</a:t>
            </a:r>
            <a:endParaRPr lang="zh-CN" altLang="zh-CN" sz="3600" kern="100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147276" y="1402217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55300" y="2537778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8399" y="375733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102302" y="1499895"/>
            <a:ext cx="2769988" cy="57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9" idx="2"/>
          </p:cNvCxnSpPr>
          <p:nvPr/>
        </p:nvCxnSpPr>
        <p:spPr>
          <a:xfrm flipV="1">
            <a:off x="3120789" y="2246159"/>
            <a:ext cx="6026487" cy="28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56239" y="3418399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4" idx="1"/>
          </p:cNvCxnSpPr>
          <p:nvPr/>
        </p:nvCxnSpPr>
        <p:spPr>
          <a:xfrm>
            <a:off x="2879068" y="3092644"/>
            <a:ext cx="1024356" cy="5729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2"/>
          </p:cNvCxnSpPr>
          <p:nvPr/>
        </p:nvCxnSpPr>
        <p:spPr>
          <a:xfrm>
            <a:off x="3114101" y="2489446"/>
            <a:ext cx="3941199" cy="8922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939396" y="466729"/>
            <a:ext cx="1529783" cy="1529783"/>
          </a:xfrm>
          <a:prstGeom prst="ellipse">
            <a:avLst/>
          </a:prstGeom>
          <a:solidFill>
            <a:srgbClr val="E9118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15528" y="948876"/>
            <a:ext cx="1553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登录  注册</a:t>
            </a:r>
            <a:endParaRPr lang="zh-CN" altLang="en-US" sz="2400" b="1" dirty="0"/>
          </a:p>
        </p:txBody>
      </p:sp>
      <p:sp>
        <p:nvSpPr>
          <p:cNvPr id="19" name="椭圆 18"/>
          <p:cNvSpPr/>
          <p:nvPr/>
        </p:nvSpPr>
        <p:spPr>
          <a:xfrm>
            <a:off x="9223033" y="1493213"/>
            <a:ext cx="1529783" cy="1529783"/>
          </a:xfrm>
          <a:prstGeom prst="ellipse">
            <a:avLst/>
          </a:prstGeom>
          <a:solidFill>
            <a:srgbClr val="E9118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280120" y="202778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问题</a:t>
            </a:r>
            <a:r>
              <a:rPr lang="zh-CN" altLang="en-US" sz="2400" b="1" dirty="0"/>
              <a:t>类别</a:t>
            </a:r>
          </a:p>
        </p:txBody>
      </p:sp>
      <p:sp>
        <p:nvSpPr>
          <p:cNvPr id="21" name="椭圆 20"/>
          <p:cNvSpPr/>
          <p:nvPr/>
        </p:nvSpPr>
        <p:spPr>
          <a:xfrm>
            <a:off x="3747236" y="3509395"/>
            <a:ext cx="1529783" cy="1529783"/>
          </a:xfrm>
          <a:prstGeom prst="ellipse">
            <a:avLst/>
          </a:prstGeom>
          <a:solidFill>
            <a:srgbClr val="E9118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789089" y="4031508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故障文档</a:t>
            </a:r>
            <a:endParaRPr lang="en-US" altLang="zh-CN" sz="2400" b="1" dirty="0" smtClean="0"/>
          </a:p>
          <a:p>
            <a:pPr algn="ctr"/>
            <a:endParaRPr lang="zh-CN" altLang="en-US" sz="2400" b="1" dirty="0"/>
          </a:p>
        </p:txBody>
      </p:sp>
      <p:sp>
        <p:nvSpPr>
          <p:cNvPr id="23" name="椭圆 22"/>
          <p:cNvSpPr/>
          <p:nvPr/>
        </p:nvSpPr>
        <p:spPr>
          <a:xfrm>
            <a:off x="7146297" y="2628774"/>
            <a:ext cx="1529783" cy="1529783"/>
          </a:xfrm>
          <a:prstGeom prst="ellipse">
            <a:avLst/>
          </a:prstGeom>
          <a:solidFill>
            <a:srgbClr val="E9118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88149" y="3161698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问题列表</a:t>
            </a:r>
            <a:endParaRPr lang="zh-CN" altLang="en-US" sz="2400" b="1" dirty="0"/>
          </a:p>
        </p:txBody>
      </p:sp>
      <p:sp>
        <p:nvSpPr>
          <p:cNvPr id="25" name="椭圆 24"/>
          <p:cNvSpPr/>
          <p:nvPr/>
        </p:nvSpPr>
        <p:spPr>
          <a:xfrm>
            <a:off x="1493321" y="4125129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endCxn id="25" idx="0"/>
          </p:cNvCxnSpPr>
          <p:nvPr/>
        </p:nvCxnSpPr>
        <p:spPr>
          <a:xfrm>
            <a:off x="2144309" y="3535569"/>
            <a:ext cx="192955" cy="589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584318" y="4216125"/>
            <a:ext cx="1529783" cy="1529783"/>
          </a:xfrm>
          <a:prstGeom prst="ellipse">
            <a:avLst/>
          </a:prstGeom>
          <a:solidFill>
            <a:srgbClr val="E9118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584317" y="4738238"/>
            <a:ext cx="1475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个人</a:t>
            </a:r>
            <a:r>
              <a:rPr lang="zh-CN" altLang="en-US" sz="2400" b="1" dirty="0"/>
              <a:t>管理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114554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 系统分析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0" y="704319"/>
            <a:ext cx="4881282" cy="43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102302" y="2688590"/>
            <a:ext cx="6188450" cy="23394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9280120" y="3907762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371117" y="3998758"/>
            <a:ext cx="1529783" cy="1529783"/>
          </a:xfrm>
          <a:prstGeom prst="ellipse">
            <a:avLst/>
          </a:prstGeom>
          <a:solidFill>
            <a:srgbClr val="E9118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722349" y="453168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/>
              <a:t>搜索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00544354"/>
      </p:ext>
    </p:extLst>
  </p:cSld>
  <p:clrMapOvr>
    <a:masterClrMapping/>
  </p:clrMapOvr>
  <p:transition advTm="357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6504" y="1139687"/>
            <a:ext cx="12417288" cy="5678557"/>
          </a:xfrm>
          <a:prstGeom prst="rect">
            <a:avLst/>
          </a:prstGeom>
          <a:solidFill>
            <a:srgbClr val="A40C63">
              <a:alpha val="67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本框 82"/>
          <p:cNvSpPr txBox="1"/>
          <p:nvPr/>
        </p:nvSpPr>
        <p:spPr>
          <a:xfrm>
            <a:off x="8955988" y="4604238"/>
            <a:ext cx="153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反馈功能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ound Same Side Corner Rectangle 154"/>
          <p:cNvSpPr/>
          <p:nvPr/>
        </p:nvSpPr>
        <p:spPr>
          <a:xfrm>
            <a:off x="8885687" y="4634334"/>
            <a:ext cx="1808891" cy="419482"/>
          </a:xfrm>
          <a:prstGeom prst="round2Same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245"/>
          <p:cNvSpPr>
            <a:spLocks/>
          </p:cNvSpPr>
          <p:nvPr/>
        </p:nvSpPr>
        <p:spPr bwMode="auto">
          <a:xfrm>
            <a:off x="9538155" y="4023563"/>
            <a:ext cx="414992" cy="41499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文本框 120"/>
          <p:cNvSpPr txBox="1"/>
          <p:nvPr/>
        </p:nvSpPr>
        <p:spPr>
          <a:xfrm>
            <a:off x="8839247" y="5124664"/>
            <a:ext cx="2079260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反馈意见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并且可以留下电话，等待回复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114554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 系统分析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0" y="723014"/>
            <a:ext cx="11015330" cy="24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73"/>
          <p:cNvSpPr txBox="1"/>
          <p:nvPr/>
        </p:nvSpPr>
        <p:spPr>
          <a:xfrm>
            <a:off x="4979938" y="1824066"/>
            <a:ext cx="173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收藏功能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3" descr="F:\大四\大项目\背景图\收藏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562" y="1178861"/>
            <a:ext cx="497542" cy="497542"/>
          </a:xfrm>
          <a:prstGeom prst="rect">
            <a:avLst/>
          </a:prstGeom>
          <a:noFill/>
        </p:spPr>
      </p:pic>
      <p:sp>
        <p:nvSpPr>
          <p:cNvPr id="42" name="Round Same Side Corner Rectangle 154"/>
          <p:cNvSpPr/>
          <p:nvPr/>
        </p:nvSpPr>
        <p:spPr>
          <a:xfrm>
            <a:off x="4877114" y="1797133"/>
            <a:ext cx="1808891" cy="419482"/>
          </a:xfrm>
          <a:prstGeom prst="round2Same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文本框 115"/>
          <p:cNvSpPr txBox="1"/>
          <p:nvPr/>
        </p:nvSpPr>
        <p:spPr>
          <a:xfrm>
            <a:off x="4708663" y="2151295"/>
            <a:ext cx="24077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收藏某条问题，取消收藏。在收藏列表中可以查看收藏详情，删除收藏。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05"/>
          <p:cNvSpPr>
            <a:spLocks noEditPoints="1"/>
          </p:cNvSpPr>
          <p:nvPr/>
        </p:nvSpPr>
        <p:spPr bwMode="auto">
          <a:xfrm>
            <a:off x="10558335" y="1227601"/>
            <a:ext cx="408587" cy="402667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" name="文本框 116"/>
          <p:cNvSpPr txBox="1"/>
          <p:nvPr/>
        </p:nvSpPr>
        <p:spPr>
          <a:xfrm>
            <a:off x="9812848" y="2174364"/>
            <a:ext cx="20764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精确搜索应用中用户发表的问题，并且查看详情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76"/>
          <p:cNvSpPr txBox="1"/>
          <p:nvPr/>
        </p:nvSpPr>
        <p:spPr>
          <a:xfrm>
            <a:off x="7448875" y="1818523"/>
            <a:ext cx="173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留言功能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ound Same Side Corner Rectangle 154"/>
          <p:cNvSpPr/>
          <p:nvPr/>
        </p:nvSpPr>
        <p:spPr>
          <a:xfrm>
            <a:off x="7414652" y="1785899"/>
            <a:ext cx="1808891" cy="419482"/>
          </a:xfrm>
          <a:prstGeom prst="round2SameRect">
            <a:avLst/>
          </a:prstGeom>
          <a:noFill/>
          <a:ln w="28575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118"/>
          <p:cNvSpPr txBox="1"/>
          <p:nvPr/>
        </p:nvSpPr>
        <p:spPr>
          <a:xfrm>
            <a:off x="7337801" y="2167004"/>
            <a:ext cx="20764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对问题发表留言，同时可以查看他人的留言。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Picture 4" descr="F:\大四\大项目\背景图\评论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0338" y="1207703"/>
            <a:ext cx="510988" cy="510988"/>
          </a:xfrm>
          <a:prstGeom prst="rect">
            <a:avLst/>
          </a:prstGeom>
          <a:noFill/>
        </p:spPr>
      </p:pic>
      <p:sp>
        <p:nvSpPr>
          <p:cNvPr id="52" name="文本框 79"/>
          <p:cNvSpPr txBox="1"/>
          <p:nvPr/>
        </p:nvSpPr>
        <p:spPr>
          <a:xfrm>
            <a:off x="3801587" y="4707064"/>
            <a:ext cx="172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修改密码功能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ound Same Side Corner Rectangle 154"/>
          <p:cNvSpPr/>
          <p:nvPr/>
        </p:nvSpPr>
        <p:spPr>
          <a:xfrm>
            <a:off x="3735996" y="4688367"/>
            <a:ext cx="1808891" cy="435547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文本框 119"/>
          <p:cNvSpPr txBox="1"/>
          <p:nvPr/>
        </p:nvSpPr>
        <p:spPr>
          <a:xfrm>
            <a:off x="3654783" y="5140744"/>
            <a:ext cx="2076450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个人中心进行密码修改，退出登录。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Picture 5" descr="F:\大四\大项目\背景图\设置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8879" y="3989875"/>
            <a:ext cx="470647" cy="470647"/>
          </a:xfrm>
          <a:prstGeom prst="rect">
            <a:avLst/>
          </a:prstGeom>
          <a:noFill/>
        </p:spPr>
      </p:pic>
      <p:pic>
        <p:nvPicPr>
          <p:cNvPr id="40967" name="Picture 7" descr="F:\大四\大项目\背景图\参加活动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699" y="1286827"/>
            <a:ext cx="457201" cy="457201"/>
          </a:xfrm>
          <a:prstGeom prst="rect">
            <a:avLst/>
          </a:prstGeom>
          <a:noFill/>
        </p:spPr>
      </p:pic>
      <p:sp>
        <p:nvSpPr>
          <p:cNvPr id="58" name="文本框 70"/>
          <p:cNvSpPr txBox="1"/>
          <p:nvPr/>
        </p:nvSpPr>
        <p:spPr>
          <a:xfrm>
            <a:off x="9929376" y="1798345"/>
            <a:ext cx="180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搜索功能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ound Same Side Corner Rectangle 154"/>
          <p:cNvSpPr/>
          <p:nvPr/>
        </p:nvSpPr>
        <p:spPr>
          <a:xfrm>
            <a:off x="9934520" y="1802491"/>
            <a:ext cx="1808891" cy="419482"/>
          </a:xfrm>
          <a:prstGeom prst="round2Same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 Same Side Corner Rectangle 154"/>
          <p:cNvSpPr/>
          <p:nvPr/>
        </p:nvSpPr>
        <p:spPr>
          <a:xfrm>
            <a:off x="332528" y="1806778"/>
            <a:ext cx="1808891" cy="419482"/>
          </a:xfrm>
          <a:prstGeom prst="round2SameRect">
            <a:avLst/>
          </a:prstGeom>
          <a:noFill/>
          <a:ln w="28575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605" y="1842640"/>
            <a:ext cx="139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发布功能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16"/>
          <p:cNvSpPr txBox="1"/>
          <p:nvPr/>
        </p:nvSpPr>
        <p:spPr>
          <a:xfrm>
            <a:off x="225284" y="2272585"/>
            <a:ext cx="20764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用户遇到的电脑问题，可以使用该应用进行发布。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F:\大四\大项目\背景图\icon-社团活动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3870" y="1194438"/>
            <a:ext cx="564776" cy="56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32" name="Round Same Side Corner Rectangle 154"/>
          <p:cNvSpPr/>
          <p:nvPr/>
        </p:nvSpPr>
        <p:spPr>
          <a:xfrm>
            <a:off x="2667191" y="1813392"/>
            <a:ext cx="1808891" cy="419482"/>
          </a:xfrm>
          <a:prstGeom prst="round2Same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5268" y="1849254"/>
            <a:ext cx="139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详情页面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116"/>
          <p:cNvSpPr txBox="1"/>
          <p:nvPr/>
        </p:nvSpPr>
        <p:spPr>
          <a:xfrm>
            <a:off x="2502844" y="2186435"/>
            <a:ext cx="20691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）问题详情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）收藏详情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）留言详情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）个人详情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7282" name="Picture 2" descr="G:\各种毕业事项\论文\图\删除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8181" y="4005470"/>
            <a:ext cx="457200" cy="457200"/>
          </a:xfrm>
          <a:prstGeom prst="rect">
            <a:avLst/>
          </a:prstGeom>
          <a:noFill/>
        </p:spPr>
      </p:pic>
      <p:sp>
        <p:nvSpPr>
          <p:cNvPr id="57" name="Round Same Side Corner Rectangle 154"/>
          <p:cNvSpPr/>
          <p:nvPr/>
        </p:nvSpPr>
        <p:spPr>
          <a:xfrm>
            <a:off x="1293300" y="4609578"/>
            <a:ext cx="1808891" cy="419482"/>
          </a:xfrm>
          <a:prstGeom prst="round2Same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41377" y="4645440"/>
            <a:ext cx="139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删除功能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116"/>
          <p:cNvSpPr txBox="1"/>
          <p:nvPr/>
        </p:nvSpPr>
        <p:spPr>
          <a:xfrm>
            <a:off x="1265568" y="5075385"/>
            <a:ext cx="20764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用户遇到的电脑问题，可以使用该应用进行发布。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82"/>
          <p:cNvSpPr txBox="1"/>
          <p:nvPr/>
        </p:nvSpPr>
        <p:spPr>
          <a:xfrm>
            <a:off x="6404980" y="4650622"/>
            <a:ext cx="153970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修改资料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ound Same Side Corner Rectangle 154"/>
          <p:cNvSpPr/>
          <p:nvPr/>
        </p:nvSpPr>
        <p:spPr>
          <a:xfrm>
            <a:off x="6334679" y="4640962"/>
            <a:ext cx="1808891" cy="419482"/>
          </a:xfrm>
          <a:prstGeom prst="round2SameRect">
            <a:avLst/>
          </a:prstGeom>
          <a:noFill/>
          <a:ln w="28575">
            <a:solidFill>
              <a:srgbClr val="DC5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文本框 120"/>
          <p:cNvSpPr txBox="1"/>
          <p:nvPr/>
        </p:nvSpPr>
        <p:spPr>
          <a:xfrm>
            <a:off x="6288239" y="5131292"/>
            <a:ext cx="2079260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可以修改用户的注册头像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修改用户的其他信息。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7283" name="Picture 3" descr="G:\各种毕业事项\论文\图\头像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7026" y="4084979"/>
            <a:ext cx="471600" cy="471600"/>
          </a:xfrm>
          <a:prstGeom prst="rect">
            <a:avLst/>
          </a:prstGeom>
          <a:noFill/>
        </p:spPr>
      </p:pic>
      <p:sp>
        <p:nvSpPr>
          <p:cNvPr id="44" name="矩形 43"/>
          <p:cNvSpPr/>
          <p:nvPr/>
        </p:nvSpPr>
        <p:spPr>
          <a:xfrm>
            <a:off x="8431326" y="181995"/>
            <a:ext cx="2026920" cy="533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 功能设计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50883"/>
            <a:ext cx="12470296" cy="57071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54935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08994" y="1343956"/>
            <a:ext cx="1560786" cy="4804596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4400" dirty="0" smtClean="0"/>
              <a:t>系统用例图</a:t>
            </a:r>
            <a:endParaRPr lang="zh-CN" altLang="en-US" sz="4400" dirty="0"/>
          </a:p>
        </p:txBody>
      </p:sp>
      <p:sp>
        <p:nvSpPr>
          <p:cNvPr id="41" name="矩形 40"/>
          <p:cNvSpPr/>
          <p:nvPr/>
        </p:nvSpPr>
        <p:spPr>
          <a:xfrm>
            <a:off x="0" y="172279"/>
            <a:ext cx="4971233" cy="749769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系统分析</a:t>
            </a:r>
            <a:endParaRPr lang="zh-CN" altLang="zh-CN" sz="4400" b="1" kern="100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403835" y="252248"/>
          <a:ext cx="7331281" cy="6605752"/>
        </p:xfrm>
        <a:graphic>
          <a:graphicData uri="http://schemas.openxmlformats.org/presentationml/2006/ole">
            <p:oleObj spid="_x0000_s73748" name="Visio" r:id="rId4" imgW="4925710" imgH="4439570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19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50883"/>
            <a:ext cx="12470296" cy="5707118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8329" y="715395"/>
            <a:ext cx="10751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133" name="对象 2"/>
          <p:cNvGraphicFramePr>
            <a:graphicFrameLocks noChangeAspect="1"/>
          </p:cNvGraphicFramePr>
          <p:nvPr/>
        </p:nvGraphicFramePr>
        <p:xfrm>
          <a:off x="1289713" y="1200685"/>
          <a:ext cx="9382836" cy="5745721"/>
        </p:xfrm>
        <a:graphic>
          <a:graphicData uri="http://schemas.openxmlformats.org/presentationml/2006/ole">
            <p:oleObj spid="_x0000_s71699" name="Visio" r:id="rId4" imgW="3418690" imgH="2266871" progId="Visio.Drawing.11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0" y="114554"/>
            <a:ext cx="4971233" cy="600841"/>
          </a:xfrm>
          <a:prstGeom prst="rect">
            <a:avLst/>
          </a:prstGeom>
          <a:solidFill>
            <a:srgbClr val="D2107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 系统分析</a:t>
            </a:r>
          </a:p>
        </p:txBody>
      </p:sp>
      <p:sp>
        <p:nvSpPr>
          <p:cNvPr id="15" name="矩形 14"/>
          <p:cNvSpPr/>
          <p:nvPr/>
        </p:nvSpPr>
        <p:spPr>
          <a:xfrm>
            <a:off x="8431326" y="181995"/>
            <a:ext cx="2026920" cy="533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系统层次图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519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2675</TotalTime>
  <Words>888</Words>
  <Application>Microsoft Office PowerPoint</Application>
  <PresentationFormat>自定义</PresentationFormat>
  <Paragraphs>151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Administrator</cp:lastModifiedBy>
  <cp:revision>320</cp:revision>
  <dcterms:created xsi:type="dcterms:W3CDTF">2014-07-26T02:32:43Z</dcterms:created>
  <dcterms:modified xsi:type="dcterms:W3CDTF">2018-11-05T02:27:29Z</dcterms:modified>
  <cp:category/>
</cp:coreProperties>
</file>