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81" r:id="rId5"/>
    <p:sldId id="284" r:id="rId6"/>
    <p:sldId id="280" r:id="rId7"/>
    <p:sldId id="278" r:id="rId8"/>
    <p:sldId id="261" r:id="rId9"/>
    <p:sldId id="273" r:id="rId10"/>
    <p:sldId id="279" r:id="rId11"/>
    <p:sldId id="293" r:id="rId12"/>
    <p:sldId id="265" r:id="rId13"/>
    <p:sldId id="294" r:id="rId14"/>
    <p:sldId id="266" r:id="rId15"/>
    <p:sldId id="277"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79" autoAdjust="0"/>
  </p:normalViewPr>
  <p:slideViewPr>
    <p:cSldViewPr snapToGrid="0">
      <p:cViewPr varScale="1">
        <p:scale>
          <a:sx n="122" d="100"/>
          <a:sy n="122" d="100"/>
        </p:scale>
        <p:origin x="96" y="34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6/16/2024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6/16/2024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85450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3155431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1015613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2986387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1718631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6/16/2024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6/16/2024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1942011"/>
            <a:ext cx="9144000" cy="4188823"/>
          </a:xfrm>
        </p:spPr>
        <p:txBody>
          <a:bodyPr/>
          <a:lstStyle/>
          <a:p>
            <a:r>
              <a:rPr lang="en-US" b="1" dirty="0"/>
              <a:t>Final software presentation</a:t>
            </a:r>
            <a:br>
              <a:rPr lang="en-US" b="1" dirty="0"/>
            </a:br>
            <a:br>
              <a:rPr lang="en-US" b="1" dirty="0"/>
            </a:br>
            <a:r>
              <a:rPr lang="en-US" sz="1800" b="1" dirty="0"/>
              <a:t>Laura Harrington</a:t>
            </a:r>
            <a:br>
              <a:rPr lang="en-US" sz="1800" b="1" dirty="0"/>
            </a:br>
            <a:r>
              <a:rPr lang="en-US" sz="1800" b="1" dirty="0"/>
              <a:t>University of Arizona Global Campus</a:t>
            </a:r>
            <a:br>
              <a:rPr lang="en-US" sz="1800" b="1" dirty="0"/>
            </a:br>
            <a:r>
              <a:rPr lang="en-US" sz="1800" b="1" dirty="0"/>
              <a:t>CST499 Capstone For Computer Software Technology</a:t>
            </a:r>
            <a:br>
              <a:rPr lang="en-US" sz="1800" b="1" dirty="0"/>
            </a:br>
            <a:r>
              <a:rPr lang="en-US" sz="1800" b="1" dirty="0"/>
              <a:t>Instructor </a:t>
            </a:r>
            <a:r>
              <a:rPr lang="en-US" sz="1800" b="1" dirty="0" err="1"/>
              <a:t>Rangitsch</a:t>
            </a:r>
            <a:br>
              <a:rPr lang="en-US" sz="1800" b="1" dirty="0"/>
            </a:br>
            <a:r>
              <a:rPr lang="en-US" sz="1800" b="1" dirty="0"/>
              <a:t>June 17</a:t>
            </a:r>
            <a:r>
              <a:rPr lang="en-US" sz="1800" b="1" baseline="30000" dirty="0"/>
              <a:t>th</a:t>
            </a:r>
            <a:r>
              <a:rPr lang="en-US" sz="1800" b="1" dirty="0"/>
              <a:t>, 2024 </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A8C6-3AFF-F2D2-0410-02CFA2F595B5}"/>
              </a:ext>
            </a:extLst>
          </p:cNvPr>
          <p:cNvSpPr>
            <a:spLocks noGrp="1"/>
          </p:cNvSpPr>
          <p:nvPr>
            <p:ph type="ctrTitle"/>
          </p:nvPr>
        </p:nvSpPr>
        <p:spPr>
          <a:xfrm>
            <a:off x="640080" y="60961"/>
            <a:ext cx="10911840" cy="683220"/>
          </a:xfrm>
        </p:spPr>
        <p:txBody>
          <a:bodyPr/>
          <a:lstStyle/>
          <a:p>
            <a:r>
              <a:rPr lang="en-US" dirty="0"/>
              <a:t>Student Portal Part 3</a:t>
            </a:r>
          </a:p>
        </p:txBody>
      </p:sp>
      <p:sp>
        <p:nvSpPr>
          <p:cNvPr id="3" name="Subtitle 2">
            <a:extLst>
              <a:ext uri="{FF2B5EF4-FFF2-40B4-BE49-F238E27FC236}">
                <a16:creationId xmlns:a16="http://schemas.microsoft.com/office/drawing/2014/main" id="{43CE42AF-A7DB-4A0B-81DA-1316158F8877}"/>
              </a:ext>
            </a:extLst>
          </p:cNvPr>
          <p:cNvSpPr>
            <a:spLocks noGrp="1"/>
          </p:cNvSpPr>
          <p:nvPr>
            <p:ph type="subTitle" idx="1"/>
          </p:nvPr>
        </p:nvSpPr>
        <p:spPr>
          <a:xfrm>
            <a:off x="0" y="744181"/>
            <a:ext cx="12192000" cy="683219"/>
          </a:xfrm>
        </p:spPr>
        <p:txBody>
          <a:bodyPr/>
          <a:lstStyle/>
          <a:p>
            <a:r>
              <a:rPr lang="en-US" dirty="0"/>
              <a:t>- Adding classes - Dropping classes - </a:t>
            </a:r>
          </a:p>
        </p:txBody>
      </p:sp>
      <p:pic>
        <p:nvPicPr>
          <p:cNvPr id="5" name="Picture 4">
            <a:extLst>
              <a:ext uri="{FF2B5EF4-FFF2-40B4-BE49-F238E27FC236}">
                <a16:creationId xmlns:a16="http://schemas.microsoft.com/office/drawing/2014/main" id="{3210891A-8E0D-F3AB-2B87-DF0C4F626318}"/>
              </a:ext>
            </a:extLst>
          </p:cNvPr>
          <p:cNvPicPr>
            <a:picLocks noChangeAspect="1"/>
          </p:cNvPicPr>
          <p:nvPr/>
        </p:nvPicPr>
        <p:blipFill>
          <a:blip r:embed="rId2"/>
          <a:stretch>
            <a:fillRect/>
          </a:stretch>
        </p:blipFill>
        <p:spPr>
          <a:xfrm>
            <a:off x="218415" y="1502066"/>
            <a:ext cx="3175019" cy="1580475"/>
          </a:xfrm>
          <a:prstGeom prst="rect">
            <a:avLst/>
          </a:prstGeom>
        </p:spPr>
      </p:pic>
      <p:pic>
        <p:nvPicPr>
          <p:cNvPr id="6" name="Picture 5">
            <a:extLst>
              <a:ext uri="{FF2B5EF4-FFF2-40B4-BE49-F238E27FC236}">
                <a16:creationId xmlns:a16="http://schemas.microsoft.com/office/drawing/2014/main" id="{340BFD1B-AF9D-AD61-6C00-397F2C54E642}"/>
              </a:ext>
            </a:extLst>
          </p:cNvPr>
          <p:cNvPicPr>
            <a:picLocks noChangeAspect="1"/>
          </p:cNvPicPr>
          <p:nvPr/>
        </p:nvPicPr>
        <p:blipFill>
          <a:blip r:embed="rId3"/>
          <a:stretch>
            <a:fillRect/>
          </a:stretch>
        </p:blipFill>
        <p:spPr>
          <a:xfrm>
            <a:off x="3518480" y="1558483"/>
            <a:ext cx="2825433" cy="1243191"/>
          </a:xfrm>
          <a:prstGeom prst="rect">
            <a:avLst/>
          </a:prstGeom>
        </p:spPr>
      </p:pic>
      <p:pic>
        <p:nvPicPr>
          <p:cNvPr id="7" name="Picture 6">
            <a:extLst>
              <a:ext uri="{FF2B5EF4-FFF2-40B4-BE49-F238E27FC236}">
                <a16:creationId xmlns:a16="http://schemas.microsoft.com/office/drawing/2014/main" id="{CB536A70-6D64-3C29-474B-91F664899115}"/>
              </a:ext>
            </a:extLst>
          </p:cNvPr>
          <p:cNvPicPr>
            <a:picLocks noChangeAspect="1"/>
          </p:cNvPicPr>
          <p:nvPr/>
        </p:nvPicPr>
        <p:blipFill>
          <a:blip r:embed="rId4"/>
          <a:stretch>
            <a:fillRect/>
          </a:stretch>
        </p:blipFill>
        <p:spPr>
          <a:xfrm>
            <a:off x="3617512" y="3082541"/>
            <a:ext cx="1615580" cy="1761102"/>
          </a:xfrm>
          <a:prstGeom prst="rect">
            <a:avLst/>
          </a:prstGeom>
        </p:spPr>
      </p:pic>
      <p:pic>
        <p:nvPicPr>
          <p:cNvPr id="8" name="Picture 7">
            <a:extLst>
              <a:ext uri="{FF2B5EF4-FFF2-40B4-BE49-F238E27FC236}">
                <a16:creationId xmlns:a16="http://schemas.microsoft.com/office/drawing/2014/main" id="{D8012C29-442C-3DAA-2884-954D42A471D2}"/>
              </a:ext>
            </a:extLst>
          </p:cNvPr>
          <p:cNvPicPr>
            <a:picLocks noChangeAspect="1"/>
          </p:cNvPicPr>
          <p:nvPr/>
        </p:nvPicPr>
        <p:blipFill>
          <a:blip r:embed="rId5"/>
          <a:stretch>
            <a:fillRect/>
          </a:stretch>
        </p:blipFill>
        <p:spPr>
          <a:xfrm>
            <a:off x="99482" y="3157207"/>
            <a:ext cx="2792210" cy="3481118"/>
          </a:xfrm>
          <a:prstGeom prst="rect">
            <a:avLst/>
          </a:prstGeom>
        </p:spPr>
      </p:pic>
      <p:pic>
        <p:nvPicPr>
          <p:cNvPr id="9" name="Picture 8">
            <a:extLst>
              <a:ext uri="{FF2B5EF4-FFF2-40B4-BE49-F238E27FC236}">
                <a16:creationId xmlns:a16="http://schemas.microsoft.com/office/drawing/2014/main" id="{5EE7241B-FE26-8D31-24CB-195B93261DB0}"/>
              </a:ext>
            </a:extLst>
          </p:cNvPr>
          <p:cNvPicPr>
            <a:picLocks noChangeAspect="1"/>
          </p:cNvPicPr>
          <p:nvPr/>
        </p:nvPicPr>
        <p:blipFill>
          <a:blip r:embed="rId6"/>
          <a:stretch>
            <a:fillRect/>
          </a:stretch>
        </p:blipFill>
        <p:spPr>
          <a:xfrm>
            <a:off x="6656529" y="1728712"/>
            <a:ext cx="2573441" cy="1579953"/>
          </a:xfrm>
          <a:prstGeom prst="rect">
            <a:avLst/>
          </a:prstGeom>
        </p:spPr>
      </p:pic>
      <p:pic>
        <p:nvPicPr>
          <p:cNvPr id="10" name="Picture 9">
            <a:extLst>
              <a:ext uri="{FF2B5EF4-FFF2-40B4-BE49-F238E27FC236}">
                <a16:creationId xmlns:a16="http://schemas.microsoft.com/office/drawing/2014/main" id="{0862A526-F8B2-708B-7C1F-07F3CB3CF7D1}"/>
              </a:ext>
            </a:extLst>
          </p:cNvPr>
          <p:cNvPicPr>
            <a:picLocks noChangeAspect="1"/>
          </p:cNvPicPr>
          <p:nvPr/>
        </p:nvPicPr>
        <p:blipFill>
          <a:blip r:embed="rId7"/>
          <a:stretch>
            <a:fillRect/>
          </a:stretch>
        </p:blipFill>
        <p:spPr>
          <a:xfrm>
            <a:off x="9454048" y="1728712"/>
            <a:ext cx="2455699" cy="1579953"/>
          </a:xfrm>
          <a:prstGeom prst="rect">
            <a:avLst/>
          </a:prstGeom>
        </p:spPr>
      </p:pic>
      <p:pic>
        <p:nvPicPr>
          <p:cNvPr id="11" name="Picture 10">
            <a:extLst>
              <a:ext uri="{FF2B5EF4-FFF2-40B4-BE49-F238E27FC236}">
                <a16:creationId xmlns:a16="http://schemas.microsoft.com/office/drawing/2014/main" id="{190165D7-9F67-005F-EED3-E0339EA23958}"/>
              </a:ext>
            </a:extLst>
          </p:cNvPr>
          <p:cNvPicPr>
            <a:picLocks noChangeAspect="1"/>
          </p:cNvPicPr>
          <p:nvPr/>
        </p:nvPicPr>
        <p:blipFill>
          <a:blip r:embed="rId8"/>
          <a:stretch>
            <a:fillRect/>
          </a:stretch>
        </p:blipFill>
        <p:spPr>
          <a:xfrm>
            <a:off x="9572302" y="3719392"/>
            <a:ext cx="1347333" cy="1316850"/>
          </a:xfrm>
          <a:prstGeom prst="rect">
            <a:avLst/>
          </a:prstGeom>
        </p:spPr>
      </p:pic>
      <p:sp>
        <p:nvSpPr>
          <p:cNvPr id="12" name="Arrow: Right 11">
            <a:extLst>
              <a:ext uri="{FF2B5EF4-FFF2-40B4-BE49-F238E27FC236}">
                <a16:creationId xmlns:a16="http://schemas.microsoft.com/office/drawing/2014/main" id="{06F104A9-CB50-51CA-2F8C-A6DBC5CC0BE9}"/>
              </a:ext>
            </a:extLst>
          </p:cNvPr>
          <p:cNvSpPr/>
          <p:nvPr/>
        </p:nvSpPr>
        <p:spPr>
          <a:xfrm>
            <a:off x="2639466" y="2309451"/>
            <a:ext cx="687754" cy="1645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ADE1B6B9-99A3-0C65-764C-1D1E47064F7D}"/>
              </a:ext>
            </a:extLst>
          </p:cNvPr>
          <p:cNvSpPr/>
          <p:nvPr/>
        </p:nvSpPr>
        <p:spPr>
          <a:xfrm>
            <a:off x="5799015" y="2292303"/>
            <a:ext cx="669944" cy="1719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ursor with solid fill">
            <a:extLst>
              <a:ext uri="{FF2B5EF4-FFF2-40B4-BE49-F238E27FC236}">
                <a16:creationId xmlns:a16="http://schemas.microsoft.com/office/drawing/2014/main" id="{6DFF12CD-FFCA-A876-A701-E796588A62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00751" y="2688108"/>
            <a:ext cx="332153" cy="357344"/>
          </a:xfrm>
          <a:prstGeom prst="rect">
            <a:avLst/>
          </a:prstGeom>
        </p:spPr>
      </p:pic>
      <p:sp>
        <p:nvSpPr>
          <p:cNvPr id="17" name="Arrow: Right 16">
            <a:extLst>
              <a:ext uri="{FF2B5EF4-FFF2-40B4-BE49-F238E27FC236}">
                <a16:creationId xmlns:a16="http://schemas.microsoft.com/office/drawing/2014/main" id="{1D44B59D-7357-4DAA-30E6-F582C8531EF5}"/>
              </a:ext>
            </a:extLst>
          </p:cNvPr>
          <p:cNvSpPr/>
          <p:nvPr/>
        </p:nvSpPr>
        <p:spPr>
          <a:xfrm>
            <a:off x="8596923" y="2346750"/>
            <a:ext cx="633047" cy="1719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7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48542-FCE1-3AE6-C6C9-17975609DF70}"/>
              </a:ext>
            </a:extLst>
          </p:cNvPr>
          <p:cNvSpPr>
            <a:spLocks noGrp="1"/>
          </p:cNvSpPr>
          <p:nvPr>
            <p:ph sz="quarter" idx="15"/>
          </p:nvPr>
        </p:nvSpPr>
        <p:spPr>
          <a:xfrm>
            <a:off x="298938" y="2126390"/>
            <a:ext cx="5134335" cy="4113054"/>
          </a:xfrm>
          <a:noFill/>
        </p:spPr>
        <p:txBody>
          <a:bodyPr vert="horz" lIns="91440" tIns="45720" rIns="91440" bIns="45720" rtlCol="0" anchor="t">
            <a:normAutofit/>
          </a:bodyPr>
          <a:lstStyle/>
          <a:p>
            <a:r>
              <a:rPr lang="en-US" b="1" dirty="0"/>
              <a:t>SYSTEM FLOW</a:t>
            </a:r>
          </a:p>
          <a:p>
            <a:pPr>
              <a:lnSpc>
                <a:spcPct val="100000"/>
              </a:lnSpc>
            </a:pPr>
            <a:r>
              <a:rPr lang="en-US" dirty="0"/>
              <a:t>After a student is logged in they can navigate to the “Add a Class” page within their account. </a:t>
            </a:r>
          </a:p>
          <a:p>
            <a:pPr>
              <a:lnSpc>
                <a:spcPct val="100000"/>
              </a:lnSpc>
            </a:pPr>
            <a:r>
              <a:rPr lang="en-US" dirty="0"/>
              <a:t>They can select classes to add to their schedule. The class codes appear in a list on their student profile page.</a:t>
            </a:r>
          </a:p>
          <a:p>
            <a:pPr lvl="1" indent="0">
              <a:lnSpc>
                <a:spcPct val="100000"/>
              </a:lnSpc>
              <a:buNone/>
            </a:pPr>
            <a:r>
              <a:rPr lang="en-US" dirty="0"/>
              <a:t>The class registration functionality is tightly connected with the MySQL database.</a:t>
            </a:r>
          </a:p>
          <a:p>
            <a:pPr lvl="1" indent="0">
              <a:lnSpc>
                <a:spcPct val="100000"/>
              </a:lnSpc>
              <a:buNone/>
            </a:pPr>
            <a:r>
              <a:rPr lang="en-US" dirty="0"/>
              <a:t>To successfully add classes and drop classes all three tables that make up the database must be utilized. </a:t>
            </a:r>
          </a:p>
          <a:p>
            <a:pPr lvl="1" indent="0">
              <a:buNone/>
            </a:pPr>
            <a:endParaRPr lang="en-US" dirty="0"/>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sz="quarter" idx="16"/>
          </p:nvPr>
        </p:nvSpPr>
        <p:spPr>
          <a:xfrm>
            <a:off x="6758729" y="289775"/>
            <a:ext cx="5134335" cy="4113054"/>
          </a:xfrm>
          <a:noFill/>
        </p:spPr>
        <p:txBody>
          <a:bodyPr>
            <a:normAutofit/>
          </a:bodyPr>
          <a:lstStyle/>
          <a:p>
            <a:r>
              <a:rPr lang="en-US" b="1" dirty="0">
                <a:solidFill>
                  <a:schemeClr val="accent1"/>
                </a:solidFill>
              </a:rPr>
              <a:t>CONFIRMATION MESSAGING</a:t>
            </a:r>
          </a:p>
          <a:p>
            <a:pPr>
              <a:lnSpc>
                <a:spcPct val="100000"/>
              </a:lnSpc>
            </a:pPr>
            <a:r>
              <a:rPr lang="en-US" dirty="0"/>
              <a:t>Specific messaging appears after a student saves a class from the drop-down menu on the add class page to let them know their account was updated.</a:t>
            </a:r>
          </a:p>
          <a:p>
            <a:pPr>
              <a:lnSpc>
                <a:spcPct val="100000"/>
              </a:lnSpc>
            </a:pPr>
            <a:endParaRPr lang="en-US" dirty="0"/>
          </a:p>
          <a:p>
            <a:pPr>
              <a:lnSpc>
                <a:spcPct val="100000"/>
              </a:lnSpc>
            </a:pPr>
            <a:r>
              <a:rPr lang="en-US" dirty="0"/>
              <a:t>Specific messaging appears after a student clicks on the “drop” button next to a class on their student profile to let them know the class was successfully removed from their schedule.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5" name="Rectangle 4">
            <a:extLst>
              <a:ext uri="{FF2B5EF4-FFF2-40B4-BE49-F238E27FC236}">
                <a16:creationId xmlns:a16="http://schemas.microsoft.com/office/drawing/2014/main" id="{3EE39F69-A1C6-AF25-B91E-7EEE8ED9E9D8}"/>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64377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347662" y="203561"/>
            <a:ext cx="6662738" cy="492470"/>
          </a:xfrm>
          <a:noFill/>
        </p:spPr>
        <p:txBody>
          <a:bodyPr anchor="b"/>
          <a:lstStyle/>
          <a:p>
            <a:r>
              <a:rPr lang="en-US" b="1" dirty="0" err="1"/>
              <a:t>pHP</a:t>
            </a:r>
            <a:r>
              <a:rPr lang="en-US" b="1" dirty="0"/>
              <a:t> CODE</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quarter" idx="14"/>
          </p:nvPr>
        </p:nvSpPr>
        <p:spPr>
          <a:xfrm>
            <a:off x="347662" y="696030"/>
            <a:ext cx="6029692" cy="5579723"/>
          </a:xfrm>
          <a:noFill/>
        </p:spPr>
        <p:txBody>
          <a:bodyPr vert="horz" lIns="91440" tIns="45720" rIns="91440" bIns="45720" rtlCol="0" anchor="t">
            <a:normAutofit/>
          </a:bodyPr>
          <a:lstStyle/>
          <a:p>
            <a:r>
              <a:rPr lang="en-US" dirty="0"/>
              <a:t>About PHP:</a:t>
            </a:r>
          </a:p>
          <a:p>
            <a:r>
              <a:rPr lang="en-US" dirty="0"/>
              <a:t>PHP is a popular programming language that is executed on a server rather than a browser, like HTML (Agarwal, 2024). </a:t>
            </a:r>
          </a:p>
          <a:p>
            <a:r>
              <a:rPr lang="en-US" dirty="0"/>
              <a:t>PHP is easily integrated with databases like MySQL (Agarwal, 2024). </a:t>
            </a:r>
          </a:p>
          <a:p>
            <a:r>
              <a:rPr lang="en-US" dirty="0"/>
              <a:t>PHP is easily embedded into HTML code (Agarwal, 2024). </a:t>
            </a:r>
          </a:p>
          <a:p>
            <a:endParaRPr lang="en-US" dirty="0"/>
          </a:p>
          <a:p>
            <a:r>
              <a:rPr lang="en-US" dirty="0"/>
              <a:t>How I used PHP:</a:t>
            </a:r>
          </a:p>
          <a:p>
            <a:r>
              <a:rPr lang="en-US" dirty="0"/>
              <a:t>Every functional piece of the system is driven by PHP code. It stores all of the business logic for the software system. This includes information requested from users and error codes that appear when something goes wrong. </a:t>
            </a:r>
          </a:p>
          <a:p>
            <a:r>
              <a:rPr lang="en-US" dirty="0"/>
              <a:t>Throughout the entire student portal PHP and HTML is utilized to create a clean user interface and smooth/consistent flow from registration to logout. Using PHP information transfers easily into the MySQL database created for this project. </a:t>
            </a:r>
            <a:br>
              <a:rPr lang="en-US" dirty="0"/>
            </a:br>
            <a:endParaRPr lang="en-US" dirty="0"/>
          </a:p>
          <a:p>
            <a:endParaRPr lang="en-US" dirty="0"/>
          </a:p>
        </p:txBody>
      </p:sp>
      <p:pic>
        <p:nvPicPr>
          <p:cNvPr id="6" name="Picture 5">
            <a:extLst>
              <a:ext uri="{FF2B5EF4-FFF2-40B4-BE49-F238E27FC236}">
                <a16:creationId xmlns:a16="http://schemas.microsoft.com/office/drawing/2014/main" id="{BEAD1EDF-5BFA-C999-6352-077F6328E48A}"/>
              </a:ext>
            </a:extLst>
          </p:cNvPr>
          <p:cNvPicPr>
            <a:picLocks noChangeAspect="1"/>
          </p:cNvPicPr>
          <p:nvPr/>
        </p:nvPicPr>
        <p:blipFill>
          <a:blip r:embed="rId3"/>
          <a:stretch>
            <a:fillRect/>
          </a:stretch>
        </p:blipFill>
        <p:spPr>
          <a:xfrm>
            <a:off x="6677664" y="445938"/>
            <a:ext cx="5054137" cy="1617324"/>
          </a:xfrm>
          <a:prstGeom prst="rect">
            <a:avLst/>
          </a:prstGeom>
        </p:spPr>
      </p:pic>
      <p:pic>
        <p:nvPicPr>
          <p:cNvPr id="8" name="Picture 7">
            <a:extLst>
              <a:ext uri="{FF2B5EF4-FFF2-40B4-BE49-F238E27FC236}">
                <a16:creationId xmlns:a16="http://schemas.microsoft.com/office/drawing/2014/main" id="{02F79E2D-865B-F74E-1F6B-7E3CD51BFCE4}"/>
              </a:ext>
            </a:extLst>
          </p:cNvPr>
          <p:cNvPicPr>
            <a:picLocks noChangeAspect="1"/>
          </p:cNvPicPr>
          <p:nvPr/>
        </p:nvPicPr>
        <p:blipFill>
          <a:blip r:embed="rId4"/>
          <a:stretch>
            <a:fillRect/>
          </a:stretch>
        </p:blipFill>
        <p:spPr>
          <a:xfrm>
            <a:off x="6646396" y="2656940"/>
            <a:ext cx="5085405" cy="3809830"/>
          </a:xfrm>
          <a:prstGeom prst="rect">
            <a:avLst/>
          </a:prstGeom>
        </p:spPr>
      </p:pic>
    </p:spTree>
    <p:extLst>
      <p:ext uri="{BB962C8B-B14F-4D97-AF65-F5344CB8AC3E}">
        <p14:creationId xmlns:p14="http://schemas.microsoft.com/office/powerpoint/2010/main" val="164959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275351" y="0"/>
            <a:ext cx="9467127" cy="656492"/>
          </a:xfrm>
        </p:spPr>
        <p:txBody>
          <a:bodyPr/>
          <a:lstStyle/>
          <a:p>
            <a:r>
              <a:rPr lang="en-US" b="1" dirty="0"/>
              <a:t>References</a:t>
            </a:r>
          </a:p>
        </p:txBody>
      </p:sp>
      <p:sp>
        <p:nvSpPr>
          <p:cNvPr id="8" name="Text Placeholder 7">
            <a:extLst>
              <a:ext uri="{FF2B5EF4-FFF2-40B4-BE49-F238E27FC236}">
                <a16:creationId xmlns:a16="http://schemas.microsoft.com/office/drawing/2014/main" id="{86613063-168A-02B8-4326-BB842F3B83E2}"/>
              </a:ext>
            </a:extLst>
          </p:cNvPr>
          <p:cNvSpPr>
            <a:spLocks noGrp="1"/>
          </p:cNvSpPr>
          <p:nvPr>
            <p:ph type="body" sz="quarter" idx="10"/>
          </p:nvPr>
        </p:nvSpPr>
        <p:spPr>
          <a:xfrm>
            <a:off x="139336" y="656492"/>
            <a:ext cx="11869783" cy="6049108"/>
          </a:xfrm>
        </p:spPr>
        <p:txBody>
          <a:bodyPr>
            <a:normAutofit/>
          </a:bodyPr>
          <a:lstStyle/>
          <a:p>
            <a:pPr indent="-457200" algn="l">
              <a:lnSpc>
                <a:spcPct val="200000"/>
              </a:lnSpc>
            </a:pPr>
            <a:r>
              <a:rPr lang="en-US" sz="1200" dirty="0"/>
              <a:t>Agarwal, H. (2024, February 22). </a:t>
            </a:r>
            <a:r>
              <a:rPr lang="en-US" sz="1200" i="1" dirty="0"/>
              <a:t>PHP introduction</a:t>
            </a:r>
            <a:r>
              <a:rPr lang="en-US" sz="1200" dirty="0"/>
              <a:t>. </a:t>
            </a:r>
            <a:r>
              <a:rPr lang="en-US" sz="1200" dirty="0" err="1"/>
              <a:t>GeeksforGeeks</a:t>
            </a:r>
            <a:r>
              <a:rPr lang="en-US" sz="1200" dirty="0"/>
              <a:t>. https://www.geeksforgeeks.org/php-introduction/</a:t>
            </a:r>
          </a:p>
          <a:p>
            <a:pPr indent="-457200" algn="l">
              <a:lnSpc>
                <a:spcPct val="200000"/>
              </a:lnSpc>
            </a:pPr>
            <a:r>
              <a:rPr lang="en-US" sz="1200" i="1" dirty="0"/>
              <a:t>Functional vs. Non-functional requirements. </a:t>
            </a:r>
            <a:r>
              <a:rPr lang="en-US" sz="1200" dirty="0"/>
              <a:t>(2021, September 3). Jama Software. https://www.jamasoftware.com/requirements-management-guide/writing-requirements/functional-vs-	non-functional-requirements</a:t>
            </a:r>
          </a:p>
          <a:p>
            <a:pPr indent="-457200" algn="l">
              <a:lnSpc>
                <a:spcPct val="200000"/>
              </a:lnSpc>
            </a:pPr>
            <a:r>
              <a:rPr lang="en-US" sz="1200" dirty="0"/>
              <a:t>Tsui, F., Karam, O., &amp; Bernal, B. (2018</a:t>
            </a:r>
            <a:r>
              <a:rPr lang="en-US" sz="1200" i="1" dirty="0"/>
              <a:t>). Essentials of software engineering </a:t>
            </a:r>
            <a:r>
              <a:rPr lang="en-US" sz="1200" dirty="0"/>
              <a:t>(4th ed.). Jones &amp; Bartlett Learning.</a:t>
            </a:r>
          </a:p>
          <a:p>
            <a:pPr indent="-457200" algn="l">
              <a:lnSpc>
                <a:spcPct val="200000"/>
              </a:lnSpc>
            </a:pPr>
            <a:r>
              <a:rPr lang="en-US" sz="1200" i="1" dirty="0"/>
              <a:t>What is Unified Modeling Language (UML)? </a:t>
            </a:r>
            <a:r>
              <a:rPr lang="en-US" sz="1200" dirty="0"/>
              <a:t>(n.d.). Visual-paradigm.com. Retrieved June 17, 2024, from https://www.visual-paradigm.com/guide/uml-unified-modeling-language/what-is-	</a:t>
            </a:r>
            <a:r>
              <a:rPr lang="en-US" sz="1200" dirty="0" err="1"/>
              <a:t>uml</a:t>
            </a:r>
            <a:r>
              <a:rPr lang="en-US" sz="1200" dirty="0"/>
              <a:t>/</a:t>
            </a:r>
          </a:p>
          <a:p>
            <a:pPr indent="-457200" algn="l">
              <a:lnSpc>
                <a:spcPct val="200000"/>
              </a:lnSpc>
            </a:pPr>
            <a:r>
              <a:rPr lang="en-US" sz="1200" dirty="0" err="1"/>
              <a:t>Widenius</a:t>
            </a:r>
            <a:r>
              <a:rPr lang="en-US" sz="1200" dirty="0"/>
              <a:t>, M., </a:t>
            </a:r>
            <a:r>
              <a:rPr lang="en-US" sz="1200" dirty="0" err="1"/>
              <a:t>Axmark</a:t>
            </a:r>
            <a:r>
              <a:rPr lang="en-US" sz="1200" dirty="0"/>
              <a:t>, D., &amp; MySQL, A. B. (2002). </a:t>
            </a:r>
            <a:r>
              <a:rPr lang="en-US" sz="1200" i="1" dirty="0"/>
              <a:t>MySQL reference manual</a:t>
            </a:r>
            <a:r>
              <a:rPr lang="en-US" sz="1200" dirty="0"/>
              <a:t>: Documentation from the source. “O’Reilly Media, Inc.”</a:t>
            </a:r>
          </a:p>
          <a:p>
            <a:pPr indent="-457200" algn="l">
              <a:lnSpc>
                <a:spcPct val="200000"/>
              </a:lnSpc>
            </a:pPr>
            <a:endParaRPr lang="en-US" sz="1200" dirty="0"/>
          </a:p>
          <a:p>
            <a:pPr indent="-457200" algn="l">
              <a:lnSpc>
                <a:spcPct val="200000"/>
              </a:lnSpc>
            </a:pPr>
            <a:endParaRPr lang="en-US" sz="1200" dirty="0"/>
          </a:p>
        </p:txBody>
      </p:sp>
    </p:spTree>
    <p:extLst>
      <p:ext uri="{BB962C8B-B14F-4D97-AF65-F5344CB8AC3E}">
        <p14:creationId xmlns:p14="http://schemas.microsoft.com/office/powerpoint/2010/main" val="218447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6562818" y="457200"/>
            <a:ext cx="4837174" cy="668215"/>
          </a:xfrm>
          <a:noFill/>
        </p:spPr>
        <p:txBody>
          <a:bodyPr anchor="b">
            <a:noAutofit/>
          </a:bodyPr>
          <a:lstStyle/>
          <a:p>
            <a:r>
              <a:rPr lang="en-US" b="1" dirty="0"/>
              <a:t>SRS</a:t>
            </a:r>
            <a:r>
              <a:rPr lang="en-US" dirty="0"/>
              <a:t> </a:t>
            </a:r>
            <a:r>
              <a:rPr lang="en-US" b="1" dirty="0"/>
              <a:t>Document</a:t>
            </a:r>
          </a:p>
        </p:txBody>
      </p:sp>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4462585" y="1125415"/>
            <a:ext cx="7455877" cy="5126893"/>
          </a:xfrm>
          <a:noFill/>
        </p:spPr>
        <p:txBody>
          <a:bodyPr anchor="t">
            <a:normAutofit fontScale="85000" lnSpcReduction="10000"/>
          </a:bodyPr>
          <a:lstStyle/>
          <a:p>
            <a:pPr marL="285750" indent="-285750">
              <a:buFont typeface="Arial" panose="020B0604020202020204" pitchFamily="34" charset="0"/>
              <a:buChar char="•"/>
            </a:pPr>
            <a:r>
              <a:rPr lang="en-US" dirty="0"/>
              <a:t>The introduction includes a description of The software system’s purpose and scope (Tsui et al., 2018). </a:t>
            </a:r>
          </a:p>
          <a:p>
            <a:pPr marL="285750" indent="-285750">
              <a:buFont typeface="Arial" panose="020B0604020202020204" pitchFamily="34" charset="0"/>
              <a:buChar char="•"/>
            </a:pPr>
            <a:r>
              <a:rPr lang="en-US" dirty="0"/>
              <a:t>The High-level description gives a description of the software product. Highlighting major functions and user characteristics. Any major constraints and dependencies are also called out for awareness (Tsui et al., 2018). </a:t>
            </a:r>
          </a:p>
          <a:p>
            <a:pPr marL="285750" indent="-285750">
              <a:buFont typeface="Arial" panose="020B0604020202020204" pitchFamily="34" charset="0"/>
              <a:buChar char="•"/>
            </a:pPr>
            <a:r>
              <a:rPr lang="en-US" dirty="0"/>
              <a:t>Then the requirements are provided in as much detail as possible, use cases are also listed (Tsui et al., 2018)</a:t>
            </a:r>
          </a:p>
          <a:p>
            <a:pPr marL="285750" indent="-285750">
              <a:buFont typeface="Arial" panose="020B0604020202020204" pitchFamily="34" charset="0"/>
              <a:buChar char="•"/>
            </a:pPr>
            <a:r>
              <a:rPr lang="en-US" dirty="0"/>
              <a:t>The document should be reviewed by several members of the team but is signed off by the project managers, stakeholders at a minimum. </a:t>
            </a:r>
          </a:p>
        </p:txBody>
      </p:sp>
      <p:pic>
        <p:nvPicPr>
          <p:cNvPr id="11" name="Picture 10">
            <a:extLst>
              <a:ext uri="{FF2B5EF4-FFF2-40B4-BE49-F238E27FC236}">
                <a16:creationId xmlns:a16="http://schemas.microsoft.com/office/drawing/2014/main" id="{FB5E82E2-6B37-C572-7864-5F9A05296C9A}"/>
              </a:ext>
            </a:extLst>
          </p:cNvPr>
          <p:cNvPicPr>
            <a:picLocks noChangeAspect="1"/>
          </p:cNvPicPr>
          <p:nvPr/>
        </p:nvPicPr>
        <p:blipFill>
          <a:blip r:embed="rId3"/>
          <a:stretch>
            <a:fillRect/>
          </a:stretch>
        </p:blipFill>
        <p:spPr>
          <a:xfrm>
            <a:off x="273538" y="746204"/>
            <a:ext cx="3640056" cy="5608740"/>
          </a:xfrm>
          <a:prstGeom prst="rect">
            <a:avLst/>
          </a:prstGeom>
        </p:spPr>
      </p:pic>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148045" y="43600"/>
            <a:ext cx="12192000" cy="6858000"/>
          </a:xfrm>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1524000" y="0"/>
            <a:ext cx="9144000" cy="554892"/>
          </a:xfrm>
        </p:spPr>
        <p:txBody>
          <a:bodyPr/>
          <a:lstStyle/>
          <a:p>
            <a:r>
              <a:rPr lang="en-US" b="1" dirty="0"/>
              <a:t>Requirements</a:t>
            </a:r>
          </a:p>
        </p:txBody>
      </p:sp>
      <p:pic>
        <p:nvPicPr>
          <p:cNvPr id="5" name="Picture 4">
            <a:extLst>
              <a:ext uri="{FF2B5EF4-FFF2-40B4-BE49-F238E27FC236}">
                <a16:creationId xmlns:a16="http://schemas.microsoft.com/office/drawing/2014/main" id="{724EB326-9D68-D2B1-E91D-A5D7E87F58E8}"/>
              </a:ext>
            </a:extLst>
          </p:cNvPr>
          <p:cNvPicPr>
            <a:picLocks noChangeAspect="1"/>
          </p:cNvPicPr>
          <p:nvPr/>
        </p:nvPicPr>
        <p:blipFill>
          <a:blip r:embed="rId5"/>
          <a:stretch>
            <a:fillRect/>
          </a:stretch>
        </p:blipFill>
        <p:spPr>
          <a:xfrm>
            <a:off x="1917501" y="554892"/>
            <a:ext cx="8060908" cy="4044730"/>
          </a:xfrm>
          <a:prstGeom prst="rect">
            <a:avLst/>
          </a:prstGeom>
        </p:spPr>
      </p:pic>
      <p:sp>
        <p:nvSpPr>
          <p:cNvPr id="7" name="TextBox 6">
            <a:extLst>
              <a:ext uri="{FF2B5EF4-FFF2-40B4-BE49-F238E27FC236}">
                <a16:creationId xmlns:a16="http://schemas.microsoft.com/office/drawing/2014/main" id="{F8421871-E284-68B9-7CC2-4E7C73B065ED}"/>
              </a:ext>
            </a:extLst>
          </p:cNvPr>
          <p:cNvSpPr txBox="1"/>
          <p:nvPr/>
        </p:nvSpPr>
        <p:spPr>
          <a:xfrm flipH="1">
            <a:off x="148045" y="4655896"/>
            <a:ext cx="11443513" cy="2585323"/>
          </a:xfrm>
          <a:prstGeom prst="rect">
            <a:avLst/>
          </a:prstGeom>
          <a:noFill/>
        </p:spPr>
        <p:txBody>
          <a:bodyPr wrap="square" rtlCol="0">
            <a:spAutoFit/>
          </a:bodyPr>
          <a:lstStyle/>
          <a:p>
            <a:r>
              <a:rPr lang="en-US" b="1" dirty="0">
                <a:solidFill>
                  <a:schemeClr val="bg1"/>
                </a:solidFill>
              </a:rPr>
              <a:t>Non-Functional Requirements </a:t>
            </a:r>
            <a:r>
              <a:rPr lang="en-US" dirty="0">
                <a:solidFill>
                  <a:schemeClr val="bg1"/>
                </a:solidFill>
              </a:rPr>
              <a:t>– the requirements that are more focused on the background of the system. How the system performs, if it is reliable, and types of security and or privacy policies the system must follow (</a:t>
            </a:r>
            <a:r>
              <a:rPr lang="en-US" i="1" dirty="0">
                <a:solidFill>
                  <a:schemeClr val="bg1"/>
                </a:solidFill>
              </a:rPr>
              <a:t>Functional vs. Non-functional requirements</a:t>
            </a:r>
            <a:r>
              <a:rPr lang="en-US" dirty="0">
                <a:solidFill>
                  <a:schemeClr val="bg1"/>
                </a:solidFill>
              </a:rPr>
              <a:t>, 2021).</a:t>
            </a:r>
          </a:p>
          <a:p>
            <a:r>
              <a:rPr lang="en-US" b="1" dirty="0">
                <a:solidFill>
                  <a:schemeClr val="bg1"/>
                </a:solidFill>
              </a:rPr>
              <a:t>Functional Requirements </a:t>
            </a:r>
            <a:r>
              <a:rPr lang="en-US" dirty="0">
                <a:solidFill>
                  <a:schemeClr val="bg1"/>
                </a:solidFill>
              </a:rPr>
              <a:t>- the requirements that involve the system’s behavior and how the software should perform while a user interacts with the system. Certain functional requirements involve different levels of access to the system, and certain error messaging that pops up when a user enters an incorrect password or username that has been used already (</a:t>
            </a:r>
            <a:r>
              <a:rPr lang="en-US" i="1" dirty="0">
                <a:solidFill>
                  <a:schemeClr val="bg1"/>
                </a:solidFill>
              </a:rPr>
              <a:t>Functional vs. Non-functional requirements</a:t>
            </a:r>
            <a:r>
              <a:rPr lang="en-US" dirty="0">
                <a:solidFill>
                  <a:schemeClr val="bg1"/>
                </a:solidFill>
              </a:rPr>
              <a:t>, 2021). </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6786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117600" y="242278"/>
            <a:ext cx="5066250" cy="690880"/>
          </a:xfrm>
          <a:noFill/>
        </p:spPr>
        <p:txBody>
          <a:bodyPr>
            <a:noAutofit/>
          </a:bodyPr>
          <a:lstStyle/>
          <a:p>
            <a:r>
              <a:rPr lang="en-US" dirty="0"/>
              <a:t>UML Diagrams </a:t>
            </a:r>
          </a:p>
        </p:txBody>
      </p:sp>
      <p:sp>
        <p:nvSpPr>
          <p:cNvPr id="15" name="Subtitle 14">
            <a:extLst>
              <a:ext uri="{FF2B5EF4-FFF2-40B4-BE49-F238E27FC236}">
                <a16:creationId xmlns:a16="http://schemas.microsoft.com/office/drawing/2014/main" id="{9C373000-EEA1-D16F-189A-338FFDA2E708}"/>
              </a:ext>
            </a:extLst>
          </p:cNvPr>
          <p:cNvSpPr>
            <a:spLocks noGrp="1"/>
          </p:cNvSpPr>
          <p:nvPr>
            <p:ph type="subTitle" idx="1"/>
          </p:nvPr>
        </p:nvSpPr>
        <p:spPr>
          <a:xfrm>
            <a:off x="95413" y="990600"/>
            <a:ext cx="6088437" cy="5750169"/>
          </a:xfrm>
        </p:spPr>
        <p:txBody>
          <a:bodyPr>
            <a:normAutofit/>
          </a:bodyPr>
          <a:lstStyle/>
          <a:p>
            <a:pPr algn="l"/>
            <a:r>
              <a:rPr lang="en-US" sz="1800" b="1" dirty="0">
                <a:latin typeface="+mn-lt"/>
              </a:rPr>
              <a:t>Unified Modeling Language – </a:t>
            </a:r>
            <a:r>
              <a:rPr lang="en-US" sz="1800" dirty="0">
                <a:latin typeface="+mn-lt"/>
              </a:rPr>
              <a:t>A standardized language utilizing a set of various diagrams to aid software developers by specifying, visualizing, constructing, and documenting the various actors, objects, and their relationship to one another (</a:t>
            </a:r>
            <a:r>
              <a:rPr lang="en-US" sz="1800" i="1" dirty="0"/>
              <a:t>What is Unified Modeling Language (UML)?, </a:t>
            </a:r>
            <a:r>
              <a:rPr lang="en-US" sz="1800" dirty="0"/>
              <a:t>n.d.)</a:t>
            </a:r>
            <a:r>
              <a:rPr lang="en-US" sz="1800" dirty="0">
                <a:latin typeface="+mn-lt"/>
              </a:rPr>
              <a:t>. </a:t>
            </a:r>
          </a:p>
          <a:p>
            <a:pPr algn="l"/>
            <a:br>
              <a:rPr lang="en-US" sz="1800" dirty="0">
                <a:latin typeface="+mn-lt"/>
              </a:rPr>
            </a:br>
            <a:br>
              <a:rPr lang="en-US" sz="1800" dirty="0">
                <a:latin typeface="+mn-lt"/>
              </a:rPr>
            </a:br>
            <a:r>
              <a:rPr lang="en-US" sz="1800" dirty="0">
                <a:latin typeface="+mn-lt"/>
              </a:rPr>
              <a:t>The diagrams used for the student portal Project were: </a:t>
            </a:r>
            <a:br>
              <a:rPr lang="en-US" sz="1800" dirty="0">
                <a:latin typeface="+mn-lt"/>
              </a:rPr>
            </a:br>
            <a:br>
              <a:rPr lang="en-US" sz="1800" dirty="0">
                <a:latin typeface="+mn-lt"/>
              </a:rPr>
            </a:br>
            <a:r>
              <a:rPr lang="en-US" sz="1800" dirty="0">
                <a:latin typeface="+mn-lt"/>
              </a:rPr>
              <a:t>Class</a:t>
            </a:r>
            <a:br>
              <a:rPr lang="en-US" sz="1800" dirty="0">
                <a:latin typeface="+mn-lt"/>
              </a:rPr>
            </a:br>
            <a:r>
              <a:rPr lang="en-US" sz="1800" dirty="0">
                <a:latin typeface="+mn-lt"/>
              </a:rPr>
              <a:t>Sequence</a:t>
            </a:r>
            <a:br>
              <a:rPr lang="en-US" sz="1800" dirty="0">
                <a:latin typeface="+mn-lt"/>
              </a:rPr>
            </a:br>
            <a:r>
              <a:rPr lang="en-US" sz="1800" dirty="0">
                <a:latin typeface="+mn-lt"/>
              </a:rPr>
              <a:t>State</a:t>
            </a:r>
            <a:br>
              <a:rPr lang="en-US" sz="1800" dirty="0">
                <a:latin typeface="+mn-lt"/>
              </a:rPr>
            </a:br>
            <a:r>
              <a:rPr lang="en-US" sz="1800" dirty="0">
                <a:latin typeface="+mn-lt"/>
              </a:rPr>
              <a:t>Activity</a:t>
            </a:r>
            <a:br>
              <a:rPr lang="en-US" sz="1800" dirty="0">
                <a:latin typeface="+mn-lt"/>
              </a:rPr>
            </a:br>
            <a:r>
              <a:rPr lang="en-US" sz="1800" dirty="0">
                <a:latin typeface="+mn-lt"/>
              </a:rPr>
              <a:t>Use Case</a:t>
            </a:r>
            <a:br>
              <a:rPr lang="en-US" sz="1800" dirty="0">
                <a:latin typeface="+mn-lt"/>
              </a:rPr>
            </a:br>
            <a:endParaRPr lang="en-US" sz="1800" dirty="0">
              <a:latin typeface="+mn-lt"/>
            </a:endParaRPr>
          </a:p>
        </p:txBody>
      </p:sp>
      <p:pic>
        <p:nvPicPr>
          <p:cNvPr id="5" name="Picture 4">
            <a:extLst>
              <a:ext uri="{FF2B5EF4-FFF2-40B4-BE49-F238E27FC236}">
                <a16:creationId xmlns:a16="http://schemas.microsoft.com/office/drawing/2014/main" id="{D8903287-78A2-E350-2C38-71FD53860D2D}"/>
              </a:ext>
            </a:extLst>
          </p:cNvPr>
          <p:cNvPicPr>
            <a:picLocks noChangeAspect="1"/>
          </p:cNvPicPr>
          <p:nvPr/>
        </p:nvPicPr>
        <p:blipFill>
          <a:blip r:embed="rId3"/>
          <a:stretch>
            <a:fillRect/>
          </a:stretch>
        </p:blipFill>
        <p:spPr>
          <a:xfrm>
            <a:off x="6908800" y="242278"/>
            <a:ext cx="4024924" cy="2749654"/>
          </a:xfrm>
          <a:prstGeom prst="rect">
            <a:avLst/>
          </a:prstGeom>
        </p:spPr>
      </p:pic>
      <p:pic>
        <p:nvPicPr>
          <p:cNvPr id="6" name="Picture 5">
            <a:extLst>
              <a:ext uri="{FF2B5EF4-FFF2-40B4-BE49-F238E27FC236}">
                <a16:creationId xmlns:a16="http://schemas.microsoft.com/office/drawing/2014/main" id="{AA2FF293-45BD-C3D9-310D-38D1A2F48727}"/>
              </a:ext>
            </a:extLst>
          </p:cNvPr>
          <p:cNvPicPr>
            <a:picLocks noChangeAspect="1"/>
          </p:cNvPicPr>
          <p:nvPr/>
        </p:nvPicPr>
        <p:blipFill>
          <a:blip r:embed="rId4"/>
          <a:stretch>
            <a:fillRect/>
          </a:stretch>
        </p:blipFill>
        <p:spPr>
          <a:xfrm>
            <a:off x="7596555" y="3157558"/>
            <a:ext cx="4378934" cy="3157274"/>
          </a:xfrm>
          <a:prstGeom prst="rect">
            <a:avLst/>
          </a:prstGeom>
        </p:spPr>
      </p:pic>
    </p:spTree>
    <p:extLst>
      <p:ext uri="{BB962C8B-B14F-4D97-AF65-F5344CB8AC3E}">
        <p14:creationId xmlns:p14="http://schemas.microsoft.com/office/powerpoint/2010/main" val="393043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4798647" y="54708"/>
            <a:ext cx="6979138" cy="531446"/>
          </a:xfrm>
          <a:noFill/>
        </p:spPr>
        <p:txBody>
          <a:bodyPr anchor="ctr"/>
          <a:lstStyle/>
          <a:p>
            <a:r>
              <a:rPr lang="en-US" dirty="0"/>
              <a:t>Diagrams &amp; Strategic Design</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242426" y="586153"/>
            <a:ext cx="6410312" cy="5619261"/>
          </a:xfrm>
          <a:noFill/>
        </p:spPr>
        <p:txBody>
          <a:bodyPr vert="horz" lIns="91440" tIns="45720" rIns="91440" bIns="45720" rtlCol="0" anchor="t">
            <a:normAutofit/>
          </a:bodyPr>
          <a:lstStyle/>
          <a:p>
            <a:r>
              <a:rPr lang="en-US" dirty="0"/>
              <a:t>Through the diagrams used the team can come up with the best ways to design the system. Taking into consideration:</a:t>
            </a:r>
          </a:p>
          <a:p>
            <a:pPr lvl="3"/>
            <a:r>
              <a:rPr lang="en-US" dirty="0"/>
              <a:t>The different objects and how they interact with one another. (Class Diagram)</a:t>
            </a:r>
          </a:p>
          <a:p>
            <a:r>
              <a:rPr lang="en-US" dirty="0"/>
              <a:t>The sequence of events within the system as a user performs basic functions. (Sequence Diagram)</a:t>
            </a:r>
          </a:p>
          <a:p>
            <a:r>
              <a:rPr lang="en-US" dirty="0"/>
              <a:t>The different states the system will be in before and after information is entered in the system or selected. (State Diagram)</a:t>
            </a:r>
          </a:p>
          <a:p>
            <a:r>
              <a:rPr lang="en-US" dirty="0"/>
              <a:t>The different activities the system is capable of depending on what choices are made or information is entered by the user. (Activity Diagram)</a:t>
            </a:r>
          </a:p>
          <a:p>
            <a:r>
              <a:rPr lang="en-US" dirty="0"/>
              <a:t>The different objects or parts of the system that a user will directly interact with. (Use Case Diagram)</a:t>
            </a:r>
          </a:p>
        </p:txBody>
      </p:sp>
      <p:pic>
        <p:nvPicPr>
          <p:cNvPr id="6" name="Picture 5">
            <a:extLst>
              <a:ext uri="{FF2B5EF4-FFF2-40B4-BE49-F238E27FC236}">
                <a16:creationId xmlns:a16="http://schemas.microsoft.com/office/drawing/2014/main" id="{23D9DD34-D1A9-AAB3-9979-213D3C4CF6CF}"/>
              </a:ext>
            </a:extLst>
          </p:cNvPr>
          <p:cNvPicPr>
            <a:picLocks noChangeAspect="1"/>
          </p:cNvPicPr>
          <p:nvPr/>
        </p:nvPicPr>
        <p:blipFill>
          <a:blip r:embed="rId3"/>
          <a:stretch>
            <a:fillRect/>
          </a:stretch>
        </p:blipFill>
        <p:spPr>
          <a:xfrm>
            <a:off x="801775" y="453165"/>
            <a:ext cx="3348261" cy="2305794"/>
          </a:xfrm>
          <a:prstGeom prst="rect">
            <a:avLst/>
          </a:prstGeom>
        </p:spPr>
      </p:pic>
      <p:pic>
        <p:nvPicPr>
          <p:cNvPr id="7" name="Picture 6">
            <a:extLst>
              <a:ext uri="{FF2B5EF4-FFF2-40B4-BE49-F238E27FC236}">
                <a16:creationId xmlns:a16="http://schemas.microsoft.com/office/drawing/2014/main" id="{720D64B0-F6F7-1466-7A6C-643189006B75}"/>
              </a:ext>
            </a:extLst>
          </p:cNvPr>
          <p:cNvPicPr>
            <a:picLocks noChangeAspect="1"/>
          </p:cNvPicPr>
          <p:nvPr/>
        </p:nvPicPr>
        <p:blipFill>
          <a:blip r:embed="rId4"/>
          <a:stretch>
            <a:fillRect/>
          </a:stretch>
        </p:blipFill>
        <p:spPr>
          <a:xfrm>
            <a:off x="105971" y="2891692"/>
            <a:ext cx="2369935" cy="3176146"/>
          </a:xfrm>
          <a:prstGeom prst="rect">
            <a:avLst/>
          </a:prstGeom>
        </p:spPr>
      </p:pic>
      <p:pic>
        <p:nvPicPr>
          <p:cNvPr id="8" name="Picture 7">
            <a:extLst>
              <a:ext uri="{FF2B5EF4-FFF2-40B4-BE49-F238E27FC236}">
                <a16:creationId xmlns:a16="http://schemas.microsoft.com/office/drawing/2014/main" id="{51987879-8B7E-E795-ECDE-83F486F0369D}"/>
              </a:ext>
            </a:extLst>
          </p:cNvPr>
          <p:cNvPicPr>
            <a:picLocks noChangeAspect="1"/>
          </p:cNvPicPr>
          <p:nvPr/>
        </p:nvPicPr>
        <p:blipFill>
          <a:blip r:embed="rId5"/>
          <a:stretch>
            <a:fillRect/>
          </a:stretch>
        </p:blipFill>
        <p:spPr>
          <a:xfrm>
            <a:off x="2500557" y="3157415"/>
            <a:ext cx="2484959" cy="2391187"/>
          </a:xfrm>
          <a:prstGeom prst="rect">
            <a:avLst/>
          </a:prstGeom>
        </p:spPr>
      </p:pic>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1524000" y="62524"/>
            <a:ext cx="9144000" cy="683219"/>
          </a:xfrm>
          <a:noFill/>
        </p:spPr>
        <p:txBody>
          <a:bodyPr/>
          <a:lstStyle/>
          <a:p>
            <a:r>
              <a:rPr lang="en-US" dirty="0"/>
              <a:t>Student Portal Part 1</a:t>
            </a:r>
          </a:p>
        </p:txBody>
      </p:sp>
      <p:sp>
        <p:nvSpPr>
          <p:cNvPr id="12" name="Subtitle 11">
            <a:extLst>
              <a:ext uri="{FF2B5EF4-FFF2-40B4-BE49-F238E27FC236}">
                <a16:creationId xmlns:a16="http://schemas.microsoft.com/office/drawing/2014/main" id="{A336FEA9-C85A-3569-16F0-5ECBABBE0BEC}"/>
              </a:ext>
            </a:extLst>
          </p:cNvPr>
          <p:cNvSpPr>
            <a:spLocks noGrp="1"/>
          </p:cNvSpPr>
          <p:nvPr>
            <p:ph type="subTitle" idx="1"/>
          </p:nvPr>
        </p:nvSpPr>
        <p:spPr>
          <a:xfrm>
            <a:off x="0" y="745743"/>
            <a:ext cx="12192000" cy="683219"/>
          </a:xfrm>
        </p:spPr>
        <p:txBody>
          <a:bodyPr/>
          <a:lstStyle/>
          <a:p>
            <a:r>
              <a:rPr lang="en-US" dirty="0"/>
              <a:t>- LANDING PAGE - LOGIN PAGE - ENROLLMENT PAGE - </a:t>
            </a:r>
          </a:p>
        </p:txBody>
      </p:sp>
      <p:pic>
        <p:nvPicPr>
          <p:cNvPr id="4" name="Picture 3">
            <a:extLst>
              <a:ext uri="{FF2B5EF4-FFF2-40B4-BE49-F238E27FC236}">
                <a16:creationId xmlns:a16="http://schemas.microsoft.com/office/drawing/2014/main" id="{4FD567CF-BE38-A281-46DE-32F7FFC68827}"/>
              </a:ext>
            </a:extLst>
          </p:cNvPr>
          <p:cNvPicPr>
            <a:picLocks noChangeAspect="1"/>
          </p:cNvPicPr>
          <p:nvPr/>
        </p:nvPicPr>
        <p:blipFill>
          <a:blip r:embed="rId3"/>
          <a:stretch>
            <a:fillRect/>
          </a:stretch>
        </p:blipFill>
        <p:spPr>
          <a:xfrm>
            <a:off x="1068685" y="1692040"/>
            <a:ext cx="2692538" cy="1136708"/>
          </a:xfrm>
          <a:prstGeom prst="rect">
            <a:avLst/>
          </a:prstGeom>
        </p:spPr>
      </p:pic>
      <p:pic>
        <p:nvPicPr>
          <p:cNvPr id="6" name="Picture 5">
            <a:extLst>
              <a:ext uri="{FF2B5EF4-FFF2-40B4-BE49-F238E27FC236}">
                <a16:creationId xmlns:a16="http://schemas.microsoft.com/office/drawing/2014/main" id="{E5064942-F332-E573-4C56-5FE2AB413E80}"/>
              </a:ext>
            </a:extLst>
          </p:cNvPr>
          <p:cNvPicPr>
            <a:picLocks noChangeAspect="1"/>
          </p:cNvPicPr>
          <p:nvPr/>
        </p:nvPicPr>
        <p:blipFill>
          <a:blip r:embed="rId4"/>
          <a:stretch>
            <a:fillRect/>
          </a:stretch>
        </p:blipFill>
        <p:spPr>
          <a:xfrm>
            <a:off x="5902551" y="1705465"/>
            <a:ext cx="2965602" cy="1587582"/>
          </a:xfrm>
          <a:prstGeom prst="rect">
            <a:avLst/>
          </a:prstGeom>
        </p:spPr>
      </p:pic>
      <p:pic>
        <p:nvPicPr>
          <p:cNvPr id="8" name="Picture 7">
            <a:extLst>
              <a:ext uri="{FF2B5EF4-FFF2-40B4-BE49-F238E27FC236}">
                <a16:creationId xmlns:a16="http://schemas.microsoft.com/office/drawing/2014/main" id="{08915046-A3EE-6C18-2CE5-CA7234938AA1}"/>
              </a:ext>
            </a:extLst>
          </p:cNvPr>
          <p:cNvPicPr>
            <a:picLocks noChangeAspect="1"/>
          </p:cNvPicPr>
          <p:nvPr/>
        </p:nvPicPr>
        <p:blipFill>
          <a:blip r:embed="rId5"/>
          <a:stretch>
            <a:fillRect/>
          </a:stretch>
        </p:blipFill>
        <p:spPr>
          <a:xfrm>
            <a:off x="1612269" y="4126577"/>
            <a:ext cx="2787793" cy="1790792"/>
          </a:xfrm>
          <a:prstGeom prst="rect">
            <a:avLst/>
          </a:prstGeom>
        </p:spPr>
      </p:pic>
      <p:pic>
        <p:nvPicPr>
          <p:cNvPr id="13" name="Picture 12">
            <a:extLst>
              <a:ext uri="{FF2B5EF4-FFF2-40B4-BE49-F238E27FC236}">
                <a16:creationId xmlns:a16="http://schemas.microsoft.com/office/drawing/2014/main" id="{2B72A657-55F4-D8F0-68CA-4B394F58D5F8}"/>
              </a:ext>
            </a:extLst>
          </p:cNvPr>
          <p:cNvPicPr>
            <a:picLocks noChangeAspect="1"/>
          </p:cNvPicPr>
          <p:nvPr/>
        </p:nvPicPr>
        <p:blipFill>
          <a:blip r:embed="rId6"/>
          <a:stretch>
            <a:fillRect/>
          </a:stretch>
        </p:blipFill>
        <p:spPr>
          <a:xfrm>
            <a:off x="3984450" y="4227129"/>
            <a:ext cx="1642813" cy="416957"/>
          </a:xfrm>
          <a:prstGeom prst="rect">
            <a:avLst/>
          </a:prstGeom>
        </p:spPr>
      </p:pic>
      <p:sp>
        <p:nvSpPr>
          <p:cNvPr id="15" name="Arrow: Right 14">
            <a:extLst>
              <a:ext uri="{FF2B5EF4-FFF2-40B4-BE49-F238E27FC236}">
                <a16:creationId xmlns:a16="http://schemas.microsoft.com/office/drawing/2014/main" id="{095E3B63-7ADB-787B-EA34-EB7E70FD0875}"/>
              </a:ext>
            </a:extLst>
          </p:cNvPr>
          <p:cNvSpPr/>
          <p:nvPr/>
        </p:nvSpPr>
        <p:spPr>
          <a:xfrm>
            <a:off x="4490950" y="2360529"/>
            <a:ext cx="875323" cy="358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71CD8602-1583-FA6E-AF4D-CDF6F420CE4E}"/>
              </a:ext>
            </a:extLst>
          </p:cNvPr>
          <p:cNvSpPr/>
          <p:nvPr/>
        </p:nvSpPr>
        <p:spPr>
          <a:xfrm>
            <a:off x="2266462" y="3001108"/>
            <a:ext cx="375138" cy="74246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8061140A-DDA0-9CC0-17C9-BDCCE5166937}"/>
              </a:ext>
            </a:extLst>
          </p:cNvPr>
          <p:cNvSpPr/>
          <p:nvPr/>
        </p:nvSpPr>
        <p:spPr>
          <a:xfrm>
            <a:off x="7999444" y="3352800"/>
            <a:ext cx="375138" cy="8743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Bent-Up 18">
            <a:extLst>
              <a:ext uri="{FF2B5EF4-FFF2-40B4-BE49-F238E27FC236}">
                <a16:creationId xmlns:a16="http://schemas.microsoft.com/office/drawing/2014/main" id="{CFA141CB-CE4B-CEB7-A9AB-BD3D1F779270}"/>
              </a:ext>
            </a:extLst>
          </p:cNvPr>
          <p:cNvSpPr/>
          <p:nvPr/>
        </p:nvSpPr>
        <p:spPr>
          <a:xfrm>
            <a:off x="5486400" y="3500231"/>
            <a:ext cx="812614" cy="1587583"/>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F9BB01EF-FF60-C652-66DE-567D263DFB57}"/>
              </a:ext>
            </a:extLst>
          </p:cNvPr>
          <p:cNvPicPr>
            <a:picLocks noChangeAspect="1"/>
          </p:cNvPicPr>
          <p:nvPr/>
        </p:nvPicPr>
        <p:blipFill>
          <a:blip r:embed="rId7"/>
          <a:stretch>
            <a:fillRect/>
          </a:stretch>
        </p:blipFill>
        <p:spPr>
          <a:xfrm>
            <a:off x="7385352" y="4463984"/>
            <a:ext cx="3932261" cy="1859441"/>
          </a:xfrm>
          <a:prstGeom prst="rect">
            <a:avLst/>
          </a:prstGeom>
        </p:spPr>
      </p:pic>
    </p:spTree>
    <p:extLst>
      <p:ext uri="{BB962C8B-B14F-4D97-AF65-F5344CB8AC3E}">
        <p14:creationId xmlns:p14="http://schemas.microsoft.com/office/powerpoint/2010/main" val="167993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47430" y="1195754"/>
            <a:ext cx="5212079" cy="3762647"/>
          </a:xfrm>
          <a:noFill/>
        </p:spPr>
        <p:txBody>
          <a:bodyPr>
            <a:normAutofit/>
          </a:bodyPr>
          <a:lstStyle/>
          <a:p>
            <a:r>
              <a:rPr lang="en-US" dirty="0"/>
              <a:t>Each page of the student portal is connected to a MySQL database. This allows for information to move from the website to the database. </a:t>
            </a:r>
          </a:p>
          <a:p>
            <a:r>
              <a:rPr lang="en-US" dirty="0"/>
              <a:t>As information is entered into the registration page it is stored within a table in the database. </a:t>
            </a:r>
            <a:br>
              <a:rPr lang="en-US" dirty="0"/>
            </a:br>
            <a:br>
              <a:rPr lang="en-US" dirty="0"/>
            </a:br>
            <a:r>
              <a:rPr lang="en-US" dirty="0"/>
              <a:t>When a user is done saving their user information, they are able to log into their user profile using the username and password. </a:t>
            </a:r>
          </a:p>
          <a:p>
            <a:r>
              <a:rPr lang="en-US" dirty="0"/>
              <a:t>After they are logged in, they are immediately routed to their specific profile page which lists personal details and any classes the student is enrolled in.</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extBox 5">
            <a:extLst>
              <a:ext uri="{FF2B5EF4-FFF2-40B4-BE49-F238E27FC236}">
                <a16:creationId xmlns:a16="http://schemas.microsoft.com/office/drawing/2014/main" id="{DD5C9090-0273-58BA-1D7B-23393BEA3F35}"/>
              </a:ext>
            </a:extLst>
          </p:cNvPr>
          <p:cNvSpPr txBox="1"/>
          <p:nvPr/>
        </p:nvSpPr>
        <p:spPr>
          <a:xfrm>
            <a:off x="6204246" y="2764692"/>
            <a:ext cx="5212078" cy="3416320"/>
          </a:xfrm>
          <a:prstGeom prst="rect">
            <a:avLst/>
          </a:prstGeom>
          <a:noFill/>
        </p:spPr>
        <p:txBody>
          <a:bodyPr wrap="square" rtlCol="0">
            <a:spAutoFit/>
          </a:bodyPr>
          <a:lstStyle/>
          <a:p>
            <a:r>
              <a:rPr lang="en-US" dirty="0"/>
              <a:t>The error messages throughout this process are triggered when: </a:t>
            </a:r>
            <a:br>
              <a:rPr lang="en-US" dirty="0"/>
            </a:br>
            <a:br>
              <a:rPr lang="en-US" dirty="0"/>
            </a:br>
            <a:r>
              <a:rPr lang="en-US" dirty="0"/>
              <a:t>A new user tries to enter a username that has been used by a student already. </a:t>
            </a:r>
          </a:p>
          <a:p>
            <a:endParaRPr lang="en-US" dirty="0"/>
          </a:p>
          <a:p>
            <a:r>
              <a:rPr lang="en-US" dirty="0"/>
              <a:t>A user attempts to login with a username or password that doesn’t match the usernames and passwords saved in the database. </a:t>
            </a:r>
          </a:p>
          <a:p>
            <a:endParaRPr lang="en-US" dirty="0"/>
          </a:p>
          <a:p>
            <a:r>
              <a:rPr lang="en-US" dirty="0"/>
              <a:t>The system isn’t able to complete the action of saving a new user.</a:t>
            </a:r>
          </a:p>
        </p:txBody>
      </p:sp>
      <p:sp>
        <p:nvSpPr>
          <p:cNvPr id="7" name="TextBox 6">
            <a:extLst>
              <a:ext uri="{FF2B5EF4-FFF2-40B4-BE49-F238E27FC236}">
                <a16:creationId xmlns:a16="http://schemas.microsoft.com/office/drawing/2014/main" id="{5A10E422-2267-8F1E-1658-4AB0E666098D}"/>
              </a:ext>
            </a:extLst>
          </p:cNvPr>
          <p:cNvSpPr txBox="1"/>
          <p:nvPr/>
        </p:nvSpPr>
        <p:spPr>
          <a:xfrm>
            <a:off x="7637976" y="2149219"/>
            <a:ext cx="2704123" cy="369332"/>
          </a:xfrm>
          <a:prstGeom prst="rect">
            <a:avLst/>
          </a:prstGeom>
          <a:noFill/>
        </p:spPr>
        <p:txBody>
          <a:bodyPr wrap="square" rtlCol="0">
            <a:spAutoFit/>
          </a:bodyPr>
          <a:lstStyle/>
          <a:p>
            <a:r>
              <a:rPr lang="en-US" b="1" dirty="0">
                <a:solidFill>
                  <a:schemeClr val="accent1"/>
                </a:solidFill>
              </a:rPr>
              <a:t>ERROR MESSAGING</a:t>
            </a:r>
          </a:p>
        </p:txBody>
      </p:sp>
      <p:sp>
        <p:nvSpPr>
          <p:cNvPr id="8" name="TextBox 7">
            <a:extLst>
              <a:ext uri="{FF2B5EF4-FFF2-40B4-BE49-F238E27FC236}">
                <a16:creationId xmlns:a16="http://schemas.microsoft.com/office/drawing/2014/main" id="{BC5FAB44-69A3-F930-B719-E4FB83C65639}"/>
              </a:ext>
            </a:extLst>
          </p:cNvPr>
          <p:cNvSpPr txBox="1"/>
          <p:nvPr/>
        </p:nvSpPr>
        <p:spPr>
          <a:xfrm>
            <a:off x="1938215" y="580281"/>
            <a:ext cx="1977293" cy="369332"/>
          </a:xfrm>
          <a:prstGeom prst="rect">
            <a:avLst/>
          </a:prstGeom>
          <a:noFill/>
        </p:spPr>
        <p:txBody>
          <a:bodyPr wrap="square" rtlCol="0">
            <a:spAutoFit/>
          </a:bodyPr>
          <a:lstStyle/>
          <a:p>
            <a:r>
              <a:rPr lang="en-US" b="1" dirty="0"/>
              <a:t>SYSTEM FLOW</a:t>
            </a:r>
          </a:p>
        </p:txBody>
      </p:sp>
    </p:spTree>
    <p:extLst>
      <p:ext uri="{BB962C8B-B14F-4D97-AF65-F5344CB8AC3E}">
        <p14:creationId xmlns:p14="http://schemas.microsoft.com/office/powerpoint/2010/main" val="224315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35D9-6D93-7E2F-98E8-9C78B6529FFD}"/>
              </a:ext>
            </a:extLst>
          </p:cNvPr>
          <p:cNvSpPr>
            <a:spLocks noGrp="1"/>
          </p:cNvSpPr>
          <p:nvPr>
            <p:ph type="ctrTitle"/>
          </p:nvPr>
        </p:nvSpPr>
        <p:spPr>
          <a:xfrm>
            <a:off x="1524000" y="79187"/>
            <a:ext cx="9144000" cy="683218"/>
          </a:xfrm>
        </p:spPr>
        <p:txBody>
          <a:bodyPr/>
          <a:lstStyle/>
          <a:p>
            <a:r>
              <a:rPr lang="en-US" dirty="0"/>
              <a:t>Student Portal Part 2</a:t>
            </a:r>
          </a:p>
        </p:txBody>
      </p:sp>
      <p:sp>
        <p:nvSpPr>
          <p:cNvPr id="3" name="Subtitle 2">
            <a:extLst>
              <a:ext uri="{FF2B5EF4-FFF2-40B4-BE49-F238E27FC236}">
                <a16:creationId xmlns:a16="http://schemas.microsoft.com/office/drawing/2014/main" id="{2F82016A-D43C-8BB7-D8C6-4155C486B744}"/>
              </a:ext>
            </a:extLst>
          </p:cNvPr>
          <p:cNvSpPr>
            <a:spLocks noGrp="1"/>
          </p:cNvSpPr>
          <p:nvPr>
            <p:ph type="subTitle" idx="1"/>
          </p:nvPr>
        </p:nvSpPr>
        <p:spPr>
          <a:xfrm>
            <a:off x="0" y="762405"/>
            <a:ext cx="12192000" cy="683219"/>
          </a:xfrm>
        </p:spPr>
        <p:txBody>
          <a:bodyPr/>
          <a:lstStyle/>
          <a:p>
            <a:r>
              <a:rPr lang="en-US" dirty="0"/>
              <a:t>-</a:t>
            </a:r>
            <a:r>
              <a:rPr lang="en-US" dirty="0" err="1"/>
              <a:t>Mysql</a:t>
            </a:r>
            <a:r>
              <a:rPr lang="en-US" dirty="0"/>
              <a:t> Database-</a:t>
            </a:r>
          </a:p>
        </p:txBody>
      </p:sp>
      <p:pic>
        <p:nvPicPr>
          <p:cNvPr id="7" name="Picture 6">
            <a:extLst>
              <a:ext uri="{FF2B5EF4-FFF2-40B4-BE49-F238E27FC236}">
                <a16:creationId xmlns:a16="http://schemas.microsoft.com/office/drawing/2014/main" id="{0C27FE0A-B567-EA69-B758-3344E4ACA41D}"/>
              </a:ext>
            </a:extLst>
          </p:cNvPr>
          <p:cNvPicPr>
            <a:picLocks noChangeAspect="1"/>
          </p:cNvPicPr>
          <p:nvPr/>
        </p:nvPicPr>
        <p:blipFill>
          <a:blip r:embed="rId2"/>
          <a:stretch>
            <a:fillRect/>
          </a:stretch>
        </p:blipFill>
        <p:spPr>
          <a:xfrm>
            <a:off x="148846" y="5153824"/>
            <a:ext cx="5115187" cy="1313983"/>
          </a:xfrm>
          <a:prstGeom prst="rect">
            <a:avLst/>
          </a:prstGeom>
        </p:spPr>
      </p:pic>
      <p:pic>
        <p:nvPicPr>
          <p:cNvPr id="9" name="Picture 8">
            <a:extLst>
              <a:ext uri="{FF2B5EF4-FFF2-40B4-BE49-F238E27FC236}">
                <a16:creationId xmlns:a16="http://schemas.microsoft.com/office/drawing/2014/main" id="{E68A3D66-A57B-DC5F-2B53-049582474530}"/>
              </a:ext>
            </a:extLst>
          </p:cNvPr>
          <p:cNvPicPr>
            <a:picLocks noChangeAspect="1"/>
          </p:cNvPicPr>
          <p:nvPr/>
        </p:nvPicPr>
        <p:blipFill>
          <a:blip r:embed="rId3"/>
          <a:stretch>
            <a:fillRect/>
          </a:stretch>
        </p:blipFill>
        <p:spPr>
          <a:xfrm>
            <a:off x="183772" y="1571293"/>
            <a:ext cx="5080261" cy="1695537"/>
          </a:xfrm>
          <a:prstGeom prst="rect">
            <a:avLst/>
          </a:prstGeom>
        </p:spPr>
      </p:pic>
      <p:pic>
        <p:nvPicPr>
          <p:cNvPr id="11" name="Picture 10">
            <a:extLst>
              <a:ext uri="{FF2B5EF4-FFF2-40B4-BE49-F238E27FC236}">
                <a16:creationId xmlns:a16="http://schemas.microsoft.com/office/drawing/2014/main" id="{207B0B7E-C597-C761-7D45-F7361848CE4C}"/>
              </a:ext>
            </a:extLst>
          </p:cNvPr>
          <p:cNvPicPr>
            <a:picLocks noChangeAspect="1"/>
          </p:cNvPicPr>
          <p:nvPr/>
        </p:nvPicPr>
        <p:blipFill>
          <a:blip r:embed="rId4"/>
          <a:stretch>
            <a:fillRect/>
          </a:stretch>
        </p:blipFill>
        <p:spPr>
          <a:xfrm>
            <a:off x="148846" y="3591170"/>
            <a:ext cx="5150115" cy="1238314"/>
          </a:xfrm>
          <a:prstGeom prst="rect">
            <a:avLst/>
          </a:prstGeom>
        </p:spPr>
      </p:pic>
      <p:sp>
        <p:nvSpPr>
          <p:cNvPr id="14" name="TextBox 13">
            <a:extLst>
              <a:ext uri="{FF2B5EF4-FFF2-40B4-BE49-F238E27FC236}">
                <a16:creationId xmlns:a16="http://schemas.microsoft.com/office/drawing/2014/main" id="{89ECFB71-587C-B6FD-886F-A78CE334FE1B}"/>
              </a:ext>
            </a:extLst>
          </p:cNvPr>
          <p:cNvSpPr txBox="1"/>
          <p:nvPr/>
        </p:nvSpPr>
        <p:spPr>
          <a:xfrm>
            <a:off x="5650523" y="1571293"/>
            <a:ext cx="6260123" cy="4801314"/>
          </a:xfrm>
          <a:prstGeom prst="rect">
            <a:avLst/>
          </a:prstGeom>
          <a:noFill/>
        </p:spPr>
        <p:txBody>
          <a:bodyPr wrap="square" rtlCol="0">
            <a:spAutoFit/>
          </a:bodyPr>
          <a:lstStyle/>
          <a:p>
            <a:r>
              <a:rPr lang="en-US" dirty="0"/>
              <a:t>The student portal database is made up of 3 tables.</a:t>
            </a:r>
          </a:p>
          <a:p>
            <a:endParaRPr lang="en-US" dirty="0"/>
          </a:p>
          <a:p>
            <a:pPr marL="342900" indent="-342900">
              <a:buAutoNum type="arabicPeriod"/>
            </a:pPr>
            <a:r>
              <a:rPr lang="en-US" dirty="0"/>
              <a:t>The first table (</a:t>
            </a:r>
            <a:r>
              <a:rPr lang="en-US" dirty="0" err="1"/>
              <a:t>tblstudent</a:t>
            </a:r>
            <a:r>
              <a:rPr lang="en-US" dirty="0"/>
              <a:t>) holds all new and existing user information entered on the registration page. Throughout the student portal this table and it’s information is called on to ensure student privacy. </a:t>
            </a:r>
          </a:p>
          <a:p>
            <a:pPr marL="342900" indent="-342900">
              <a:buAutoNum type="arabicPeriod"/>
            </a:pPr>
            <a:endParaRPr lang="en-US" dirty="0"/>
          </a:p>
          <a:p>
            <a:pPr marL="342900" indent="-342900">
              <a:buAutoNum type="arabicPeriod"/>
            </a:pPr>
            <a:r>
              <a:rPr lang="en-US" dirty="0"/>
              <a:t>The second table (</a:t>
            </a:r>
            <a:r>
              <a:rPr lang="en-US" dirty="0" err="1"/>
              <a:t>tblclasses</a:t>
            </a:r>
            <a:r>
              <a:rPr lang="en-US" dirty="0"/>
              <a:t>) holds all classes available to the students. This information is stored within a table and appears in the form of a drop down on the add classes page of the student portal.  </a:t>
            </a:r>
          </a:p>
          <a:p>
            <a:pPr marL="342900" indent="-342900">
              <a:buAutoNum type="arabicPeriod"/>
            </a:pPr>
            <a:endParaRPr lang="en-US" dirty="0"/>
          </a:p>
          <a:p>
            <a:pPr marL="342900" indent="-342900">
              <a:buAutoNum type="arabicPeriod"/>
            </a:pPr>
            <a:r>
              <a:rPr lang="en-US" dirty="0"/>
              <a:t>The third and final table (</a:t>
            </a:r>
            <a:r>
              <a:rPr lang="en-US" dirty="0" err="1"/>
              <a:t>tblstudentclasses</a:t>
            </a:r>
            <a:r>
              <a:rPr lang="en-US" dirty="0"/>
              <a:t>) allows classes selected by student users to be stored and displayed on the student profile page, by utilizing the two primary keys from the other two tables in the database. </a:t>
            </a:r>
          </a:p>
          <a:p>
            <a:pPr marL="342900" indent="-342900">
              <a:buAutoNum type="arabicPeriod"/>
            </a:pPr>
            <a:endParaRPr lang="en-US" dirty="0"/>
          </a:p>
        </p:txBody>
      </p:sp>
    </p:spTree>
    <p:extLst>
      <p:ext uri="{BB962C8B-B14F-4D97-AF65-F5344CB8AC3E}">
        <p14:creationId xmlns:p14="http://schemas.microsoft.com/office/powerpoint/2010/main" val="1729900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734894"/>
          </a:xfrm>
          <a:noFill/>
        </p:spPr>
        <p:txBody>
          <a:bodyPr anchor="ctr"/>
          <a:lstStyle/>
          <a:p>
            <a:r>
              <a:rPr lang="en-US" dirty="0"/>
              <a:t>MYSQL FUNCTIONS UTILIZED</a:t>
            </a:r>
          </a:p>
        </p:txBody>
      </p:sp>
      <p:sp>
        <p:nvSpPr>
          <p:cNvPr id="52" name="Content Placeholder 51">
            <a:extLst>
              <a:ext uri="{FF2B5EF4-FFF2-40B4-BE49-F238E27FC236}">
                <a16:creationId xmlns:a16="http://schemas.microsoft.com/office/drawing/2014/main" id="{F2CCE123-860F-8623-781F-12CEA66980F5}"/>
              </a:ext>
            </a:extLst>
          </p:cNvPr>
          <p:cNvSpPr>
            <a:spLocks noGrp="1"/>
          </p:cNvSpPr>
          <p:nvPr>
            <p:ph sz="quarter" idx="13"/>
          </p:nvPr>
        </p:nvSpPr>
        <p:spPr>
          <a:xfrm>
            <a:off x="148492" y="1242646"/>
            <a:ext cx="3767016" cy="4919325"/>
          </a:xfrm>
        </p:spPr>
        <p:txBody>
          <a:bodyPr/>
          <a:lstStyle/>
          <a:p>
            <a:pPr marL="0" indent="0">
              <a:buNone/>
            </a:pPr>
            <a:r>
              <a:rPr lang="en-US" b="1" dirty="0"/>
              <a:t>INSERT – </a:t>
            </a:r>
            <a:r>
              <a:rPr lang="en-US" dirty="0"/>
              <a:t>This function is used to add information into corresponding rows in a table. It can also be used to add actual rows to a table (</a:t>
            </a:r>
            <a:r>
              <a:rPr lang="en-US" dirty="0" err="1"/>
              <a:t>Widenius</a:t>
            </a:r>
            <a:r>
              <a:rPr lang="en-US" dirty="0"/>
              <a:t> et al., 2002).</a:t>
            </a:r>
            <a:endParaRPr lang="en-US" b="1" dirty="0"/>
          </a:p>
          <a:p>
            <a:pPr marL="0" indent="0">
              <a:buNone/>
            </a:pPr>
            <a:r>
              <a:rPr lang="en-US" b="1" dirty="0"/>
              <a:t>DELETE – </a:t>
            </a:r>
            <a:r>
              <a:rPr lang="en-US" dirty="0"/>
              <a:t>This function is used in the student portal to remove classes from the student profile by deleting rows from the database when certain information matches within the table (</a:t>
            </a:r>
            <a:r>
              <a:rPr lang="en-US" dirty="0" err="1"/>
              <a:t>Widenius</a:t>
            </a:r>
            <a:r>
              <a:rPr lang="en-US" dirty="0"/>
              <a:t> et al., 2002)</a:t>
            </a:r>
            <a:endParaRPr lang="en-US" b="1" dirty="0"/>
          </a:p>
          <a:p>
            <a:pPr marL="0" indent="0">
              <a:buNone/>
            </a:pPr>
            <a:r>
              <a:rPr lang="en-US" b="1" dirty="0"/>
              <a:t>SELECT – </a:t>
            </a:r>
            <a:r>
              <a:rPr lang="en-US" dirty="0"/>
              <a:t>This function is used mainly with the FROM table clause because when information from the  table is being selected it is often being compared for security/privacy purposes (</a:t>
            </a:r>
            <a:r>
              <a:rPr lang="en-US" dirty="0" err="1"/>
              <a:t>Widenius</a:t>
            </a:r>
            <a:r>
              <a:rPr lang="en-US" dirty="0"/>
              <a:t> et al., 2002). </a:t>
            </a:r>
            <a:endParaRPr lang="en-US" b="1" dirty="0"/>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DC7BC619-58C6-87A2-C4C7-857CE9D30221}"/>
              </a:ext>
            </a:extLst>
          </p:cNvPr>
          <p:cNvSpPr/>
          <p:nvPr/>
        </p:nvSpPr>
        <p:spPr>
          <a:xfrm>
            <a:off x="5289438" y="1273418"/>
            <a:ext cx="6205415" cy="4689231"/>
          </a:xfrm>
          <a:prstGeom prst="rect">
            <a:avLst/>
          </a:prstGeom>
          <a:solidFill>
            <a:schemeClr val="accent4">
              <a:lumMod val="7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FD98321A-B8B9-F78F-8444-1857C1C538E6}"/>
              </a:ext>
            </a:extLst>
          </p:cNvPr>
          <p:cNvPicPr>
            <a:picLocks noChangeAspect="1"/>
          </p:cNvPicPr>
          <p:nvPr/>
        </p:nvPicPr>
        <p:blipFill>
          <a:blip r:embed="rId3"/>
          <a:stretch>
            <a:fillRect/>
          </a:stretch>
        </p:blipFill>
        <p:spPr>
          <a:xfrm>
            <a:off x="5782629" y="4542985"/>
            <a:ext cx="4723586" cy="239444"/>
          </a:xfrm>
          <a:prstGeom prst="rect">
            <a:avLst/>
          </a:prstGeom>
        </p:spPr>
      </p:pic>
      <p:pic>
        <p:nvPicPr>
          <p:cNvPr id="9" name="Picture 8">
            <a:extLst>
              <a:ext uri="{FF2B5EF4-FFF2-40B4-BE49-F238E27FC236}">
                <a16:creationId xmlns:a16="http://schemas.microsoft.com/office/drawing/2014/main" id="{A491FB6E-82BA-8E24-A72D-94777E779CE9}"/>
              </a:ext>
            </a:extLst>
          </p:cNvPr>
          <p:cNvPicPr>
            <a:picLocks noChangeAspect="1"/>
          </p:cNvPicPr>
          <p:nvPr/>
        </p:nvPicPr>
        <p:blipFill>
          <a:blip r:embed="rId4"/>
          <a:stretch>
            <a:fillRect/>
          </a:stretch>
        </p:blipFill>
        <p:spPr>
          <a:xfrm>
            <a:off x="5782629" y="2165647"/>
            <a:ext cx="4990821" cy="239444"/>
          </a:xfrm>
          <a:prstGeom prst="rect">
            <a:avLst/>
          </a:prstGeom>
        </p:spPr>
      </p:pic>
      <p:pic>
        <p:nvPicPr>
          <p:cNvPr id="11" name="Picture 10">
            <a:extLst>
              <a:ext uri="{FF2B5EF4-FFF2-40B4-BE49-F238E27FC236}">
                <a16:creationId xmlns:a16="http://schemas.microsoft.com/office/drawing/2014/main" id="{D9173A8B-2521-BA27-7B13-BAC19843594B}"/>
              </a:ext>
            </a:extLst>
          </p:cNvPr>
          <p:cNvPicPr>
            <a:picLocks noChangeAspect="1"/>
          </p:cNvPicPr>
          <p:nvPr/>
        </p:nvPicPr>
        <p:blipFill>
          <a:blip r:embed="rId5"/>
          <a:stretch>
            <a:fillRect/>
          </a:stretch>
        </p:blipFill>
        <p:spPr>
          <a:xfrm>
            <a:off x="5782629" y="3378590"/>
            <a:ext cx="5219035" cy="239444"/>
          </a:xfrm>
          <a:prstGeom prst="rect">
            <a:avLst/>
          </a:prstGeom>
        </p:spPr>
      </p:pic>
      <p:sp>
        <p:nvSpPr>
          <p:cNvPr id="12" name="TextBox 11">
            <a:extLst>
              <a:ext uri="{FF2B5EF4-FFF2-40B4-BE49-F238E27FC236}">
                <a16:creationId xmlns:a16="http://schemas.microsoft.com/office/drawing/2014/main" id="{5F0AEA99-CACE-07B5-353F-2D2EA03844DC}"/>
              </a:ext>
            </a:extLst>
          </p:cNvPr>
          <p:cNvSpPr txBox="1"/>
          <p:nvPr/>
        </p:nvSpPr>
        <p:spPr>
          <a:xfrm>
            <a:off x="7909170" y="1559311"/>
            <a:ext cx="1555262" cy="369332"/>
          </a:xfrm>
          <a:prstGeom prst="rect">
            <a:avLst/>
          </a:prstGeom>
          <a:noFill/>
        </p:spPr>
        <p:txBody>
          <a:bodyPr wrap="square" rtlCol="0">
            <a:spAutoFit/>
          </a:bodyPr>
          <a:lstStyle/>
          <a:p>
            <a:r>
              <a:rPr lang="en-US" b="1" dirty="0">
                <a:solidFill>
                  <a:schemeClr val="bg2"/>
                </a:solidFill>
              </a:rPr>
              <a:t>EXAMPLES</a:t>
            </a:r>
          </a:p>
        </p:txBody>
      </p:sp>
    </p:spTree>
    <p:extLst>
      <p:ext uri="{BB962C8B-B14F-4D97-AF65-F5344CB8AC3E}">
        <p14:creationId xmlns:p14="http://schemas.microsoft.com/office/powerpoint/2010/main" val="729609147"/>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{5FCA2576-931B-41BB-ADFF-97B076E261F7}tf55661986_win32</Template>
  <TotalTime>630</TotalTime>
  <Words>1344</Words>
  <Application>Microsoft Office PowerPoint</Application>
  <PresentationFormat>Widescreen</PresentationFormat>
  <Paragraphs>83</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Calibri</vt:lpstr>
      <vt:lpstr>Calibri Light</vt:lpstr>
      <vt:lpstr>Wingdings</vt:lpstr>
      <vt:lpstr>Custom</vt:lpstr>
      <vt:lpstr>Final software presentation  Laura Harrington University of Arizona Global Campus CST499 Capstone For Computer Software Technology Instructor Rangitsch June 17th, 2024 </vt:lpstr>
      <vt:lpstr>SRS Document</vt:lpstr>
      <vt:lpstr>Requirements</vt:lpstr>
      <vt:lpstr>UML Diagrams </vt:lpstr>
      <vt:lpstr>Diagrams &amp; Strategic Design</vt:lpstr>
      <vt:lpstr>Student Portal Part 1</vt:lpstr>
      <vt:lpstr>PowerPoint Presentation</vt:lpstr>
      <vt:lpstr>Student Portal Part 2</vt:lpstr>
      <vt:lpstr>MYSQL FUNCTIONS UTILIZED</vt:lpstr>
      <vt:lpstr>Student Portal Part 3</vt:lpstr>
      <vt:lpstr>PowerPoint Presentation</vt:lpstr>
      <vt:lpstr>pHP CODE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Harrington, Laura B</dc:creator>
  <cp:lastModifiedBy>Harrington, Laura B</cp:lastModifiedBy>
  <cp:revision>1</cp:revision>
  <dcterms:created xsi:type="dcterms:W3CDTF">2024-06-16T17:54:30Z</dcterms:created>
  <dcterms:modified xsi:type="dcterms:W3CDTF">2024-06-17T04:24:57Z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