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85" r:id="rId5"/>
    <p:sldId id="262" r:id="rId6"/>
    <p:sldId id="263" r:id="rId7"/>
    <p:sldId id="266" r:id="rId8"/>
    <p:sldId id="275" r:id="rId9"/>
    <p:sldId id="276" r:id="rId10"/>
    <p:sldId id="279" r:id="rId11"/>
    <p:sldId id="280" r:id="rId12"/>
    <p:sldId id="281" r:id="rId13"/>
    <p:sldId id="282" r:id="rId14"/>
    <p:sldId id="283" r:id="rId15"/>
    <p:sldId id="284" r:id="rId16"/>
    <p:sldId id="274" r:id="rId17"/>
  </p:sldIdLst>
  <p:sldSz cx="18288000" cy="10287000"/>
  <p:notesSz cx="6858000" cy="9144000"/>
  <p:embeddedFontLst>
    <p:embeddedFont>
      <p:font typeface="Arimo" panose="020B0604020202020204" charset="0"/>
      <p:regular r:id="rId18"/>
    </p:embeddedFont>
    <p:embeddedFont>
      <p:font typeface="Barlow Bold" panose="020B0604020202020204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Muli Regular" panose="020B0604020202020204" charset="0"/>
      <p:regular r:id="rId24"/>
    </p:embeddedFont>
    <p:embeddedFont>
      <p:font typeface="Segoe UI Semibold" panose="020B0702040204020203" pitchFamily="34" charset="0"/>
      <p:bold r:id="rId25"/>
      <p:boldItalic r:id="rId26"/>
    </p:embeddedFont>
    <p:embeddedFont>
      <p:font typeface="Sitka Text" panose="02000505000000020004" pitchFamily="2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hendup Dorji" initials="LD" lastIdx="1" clrIdx="0">
    <p:extLst>
      <p:ext uri="{19B8F6BF-5375-455C-9EA6-DF929625EA0E}">
        <p15:presenceInfo xmlns:p15="http://schemas.microsoft.com/office/powerpoint/2012/main" userId="ee07d1a8fbdc9c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svg"/><Relationship Id="rId18" Type="http://schemas.openxmlformats.org/officeDocument/2006/relationships/image" Target="../media/image43.png"/><Relationship Id="rId26" Type="http://schemas.openxmlformats.org/officeDocument/2006/relationships/image" Target="../media/image49.png"/><Relationship Id="rId39" Type="http://schemas.openxmlformats.org/officeDocument/2006/relationships/image" Target="../media/image58.svg"/><Relationship Id="rId3" Type="http://schemas.openxmlformats.org/officeDocument/2006/relationships/image" Target="../media/image28.svg"/><Relationship Id="rId21" Type="http://schemas.openxmlformats.org/officeDocument/2006/relationships/image" Target="../media/image46.svg"/><Relationship Id="rId34" Type="http://schemas.openxmlformats.org/officeDocument/2006/relationships/image" Target="../media/image5.png"/><Relationship Id="rId7" Type="http://schemas.openxmlformats.org/officeDocument/2006/relationships/image" Target="../media/image32.svg"/><Relationship Id="rId12" Type="http://schemas.openxmlformats.org/officeDocument/2006/relationships/image" Target="../media/image37.png"/><Relationship Id="rId17" Type="http://schemas.openxmlformats.org/officeDocument/2006/relationships/image" Target="../media/image42.svg"/><Relationship Id="rId25" Type="http://schemas.openxmlformats.org/officeDocument/2006/relationships/image" Target="../media/image48.svg"/><Relationship Id="rId33" Type="http://schemas.openxmlformats.org/officeDocument/2006/relationships/image" Target="../media/image54.svg"/><Relationship Id="rId38" Type="http://schemas.openxmlformats.org/officeDocument/2006/relationships/image" Target="../media/image57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29" Type="http://schemas.openxmlformats.org/officeDocument/2006/relationships/image" Target="../media/image5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24" Type="http://schemas.openxmlformats.org/officeDocument/2006/relationships/image" Target="../media/image47.png"/><Relationship Id="rId32" Type="http://schemas.openxmlformats.org/officeDocument/2006/relationships/image" Target="../media/image53.png"/><Relationship Id="rId37" Type="http://schemas.openxmlformats.org/officeDocument/2006/relationships/image" Target="../media/image56.svg"/><Relationship Id="rId5" Type="http://schemas.openxmlformats.org/officeDocument/2006/relationships/image" Target="../media/image30.svg"/><Relationship Id="rId15" Type="http://schemas.openxmlformats.org/officeDocument/2006/relationships/image" Target="../media/image40.svg"/><Relationship Id="rId23" Type="http://schemas.openxmlformats.org/officeDocument/2006/relationships/image" Target="../media/image4.svg"/><Relationship Id="rId28" Type="http://schemas.openxmlformats.org/officeDocument/2006/relationships/image" Target="../media/image51.png"/><Relationship Id="rId36" Type="http://schemas.openxmlformats.org/officeDocument/2006/relationships/image" Target="../media/image55.png"/><Relationship Id="rId10" Type="http://schemas.openxmlformats.org/officeDocument/2006/relationships/image" Target="../media/image35.png"/><Relationship Id="rId19" Type="http://schemas.openxmlformats.org/officeDocument/2006/relationships/image" Target="../media/image44.svg"/><Relationship Id="rId31" Type="http://schemas.openxmlformats.org/officeDocument/2006/relationships/image" Target="../media/image14.svg"/><Relationship Id="rId4" Type="http://schemas.openxmlformats.org/officeDocument/2006/relationships/image" Target="../media/image29.png"/><Relationship Id="rId9" Type="http://schemas.openxmlformats.org/officeDocument/2006/relationships/image" Target="../media/image34.svg"/><Relationship Id="rId14" Type="http://schemas.openxmlformats.org/officeDocument/2006/relationships/image" Target="../media/image39.png"/><Relationship Id="rId22" Type="http://schemas.openxmlformats.org/officeDocument/2006/relationships/image" Target="../media/image3.png"/><Relationship Id="rId27" Type="http://schemas.openxmlformats.org/officeDocument/2006/relationships/image" Target="../media/image50.svg"/><Relationship Id="rId30" Type="http://schemas.openxmlformats.org/officeDocument/2006/relationships/image" Target="../media/image13.png"/><Relationship Id="rId35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75806" y="7685523"/>
            <a:ext cx="18639611" cy="22225"/>
          </a:xfrm>
          <a:prstGeom prst="rect">
            <a:avLst/>
          </a:prstGeom>
          <a:solidFill>
            <a:srgbClr val="1B1B1B"/>
          </a:solidFill>
        </p:spPr>
      </p:sp>
      <p:grpSp>
        <p:nvGrpSpPr>
          <p:cNvPr id="3" name="Group 3"/>
          <p:cNvGrpSpPr/>
          <p:nvPr/>
        </p:nvGrpSpPr>
        <p:grpSpPr>
          <a:xfrm>
            <a:off x="16787497" y="9075632"/>
            <a:ext cx="365335" cy="365335"/>
            <a:chOff x="0" y="0"/>
            <a:chExt cx="487114" cy="487114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487114" cy="487114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>
              <a:off x="118971" y="192757"/>
              <a:ext cx="249171" cy="101600"/>
              <a:chOff x="0" y="0"/>
              <a:chExt cx="1052748" cy="42926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-5080"/>
                <a:ext cx="105274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052749" h="434340">
                    <a:moveTo>
                      <a:pt x="1034969" y="187960"/>
                    </a:moveTo>
                    <a:lnTo>
                      <a:pt x="773349" y="11430"/>
                    </a:lnTo>
                    <a:cubicBezTo>
                      <a:pt x="755569" y="0"/>
                      <a:pt x="732709" y="3810"/>
                      <a:pt x="720009" y="21590"/>
                    </a:cubicBezTo>
                    <a:cubicBezTo>
                      <a:pt x="708579" y="39370"/>
                      <a:pt x="712389" y="62230"/>
                      <a:pt x="730169" y="74930"/>
                    </a:cubicBezTo>
                    <a:lnTo>
                      <a:pt x="888919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888919" y="257810"/>
                    </a:lnTo>
                    <a:lnTo>
                      <a:pt x="730169" y="364490"/>
                    </a:lnTo>
                    <a:cubicBezTo>
                      <a:pt x="712389" y="375920"/>
                      <a:pt x="708579" y="400050"/>
                      <a:pt x="720009" y="417830"/>
                    </a:cubicBezTo>
                    <a:cubicBezTo>
                      <a:pt x="727629" y="429260"/>
                      <a:pt x="739059" y="434340"/>
                      <a:pt x="751759" y="434340"/>
                    </a:cubicBezTo>
                    <a:cubicBezTo>
                      <a:pt x="759379" y="434340"/>
                      <a:pt x="766999" y="431800"/>
                      <a:pt x="773349" y="427990"/>
                    </a:cubicBezTo>
                    <a:lnTo>
                      <a:pt x="1036239" y="251460"/>
                    </a:lnTo>
                    <a:cubicBezTo>
                      <a:pt x="1046399" y="243840"/>
                      <a:pt x="1052749" y="232410"/>
                      <a:pt x="1052749" y="219710"/>
                    </a:cubicBezTo>
                    <a:cubicBezTo>
                      <a:pt x="1052749" y="207010"/>
                      <a:pt x="1046399" y="195580"/>
                      <a:pt x="1034969" y="187960"/>
                    </a:cubicBezTo>
                    <a:close/>
                  </a:path>
                </a:pathLst>
              </a:custGeom>
              <a:solidFill>
                <a:srgbClr val="F7F7F7"/>
              </a:solidFill>
            </p:spPr>
          </p:sp>
        </p:grpSp>
      </p:grpSp>
      <p:grpSp>
        <p:nvGrpSpPr>
          <p:cNvPr id="8" name="Group 8"/>
          <p:cNvGrpSpPr/>
          <p:nvPr/>
        </p:nvGrpSpPr>
        <p:grpSpPr>
          <a:xfrm>
            <a:off x="1422671" y="1262388"/>
            <a:ext cx="17670711" cy="8583122"/>
            <a:chOff x="0" y="1041580"/>
            <a:chExt cx="23560948" cy="11444162"/>
          </a:xfrm>
        </p:grpSpPr>
        <p:sp>
          <p:nvSpPr>
            <p:cNvPr id="9" name="TextBox 9"/>
            <p:cNvSpPr txBox="1"/>
            <p:nvPr/>
          </p:nvSpPr>
          <p:spPr>
            <a:xfrm>
              <a:off x="0" y="1041580"/>
              <a:ext cx="20590212" cy="3576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560"/>
                </a:lnSpc>
              </a:pPr>
              <a:r>
                <a:rPr lang="en-US" sz="8799" dirty="0">
                  <a:solidFill>
                    <a:srgbClr val="1B1B1B"/>
                  </a:solidFill>
                  <a:latin typeface="Barlow Bold"/>
                </a:rPr>
                <a:t>Designing a Quiz System Using Assembly Language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811689" y="11872543"/>
              <a:ext cx="15749259" cy="6131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 dirty="0">
                  <a:solidFill>
                    <a:srgbClr val="1B1B1B"/>
                  </a:solidFill>
                  <a:latin typeface="Muli Regular"/>
                </a:rPr>
                <a:t>M</a:t>
              </a:r>
              <a:r>
                <a:rPr lang="en-US" sz="2800" dirty="0">
                  <a:solidFill>
                    <a:srgbClr val="1B1B1B"/>
                  </a:solidFill>
                  <a:latin typeface="Muli Regular"/>
                </a:rPr>
                <a:t>icroprocessor and Interfacing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28700" y="9115425"/>
            <a:ext cx="920403" cy="27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800">
                <a:solidFill>
                  <a:srgbClr val="1B1B1B"/>
                </a:solidFill>
                <a:latin typeface="Barlow Bold"/>
              </a:rPr>
              <a:t>01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965331" y="4096354"/>
            <a:ext cx="14357338" cy="4979278"/>
            <a:chOff x="0" y="0"/>
            <a:chExt cx="19143117" cy="6639038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5442680" y="211004"/>
              <a:ext cx="1636227" cy="6428034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6201684" y="114806"/>
              <a:ext cx="2941433" cy="6198421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232281" cy="6428034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10580099" y="316506"/>
              <a:ext cx="2272042" cy="62170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65DD0C-27C7-4EA7-AB19-C6311992E7E8}"/>
              </a:ext>
            </a:extLst>
          </p:cNvPr>
          <p:cNvSpPr txBox="1"/>
          <p:nvPr/>
        </p:nvSpPr>
        <p:spPr>
          <a:xfrm>
            <a:off x="1600200" y="647700"/>
            <a:ext cx="13563600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450"/>
              </a:lnSpc>
            </a:pPr>
            <a:r>
              <a:rPr lang="en-US" sz="4000" dirty="0">
                <a:solidFill>
                  <a:srgbClr val="1B1B1B"/>
                </a:solidFill>
                <a:latin typeface="Sitka Text" panose="02000505000000020004" pitchFamily="2" charset="0"/>
              </a:rPr>
              <a:t>CASE 2: When there are more Wrong Answers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C519C-E822-4BFC-B42C-46BCC18C9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790700"/>
            <a:ext cx="12573000" cy="7696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382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0F7006-565F-41F3-91F9-9079D48C8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163805"/>
            <a:ext cx="12954000" cy="82468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8445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2A7AAD-5A72-4E70-9BD2-65A994AA0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952500"/>
            <a:ext cx="13335000" cy="838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4575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F45CA2-9754-4C4A-91CB-145E0ED3905F}"/>
              </a:ext>
            </a:extLst>
          </p:cNvPr>
          <p:cNvSpPr txBox="1"/>
          <p:nvPr/>
        </p:nvSpPr>
        <p:spPr>
          <a:xfrm>
            <a:off x="1600200" y="647700"/>
            <a:ext cx="13563600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450"/>
              </a:lnSpc>
            </a:pPr>
            <a:r>
              <a:rPr lang="en-US" sz="4000" dirty="0">
                <a:solidFill>
                  <a:srgbClr val="1B1B1B"/>
                </a:solidFill>
                <a:latin typeface="Sitka Text" panose="02000505000000020004" pitchFamily="2" charset="0"/>
              </a:rPr>
              <a:t>CASE 3: When Correct and Wrong Answers are equal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26B14F-8689-45B5-8ABF-75B635EE5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62100"/>
            <a:ext cx="12573000" cy="8077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4452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4973D2-037E-4EC7-8C6A-0ED1A1737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104900"/>
            <a:ext cx="12649199" cy="8077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4264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95148C-5717-463E-AC01-B5AE191A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1" b="1538"/>
          <a:stretch/>
        </p:blipFill>
        <p:spPr>
          <a:xfrm>
            <a:off x="1981200" y="1104900"/>
            <a:ext cx="13258800" cy="746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4421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322" b="37811"/>
          <a:stretch>
            <a:fillRect/>
          </a:stretch>
        </p:blipFill>
        <p:spPr>
          <a:xfrm>
            <a:off x="14115894" y="-307052"/>
            <a:ext cx="4341885" cy="677919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070" b="37912"/>
          <a:stretch>
            <a:fillRect/>
          </a:stretch>
        </p:blipFill>
        <p:spPr>
          <a:xfrm>
            <a:off x="6575010" y="-591384"/>
            <a:ext cx="4331934" cy="774757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312" b="68997"/>
          <a:stretch>
            <a:fillRect/>
          </a:stretch>
        </p:blipFill>
        <p:spPr>
          <a:xfrm>
            <a:off x="9145035" y="-522260"/>
            <a:ext cx="3523818" cy="385343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b="62134"/>
          <a:stretch>
            <a:fillRect/>
          </a:stretch>
        </p:blipFill>
        <p:spPr>
          <a:xfrm>
            <a:off x="2798715" y="-591384"/>
            <a:ext cx="6162982" cy="422209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247428" y="-424158"/>
            <a:ext cx="4389513" cy="1201110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-568626" y="-424158"/>
            <a:ext cx="3773461" cy="1383602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r="2967" b="43813"/>
          <a:stretch>
            <a:fillRect/>
          </a:stretch>
        </p:blipFill>
        <p:spPr>
          <a:xfrm>
            <a:off x="11366606" y="-424158"/>
            <a:ext cx="4012957" cy="626487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r="2750" b="59868"/>
          <a:stretch>
            <a:fillRect/>
          </a:stretch>
        </p:blipFill>
        <p:spPr>
          <a:xfrm>
            <a:off x="13095172" y="-543759"/>
            <a:ext cx="3757725" cy="543233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r="1147" b="52694"/>
          <a:stretch>
            <a:fillRect/>
          </a:stretch>
        </p:blipFill>
        <p:spPr>
          <a:xfrm>
            <a:off x="5452536" y="-522260"/>
            <a:ext cx="4375717" cy="6362975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>
            <a:fillRect/>
          </a:stretch>
        </p:blipFill>
        <p:spPr>
          <a:xfrm>
            <a:off x="-3276596" y="2766809"/>
            <a:ext cx="7865911" cy="11150132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 r="2933" b="63400"/>
          <a:stretch>
            <a:fillRect/>
          </a:stretch>
        </p:blipFill>
        <p:spPr>
          <a:xfrm>
            <a:off x="8932872" y="7989335"/>
            <a:ext cx="4867468" cy="3867501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 b="60467"/>
          <a:stretch>
            <a:fillRect/>
          </a:stretch>
        </p:blipFill>
        <p:spPr>
          <a:xfrm>
            <a:off x="6254428" y="7989335"/>
            <a:ext cx="4652516" cy="2561003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 r="2109" b="54871"/>
          <a:stretch>
            <a:fillRect/>
          </a:stretch>
        </p:blipFill>
        <p:spPr>
          <a:xfrm>
            <a:off x="9828253" y="7989335"/>
            <a:ext cx="4947809" cy="47520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 r="5229" b="59243"/>
          <a:stretch>
            <a:fillRect/>
          </a:stretch>
        </p:blipFill>
        <p:spPr>
          <a:xfrm>
            <a:off x="12039637" y="7886795"/>
            <a:ext cx="4813261" cy="4361985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>
            <a:fillRect/>
          </a:stretch>
        </p:blipFill>
        <p:spPr>
          <a:xfrm>
            <a:off x="15601569" y="3630715"/>
            <a:ext cx="5014508" cy="10901104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 r="745" b="59373"/>
          <a:stretch>
            <a:fillRect/>
          </a:stretch>
        </p:blipFill>
        <p:spPr>
          <a:xfrm>
            <a:off x="13645934" y="7536139"/>
            <a:ext cx="3911271" cy="4610101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 r="11225" b="63190"/>
          <a:stretch>
            <a:fillRect/>
          </a:stretch>
        </p:blipFill>
        <p:spPr>
          <a:xfrm>
            <a:off x="-767673" y="6149555"/>
            <a:ext cx="4095355" cy="4889798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rcRect r="2038" b="67203"/>
          <a:stretch>
            <a:fillRect/>
          </a:stretch>
        </p:blipFill>
        <p:spPr>
          <a:xfrm>
            <a:off x="2442184" y="7504371"/>
            <a:ext cx="3458804" cy="4082577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rcRect r="4131" b="65142"/>
          <a:stretch>
            <a:fillRect/>
          </a:stretch>
        </p:blipFill>
        <p:spPr>
          <a:xfrm>
            <a:off x="4487522" y="7844632"/>
            <a:ext cx="3533812" cy="4156906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>
            <a:off x="1835024" y="1702242"/>
            <a:ext cx="14617952" cy="6882516"/>
            <a:chOff x="0" y="0"/>
            <a:chExt cx="73961394" cy="34822967"/>
          </a:xfrm>
        </p:grpSpPr>
        <p:sp>
          <p:nvSpPr>
            <p:cNvPr id="22" name="Freeform 22"/>
            <p:cNvSpPr/>
            <p:nvPr/>
          </p:nvSpPr>
          <p:spPr>
            <a:xfrm>
              <a:off x="72390" y="72390"/>
              <a:ext cx="73816613" cy="34678187"/>
            </a:xfrm>
            <a:custGeom>
              <a:avLst/>
              <a:gdLst/>
              <a:ahLst/>
              <a:cxnLst/>
              <a:rect l="l" t="t" r="r" b="b"/>
              <a:pathLst>
                <a:path w="73816613" h="34678187">
                  <a:moveTo>
                    <a:pt x="0" y="0"/>
                  </a:moveTo>
                  <a:lnTo>
                    <a:pt x="73816613" y="0"/>
                  </a:lnTo>
                  <a:lnTo>
                    <a:pt x="73816613" y="34678187"/>
                  </a:lnTo>
                  <a:lnTo>
                    <a:pt x="0" y="34678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7F7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0" y="0"/>
              <a:ext cx="73961396" cy="34822966"/>
            </a:xfrm>
            <a:custGeom>
              <a:avLst/>
              <a:gdLst/>
              <a:ahLst/>
              <a:cxnLst/>
              <a:rect l="l" t="t" r="r" b="b"/>
              <a:pathLst>
                <a:path w="73961396" h="34822966">
                  <a:moveTo>
                    <a:pt x="73816617" y="34678187"/>
                  </a:moveTo>
                  <a:lnTo>
                    <a:pt x="73961396" y="34678187"/>
                  </a:lnTo>
                  <a:lnTo>
                    <a:pt x="73961396" y="34822966"/>
                  </a:lnTo>
                  <a:lnTo>
                    <a:pt x="73816617" y="34822966"/>
                  </a:lnTo>
                  <a:lnTo>
                    <a:pt x="73816617" y="3467818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4678187"/>
                  </a:lnTo>
                  <a:lnTo>
                    <a:pt x="0" y="34678187"/>
                  </a:lnTo>
                  <a:lnTo>
                    <a:pt x="0" y="144780"/>
                  </a:lnTo>
                  <a:close/>
                  <a:moveTo>
                    <a:pt x="0" y="34678187"/>
                  </a:moveTo>
                  <a:lnTo>
                    <a:pt x="144780" y="34678187"/>
                  </a:lnTo>
                  <a:lnTo>
                    <a:pt x="144780" y="34822966"/>
                  </a:lnTo>
                  <a:lnTo>
                    <a:pt x="0" y="34822966"/>
                  </a:lnTo>
                  <a:lnTo>
                    <a:pt x="0" y="34678187"/>
                  </a:lnTo>
                  <a:close/>
                  <a:moveTo>
                    <a:pt x="73816617" y="144780"/>
                  </a:moveTo>
                  <a:lnTo>
                    <a:pt x="73961396" y="144780"/>
                  </a:lnTo>
                  <a:lnTo>
                    <a:pt x="73961396" y="34678187"/>
                  </a:lnTo>
                  <a:lnTo>
                    <a:pt x="73816617" y="34678187"/>
                  </a:lnTo>
                  <a:lnTo>
                    <a:pt x="73816617" y="144780"/>
                  </a:lnTo>
                  <a:close/>
                  <a:moveTo>
                    <a:pt x="144780" y="34678187"/>
                  </a:moveTo>
                  <a:lnTo>
                    <a:pt x="73816617" y="34678187"/>
                  </a:lnTo>
                  <a:lnTo>
                    <a:pt x="73816617" y="34822966"/>
                  </a:lnTo>
                  <a:lnTo>
                    <a:pt x="144780" y="34822966"/>
                  </a:lnTo>
                  <a:lnTo>
                    <a:pt x="144780" y="34678187"/>
                  </a:lnTo>
                  <a:close/>
                  <a:moveTo>
                    <a:pt x="73816617" y="0"/>
                  </a:moveTo>
                  <a:lnTo>
                    <a:pt x="73961396" y="0"/>
                  </a:lnTo>
                  <a:lnTo>
                    <a:pt x="73961396" y="144780"/>
                  </a:lnTo>
                  <a:lnTo>
                    <a:pt x="73816617" y="144780"/>
                  </a:lnTo>
                  <a:lnTo>
                    <a:pt x="7381661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73816617" y="0"/>
                  </a:lnTo>
                  <a:lnTo>
                    <a:pt x="7381661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1B1B1B"/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3180979" y="4072255"/>
            <a:ext cx="11926042" cy="98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sz="6399">
                <a:solidFill>
                  <a:srgbClr val="1B1B1B"/>
                </a:solidFill>
                <a:latin typeface="Barlow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270517"/>
            <a:ext cx="10112689" cy="1341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60"/>
              </a:lnSpc>
            </a:pPr>
            <a:r>
              <a:rPr lang="en-US" sz="8799" dirty="0">
                <a:solidFill>
                  <a:srgbClr val="1B1B1B"/>
                </a:solidFill>
                <a:latin typeface="Barlow Bold"/>
              </a:rPr>
              <a:t>Team Members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47800" y="3317972"/>
            <a:ext cx="5485673" cy="4666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43"/>
              </a:lnSpc>
            </a:pPr>
            <a:r>
              <a:rPr lang="en-US" sz="3095" dirty="0">
                <a:solidFill>
                  <a:srgbClr val="1B1B1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Tenzin Khorlo     19BCE2599</a:t>
            </a:r>
          </a:p>
          <a:p>
            <a:pPr>
              <a:lnSpc>
                <a:spcPts val="4643"/>
              </a:lnSpc>
            </a:pPr>
            <a:endParaRPr lang="en-US" sz="3095" dirty="0">
              <a:solidFill>
                <a:srgbClr val="1B1B1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lnSpc>
                <a:spcPts val="4643"/>
              </a:lnSpc>
            </a:pPr>
            <a:r>
              <a:rPr lang="en-US" sz="3095" dirty="0">
                <a:solidFill>
                  <a:srgbClr val="1B1B1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Lhendup Dorji    19BCE2600</a:t>
            </a:r>
          </a:p>
          <a:p>
            <a:pPr>
              <a:lnSpc>
                <a:spcPts val="4643"/>
              </a:lnSpc>
            </a:pPr>
            <a:endParaRPr lang="en-US" sz="3095" dirty="0">
              <a:solidFill>
                <a:srgbClr val="1B1B1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lnSpc>
                <a:spcPts val="4643"/>
              </a:lnSpc>
            </a:pPr>
            <a:r>
              <a:rPr lang="en-US" sz="3095" dirty="0">
                <a:solidFill>
                  <a:srgbClr val="1B1B1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Aryan                  19BCE2395</a:t>
            </a:r>
          </a:p>
          <a:p>
            <a:pPr>
              <a:lnSpc>
                <a:spcPts val="4643"/>
              </a:lnSpc>
            </a:pPr>
            <a:endParaRPr lang="en-US" sz="3095" dirty="0">
              <a:solidFill>
                <a:srgbClr val="1B1B1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lnSpc>
                <a:spcPts val="4643"/>
              </a:lnSpc>
            </a:pPr>
            <a:r>
              <a:rPr lang="en-US" sz="3095" dirty="0">
                <a:solidFill>
                  <a:srgbClr val="1B1B1B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Aman Yadav        19BCE2605</a:t>
            </a:r>
          </a:p>
          <a:p>
            <a:pPr algn="just">
              <a:lnSpc>
                <a:spcPts val="4643"/>
              </a:lnSpc>
            </a:pPr>
            <a:endParaRPr lang="en-US" sz="3095" dirty="0">
              <a:solidFill>
                <a:srgbClr val="1B1B1B"/>
              </a:solidFill>
              <a:latin typeface="Muli Regular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787497" y="9496585"/>
            <a:ext cx="365335" cy="365335"/>
            <a:chOff x="0" y="0"/>
            <a:chExt cx="487114" cy="48711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487114" cy="487114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118971" y="192757"/>
              <a:ext cx="249171" cy="101600"/>
              <a:chOff x="0" y="0"/>
              <a:chExt cx="1052748" cy="42926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-5080"/>
                <a:ext cx="105274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052749" h="434340">
                    <a:moveTo>
                      <a:pt x="1034969" y="187960"/>
                    </a:moveTo>
                    <a:lnTo>
                      <a:pt x="773349" y="11430"/>
                    </a:lnTo>
                    <a:cubicBezTo>
                      <a:pt x="755569" y="0"/>
                      <a:pt x="732709" y="3810"/>
                      <a:pt x="720009" y="21590"/>
                    </a:cubicBezTo>
                    <a:cubicBezTo>
                      <a:pt x="708579" y="39370"/>
                      <a:pt x="712389" y="62230"/>
                      <a:pt x="730169" y="74930"/>
                    </a:cubicBezTo>
                    <a:lnTo>
                      <a:pt x="888919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888919" y="257810"/>
                    </a:lnTo>
                    <a:lnTo>
                      <a:pt x="730169" y="364490"/>
                    </a:lnTo>
                    <a:cubicBezTo>
                      <a:pt x="712389" y="375920"/>
                      <a:pt x="708579" y="400050"/>
                      <a:pt x="720009" y="417830"/>
                    </a:cubicBezTo>
                    <a:cubicBezTo>
                      <a:pt x="727629" y="429260"/>
                      <a:pt x="739059" y="434340"/>
                      <a:pt x="751759" y="434340"/>
                    </a:cubicBezTo>
                    <a:cubicBezTo>
                      <a:pt x="759379" y="434340"/>
                      <a:pt x="766999" y="431800"/>
                      <a:pt x="773349" y="427990"/>
                    </a:cubicBezTo>
                    <a:lnTo>
                      <a:pt x="1036239" y="251460"/>
                    </a:lnTo>
                    <a:cubicBezTo>
                      <a:pt x="1046399" y="243840"/>
                      <a:pt x="1052749" y="232410"/>
                      <a:pt x="1052749" y="219710"/>
                    </a:cubicBezTo>
                    <a:cubicBezTo>
                      <a:pt x="1052749" y="207010"/>
                      <a:pt x="1046399" y="195580"/>
                      <a:pt x="1034969" y="187960"/>
                    </a:cubicBezTo>
                    <a:close/>
                  </a:path>
                </a:pathLst>
              </a:custGeom>
              <a:solidFill>
                <a:srgbClr val="F7F7F7"/>
              </a:solidFill>
            </p:spPr>
          </p:sp>
        </p:grpSp>
      </p:grpSp>
      <p:sp>
        <p:nvSpPr>
          <p:cNvPr id="9" name="AutoShape 9"/>
          <p:cNvSpPr/>
          <p:nvPr/>
        </p:nvSpPr>
        <p:spPr>
          <a:xfrm>
            <a:off x="-175806" y="9053407"/>
            <a:ext cx="18639611" cy="22225"/>
          </a:xfrm>
          <a:prstGeom prst="rect">
            <a:avLst/>
          </a:prstGeom>
          <a:solidFill>
            <a:srgbClr val="1B1B1B"/>
          </a:solidFill>
        </p:spPr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625384" y="2249198"/>
            <a:ext cx="4862338" cy="72473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47800" y="1160771"/>
            <a:ext cx="8125668" cy="2385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92"/>
              </a:lnSpc>
            </a:pPr>
            <a:r>
              <a:rPr lang="en-US" sz="7826" dirty="0">
                <a:solidFill>
                  <a:srgbClr val="1B1B1B"/>
                </a:solidFill>
                <a:latin typeface="Barlow Bold"/>
              </a:rPr>
              <a:t>AIM OF THE PROJECT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458200" y="2774549"/>
            <a:ext cx="7086600" cy="32213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6406"/>
              </a:lnSpc>
            </a:pPr>
            <a:r>
              <a:rPr lang="en-US" sz="4800" b="1" i="1" dirty="0">
                <a:solidFill>
                  <a:srgbClr val="1B1B1B"/>
                </a:solidFill>
                <a:latin typeface="Sitka Text" panose="02000505000000020004" pitchFamily="2" charset="0"/>
              </a:rPr>
              <a:t>-&gt; Creating a simple interactive quiz game using Assembly Language Program</a:t>
            </a:r>
            <a:r>
              <a:rPr lang="en-US" sz="4271" dirty="0">
                <a:solidFill>
                  <a:srgbClr val="1B1B1B"/>
                </a:solidFill>
                <a:latin typeface="Muli Regular"/>
              </a:rPr>
              <a:t>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87497" y="9496585"/>
            <a:ext cx="365335" cy="365335"/>
            <a:chOff x="0" y="0"/>
            <a:chExt cx="487114" cy="48711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487114" cy="487114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118971" y="192757"/>
              <a:ext cx="249171" cy="101600"/>
              <a:chOff x="0" y="0"/>
              <a:chExt cx="1052748" cy="42926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-5080"/>
                <a:ext cx="105274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052749" h="434340">
                    <a:moveTo>
                      <a:pt x="1034969" y="187960"/>
                    </a:moveTo>
                    <a:lnTo>
                      <a:pt x="773349" y="11430"/>
                    </a:lnTo>
                    <a:cubicBezTo>
                      <a:pt x="755569" y="0"/>
                      <a:pt x="732709" y="3810"/>
                      <a:pt x="720009" y="21590"/>
                    </a:cubicBezTo>
                    <a:cubicBezTo>
                      <a:pt x="708579" y="39370"/>
                      <a:pt x="712389" y="62230"/>
                      <a:pt x="730169" y="74930"/>
                    </a:cubicBezTo>
                    <a:lnTo>
                      <a:pt x="888919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888919" y="257810"/>
                    </a:lnTo>
                    <a:lnTo>
                      <a:pt x="730169" y="364490"/>
                    </a:lnTo>
                    <a:cubicBezTo>
                      <a:pt x="712389" y="375920"/>
                      <a:pt x="708579" y="400050"/>
                      <a:pt x="720009" y="417830"/>
                    </a:cubicBezTo>
                    <a:cubicBezTo>
                      <a:pt x="727629" y="429260"/>
                      <a:pt x="739059" y="434340"/>
                      <a:pt x="751759" y="434340"/>
                    </a:cubicBezTo>
                    <a:cubicBezTo>
                      <a:pt x="759379" y="434340"/>
                      <a:pt x="766999" y="431800"/>
                      <a:pt x="773349" y="427990"/>
                    </a:cubicBezTo>
                    <a:lnTo>
                      <a:pt x="1036239" y="251460"/>
                    </a:lnTo>
                    <a:cubicBezTo>
                      <a:pt x="1046399" y="243840"/>
                      <a:pt x="1052749" y="232410"/>
                      <a:pt x="1052749" y="219710"/>
                    </a:cubicBezTo>
                    <a:cubicBezTo>
                      <a:pt x="1052749" y="207010"/>
                      <a:pt x="1046399" y="195580"/>
                      <a:pt x="1034969" y="187960"/>
                    </a:cubicBezTo>
                    <a:close/>
                  </a:path>
                </a:pathLst>
              </a:custGeom>
              <a:solidFill>
                <a:srgbClr val="F7F7F7"/>
              </a:solidFill>
            </p:spPr>
          </p:sp>
        </p:grpSp>
      </p:grpSp>
      <p:sp>
        <p:nvSpPr>
          <p:cNvPr id="9" name="AutoShape 9"/>
          <p:cNvSpPr/>
          <p:nvPr/>
        </p:nvSpPr>
        <p:spPr>
          <a:xfrm>
            <a:off x="-175806" y="9053407"/>
            <a:ext cx="18639611" cy="22225"/>
          </a:xfrm>
          <a:prstGeom prst="rect">
            <a:avLst/>
          </a:prstGeom>
          <a:solidFill>
            <a:srgbClr val="1B1B1B"/>
          </a:solidFill>
        </p:spPr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860914" y="4385247"/>
            <a:ext cx="5909462" cy="56623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43600" y="588761"/>
            <a:ext cx="9962947" cy="1245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60"/>
              </a:lnSpc>
            </a:pPr>
            <a:r>
              <a:rPr lang="en-US" sz="8799" dirty="0">
                <a:solidFill>
                  <a:srgbClr val="1B1B1B"/>
                </a:solidFill>
                <a:latin typeface="Barlow Bold"/>
              </a:rPr>
              <a:t>Overview of Project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943599" y="1869302"/>
            <a:ext cx="9962947" cy="65483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Quiz system is a game concept. In this game, we have set 10 questions.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For each right answer 1 mark will be increased and for each wrong answer 1 mark will be decreased from total points.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A</a:t>
            </a:r>
            <a:r>
              <a:rPr lang="en-US" sz="36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t the end of the quiz, total marks will be shown.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We are trying to implement it using Assembly Language in Emulator8086.</a:t>
            </a:r>
            <a:endParaRPr lang="en-US" sz="3600" dirty="0">
              <a:effectLst/>
              <a:latin typeface="Times New Roman" panose="02020603050405020304" pitchFamily="18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787497" y="9496585"/>
            <a:ext cx="365335" cy="365335"/>
            <a:chOff x="0" y="0"/>
            <a:chExt cx="487114" cy="48711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487114" cy="487114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118971" y="192757"/>
              <a:ext cx="249171" cy="101600"/>
              <a:chOff x="0" y="0"/>
              <a:chExt cx="1052748" cy="42926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-5080"/>
                <a:ext cx="105274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052749" h="434340">
                    <a:moveTo>
                      <a:pt x="1034969" y="187960"/>
                    </a:moveTo>
                    <a:lnTo>
                      <a:pt x="773349" y="11430"/>
                    </a:lnTo>
                    <a:cubicBezTo>
                      <a:pt x="755569" y="0"/>
                      <a:pt x="732709" y="3810"/>
                      <a:pt x="720009" y="21590"/>
                    </a:cubicBezTo>
                    <a:cubicBezTo>
                      <a:pt x="708579" y="39370"/>
                      <a:pt x="712389" y="62230"/>
                      <a:pt x="730169" y="74930"/>
                    </a:cubicBezTo>
                    <a:lnTo>
                      <a:pt x="888919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888919" y="257810"/>
                    </a:lnTo>
                    <a:lnTo>
                      <a:pt x="730169" y="364490"/>
                    </a:lnTo>
                    <a:cubicBezTo>
                      <a:pt x="712389" y="375920"/>
                      <a:pt x="708579" y="400050"/>
                      <a:pt x="720009" y="417830"/>
                    </a:cubicBezTo>
                    <a:cubicBezTo>
                      <a:pt x="727629" y="429260"/>
                      <a:pt x="739059" y="434340"/>
                      <a:pt x="751759" y="434340"/>
                    </a:cubicBezTo>
                    <a:cubicBezTo>
                      <a:pt x="759379" y="434340"/>
                      <a:pt x="766999" y="431800"/>
                      <a:pt x="773349" y="427990"/>
                    </a:cubicBezTo>
                    <a:lnTo>
                      <a:pt x="1036239" y="251460"/>
                    </a:lnTo>
                    <a:cubicBezTo>
                      <a:pt x="1046399" y="243840"/>
                      <a:pt x="1052749" y="232410"/>
                      <a:pt x="1052749" y="219710"/>
                    </a:cubicBezTo>
                    <a:cubicBezTo>
                      <a:pt x="1052749" y="207010"/>
                      <a:pt x="1046399" y="195580"/>
                      <a:pt x="1034969" y="187960"/>
                    </a:cubicBezTo>
                    <a:close/>
                  </a:path>
                </a:pathLst>
              </a:custGeom>
              <a:solidFill>
                <a:srgbClr val="F7F7F7"/>
              </a:solidFill>
            </p:spPr>
          </p:sp>
        </p:grpSp>
      </p:grpSp>
      <p:sp>
        <p:nvSpPr>
          <p:cNvPr id="9" name="AutoShape 9"/>
          <p:cNvSpPr/>
          <p:nvPr/>
        </p:nvSpPr>
        <p:spPr>
          <a:xfrm>
            <a:off x="-175806" y="9053407"/>
            <a:ext cx="18639611" cy="22225"/>
          </a:xfrm>
          <a:prstGeom prst="rect">
            <a:avLst/>
          </a:prstGeom>
          <a:solidFill>
            <a:srgbClr val="1B1B1B"/>
          </a:solidFill>
        </p:spPr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71600" y="175808"/>
            <a:ext cx="3983460" cy="86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0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87497" y="9496585"/>
            <a:ext cx="365335" cy="365335"/>
            <a:chOff x="0" y="0"/>
            <a:chExt cx="487114" cy="48711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487114" cy="487114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118971" y="192757"/>
              <a:ext cx="249171" cy="101600"/>
              <a:chOff x="0" y="0"/>
              <a:chExt cx="1052748" cy="42926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-5080"/>
                <a:ext cx="105274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052749" h="434340">
                    <a:moveTo>
                      <a:pt x="1034969" y="187960"/>
                    </a:moveTo>
                    <a:lnTo>
                      <a:pt x="773349" y="11430"/>
                    </a:lnTo>
                    <a:cubicBezTo>
                      <a:pt x="755569" y="0"/>
                      <a:pt x="732709" y="3810"/>
                      <a:pt x="720009" y="21590"/>
                    </a:cubicBezTo>
                    <a:cubicBezTo>
                      <a:pt x="708579" y="39370"/>
                      <a:pt x="712389" y="62230"/>
                      <a:pt x="730169" y="74930"/>
                    </a:cubicBezTo>
                    <a:lnTo>
                      <a:pt x="888919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888919" y="257810"/>
                    </a:lnTo>
                    <a:lnTo>
                      <a:pt x="730169" y="364490"/>
                    </a:lnTo>
                    <a:cubicBezTo>
                      <a:pt x="712389" y="375920"/>
                      <a:pt x="708579" y="400050"/>
                      <a:pt x="720009" y="417830"/>
                    </a:cubicBezTo>
                    <a:cubicBezTo>
                      <a:pt x="727629" y="429260"/>
                      <a:pt x="739059" y="434340"/>
                      <a:pt x="751759" y="434340"/>
                    </a:cubicBezTo>
                    <a:cubicBezTo>
                      <a:pt x="759379" y="434340"/>
                      <a:pt x="766999" y="431800"/>
                      <a:pt x="773349" y="427990"/>
                    </a:cubicBezTo>
                    <a:lnTo>
                      <a:pt x="1036239" y="251460"/>
                    </a:lnTo>
                    <a:cubicBezTo>
                      <a:pt x="1046399" y="243840"/>
                      <a:pt x="1052749" y="232410"/>
                      <a:pt x="1052749" y="219710"/>
                    </a:cubicBezTo>
                    <a:cubicBezTo>
                      <a:pt x="1052749" y="207010"/>
                      <a:pt x="1046399" y="195580"/>
                      <a:pt x="1034969" y="187960"/>
                    </a:cubicBezTo>
                    <a:close/>
                  </a:path>
                </a:pathLst>
              </a:custGeom>
              <a:solidFill>
                <a:srgbClr val="F7F7F7"/>
              </a:solidFill>
            </p:spPr>
          </p:sp>
        </p:grpSp>
      </p:grpSp>
      <p:sp>
        <p:nvSpPr>
          <p:cNvPr id="7" name="AutoShape 7"/>
          <p:cNvSpPr/>
          <p:nvPr/>
        </p:nvSpPr>
        <p:spPr>
          <a:xfrm>
            <a:off x="-175806" y="9053407"/>
            <a:ext cx="18639611" cy="22225"/>
          </a:xfrm>
          <a:prstGeom prst="rect">
            <a:avLst/>
          </a:prstGeom>
          <a:solidFill>
            <a:srgbClr val="1B1B1B"/>
          </a:solidFill>
        </p:spPr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949103" y="1834569"/>
            <a:ext cx="5101719" cy="7687521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682252" y="102172"/>
            <a:ext cx="8488484" cy="101536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10"/>
          <p:cNvSpPr txBox="1"/>
          <p:nvPr/>
        </p:nvSpPr>
        <p:spPr>
          <a:xfrm>
            <a:off x="990600" y="764910"/>
            <a:ext cx="7437682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dirty="0">
                <a:solidFill>
                  <a:srgbClr val="1B1B1B"/>
                </a:solidFill>
                <a:latin typeface="Barlow Bold"/>
              </a:rPr>
              <a:t>BLOCK DIAGRAM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6BE3EF5-F272-4D2A-8D54-A85A919C87A3}"/>
              </a:ext>
            </a:extLst>
          </p:cNvPr>
          <p:cNvSpPr/>
          <p:nvPr/>
        </p:nvSpPr>
        <p:spPr>
          <a:xfrm>
            <a:off x="9909457" y="925321"/>
            <a:ext cx="6549743" cy="254186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CECF616-858C-4782-AA90-0784C05251EC}"/>
              </a:ext>
            </a:extLst>
          </p:cNvPr>
          <p:cNvSpPr/>
          <p:nvPr/>
        </p:nvSpPr>
        <p:spPr>
          <a:xfrm>
            <a:off x="1118074" y="989945"/>
            <a:ext cx="6549743" cy="254186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006507-243C-4006-AA71-72E5D38CE78F}"/>
              </a:ext>
            </a:extLst>
          </p:cNvPr>
          <p:cNvSpPr/>
          <p:nvPr/>
        </p:nvSpPr>
        <p:spPr>
          <a:xfrm>
            <a:off x="9299858" y="3761260"/>
            <a:ext cx="8423626" cy="3645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93EB6B-81E1-4313-B954-E46F2DBC8D2B}"/>
              </a:ext>
            </a:extLst>
          </p:cNvPr>
          <p:cNvSpPr/>
          <p:nvPr/>
        </p:nvSpPr>
        <p:spPr>
          <a:xfrm>
            <a:off x="457200" y="3761260"/>
            <a:ext cx="7871493" cy="25792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"/>
          <p:cNvSpPr txBox="1"/>
          <p:nvPr/>
        </p:nvSpPr>
        <p:spPr>
          <a:xfrm>
            <a:off x="834743" y="1211368"/>
            <a:ext cx="7239000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400" dirty="0">
                <a:solidFill>
                  <a:srgbClr val="1B1B1B"/>
                </a:solidFill>
                <a:latin typeface="Barlow Bold"/>
              </a:rPr>
              <a:t>Hardware Components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32035" y="4355322"/>
            <a:ext cx="8492926" cy="12003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27"/>
              </a:lnSpc>
            </a:pPr>
            <a:r>
              <a:rPr lang="en-US" sz="3285" dirty="0">
                <a:solidFill>
                  <a:srgbClr val="1B1B1B"/>
                </a:solidFill>
                <a:latin typeface="Muli Regular"/>
              </a:rPr>
              <a:t>-&gt; PC with windows operating system installed.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87497" y="9496585"/>
            <a:ext cx="365335" cy="365335"/>
            <a:chOff x="0" y="0"/>
            <a:chExt cx="487114" cy="48711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487114" cy="487114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118971" y="192757"/>
              <a:ext cx="249171" cy="101600"/>
              <a:chOff x="0" y="0"/>
              <a:chExt cx="1052748" cy="42926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-5080"/>
                <a:ext cx="105274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052749" h="434340">
                    <a:moveTo>
                      <a:pt x="1034969" y="187960"/>
                    </a:moveTo>
                    <a:lnTo>
                      <a:pt x="773349" y="11430"/>
                    </a:lnTo>
                    <a:cubicBezTo>
                      <a:pt x="755569" y="0"/>
                      <a:pt x="732709" y="3810"/>
                      <a:pt x="720009" y="21590"/>
                    </a:cubicBezTo>
                    <a:cubicBezTo>
                      <a:pt x="708579" y="39370"/>
                      <a:pt x="712389" y="62230"/>
                      <a:pt x="730169" y="74930"/>
                    </a:cubicBezTo>
                    <a:lnTo>
                      <a:pt x="888919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888919" y="257810"/>
                    </a:lnTo>
                    <a:lnTo>
                      <a:pt x="730169" y="364490"/>
                    </a:lnTo>
                    <a:cubicBezTo>
                      <a:pt x="712389" y="375920"/>
                      <a:pt x="708579" y="400050"/>
                      <a:pt x="720009" y="417830"/>
                    </a:cubicBezTo>
                    <a:cubicBezTo>
                      <a:pt x="727629" y="429260"/>
                      <a:pt x="739059" y="434340"/>
                      <a:pt x="751759" y="434340"/>
                    </a:cubicBezTo>
                    <a:cubicBezTo>
                      <a:pt x="759379" y="434340"/>
                      <a:pt x="766999" y="431800"/>
                      <a:pt x="773349" y="427990"/>
                    </a:cubicBezTo>
                    <a:lnTo>
                      <a:pt x="1036239" y="251460"/>
                    </a:lnTo>
                    <a:cubicBezTo>
                      <a:pt x="1046399" y="243840"/>
                      <a:pt x="1052749" y="232410"/>
                      <a:pt x="1052749" y="219710"/>
                    </a:cubicBezTo>
                    <a:cubicBezTo>
                      <a:pt x="1052749" y="207010"/>
                      <a:pt x="1046399" y="195580"/>
                      <a:pt x="1034969" y="187960"/>
                    </a:cubicBezTo>
                    <a:close/>
                  </a:path>
                </a:pathLst>
              </a:custGeom>
              <a:solidFill>
                <a:srgbClr val="F7F7F7"/>
              </a:solidFill>
            </p:spPr>
          </p:sp>
        </p:grpSp>
      </p:grpSp>
      <p:sp>
        <p:nvSpPr>
          <p:cNvPr id="9" name="AutoShape 9"/>
          <p:cNvSpPr/>
          <p:nvPr/>
        </p:nvSpPr>
        <p:spPr>
          <a:xfrm>
            <a:off x="-175806" y="9053407"/>
            <a:ext cx="18639611" cy="22225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32495DE3-D05C-40A4-A4FB-2D473ACA2187}"/>
              </a:ext>
            </a:extLst>
          </p:cNvPr>
          <p:cNvSpPr txBox="1"/>
          <p:nvPr/>
        </p:nvSpPr>
        <p:spPr>
          <a:xfrm>
            <a:off x="10204405" y="1258489"/>
            <a:ext cx="5984637" cy="18921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sz="6399" dirty="0">
                <a:solidFill>
                  <a:srgbClr val="1B1B1B"/>
                </a:solidFill>
                <a:latin typeface="Barlow Bold"/>
              </a:rPr>
              <a:t>Software Details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DFBA3800-4D72-4628-81CC-F6A83F947E2D}"/>
              </a:ext>
            </a:extLst>
          </p:cNvPr>
          <p:cNvSpPr txBox="1"/>
          <p:nvPr/>
        </p:nvSpPr>
        <p:spPr>
          <a:xfrm>
            <a:off x="9639299" y="3860580"/>
            <a:ext cx="8207165" cy="27879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184" dirty="0">
                <a:solidFill>
                  <a:srgbClr val="1B1B1B"/>
                </a:solidFill>
                <a:latin typeface="Arimo"/>
              </a:rPr>
              <a:t>-&gt; Windows Operating system version 7 or higher.</a:t>
            </a:r>
          </a:p>
          <a:p>
            <a:pPr>
              <a:lnSpc>
                <a:spcPct val="200000"/>
              </a:lnSpc>
            </a:pPr>
            <a:r>
              <a:rPr lang="en-US" sz="3184" dirty="0">
                <a:solidFill>
                  <a:srgbClr val="1B1B1B"/>
                </a:solidFill>
                <a:latin typeface="Arimo"/>
              </a:rPr>
              <a:t>-&gt; emu8086 emulator.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2FB040-F5F7-4E29-9D2C-0719D072FDAE}"/>
              </a:ext>
            </a:extLst>
          </p:cNvPr>
          <p:cNvCxnSpPr>
            <a:cxnSpLocks/>
          </p:cNvCxnSpPr>
          <p:nvPr/>
        </p:nvCxnSpPr>
        <p:spPr>
          <a:xfrm>
            <a:off x="8686800" y="0"/>
            <a:ext cx="0" cy="90756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2FFD15-DD8F-403D-B69A-9582DC3918A2}"/>
              </a:ext>
            </a:extLst>
          </p:cNvPr>
          <p:cNvSpPr txBox="1"/>
          <p:nvPr/>
        </p:nvSpPr>
        <p:spPr>
          <a:xfrm>
            <a:off x="4267200" y="495300"/>
            <a:ext cx="9144000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450"/>
              </a:lnSpc>
            </a:pPr>
            <a:r>
              <a:rPr lang="en-US" sz="4400" b="1" dirty="0">
                <a:solidFill>
                  <a:srgbClr val="1B1B1B"/>
                </a:solidFill>
                <a:latin typeface="Sitka Text" panose="02000505000000020004" pitchFamily="2" charset="0"/>
              </a:rPr>
              <a:t>OUTPUT (Screen shots):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1F0810-2A78-409C-9AF2-0026482E6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013771"/>
            <a:ext cx="13144500" cy="75982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301F13-632D-4ACA-9CE7-854CE1876587}"/>
              </a:ext>
            </a:extLst>
          </p:cNvPr>
          <p:cNvSpPr txBox="1"/>
          <p:nvPr/>
        </p:nvSpPr>
        <p:spPr>
          <a:xfrm>
            <a:off x="1600200" y="1273686"/>
            <a:ext cx="13563600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450"/>
              </a:lnSpc>
            </a:pPr>
            <a:r>
              <a:rPr lang="en-US" sz="4000" dirty="0">
                <a:solidFill>
                  <a:srgbClr val="1B1B1B"/>
                </a:solidFill>
                <a:latin typeface="Sitka Text" panose="02000505000000020004" pitchFamily="2" charset="0"/>
              </a:rPr>
              <a:t>CASE 1: When There are more Correct Answers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701FA7-A750-4A09-AE60-2A5954EE6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143000"/>
            <a:ext cx="12954000" cy="8001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801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70D12D-B29A-475B-B68E-57C1F1E8A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257300"/>
            <a:ext cx="13258800" cy="8382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4815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171</Words>
  <Application>Microsoft Office PowerPoint</Application>
  <PresentationFormat>Custom</PresentationFormat>
  <Paragraphs>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Barlow Bold</vt:lpstr>
      <vt:lpstr>Muli Regular</vt:lpstr>
      <vt:lpstr>Times New Roman</vt:lpstr>
      <vt:lpstr>Arial</vt:lpstr>
      <vt:lpstr>Sitka Text</vt:lpstr>
      <vt:lpstr>Wingdings</vt:lpstr>
      <vt:lpstr>Segoe UI Semibold</vt:lpstr>
      <vt:lpstr>Calibri</vt:lpstr>
      <vt:lpstr>Arimo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 Quiz System Using Assembly Language</dc:title>
  <cp:lastModifiedBy>Lhendup Dorji</cp:lastModifiedBy>
  <cp:revision>15</cp:revision>
  <dcterms:created xsi:type="dcterms:W3CDTF">2006-08-16T00:00:00Z</dcterms:created>
  <dcterms:modified xsi:type="dcterms:W3CDTF">2021-11-24T00:47:25Z</dcterms:modified>
  <dc:identifier>DAEsr4L2yec</dc:identifier>
</cp:coreProperties>
</file>