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16" r:id="rId3"/>
    <p:sldId id="277" r:id="rId4"/>
    <p:sldId id="283" r:id="rId5"/>
    <p:sldId id="288" r:id="rId6"/>
    <p:sldId id="289" r:id="rId7"/>
    <p:sldId id="290" r:id="rId8"/>
    <p:sldId id="305" r:id="rId9"/>
    <p:sldId id="304" r:id="rId10"/>
    <p:sldId id="292" r:id="rId11"/>
    <p:sldId id="297" r:id="rId12"/>
    <p:sldId id="306" r:id="rId13"/>
    <p:sldId id="307" r:id="rId14"/>
    <p:sldId id="315" r:id="rId15"/>
    <p:sldId id="314" r:id="rId16"/>
    <p:sldId id="308" r:id="rId17"/>
    <p:sldId id="309" r:id="rId18"/>
    <p:sldId id="310" r:id="rId19"/>
    <p:sldId id="311" r:id="rId20"/>
    <p:sldId id="312" r:id="rId21"/>
    <p:sldId id="313" r:id="rId22"/>
    <p:sldId id="294" r:id="rId23"/>
    <p:sldId id="303" r:id="rId24"/>
    <p:sldId id="301" r:id="rId25"/>
    <p:sldId id="317" r:id="rId26"/>
    <p:sldId id="302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C0C0C0"/>
    <a:srgbClr val="EAEAEA"/>
    <a:srgbClr val="000000"/>
    <a:srgbClr val="CC0000"/>
    <a:srgbClr val="46ACAE"/>
    <a:srgbClr val="7EA5D0"/>
    <a:srgbClr val="6E8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95" autoAdjust="0"/>
    <p:restoredTop sz="94660" autoAdjust="0"/>
  </p:normalViewPr>
  <p:slideViewPr>
    <p:cSldViewPr>
      <p:cViewPr>
        <p:scale>
          <a:sx n="75" d="100"/>
          <a:sy n="75" d="100"/>
        </p:scale>
        <p:origin x="-1032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E6414-ABF9-4357-9875-1095D74ACA83}" type="datetimeFigureOut">
              <a:rPr lang="zh-CN" altLang="en-US" smtClean="0"/>
              <a:t>2013/1/3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2E828-0783-47ED-A4E8-53B8040A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415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2E828-0783-47ED-A4E8-53B8040AD96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882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3365500"/>
            <a:ext cx="6019800" cy="5969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2743200"/>
            <a:ext cx="5715000" cy="533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 algn="ctr">
              <a:defRPr sz="1200">
                <a:latin typeface="Arial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>
                <a:latin typeface="Arial" pitchFamily="34" charset="0"/>
              </a:defRPr>
            </a:lvl1pPr>
          </a:lstStyle>
          <a:p>
            <a:fld id="{F1F45806-0C87-4024-BB56-227D7354E8B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gray">
          <a:xfrm>
            <a:off x="7239000" y="0"/>
            <a:ext cx="1536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400" b="1" i="1">
                <a:solidFill>
                  <a:srgbClr val="CC0000"/>
                </a:solidFill>
                <a:latin typeface="Verdana" pitchFamily="34" charset="0"/>
                <a:ea typeface="宋体" pitchFamily="2" charset="-122"/>
              </a:rPr>
              <a:t>LOGO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F5A99D-2BB1-40E7-91AC-39B7EFB637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938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2D6DCC-490A-4E61-BFED-2754FBE1E8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5628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6962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55637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162800" y="152400"/>
            <a:ext cx="1752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429000" y="655637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05B12122-B6EE-4051-97B1-9FBC838770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224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B3E8D2-E9C0-438B-A180-9DC0B5C6D17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204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725CFE-F755-4978-A953-7BD139D9F3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620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D0BD0E-E3CC-4784-A095-26444C0B41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324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E81DE8-EC3A-4C09-AC86-2265EC6A61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0351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0B1D9F-0B14-4319-8131-6654C17E1FF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660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C2D48A-7BD7-4804-AA04-D20335F7D1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2297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EABFB-4FC8-4D78-B1EC-570139EF13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5173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B8A6B0-662B-4F47-80DA-EDEE4CDBFB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098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478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56375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7162800" y="152400"/>
            <a:ext cx="1752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  <a:ea typeface="宋体" pitchFamily="2" charset="-122"/>
              </a:defRPr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429000" y="6556375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+mn-lt"/>
                <a:ea typeface="宋体" pitchFamily="2" charset="-122"/>
              </a:defRPr>
            </a:lvl1pPr>
          </a:lstStyle>
          <a:p>
            <a:fld id="{8F400C98-546E-4041-9C9D-4A0713E12FB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533400"/>
            <a:ext cx="7696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grpSp>
        <p:nvGrpSpPr>
          <p:cNvPr id="1059" name="Group 35"/>
          <p:cNvGrpSpPr>
            <a:grpSpLocks/>
          </p:cNvGrpSpPr>
          <p:nvPr/>
        </p:nvGrpSpPr>
        <p:grpSpPr bwMode="auto">
          <a:xfrm>
            <a:off x="0" y="1143000"/>
            <a:ext cx="7086600" cy="22225"/>
            <a:chOff x="0" y="720"/>
            <a:chExt cx="4464" cy="14"/>
          </a:xfrm>
        </p:grpSpPr>
        <p:sp>
          <p:nvSpPr>
            <p:cNvPr id="1055" name="Line 31"/>
            <p:cNvSpPr>
              <a:spLocks noChangeShapeType="1"/>
            </p:cNvSpPr>
            <p:nvPr userDrawn="1"/>
          </p:nvSpPr>
          <p:spPr bwMode="auto">
            <a:xfrm flipH="1">
              <a:off x="0" y="720"/>
              <a:ext cx="44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Line 34"/>
            <p:cNvSpPr>
              <a:spLocks noChangeShapeType="1"/>
            </p:cNvSpPr>
            <p:nvPr userDrawn="1"/>
          </p:nvSpPr>
          <p:spPr bwMode="auto">
            <a:xfrm>
              <a:off x="0" y="734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43808" y="3068960"/>
            <a:ext cx="6019800" cy="596900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ea typeface="宋体" pitchFamily="2" charset="-122"/>
              </a:rPr>
              <a:t>选秀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类节目选手走势统计与用户分析</a:t>
            </a:r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gray">
          <a:xfrm>
            <a:off x="3179316" y="4038600"/>
            <a:ext cx="3276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600" b="1" dirty="0">
                <a:solidFill>
                  <a:srgbClr val="000000"/>
                </a:solidFill>
                <a:ea typeface="宋体" pitchFamily="2" charset="-122"/>
              </a:rPr>
              <a:t>微微</a:t>
            </a:r>
            <a:r>
              <a:rPr lang="zh-CN" altLang="en-US" sz="1600" b="1" dirty="0" smtClean="0">
                <a:solidFill>
                  <a:srgbClr val="000000"/>
                </a:solidFill>
                <a:ea typeface="宋体" pitchFamily="2" charset="-122"/>
              </a:rPr>
              <a:t>低调的小组</a:t>
            </a:r>
            <a:r>
              <a:rPr lang="en-US" altLang="zh-CN" sz="1600" b="1" dirty="0" smtClean="0">
                <a:solidFill>
                  <a:srgbClr val="000000"/>
                </a:solidFill>
                <a:ea typeface="宋体" pitchFamily="2" charset="-122"/>
              </a:rPr>
              <a:t>	Group 11</a:t>
            </a:r>
            <a:endParaRPr lang="en-US" altLang="zh-CN" sz="1600" b="1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gray">
          <a:xfrm>
            <a:off x="2971800" y="4114800"/>
            <a:ext cx="76200" cy="2286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2267744" y="5445224"/>
            <a:ext cx="59766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000000"/>
                </a:solidFill>
                <a:ea typeface="宋体" pitchFamily="2" charset="-122"/>
              </a:rPr>
              <a:t>项目托管：</a:t>
            </a:r>
            <a:r>
              <a:rPr lang="en-US" altLang="zh-CN" sz="2000" b="1" dirty="0" smtClean="0">
                <a:solidFill>
                  <a:srgbClr val="000000"/>
                </a:solidFill>
                <a:ea typeface="宋体" pitchFamily="2" charset="-122"/>
              </a:rPr>
              <a:t>	</a:t>
            </a:r>
            <a:r>
              <a:rPr lang="zh-CN" altLang="en-US" sz="2000" b="1" dirty="0" smtClean="0">
                <a:solidFill>
                  <a:schemeClr val="bg1"/>
                </a:solidFill>
                <a:ea typeface="宋体" pitchFamily="2" charset="-122"/>
              </a:rPr>
              <a:t> </a:t>
            </a:r>
            <a:r>
              <a:rPr lang="en-US" altLang="zh-CN" sz="2000" b="1" dirty="0" smtClean="0">
                <a:solidFill>
                  <a:schemeClr val="tx1">
                    <a:lumMod val="50000"/>
                  </a:schemeClr>
                </a:solidFill>
                <a:ea typeface="宋体" pitchFamily="2" charset="-122"/>
              </a:rPr>
              <a:t>http://github.com/Lhfcws/ai_hw</a:t>
            </a:r>
            <a:endParaRPr lang="en-US" altLang="zh-CN" sz="2000" b="1" dirty="0">
              <a:solidFill>
                <a:schemeClr val="tx1">
                  <a:lumMod val="50000"/>
                </a:schemeClr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项目流程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8307" name="Group 3"/>
          <p:cNvGrpSpPr>
            <a:grpSpLocks/>
          </p:cNvGrpSpPr>
          <p:nvPr/>
        </p:nvGrpSpPr>
        <p:grpSpPr bwMode="auto">
          <a:xfrm>
            <a:off x="741381" y="1905000"/>
            <a:ext cx="7554894" cy="4084638"/>
            <a:chOff x="559" y="1296"/>
            <a:chExt cx="4529" cy="2448"/>
          </a:xfrm>
        </p:grpSpPr>
        <p:sp>
          <p:nvSpPr>
            <p:cNvPr id="98308" name="Freeform 4"/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>
                <a:gd name="T0" fmla="*/ 1692 w 4040"/>
                <a:gd name="T1" fmla="*/ 12 h 1888"/>
                <a:gd name="T2" fmla="*/ 1234 w 4040"/>
                <a:gd name="T3" fmla="*/ 74 h 1888"/>
                <a:gd name="T4" fmla="*/ 828 w 4040"/>
                <a:gd name="T5" fmla="*/ 182 h 1888"/>
                <a:gd name="T6" fmla="*/ 486 w 4040"/>
                <a:gd name="T7" fmla="*/ 330 h 1888"/>
                <a:gd name="T8" fmla="*/ 226 w 4040"/>
                <a:gd name="T9" fmla="*/ 510 h 1888"/>
                <a:gd name="T10" fmla="*/ 58 w 4040"/>
                <a:gd name="T11" fmla="*/ 718 h 1888"/>
                <a:gd name="T12" fmla="*/ 0 w 4040"/>
                <a:gd name="T13" fmla="*/ 944 h 1888"/>
                <a:gd name="T14" fmla="*/ 58 w 4040"/>
                <a:gd name="T15" fmla="*/ 1170 h 1888"/>
                <a:gd name="T16" fmla="*/ 226 w 4040"/>
                <a:gd name="T17" fmla="*/ 1378 h 1888"/>
                <a:gd name="T18" fmla="*/ 486 w 4040"/>
                <a:gd name="T19" fmla="*/ 1558 h 1888"/>
                <a:gd name="T20" fmla="*/ 828 w 4040"/>
                <a:gd name="T21" fmla="*/ 1706 h 1888"/>
                <a:gd name="T22" fmla="*/ 1234 w 4040"/>
                <a:gd name="T23" fmla="*/ 1814 h 1888"/>
                <a:gd name="T24" fmla="*/ 1692 w 4040"/>
                <a:gd name="T25" fmla="*/ 1876 h 1888"/>
                <a:gd name="T26" fmla="*/ 2186 w 4040"/>
                <a:gd name="T27" fmla="*/ 1884 h 1888"/>
                <a:gd name="T28" fmla="*/ 2658 w 4040"/>
                <a:gd name="T29" fmla="*/ 1840 h 1888"/>
                <a:gd name="T30" fmla="*/ 3084 w 4040"/>
                <a:gd name="T31" fmla="*/ 1746 h 1888"/>
                <a:gd name="T32" fmla="*/ 3448 w 4040"/>
                <a:gd name="T33" fmla="*/ 1612 h 1888"/>
                <a:gd name="T34" fmla="*/ 3738 w 4040"/>
                <a:gd name="T35" fmla="*/ 1442 h 1888"/>
                <a:gd name="T36" fmla="*/ 3938 w 4040"/>
                <a:gd name="T37" fmla="*/ 1242 h 1888"/>
                <a:gd name="T38" fmla="*/ 4034 w 4040"/>
                <a:gd name="T39" fmla="*/ 1022 h 1888"/>
                <a:gd name="T40" fmla="*/ 4014 w 4040"/>
                <a:gd name="T41" fmla="*/ 790 h 1888"/>
                <a:gd name="T42" fmla="*/ 3882 w 4040"/>
                <a:gd name="T43" fmla="*/ 576 h 1888"/>
                <a:gd name="T44" fmla="*/ 3650 w 4040"/>
                <a:gd name="T45" fmla="*/ 386 h 1888"/>
                <a:gd name="T46" fmla="*/ 3334 w 4040"/>
                <a:gd name="T47" fmla="*/ 228 h 1888"/>
                <a:gd name="T48" fmla="*/ 2948 w 4040"/>
                <a:gd name="T49" fmla="*/ 106 h 1888"/>
                <a:gd name="T50" fmla="*/ 2506 w 4040"/>
                <a:gd name="T51" fmla="*/ 28 h 1888"/>
                <a:gd name="T52" fmla="*/ 2020 w 4040"/>
                <a:gd name="T53" fmla="*/ 0 h 1888"/>
                <a:gd name="T54" fmla="*/ 1606 w 4040"/>
                <a:gd name="T55" fmla="*/ 1736 h 1888"/>
                <a:gd name="T56" fmla="*/ 1164 w 4040"/>
                <a:gd name="T57" fmla="*/ 1678 h 1888"/>
                <a:gd name="T58" fmla="*/ 776 w 4040"/>
                <a:gd name="T59" fmla="*/ 1576 h 1888"/>
                <a:gd name="T60" fmla="*/ 458 w 4040"/>
                <a:gd name="T61" fmla="*/ 1436 h 1888"/>
                <a:gd name="T62" fmla="*/ 224 w 4040"/>
                <a:gd name="T63" fmla="*/ 1266 h 1888"/>
                <a:gd name="T64" fmla="*/ 88 w 4040"/>
                <a:gd name="T65" fmla="*/ 1074 h 1888"/>
                <a:gd name="T66" fmla="*/ 68 w 4040"/>
                <a:gd name="T67" fmla="*/ 864 h 1888"/>
                <a:gd name="T68" fmla="*/ 166 w 4040"/>
                <a:gd name="T69" fmla="*/ 664 h 1888"/>
                <a:gd name="T70" fmla="*/ 370 w 4040"/>
                <a:gd name="T71" fmla="*/ 486 h 1888"/>
                <a:gd name="T72" fmla="*/ 662 w 4040"/>
                <a:gd name="T73" fmla="*/ 336 h 1888"/>
                <a:gd name="T74" fmla="*/ 1028 w 4040"/>
                <a:gd name="T75" fmla="*/ 222 h 1888"/>
                <a:gd name="T76" fmla="*/ 1454 w 4040"/>
                <a:gd name="T77" fmla="*/ 148 h 1888"/>
                <a:gd name="T78" fmla="*/ 1922 w 4040"/>
                <a:gd name="T79" fmla="*/ 120 h 1888"/>
                <a:gd name="T80" fmla="*/ 2392 w 4040"/>
                <a:gd name="T81" fmla="*/ 148 h 1888"/>
                <a:gd name="T82" fmla="*/ 2818 w 4040"/>
                <a:gd name="T83" fmla="*/ 222 h 1888"/>
                <a:gd name="T84" fmla="*/ 3184 w 4040"/>
                <a:gd name="T85" fmla="*/ 336 h 1888"/>
                <a:gd name="T86" fmla="*/ 3476 w 4040"/>
                <a:gd name="T87" fmla="*/ 486 h 1888"/>
                <a:gd name="T88" fmla="*/ 3680 w 4040"/>
                <a:gd name="T89" fmla="*/ 664 h 1888"/>
                <a:gd name="T90" fmla="*/ 3778 w 4040"/>
                <a:gd name="T91" fmla="*/ 864 h 1888"/>
                <a:gd name="T92" fmla="*/ 3758 w 4040"/>
                <a:gd name="T93" fmla="*/ 1074 h 1888"/>
                <a:gd name="T94" fmla="*/ 3622 w 4040"/>
                <a:gd name="T95" fmla="*/ 1266 h 1888"/>
                <a:gd name="T96" fmla="*/ 3388 w 4040"/>
                <a:gd name="T97" fmla="*/ 1436 h 1888"/>
                <a:gd name="T98" fmla="*/ 3070 w 4040"/>
                <a:gd name="T99" fmla="*/ 1576 h 1888"/>
                <a:gd name="T100" fmla="*/ 2682 w 4040"/>
                <a:gd name="T101" fmla="*/ 1678 h 1888"/>
                <a:gd name="T102" fmla="*/ 2240 w 4040"/>
                <a:gd name="T103" fmla="*/ 1736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42353"/>
                    <a:invGamma/>
                    <a:alpha val="36000"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7C16B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09" name="Oval 5"/>
            <p:cNvSpPr>
              <a:spLocks noChangeArrowheads="1"/>
            </p:cNvSpPr>
            <p:nvPr/>
          </p:nvSpPr>
          <p:spPr bwMode="gray">
            <a:xfrm rot="-1543677">
              <a:off x="2784" y="168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10" name="Oval 6"/>
            <p:cNvSpPr>
              <a:spLocks noChangeArrowheads="1"/>
            </p:cNvSpPr>
            <p:nvPr/>
          </p:nvSpPr>
          <p:spPr bwMode="gray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11" name="Oval 7"/>
            <p:cNvSpPr>
              <a:spLocks noChangeArrowheads="1"/>
            </p:cNvSpPr>
            <p:nvPr/>
          </p:nvSpPr>
          <p:spPr bwMode="gray">
            <a:xfrm rot="-1543677">
              <a:off x="1872" y="3456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12" name="Oval 8"/>
            <p:cNvSpPr>
              <a:spLocks noChangeArrowheads="1"/>
            </p:cNvSpPr>
            <p:nvPr/>
          </p:nvSpPr>
          <p:spPr bwMode="gray">
            <a:xfrm rot="-1543677">
              <a:off x="3456" y="310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13" name="Oval 9"/>
            <p:cNvSpPr>
              <a:spLocks noChangeArrowheads="1"/>
            </p:cNvSpPr>
            <p:nvPr/>
          </p:nvSpPr>
          <p:spPr bwMode="gray">
            <a:xfrm rot="-1543677">
              <a:off x="1344" y="254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14" name="Oval 10"/>
            <p:cNvSpPr>
              <a:spLocks noChangeArrowheads="1"/>
            </p:cNvSpPr>
            <p:nvPr/>
          </p:nvSpPr>
          <p:spPr bwMode="gray">
            <a:xfrm>
              <a:off x="2407" y="1296"/>
              <a:ext cx="720" cy="694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98315" name="Oval 11"/>
            <p:cNvSpPr>
              <a:spLocks noChangeArrowheads="1"/>
            </p:cNvSpPr>
            <p:nvPr/>
          </p:nvSpPr>
          <p:spPr bwMode="gray">
            <a:xfrm>
              <a:off x="999" y="2126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31373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98316" name="Oval 12"/>
            <p:cNvSpPr>
              <a:spLocks noChangeArrowheads="1"/>
            </p:cNvSpPr>
            <p:nvPr/>
          </p:nvSpPr>
          <p:spPr bwMode="gray">
            <a:xfrm>
              <a:off x="1493" y="3050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98317" name="Oval 13"/>
            <p:cNvSpPr>
              <a:spLocks noChangeArrowheads="1"/>
            </p:cNvSpPr>
            <p:nvPr/>
          </p:nvSpPr>
          <p:spPr bwMode="gray">
            <a:xfrm>
              <a:off x="3048" y="2707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98318" name="Oval 14"/>
            <p:cNvSpPr>
              <a:spLocks noChangeArrowheads="1"/>
            </p:cNvSpPr>
            <p:nvPr/>
          </p:nvSpPr>
          <p:spPr bwMode="gray">
            <a:xfrm>
              <a:off x="4072" y="1420"/>
              <a:ext cx="680" cy="695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/>
            </a:p>
          </p:txBody>
        </p:sp>
        <p:sp>
          <p:nvSpPr>
            <p:cNvPr id="98319" name="Text Box 15"/>
            <p:cNvSpPr txBox="1">
              <a:spLocks noChangeArrowheads="1"/>
            </p:cNvSpPr>
            <p:nvPr/>
          </p:nvSpPr>
          <p:spPr bwMode="gray">
            <a:xfrm>
              <a:off x="1050" y="2375"/>
              <a:ext cx="668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b="1" dirty="0" smtClean="0">
                  <a:solidFill>
                    <a:schemeClr val="bg1"/>
                  </a:solidFill>
                  <a:latin typeface="Verdana" pitchFamily="34" charset="0"/>
                  <a:ea typeface="宋体" pitchFamily="2" charset="-122"/>
                </a:rPr>
                <a:t>爬虫模块</a:t>
              </a:r>
              <a:endParaRPr lang="en-US" altLang="zh-CN" b="1" dirty="0">
                <a:solidFill>
                  <a:schemeClr val="bg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98320" name="Text Box 16"/>
            <p:cNvSpPr txBox="1">
              <a:spLocks noChangeArrowheads="1"/>
            </p:cNvSpPr>
            <p:nvPr/>
          </p:nvSpPr>
          <p:spPr bwMode="gray">
            <a:xfrm>
              <a:off x="2387" y="1545"/>
              <a:ext cx="819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b="1" dirty="0" smtClean="0">
                  <a:solidFill>
                    <a:schemeClr val="bg1"/>
                  </a:solidFill>
                  <a:latin typeface="Verdana" pitchFamily="34" charset="0"/>
                  <a:ea typeface="宋体" pitchFamily="2" charset="-122"/>
                </a:rPr>
                <a:t>HTML</a:t>
              </a:r>
              <a:r>
                <a:rPr lang="zh-CN" altLang="en-US" b="1" dirty="0" smtClean="0">
                  <a:solidFill>
                    <a:schemeClr val="bg1"/>
                  </a:solidFill>
                  <a:latin typeface="Verdana" pitchFamily="34" charset="0"/>
                  <a:ea typeface="宋体" pitchFamily="2" charset="-122"/>
                </a:rPr>
                <a:t>解析</a:t>
              </a:r>
              <a:endParaRPr lang="en-US" altLang="zh-CN" b="1" dirty="0">
                <a:solidFill>
                  <a:schemeClr val="bg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98322" name="Text Box 18"/>
            <p:cNvSpPr txBox="1">
              <a:spLocks noChangeArrowheads="1"/>
            </p:cNvSpPr>
            <p:nvPr/>
          </p:nvSpPr>
          <p:spPr bwMode="gray">
            <a:xfrm>
              <a:off x="1518" y="3286"/>
              <a:ext cx="668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b="1" dirty="0" smtClean="0">
                  <a:solidFill>
                    <a:schemeClr val="bg1"/>
                  </a:solidFill>
                  <a:latin typeface="Verdana" pitchFamily="34" charset="0"/>
                  <a:ea typeface="宋体" pitchFamily="2" charset="-122"/>
                </a:rPr>
                <a:t>图表展示</a:t>
              </a:r>
              <a:endParaRPr lang="en-US" altLang="zh-CN" b="1" dirty="0">
                <a:solidFill>
                  <a:schemeClr val="bg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98324" name="Text Box 20"/>
            <p:cNvSpPr txBox="1">
              <a:spLocks noChangeArrowheads="1"/>
            </p:cNvSpPr>
            <p:nvPr/>
          </p:nvSpPr>
          <p:spPr bwMode="gray">
            <a:xfrm>
              <a:off x="2160" y="2304"/>
              <a:ext cx="1452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800" b="1">
                  <a:ea typeface="宋体" pitchFamily="2" charset="-122"/>
                </a:rPr>
                <a:t>Cycle name</a:t>
              </a:r>
            </a:p>
          </p:txBody>
        </p:sp>
        <p:sp>
          <p:nvSpPr>
            <p:cNvPr id="98325" name="Line 21"/>
            <p:cNvSpPr>
              <a:spLocks noChangeShapeType="1"/>
            </p:cNvSpPr>
            <p:nvPr/>
          </p:nvSpPr>
          <p:spPr bwMode="gray">
            <a:xfrm>
              <a:off x="1639" y="1545"/>
              <a:ext cx="1025" cy="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98326" name="AutoShape 22"/>
            <p:cNvCxnSpPr>
              <a:cxnSpLocks noChangeShapeType="1"/>
            </p:cNvCxnSpPr>
            <p:nvPr/>
          </p:nvCxnSpPr>
          <p:spPr bwMode="gray">
            <a:xfrm flipH="1">
              <a:off x="559" y="1545"/>
              <a:ext cx="108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8327" name="Text Box 23"/>
            <p:cNvSpPr txBox="1">
              <a:spLocks noChangeArrowheads="1"/>
            </p:cNvSpPr>
            <p:nvPr/>
          </p:nvSpPr>
          <p:spPr bwMode="gray">
            <a:xfrm>
              <a:off x="688" y="1296"/>
              <a:ext cx="129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1600" b="1" dirty="0" smtClean="0">
                  <a:latin typeface="Verdana" pitchFamily="34" charset="0"/>
                  <a:ea typeface="宋体" pitchFamily="2" charset="-122"/>
                </a:rPr>
                <a:t>流程图概览</a:t>
              </a:r>
              <a:endParaRPr lang="en-US" altLang="zh-CN" sz="1600" b="1" dirty="0">
                <a:latin typeface="Verdana" pitchFamily="34" charset="0"/>
                <a:ea typeface="宋体" pitchFamily="2" charset="-122"/>
              </a:endParaRPr>
            </a:p>
          </p:txBody>
        </p:sp>
      </p:grpSp>
      <p:sp>
        <p:nvSpPr>
          <p:cNvPr id="26" name="Text Box 19"/>
          <p:cNvSpPr txBox="1">
            <a:spLocks noChangeArrowheads="1"/>
          </p:cNvSpPr>
          <p:nvPr/>
        </p:nvSpPr>
        <p:spPr bwMode="gray">
          <a:xfrm>
            <a:off x="6621487" y="2517168"/>
            <a:ext cx="1114301" cy="368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817" dir="27080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分词系统</a:t>
            </a:r>
            <a:endParaRPr lang="en-US" altLang="zh-CN" b="1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7" name="Text Box 18"/>
          <p:cNvSpPr txBox="1">
            <a:spLocks noChangeArrowheads="1"/>
          </p:cNvSpPr>
          <p:nvPr/>
        </p:nvSpPr>
        <p:spPr bwMode="gray">
          <a:xfrm>
            <a:off x="4935856" y="4647280"/>
            <a:ext cx="11144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817" dir="27080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数据解析</a:t>
            </a:r>
            <a:endParaRPr lang="en-US" altLang="zh-CN" b="1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896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设计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1484784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用户地域分布、性别分布等基本信息可以由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得到。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但一些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情感倾向信息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却需要用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贝叶斯过滤算法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来得到。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2408114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用户对选手音乐的喜爱与否（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直接情感表达、正面提及其音乐、音乐分享推荐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78518" y="2852936"/>
            <a:ext cx="6553108" cy="3463010"/>
            <a:chOff x="578518" y="2852936"/>
            <a:chExt cx="6553108" cy="346301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518" y="5119845"/>
              <a:ext cx="6553108" cy="1196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518" y="4203828"/>
              <a:ext cx="6553108" cy="809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518" y="3724473"/>
              <a:ext cx="6553108" cy="424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518" y="2852936"/>
              <a:ext cx="6553108" cy="738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1944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基本公式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Company Logo</a:t>
            </a:r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3563888" y="2884294"/>
            <a:ext cx="5256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算出每个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Token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在训练词库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Hits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中出现的概率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9036" y="5342532"/>
            <a:ext cx="5066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算出含有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Tokens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时该微博为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Hits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的概率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1520" y="1484784"/>
                <a:ext cx="4568815" cy="679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/>
                        </a:rPr>
                        <m:t>P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𝐻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𝐻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𝑀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84784"/>
                <a:ext cx="4568815" cy="6790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51520" y="4026614"/>
                <a:ext cx="8189358" cy="763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/>
                        </a:rPr>
                        <m:t>P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𝐻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𝑎𝑟𝑔𝑚𝑎𝑥</m:t>
                      </m:r>
                      <m:r>
                        <a:rPr lang="en-US" altLang="zh-CN" b="0" i="1" smtClean="0">
                          <a:latin typeface="Cambria Math"/>
                        </a:rPr>
                        <m:t>  </m:t>
                      </m:r>
                      <m:r>
                        <a:rPr lang="en-US" altLang="zh-CN" b="0" i="1" smtClean="0">
                          <a:latin typeface="Cambria Math"/>
                        </a:rPr>
                        <m:t>𝑃</m:t>
                      </m:r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…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)∗</m:t>
                      </m:r>
                      <m:r>
                        <a:rPr lang="en-US" altLang="zh-CN" b="0" i="1" smtClean="0">
                          <a:latin typeface="Cambria Math"/>
                        </a:rPr>
                        <m:t>𝑃</m:t>
                      </m:r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</a:rPr>
                        <m:t>𝐻</m:t>
                      </m:r>
                      <m:r>
                        <a:rPr lang="en-US" altLang="zh-CN" b="0" i="1" smtClean="0">
                          <a:latin typeface="Cambria Math"/>
                        </a:rPr>
                        <m:t>)=</m:t>
                      </m:r>
                      <m:r>
                        <a:rPr lang="en-US" altLang="zh-CN" b="0" i="1" smtClean="0">
                          <a:latin typeface="Cambria Math"/>
                        </a:rPr>
                        <m:t>𝑎𝑟𝑔𝑚𝑎𝑥</m:t>
                      </m:r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n-US" altLang="zh-CN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zh-CN" i="1">
                              <a:latin typeface="Cambria Math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𝑃</m:t>
                          </m:r>
                          <m:r>
                            <a:rPr lang="en-US" altLang="zh-CN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𝐻</m:t>
                          </m:r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026614"/>
                <a:ext cx="8189358" cy="76309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 3"/>
          <p:cNvSpPr>
            <a:spLocks/>
          </p:cNvSpPr>
          <p:nvPr/>
        </p:nvSpPr>
        <p:spPr bwMode="gray">
          <a:xfrm rot="14033609">
            <a:off x="1931405" y="2306444"/>
            <a:ext cx="1466850" cy="1155700"/>
          </a:xfrm>
          <a:custGeom>
            <a:avLst/>
            <a:gdLst>
              <a:gd name="T0" fmla="*/ 0 w 982"/>
              <a:gd name="T1" fmla="*/ 774 h 774"/>
              <a:gd name="T2" fmla="*/ 2 w 982"/>
              <a:gd name="T3" fmla="*/ 770 h 774"/>
              <a:gd name="T4" fmla="*/ 8 w 982"/>
              <a:gd name="T5" fmla="*/ 754 h 774"/>
              <a:gd name="T6" fmla="*/ 16 w 982"/>
              <a:gd name="T7" fmla="*/ 730 h 774"/>
              <a:gd name="T8" fmla="*/ 32 w 982"/>
              <a:gd name="T9" fmla="*/ 698 h 774"/>
              <a:gd name="T10" fmla="*/ 50 w 982"/>
              <a:gd name="T11" fmla="*/ 660 h 774"/>
              <a:gd name="T12" fmla="*/ 76 w 982"/>
              <a:gd name="T13" fmla="*/ 618 h 774"/>
              <a:gd name="T14" fmla="*/ 106 w 982"/>
              <a:gd name="T15" fmla="*/ 574 h 774"/>
              <a:gd name="T16" fmla="*/ 142 w 982"/>
              <a:gd name="T17" fmla="*/ 528 h 774"/>
              <a:gd name="T18" fmla="*/ 186 w 982"/>
              <a:gd name="T19" fmla="*/ 482 h 774"/>
              <a:gd name="T20" fmla="*/ 236 w 982"/>
              <a:gd name="T21" fmla="*/ 438 h 774"/>
              <a:gd name="T22" fmla="*/ 294 w 982"/>
              <a:gd name="T23" fmla="*/ 398 h 774"/>
              <a:gd name="T24" fmla="*/ 360 w 982"/>
              <a:gd name="T25" fmla="*/ 360 h 774"/>
              <a:gd name="T26" fmla="*/ 426 w 982"/>
              <a:gd name="T27" fmla="*/ 332 h 774"/>
              <a:gd name="T28" fmla="*/ 488 w 982"/>
              <a:gd name="T29" fmla="*/ 314 h 774"/>
              <a:gd name="T30" fmla="*/ 544 w 982"/>
              <a:gd name="T31" fmla="*/ 304 h 774"/>
              <a:gd name="T32" fmla="*/ 594 w 982"/>
              <a:gd name="T33" fmla="*/ 300 h 774"/>
              <a:gd name="T34" fmla="*/ 638 w 982"/>
              <a:gd name="T35" fmla="*/ 300 h 774"/>
              <a:gd name="T36" fmla="*/ 678 w 982"/>
              <a:gd name="T37" fmla="*/ 304 h 774"/>
              <a:gd name="T38" fmla="*/ 710 w 982"/>
              <a:gd name="T39" fmla="*/ 312 h 774"/>
              <a:gd name="T40" fmla="*/ 736 w 982"/>
              <a:gd name="T41" fmla="*/ 320 h 774"/>
              <a:gd name="T42" fmla="*/ 754 w 982"/>
              <a:gd name="T43" fmla="*/ 326 h 774"/>
              <a:gd name="T44" fmla="*/ 766 w 982"/>
              <a:gd name="T45" fmla="*/ 332 h 774"/>
              <a:gd name="T46" fmla="*/ 770 w 982"/>
              <a:gd name="T47" fmla="*/ 334 h 774"/>
              <a:gd name="T48" fmla="*/ 680 w 982"/>
              <a:gd name="T49" fmla="*/ 476 h 774"/>
              <a:gd name="T50" fmla="*/ 982 w 982"/>
              <a:gd name="T51" fmla="*/ 370 h 774"/>
              <a:gd name="T52" fmla="*/ 912 w 982"/>
              <a:gd name="T53" fmla="*/ 0 h 774"/>
              <a:gd name="T54" fmla="*/ 854 w 982"/>
              <a:gd name="T55" fmla="*/ 150 h 774"/>
              <a:gd name="T56" fmla="*/ 850 w 982"/>
              <a:gd name="T57" fmla="*/ 148 h 774"/>
              <a:gd name="T58" fmla="*/ 838 w 982"/>
              <a:gd name="T59" fmla="*/ 142 h 774"/>
              <a:gd name="T60" fmla="*/ 822 w 982"/>
              <a:gd name="T61" fmla="*/ 134 h 774"/>
              <a:gd name="T62" fmla="*/ 798 w 982"/>
              <a:gd name="T63" fmla="*/ 126 h 774"/>
              <a:gd name="T64" fmla="*/ 768 w 982"/>
              <a:gd name="T65" fmla="*/ 120 h 774"/>
              <a:gd name="T66" fmla="*/ 732 w 982"/>
              <a:gd name="T67" fmla="*/ 114 h 774"/>
              <a:gd name="T68" fmla="*/ 692 w 982"/>
              <a:gd name="T69" fmla="*/ 110 h 774"/>
              <a:gd name="T70" fmla="*/ 646 w 982"/>
              <a:gd name="T71" fmla="*/ 110 h 774"/>
              <a:gd name="T72" fmla="*/ 596 w 982"/>
              <a:gd name="T73" fmla="*/ 116 h 774"/>
              <a:gd name="T74" fmla="*/ 540 w 982"/>
              <a:gd name="T75" fmla="*/ 126 h 774"/>
              <a:gd name="T76" fmla="*/ 482 w 982"/>
              <a:gd name="T77" fmla="*/ 146 h 774"/>
              <a:gd name="T78" fmla="*/ 422 w 982"/>
              <a:gd name="T79" fmla="*/ 172 h 774"/>
              <a:gd name="T80" fmla="*/ 356 w 982"/>
              <a:gd name="T81" fmla="*/ 210 h 774"/>
              <a:gd name="T82" fmla="*/ 290 w 982"/>
              <a:gd name="T83" fmla="*/ 258 h 774"/>
              <a:gd name="T84" fmla="*/ 230 w 982"/>
              <a:gd name="T85" fmla="*/ 310 h 774"/>
              <a:gd name="T86" fmla="*/ 178 w 982"/>
              <a:gd name="T87" fmla="*/ 364 h 774"/>
              <a:gd name="T88" fmla="*/ 136 w 982"/>
              <a:gd name="T89" fmla="*/ 422 h 774"/>
              <a:gd name="T90" fmla="*/ 100 w 982"/>
              <a:gd name="T91" fmla="*/ 480 h 774"/>
              <a:gd name="T92" fmla="*/ 72 w 982"/>
              <a:gd name="T93" fmla="*/ 536 h 774"/>
              <a:gd name="T94" fmla="*/ 48 w 982"/>
              <a:gd name="T95" fmla="*/ 590 h 774"/>
              <a:gd name="T96" fmla="*/ 30 w 982"/>
              <a:gd name="T97" fmla="*/ 640 h 774"/>
              <a:gd name="T98" fmla="*/ 18 w 982"/>
              <a:gd name="T99" fmla="*/ 684 h 774"/>
              <a:gd name="T100" fmla="*/ 8 w 982"/>
              <a:gd name="T101" fmla="*/ 722 h 774"/>
              <a:gd name="T102" fmla="*/ 4 w 982"/>
              <a:gd name="T103" fmla="*/ 750 h 774"/>
              <a:gd name="T104" fmla="*/ 0 w 982"/>
              <a:gd name="T105" fmla="*/ 768 h 774"/>
              <a:gd name="T106" fmla="*/ 0 w 982"/>
              <a:gd name="T107" fmla="*/ 774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chemeClr val="hlink">
                  <a:gamma/>
                  <a:tint val="90980"/>
                  <a:invGamma/>
                  <a:alpha val="32001"/>
                </a:schemeClr>
              </a:gs>
              <a:gs pos="100000">
                <a:schemeClr val="hlink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3"/>
          <p:cNvSpPr>
            <a:spLocks/>
          </p:cNvSpPr>
          <p:nvPr/>
        </p:nvSpPr>
        <p:spPr bwMode="gray">
          <a:xfrm rot="14033609">
            <a:off x="2083805" y="4720325"/>
            <a:ext cx="1466850" cy="1155700"/>
          </a:xfrm>
          <a:custGeom>
            <a:avLst/>
            <a:gdLst>
              <a:gd name="T0" fmla="*/ 0 w 982"/>
              <a:gd name="T1" fmla="*/ 774 h 774"/>
              <a:gd name="T2" fmla="*/ 2 w 982"/>
              <a:gd name="T3" fmla="*/ 770 h 774"/>
              <a:gd name="T4" fmla="*/ 8 w 982"/>
              <a:gd name="T5" fmla="*/ 754 h 774"/>
              <a:gd name="T6" fmla="*/ 16 w 982"/>
              <a:gd name="T7" fmla="*/ 730 h 774"/>
              <a:gd name="T8" fmla="*/ 32 w 982"/>
              <a:gd name="T9" fmla="*/ 698 h 774"/>
              <a:gd name="T10" fmla="*/ 50 w 982"/>
              <a:gd name="T11" fmla="*/ 660 h 774"/>
              <a:gd name="T12" fmla="*/ 76 w 982"/>
              <a:gd name="T13" fmla="*/ 618 h 774"/>
              <a:gd name="T14" fmla="*/ 106 w 982"/>
              <a:gd name="T15" fmla="*/ 574 h 774"/>
              <a:gd name="T16" fmla="*/ 142 w 982"/>
              <a:gd name="T17" fmla="*/ 528 h 774"/>
              <a:gd name="T18" fmla="*/ 186 w 982"/>
              <a:gd name="T19" fmla="*/ 482 h 774"/>
              <a:gd name="T20" fmla="*/ 236 w 982"/>
              <a:gd name="T21" fmla="*/ 438 h 774"/>
              <a:gd name="T22" fmla="*/ 294 w 982"/>
              <a:gd name="T23" fmla="*/ 398 h 774"/>
              <a:gd name="T24" fmla="*/ 360 w 982"/>
              <a:gd name="T25" fmla="*/ 360 h 774"/>
              <a:gd name="T26" fmla="*/ 426 w 982"/>
              <a:gd name="T27" fmla="*/ 332 h 774"/>
              <a:gd name="T28" fmla="*/ 488 w 982"/>
              <a:gd name="T29" fmla="*/ 314 h 774"/>
              <a:gd name="T30" fmla="*/ 544 w 982"/>
              <a:gd name="T31" fmla="*/ 304 h 774"/>
              <a:gd name="T32" fmla="*/ 594 w 982"/>
              <a:gd name="T33" fmla="*/ 300 h 774"/>
              <a:gd name="T34" fmla="*/ 638 w 982"/>
              <a:gd name="T35" fmla="*/ 300 h 774"/>
              <a:gd name="T36" fmla="*/ 678 w 982"/>
              <a:gd name="T37" fmla="*/ 304 h 774"/>
              <a:gd name="T38" fmla="*/ 710 w 982"/>
              <a:gd name="T39" fmla="*/ 312 h 774"/>
              <a:gd name="T40" fmla="*/ 736 w 982"/>
              <a:gd name="T41" fmla="*/ 320 h 774"/>
              <a:gd name="T42" fmla="*/ 754 w 982"/>
              <a:gd name="T43" fmla="*/ 326 h 774"/>
              <a:gd name="T44" fmla="*/ 766 w 982"/>
              <a:gd name="T45" fmla="*/ 332 h 774"/>
              <a:gd name="T46" fmla="*/ 770 w 982"/>
              <a:gd name="T47" fmla="*/ 334 h 774"/>
              <a:gd name="T48" fmla="*/ 680 w 982"/>
              <a:gd name="T49" fmla="*/ 476 h 774"/>
              <a:gd name="T50" fmla="*/ 982 w 982"/>
              <a:gd name="T51" fmla="*/ 370 h 774"/>
              <a:gd name="T52" fmla="*/ 912 w 982"/>
              <a:gd name="T53" fmla="*/ 0 h 774"/>
              <a:gd name="T54" fmla="*/ 854 w 982"/>
              <a:gd name="T55" fmla="*/ 150 h 774"/>
              <a:gd name="T56" fmla="*/ 850 w 982"/>
              <a:gd name="T57" fmla="*/ 148 h 774"/>
              <a:gd name="T58" fmla="*/ 838 w 982"/>
              <a:gd name="T59" fmla="*/ 142 h 774"/>
              <a:gd name="T60" fmla="*/ 822 w 982"/>
              <a:gd name="T61" fmla="*/ 134 h 774"/>
              <a:gd name="T62" fmla="*/ 798 w 982"/>
              <a:gd name="T63" fmla="*/ 126 h 774"/>
              <a:gd name="T64" fmla="*/ 768 w 982"/>
              <a:gd name="T65" fmla="*/ 120 h 774"/>
              <a:gd name="T66" fmla="*/ 732 w 982"/>
              <a:gd name="T67" fmla="*/ 114 h 774"/>
              <a:gd name="T68" fmla="*/ 692 w 982"/>
              <a:gd name="T69" fmla="*/ 110 h 774"/>
              <a:gd name="T70" fmla="*/ 646 w 982"/>
              <a:gd name="T71" fmla="*/ 110 h 774"/>
              <a:gd name="T72" fmla="*/ 596 w 982"/>
              <a:gd name="T73" fmla="*/ 116 h 774"/>
              <a:gd name="T74" fmla="*/ 540 w 982"/>
              <a:gd name="T75" fmla="*/ 126 h 774"/>
              <a:gd name="T76" fmla="*/ 482 w 982"/>
              <a:gd name="T77" fmla="*/ 146 h 774"/>
              <a:gd name="T78" fmla="*/ 422 w 982"/>
              <a:gd name="T79" fmla="*/ 172 h 774"/>
              <a:gd name="T80" fmla="*/ 356 w 982"/>
              <a:gd name="T81" fmla="*/ 210 h 774"/>
              <a:gd name="T82" fmla="*/ 290 w 982"/>
              <a:gd name="T83" fmla="*/ 258 h 774"/>
              <a:gd name="T84" fmla="*/ 230 w 982"/>
              <a:gd name="T85" fmla="*/ 310 h 774"/>
              <a:gd name="T86" fmla="*/ 178 w 982"/>
              <a:gd name="T87" fmla="*/ 364 h 774"/>
              <a:gd name="T88" fmla="*/ 136 w 982"/>
              <a:gd name="T89" fmla="*/ 422 h 774"/>
              <a:gd name="T90" fmla="*/ 100 w 982"/>
              <a:gd name="T91" fmla="*/ 480 h 774"/>
              <a:gd name="T92" fmla="*/ 72 w 982"/>
              <a:gd name="T93" fmla="*/ 536 h 774"/>
              <a:gd name="T94" fmla="*/ 48 w 982"/>
              <a:gd name="T95" fmla="*/ 590 h 774"/>
              <a:gd name="T96" fmla="*/ 30 w 982"/>
              <a:gd name="T97" fmla="*/ 640 h 774"/>
              <a:gd name="T98" fmla="*/ 18 w 982"/>
              <a:gd name="T99" fmla="*/ 684 h 774"/>
              <a:gd name="T100" fmla="*/ 8 w 982"/>
              <a:gd name="T101" fmla="*/ 722 h 774"/>
              <a:gd name="T102" fmla="*/ 4 w 982"/>
              <a:gd name="T103" fmla="*/ 750 h 774"/>
              <a:gd name="T104" fmla="*/ 0 w 982"/>
              <a:gd name="T105" fmla="*/ 768 h 774"/>
              <a:gd name="T106" fmla="*/ 0 w 982"/>
              <a:gd name="T107" fmla="*/ 774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chemeClr val="hlink">
                  <a:gamma/>
                  <a:tint val="90980"/>
                  <a:invGamma/>
                  <a:alpha val="32001"/>
                </a:schemeClr>
              </a:gs>
              <a:gs pos="100000">
                <a:schemeClr val="hlink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06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训练集选择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Company Logo</a:t>
            </a:r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467544" y="1340768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最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关键的影响因素：选手的歌曲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关注排名曲线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531495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94" y="1988840"/>
            <a:ext cx="529590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16596"/>
            <a:ext cx="531495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6444208" y="2505670"/>
            <a:ext cx="1576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梁博</a:t>
            </a:r>
            <a:endParaRPr lang="zh-CN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322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算法改进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Company Logo</a:t>
            </a:r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323528" y="146156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Laplace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平滑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1600" y="2169448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新关键词出现时假定出现次数为一，防止其概率为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45326" y="2822732"/>
                <a:ext cx="2302938" cy="679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𝑇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𝑡𝑜𝑘𝑒𝑛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+1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𝑎𝑙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𝑡𝑜𝑘𝑒𝑛𝑠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326" y="2822732"/>
                <a:ext cx="2302938" cy="6790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2825104"/>
                <a:ext cx="2653935" cy="676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𝑇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𝑡𝑜𝑘𝑒𝑛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𝑎𝑙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𝑡𝑜𝑘𝑒𝑛𝑠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825104"/>
                <a:ext cx="2653935" cy="6766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/>
          <p:cNvCxnSpPr/>
          <p:nvPr/>
        </p:nvCxnSpPr>
        <p:spPr>
          <a:xfrm flipV="1">
            <a:off x="2987824" y="3161062"/>
            <a:ext cx="1379831" cy="118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3528" y="3861048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Stopword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采用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4653136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User.dict</a:t>
            </a:r>
            <a:r>
              <a:rPr lang="en-US" altLang="zh-CN" dirty="0" smtClean="0"/>
              <a:t>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Stopword.txt </a:t>
            </a:r>
            <a:r>
              <a:rPr lang="zh-CN" altLang="en-US" dirty="0" smtClean="0"/>
              <a:t>做异或，去除一些成为歌名的停用词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4525063"/>
            <a:ext cx="6017106" cy="478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879" y="4536946"/>
            <a:ext cx="6017106" cy="60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417" y="4439229"/>
            <a:ext cx="6004778" cy="703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5373216"/>
            <a:ext cx="467294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267" y="5373216"/>
            <a:ext cx="5138118" cy="620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430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算法改进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Company Logo</a:t>
            </a:r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9269" y="2263914"/>
                <a:ext cx="534723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smtClean="0">
                    <a:latin typeface="Cambria Math" pitchFamily="18" charset="0"/>
                    <a:ea typeface="Cambria Math" pitchFamily="18" charset="0"/>
                  </a:rPr>
                  <a:t>t</a:t>
                </a:r>
                <a:r>
                  <a:rPr lang="en-US" altLang="zh-CN" sz="2800" dirty="0" err="1" smtClean="0">
                    <a:latin typeface="Cambria Math" pitchFamily="18" charset="0"/>
                    <a:ea typeface="Cambria Math" pitchFamily="18" charset="0"/>
                  </a:rPr>
                  <a:t>f-idf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dirty="0" smtClean="0">
                            <a:latin typeface="Cambria Math"/>
                            <a:ea typeface="Cambria Math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dirty="0" smtClean="0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latin typeface="Cambria Math" pitchFamily="18" charset="0"/>
                                <a:ea typeface="Cambria Math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 pitchFamily="18" charset="0"/>
                                <a:ea typeface="Cambria Math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800" b="0" i="1" dirty="0" smtClean="0">
                            <a:latin typeface="Cambria Math" pitchFamily="18" charset="0"/>
                            <a:ea typeface="Cambria Math" pitchFamily="18" charset="0"/>
                          </a:rPr>
                          <m:t>, </m:t>
                        </m:r>
                        <m:r>
                          <a:rPr lang="en-US" altLang="zh-CN" sz="2800" b="0" i="1" dirty="0" smtClean="0">
                            <a:latin typeface="Cambria Math" pitchFamily="18" charset="0"/>
                            <a:ea typeface="Cambria Math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itchFamily="18" charset="0"/>
                        <a:ea typeface="Cambria Math" pitchFamily="18" charset="0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itchFamily="18" charset="0"/>
                        <a:ea typeface="Cambria Math" pitchFamily="18" charset="0"/>
                      </a:rPr>
                      <m:t>𝑡𝑓</m:t>
                    </m:r>
                  </m:oMath>
                </a14:m>
                <a:r>
                  <a:rPr lang="en-US" altLang="zh-CN" sz="2800" dirty="0"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dirty="0">
                            <a:latin typeface="Cambria Math"/>
                            <a:ea typeface="Cambria Math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dirty="0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latin typeface="Cambria Math" pitchFamily="18" charset="0"/>
                                <a:ea typeface="Cambria Math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800" i="1" dirty="0">
                                <a:latin typeface="Cambria Math" pitchFamily="18" charset="0"/>
                                <a:ea typeface="Cambria Math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800" i="1" dirty="0">
                            <a:latin typeface="Cambria Math" pitchFamily="18" charset="0"/>
                            <a:ea typeface="Cambria Math" pitchFamily="18" charset="0"/>
                          </a:rPr>
                          <m:t>, </m:t>
                        </m:r>
                        <m:r>
                          <a:rPr lang="en-US" altLang="zh-CN" sz="2800" i="1" dirty="0">
                            <a:latin typeface="Cambria Math" pitchFamily="18" charset="0"/>
                            <a:ea typeface="Cambria Math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itchFamily="18" charset="0"/>
                        <a:ea typeface="Cambria Math" pitchFamily="18" charset="0"/>
                      </a:rPr>
                      <m:t> ∗</m:t>
                    </m:r>
                    <m:r>
                      <a:rPr lang="en-US" altLang="zh-CN" sz="2800" b="0" i="1" dirty="0" smtClean="0">
                        <a:latin typeface="Cambria Math" pitchFamily="18" charset="0"/>
                        <a:ea typeface="Cambria Math" pitchFamily="18" charset="0"/>
                      </a:rPr>
                      <m:t>𝑖𝑑𝑓</m:t>
                    </m:r>
                    <m:r>
                      <a:rPr lang="en-US" altLang="zh-CN" sz="2800" b="0" i="1" dirty="0" smtClean="0">
                        <a:latin typeface="Cambria Math" pitchFamily="18" charset="0"/>
                        <a:ea typeface="Cambria Math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itchFamily="18" charset="0"/>
                            <a:ea typeface="Cambria Math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800" i="1" dirty="0">
                            <a:latin typeface="Cambria Math" pitchFamily="18" charset="0"/>
                            <a:ea typeface="Cambria Math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itchFamily="18" charset="0"/>
                        <a:ea typeface="Cambria Math" pitchFamily="18" charset="0"/>
                      </a:rPr>
                      <m:t>) </m:t>
                    </m:r>
                  </m:oMath>
                </a14:m>
                <a:endParaRPr lang="zh-CN" altLang="en-US" sz="2800" dirty="0">
                  <a:latin typeface="Cambria Math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69" y="2263914"/>
                <a:ext cx="5347233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2278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23528" y="146156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引入 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tf-idf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加权技术，去除一些信息量低的词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9269" y="2996952"/>
                <a:ext cx="3949158" cy="9745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itchFamily="18" charset="0"/>
                          <a:ea typeface="Cambria Math" pitchFamily="18" charset="0"/>
                        </a:rPr>
                        <m:t>𝑖𝑑𝑓</m:t>
                      </m:r>
                      <m:r>
                        <a:rPr lang="en-US" altLang="zh-CN" sz="2800" i="1" dirty="0" smtClean="0">
                          <a:latin typeface="Cambria Math" pitchFamily="18" charset="0"/>
                          <a:ea typeface="Cambria Math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i="1" dirty="0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itchFamily="18" charset="0"/>
                              <a:ea typeface="Cambria Math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itchFamily="18" charset="0"/>
                              <a:ea typeface="Cambria Math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i="1" dirty="0">
                          <a:latin typeface="Cambria Math" pitchFamily="18" charset="0"/>
                          <a:ea typeface="Cambria Math" pitchFamily="18" charset="0"/>
                        </a:rPr>
                        <m:t>) </m:t>
                      </m:r>
                      <m:r>
                        <a:rPr lang="en-US" altLang="zh-CN" sz="2800" b="0" i="1" dirty="0" smtClean="0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i="1" dirty="0">
                          <a:latin typeface="Cambria Math"/>
                          <a:ea typeface="Cambria Math" pitchFamily="18" charset="0"/>
                        </a:rPr>
                        <m:t>log</m:t>
                      </m:r>
                      <m:r>
                        <a:rPr lang="en-US" altLang="zh-CN" sz="2800" b="0" i="1" dirty="0" smtClean="0">
                          <a:latin typeface="Cambria Math"/>
                          <a:ea typeface="Cambria Math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sz="2800" b="0" i="1" dirty="0" smtClean="0">
                              <a:latin typeface="Cambria Math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latin typeface="Cambria Math"/>
                              <a:ea typeface="Cambria Math" pitchFamily="18" charset="0"/>
                            </a:rPr>
                            <m:t>𝑁</m:t>
                          </m:r>
                          <m:r>
                            <a:rPr lang="en-US" altLang="zh-CN" sz="2800" b="0" i="1" dirty="0" smtClean="0">
                              <a:latin typeface="Cambria Math"/>
                              <a:ea typeface="Cambria Math" pitchFamily="18" charset="0"/>
                            </a:rPr>
                            <m:t>∗</m:t>
                          </m:r>
                          <m:r>
                            <a:rPr lang="en-US" altLang="zh-CN" sz="2800" b="0" i="1" dirty="0" smtClean="0">
                              <a:latin typeface="Cambria Math"/>
                              <a:ea typeface="Cambria Math" pitchFamily="18" charset="0"/>
                            </a:rPr>
                            <m:t>𝐶</m:t>
                          </m:r>
                          <m:r>
                            <a:rPr lang="en-US" altLang="zh-CN" sz="2800" i="1" dirty="0">
                              <a:latin typeface="Cambria Math"/>
                              <a:ea typeface="Cambria Math" pitchFamily="18" charset="0"/>
                            </a:rPr>
                            <m:t>_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/>
                                  <a:ea typeface="Cambria Math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/>
                                  <a:ea typeface="Cambria Math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00" b="0" i="1" dirty="0" smtClean="0">
                              <a:latin typeface="Cambria Math"/>
                              <a:ea typeface="Cambria Math" pitchFamily="18" charset="0"/>
                            </a:rPr>
                            <m:t>𝑁</m:t>
                          </m:r>
                          <m:r>
                            <a:rPr lang="en-US" altLang="zh-CN" sz="2800" b="0" i="1" dirty="0" smtClean="0">
                              <a:latin typeface="Cambria Math"/>
                              <a:ea typeface="Cambria Math" pitchFamily="18" charset="0"/>
                            </a:rPr>
                            <m:t>_</m:t>
                          </m:r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latin typeface="Cambria Math"/>
                                  <a:ea typeface="Cambria Math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/>
                                  <a:ea typeface="Cambria Math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dirty="0" smtClean="0">
                          <a:latin typeface="Cambria Math"/>
                          <a:ea typeface="Cambria Math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latin typeface="Cambria Math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69" y="2996952"/>
                <a:ext cx="3949158" cy="97456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50878" y="4509120"/>
            <a:ext cx="59373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Ti :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某一个关键词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Token</a:t>
            </a:r>
          </a:p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：某一特定分类，即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Hits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Miss</a:t>
            </a:r>
          </a:p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：微博总数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N_Ti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：含关键词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Ti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的微博数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745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存在问题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Company Logo</a:t>
            </a:r>
            <a:endParaRPr lang="en-US" altLang="zh-C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3952875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171840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梁博歌单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4248" y="177413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李代沫歌单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420888"/>
            <a:ext cx="2675069" cy="346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61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存在问题与解决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Company Logo</a:t>
            </a:r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591344" y="1484784"/>
            <a:ext cx="6336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不同选手之间不同歌曲概率的影响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Ans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：按照微博关注率排名对应替换训练集中的歌曲。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替换数目不匹配？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Ans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 如果是训练集中的歌曲数目少了，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则需要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插入多出的歌曲的概率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03648" y="4365104"/>
            <a:ext cx="65614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最小二乘法曲线拟合</a:t>
            </a:r>
            <a:endParaRPr lang="zh-CN" alt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934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最小二乘曲线拟合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Company Logo</a:t>
            </a:r>
            <a:endParaRPr lang="en-US" altLang="zh-C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86025"/>
            <a:ext cx="351472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95909"/>
            <a:ext cx="183832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25118"/>
            <a:ext cx="7388330" cy="987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499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最小二乘曲线拟合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Company Logo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916832"/>
            <a:ext cx="54959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6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7"/>
          <p:cNvGrpSpPr>
            <a:grpSpLocks/>
          </p:cNvGrpSpPr>
          <p:nvPr/>
        </p:nvGrpSpPr>
        <p:grpSpPr bwMode="auto">
          <a:xfrm>
            <a:off x="2210344" y="2009685"/>
            <a:ext cx="5895975" cy="936625"/>
            <a:chOff x="624" y="1152"/>
            <a:chExt cx="4080" cy="720"/>
          </a:xfrm>
        </p:grpSpPr>
        <p:sp>
          <p:nvSpPr>
            <p:cNvPr id="38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grpSp>
          <p:nvGrpSpPr>
            <p:cNvPr id="39" name="Group 9"/>
            <p:cNvGrpSpPr>
              <a:grpSpLocks/>
            </p:cNvGrpSpPr>
            <p:nvPr/>
          </p:nvGrpSpPr>
          <p:grpSpPr bwMode="auto">
            <a:xfrm>
              <a:off x="1296" y="1296"/>
              <a:ext cx="624" cy="96"/>
              <a:chOff x="2003" y="3439"/>
              <a:chExt cx="468" cy="244"/>
            </a:xfrm>
          </p:grpSpPr>
          <p:sp>
            <p:nvSpPr>
              <p:cNvPr id="53" name="Oval 10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Rectangle 11"/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Oval 12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Oval 13"/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0" name="Rectangle 14"/>
            <p:cNvSpPr>
              <a:spLocks noChangeArrowheads="1"/>
            </p:cNvSpPr>
            <p:nvPr/>
          </p:nvSpPr>
          <p:spPr bwMode="gray">
            <a:xfrm rot="3419336">
              <a:off x="1776" y="1152"/>
              <a:ext cx="672" cy="672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grpSp>
          <p:nvGrpSpPr>
            <p:cNvPr id="41" name="Group 15"/>
            <p:cNvGrpSpPr>
              <a:grpSpLocks/>
            </p:cNvGrpSpPr>
            <p:nvPr/>
          </p:nvGrpSpPr>
          <p:grpSpPr bwMode="auto">
            <a:xfrm>
              <a:off x="2448" y="1296"/>
              <a:ext cx="624" cy="96"/>
              <a:chOff x="2003" y="3439"/>
              <a:chExt cx="468" cy="244"/>
            </a:xfrm>
          </p:grpSpPr>
          <p:sp>
            <p:nvSpPr>
              <p:cNvPr id="49" name="Oval 16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Rectangle 17"/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Oval 18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Oval 19"/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2" name="Rectangle 20"/>
            <p:cNvSpPr>
              <a:spLocks noChangeArrowheads="1"/>
            </p:cNvSpPr>
            <p:nvPr/>
          </p:nvSpPr>
          <p:spPr bwMode="gray">
            <a:xfrm rot="3419336">
              <a:off x="2880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grpSp>
          <p:nvGrpSpPr>
            <p:cNvPr id="43" name="Group 21"/>
            <p:cNvGrpSpPr>
              <a:grpSpLocks/>
            </p:cNvGrpSpPr>
            <p:nvPr/>
          </p:nvGrpSpPr>
          <p:grpSpPr bwMode="auto">
            <a:xfrm>
              <a:off x="3600" y="1296"/>
              <a:ext cx="816" cy="96"/>
              <a:chOff x="2003" y="3439"/>
              <a:chExt cx="468" cy="244"/>
            </a:xfrm>
          </p:grpSpPr>
          <p:sp>
            <p:nvSpPr>
              <p:cNvPr id="45" name="Oval 22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Rectangle 23"/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Oval 24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Oval 25"/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4" name="Rectangle 26"/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</p:grp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团队介绍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923" name="AutoShape 3"/>
          <p:cNvSpPr>
            <a:spLocks noChangeArrowheads="1"/>
          </p:cNvSpPr>
          <p:nvPr/>
        </p:nvSpPr>
        <p:spPr bwMode="auto">
          <a:xfrm>
            <a:off x="5383225" y="3417269"/>
            <a:ext cx="1620837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4" name="AutoShape 4"/>
          <p:cNvSpPr>
            <a:spLocks noChangeArrowheads="1"/>
          </p:cNvSpPr>
          <p:nvPr/>
        </p:nvSpPr>
        <p:spPr bwMode="auto">
          <a:xfrm>
            <a:off x="3687775" y="3417269"/>
            <a:ext cx="1611312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5" name="AutoShape 5"/>
          <p:cNvSpPr>
            <a:spLocks noChangeArrowheads="1"/>
          </p:cNvSpPr>
          <p:nvPr/>
        </p:nvSpPr>
        <p:spPr bwMode="auto">
          <a:xfrm>
            <a:off x="2005025" y="3417269"/>
            <a:ext cx="1563687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6" name="AutoShape 6"/>
          <p:cNvSpPr>
            <a:spLocks noChangeArrowheads="1"/>
          </p:cNvSpPr>
          <p:nvPr/>
        </p:nvSpPr>
        <p:spPr bwMode="auto">
          <a:xfrm>
            <a:off x="298462" y="3417269"/>
            <a:ext cx="1620838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1927" name="Group 7"/>
          <p:cNvGrpSpPr>
            <a:grpSpLocks/>
          </p:cNvGrpSpPr>
          <p:nvPr/>
        </p:nvGrpSpPr>
        <p:grpSpPr bwMode="auto">
          <a:xfrm>
            <a:off x="519125" y="2040906"/>
            <a:ext cx="5895975" cy="936625"/>
            <a:chOff x="624" y="1152"/>
            <a:chExt cx="4080" cy="720"/>
          </a:xfrm>
        </p:grpSpPr>
        <p:sp>
          <p:nvSpPr>
            <p:cNvPr id="81928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grpSp>
          <p:nvGrpSpPr>
            <p:cNvPr id="81929" name="Group 9"/>
            <p:cNvGrpSpPr>
              <a:grpSpLocks/>
            </p:cNvGrpSpPr>
            <p:nvPr/>
          </p:nvGrpSpPr>
          <p:grpSpPr bwMode="auto">
            <a:xfrm>
              <a:off x="1296" y="1296"/>
              <a:ext cx="624" cy="96"/>
              <a:chOff x="2003" y="3439"/>
              <a:chExt cx="468" cy="244"/>
            </a:xfrm>
          </p:grpSpPr>
          <p:sp>
            <p:nvSpPr>
              <p:cNvPr id="81930" name="Oval 10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31" name="Rectangle 11"/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32" name="Oval 12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33" name="Oval 13"/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1934" name="Rectangle 14"/>
            <p:cNvSpPr>
              <a:spLocks noChangeArrowheads="1"/>
            </p:cNvSpPr>
            <p:nvPr/>
          </p:nvSpPr>
          <p:spPr bwMode="gray">
            <a:xfrm rot="3419336">
              <a:off x="1776" y="1152"/>
              <a:ext cx="672" cy="672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grpSp>
          <p:nvGrpSpPr>
            <p:cNvPr id="81935" name="Group 15"/>
            <p:cNvGrpSpPr>
              <a:grpSpLocks/>
            </p:cNvGrpSpPr>
            <p:nvPr/>
          </p:nvGrpSpPr>
          <p:grpSpPr bwMode="auto">
            <a:xfrm>
              <a:off x="2448" y="1296"/>
              <a:ext cx="624" cy="96"/>
              <a:chOff x="2003" y="3439"/>
              <a:chExt cx="468" cy="244"/>
            </a:xfrm>
          </p:grpSpPr>
          <p:sp>
            <p:nvSpPr>
              <p:cNvPr id="81936" name="Oval 16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37" name="Rectangle 17"/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38" name="Oval 18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39" name="Oval 19"/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1940" name="Rectangle 20"/>
            <p:cNvSpPr>
              <a:spLocks noChangeArrowheads="1"/>
            </p:cNvSpPr>
            <p:nvPr/>
          </p:nvSpPr>
          <p:spPr bwMode="gray">
            <a:xfrm rot="3419336">
              <a:off x="2880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grpSp>
          <p:nvGrpSpPr>
            <p:cNvPr id="81941" name="Group 21"/>
            <p:cNvGrpSpPr>
              <a:grpSpLocks/>
            </p:cNvGrpSpPr>
            <p:nvPr/>
          </p:nvGrpSpPr>
          <p:grpSpPr bwMode="auto">
            <a:xfrm>
              <a:off x="3600" y="1296"/>
              <a:ext cx="816" cy="96"/>
              <a:chOff x="2003" y="3439"/>
              <a:chExt cx="468" cy="244"/>
            </a:xfrm>
          </p:grpSpPr>
          <p:sp>
            <p:nvSpPr>
              <p:cNvPr id="81942" name="Oval 22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43" name="Rectangle 23"/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44" name="Oval 24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45" name="Oval 25"/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1946" name="Rectangle 26"/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</p:grpSp>
      <p:sp>
        <p:nvSpPr>
          <p:cNvPr id="81947" name="Rectangle 27"/>
          <p:cNvSpPr>
            <a:spLocks noChangeArrowheads="1"/>
          </p:cNvSpPr>
          <p:nvPr/>
        </p:nvSpPr>
        <p:spPr bwMode="gray">
          <a:xfrm>
            <a:off x="673112" y="2342531"/>
            <a:ext cx="8819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赵哲民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1948" name="Rectangle 28"/>
          <p:cNvSpPr>
            <a:spLocks noChangeArrowheads="1"/>
          </p:cNvSpPr>
          <p:nvPr/>
        </p:nvSpPr>
        <p:spPr bwMode="gray">
          <a:xfrm>
            <a:off x="2368562" y="2342531"/>
            <a:ext cx="8819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吴文杰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1949" name="Rectangle 29"/>
          <p:cNvSpPr>
            <a:spLocks noChangeArrowheads="1"/>
          </p:cNvSpPr>
          <p:nvPr/>
        </p:nvSpPr>
        <p:spPr bwMode="gray">
          <a:xfrm>
            <a:off x="3914787" y="2342531"/>
            <a:ext cx="8819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陈潇楠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1950" name="Rectangle 30"/>
          <p:cNvSpPr>
            <a:spLocks noChangeArrowheads="1"/>
          </p:cNvSpPr>
          <p:nvPr/>
        </p:nvSpPr>
        <p:spPr bwMode="gray">
          <a:xfrm>
            <a:off x="5610237" y="2342531"/>
            <a:ext cx="6495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陈照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1951" name="Rectangle 31"/>
          <p:cNvSpPr>
            <a:spLocks noChangeArrowheads="1"/>
          </p:cNvSpPr>
          <p:nvPr/>
        </p:nvSpPr>
        <p:spPr bwMode="auto">
          <a:xfrm>
            <a:off x="298462" y="3492723"/>
            <a:ext cx="1652267" cy="258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一位具有非凡创造力与领导能力的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90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后大学生，商业头脑发达，被誉为中国下一位商界奇才，比肩扎克伯克，横扫世界五百强。目前处于待业阶段。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Rectangle 30"/>
          <p:cNvSpPr>
            <a:spLocks noChangeArrowheads="1"/>
          </p:cNvSpPr>
          <p:nvPr/>
        </p:nvSpPr>
        <p:spPr bwMode="gray">
          <a:xfrm>
            <a:off x="7232476" y="2342531"/>
            <a:ext cx="8819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蔡志杰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8" name="AutoShape 3"/>
          <p:cNvSpPr>
            <a:spLocks noChangeArrowheads="1"/>
          </p:cNvSpPr>
          <p:nvPr/>
        </p:nvSpPr>
        <p:spPr bwMode="auto">
          <a:xfrm>
            <a:off x="7093225" y="3433762"/>
            <a:ext cx="1620837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Rectangle 31"/>
          <p:cNvSpPr>
            <a:spLocks noChangeArrowheads="1"/>
          </p:cNvSpPr>
          <p:nvPr/>
        </p:nvSpPr>
        <p:spPr bwMode="auto">
          <a:xfrm>
            <a:off x="1960734" y="3510808"/>
            <a:ext cx="165226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努力向上的程序员学徒。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Rectangle 31"/>
          <p:cNvSpPr>
            <a:spLocks noChangeArrowheads="1"/>
          </p:cNvSpPr>
          <p:nvPr/>
        </p:nvSpPr>
        <p:spPr bwMode="auto">
          <a:xfrm>
            <a:off x="5409528" y="3509545"/>
            <a:ext cx="165226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一个勤勤恳恳的码农。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Rectangle 31"/>
          <p:cNvSpPr>
            <a:spLocks noChangeArrowheads="1"/>
          </p:cNvSpPr>
          <p:nvPr/>
        </p:nvSpPr>
        <p:spPr bwMode="auto">
          <a:xfrm>
            <a:off x="7061795" y="3492723"/>
            <a:ext cx="1652267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外表粗犷，内心细腻如丝，是一个容易受伤的男人。也正因为他的敏感，给了他难以度量的敏锐和独到的眼光，一次次对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IT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业界市场的预测简直惊为天人。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Rectangle 31"/>
          <p:cNvSpPr>
            <a:spLocks noChangeArrowheads="1"/>
          </p:cNvSpPr>
          <p:nvPr/>
        </p:nvSpPr>
        <p:spPr bwMode="auto">
          <a:xfrm>
            <a:off x="3670014" y="3510808"/>
            <a:ext cx="165226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个性比较低调。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33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运行示例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Company Logo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16" y="1339470"/>
            <a:ext cx="6624736" cy="482583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732240" y="5877272"/>
            <a:ext cx="86409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47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运行示例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Company Logo</a:t>
            </a:r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1971675" cy="5039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340520"/>
            <a:ext cx="1762125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379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成员分工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3011" name="Group 6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755906"/>
              </p:ext>
            </p:extLst>
          </p:nvPr>
        </p:nvGraphicFramePr>
        <p:xfrm>
          <a:off x="838200" y="2057400"/>
          <a:ext cx="7467600" cy="3284540"/>
        </p:xfrm>
        <a:graphic>
          <a:graphicData uri="http://schemas.openxmlformats.org/drawingml/2006/table">
            <a:tbl>
              <a:tblPr/>
              <a:tblGrid>
                <a:gridCol w="1684338"/>
                <a:gridCol w="1174750"/>
                <a:gridCol w="1152525"/>
                <a:gridCol w="1149350"/>
                <a:gridCol w="1157287"/>
                <a:gridCol w="1149350"/>
              </a:tblGrid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创意构想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文档撰写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抓取数据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算法分析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页面展示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赵哲民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80000"/>
                      </a:schemeClr>
                    </a:solidFill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吴文杰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48000"/>
                      </a:schemeClr>
                    </a:solidFill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陈潇楠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80000"/>
                      </a:schemeClr>
                    </a:solidFill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陈照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48000"/>
                      </a:schemeClr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蔡志杰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80000"/>
                      </a:schemeClr>
                    </a:solidFill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097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项目进程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9875" name="Group 3"/>
          <p:cNvGrpSpPr>
            <a:grpSpLocks/>
          </p:cNvGrpSpPr>
          <p:nvPr/>
        </p:nvGrpSpPr>
        <p:grpSpPr bwMode="auto">
          <a:xfrm>
            <a:off x="0" y="3238500"/>
            <a:ext cx="9144000" cy="122238"/>
            <a:chOff x="0" y="1896"/>
            <a:chExt cx="5760" cy="120"/>
          </a:xfrm>
        </p:grpSpPr>
        <p:sp>
          <p:nvSpPr>
            <p:cNvPr id="79876" name="Rectangle 4"/>
            <p:cNvSpPr>
              <a:spLocks noChangeArrowheads="1"/>
            </p:cNvSpPr>
            <p:nvPr/>
          </p:nvSpPr>
          <p:spPr bwMode="gray">
            <a:xfrm>
              <a:off x="0" y="1896"/>
              <a:ext cx="5760" cy="4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808080">
                    <a:gamma/>
                    <a:tint val="15294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77" name="Rectangle 5"/>
            <p:cNvSpPr>
              <a:spLocks noChangeArrowheads="1"/>
            </p:cNvSpPr>
            <p:nvPr/>
          </p:nvSpPr>
          <p:spPr bwMode="gray">
            <a:xfrm>
              <a:off x="0" y="1942"/>
              <a:ext cx="5760" cy="74"/>
            </a:xfrm>
            <a:prstGeom prst="rect">
              <a:avLst/>
            </a:prstGeom>
            <a:gradFill rotWithShape="1">
              <a:gsLst>
                <a:gs pos="0">
                  <a:srgbClr val="5F5F5F">
                    <a:gamma/>
                    <a:tint val="30196"/>
                    <a:invGamma/>
                  </a:srgbClr>
                </a:gs>
                <a:gs pos="100000">
                  <a:srgbClr val="5F5F5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9878" name="Group 6"/>
          <p:cNvGrpSpPr>
            <a:grpSpLocks/>
          </p:cNvGrpSpPr>
          <p:nvPr/>
        </p:nvGrpSpPr>
        <p:grpSpPr bwMode="auto">
          <a:xfrm rot="3877067">
            <a:off x="4460082" y="4310856"/>
            <a:ext cx="2273300" cy="858837"/>
            <a:chOff x="2290" y="2725"/>
            <a:chExt cx="1832" cy="713"/>
          </a:xfrm>
        </p:grpSpPr>
        <p:grpSp>
          <p:nvGrpSpPr>
            <p:cNvPr id="79879" name="Group 7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79880" name="Freeform 8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087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F5908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881" name="Freeform 9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9882" name="Group 10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79883" name="Freeform 11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98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F5908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884" name="Freeform 12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9885" name="Group 13"/>
          <p:cNvGrpSpPr>
            <a:grpSpLocks/>
          </p:cNvGrpSpPr>
          <p:nvPr/>
        </p:nvGrpSpPr>
        <p:grpSpPr bwMode="auto">
          <a:xfrm>
            <a:off x="4313238" y="2686050"/>
            <a:ext cx="1270000" cy="1308100"/>
            <a:chOff x="2789" y="1625"/>
            <a:chExt cx="907" cy="907"/>
          </a:xfrm>
        </p:grpSpPr>
        <p:sp>
          <p:nvSpPr>
            <p:cNvPr id="79886" name="Oval 14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tint val="0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9887" name="Oval 15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83A6A7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9888" name="Oval 16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54118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9889" name="Oval 17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63529"/>
                    <a:invGamma/>
                  </a:srgbClr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9890" name="Oval 18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79891" name="Group 19"/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79892" name="Oval 20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79893" name="Oval 21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79894" name="Oval 22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79895" name="Oval 23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9896" name="Group 24"/>
          <p:cNvGrpSpPr>
            <a:grpSpLocks/>
          </p:cNvGrpSpPr>
          <p:nvPr/>
        </p:nvGrpSpPr>
        <p:grpSpPr bwMode="auto">
          <a:xfrm rot="3877067">
            <a:off x="6426994" y="4377531"/>
            <a:ext cx="2273300" cy="858838"/>
            <a:chOff x="2290" y="2725"/>
            <a:chExt cx="1832" cy="713"/>
          </a:xfrm>
        </p:grpSpPr>
        <p:grpSp>
          <p:nvGrpSpPr>
            <p:cNvPr id="79897" name="Group 25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79898" name="Freeform 26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00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F5908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899" name="Freeform 27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9900" name="Group 28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79901" name="Freeform 29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6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F5908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02" name="Freeform 30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79903" name="Oval 31"/>
          <p:cNvSpPr>
            <a:spLocks noChangeArrowheads="1"/>
          </p:cNvSpPr>
          <p:nvPr/>
        </p:nvSpPr>
        <p:spPr bwMode="gray">
          <a:xfrm>
            <a:off x="6089650" y="2541588"/>
            <a:ext cx="1524000" cy="1568450"/>
          </a:xfrm>
          <a:prstGeom prst="ellipse">
            <a:avLst/>
          </a:prstGeom>
          <a:gradFill rotWithShape="1">
            <a:gsLst>
              <a:gs pos="0">
                <a:srgbClr val="3399FF">
                  <a:gamma/>
                  <a:tint val="0"/>
                  <a:invGamma/>
                </a:srgbClr>
              </a:gs>
              <a:gs pos="50000">
                <a:srgbClr val="3399FF"/>
              </a:gs>
              <a:gs pos="100000">
                <a:srgbClr val="3399FF">
                  <a:gamma/>
                  <a:tint val="0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9904" name="Oval 32"/>
          <p:cNvSpPr>
            <a:spLocks noChangeArrowheads="1"/>
          </p:cNvSpPr>
          <p:nvPr/>
        </p:nvSpPr>
        <p:spPr bwMode="gray">
          <a:xfrm>
            <a:off x="6089650" y="2541588"/>
            <a:ext cx="1524000" cy="1568450"/>
          </a:xfrm>
          <a:prstGeom prst="ellipse">
            <a:avLst/>
          </a:prstGeom>
          <a:gradFill rotWithShape="1">
            <a:gsLst>
              <a:gs pos="0">
                <a:srgbClr val="3399FF">
                  <a:alpha val="32001"/>
                </a:srgbClr>
              </a:gs>
              <a:gs pos="100000">
                <a:srgbClr val="3399FF">
                  <a:gamma/>
                  <a:shade val="0"/>
                  <a:invGamma/>
                  <a:alpha val="89999"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9905" name="Oval 33"/>
          <p:cNvSpPr>
            <a:spLocks noChangeArrowheads="1"/>
          </p:cNvSpPr>
          <p:nvPr/>
        </p:nvSpPr>
        <p:spPr bwMode="gray">
          <a:xfrm>
            <a:off x="6191250" y="2644775"/>
            <a:ext cx="1323975" cy="1362075"/>
          </a:xfrm>
          <a:prstGeom prst="ellipse">
            <a:avLst/>
          </a:prstGeom>
          <a:gradFill rotWithShape="1">
            <a:gsLst>
              <a:gs pos="0">
                <a:srgbClr val="3399FF">
                  <a:gamma/>
                  <a:shade val="54118"/>
                  <a:invGamma/>
                </a:srgbClr>
              </a:gs>
              <a:gs pos="50000">
                <a:srgbClr val="3399FF"/>
              </a:gs>
              <a:gs pos="100000">
                <a:srgbClr val="3399FF">
                  <a:gamma/>
                  <a:shade val="54118"/>
                  <a:invGamma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9906" name="Oval 34"/>
          <p:cNvSpPr>
            <a:spLocks noChangeArrowheads="1"/>
          </p:cNvSpPr>
          <p:nvPr/>
        </p:nvSpPr>
        <p:spPr bwMode="gray">
          <a:xfrm>
            <a:off x="6192838" y="2647950"/>
            <a:ext cx="1323975" cy="1362075"/>
          </a:xfrm>
          <a:prstGeom prst="ellipse">
            <a:avLst/>
          </a:prstGeom>
          <a:gradFill rotWithShape="1">
            <a:gsLst>
              <a:gs pos="0">
                <a:srgbClr val="3399FF">
                  <a:gamma/>
                  <a:shade val="63529"/>
                  <a:invGamma/>
                </a:srgbClr>
              </a:gs>
              <a:gs pos="100000">
                <a:srgbClr val="3399FF">
                  <a:alpha val="0"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9907" name="Oval 35"/>
          <p:cNvSpPr>
            <a:spLocks noChangeArrowheads="1"/>
          </p:cNvSpPr>
          <p:nvPr/>
        </p:nvSpPr>
        <p:spPr bwMode="gray">
          <a:xfrm>
            <a:off x="6256338" y="2713038"/>
            <a:ext cx="1192212" cy="122555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79908" name="Group 36"/>
          <p:cNvGrpSpPr>
            <a:grpSpLocks/>
          </p:cNvGrpSpPr>
          <p:nvPr/>
        </p:nvGrpSpPr>
        <p:grpSpPr bwMode="auto">
          <a:xfrm>
            <a:off x="6275388" y="2732088"/>
            <a:ext cx="1155700" cy="1189037"/>
            <a:chOff x="4166" y="1706"/>
            <a:chExt cx="1252" cy="1252"/>
          </a:xfrm>
        </p:grpSpPr>
        <p:sp>
          <p:nvSpPr>
            <p:cNvPr id="79909" name="Oval 37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9910" name="Oval 38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9911" name="Oval 39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9912" name="Oval 40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79913" name="Group 41"/>
          <p:cNvGrpSpPr>
            <a:grpSpLocks/>
          </p:cNvGrpSpPr>
          <p:nvPr/>
        </p:nvGrpSpPr>
        <p:grpSpPr bwMode="auto">
          <a:xfrm rot="3877067">
            <a:off x="2655094" y="4310856"/>
            <a:ext cx="2273300" cy="858838"/>
            <a:chOff x="2290" y="2725"/>
            <a:chExt cx="1832" cy="713"/>
          </a:xfrm>
        </p:grpSpPr>
        <p:grpSp>
          <p:nvGrpSpPr>
            <p:cNvPr id="79914" name="Group 42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79915" name="Freeform 43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087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F5908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16" name="Freeform 44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9917" name="Group 45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79918" name="Freeform 46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98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F5908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19" name="Freeform 47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9920" name="Group 48"/>
          <p:cNvGrpSpPr>
            <a:grpSpLocks/>
          </p:cNvGrpSpPr>
          <p:nvPr/>
        </p:nvGrpSpPr>
        <p:grpSpPr bwMode="auto">
          <a:xfrm>
            <a:off x="2509838" y="2686050"/>
            <a:ext cx="1268412" cy="1308100"/>
            <a:chOff x="2789" y="1625"/>
            <a:chExt cx="907" cy="907"/>
          </a:xfrm>
        </p:grpSpPr>
        <p:sp>
          <p:nvSpPr>
            <p:cNvPr id="79921" name="Oval 49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tint val="0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9922" name="Oval 50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83A6A7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9923" name="Oval 51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54118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9924" name="Oval 52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63529"/>
                    <a:invGamma/>
                  </a:srgbClr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9925" name="Oval 53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79926" name="Group 54"/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79927" name="Oval 55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79928" name="Oval 56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79929" name="Oval 57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79930" name="Oval 58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9931" name="Group 59"/>
          <p:cNvGrpSpPr>
            <a:grpSpLocks/>
          </p:cNvGrpSpPr>
          <p:nvPr/>
        </p:nvGrpSpPr>
        <p:grpSpPr bwMode="auto">
          <a:xfrm rot="3877067">
            <a:off x="908844" y="4310856"/>
            <a:ext cx="2273300" cy="858838"/>
            <a:chOff x="2290" y="2725"/>
            <a:chExt cx="1832" cy="713"/>
          </a:xfrm>
        </p:grpSpPr>
        <p:grpSp>
          <p:nvGrpSpPr>
            <p:cNvPr id="79932" name="Group 60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79933" name="Freeform 61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087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F5908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34" name="Freeform 62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9935" name="Group 63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79936" name="Freeform 64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98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F5908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37" name="Freeform 65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9938" name="Group 66"/>
          <p:cNvGrpSpPr>
            <a:grpSpLocks/>
          </p:cNvGrpSpPr>
          <p:nvPr/>
        </p:nvGrpSpPr>
        <p:grpSpPr bwMode="auto">
          <a:xfrm>
            <a:off x="762000" y="2686050"/>
            <a:ext cx="1268413" cy="1308100"/>
            <a:chOff x="2789" y="1625"/>
            <a:chExt cx="907" cy="907"/>
          </a:xfrm>
        </p:grpSpPr>
        <p:sp>
          <p:nvSpPr>
            <p:cNvPr id="79939" name="Oval 67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tint val="0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9940" name="Oval 68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83A6A7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9941" name="Oval 69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54118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9942" name="Oval 70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63529"/>
                    <a:invGamma/>
                  </a:srgbClr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9943" name="Oval 71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79944" name="Group 72"/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79945" name="Oval 73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79946" name="Oval 74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79947" name="Oval 75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79948" name="Oval 76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9949" name="Text Box 77"/>
          <p:cNvSpPr txBox="1">
            <a:spLocks noChangeArrowheads="1"/>
          </p:cNvSpPr>
          <p:nvPr/>
        </p:nvSpPr>
        <p:spPr bwMode="gray">
          <a:xfrm rot="3925970">
            <a:off x="903954" y="4670649"/>
            <a:ext cx="20313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相互熟悉查找资料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950" name="Text Box 78"/>
          <p:cNvSpPr txBox="1">
            <a:spLocks noChangeArrowheads="1"/>
          </p:cNvSpPr>
          <p:nvPr/>
        </p:nvSpPr>
        <p:spPr bwMode="gray">
          <a:xfrm rot="3925970">
            <a:off x="1642507" y="4225231"/>
            <a:ext cx="9028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组建团队</a:t>
            </a: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951" name="Text Box 79"/>
          <p:cNvSpPr txBox="1">
            <a:spLocks noChangeArrowheads="1"/>
          </p:cNvSpPr>
          <p:nvPr/>
        </p:nvSpPr>
        <p:spPr bwMode="gray">
          <a:xfrm rot="3925970">
            <a:off x="2659338" y="4698902"/>
            <a:ext cx="20441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确定方向着手学习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952" name="Text Box 80"/>
          <p:cNvSpPr txBox="1">
            <a:spLocks noChangeArrowheads="1"/>
          </p:cNvSpPr>
          <p:nvPr/>
        </p:nvSpPr>
        <p:spPr bwMode="gray">
          <a:xfrm rot="3925970">
            <a:off x="3383994" y="4225231"/>
            <a:ext cx="9028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创意确定</a:t>
            </a: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953" name="Text Box 81"/>
          <p:cNvSpPr txBox="1">
            <a:spLocks noChangeArrowheads="1"/>
          </p:cNvSpPr>
          <p:nvPr/>
        </p:nvSpPr>
        <p:spPr bwMode="gray">
          <a:xfrm rot="3925970">
            <a:off x="4429449" y="4670647"/>
            <a:ext cx="20313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边学边用相互促进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954" name="Text Box 82"/>
          <p:cNvSpPr txBox="1">
            <a:spLocks noChangeArrowheads="1"/>
          </p:cNvSpPr>
          <p:nvPr/>
        </p:nvSpPr>
        <p:spPr bwMode="gray">
          <a:xfrm rot="3925970">
            <a:off x="5196919" y="4225231"/>
            <a:ext cx="9028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编写代码</a:t>
            </a: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955" name="Text Box 83"/>
          <p:cNvSpPr txBox="1">
            <a:spLocks noChangeArrowheads="1"/>
          </p:cNvSpPr>
          <p:nvPr/>
        </p:nvSpPr>
        <p:spPr bwMode="gray">
          <a:xfrm rot="3925970">
            <a:off x="6386172" y="4672508"/>
            <a:ext cx="19912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展示与答辩准备</a:t>
            </a:r>
            <a:endParaRPr lang="en-US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956" name="Text Box 84"/>
          <p:cNvSpPr txBox="1">
            <a:spLocks noChangeArrowheads="1"/>
          </p:cNvSpPr>
          <p:nvPr/>
        </p:nvSpPr>
        <p:spPr bwMode="gray">
          <a:xfrm rot="3925970">
            <a:off x="7147957" y="4368106"/>
            <a:ext cx="9028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文档编写</a:t>
            </a: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9957" name="Group 85"/>
          <p:cNvGrpSpPr>
            <a:grpSpLocks/>
          </p:cNvGrpSpPr>
          <p:nvPr/>
        </p:nvGrpSpPr>
        <p:grpSpPr bwMode="auto">
          <a:xfrm>
            <a:off x="1069975" y="1828800"/>
            <a:ext cx="6259514" cy="409575"/>
            <a:chOff x="967" y="1152"/>
            <a:chExt cx="3943" cy="258"/>
          </a:xfrm>
        </p:grpSpPr>
        <p:sp>
          <p:nvSpPr>
            <p:cNvPr id="79958" name="Text Box 86"/>
            <p:cNvSpPr txBox="1">
              <a:spLocks noChangeArrowheads="1"/>
            </p:cNvSpPr>
            <p:nvPr/>
          </p:nvSpPr>
          <p:spPr bwMode="gray">
            <a:xfrm>
              <a:off x="967" y="1177"/>
              <a:ext cx="5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dirty="0" smtClean="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rPr>
                <a:t>10.16</a:t>
              </a:r>
              <a:endParaRPr lang="en-US" altLang="zh-CN" dirty="0">
                <a:solidFill>
                  <a:schemeClr val="tx2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79959" name="Text Box 87"/>
            <p:cNvSpPr txBox="1">
              <a:spLocks noChangeArrowheads="1"/>
            </p:cNvSpPr>
            <p:nvPr/>
          </p:nvSpPr>
          <p:spPr bwMode="gray">
            <a:xfrm>
              <a:off x="2072" y="1177"/>
              <a:ext cx="5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dirty="0" smtClean="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rPr>
                <a:t>11.01</a:t>
              </a:r>
              <a:endParaRPr lang="en-US" altLang="zh-CN" dirty="0">
                <a:solidFill>
                  <a:schemeClr val="tx2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79960" name="Text Box 88"/>
            <p:cNvSpPr txBox="1">
              <a:spLocks noChangeArrowheads="1"/>
            </p:cNvSpPr>
            <p:nvPr/>
          </p:nvSpPr>
          <p:spPr bwMode="gray">
            <a:xfrm>
              <a:off x="3172" y="1177"/>
              <a:ext cx="5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dirty="0" smtClean="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rPr>
                <a:t>12.05</a:t>
              </a:r>
              <a:endParaRPr lang="en-US" altLang="zh-CN" dirty="0">
                <a:solidFill>
                  <a:schemeClr val="tx2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79961" name="Text Box 89"/>
            <p:cNvSpPr txBox="1">
              <a:spLocks noChangeArrowheads="1"/>
            </p:cNvSpPr>
            <p:nvPr/>
          </p:nvSpPr>
          <p:spPr bwMode="gray">
            <a:xfrm>
              <a:off x="4275" y="1152"/>
              <a:ext cx="63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 dirty="0" smtClean="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rPr>
                <a:t>12.11</a:t>
              </a:r>
              <a:endParaRPr lang="en-US" altLang="zh-CN" sz="2000" b="1" dirty="0">
                <a:solidFill>
                  <a:schemeClr val="tx2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cxnSp>
          <p:nvCxnSpPr>
            <p:cNvPr id="79962" name="AutoShape 90"/>
            <p:cNvCxnSpPr>
              <a:cxnSpLocks noChangeShapeType="1"/>
              <a:stCxn id="79958" idx="3"/>
              <a:endCxn id="79959" idx="1"/>
            </p:cNvCxnSpPr>
            <p:nvPr/>
          </p:nvCxnSpPr>
          <p:spPr bwMode="gray">
            <a:xfrm>
              <a:off x="1507" y="1294"/>
              <a:ext cx="565" cy="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963" name="AutoShape 91"/>
            <p:cNvCxnSpPr>
              <a:cxnSpLocks noChangeShapeType="1"/>
              <a:stCxn id="79959" idx="3"/>
              <a:endCxn id="79960" idx="1"/>
            </p:cNvCxnSpPr>
            <p:nvPr/>
          </p:nvCxnSpPr>
          <p:spPr bwMode="gray">
            <a:xfrm>
              <a:off x="2612" y="1294"/>
              <a:ext cx="560" cy="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964" name="AutoShape 92"/>
            <p:cNvCxnSpPr>
              <a:cxnSpLocks noChangeShapeType="1"/>
            </p:cNvCxnSpPr>
            <p:nvPr/>
          </p:nvCxnSpPr>
          <p:spPr bwMode="gray">
            <a:xfrm>
              <a:off x="3656" y="1296"/>
              <a:ext cx="616" cy="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77856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项目感想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7283" name="Group 3"/>
          <p:cNvGrpSpPr>
            <a:grpSpLocks/>
          </p:cNvGrpSpPr>
          <p:nvPr/>
        </p:nvGrpSpPr>
        <p:grpSpPr bwMode="auto">
          <a:xfrm>
            <a:off x="1265238" y="1831975"/>
            <a:ext cx="2170112" cy="4035425"/>
            <a:chOff x="720" y="1296"/>
            <a:chExt cx="1367" cy="2542"/>
          </a:xfrm>
        </p:grpSpPr>
        <p:sp>
          <p:nvSpPr>
            <p:cNvPr id="97284" name="AutoShape 4"/>
            <p:cNvSpPr>
              <a:spLocks noChangeArrowheads="1"/>
            </p:cNvSpPr>
            <p:nvPr/>
          </p:nvSpPr>
          <p:spPr bwMode="gray">
            <a:xfrm>
              <a:off x="720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285" name="AutoShape 5"/>
            <p:cNvSpPr>
              <a:spLocks noChangeArrowheads="1"/>
            </p:cNvSpPr>
            <p:nvPr/>
          </p:nvSpPr>
          <p:spPr bwMode="gray">
            <a:xfrm>
              <a:off x="741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286" name="AutoShape 6"/>
            <p:cNvSpPr>
              <a:spLocks noChangeArrowheads="1"/>
            </p:cNvSpPr>
            <p:nvPr/>
          </p:nvSpPr>
          <p:spPr bwMode="gray">
            <a:xfrm>
              <a:off x="752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287" name="AutoShape 7"/>
            <p:cNvSpPr>
              <a:spLocks noChangeArrowheads="1"/>
            </p:cNvSpPr>
            <p:nvPr/>
          </p:nvSpPr>
          <p:spPr bwMode="gray">
            <a:xfrm>
              <a:off x="752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288" name="AutoShape 8"/>
            <p:cNvSpPr>
              <a:spLocks noChangeArrowheads="1"/>
            </p:cNvSpPr>
            <p:nvPr/>
          </p:nvSpPr>
          <p:spPr bwMode="gray">
            <a:xfrm>
              <a:off x="724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729EB4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289" name="AutoShape 9"/>
            <p:cNvSpPr>
              <a:spLocks noChangeArrowheads="1"/>
            </p:cNvSpPr>
            <p:nvPr/>
          </p:nvSpPr>
          <p:spPr bwMode="gray">
            <a:xfrm>
              <a:off x="752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DAFD4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7290" name="Group 10"/>
            <p:cNvGrpSpPr>
              <a:grpSpLocks/>
            </p:cNvGrpSpPr>
            <p:nvPr/>
          </p:nvGrpSpPr>
          <p:grpSpPr bwMode="auto">
            <a:xfrm>
              <a:off x="1189" y="1296"/>
              <a:ext cx="405" cy="405"/>
              <a:chOff x="1289" y="582"/>
              <a:chExt cx="668" cy="668"/>
            </a:xfrm>
          </p:grpSpPr>
          <p:sp>
            <p:nvSpPr>
              <p:cNvPr id="97291" name="Oval 11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292" name="Oval 12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7293" name="Oval 13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7294" name="Oval 14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7295" name="Oval 15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7296" name="Text Box 16"/>
            <p:cNvSpPr txBox="1">
              <a:spLocks noChangeArrowheads="1"/>
            </p:cNvSpPr>
            <p:nvPr/>
          </p:nvSpPr>
          <p:spPr bwMode="gray">
            <a:xfrm>
              <a:off x="1276" y="13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1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97297" name="Text Box 17"/>
            <p:cNvSpPr txBox="1">
              <a:spLocks noChangeArrowheads="1"/>
            </p:cNvSpPr>
            <p:nvPr/>
          </p:nvSpPr>
          <p:spPr bwMode="gray">
            <a:xfrm>
              <a:off x="768" y="1776"/>
              <a:ext cx="1296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</a:rPr>
                <a:t>朴素贝</a:t>
              </a: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叶</a:t>
              </a:r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</a:rPr>
                <a:t>斯</a:t>
              </a:r>
              <a:endParaRPr lang="en-US" altLang="zh-CN" sz="24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sz="2400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分类</a:t>
              </a:r>
              <a:endParaRPr lang="en-US" altLang="zh-CN" sz="2400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过滤</a:t>
              </a:r>
              <a:endParaRPr lang="en-US" altLang="zh-CN" sz="2400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优化</a:t>
              </a:r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7298" name="Group 18"/>
          <p:cNvGrpSpPr>
            <a:grpSpLocks/>
          </p:cNvGrpSpPr>
          <p:nvPr/>
        </p:nvGrpSpPr>
        <p:grpSpPr bwMode="auto">
          <a:xfrm>
            <a:off x="3627438" y="1831975"/>
            <a:ext cx="2166937" cy="4035425"/>
            <a:chOff x="2208" y="1296"/>
            <a:chExt cx="1365" cy="2542"/>
          </a:xfrm>
        </p:grpSpPr>
        <p:sp>
          <p:nvSpPr>
            <p:cNvPr id="97299" name="AutoShape 19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00" name="AutoShape 20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01" name="AutoShape 21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02" name="AutoShape 22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03" name="Oval 23"/>
            <p:cNvSpPr>
              <a:spLocks noChangeArrowheads="1"/>
            </p:cNvSpPr>
            <p:nvPr/>
          </p:nvSpPr>
          <p:spPr bwMode="gray">
            <a:xfrm>
              <a:off x="2677" y="1296"/>
              <a:ext cx="405" cy="40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7304" name="Oval 24"/>
            <p:cNvSpPr>
              <a:spLocks noChangeArrowheads="1"/>
            </p:cNvSpPr>
            <p:nvPr/>
          </p:nvSpPr>
          <p:spPr bwMode="gray">
            <a:xfrm>
              <a:off x="2681" y="1299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97305" name="Oval 25"/>
            <p:cNvSpPr>
              <a:spLocks noChangeArrowheads="1"/>
            </p:cNvSpPr>
            <p:nvPr/>
          </p:nvSpPr>
          <p:spPr bwMode="gray">
            <a:xfrm>
              <a:off x="2686" y="1301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97306" name="Oval 26"/>
            <p:cNvSpPr>
              <a:spLocks noChangeArrowheads="1"/>
            </p:cNvSpPr>
            <p:nvPr/>
          </p:nvSpPr>
          <p:spPr bwMode="gray">
            <a:xfrm>
              <a:off x="2690" y="1305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97307" name="Oval 27"/>
            <p:cNvSpPr>
              <a:spLocks noChangeArrowheads="1"/>
            </p:cNvSpPr>
            <p:nvPr/>
          </p:nvSpPr>
          <p:spPr bwMode="gray">
            <a:xfrm>
              <a:off x="2712" y="1315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97308" name="Text Box 28"/>
            <p:cNvSpPr txBox="1">
              <a:spLocks noChangeArrowheads="1"/>
            </p:cNvSpPr>
            <p:nvPr/>
          </p:nvSpPr>
          <p:spPr bwMode="gray">
            <a:xfrm>
              <a:off x="2764" y="13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2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97309" name="Text Box 29"/>
            <p:cNvSpPr txBox="1">
              <a:spLocks noChangeArrowheads="1"/>
            </p:cNvSpPr>
            <p:nvPr/>
          </p:nvSpPr>
          <p:spPr bwMode="gray">
            <a:xfrm>
              <a:off x="2256" y="1776"/>
              <a:ext cx="1296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</a:rPr>
                <a:t>数据挖掘学习</a:t>
              </a:r>
              <a:endParaRPr lang="en-US" altLang="zh-CN" sz="24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数据挖掘算法</a:t>
              </a:r>
              <a:endParaRPr lang="en-US" altLang="zh-CN" sz="2400" dirty="0" smtClean="0"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sz="2400" dirty="0" smtClean="0"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310" name="AutoShape 30"/>
            <p:cNvSpPr>
              <a:spLocks noChangeArrowheads="1"/>
            </p:cNvSpPr>
            <p:nvPr/>
          </p:nvSpPr>
          <p:spPr bwMode="gray">
            <a:xfrm>
              <a:off x="2210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58A4AE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11" name="AutoShape 31"/>
            <p:cNvSpPr>
              <a:spLocks noChangeArrowheads="1"/>
            </p:cNvSpPr>
            <p:nvPr/>
          </p:nvSpPr>
          <p:spPr bwMode="gray">
            <a:xfrm>
              <a:off x="2238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2B2BB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7312" name="Group 32"/>
          <p:cNvGrpSpPr>
            <a:grpSpLocks/>
          </p:cNvGrpSpPr>
          <p:nvPr/>
        </p:nvGrpSpPr>
        <p:grpSpPr bwMode="auto">
          <a:xfrm>
            <a:off x="5983288" y="1831975"/>
            <a:ext cx="2170112" cy="4035425"/>
            <a:chOff x="3692" y="1296"/>
            <a:chExt cx="1367" cy="2542"/>
          </a:xfrm>
        </p:grpSpPr>
        <p:sp>
          <p:nvSpPr>
            <p:cNvPr id="97313" name="AutoShape 33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14" name="AutoShape 34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15" name="AutoShape 35"/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E9E0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16" name="AutoShape 36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>
                    <a:gamma/>
                    <a:tint val="33333"/>
                    <a:invGamma/>
                  </a:srgbClr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7317" name="Group 37"/>
            <p:cNvGrpSpPr>
              <a:grpSpLocks/>
            </p:cNvGrpSpPr>
            <p:nvPr/>
          </p:nvGrpSpPr>
          <p:grpSpPr bwMode="auto">
            <a:xfrm>
              <a:off x="4165" y="1296"/>
              <a:ext cx="405" cy="405"/>
              <a:chOff x="1289" y="582"/>
              <a:chExt cx="668" cy="668"/>
            </a:xfrm>
          </p:grpSpPr>
          <p:sp>
            <p:nvSpPr>
              <p:cNvPr id="97318" name="Oval 38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319" name="Oval 39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7320" name="Oval 40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7321" name="Oval 41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7322" name="Oval 42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7323" name="Text Box 43"/>
            <p:cNvSpPr txBox="1">
              <a:spLocks noChangeArrowheads="1"/>
            </p:cNvSpPr>
            <p:nvPr/>
          </p:nvSpPr>
          <p:spPr bwMode="gray">
            <a:xfrm>
              <a:off x="4252" y="13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3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97324" name="Text Box 44"/>
            <p:cNvSpPr txBox="1">
              <a:spLocks noChangeArrowheads="1"/>
            </p:cNvSpPr>
            <p:nvPr/>
          </p:nvSpPr>
          <p:spPr bwMode="gray">
            <a:xfrm>
              <a:off x="3744" y="1776"/>
              <a:ext cx="1296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</a:rPr>
                <a:t>人工智能学习</a:t>
              </a:r>
              <a:endParaRPr lang="en-US" altLang="zh-CN" sz="24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与</a:t>
              </a:r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数据挖掘</a:t>
              </a:r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紧密联系</a:t>
              </a:r>
              <a:endParaRPr lang="en-US" altLang="zh-CN" sz="2400" dirty="0" smtClean="0"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sz="24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325" name="AutoShape 45"/>
            <p:cNvSpPr>
              <a:spLocks noChangeArrowheads="1"/>
            </p:cNvSpPr>
            <p:nvPr/>
          </p:nvSpPr>
          <p:spPr bwMode="gray">
            <a:xfrm>
              <a:off x="3692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99BAC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26" name="AutoShape 46"/>
            <p:cNvSpPr>
              <a:spLocks noChangeArrowheads="1"/>
            </p:cNvSpPr>
            <p:nvPr/>
          </p:nvSpPr>
          <p:spPr bwMode="gray">
            <a:xfrm>
              <a:off x="3720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8DAD4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4413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项目总结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7283" name="Group 3"/>
          <p:cNvGrpSpPr>
            <a:grpSpLocks/>
          </p:cNvGrpSpPr>
          <p:nvPr/>
        </p:nvGrpSpPr>
        <p:grpSpPr bwMode="auto">
          <a:xfrm>
            <a:off x="1265238" y="1831975"/>
            <a:ext cx="2170112" cy="4035425"/>
            <a:chOff x="720" y="1296"/>
            <a:chExt cx="1367" cy="2542"/>
          </a:xfrm>
        </p:grpSpPr>
        <p:sp>
          <p:nvSpPr>
            <p:cNvPr id="97284" name="AutoShape 4"/>
            <p:cNvSpPr>
              <a:spLocks noChangeArrowheads="1"/>
            </p:cNvSpPr>
            <p:nvPr/>
          </p:nvSpPr>
          <p:spPr bwMode="gray">
            <a:xfrm>
              <a:off x="720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285" name="AutoShape 5"/>
            <p:cNvSpPr>
              <a:spLocks noChangeArrowheads="1"/>
            </p:cNvSpPr>
            <p:nvPr/>
          </p:nvSpPr>
          <p:spPr bwMode="gray">
            <a:xfrm>
              <a:off x="741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286" name="AutoShape 6"/>
            <p:cNvSpPr>
              <a:spLocks noChangeArrowheads="1"/>
            </p:cNvSpPr>
            <p:nvPr/>
          </p:nvSpPr>
          <p:spPr bwMode="gray">
            <a:xfrm>
              <a:off x="752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287" name="AutoShape 7"/>
            <p:cNvSpPr>
              <a:spLocks noChangeArrowheads="1"/>
            </p:cNvSpPr>
            <p:nvPr/>
          </p:nvSpPr>
          <p:spPr bwMode="gray">
            <a:xfrm>
              <a:off x="752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288" name="AutoShape 8"/>
            <p:cNvSpPr>
              <a:spLocks noChangeArrowheads="1"/>
            </p:cNvSpPr>
            <p:nvPr/>
          </p:nvSpPr>
          <p:spPr bwMode="gray">
            <a:xfrm>
              <a:off x="724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729EB4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289" name="AutoShape 9"/>
            <p:cNvSpPr>
              <a:spLocks noChangeArrowheads="1"/>
            </p:cNvSpPr>
            <p:nvPr/>
          </p:nvSpPr>
          <p:spPr bwMode="gray">
            <a:xfrm>
              <a:off x="752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DAFD4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7290" name="Group 10"/>
            <p:cNvGrpSpPr>
              <a:grpSpLocks/>
            </p:cNvGrpSpPr>
            <p:nvPr/>
          </p:nvGrpSpPr>
          <p:grpSpPr bwMode="auto">
            <a:xfrm>
              <a:off x="1189" y="1296"/>
              <a:ext cx="405" cy="405"/>
              <a:chOff x="1289" y="582"/>
              <a:chExt cx="668" cy="668"/>
            </a:xfrm>
          </p:grpSpPr>
          <p:sp>
            <p:nvSpPr>
              <p:cNvPr id="97291" name="Oval 11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292" name="Oval 12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7293" name="Oval 13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7294" name="Oval 14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7295" name="Oval 15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7296" name="Text Box 16"/>
            <p:cNvSpPr txBox="1">
              <a:spLocks noChangeArrowheads="1"/>
            </p:cNvSpPr>
            <p:nvPr/>
          </p:nvSpPr>
          <p:spPr bwMode="gray">
            <a:xfrm>
              <a:off x="1276" y="13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1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97297" name="Text Box 17"/>
            <p:cNvSpPr txBox="1">
              <a:spLocks noChangeArrowheads="1"/>
            </p:cNvSpPr>
            <p:nvPr/>
          </p:nvSpPr>
          <p:spPr bwMode="gray">
            <a:xfrm>
              <a:off x="768" y="1776"/>
              <a:ext cx="1296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</a:rPr>
                <a:t>第三方库</a:t>
              </a:r>
              <a:endParaRPr lang="en-US" altLang="zh-CN" sz="24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sz="2400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2400" dirty="0" err="1" smtClean="0">
                  <a:latin typeface="微软雅黑" pitchFamily="34" charset="-122"/>
                  <a:ea typeface="微软雅黑" pitchFamily="34" charset="-122"/>
                </a:rPr>
                <a:t>PyQuery</a:t>
              </a:r>
              <a:endParaRPr lang="en-US" altLang="zh-CN" sz="2400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2400" dirty="0" smtClean="0">
                  <a:latin typeface="微软雅黑" pitchFamily="34" charset="-122"/>
                  <a:ea typeface="微软雅黑" pitchFamily="34" charset="-122"/>
                </a:rPr>
                <a:t>Splinter</a:t>
              </a:r>
            </a:p>
            <a:p>
              <a:r>
                <a:rPr lang="en-US" altLang="zh-CN" sz="2400" dirty="0" err="1" smtClean="0">
                  <a:latin typeface="微软雅黑" pitchFamily="34" charset="-122"/>
                  <a:ea typeface="微软雅黑" pitchFamily="34" charset="-122"/>
                </a:rPr>
                <a:t>Highcharts</a:t>
              </a:r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7298" name="Group 18"/>
          <p:cNvGrpSpPr>
            <a:grpSpLocks/>
          </p:cNvGrpSpPr>
          <p:nvPr/>
        </p:nvGrpSpPr>
        <p:grpSpPr bwMode="auto">
          <a:xfrm>
            <a:off x="3627438" y="1831975"/>
            <a:ext cx="2166937" cy="4035425"/>
            <a:chOff x="2208" y="1296"/>
            <a:chExt cx="1365" cy="2542"/>
          </a:xfrm>
        </p:grpSpPr>
        <p:sp>
          <p:nvSpPr>
            <p:cNvPr id="97299" name="AutoShape 19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00" name="AutoShape 20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01" name="AutoShape 21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02" name="AutoShape 22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03" name="Oval 23"/>
            <p:cNvSpPr>
              <a:spLocks noChangeArrowheads="1"/>
            </p:cNvSpPr>
            <p:nvPr/>
          </p:nvSpPr>
          <p:spPr bwMode="gray">
            <a:xfrm>
              <a:off x="2677" y="1296"/>
              <a:ext cx="405" cy="40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7304" name="Oval 24"/>
            <p:cNvSpPr>
              <a:spLocks noChangeArrowheads="1"/>
            </p:cNvSpPr>
            <p:nvPr/>
          </p:nvSpPr>
          <p:spPr bwMode="gray">
            <a:xfrm>
              <a:off x="2681" y="1299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97305" name="Oval 25"/>
            <p:cNvSpPr>
              <a:spLocks noChangeArrowheads="1"/>
            </p:cNvSpPr>
            <p:nvPr/>
          </p:nvSpPr>
          <p:spPr bwMode="gray">
            <a:xfrm>
              <a:off x="2686" y="1301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97306" name="Oval 26"/>
            <p:cNvSpPr>
              <a:spLocks noChangeArrowheads="1"/>
            </p:cNvSpPr>
            <p:nvPr/>
          </p:nvSpPr>
          <p:spPr bwMode="gray">
            <a:xfrm>
              <a:off x="2690" y="1305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97307" name="Oval 27"/>
            <p:cNvSpPr>
              <a:spLocks noChangeArrowheads="1"/>
            </p:cNvSpPr>
            <p:nvPr/>
          </p:nvSpPr>
          <p:spPr bwMode="gray">
            <a:xfrm>
              <a:off x="2712" y="1315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97308" name="Text Box 28"/>
            <p:cNvSpPr txBox="1">
              <a:spLocks noChangeArrowheads="1"/>
            </p:cNvSpPr>
            <p:nvPr/>
          </p:nvSpPr>
          <p:spPr bwMode="gray">
            <a:xfrm>
              <a:off x="2764" y="13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2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97309" name="Text Box 29"/>
            <p:cNvSpPr txBox="1">
              <a:spLocks noChangeArrowheads="1"/>
            </p:cNvSpPr>
            <p:nvPr/>
          </p:nvSpPr>
          <p:spPr bwMode="gray">
            <a:xfrm>
              <a:off x="2256" y="1776"/>
              <a:ext cx="1296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</a:rPr>
                <a:t>设计编码</a:t>
              </a:r>
              <a:endParaRPr lang="en-US" altLang="zh-CN" sz="24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整体框架</a:t>
              </a:r>
              <a:endParaRPr lang="en-US" altLang="zh-CN" sz="2400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部分联系</a:t>
              </a:r>
              <a:endParaRPr lang="en-US" altLang="zh-CN" sz="2400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功能实现</a:t>
              </a:r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310" name="AutoShape 30"/>
            <p:cNvSpPr>
              <a:spLocks noChangeArrowheads="1"/>
            </p:cNvSpPr>
            <p:nvPr/>
          </p:nvSpPr>
          <p:spPr bwMode="gray">
            <a:xfrm>
              <a:off x="2210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58A4AE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11" name="AutoShape 31"/>
            <p:cNvSpPr>
              <a:spLocks noChangeArrowheads="1"/>
            </p:cNvSpPr>
            <p:nvPr/>
          </p:nvSpPr>
          <p:spPr bwMode="gray">
            <a:xfrm>
              <a:off x="2238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2B2BB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7312" name="Group 32"/>
          <p:cNvGrpSpPr>
            <a:grpSpLocks/>
          </p:cNvGrpSpPr>
          <p:nvPr/>
        </p:nvGrpSpPr>
        <p:grpSpPr bwMode="auto">
          <a:xfrm>
            <a:off x="5983288" y="1831975"/>
            <a:ext cx="2170112" cy="4035425"/>
            <a:chOff x="3692" y="1296"/>
            <a:chExt cx="1367" cy="2542"/>
          </a:xfrm>
        </p:grpSpPr>
        <p:sp>
          <p:nvSpPr>
            <p:cNvPr id="97313" name="AutoShape 33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14" name="AutoShape 34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15" name="AutoShape 35"/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E9E0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16" name="AutoShape 36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>
                    <a:gamma/>
                    <a:tint val="33333"/>
                    <a:invGamma/>
                  </a:srgbClr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7317" name="Group 37"/>
            <p:cNvGrpSpPr>
              <a:grpSpLocks/>
            </p:cNvGrpSpPr>
            <p:nvPr/>
          </p:nvGrpSpPr>
          <p:grpSpPr bwMode="auto">
            <a:xfrm>
              <a:off x="4165" y="1296"/>
              <a:ext cx="405" cy="405"/>
              <a:chOff x="1289" y="582"/>
              <a:chExt cx="668" cy="668"/>
            </a:xfrm>
          </p:grpSpPr>
          <p:sp>
            <p:nvSpPr>
              <p:cNvPr id="97318" name="Oval 38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319" name="Oval 39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7320" name="Oval 40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7321" name="Oval 41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7322" name="Oval 42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7323" name="Text Box 43"/>
            <p:cNvSpPr txBox="1">
              <a:spLocks noChangeArrowheads="1"/>
            </p:cNvSpPr>
            <p:nvPr/>
          </p:nvSpPr>
          <p:spPr bwMode="gray">
            <a:xfrm>
              <a:off x="4252" y="13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3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97324" name="Text Box 44"/>
            <p:cNvSpPr txBox="1">
              <a:spLocks noChangeArrowheads="1"/>
            </p:cNvSpPr>
            <p:nvPr/>
          </p:nvSpPr>
          <p:spPr bwMode="gray">
            <a:xfrm>
              <a:off x="3744" y="1776"/>
              <a:ext cx="1296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</a:rPr>
                <a:t>进度控制</a:t>
              </a:r>
              <a:endParaRPr lang="en-US" altLang="zh-CN" sz="24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创意提出</a:t>
              </a:r>
              <a:endParaRPr lang="en-US" altLang="zh-CN" sz="2400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设计与</a:t>
              </a:r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实现</a:t>
              </a:r>
              <a:endParaRPr lang="en-US" altLang="zh-CN" sz="2400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文档编写</a:t>
              </a:r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325" name="AutoShape 45"/>
            <p:cNvSpPr>
              <a:spLocks noChangeArrowheads="1"/>
            </p:cNvSpPr>
            <p:nvPr/>
          </p:nvSpPr>
          <p:spPr bwMode="gray">
            <a:xfrm>
              <a:off x="3692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99BACC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26" name="AutoShape 46"/>
            <p:cNvSpPr>
              <a:spLocks noChangeArrowheads="1"/>
            </p:cNvSpPr>
            <p:nvPr/>
          </p:nvSpPr>
          <p:spPr bwMode="gray">
            <a:xfrm>
              <a:off x="3720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8DAD4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9140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WordArt 5"/>
          <p:cNvSpPr>
            <a:spLocks noChangeArrowheads="1" noChangeShapeType="1" noTextEdit="1"/>
          </p:cNvSpPr>
          <p:nvPr/>
        </p:nvSpPr>
        <p:spPr bwMode="invGray">
          <a:xfrm>
            <a:off x="2895600" y="3505200"/>
            <a:ext cx="4343400" cy="5334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>
              <a:ln w="19050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53882" dir="2700000" algn="ctr" rotWithShape="0">
                  <a:schemeClr val="tx1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86023" name="Text Box 7"/>
          <p:cNvSpPr txBox="1">
            <a:spLocks noChangeArrowheads="1"/>
          </p:cNvSpPr>
          <p:nvPr/>
        </p:nvSpPr>
        <p:spPr bwMode="gray">
          <a:xfrm>
            <a:off x="3200400" y="4191000"/>
            <a:ext cx="3276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600" b="1" dirty="0" smtClean="0">
                <a:solidFill>
                  <a:srgbClr val="000000"/>
                </a:solidFill>
                <a:ea typeface="宋体" pitchFamily="2" charset="-122"/>
              </a:rPr>
              <a:t>微微低调的小组</a:t>
            </a:r>
            <a:endParaRPr lang="en-US" altLang="zh-CN" sz="1600" b="1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gray">
          <a:xfrm>
            <a:off x="2971800" y="4267200"/>
            <a:ext cx="76200" cy="2286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7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Contents</a:t>
            </a:r>
            <a:endParaRPr lang="en-US" altLang="zh-CN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grpSp>
        <p:nvGrpSpPr>
          <p:cNvPr id="87086" name="Group 46"/>
          <p:cNvGrpSpPr>
            <a:grpSpLocks/>
          </p:cNvGrpSpPr>
          <p:nvPr/>
        </p:nvGrpSpPr>
        <p:grpSpPr bwMode="auto">
          <a:xfrm>
            <a:off x="2133600" y="1905000"/>
            <a:ext cx="4724400" cy="685800"/>
            <a:chOff x="1296" y="1824"/>
            <a:chExt cx="2976" cy="432"/>
          </a:xfrm>
        </p:grpSpPr>
        <p:sp>
          <p:nvSpPr>
            <p:cNvPr id="87087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88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89" name="Text Box 49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 dirty="0" smtClean="0">
                  <a:solidFill>
                    <a:srgbClr val="000000"/>
                  </a:solidFill>
                  <a:ea typeface="宋体" pitchFamily="2" charset="-122"/>
                </a:rPr>
                <a:t>项目背景与简介</a:t>
              </a:r>
              <a:endParaRPr lang="en-US" altLang="zh-CN" b="1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7090" name="Text Box 5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chemeClr val="bg1"/>
                  </a:solidFill>
                  <a:ea typeface="宋体" pitchFamily="2" charset="-122"/>
                </a:rPr>
                <a:t>1</a:t>
              </a:r>
            </a:p>
          </p:txBody>
        </p:sp>
      </p:grpSp>
      <p:grpSp>
        <p:nvGrpSpPr>
          <p:cNvPr id="87091" name="Group 51"/>
          <p:cNvGrpSpPr>
            <a:grpSpLocks/>
          </p:cNvGrpSpPr>
          <p:nvPr/>
        </p:nvGrpSpPr>
        <p:grpSpPr bwMode="auto">
          <a:xfrm>
            <a:off x="2133600" y="2743200"/>
            <a:ext cx="4724400" cy="685800"/>
            <a:chOff x="1296" y="1824"/>
            <a:chExt cx="2976" cy="432"/>
          </a:xfrm>
        </p:grpSpPr>
        <p:sp>
          <p:nvSpPr>
            <p:cNvPr id="87092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93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94" name="Text Box 5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 dirty="0" smtClean="0">
                  <a:solidFill>
                    <a:srgbClr val="000000"/>
                  </a:solidFill>
                  <a:ea typeface="宋体" pitchFamily="2" charset="-122"/>
                </a:rPr>
                <a:t>项目框架与内容</a:t>
              </a:r>
              <a:endParaRPr lang="en-US" altLang="zh-CN" b="1" dirty="0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7095" name="Text Box 5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chemeClr val="bg1"/>
                  </a:solidFill>
                  <a:ea typeface="宋体" pitchFamily="2" charset="-122"/>
                </a:rPr>
                <a:t>2</a:t>
              </a:r>
            </a:p>
          </p:txBody>
        </p:sp>
      </p:grpSp>
      <p:grpSp>
        <p:nvGrpSpPr>
          <p:cNvPr id="87096" name="Group 56"/>
          <p:cNvGrpSpPr>
            <a:grpSpLocks/>
          </p:cNvGrpSpPr>
          <p:nvPr/>
        </p:nvGrpSpPr>
        <p:grpSpPr bwMode="auto">
          <a:xfrm>
            <a:off x="2133600" y="3581400"/>
            <a:ext cx="4724400" cy="685800"/>
            <a:chOff x="1296" y="1824"/>
            <a:chExt cx="2976" cy="432"/>
          </a:xfrm>
        </p:grpSpPr>
        <p:sp>
          <p:nvSpPr>
            <p:cNvPr id="87097" name="AutoShape 5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98" name="AutoShape 5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99" name="Text Box 59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 dirty="0" smtClean="0">
                  <a:solidFill>
                    <a:srgbClr val="000000"/>
                  </a:solidFill>
                  <a:ea typeface="宋体" pitchFamily="2" charset="-122"/>
                </a:rPr>
                <a:t>项目实现与技术</a:t>
              </a:r>
              <a:endParaRPr lang="en-US" altLang="zh-CN" b="1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7100" name="Text Box 6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chemeClr val="bg1"/>
                  </a:solidFill>
                  <a:ea typeface="宋体" pitchFamily="2" charset="-122"/>
                </a:rPr>
                <a:t>3</a:t>
              </a:r>
            </a:p>
          </p:txBody>
        </p:sp>
      </p:grpSp>
      <p:grpSp>
        <p:nvGrpSpPr>
          <p:cNvPr id="87101" name="Group 61"/>
          <p:cNvGrpSpPr>
            <a:grpSpLocks/>
          </p:cNvGrpSpPr>
          <p:nvPr/>
        </p:nvGrpSpPr>
        <p:grpSpPr bwMode="auto">
          <a:xfrm>
            <a:off x="2133600" y="4495800"/>
            <a:ext cx="4724400" cy="685800"/>
            <a:chOff x="1296" y="1824"/>
            <a:chExt cx="2976" cy="432"/>
          </a:xfrm>
        </p:grpSpPr>
        <p:sp>
          <p:nvSpPr>
            <p:cNvPr id="87102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103" name="AutoShape 6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104" name="Text Box 6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 dirty="0">
                  <a:solidFill>
                    <a:srgbClr val="000000"/>
                  </a:solidFill>
                  <a:ea typeface="宋体" pitchFamily="2" charset="-122"/>
                </a:rPr>
                <a:t>联机</a:t>
              </a:r>
              <a:r>
                <a:rPr lang="zh-CN" altLang="en-US" b="1" dirty="0" smtClean="0">
                  <a:solidFill>
                    <a:srgbClr val="000000"/>
                  </a:solidFill>
                  <a:ea typeface="宋体" pitchFamily="2" charset="-122"/>
                </a:rPr>
                <a:t>展示</a:t>
              </a:r>
              <a:endParaRPr lang="en-US" altLang="zh-CN" b="1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7105" name="Text Box 6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chemeClr val="bg1"/>
                  </a:solidFill>
                  <a:ea typeface="宋体" pitchFamily="2" charset="-122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项目背景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2421801" y="1412776"/>
            <a:ext cx="3989174" cy="4968552"/>
            <a:chOff x="467544" y="1412776"/>
            <a:chExt cx="3989174" cy="496855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1412776"/>
              <a:ext cx="3989174" cy="49685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704" y="5097114"/>
              <a:ext cx="792088" cy="729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377" y="1957973"/>
            <a:ext cx="5151343" cy="3878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Company Logo</a:t>
            </a:r>
          </a:p>
        </p:txBody>
      </p:sp>
      <p:sp>
        <p:nvSpPr>
          <p:cNvPr id="90114" name="AutoShape 2"/>
          <p:cNvSpPr>
            <a:spLocks noChangeArrowheads="1"/>
          </p:cNvSpPr>
          <p:nvPr/>
        </p:nvSpPr>
        <p:spPr bwMode="auto">
          <a:xfrm>
            <a:off x="3722688" y="3657600"/>
            <a:ext cx="1839912" cy="2286000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1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zh-CN" altLang="en-US" b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谁能帮我预测一下谁的前途更好？</a:t>
            </a:r>
            <a:endParaRPr lang="en-US" altLang="zh-CN" b="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</a:pPr>
            <a:endParaRPr lang="en-US" altLang="zh-CN" b="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什么样的</a:t>
            </a:r>
            <a:r>
              <a:rPr lang="zh-CN" altLang="en-US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群体对这个歌手有兴趣！</a:t>
            </a:r>
            <a:endParaRPr lang="en-US" altLang="zh-CN" b="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115" name="AutoShape 3"/>
          <p:cNvSpPr>
            <a:spLocks noChangeArrowheads="1"/>
          </p:cNvSpPr>
          <p:nvPr/>
        </p:nvSpPr>
        <p:spPr bwMode="auto">
          <a:xfrm>
            <a:off x="1295400" y="3657600"/>
            <a:ext cx="1828800" cy="2286000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31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zh-CN" altLang="en-US" b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我想对我所支持的选手有更多了解！</a:t>
            </a:r>
            <a:endParaRPr lang="en-US" altLang="zh-CN" b="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</a:pPr>
            <a:endParaRPr lang="en-US" altLang="zh-CN" b="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有多少</a:t>
            </a:r>
            <a:r>
              <a:rPr lang="zh-CN" altLang="en-US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人跟我一样喜欢他的？</a:t>
            </a: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endParaRPr lang="en-US" altLang="zh-CN" b="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116" name="AutoShape 4"/>
          <p:cNvSpPr>
            <a:spLocks noChangeArrowheads="1"/>
          </p:cNvSpPr>
          <p:nvPr/>
        </p:nvSpPr>
        <p:spPr bwMode="auto">
          <a:xfrm>
            <a:off x="6248400" y="3657600"/>
            <a:ext cx="1752600" cy="2286000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31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zh-CN" altLang="en-US" b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现在的流行趋势是怎样的？</a:t>
            </a:r>
            <a:endParaRPr lang="en-US" altLang="zh-CN" b="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</a:pP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</a:pPr>
            <a:endParaRPr lang="en-US" altLang="zh-CN" b="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究竟谁的人气更高呢？</a:t>
            </a: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项目背景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120" name="Oval 8"/>
          <p:cNvSpPr>
            <a:spLocks noChangeArrowheads="1"/>
          </p:cNvSpPr>
          <p:nvPr/>
        </p:nvSpPr>
        <p:spPr bwMode="gray">
          <a:xfrm>
            <a:off x="6221413" y="1833563"/>
            <a:ext cx="1703387" cy="1687512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0121" name="Oval 9"/>
          <p:cNvSpPr>
            <a:spLocks noChangeArrowheads="1"/>
          </p:cNvSpPr>
          <p:nvPr/>
        </p:nvSpPr>
        <p:spPr bwMode="gray">
          <a:xfrm>
            <a:off x="6221413" y="1833563"/>
            <a:ext cx="1703387" cy="1687512"/>
          </a:xfrm>
          <a:prstGeom prst="ellipse">
            <a:avLst/>
          </a:prstGeom>
          <a:gradFill rotWithShape="1">
            <a:gsLst>
              <a:gs pos="0">
                <a:schemeClr val="hlink">
                  <a:alpha val="32001"/>
                </a:schemeClr>
              </a:gs>
              <a:gs pos="100000">
                <a:schemeClr val="hlink">
                  <a:gamma/>
                  <a:shade val="0"/>
                  <a:invGamma/>
                  <a:alpha val="89999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0122" name="Oval 10"/>
          <p:cNvSpPr>
            <a:spLocks noChangeArrowheads="1"/>
          </p:cNvSpPr>
          <p:nvPr/>
        </p:nvSpPr>
        <p:spPr bwMode="gray">
          <a:xfrm>
            <a:off x="6332538" y="1944688"/>
            <a:ext cx="1481137" cy="1466850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5411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54118"/>
                  <a:invGamma/>
                </a:scheme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0123" name="Oval 11"/>
          <p:cNvSpPr>
            <a:spLocks noChangeArrowheads="1"/>
          </p:cNvSpPr>
          <p:nvPr/>
        </p:nvSpPr>
        <p:spPr bwMode="gray">
          <a:xfrm>
            <a:off x="6357938" y="1952625"/>
            <a:ext cx="1481137" cy="1466850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63529"/>
                  <a:invGamma/>
                </a:schemeClr>
              </a:gs>
              <a:gs pos="100000">
                <a:schemeClr val="hlink">
                  <a:alpha val="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0124" name="Oval 12"/>
          <p:cNvSpPr>
            <a:spLocks noChangeArrowheads="1"/>
          </p:cNvSpPr>
          <p:nvPr/>
        </p:nvSpPr>
        <p:spPr bwMode="gray">
          <a:xfrm>
            <a:off x="6411913" y="2016125"/>
            <a:ext cx="1335087" cy="1320800"/>
          </a:xfrm>
          <a:prstGeom prst="ellipse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0125" name="Oval 13"/>
          <p:cNvSpPr>
            <a:spLocks noChangeArrowheads="1"/>
          </p:cNvSpPr>
          <p:nvPr/>
        </p:nvSpPr>
        <p:spPr bwMode="gray">
          <a:xfrm>
            <a:off x="1295400" y="1828800"/>
            <a:ext cx="1703388" cy="1687513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tint val="0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0126" name="Oval 14"/>
          <p:cNvSpPr>
            <a:spLocks noChangeArrowheads="1"/>
          </p:cNvSpPr>
          <p:nvPr/>
        </p:nvSpPr>
        <p:spPr bwMode="gray">
          <a:xfrm>
            <a:off x="1295400" y="1828800"/>
            <a:ext cx="1703388" cy="1687513"/>
          </a:xfrm>
          <a:prstGeom prst="ellipse">
            <a:avLst/>
          </a:prstGeom>
          <a:gradFill rotWithShape="1">
            <a:gsLst>
              <a:gs pos="0">
                <a:schemeClr val="folHlink">
                  <a:alpha val="32001"/>
                </a:schemeClr>
              </a:gs>
              <a:gs pos="100000">
                <a:schemeClr val="folHlink">
                  <a:gamma/>
                  <a:shade val="0"/>
                  <a:invGamma/>
                  <a:alpha val="89999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0127" name="Oval 15"/>
          <p:cNvSpPr>
            <a:spLocks noChangeArrowheads="1"/>
          </p:cNvSpPr>
          <p:nvPr/>
        </p:nvSpPr>
        <p:spPr bwMode="gray">
          <a:xfrm>
            <a:off x="1406525" y="1938338"/>
            <a:ext cx="1481138" cy="1466850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shade val="54118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54118"/>
                  <a:invGamma/>
                </a:scheme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0128" name="Oval 16"/>
          <p:cNvSpPr>
            <a:spLocks noChangeArrowheads="1"/>
          </p:cNvSpPr>
          <p:nvPr/>
        </p:nvSpPr>
        <p:spPr bwMode="gray">
          <a:xfrm>
            <a:off x="1408113" y="1941513"/>
            <a:ext cx="1481137" cy="1466850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shade val="63529"/>
                  <a:invGamma/>
                </a:schemeClr>
              </a:gs>
              <a:gs pos="100000">
                <a:schemeClr val="folHlink">
                  <a:alpha val="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0129" name="Oval 17"/>
          <p:cNvSpPr>
            <a:spLocks noChangeArrowheads="1"/>
          </p:cNvSpPr>
          <p:nvPr/>
        </p:nvSpPr>
        <p:spPr bwMode="gray">
          <a:xfrm>
            <a:off x="1481138" y="2012950"/>
            <a:ext cx="1333500" cy="1320800"/>
          </a:xfrm>
          <a:prstGeom prst="ellipse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90130" name="Group 18"/>
          <p:cNvGrpSpPr>
            <a:grpSpLocks/>
          </p:cNvGrpSpPr>
          <p:nvPr/>
        </p:nvGrpSpPr>
        <p:grpSpPr bwMode="auto">
          <a:xfrm>
            <a:off x="1501775" y="2032000"/>
            <a:ext cx="1290638" cy="1277938"/>
            <a:chOff x="4166" y="1706"/>
            <a:chExt cx="1252" cy="1252"/>
          </a:xfrm>
        </p:grpSpPr>
        <p:sp>
          <p:nvSpPr>
            <p:cNvPr id="90131" name="Oval 19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90132" name="Oval 20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90133" name="Oval 21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90134" name="Oval 22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90135" name="Oval 23"/>
          <p:cNvSpPr>
            <a:spLocks noChangeArrowheads="1"/>
          </p:cNvSpPr>
          <p:nvPr/>
        </p:nvSpPr>
        <p:spPr bwMode="gray">
          <a:xfrm>
            <a:off x="3759200" y="1833563"/>
            <a:ext cx="1703388" cy="1687512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0136" name="Oval 24"/>
          <p:cNvSpPr>
            <a:spLocks noChangeArrowheads="1"/>
          </p:cNvSpPr>
          <p:nvPr/>
        </p:nvSpPr>
        <p:spPr bwMode="gray">
          <a:xfrm>
            <a:off x="3759200" y="1833563"/>
            <a:ext cx="1703388" cy="1687512"/>
          </a:xfrm>
          <a:prstGeom prst="ellipse">
            <a:avLst/>
          </a:prstGeom>
          <a:gradFill rotWithShape="1">
            <a:gsLst>
              <a:gs pos="0">
                <a:schemeClr val="accent1">
                  <a:alpha val="32001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0137" name="Oval 25"/>
          <p:cNvSpPr>
            <a:spLocks noChangeArrowheads="1"/>
          </p:cNvSpPr>
          <p:nvPr/>
        </p:nvSpPr>
        <p:spPr bwMode="gray">
          <a:xfrm>
            <a:off x="3870325" y="1944688"/>
            <a:ext cx="1481138" cy="146685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54118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54118"/>
                  <a:invGamma/>
                </a:scheme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0138" name="Oval 26"/>
          <p:cNvSpPr>
            <a:spLocks noChangeArrowheads="1"/>
          </p:cNvSpPr>
          <p:nvPr/>
        </p:nvSpPr>
        <p:spPr bwMode="gray">
          <a:xfrm>
            <a:off x="3871913" y="1946275"/>
            <a:ext cx="1481137" cy="146685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63529"/>
                  <a:invGamma/>
                </a:schemeClr>
              </a:gs>
              <a:gs pos="100000">
                <a:schemeClr val="accent1">
                  <a:alpha val="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0139" name="Oval 27"/>
          <p:cNvSpPr>
            <a:spLocks noChangeArrowheads="1"/>
          </p:cNvSpPr>
          <p:nvPr/>
        </p:nvSpPr>
        <p:spPr bwMode="gray">
          <a:xfrm>
            <a:off x="3943350" y="2016125"/>
            <a:ext cx="1333500" cy="1320800"/>
          </a:xfrm>
          <a:prstGeom prst="ellipse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90140" name="Group 28"/>
          <p:cNvGrpSpPr>
            <a:grpSpLocks/>
          </p:cNvGrpSpPr>
          <p:nvPr/>
        </p:nvGrpSpPr>
        <p:grpSpPr bwMode="auto">
          <a:xfrm>
            <a:off x="3965575" y="2032000"/>
            <a:ext cx="1290638" cy="1277938"/>
            <a:chOff x="4166" y="1706"/>
            <a:chExt cx="1252" cy="1252"/>
          </a:xfrm>
        </p:grpSpPr>
        <p:sp>
          <p:nvSpPr>
            <p:cNvPr id="90141" name="Oval 29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90142" name="Oval 30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90143" name="Oval 31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90144" name="Oval 32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90145" name="Group 33"/>
          <p:cNvGrpSpPr>
            <a:grpSpLocks/>
          </p:cNvGrpSpPr>
          <p:nvPr/>
        </p:nvGrpSpPr>
        <p:grpSpPr bwMode="auto">
          <a:xfrm>
            <a:off x="6435725" y="2032000"/>
            <a:ext cx="1292225" cy="1277938"/>
            <a:chOff x="4166" y="1706"/>
            <a:chExt cx="1252" cy="1252"/>
          </a:xfrm>
        </p:grpSpPr>
        <p:sp>
          <p:nvSpPr>
            <p:cNvPr id="90146" name="Oval 34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90147" name="Oval 35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90148" name="Oval 36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90149" name="Oval 37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90150" name="Text Box 38"/>
          <p:cNvSpPr txBox="1">
            <a:spLocks noChangeArrowheads="1"/>
          </p:cNvSpPr>
          <p:nvPr/>
        </p:nvSpPr>
        <p:spPr bwMode="gray">
          <a:xfrm>
            <a:off x="1751746" y="2505075"/>
            <a:ext cx="8002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粉丝</a:t>
            </a:r>
            <a:endParaRPr lang="en-US" altLang="zh-CN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151" name="Text Box 39"/>
          <p:cNvSpPr txBox="1">
            <a:spLocks noChangeArrowheads="1"/>
          </p:cNvSpPr>
          <p:nvPr/>
        </p:nvSpPr>
        <p:spPr bwMode="gray">
          <a:xfrm>
            <a:off x="4220309" y="2505075"/>
            <a:ext cx="8002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公司</a:t>
            </a:r>
            <a:endParaRPr lang="en-US" altLang="zh-CN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152" name="Text Box 40"/>
          <p:cNvSpPr txBox="1">
            <a:spLocks noChangeArrowheads="1"/>
          </p:cNvSpPr>
          <p:nvPr/>
        </p:nvSpPr>
        <p:spPr bwMode="gray">
          <a:xfrm>
            <a:off x="6687284" y="2505075"/>
            <a:ext cx="8002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媒体</a:t>
            </a:r>
            <a:endParaRPr lang="en-US" altLang="zh-CN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681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项目背景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9359" name="Group 31"/>
          <p:cNvGrpSpPr>
            <a:grpSpLocks/>
          </p:cNvGrpSpPr>
          <p:nvPr/>
        </p:nvGrpSpPr>
        <p:grpSpPr bwMode="auto">
          <a:xfrm>
            <a:off x="1452563" y="1444625"/>
            <a:ext cx="5768975" cy="4575175"/>
            <a:chOff x="915" y="785"/>
            <a:chExt cx="3634" cy="2882"/>
          </a:xfrm>
        </p:grpSpPr>
        <p:sp>
          <p:nvSpPr>
            <p:cNvPr id="99336" name="Rectangle 8"/>
            <p:cNvSpPr>
              <a:spLocks noChangeArrowheads="1"/>
            </p:cNvSpPr>
            <p:nvPr/>
          </p:nvSpPr>
          <p:spPr bwMode="gray">
            <a:xfrm rot="13770025">
              <a:off x="3098" y="2323"/>
              <a:ext cx="605" cy="121"/>
            </a:xfrm>
            <a:prstGeom prst="rect">
              <a:avLst/>
            </a:prstGeom>
            <a:gradFill rotWithShape="1">
              <a:gsLst>
                <a:gs pos="0">
                  <a:srgbClr val="969696">
                    <a:gamma/>
                    <a:shade val="46275"/>
                    <a:invGamma/>
                  </a:srgbClr>
                </a:gs>
                <a:gs pos="50000">
                  <a:srgbClr val="969696"/>
                </a:gs>
                <a:gs pos="100000">
                  <a:srgbClr val="96969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37" name="Rectangle 9"/>
            <p:cNvSpPr>
              <a:spLocks noChangeArrowheads="1"/>
            </p:cNvSpPr>
            <p:nvPr/>
          </p:nvSpPr>
          <p:spPr bwMode="gray">
            <a:xfrm rot="-743917">
              <a:off x="1845" y="2038"/>
              <a:ext cx="636" cy="109"/>
            </a:xfrm>
            <a:prstGeom prst="rect">
              <a:avLst/>
            </a:prstGeom>
            <a:gradFill rotWithShape="1">
              <a:gsLst>
                <a:gs pos="0">
                  <a:srgbClr val="969696">
                    <a:gamma/>
                    <a:shade val="46275"/>
                    <a:invGamma/>
                  </a:srgbClr>
                </a:gs>
                <a:gs pos="50000">
                  <a:srgbClr val="969696"/>
                </a:gs>
                <a:gs pos="100000">
                  <a:srgbClr val="96969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9338" name="Group 10"/>
            <p:cNvGrpSpPr>
              <a:grpSpLocks/>
            </p:cNvGrpSpPr>
            <p:nvPr/>
          </p:nvGrpSpPr>
          <p:grpSpPr bwMode="auto">
            <a:xfrm>
              <a:off x="2436" y="1203"/>
              <a:ext cx="1014" cy="1169"/>
              <a:chOff x="2433" y="1234"/>
              <a:chExt cx="1014" cy="1169"/>
            </a:xfrm>
          </p:grpSpPr>
          <p:sp>
            <p:nvSpPr>
              <p:cNvPr id="99339" name="Rectangle 11"/>
              <p:cNvSpPr>
                <a:spLocks noChangeArrowheads="1"/>
              </p:cNvSpPr>
              <p:nvPr/>
            </p:nvSpPr>
            <p:spPr bwMode="gray">
              <a:xfrm rot="-3205350">
                <a:off x="3175" y="1380"/>
                <a:ext cx="376" cy="83"/>
              </a:xfrm>
              <a:prstGeom prst="rect">
                <a:avLst/>
              </a:prstGeom>
              <a:gradFill rotWithShape="1">
                <a:gsLst>
                  <a:gs pos="0">
                    <a:srgbClr val="969696">
                      <a:gamma/>
                      <a:shade val="46275"/>
                      <a:invGamma/>
                    </a:srgbClr>
                  </a:gs>
                  <a:gs pos="50000">
                    <a:srgbClr val="969696"/>
                  </a:gs>
                  <a:gs pos="100000">
                    <a:srgbClr val="969696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99340" name="Group 12"/>
              <p:cNvGrpSpPr>
                <a:grpSpLocks/>
              </p:cNvGrpSpPr>
              <p:nvPr/>
            </p:nvGrpSpPr>
            <p:grpSpPr bwMode="auto">
              <a:xfrm>
                <a:off x="2433" y="1401"/>
                <a:ext cx="1014" cy="1002"/>
                <a:chOff x="2016" y="1920"/>
                <a:chExt cx="1680" cy="1680"/>
              </a:xfrm>
            </p:grpSpPr>
            <p:sp>
              <p:nvSpPr>
                <p:cNvPr id="99341" name="Oval 13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9342" name="Freeform 14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9343" name="Text Box 15"/>
              <p:cNvSpPr txBox="1">
                <a:spLocks noChangeArrowheads="1"/>
              </p:cNvSpPr>
              <p:nvPr/>
            </p:nvSpPr>
            <p:spPr bwMode="gray">
              <a:xfrm>
                <a:off x="2674" y="1837"/>
                <a:ext cx="50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zh-CN" alt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应用</a:t>
                </a:r>
                <a:endParaRPr lang="en-US" altLang="zh-CN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</p:grpSp>
        <p:grpSp>
          <p:nvGrpSpPr>
            <p:cNvPr id="99345" name="Group 17"/>
            <p:cNvGrpSpPr>
              <a:grpSpLocks/>
            </p:cNvGrpSpPr>
            <p:nvPr/>
          </p:nvGrpSpPr>
          <p:grpSpPr bwMode="auto">
            <a:xfrm>
              <a:off x="3324" y="785"/>
              <a:ext cx="549" cy="543"/>
              <a:chOff x="2016" y="1920"/>
              <a:chExt cx="1680" cy="1680"/>
            </a:xfrm>
          </p:grpSpPr>
          <p:sp>
            <p:nvSpPr>
              <p:cNvPr id="99346" name="Oval 18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347" name="Freeform 19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BBF6EE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9349" name="Group 21"/>
            <p:cNvGrpSpPr>
              <a:grpSpLocks/>
            </p:cNvGrpSpPr>
            <p:nvPr/>
          </p:nvGrpSpPr>
          <p:grpSpPr bwMode="auto">
            <a:xfrm>
              <a:off x="915" y="1620"/>
              <a:ext cx="1099" cy="1128"/>
              <a:chOff x="912" y="1651"/>
              <a:chExt cx="1099" cy="1128"/>
            </a:xfrm>
          </p:grpSpPr>
          <p:grpSp>
            <p:nvGrpSpPr>
              <p:cNvPr id="99350" name="Group 22"/>
              <p:cNvGrpSpPr>
                <a:grpSpLocks/>
              </p:cNvGrpSpPr>
              <p:nvPr/>
            </p:nvGrpSpPr>
            <p:grpSpPr bwMode="auto">
              <a:xfrm>
                <a:off x="912" y="1651"/>
                <a:ext cx="1099" cy="1128"/>
                <a:chOff x="2016" y="1920"/>
                <a:chExt cx="1680" cy="1680"/>
              </a:xfrm>
            </p:grpSpPr>
            <p:sp>
              <p:nvSpPr>
                <p:cNvPr id="99351" name="Oval 23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72549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9352" name="Freeform 24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9353" name="Text Box 25"/>
              <p:cNvSpPr txBox="1">
                <a:spLocks noChangeArrowheads="1"/>
              </p:cNvSpPr>
              <p:nvPr/>
            </p:nvSpPr>
            <p:spPr bwMode="gray">
              <a:xfrm>
                <a:off x="1172" y="2152"/>
                <a:ext cx="571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zh-CN" altLang="en-US" sz="28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需求</a:t>
                </a:r>
                <a:endParaRPr lang="en-US" altLang="zh-CN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</p:grpSp>
        <p:grpSp>
          <p:nvGrpSpPr>
            <p:cNvPr id="99354" name="Group 26"/>
            <p:cNvGrpSpPr>
              <a:grpSpLocks/>
            </p:cNvGrpSpPr>
            <p:nvPr/>
          </p:nvGrpSpPr>
          <p:grpSpPr bwMode="auto">
            <a:xfrm>
              <a:off x="3281" y="2414"/>
              <a:ext cx="1268" cy="1253"/>
              <a:chOff x="3278" y="2445"/>
              <a:chExt cx="1268" cy="1253"/>
            </a:xfrm>
          </p:grpSpPr>
          <p:grpSp>
            <p:nvGrpSpPr>
              <p:cNvPr id="99355" name="Group 27"/>
              <p:cNvGrpSpPr>
                <a:grpSpLocks/>
              </p:cNvGrpSpPr>
              <p:nvPr/>
            </p:nvGrpSpPr>
            <p:grpSpPr bwMode="auto">
              <a:xfrm>
                <a:off x="3278" y="2445"/>
                <a:ext cx="1268" cy="1253"/>
                <a:chOff x="2016" y="1920"/>
                <a:chExt cx="1680" cy="1680"/>
              </a:xfrm>
            </p:grpSpPr>
            <p:sp>
              <p:nvSpPr>
                <p:cNvPr id="99356" name="Oval 28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54510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sy="50000" kx="-2453608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9357" name="Freeform 29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9358" name="Text Box 30"/>
              <p:cNvSpPr txBox="1">
                <a:spLocks noChangeArrowheads="1"/>
              </p:cNvSpPr>
              <p:nvPr/>
            </p:nvSpPr>
            <p:spPr bwMode="gray">
              <a:xfrm>
                <a:off x="3679" y="2988"/>
                <a:ext cx="571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zh-CN" altLang="en-US" sz="28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目标</a:t>
                </a:r>
                <a:endParaRPr lang="en-US" altLang="zh-CN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</p:grpSp>
      </p:grpSp>
      <p:sp>
        <p:nvSpPr>
          <p:cNvPr id="29" name="Freeform 3"/>
          <p:cNvSpPr>
            <a:spLocks/>
          </p:cNvSpPr>
          <p:nvPr/>
        </p:nvSpPr>
        <p:spPr bwMode="gray">
          <a:xfrm>
            <a:off x="5376455" y="2192338"/>
            <a:ext cx="1466850" cy="1155700"/>
          </a:xfrm>
          <a:custGeom>
            <a:avLst/>
            <a:gdLst>
              <a:gd name="T0" fmla="*/ 0 w 982"/>
              <a:gd name="T1" fmla="*/ 774 h 774"/>
              <a:gd name="T2" fmla="*/ 2 w 982"/>
              <a:gd name="T3" fmla="*/ 770 h 774"/>
              <a:gd name="T4" fmla="*/ 8 w 982"/>
              <a:gd name="T5" fmla="*/ 754 h 774"/>
              <a:gd name="T6" fmla="*/ 16 w 982"/>
              <a:gd name="T7" fmla="*/ 730 h 774"/>
              <a:gd name="T8" fmla="*/ 32 w 982"/>
              <a:gd name="T9" fmla="*/ 698 h 774"/>
              <a:gd name="T10" fmla="*/ 50 w 982"/>
              <a:gd name="T11" fmla="*/ 660 h 774"/>
              <a:gd name="T12" fmla="*/ 76 w 982"/>
              <a:gd name="T13" fmla="*/ 618 h 774"/>
              <a:gd name="T14" fmla="*/ 106 w 982"/>
              <a:gd name="T15" fmla="*/ 574 h 774"/>
              <a:gd name="T16" fmla="*/ 142 w 982"/>
              <a:gd name="T17" fmla="*/ 528 h 774"/>
              <a:gd name="T18" fmla="*/ 186 w 982"/>
              <a:gd name="T19" fmla="*/ 482 h 774"/>
              <a:gd name="T20" fmla="*/ 236 w 982"/>
              <a:gd name="T21" fmla="*/ 438 h 774"/>
              <a:gd name="T22" fmla="*/ 294 w 982"/>
              <a:gd name="T23" fmla="*/ 398 h 774"/>
              <a:gd name="T24" fmla="*/ 360 w 982"/>
              <a:gd name="T25" fmla="*/ 360 h 774"/>
              <a:gd name="T26" fmla="*/ 426 w 982"/>
              <a:gd name="T27" fmla="*/ 332 h 774"/>
              <a:gd name="T28" fmla="*/ 488 w 982"/>
              <a:gd name="T29" fmla="*/ 314 h 774"/>
              <a:gd name="T30" fmla="*/ 544 w 982"/>
              <a:gd name="T31" fmla="*/ 304 h 774"/>
              <a:gd name="T32" fmla="*/ 594 w 982"/>
              <a:gd name="T33" fmla="*/ 300 h 774"/>
              <a:gd name="T34" fmla="*/ 638 w 982"/>
              <a:gd name="T35" fmla="*/ 300 h 774"/>
              <a:gd name="T36" fmla="*/ 678 w 982"/>
              <a:gd name="T37" fmla="*/ 304 h 774"/>
              <a:gd name="T38" fmla="*/ 710 w 982"/>
              <a:gd name="T39" fmla="*/ 312 h 774"/>
              <a:gd name="T40" fmla="*/ 736 w 982"/>
              <a:gd name="T41" fmla="*/ 320 h 774"/>
              <a:gd name="T42" fmla="*/ 754 w 982"/>
              <a:gd name="T43" fmla="*/ 326 h 774"/>
              <a:gd name="T44" fmla="*/ 766 w 982"/>
              <a:gd name="T45" fmla="*/ 332 h 774"/>
              <a:gd name="T46" fmla="*/ 770 w 982"/>
              <a:gd name="T47" fmla="*/ 334 h 774"/>
              <a:gd name="T48" fmla="*/ 680 w 982"/>
              <a:gd name="T49" fmla="*/ 476 h 774"/>
              <a:gd name="T50" fmla="*/ 982 w 982"/>
              <a:gd name="T51" fmla="*/ 370 h 774"/>
              <a:gd name="T52" fmla="*/ 912 w 982"/>
              <a:gd name="T53" fmla="*/ 0 h 774"/>
              <a:gd name="T54" fmla="*/ 854 w 982"/>
              <a:gd name="T55" fmla="*/ 150 h 774"/>
              <a:gd name="T56" fmla="*/ 850 w 982"/>
              <a:gd name="T57" fmla="*/ 148 h 774"/>
              <a:gd name="T58" fmla="*/ 838 w 982"/>
              <a:gd name="T59" fmla="*/ 142 h 774"/>
              <a:gd name="T60" fmla="*/ 822 w 982"/>
              <a:gd name="T61" fmla="*/ 134 h 774"/>
              <a:gd name="T62" fmla="*/ 798 w 982"/>
              <a:gd name="T63" fmla="*/ 126 h 774"/>
              <a:gd name="T64" fmla="*/ 768 w 982"/>
              <a:gd name="T65" fmla="*/ 120 h 774"/>
              <a:gd name="T66" fmla="*/ 732 w 982"/>
              <a:gd name="T67" fmla="*/ 114 h 774"/>
              <a:gd name="T68" fmla="*/ 692 w 982"/>
              <a:gd name="T69" fmla="*/ 110 h 774"/>
              <a:gd name="T70" fmla="*/ 646 w 982"/>
              <a:gd name="T71" fmla="*/ 110 h 774"/>
              <a:gd name="T72" fmla="*/ 596 w 982"/>
              <a:gd name="T73" fmla="*/ 116 h 774"/>
              <a:gd name="T74" fmla="*/ 540 w 982"/>
              <a:gd name="T75" fmla="*/ 126 h 774"/>
              <a:gd name="T76" fmla="*/ 482 w 982"/>
              <a:gd name="T77" fmla="*/ 146 h 774"/>
              <a:gd name="T78" fmla="*/ 422 w 982"/>
              <a:gd name="T79" fmla="*/ 172 h 774"/>
              <a:gd name="T80" fmla="*/ 356 w 982"/>
              <a:gd name="T81" fmla="*/ 210 h 774"/>
              <a:gd name="T82" fmla="*/ 290 w 982"/>
              <a:gd name="T83" fmla="*/ 258 h 774"/>
              <a:gd name="T84" fmla="*/ 230 w 982"/>
              <a:gd name="T85" fmla="*/ 310 h 774"/>
              <a:gd name="T86" fmla="*/ 178 w 982"/>
              <a:gd name="T87" fmla="*/ 364 h 774"/>
              <a:gd name="T88" fmla="*/ 136 w 982"/>
              <a:gd name="T89" fmla="*/ 422 h 774"/>
              <a:gd name="T90" fmla="*/ 100 w 982"/>
              <a:gd name="T91" fmla="*/ 480 h 774"/>
              <a:gd name="T92" fmla="*/ 72 w 982"/>
              <a:gd name="T93" fmla="*/ 536 h 774"/>
              <a:gd name="T94" fmla="*/ 48 w 982"/>
              <a:gd name="T95" fmla="*/ 590 h 774"/>
              <a:gd name="T96" fmla="*/ 30 w 982"/>
              <a:gd name="T97" fmla="*/ 640 h 774"/>
              <a:gd name="T98" fmla="*/ 18 w 982"/>
              <a:gd name="T99" fmla="*/ 684 h 774"/>
              <a:gd name="T100" fmla="*/ 8 w 982"/>
              <a:gd name="T101" fmla="*/ 722 h 774"/>
              <a:gd name="T102" fmla="*/ 4 w 982"/>
              <a:gd name="T103" fmla="*/ 750 h 774"/>
              <a:gd name="T104" fmla="*/ 0 w 982"/>
              <a:gd name="T105" fmla="*/ 768 h 774"/>
              <a:gd name="T106" fmla="*/ 0 w 982"/>
              <a:gd name="T107" fmla="*/ 774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chemeClr val="hlink">
                  <a:gamma/>
                  <a:tint val="90980"/>
                  <a:invGamma/>
                  <a:alpha val="32001"/>
                </a:schemeClr>
              </a:gs>
              <a:gs pos="100000">
                <a:schemeClr val="hlink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91486" y="2399824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Solve it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！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gray">
          <a:xfrm>
            <a:off x="5306530" y="1621645"/>
            <a:ext cx="803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问题</a:t>
            </a:r>
            <a:endParaRPr lang="en-US" altLang="zh-CN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9592" y="3668383"/>
            <a:ext cx="62320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Miss</a:t>
            </a:r>
            <a:r>
              <a:rPr lang="zh-CN" altLang="en-US" b="1" dirty="0" smtClean="0"/>
              <a:t>特点</a:t>
            </a:r>
            <a:r>
              <a:rPr lang="en-US" altLang="zh-CN" b="1" dirty="0" smtClean="0"/>
              <a:t>:</a:t>
            </a:r>
          </a:p>
          <a:p>
            <a:endParaRPr lang="en-US" altLang="zh-CN" b="1" dirty="0"/>
          </a:p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、广告、新闻、八卦</a:t>
            </a:r>
            <a:endParaRPr lang="en-US" altLang="zh-CN" b="1" dirty="0" smtClean="0"/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、厌恶情绪</a:t>
            </a:r>
            <a:endParaRPr lang="en-US" altLang="zh-CN" b="1" dirty="0" smtClean="0"/>
          </a:p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、未直接涉及音乐的日常微博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5066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项目简介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1683" name="Group 3"/>
          <p:cNvGrpSpPr>
            <a:grpSpLocks/>
          </p:cNvGrpSpPr>
          <p:nvPr/>
        </p:nvGrpSpPr>
        <p:grpSpPr bwMode="auto">
          <a:xfrm>
            <a:off x="1295400" y="1963717"/>
            <a:ext cx="6477000" cy="3374859"/>
            <a:chOff x="624" y="1107"/>
            <a:chExt cx="4416" cy="2238"/>
          </a:xfrm>
        </p:grpSpPr>
        <p:sp>
          <p:nvSpPr>
            <p:cNvPr id="71684" name="AutoShape 4"/>
            <p:cNvSpPr>
              <a:spLocks noChangeArrowheads="1"/>
            </p:cNvSpPr>
            <p:nvPr/>
          </p:nvSpPr>
          <p:spPr bwMode="gray">
            <a:xfrm>
              <a:off x="2304" y="2496"/>
              <a:ext cx="1056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71685" name="AutoShape 5"/>
            <p:cNvSpPr>
              <a:spLocks noChangeArrowheads="1"/>
            </p:cNvSpPr>
            <p:nvPr/>
          </p:nvSpPr>
          <p:spPr bwMode="gray">
            <a:xfrm>
              <a:off x="2304" y="2160"/>
              <a:ext cx="1056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71686" name="AutoShape 6"/>
            <p:cNvSpPr>
              <a:spLocks noChangeArrowheads="1"/>
            </p:cNvSpPr>
            <p:nvPr/>
          </p:nvSpPr>
          <p:spPr bwMode="gray">
            <a:xfrm>
              <a:off x="2304" y="1824"/>
              <a:ext cx="1056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71687" name="Text Box 7"/>
            <p:cNvSpPr txBox="1">
              <a:spLocks noChangeArrowheads="1"/>
            </p:cNvSpPr>
            <p:nvPr/>
          </p:nvSpPr>
          <p:spPr bwMode="gray">
            <a:xfrm>
              <a:off x="2421" y="1915"/>
              <a:ext cx="844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 dirty="0" err="1" smtClean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Weibo</a:t>
              </a:r>
              <a:r>
                <a:rPr lang="en-US" altLang="zh-CN" b="1" dirty="0" smtClean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 API</a:t>
              </a:r>
              <a:endParaRPr lang="en-US" altLang="zh-CN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71688" name="Text Box 8"/>
            <p:cNvSpPr txBox="1">
              <a:spLocks noChangeArrowheads="1"/>
            </p:cNvSpPr>
            <p:nvPr/>
          </p:nvSpPr>
          <p:spPr bwMode="gray">
            <a:xfrm>
              <a:off x="2463" y="2250"/>
              <a:ext cx="760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b="1" dirty="0" smtClean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微博信息</a:t>
              </a:r>
              <a:endParaRPr lang="en-US" altLang="zh-CN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71689" name="Text Box 9"/>
            <p:cNvSpPr txBox="1">
              <a:spLocks noChangeArrowheads="1"/>
            </p:cNvSpPr>
            <p:nvPr/>
          </p:nvSpPr>
          <p:spPr bwMode="gray">
            <a:xfrm>
              <a:off x="2462" y="2598"/>
              <a:ext cx="760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b="1" dirty="0" smtClean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个人资料</a:t>
              </a:r>
              <a:endParaRPr lang="en-US" altLang="zh-CN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71690" name="AutoShape 10"/>
            <p:cNvSpPr>
              <a:spLocks noChangeArrowheads="1"/>
            </p:cNvSpPr>
            <p:nvPr/>
          </p:nvSpPr>
          <p:spPr bwMode="gray">
            <a:xfrm>
              <a:off x="1872" y="1680"/>
              <a:ext cx="336" cy="1296"/>
            </a:xfrm>
            <a:prstGeom prst="leftArrow">
              <a:avLst>
                <a:gd name="adj1" fmla="val 65583"/>
                <a:gd name="adj2" fmla="val 65181"/>
              </a:avLst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46275"/>
                    <a:invGamma/>
                    <a:alpha val="1200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71691" name="AutoShape 11"/>
            <p:cNvSpPr>
              <a:spLocks noChangeArrowheads="1"/>
            </p:cNvSpPr>
            <p:nvPr/>
          </p:nvSpPr>
          <p:spPr bwMode="auto">
            <a:xfrm>
              <a:off x="624" y="1344"/>
              <a:ext cx="1152" cy="196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tx2">
                          <a:gamma/>
                          <a:tint val="48627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zh-CN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71692" name="Text Box 12"/>
            <p:cNvSpPr txBox="1">
              <a:spLocks noChangeArrowheads="1"/>
            </p:cNvSpPr>
            <p:nvPr/>
          </p:nvSpPr>
          <p:spPr bwMode="auto">
            <a:xfrm>
              <a:off x="672" y="1423"/>
              <a:ext cx="1056" cy="17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tx2">
                          <a:gamma/>
                          <a:tint val="48627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 dirty="0" smtClean="0">
                  <a:solidFill>
                    <a:srgbClr val="001D3A"/>
                  </a:solidFill>
                  <a:latin typeface="黑体" pitchFamily="49" charset="-122"/>
                  <a:ea typeface="黑体" pitchFamily="49" charset="-122"/>
                </a:rPr>
                <a:t>技术</a:t>
              </a:r>
              <a:endParaRPr lang="en-US" altLang="zh-CN" b="1" dirty="0" smtClean="0">
                <a:solidFill>
                  <a:srgbClr val="001D3A"/>
                </a:solidFill>
                <a:latin typeface="黑体" pitchFamily="49" charset="-122"/>
                <a:ea typeface="黑体" pitchFamily="49" charset="-122"/>
              </a:endParaRPr>
            </a:p>
            <a:p>
              <a:pPr algn="ctr" eaLnBrk="0" hangingPunct="0"/>
              <a:endParaRPr lang="en-US" altLang="zh-CN" b="1" dirty="0">
                <a:solidFill>
                  <a:srgbClr val="001D3A"/>
                </a:solidFill>
                <a:latin typeface="黑体" pitchFamily="49" charset="-122"/>
                <a:ea typeface="黑体" pitchFamily="49" charset="-122"/>
              </a:endParaRP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zh-CN" altLang="en-US" dirty="0" smtClean="0">
                  <a:solidFill>
                    <a:srgbClr val="001D3A"/>
                  </a:solidFill>
                  <a:latin typeface="黑体" pitchFamily="49" charset="-122"/>
                  <a:ea typeface="黑体" pitchFamily="49" charset="-122"/>
                </a:rPr>
                <a:t>数据爬取</a:t>
              </a:r>
              <a:endParaRPr lang="en-US" altLang="zh-CN" dirty="0" smtClean="0">
                <a:solidFill>
                  <a:srgbClr val="001D3A"/>
                </a:solidFill>
                <a:latin typeface="黑体" pitchFamily="49" charset="-122"/>
                <a:ea typeface="黑体" pitchFamily="49" charset="-122"/>
              </a:endParaRPr>
            </a:p>
            <a:p>
              <a:pPr algn="ctr" eaLnBrk="0" hangingPunct="0">
                <a:buSzPct val="60000"/>
                <a:buFontTx/>
                <a:buChar char="•"/>
              </a:pPr>
              <a:endParaRPr lang="en-US" altLang="zh-CN" dirty="0">
                <a:solidFill>
                  <a:srgbClr val="001D3A"/>
                </a:solidFill>
                <a:latin typeface="黑体" pitchFamily="49" charset="-122"/>
                <a:ea typeface="黑体" pitchFamily="49" charset="-122"/>
              </a:endParaRP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zh-CN" altLang="en-US" dirty="0">
                  <a:solidFill>
                    <a:srgbClr val="001D3A"/>
                  </a:solidFill>
                  <a:latin typeface="黑体" pitchFamily="49" charset="-122"/>
                  <a:ea typeface="黑体" pitchFamily="49" charset="-122"/>
                </a:rPr>
                <a:t>贝叶</a:t>
              </a:r>
              <a:r>
                <a:rPr lang="zh-CN" altLang="en-US" dirty="0" smtClean="0">
                  <a:solidFill>
                    <a:srgbClr val="001D3A"/>
                  </a:solidFill>
                  <a:latin typeface="黑体" pitchFamily="49" charset="-122"/>
                  <a:ea typeface="黑体" pitchFamily="49" charset="-122"/>
                </a:rPr>
                <a:t>斯过滤</a:t>
              </a:r>
              <a:endParaRPr lang="en-US" altLang="zh-CN" dirty="0" smtClean="0">
                <a:solidFill>
                  <a:srgbClr val="001D3A"/>
                </a:solidFill>
                <a:latin typeface="黑体" pitchFamily="49" charset="-122"/>
                <a:ea typeface="黑体" pitchFamily="49" charset="-122"/>
              </a:endParaRPr>
            </a:p>
            <a:p>
              <a:pPr algn="ctr" eaLnBrk="0" hangingPunct="0">
                <a:buSzPct val="60000"/>
                <a:buFontTx/>
                <a:buChar char="•"/>
              </a:pPr>
              <a:endParaRPr lang="en-US" altLang="zh-CN" dirty="0">
                <a:solidFill>
                  <a:srgbClr val="001D3A"/>
                </a:solidFill>
                <a:latin typeface="黑体" pitchFamily="49" charset="-122"/>
                <a:ea typeface="黑体" pitchFamily="49" charset="-122"/>
              </a:endParaRP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zh-CN" altLang="en-US" dirty="0">
                  <a:solidFill>
                    <a:srgbClr val="001D3A"/>
                  </a:solidFill>
                  <a:latin typeface="黑体" pitchFamily="49" charset="-122"/>
                  <a:ea typeface="黑体" pitchFamily="49" charset="-122"/>
                </a:rPr>
                <a:t>曲线拟合</a:t>
              </a:r>
              <a:endParaRPr lang="en-US" altLang="zh-CN" dirty="0" smtClean="0">
                <a:solidFill>
                  <a:srgbClr val="001D3A"/>
                </a:solidFill>
                <a:latin typeface="黑体" pitchFamily="49" charset="-122"/>
                <a:ea typeface="黑体" pitchFamily="49" charset="-122"/>
              </a:endParaRPr>
            </a:p>
            <a:p>
              <a:pPr algn="ctr" eaLnBrk="0" hangingPunct="0">
                <a:buSzPct val="60000"/>
                <a:buFontTx/>
                <a:buChar char="•"/>
              </a:pPr>
              <a:endParaRPr lang="en-US" altLang="zh-CN" dirty="0">
                <a:solidFill>
                  <a:srgbClr val="001D3A"/>
                </a:solidFill>
                <a:latin typeface="黑体" pitchFamily="49" charset="-122"/>
                <a:ea typeface="黑体" pitchFamily="49" charset="-122"/>
              </a:endParaRP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altLang="zh-CN" dirty="0" smtClean="0">
                  <a:solidFill>
                    <a:srgbClr val="001D3A"/>
                  </a:solidFill>
                  <a:latin typeface="黑体" pitchFamily="49" charset="-122"/>
                  <a:ea typeface="黑体" pitchFamily="49" charset="-122"/>
                </a:rPr>
                <a:t>JS</a:t>
              </a:r>
              <a:r>
                <a:rPr lang="zh-CN" altLang="en-US" dirty="0" smtClean="0">
                  <a:solidFill>
                    <a:srgbClr val="001D3A"/>
                  </a:solidFill>
                  <a:latin typeface="黑体" pitchFamily="49" charset="-122"/>
                  <a:ea typeface="黑体" pitchFamily="49" charset="-122"/>
                </a:rPr>
                <a:t>图表</a:t>
              </a:r>
              <a:r>
                <a:rPr lang="zh-CN" altLang="en-US" dirty="0">
                  <a:solidFill>
                    <a:srgbClr val="001D3A"/>
                  </a:solidFill>
                  <a:latin typeface="黑体" pitchFamily="49" charset="-122"/>
                  <a:ea typeface="黑体" pitchFamily="49" charset="-122"/>
                </a:rPr>
                <a:t>展示</a:t>
              </a:r>
              <a:endParaRPr lang="en-US" altLang="zh-CN" dirty="0" smtClean="0">
                <a:solidFill>
                  <a:srgbClr val="001D3A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71693" name="AutoShape 13"/>
            <p:cNvSpPr>
              <a:spLocks noChangeArrowheads="1"/>
            </p:cNvSpPr>
            <p:nvPr/>
          </p:nvSpPr>
          <p:spPr bwMode="auto">
            <a:xfrm>
              <a:off x="3888" y="1344"/>
              <a:ext cx="1152" cy="196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tx2">
                          <a:gamma/>
                          <a:tint val="48627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zh-CN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71694" name="Text Box 14"/>
            <p:cNvSpPr txBox="1">
              <a:spLocks noChangeArrowheads="1"/>
            </p:cNvSpPr>
            <p:nvPr/>
          </p:nvSpPr>
          <p:spPr bwMode="auto">
            <a:xfrm>
              <a:off x="3936" y="1488"/>
              <a:ext cx="1056" cy="18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tx2">
                          <a:gamma/>
                          <a:tint val="48627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 dirty="0" smtClean="0">
                  <a:solidFill>
                    <a:srgbClr val="001D3A"/>
                  </a:solidFill>
                  <a:latin typeface="黑体" pitchFamily="49" charset="-122"/>
                  <a:ea typeface="黑体" pitchFamily="49" charset="-122"/>
                </a:rPr>
                <a:t>内容</a:t>
              </a:r>
              <a:endParaRPr lang="en-US" altLang="zh-CN" b="1" dirty="0" smtClean="0">
                <a:solidFill>
                  <a:srgbClr val="001D3A"/>
                </a:solidFill>
                <a:latin typeface="黑体" pitchFamily="49" charset="-122"/>
                <a:ea typeface="黑体" pitchFamily="49" charset="-122"/>
              </a:endParaRPr>
            </a:p>
            <a:p>
              <a:pPr algn="ctr" eaLnBrk="0" hangingPunct="0"/>
              <a:endParaRPr lang="en-US" altLang="zh-CN" b="1" dirty="0">
                <a:solidFill>
                  <a:srgbClr val="001D3A"/>
                </a:solidFill>
                <a:latin typeface="黑体" pitchFamily="49" charset="-122"/>
                <a:ea typeface="黑体" pitchFamily="49" charset="-122"/>
              </a:endParaRP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zh-CN" altLang="en-US" dirty="0">
                  <a:solidFill>
                    <a:srgbClr val="001D3A"/>
                  </a:solidFill>
                  <a:latin typeface="黑体" pitchFamily="49" charset="-122"/>
                  <a:ea typeface="黑体" pitchFamily="49" charset="-122"/>
                </a:rPr>
                <a:t>性别分布</a:t>
              </a:r>
              <a:endParaRPr lang="en-US" altLang="zh-CN" dirty="0" smtClean="0">
                <a:solidFill>
                  <a:srgbClr val="001D3A"/>
                </a:solidFill>
                <a:latin typeface="黑体" pitchFamily="49" charset="-122"/>
                <a:ea typeface="黑体" pitchFamily="49" charset="-122"/>
              </a:endParaRPr>
            </a:p>
            <a:p>
              <a:pPr algn="ctr" eaLnBrk="0" hangingPunct="0">
                <a:buSzPct val="60000"/>
                <a:buFontTx/>
                <a:buChar char="•"/>
              </a:pPr>
              <a:endParaRPr lang="en-US" altLang="zh-CN" dirty="0" smtClean="0">
                <a:solidFill>
                  <a:srgbClr val="001D3A"/>
                </a:solidFill>
                <a:latin typeface="黑体" pitchFamily="49" charset="-122"/>
                <a:ea typeface="黑体" pitchFamily="49" charset="-122"/>
              </a:endParaRP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zh-CN" altLang="en-US" dirty="0">
                  <a:solidFill>
                    <a:srgbClr val="001D3A"/>
                  </a:solidFill>
                  <a:latin typeface="黑体" pitchFamily="49" charset="-122"/>
                  <a:ea typeface="黑体" pitchFamily="49" charset="-122"/>
                </a:rPr>
                <a:t>地域</a:t>
              </a:r>
              <a:r>
                <a:rPr lang="zh-CN" altLang="en-US" dirty="0" smtClean="0">
                  <a:solidFill>
                    <a:srgbClr val="001D3A"/>
                  </a:solidFill>
                  <a:latin typeface="黑体" pitchFamily="49" charset="-122"/>
                  <a:ea typeface="黑体" pitchFamily="49" charset="-122"/>
                </a:rPr>
                <a:t>分布</a:t>
              </a:r>
              <a:endParaRPr lang="en-US" altLang="zh-CN" dirty="0" smtClean="0">
                <a:solidFill>
                  <a:srgbClr val="001D3A"/>
                </a:solidFill>
                <a:latin typeface="黑体" pitchFamily="49" charset="-122"/>
                <a:ea typeface="黑体" pitchFamily="49" charset="-122"/>
              </a:endParaRPr>
            </a:p>
            <a:p>
              <a:pPr algn="ctr" eaLnBrk="0" hangingPunct="0">
                <a:buSzPct val="60000"/>
                <a:buFontTx/>
                <a:buChar char="•"/>
              </a:pPr>
              <a:endParaRPr lang="en-US" altLang="zh-CN" dirty="0">
                <a:solidFill>
                  <a:srgbClr val="001D3A"/>
                </a:solidFill>
                <a:latin typeface="黑体" pitchFamily="49" charset="-122"/>
                <a:ea typeface="黑体" pitchFamily="49" charset="-122"/>
              </a:endParaRP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zh-CN" altLang="en-US" dirty="0">
                  <a:solidFill>
                    <a:srgbClr val="001D3A"/>
                  </a:solidFill>
                  <a:latin typeface="黑体" pitchFamily="49" charset="-122"/>
                  <a:ea typeface="黑体" pitchFamily="49" charset="-122"/>
                </a:rPr>
                <a:t>关注原因</a:t>
              </a:r>
              <a:endParaRPr lang="en-US" altLang="zh-CN" dirty="0" smtClean="0">
                <a:solidFill>
                  <a:srgbClr val="001D3A"/>
                </a:solidFill>
                <a:latin typeface="黑体" pitchFamily="49" charset="-122"/>
                <a:ea typeface="黑体" pitchFamily="49" charset="-122"/>
              </a:endParaRPr>
            </a:p>
            <a:p>
              <a:pPr algn="ctr" eaLnBrk="0" hangingPunct="0">
                <a:buSzPct val="60000"/>
                <a:buFontTx/>
                <a:buChar char="•"/>
              </a:pPr>
              <a:endParaRPr lang="en-US" altLang="zh-CN" dirty="0">
                <a:solidFill>
                  <a:srgbClr val="001D3A"/>
                </a:solidFill>
                <a:latin typeface="黑体" pitchFamily="49" charset="-122"/>
                <a:ea typeface="黑体" pitchFamily="49" charset="-122"/>
              </a:endParaRP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zh-CN" altLang="en-US" dirty="0" smtClean="0">
                  <a:solidFill>
                    <a:srgbClr val="001D3A"/>
                  </a:solidFill>
                  <a:latin typeface="黑体" pitchFamily="49" charset="-122"/>
                  <a:ea typeface="黑体" pitchFamily="49" charset="-122"/>
                </a:rPr>
                <a:t>年龄分布</a:t>
              </a:r>
              <a:endParaRPr lang="en-US" altLang="zh-CN" dirty="0" smtClean="0">
                <a:solidFill>
                  <a:srgbClr val="001D3A"/>
                </a:solidFill>
                <a:latin typeface="黑体" pitchFamily="49" charset="-122"/>
                <a:ea typeface="黑体" pitchFamily="49" charset="-122"/>
              </a:endParaRP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altLang="zh-CN" sz="1400" dirty="0">
                  <a:solidFill>
                    <a:srgbClr val="001D3A"/>
                  </a:solidFill>
                  <a:latin typeface="黑体" pitchFamily="49" charset="-122"/>
                  <a:ea typeface="黑体" pitchFamily="49" charset="-122"/>
                </a:rPr>
                <a:t>……</a:t>
              </a:r>
            </a:p>
          </p:txBody>
        </p:sp>
        <p:sp>
          <p:nvSpPr>
            <p:cNvPr id="71695" name="AutoShape 15"/>
            <p:cNvSpPr>
              <a:spLocks noChangeArrowheads="1"/>
            </p:cNvSpPr>
            <p:nvPr/>
          </p:nvSpPr>
          <p:spPr bwMode="gray">
            <a:xfrm>
              <a:off x="3458" y="1680"/>
              <a:ext cx="334" cy="1296"/>
            </a:xfrm>
            <a:prstGeom prst="rightArrow">
              <a:avLst>
                <a:gd name="adj1" fmla="val 67750"/>
                <a:gd name="adj2" fmla="val 66167"/>
              </a:avLst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12000"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71698" name="Text Box 18"/>
            <p:cNvSpPr txBox="1">
              <a:spLocks noChangeArrowheads="1"/>
            </p:cNvSpPr>
            <p:nvPr/>
          </p:nvSpPr>
          <p:spPr bwMode="gray">
            <a:xfrm>
              <a:off x="2764" y="1107"/>
              <a:ext cx="126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zh-CN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856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项目架构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731" name="Line 3"/>
          <p:cNvSpPr>
            <a:spLocks noChangeShapeType="1"/>
          </p:cNvSpPr>
          <p:nvPr/>
        </p:nvSpPr>
        <p:spPr bwMode="gray">
          <a:xfrm flipH="1">
            <a:off x="873125" y="5621338"/>
            <a:ext cx="16573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2" name="Line 4"/>
          <p:cNvSpPr>
            <a:spLocks noChangeShapeType="1"/>
          </p:cNvSpPr>
          <p:nvPr/>
        </p:nvSpPr>
        <p:spPr bwMode="gray">
          <a:xfrm flipH="1">
            <a:off x="873125" y="4783138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3" name="Line 5"/>
          <p:cNvSpPr>
            <a:spLocks noChangeShapeType="1"/>
          </p:cNvSpPr>
          <p:nvPr/>
        </p:nvSpPr>
        <p:spPr bwMode="gray">
          <a:xfrm flipH="1">
            <a:off x="873125" y="3952875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gray">
          <a:xfrm flipH="1">
            <a:off x="873125" y="3124200"/>
            <a:ext cx="416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gray">
          <a:xfrm flipH="1" flipV="1">
            <a:off x="873125" y="2282825"/>
            <a:ext cx="503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gray">
          <a:xfrm>
            <a:off x="1025525" y="2276475"/>
            <a:ext cx="0" cy="871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7" name="Line 9"/>
          <p:cNvSpPr>
            <a:spLocks noChangeShapeType="1"/>
          </p:cNvSpPr>
          <p:nvPr/>
        </p:nvSpPr>
        <p:spPr bwMode="gray">
          <a:xfrm>
            <a:off x="1025525" y="3148013"/>
            <a:ext cx="0" cy="817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8" name="Line 10"/>
          <p:cNvSpPr>
            <a:spLocks noChangeShapeType="1"/>
          </p:cNvSpPr>
          <p:nvPr/>
        </p:nvSpPr>
        <p:spPr bwMode="gray">
          <a:xfrm>
            <a:off x="1025525" y="3965575"/>
            <a:ext cx="0" cy="815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9" name="Line 11"/>
          <p:cNvSpPr>
            <a:spLocks noChangeShapeType="1"/>
          </p:cNvSpPr>
          <p:nvPr/>
        </p:nvSpPr>
        <p:spPr bwMode="gray">
          <a:xfrm>
            <a:off x="1025525" y="4783138"/>
            <a:ext cx="0" cy="815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gray">
          <a:xfrm>
            <a:off x="1177925" y="5097463"/>
            <a:ext cx="10054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爬虫模块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3744" name="Group 16"/>
          <p:cNvGrpSpPr>
            <a:grpSpLocks/>
          </p:cNvGrpSpPr>
          <p:nvPr/>
        </p:nvGrpSpPr>
        <p:grpSpPr bwMode="auto">
          <a:xfrm>
            <a:off x="2590800" y="2286000"/>
            <a:ext cx="5826125" cy="3343275"/>
            <a:chOff x="1514" y="1446"/>
            <a:chExt cx="3670" cy="2106"/>
          </a:xfrm>
        </p:grpSpPr>
        <p:sp>
          <p:nvSpPr>
            <p:cNvPr id="73745" name="Freeform 17"/>
            <p:cNvSpPr>
              <a:spLocks/>
            </p:cNvSpPr>
            <p:nvPr/>
          </p:nvSpPr>
          <p:spPr bwMode="gray">
            <a:xfrm>
              <a:off x="4817" y="1446"/>
              <a:ext cx="363" cy="533"/>
            </a:xfrm>
            <a:custGeom>
              <a:avLst/>
              <a:gdLst>
                <a:gd name="T0" fmla="*/ 308 w 308"/>
                <a:gd name="T1" fmla="*/ 120 h 444"/>
                <a:gd name="T2" fmla="*/ 0 w 308"/>
                <a:gd name="T3" fmla="*/ 444 h 444"/>
                <a:gd name="T4" fmla="*/ 0 w 308"/>
                <a:gd name="T5" fmla="*/ 286 h 444"/>
                <a:gd name="T6" fmla="*/ 308 w 308"/>
                <a:gd name="T7" fmla="*/ 0 h 444"/>
                <a:gd name="T8" fmla="*/ 308 w 308"/>
                <a:gd name="T9" fmla="*/ 12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1D1D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6" name="Freeform 18"/>
            <p:cNvSpPr>
              <a:spLocks/>
            </p:cNvSpPr>
            <p:nvPr/>
          </p:nvSpPr>
          <p:spPr bwMode="gray">
            <a:xfrm>
              <a:off x="3078" y="1446"/>
              <a:ext cx="2106" cy="341"/>
            </a:xfrm>
            <a:custGeom>
              <a:avLst/>
              <a:gdLst>
                <a:gd name="T0" fmla="*/ 1478 w 1786"/>
                <a:gd name="T1" fmla="*/ 284 h 284"/>
                <a:gd name="T2" fmla="*/ 0 w 1786"/>
                <a:gd name="T3" fmla="*/ 284 h 284"/>
                <a:gd name="T4" fmla="*/ 446 w 1786"/>
                <a:gd name="T5" fmla="*/ 0 h 284"/>
                <a:gd name="T6" fmla="*/ 1786 w 1786"/>
                <a:gd name="T7" fmla="*/ 0 h 284"/>
                <a:gd name="T8" fmla="*/ 1478 w 17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80808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7" name="Freeform 19"/>
            <p:cNvSpPr>
              <a:spLocks/>
            </p:cNvSpPr>
            <p:nvPr/>
          </p:nvSpPr>
          <p:spPr bwMode="gray">
            <a:xfrm>
              <a:off x="4452" y="1970"/>
              <a:ext cx="363" cy="530"/>
            </a:xfrm>
            <a:custGeom>
              <a:avLst/>
              <a:gdLst>
                <a:gd name="T0" fmla="*/ 308 w 308"/>
                <a:gd name="T1" fmla="*/ 120 h 442"/>
                <a:gd name="T2" fmla="*/ 0 w 308"/>
                <a:gd name="T3" fmla="*/ 442 h 442"/>
                <a:gd name="T4" fmla="*/ 0 w 308"/>
                <a:gd name="T5" fmla="*/ 286 h 442"/>
                <a:gd name="T6" fmla="*/ 308 w 308"/>
                <a:gd name="T7" fmla="*/ 0 h 442"/>
                <a:gd name="T8" fmla="*/ 308 w 308"/>
                <a:gd name="T9" fmla="*/ 12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1D1D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8" name="Freeform 20"/>
            <p:cNvSpPr>
              <a:spLocks/>
            </p:cNvSpPr>
            <p:nvPr/>
          </p:nvSpPr>
          <p:spPr bwMode="gray">
            <a:xfrm>
              <a:off x="2555" y="1970"/>
              <a:ext cx="2264" cy="340"/>
            </a:xfrm>
            <a:custGeom>
              <a:avLst/>
              <a:gdLst>
                <a:gd name="T0" fmla="*/ 1612 w 1920"/>
                <a:gd name="T1" fmla="*/ 284 h 284"/>
                <a:gd name="T2" fmla="*/ 0 w 1920"/>
                <a:gd name="T3" fmla="*/ 284 h 284"/>
                <a:gd name="T4" fmla="*/ 446 w 1920"/>
                <a:gd name="T5" fmla="*/ 0 h 284"/>
                <a:gd name="T6" fmla="*/ 1920 w 1920"/>
                <a:gd name="T7" fmla="*/ 0 h 284"/>
                <a:gd name="T8" fmla="*/ 1612 w 1920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80808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9" name="Freeform 21"/>
            <p:cNvSpPr>
              <a:spLocks/>
            </p:cNvSpPr>
            <p:nvPr/>
          </p:nvSpPr>
          <p:spPr bwMode="gray">
            <a:xfrm>
              <a:off x="4086" y="2494"/>
              <a:ext cx="361" cy="532"/>
            </a:xfrm>
            <a:custGeom>
              <a:avLst/>
              <a:gdLst>
                <a:gd name="T0" fmla="*/ 306 w 306"/>
                <a:gd name="T1" fmla="*/ 122 h 444"/>
                <a:gd name="T2" fmla="*/ 0 w 306"/>
                <a:gd name="T3" fmla="*/ 444 h 444"/>
                <a:gd name="T4" fmla="*/ 0 w 306"/>
                <a:gd name="T5" fmla="*/ 286 h 444"/>
                <a:gd name="T6" fmla="*/ 306 w 306"/>
                <a:gd name="T7" fmla="*/ 0 h 444"/>
                <a:gd name="T8" fmla="*/ 306 w 306"/>
                <a:gd name="T9" fmla="*/ 122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1D1D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50" name="Freeform 22"/>
            <p:cNvSpPr>
              <a:spLocks/>
            </p:cNvSpPr>
            <p:nvPr/>
          </p:nvSpPr>
          <p:spPr bwMode="gray">
            <a:xfrm>
              <a:off x="3722" y="3019"/>
              <a:ext cx="364" cy="533"/>
            </a:xfrm>
            <a:custGeom>
              <a:avLst/>
              <a:gdLst>
                <a:gd name="T0" fmla="*/ 308 w 308"/>
                <a:gd name="T1" fmla="*/ 122 h 444"/>
                <a:gd name="T2" fmla="*/ 0 w 308"/>
                <a:gd name="T3" fmla="*/ 444 h 444"/>
                <a:gd name="T4" fmla="*/ 0 w 308"/>
                <a:gd name="T5" fmla="*/ 286 h 444"/>
                <a:gd name="T6" fmla="*/ 308 w 308"/>
                <a:gd name="T7" fmla="*/ 0 h 444"/>
                <a:gd name="T8" fmla="*/ 308 w 308"/>
                <a:gd name="T9" fmla="*/ 122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1D1D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51" name="Freeform 23"/>
            <p:cNvSpPr>
              <a:spLocks/>
            </p:cNvSpPr>
            <p:nvPr/>
          </p:nvSpPr>
          <p:spPr bwMode="gray">
            <a:xfrm>
              <a:off x="1515" y="3022"/>
              <a:ext cx="2571" cy="340"/>
            </a:xfrm>
            <a:custGeom>
              <a:avLst/>
              <a:gdLst>
                <a:gd name="T0" fmla="*/ 1872 w 2180"/>
                <a:gd name="T1" fmla="*/ 284 h 284"/>
                <a:gd name="T2" fmla="*/ 0 w 2180"/>
                <a:gd name="T3" fmla="*/ 284 h 284"/>
                <a:gd name="T4" fmla="*/ 446 w 2180"/>
                <a:gd name="T5" fmla="*/ 0 h 284"/>
                <a:gd name="T6" fmla="*/ 2180 w 2180"/>
                <a:gd name="T7" fmla="*/ 0 h 284"/>
                <a:gd name="T8" fmla="*/ 1872 w 2180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80808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52" name="Freeform 24"/>
            <p:cNvSpPr>
              <a:spLocks/>
            </p:cNvSpPr>
            <p:nvPr/>
          </p:nvSpPr>
          <p:spPr bwMode="gray">
            <a:xfrm>
              <a:off x="1888" y="1543"/>
              <a:ext cx="1158" cy="1715"/>
            </a:xfrm>
            <a:custGeom>
              <a:avLst/>
              <a:gdLst>
                <a:gd name="T0" fmla="*/ 12 w 1824"/>
                <a:gd name="T1" fmla="*/ 2464 h 2648"/>
                <a:gd name="T2" fmla="*/ 56 w 1824"/>
                <a:gd name="T3" fmla="*/ 2120 h 2648"/>
                <a:gd name="T4" fmla="*/ 124 w 1824"/>
                <a:gd name="T5" fmla="*/ 1808 h 2648"/>
                <a:gd name="T6" fmla="*/ 212 w 1824"/>
                <a:gd name="T7" fmla="*/ 1524 h 2648"/>
                <a:gd name="T8" fmla="*/ 316 w 1824"/>
                <a:gd name="T9" fmla="*/ 1270 h 2648"/>
                <a:gd name="T10" fmla="*/ 430 w 1824"/>
                <a:gd name="T11" fmla="*/ 1044 h 2648"/>
                <a:gd name="T12" fmla="*/ 550 w 1824"/>
                <a:gd name="T13" fmla="*/ 846 h 2648"/>
                <a:gd name="T14" fmla="*/ 672 w 1824"/>
                <a:gd name="T15" fmla="*/ 674 h 2648"/>
                <a:gd name="T16" fmla="*/ 792 w 1824"/>
                <a:gd name="T17" fmla="*/ 528 h 2648"/>
                <a:gd name="T18" fmla="*/ 906 w 1824"/>
                <a:gd name="T19" fmla="*/ 408 h 2648"/>
                <a:gd name="T20" fmla="*/ 1010 w 1824"/>
                <a:gd name="T21" fmla="*/ 310 h 2648"/>
                <a:gd name="T22" fmla="*/ 1096 w 1824"/>
                <a:gd name="T23" fmla="*/ 236 h 2648"/>
                <a:gd name="T24" fmla="*/ 1164 w 1824"/>
                <a:gd name="T25" fmla="*/ 184 h 2648"/>
                <a:gd name="T26" fmla="*/ 1208 w 1824"/>
                <a:gd name="T27" fmla="*/ 154 h 2648"/>
                <a:gd name="T28" fmla="*/ 1224 w 1824"/>
                <a:gd name="T29" fmla="*/ 144 h 2648"/>
                <a:gd name="T30" fmla="*/ 1728 w 1824"/>
                <a:gd name="T31" fmla="*/ 56 h 2648"/>
                <a:gd name="T32" fmla="*/ 1568 w 1824"/>
                <a:gd name="T33" fmla="*/ 328 h 2648"/>
                <a:gd name="T34" fmla="*/ 1554 w 1824"/>
                <a:gd name="T35" fmla="*/ 332 h 2648"/>
                <a:gd name="T36" fmla="*/ 1514 w 1824"/>
                <a:gd name="T37" fmla="*/ 346 h 2648"/>
                <a:gd name="T38" fmla="*/ 1452 w 1824"/>
                <a:gd name="T39" fmla="*/ 370 h 2648"/>
                <a:gd name="T40" fmla="*/ 1370 w 1824"/>
                <a:gd name="T41" fmla="*/ 410 h 2648"/>
                <a:gd name="T42" fmla="*/ 1270 w 1824"/>
                <a:gd name="T43" fmla="*/ 466 h 2648"/>
                <a:gd name="T44" fmla="*/ 1158 w 1824"/>
                <a:gd name="T45" fmla="*/ 540 h 2648"/>
                <a:gd name="T46" fmla="*/ 1034 w 1824"/>
                <a:gd name="T47" fmla="*/ 636 h 2648"/>
                <a:gd name="T48" fmla="*/ 904 w 1824"/>
                <a:gd name="T49" fmla="*/ 756 h 2648"/>
                <a:gd name="T50" fmla="*/ 770 w 1824"/>
                <a:gd name="T51" fmla="*/ 900 h 2648"/>
                <a:gd name="T52" fmla="*/ 632 w 1824"/>
                <a:gd name="T53" fmla="*/ 1076 h 2648"/>
                <a:gd name="T54" fmla="*/ 498 w 1824"/>
                <a:gd name="T55" fmla="*/ 1280 h 2648"/>
                <a:gd name="T56" fmla="*/ 370 w 1824"/>
                <a:gd name="T57" fmla="*/ 1518 h 2648"/>
                <a:gd name="T58" fmla="*/ 248 w 1824"/>
                <a:gd name="T59" fmla="*/ 1792 h 2648"/>
                <a:gd name="T60" fmla="*/ 138 w 1824"/>
                <a:gd name="T61" fmla="*/ 2104 h 2648"/>
                <a:gd name="T62" fmla="*/ 42 w 1824"/>
                <a:gd name="T63" fmla="*/ 2456 h 2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D11364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ACD69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53" name="Rectangle 25"/>
            <p:cNvSpPr>
              <a:spLocks noChangeArrowheads="1"/>
            </p:cNvSpPr>
            <p:nvPr/>
          </p:nvSpPr>
          <p:spPr bwMode="gray">
            <a:xfrm>
              <a:off x="3082" y="1787"/>
              <a:ext cx="1743" cy="192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gamma/>
                    <a:shade val="72549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600" b="1" dirty="0" smtClean="0">
                  <a:solidFill>
                    <a:srgbClr val="FFFFFF"/>
                  </a:solidFill>
                  <a:latin typeface="Verdana" pitchFamily="34" charset="0"/>
                  <a:ea typeface="宋体" pitchFamily="2" charset="-122"/>
                </a:rPr>
                <a:t>图表形式展示出用户分布</a:t>
              </a:r>
              <a:endParaRPr lang="en-US" altLang="zh-CN" sz="1600" b="1" dirty="0">
                <a:solidFill>
                  <a:srgbClr val="FFFFFF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73754" name="Rectangle 26"/>
            <p:cNvSpPr>
              <a:spLocks noChangeArrowheads="1"/>
            </p:cNvSpPr>
            <p:nvPr/>
          </p:nvSpPr>
          <p:spPr bwMode="gray">
            <a:xfrm>
              <a:off x="2556" y="2310"/>
              <a:ext cx="1900" cy="188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shade val="72549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600" b="1" dirty="0" smtClean="0">
                  <a:solidFill>
                    <a:srgbClr val="FFFFFF"/>
                  </a:solidFill>
                  <a:latin typeface="Verdana" pitchFamily="34" charset="0"/>
                  <a:ea typeface="宋体" pitchFamily="2" charset="-122"/>
                </a:rPr>
                <a:t>对微博进行分析对信息进行分类</a:t>
              </a:r>
              <a:endParaRPr lang="en-US" altLang="zh-CN" sz="1600" b="1" dirty="0">
                <a:solidFill>
                  <a:srgbClr val="FFFFFF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73755" name="Freeform 27"/>
            <p:cNvSpPr>
              <a:spLocks/>
            </p:cNvSpPr>
            <p:nvPr/>
          </p:nvSpPr>
          <p:spPr bwMode="gray">
            <a:xfrm>
              <a:off x="2036" y="2494"/>
              <a:ext cx="2415" cy="343"/>
            </a:xfrm>
            <a:custGeom>
              <a:avLst/>
              <a:gdLst>
                <a:gd name="T0" fmla="*/ 1742 w 2048"/>
                <a:gd name="T1" fmla="*/ 286 h 286"/>
                <a:gd name="T2" fmla="*/ 0 w 2048"/>
                <a:gd name="T3" fmla="*/ 286 h 286"/>
                <a:gd name="T4" fmla="*/ 446 w 2048"/>
                <a:gd name="T5" fmla="*/ 0 h 286"/>
                <a:gd name="T6" fmla="*/ 2048 w 2048"/>
                <a:gd name="T7" fmla="*/ 0 h 286"/>
                <a:gd name="T8" fmla="*/ 1742 w 2048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80808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56" name="Rectangle 28"/>
            <p:cNvSpPr>
              <a:spLocks noChangeArrowheads="1"/>
            </p:cNvSpPr>
            <p:nvPr/>
          </p:nvSpPr>
          <p:spPr bwMode="gray">
            <a:xfrm>
              <a:off x="2038" y="2836"/>
              <a:ext cx="2056" cy="188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shade val="72549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 dirty="0" err="1" smtClean="0">
                  <a:solidFill>
                    <a:srgbClr val="FFFFFF"/>
                  </a:solidFill>
                  <a:latin typeface="Verdana" pitchFamily="34" charset="0"/>
                  <a:ea typeface="宋体" pitchFamily="2" charset="-122"/>
                </a:rPr>
                <a:t>Weibo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Verdana" pitchFamily="34" charset="0"/>
                  <a:ea typeface="宋体" pitchFamily="2" charset="-122"/>
                </a:rPr>
                <a:t> API</a:t>
              </a:r>
              <a:r>
                <a:rPr lang="zh-CN" altLang="en-US" sz="1600" b="1" dirty="0" smtClean="0">
                  <a:solidFill>
                    <a:srgbClr val="FFFFFF"/>
                  </a:solidFill>
                  <a:latin typeface="Verdana" pitchFamily="34" charset="0"/>
                  <a:ea typeface="宋体" pitchFamily="2" charset="-122"/>
                </a:rPr>
                <a:t>提取用户信息</a:t>
              </a:r>
              <a:endParaRPr lang="en-US" altLang="zh-CN" sz="1600" b="1" dirty="0">
                <a:solidFill>
                  <a:srgbClr val="FFFFFF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73757" name="Rectangle 29"/>
            <p:cNvSpPr>
              <a:spLocks noChangeArrowheads="1"/>
            </p:cNvSpPr>
            <p:nvPr/>
          </p:nvSpPr>
          <p:spPr bwMode="gray">
            <a:xfrm>
              <a:off x="1514" y="3362"/>
              <a:ext cx="2213" cy="188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72549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600" b="1" dirty="0" smtClean="0">
                  <a:solidFill>
                    <a:srgbClr val="FFFFFF"/>
                  </a:solidFill>
                  <a:latin typeface="Verdana" pitchFamily="34" charset="0"/>
                  <a:ea typeface="宋体" pitchFamily="2" charset="-122"/>
                </a:rPr>
                <a:t>抓取新浪微博关键词搜索页面并解析</a:t>
              </a:r>
              <a:endParaRPr lang="en-US" altLang="zh-CN" sz="1600" b="1" dirty="0">
                <a:solidFill>
                  <a:srgbClr val="FFFFFF"/>
                </a:solidFill>
                <a:latin typeface="Verdana" pitchFamily="34" charset="0"/>
                <a:ea typeface="宋体" pitchFamily="2" charset="-122"/>
              </a:endParaRPr>
            </a:p>
          </p:txBody>
        </p:sp>
      </p:grpSp>
      <p:sp>
        <p:nvSpPr>
          <p:cNvPr id="32" name="Text Box 15"/>
          <p:cNvSpPr txBox="1">
            <a:spLocks noChangeArrowheads="1"/>
          </p:cNvSpPr>
          <p:nvPr/>
        </p:nvSpPr>
        <p:spPr bwMode="gray">
          <a:xfrm>
            <a:off x="1199098" y="4224570"/>
            <a:ext cx="14157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微博数据获取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gray">
          <a:xfrm>
            <a:off x="1199098" y="3387725"/>
            <a:ext cx="10054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数据分析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 Box 15"/>
          <p:cNvSpPr txBox="1">
            <a:spLocks noChangeArrowheads="1"/>
          </p:cNvSpPr>
          <p:nvPr/>
        </p:nvSpPr>
        <p:spPr bwMode="gray">
          <a:xfrm>
            <a:off x="1199098" y="2542967"/>
            <a:ext cx="10054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图表展示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882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项目架构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7" name="图片 3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8208912" cy="4536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263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4美金的ppt模板">
  <a:themeElements>
    <a:clrScheme name="01 2">
      <a:dk1>
        <a:srgbClr val="003366"/>
      </a:dk1>
      <a:lt1>
        <a:srgbClr val="FFFFFF"/>
      </a:lt1>
      <a:dk2>
        <a:srgbClr val="2E6272"/>
      </a:dk2>
      <a:lt2>
        <a:srgbClr val="B2B2B2"/>
      </a:lt2>
      <a:accent1>
        <a:srgbClr val="3984C9"/>
      </a:accent1>
      <a:accent2>
        <a:srgbClr val="77AE26"/>
      </a:accent2>
      <a:accent3>
        <a:srgbClr val="FFFFFF"/>
      </a:accent3>
      <a:accent4>
        <a:srgbClr val="002A56"/>
      </a:accent4>
      <a:accent5>
        <a:srgbClr val="AEC2E1"/>
      </a:accent5>
      <a:accent6>
        <a:srgbClr val="6B9D21"/>
      </a:accent6>
      <a:hlink>
        <a:srgbClr val="6E815B"/>
      </a:hlink>
      <a:folHlink>
        <a:srgbClr val="90A8B0"/>
      </a:folHlink>
    </a:clrScheme>
    <a:fontScheme name="0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01 1">
        <a:dk1>
          <a:srgbClr val="003366"/>
        </a:dk1>
        <a:lt1>
          <a:srgbClr val="FFFFFF"/>
        </a:lt1>
        <a:dk2>
          <a:srgbClr val="3C8196"/>
        </a:dk2>
        <a:lt2>
          <a:srgbClr val="B2B2B2"/>
        </a:lt2>
        <a:accent1>
          <a:srgbClr val="2C6AA2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ACB9CE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2">
        <a:dk1>
          <a:srgbClr val="003366"/>
        </a:dk1>
        <a:lt1>
          <a:srgbClr val="FFFFFF"/>
        </a:lt1>
        <a:dk2>
          <a:srgbClr val="2E6272"/>
        </a:dk2>
        <a:lt2>
          <a:srgbClr val="B2B2B2"/>
        </a:lt2>
        <a:accent1>
          <a:srgbClr val="3984C9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AEC2E1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3">
        <a:dk1>
          <a:srgbClr val="30311D"/>
        </a:dk1>
        <a:lt1>
          <a:srgbClr val="FFFFFF"/>
        </a:lt1>
        <a:dk2>
          <a:srgbClr val="4A5B1F"/>
        </a:dk2>
        <a:lt2>
          <a:srgbClr val="B2B2B2"/>
        </a:lt2>
        <a:accent1>
          <a:srgbClr val="90724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C6BCB0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24美金的ppt模板</Template>
  <TotalTime>372</TotalTime>
  <Words>916</Words>
  <Application>Microsoft Office PowerPoint</Application>
  <PresentationFormat>全屏显示(4:3)</PresentationFormat>
  <Paragraphs>221</Paragraphs>
  <Slides>26</Slides>
  <Notes>1</Notes>
  <HiddenSlides>5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24美金的ppt模板</vt:lpstr>
      <vt:lpstr>选秀类节目选手走势统计与用户分析</vt:lpstr>
      <vt:lpstr>团队介绍</vt:lpstr>
      <vt:lpstr>Contents</vt:lpstr>
      <vt:lpstr>项目背景</vt:lpstr>
      <vt:lpstr>项目背景</vt:lpstr>
      <vt:lpstr>项目背景</vt:lpstr>
      <vt:lpstr>项目简介</vt:lpstr>
      <vt:lpstr>项目架构</vt:lpstr>
      <vt:lpstr>项目架构</vt:lpstr>
      <vt:lpstr>项目流程</vt:lpstr>
      <vt:lpstr>算法设计</vt:lpstr>
      <vt:lpstr>基本公式</vt:lpstr>
      <vt:lpstr>训练集选择</vt:lpstr>
      <vt:lpstr>算法改进</vt:lpstr>
      <vt:lpstr>算法改进</vt:lpstr>
      <vt:lpstr>存在问题</vt:lpstr>
      <vt:lpstr>存在问题与解决</vt:lpstr>
      <vt:lpstr>最小二乘曲线拟合</vt:lpstr>
      <vt:lpstr>最小二乘曲线拟合</vt:lpstr>
      <vt:lpstr>运行示例</vt:lpstr>
      <vt:lpstr>运行示例</vt:lpstr>
      <vt:lpstr>成员分工</vt:lpstr>
      <vt:lpstr>项目进程</vt:lpstr>
      <vt:lpstr>项目感想</vt:lpstr>
      <vt:lpstr>项目总结</vt:lpstr>
      <vt:lpstr>PowerPoint 演示文稿</vt:lpstr>
    </vt:vector>
  </TitlesOfParts>
  <Company>中山大学-SYSU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陈潇楠</dc:creator>
  <cp:lastModifiedBy>Lhfcws</cp:lastModifiedBy>
  <cp:revision>86</cp:revision>
  <dcterms:created xsi:type="dcterms:W3CDTF">2012-12-13T12:21:00Z</dcterms:created>
  <dcterms:modified xsi:type="dcterms:W3CDTF">2013-01-02T17:21:58Z</dcterms:modified>
</cp:coreProperties>
</file>