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59"/>
  </p:notesMasterIdLst>
  <p:handoutMasterIdLst>
    <p:handoutMasterId r:id="rId60"/>
  </p:handoutMasterIdLst>
  <p:sldIdLst>
    <p:sldId id="256" r:id="rId3"/>
    <p:sldId id="589" r:id="rId4"/>
    <p:sldId id="366" r:id="rId5"/>
    <p:sldId id="561" r:id="rId6"/>
    <p:sldId id="440" r:id="rId7"/>
    <p:sldId id="509" r:id="rId8"/>
    <p:sldId id="510" r:id="rId9"/>
    <p:sldId id="593" r:id="rId10"/>
    <p:sldId id="594" r:id="rId11"/>
    <p:sldId id="511" r:id="rId12"/>
    <p:sldId id="592" r:id="rId13"/>
    <p:sldId id="512" r:id="rId14"/>
    <p:sldId id="590" r:id="rId15"/>
    <p:sldId id="591" r:id="rId16"/>
    <p:sldId id="580" r:id="rId17"/>
    <p:sldId id="541" r:id="rId18"/>
    <p:sldId id="537" r:id="rId19"/>
    <p:sldId id="447" r:id="rId20"/>
    <p:sldId id="519" r:id="rId21"/>
    <p:sldId id="520" r:id="rId22"/>
    <p:sldId id="523" r:id="rId23"/>
    <p:sldId id="533" r:id="rId24"/>
    <p:sldId id="534" r:id="rId25"/>
    <p:sldId id="535" r:id="rId26"/>
    <p:sldId id="595" r:id="rId27"/>
    <p:sldId id="458" r:id="rId28"/>
    <p:sldId id="596" r:id="rId29"/>
    <p:sldId id="539" r:id="rId30"/>
    <p:sldId id="464" r:id="rId31"/>
    <p:sldId id="466" r:id="rId32"/>
    <p:sldId id="568" r:id="rId33"/>
    <p:sldId id="467" r:id="rId34"/>
    <p:sldId id="470" r:id="rId35"/>
    <p:sldId id="476" r:id="rId36"/>
    <p:sldId id="477" r:id="rId37"/>
    <p:sldId id="581" r:id="rId38"/>
    <p:sldId id="571" r:id="rId39"/>
    <p:sldId id="573" r:id="rId40"/>
    <p:sldId id="479" r:id="rId41"/>
    <p:sldId id="579" r:id="rId42"/>
    <p:sldId id="483" r:id="rId43"/>
    <p:sldId id="484" r:id="rId44"/>
    <p:sldId id="575" r:id="rId45"/>
    <p:sldId id="574" r:id="rId46"/>
    <p:sldId id="549" r:id="rId47"/>
    <p:sldId id="559" r:id="rId48"/>
    <p:sldId id="497" r:id="rId49"/>
    <p:sldId id="499" r:id="rId50"/>
    <p:sldId id="577" r:id="rId51"/>
    <p:sldId id="578" r:id="rId52"/>
    <p:sldId id="556" r:id="rId53"/>
    <p:sldId id="582" r:id="rId54"/>
    <p:sldId id="576" r:id="rId55"/>
    <p:sldId id="424" r:id="rId56"/>
    <p:sldId id="586" r:id="rId57"/>
    <p:sldId id="357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E7"/>
    <a:srgbClr val="99FFCC"/>
    <a:srgbClr val="CCFFCC"/>
    <a:srgbClr val="FF6699"/>
    <a:srgbClr val="CCCCFF"/>
    <a:srgbClr val="99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09" autoAdjust="0"/>
  </p:normalViewPr>
  <p:slideViewPr>
    <p:cSldViewPr snapToObjects="1">
      <p:cViewPr varScale="1">
        <p:scale>
          <a:sx n="39" d="100"/>
          <a:sy n="39" d="100"/>
        </p:scale>
        <p:origin x="14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4140" y="-4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94F359DE-8CD7-494C-BB7E-02DD1E25B3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3DFDDC91-FD48-4041-A8D2-2974D98567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C3A45026-B99A-43D0-9ED0-06A41B2FDE27}" type="slidenum">
              <a:rPr lang="en-US" altLang="zh-CN" sz="1200" smtClean="0"/>
              <a:pPr/>
              <a:t>1</a:t>
            </a:fld>
            <a:endParaRPr lang="en-US" altLang="zh-CN" sz="1200" smtClean="0"/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E0F0C110-A125-4B27-85AE-83B1CDF7F17A}" type="slidenum">
              <a:rPr lang="en-US" altLang="zh-CN" sz="1200" smtClean="0"/>
              <a:pPr/>
              <a:t>6</a:t>
            </a:fld>
            <a:endParaRPr lang="en-US" altLang="zh-CN" sz="1200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9045D914-0CAB-4DFA-A3FA-49CAA3AB50B6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  <p:sp>
        <p:nvSpPr>
          <p:cNvPr id="17411" name="Rectangle 1026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1027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BB9BDCA7-BBB9-450B-87D0-1809C89275B7}" type="slidenum">
              <a:rPr lang="en-US" altLang="zh-CN" sz="1200" smtClean="0"/>
              <a:pPr/>
              <a:t>10</a:t>
            </a:fld>
            <a:endParaRPr lang="en-US" altLang="zh-CN" sz="1200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fld id="{4F3761A4-6220-4EF7-8F88-57886247BDF3}" type="slidenum">
              <a:rPr lang="en-US" altLang="zh-CN" smtClean="0">
                <a:ea typeface="宋体" panose="02010600030101010101" pitchFamily="2" charset="-122"/>
              </a:rPr>
              <a:pPr>
                <a:spcBef>
                  <a:spcPct val="20000"/>
                </a:spcBef>
              </a:pPr>
              <a:t>11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zh-CN" altLang="en-US" smtClean="0"/>
              <a:t>其他例子：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mtClean="0"/>
              <a:t>图书馆的书目检索系统自动化问题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mtClean="0"/>
              <a:t>教师资料档案管理系统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mtClean="0"/>
              <a:t>多叉路口交通灯的管理问题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5FA44324-1E0F-4644-AF30-E38D3303764E}" type="slidenum">
              <a:rPr lang="en-US" altLang="zh-CN" sz="1200" smtClean="0"/>
              <a:pPr/>
              <a:t>12</a:t>
            </a:fld>
            <a:endParaRPr lang="en-US" altLang="zh-CN" sz="1200" smtClean="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8E6B633C-70C4-479B-8EC3-ACBEB11A99F5}" type="slidenum">
              <a:rPr lang="en-US" altLang="zh-CN" sz="1200" smtClean="0"/>
              <a:pPr/>
              <a:t>18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2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B1444951-5463-4178-98C2-140DB60EA380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7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BA878041-3BB4-44B6-B743-EEC2EA598C6E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04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DD87F843-D411-4570-BA07-4ED06510F661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12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DB30650F-7D82-4B1D-9623-0D4ABD02BA4D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4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D9B64A36-5A85-48E2-9285-25FC07AF9F4E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93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BAB5C-AD3A-49B5-AE3D-E56BCAFD7072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DD46-DD1A-4AB2-B3AE-4AAF62D992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13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609E3-A426-4B08-B682-6FEDA5741B8F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68909-23C8-4E5C-8181-972E39797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65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F89F-4681-4A5C-8E3B-7CC7D406FDB8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2ED59-1F95-4269-B334-65BB25A9E3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44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93F11-7972-41E7-A2CD-B4108BAD544E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DAA52-EA6B-468A-B43D-0C2CBB320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2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81628-2EBB-416F-915F-6B670FC7608B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88191-595F-43C2-8393-459FD0EED6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0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B72C-883C-4DA7-A24F-415E2A7B6B05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21DC6-5702-413A-A560-DBC687E7D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7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AF5ED-448D-478A-A263-09D7A9A21B14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DD07-500D-4495-9EDF-FEBF401CF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18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0480B-9E00-4EA6-96BE-531CEA6AB962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94548-AA58-4BF2-8522-E893D8180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91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9E742-335F-4C78-BD03-73838B747CC7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0662D-3705-45C4-8753-F942F35765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4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D4817-603F-4ABB-92F6-FD7FB635A358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E182A-B106-4B1E-A180-6C80B6A44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4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1CA72-10CA-4215-A139-5DA7A27105B7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11C8E-D03B-4522-A86B-65DEAFAF5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3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61D83239-0B21-4E3D-A5FA-884AEE4ADEAB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7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23C72984-10AE-428F-97CC-548E84F0DEF9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D129575B-02BA-4229-AA46-66850EEAD98C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9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76C3AFBA-4EF3-42A5-87B9-38EEDB46C1B5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04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56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29626072-DF25-4052-9397-D0BDF01FEAD9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05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 userDrawn="1"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6C1B865A-E29E-4BD2-AD36-E722DF870867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67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日期占位符 4"/>
          <p:cNvSpPr>
            <a:spLocks noGrp="1"/>
          </p:cNvSpPr>
          <p:nvPr userDrawn="1">
            <p:ph type="dt" sz="quarter" idx="2"/>
          </p:nvPr>
        </p:nvSpPr>
        <p:spPr>
          <a:xfrm>
            <a:off x="8072438" y="6281738"/>
            <a:ext cx="1071562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5BFF27CC-3769-4791-8135-5092D81AFEFD}" type="datetime1">
              <a:rPr lang="zh-CN" altLang="en-US" smtClean="0"/>
              <a:pPr>
                <a:defRPr/>
              </a:pPr>
              <a:t>2020/9/13</a:t>
            </a:fld>
            <a:r>
              <a:rPr lang="en-US" altLang="zh-CN" smtClean="0"/>
              <a:t>        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07" r:id="rId3"/>
    <p:sldLayoutId id="2147483908" r:id="rId4"/>
    <p:sldLayoutId id="2147483909" r:id="rId5"/>
    <p:sldLayoutId id="2147483910" r:id="rId6"/>
    <p:sldLayoutId id="2147483931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A2F7B8-A74E-4074-BF8B-AD234971057D}" type="datetime1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62EB8A-B7F2-44FF-91E2-C3872362FB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1.wav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2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600" dirty="0" smtClean="0">
                <a:solidFill>
                  <a:schemeClr val="accent1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66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华文行楷" pitchFamily="2" charset="-122"/>
              </a:rPr>
              <a:t>1</a:t>
            </a:r>
            <a:r>
              <a:rPr lang="zh-CN" altLang="en-US" sz="6600" dirty="0" smtClean="0">
                <a:solidFill>
                  <a:schemeClr val="accent1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章 绪论</a:t>
            </a:r>
            <a:br>
              <a:rPr lang="zh-CN" altLang="en-US" sz="6600" dirty="0" smtClean="0">
                <a:solidFill>
                  <a:schemeClr val="accent1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</a:br>
            <a:endParaRPr lang="zh-CN" altLang="en-US" sz="6600" i="1" dirty="0" smtClean="0">
              <a:solidFill>
                <a:schemeClr val="accent1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165" name="Rectangle 2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北京邮电大学计算机学院</a:t>
            </a:r>
            <a:endParaRPr lang="zh-CN" altLang="en-US" b="1" dirty="0" smtClean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b="1" dirty="0" smtClean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AutoShape 8" descr="http://img1.imgtn.bdimg.com/it/u=41142926,338295407&amp;fm=21&amp;gp=0.jpg"/>
          <p:cNvSpPr>
            <a:spLocks noChangeAspect="1" noChangeArrowheads="1"/>
          </p:cNvSpPr>
          <p:nvPr/>
        </p:nvSpPr>
        <p:spPr bwMode="auto">
          <a:xfrm>
            <a:off x="180975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8197" name="AutoShape 10" descr="http://img1.imgtn.bdimg.com/it/u=41142926,338295407&amp;fm=21&amp;gp=0.jpg"/>
          <p:cNvSpPr>
            <a:spLocks noChangeAspect="1" noChangeArrowheads="1"/>
          </p:cNvSpPr>
          <p:nvPr/>
        </p:nvSpPr>
        <p:spPr bwMode="auto">
          <a:xfrm>
            <a:off x="180975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875" y="742950"/>
            <a:ext cx="5027613" cy="504825"/>
          </a:xfrm>
          <a:solidFill>
            <a:srgbClr val="CCFFFF"/>
          </a:solidFill>
          <a:ln>
            <a:solidFill>
              <a:srgbClr val="CCFFFF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多叉路口交通灯管理问题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81550" y="1543050"/>
            <a:ext cx="3467100" cy="2647950"/>
            <a:chOff x="1107" y="888"/>
            <a:chExt cx="2184" cy="1668"/>
          </a:xfrm>
        </p:grpSpPr>
        <p:sp>
          <p:nvSpPr>
            <p:cNvPr id="20557" name="Line 4"/>
            <p:cNvSpPr>
              <a:spLocks noChangeShapeType="1"/>
            </p:cNvSpPr>
            <p:nvPr/>
          </p:nvSpPr>
          <p:spPr bwMode="auto">
            <a:xfrm>
              <a:off x="1878" y="955"/>
              <a:ext cx="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8" name="Line 5"/>
            <p:cNvSpPr>
              <a:spLocks noChangeShapeType="1"/>
            </p:cNvSpPr>
            <p:nvPr/>
          </p:nvSpPr>
          <p:spPr bwMode="auto">
            <a:xfrm>
              <a:off x="2196" y="963"/>
              <a:ext cx="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9" name="Line 6"/>
            <p:cNvSpPr>
              <a:spLocks noChangeShapeType="1"/>
            </p:cNvSpPr>
            <p:nvPr/>
          </p:nvSpPr>
          <p:spPr bwMode="auto">
            <a:xfrm>
              <a:off x="1874" y="1929"/>
              <a:ext cx="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0" name="Line 7"/>
            <p:cNvSpPr>
              <a:spLocks noChangeShapeType="1"/>
            </p:cNvSpPr>
            <p:nvPr/>
          </p:nvSpPr>
          <p:spPr bwMode="auto">
            <a:xfrm>
              <a:off x="2192" y="1937"/>
              <a:ext cx="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1" name="Line 8"/>
            <p:cNvSpPr>
              <a:spLocks noChangeShapeType="1"/>
            </p:cNvSpPr>
            <p:nvPr/>
          </p:nvSpPr>
          <p:spPr bwMode="auto">
            <a:xfrm flipH="1" flipV="1">
              <a:off x="1256" y="1255"/>
              <a:ext cx="622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" name="Line 9"/>
            <p:cNvSpPr>
              <a:spLocks noChangeShapeType="1"/>
            </p:cNvSpPr>
            <p:nvPr/>
          </p:nvSpPr>
          <p:spPr bwMode="auto">
            <a:xfrm flipH="1" flipV="1">
              <a:off x="1107" y="1596"/>
              <a:ext cx="745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Line 10"/>
            <p:cNvSpPr>
              <a:spLocks noChangeShapeType="1"/>
            </p:cNvSpPr>
            <p:nvPr/>
          </p:nvSpPr>
          <p:spPr bwMode="auto">
            <a:xfrm flipV="1">
              <a:off x="2523" y="1233"/>
              <a:ext cx="555" cy="5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4" name="Line 11"/>
            <p:cNvSpPr>
              <a:spLocks noChangeShapeType="1"/>
            </p:cNvSpPr>
            <p:nvPr/>
          </p:nvSpPr>
          <p:spPr bwMode="auto">
            <a:xfrm>
              <a:off x="2545" y="1778"/>
              <a:ext cx="744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5" name="Line 12"/>
            <p:cNvSpPr>
              <a:spLocks noChangeShapeType="1"/>
            </p:cNvSpPr>
            <p:nvPr/>
          </p:nvSpPr>
          <p:spPr bwMode="auto">
            <a:xfrm>
              <a:off x="2189" y="1933"/>
              <a:ext cx="923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6" name="Line 13"/>
            <p:cNvSpPr>
              <a:spLocks noChangeShapeType="1"/>
            </p:cNvSpPr>
            <p:nvPr/>
          </p:nvSpPr>
          <p:spPr bwMode="auto">
            <a:xfrm flipV="1">
              <a:off x="2200" y="1000"/>
              <a:ext cx="578" cy="5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7" name="AutoShape 14"/>
            <p:cNvSpPr>
              <a:spLocks noChangeArrowheads="1"/>
            </p:cNvSpPr>
            <p:nvPr/>
          </p:nvSpPr>
          <p:spPr bwMode="auto">
            <a:xfrm>
              <a:off x="1987" y="1122"/>
              <a:ext cx="92" cy="422"/>
            </a:xfrm>
            <a:prstGeom prst="upArrow">
              <a:avLst>
                <a:gd name="adj1" fmla="val 50000"/>
                <a:gd name="adj2" fmla="val 114674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68" name="AutoShape 15"/>
            <p:cNvSpPr>
              <a:spLocks noChangeArrowheads="1"/>
            </p:cNvSpPr>
            <p:nvPr/>
          </p:nvSpPr>
          <p:spPr bwMode="auto">
            <a:xfrm rot="-3877650">
              <a:off x="2805" y="1885"/>
              <a:ext cx="92" cy="422"/>
            </a:xfrm>
            <a:prstGeom prst="upArrow">
              <a:avLst>
                <a:gd name="adj1" fmla="val 50000"/>
                <a:gd name="adj2" fmla="val 114674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69" name="Text Box 16"/>
            <p:cNvSpPr txBox="1">
              <a:spLocks noChangeArrowheads="1"/>
            </p:cNvSpPr>
            <p:nvPr/>
          </p:nvSpPr>
          <p:spPr bwMode="auto">
            <a:xfrm>
              <a:off x="1934" y="888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0570" name="Text Box 17"/>
            <p:cNvSpPr txBox="1">
              <a:spLocks noChangeArrowheads="1"/>
            </p:cNvSpPr>
            <p:nvPr/>
          </p:nvSpPr>
          <p:spPr bwMode="auto">
            <a:xfrm>
              <a:off x="3077" y="213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0571" name="Text Box 18"/>
            <p:cNvSpPr txBox="1">
              <a:spLocks noChangeArrowheads="1"/>
            </p:cNvSpPr>
            <p:nvPr/>
          </p:nvSpPr>
          <p:spPr bwMode="auto">
            <a:xfrm>
              <a:off x="2743" y="105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0572" name="Text Box 19"/>
            <p:cNvSpPr txBox="1">
              <a:spLocks noChangeArrowheads="1"/>
            </p:cNvSpPr>
            <p:nvPr/>
          </p:nvSpPr>
          <p:spPr bwMode="auto">
            <a:xfrm>
              <a:off x="1910" y="230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573" name="Text Box 20"/>
            <p:cNvSpPr txBox="1">
              <a:spLocks noChangeArrowheads="1"/>
            </p:cNvSpPr>
            <p:nvPr/>
          </p:nvSpPr>
          <p:spPr bwMode="auto">
            <a:xfrm>
              <a:off x="1120" y="128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366613" name="Oval 21"/>
          <p:cNvSpPr>
            <a:spLocks noChangeArrowheads="1"/>
          </p:cNvSpPr>
          <p:nvPr/>
        </p:nvSpPr>
        <p:spPr bwMode="auto">
          <a:xfrm>
            <a:off x="1889125" y="2228850"/>
            <a:ext cx="369888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14" name="Oval 22"/>
          <p:cNvSpPr>
            <a:spLocks noChangeArrowheads="1"/>
          </p:cNvSpPr>
          <p:nvPr/>
        </p:nvSpPr>
        <p:spPr bwMode="auto">
          <a:xfrm>
            <a:off x="2622550" y="2211388"/>
            <a:ext cx="369888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15" name="Oval 23"/>
          <p:cNvSpPr>
            <a:spLocks noChangeArrowheads="1"/>
          </p:cNvSpPr>
          <p:nvPr/>
        </p:nvSpPr>
        <p:spPr bwMode="auto">
          <a:xfrm>
            <a:off x="3443288" y="2211388"/>
            <a:ext cx="369887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16" name="Oval 24"/>
          <p:cNvSpPr>
            <a:spLocks noChangeArrowheads="1"/>
          </p:cNvSpPr>
          <p:nvPr/>
        </p:nvSpPr>
        <p:spPr bwMode="auto">
          <a:xfrm>
            <a:off x="1103313" y="3121025"/>
            <a:ext cx="369887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17" name="Oval 25"/>
          <p:cNvSpPr>
            <a:spLocks noChangeArrowheads="1"/>
          </p:cNvSpPr>
          <p:nvPr/>
        </p:nvSpPr>
        <p:spPr bwMode="auto">
          <a:xfrm>
            <a:off x="1839913" y="3121025"/>
            <a:ext cx="369887" cy="3698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18" name="Oval 26"/>
          <p:cNvSpPr>
            <a:spLocks noChangeArrowheads="1"/>
          </p:cNvSpPr>
          <p:nvPr/>
        </p:nvSpPr>
        <p:spPr bwMode="auto">
          <a:xfrm>
            <a:off x="2678113" y="3121025"/>
            <a:ext cx="369887" cy="3698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19" name="Oval 27"/>
          <p:cNvSpPr>
            <a:spLocks noChangeArrowheads="1"/>
          </p:cNvSpPr>
          <p:nvPr/>
        </p:nvSpPr>
        <p:spPr bwMode="auto">
          <a:xfrm>
            <a:off x="1925638" y="4084638"/>
            <a:ext cx="369887" cy="3698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20" name="Oval 28"/>
          <p:cNvSpPr>
            <a:spLocks noChangeArrowheads="1"/>
          </p:cNvSpPr>
          <p:nvPr/>
        </p:nvSpPr>
        <p:spPr bwMode="auto">
          <a:xfrm>
            <a:off x="2660650" y="4084638"/>
            <a:ext cx="369888" cy="3698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21" name="Oval 29"/>
          <p:cNvSpPr>
            <a:spLocks noChangeArrowheads="1"/>
          </p:cNvSpPr>
          <p:nvPr/>
        </p:nvSpPr>
        <p:spPr bwMode="auto">
          <a:xfrm>
            <a:off x="3500438" y="4084638"/>
            <a:ext cx="369887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22" name="Oval 30"/>
          <p:cNvSpPr>
            <a:spLocks noChangeArrowheads="1"/>
          </p:cNvSpPr>
          <p:nvPr/>
        </p:nvSpPr>
        <p:spPr bwMode="auto">
          <a:xfrm>
            <a:off x="1143000" y="4908550"/>
            <a:ext cx="369888" cy="3698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23" name="Oval 31"/>
          <p:cNvSpPr>
            <a:spLocks noChangeArrowheads="1"/>
          </p:cNvSpPr>
          <p:nvPr/>
        </p:nvSpPr>
        <p:spPr bwMode="auto">
          <a:xfrm>
            <a:off x="1879600" y="4908550"/>
            <a:ext cx="369888" cy="369888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24" name="Oval 32"/>
          <p:cNvSpPr>
            <a:spLocks noChangeArrowheads="1"/>
          </p:cNvSpPr>
          <p:nvPr/>
        </p:nvSpPr>
        <p:spPr bwMode="auto">
          <a:xfrm>
            <a:off x="2717800" y="4906963"/>
            <a:ext cx="369888" cy="369887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6625" name="Oval 33"/>
          <p:cNvSpPr>
            <a:spLocks noChangeArrowheads="1"/>
          </p:cNvSpPr>
          <p:nvPr/>
        </p:nvSpPr>
        <p:spPr bwMode="auto">
          <a:xfrm>
            <a:off x="3576638" y="4954588"/>
            <a:ext cx="369887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74763" y="2447925"/>
            <a:ext cx="1446212" cy="2470150"/>
            <a:chOff x="1367" y="1578"/>
            <a:chExt cx="911" cy="1556"/>
          </a:xfrm>
        </p:grpSpPr>
        <p:sp>
          <p:nvSpPr>
            <p:cNvPr id="20553" name="Line 35"/>
            <p:cNvSpPr>
              <a:spLocks noChangeShapeType="1"/>
            </p:cNvSpPr>
            <p:nvPr/>
          </p:nvSpPr>
          <p:spPr bwMode="auto">
            <a:xfrm flipH="1">
              <a:off x="1367" y="1611"/>
              <a:ext cx="389" cy="1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4" name="Line 36"/>
            <p:cNvSpPr>
              <a:spLocks noChangeShapeType="1"/>
            </p:cNvSpPr>
            <p:nvPr/>
          </p:nvSpPr>
          <p:spPr bwMode="auto">
            <a:xfrm>
              <a:off x="1856" y="1656"/>
              <a:ext cx="0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Freeform 37"/>
            <p:cNvSpPr>
              <a:spLocks/>
            </p:cNvSpPr>
            <p:nvPr/>
          </p:nvSpPr>
          <p:spPr bwMode="auto">
            <a:xfrm>
              <a:off x="1945" y="1634"/>
              <a:ext cx="116" cy="1022"/>
            </a:xfrm>
            <a:custGeom>
              <a:avLst/>
              <a:gdLst>
                <a:gd name="T0" fmla="*/ 0 w 116"/>
                <a:gd name="T1" fmla="*/ 0 h 1022"/>
                <a:gd name="T2" fmla="*/ 111 w 116"/>
                <a:gd name="T3" fmla="*/ 244 h 1022"/>
                <a:gd name="T4" fmla="*/ 33 w 116"/>
                <a:gd name="T5" fmla="*/ 1022 h 1022"/>
                <a:gd name="T6" fmla="*/ 0 60000 65536"/>
                <a:gd name="T7" fmla="*/ 0 60000 65536"/>
                <a:gd name="T8" fmla="*/ 0 60000 65536"/>
                <a:gd name="T9" fmla="*/ 0 w 116"/>
                <a:gd name="T10" fmla="*/ 0 h 1022"/>
                <a:gd name="T11" fmla="*/ 116 w 116"/>
                <a:gd name="T12" fmla="*/ 1022 h 10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1022">
                  <a:moveTo>
                    <a:pt x="0" y="0"/>
                  </a:moveTo>
                  <a:cubicBezTo>
                    <a:pt x="53" y="37"/>
                    <a:pt x="106" y="74"/>
                    <a:pt x="111" y="244"/>
                  </a:cubicBezTo>
                  <a:cubicBezTo>
                    <a:pt x="116" y="414"/>
                    <a:pt x="7" y="889"/>
                    <a:pt x="33" y="1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6" name="Line 38"/>
            <p:cNvSpPr>
              <a:spLocks noChangeShapeType="1"/>
            </p:cNvSpPr>
            <p:nvPr/>
          </p:nvSpPr>
          <p:spPr bwMode="auto">
            <a:xfrm>
              <a:off x="1978" y="1578"/>
              <a:ext cx="300" cy="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881063" y="1574800"/>
            <a:ext cx="2446337" cy="3413125"/>
            <a:chOff x="1119" y="1028"/>
            <a:chExt cx="1541" cy="2150"/>
          </a:xfrm>
        </p:grpSpPr>
        <p:sp>
          <p:nvSpPr>
            <p:cNvPr id="20548" name="Freeform 40"/>
            <p:cNvSpPr>
              <a:spLocks/>
            </p:cNvSpPr>
            <p:nvPr/>
          </p:nvSpPr>
          <p:spPr bwMode="auto">
            <a:xfrm>
              <a:off x="1119" y="1028"/>
              <a:ext cx="1182" cy="2139"/>
            </a:xfrm>
            <a:custGeom>
              <a:avLst/>
              <a:gdLst>
                <a:gd name="T0" fmla="*/ 1182 w 1182"/>
                <a:gd name="T1" fmla="*/ 428 h 2139"/>
                <a:gd name="T2" fmla="*/ 1015 w 1182"/>
                <a:gd name="T3" fmla="*/ 161 h 2139"/>
                <a:gd name="T4" fmla="*/ 348 w 1182"/>
                <a:gd name="T5" fmla="*/ 106 h 2139"/>
                <a:gd name="T6" fmla="*/ 26 w 1182"/>
                <a:gd name="T7" fmla="*/ 795 h 2139"/>
                <a:gd name="T8" fmla="*/ 193 w 1182"/>
                <a:gd name="T9" fmla="*/ 2139 h 2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2"/>
                <a:gd name="T16" fmla="*/ 0 h 2139"/>
                <a:gd name="T17" fmla="*/ 1182 w 1182"/>
                <a:gd name="T18" fmla="*/ 2139 h 21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2" h="2139">
                  <a:moveTo>
                    <a:pt x="1182" y="428"/>
                  </a:moveTo>
                  <a:cubicBezTo>
                    <a:pt x="1168" y="321"/>
                    <a:pt x="1154" y="215"/>
                    <a:pt x="1015" y="161"/>
                  </a:cubicBezTo>
                  <a:cubicBezTo>
                    <a:pt x="876" y="107"/>
                    <a:pt x="513" y="0"/>
                    <a:pt x="348" y="106"/>
                  </a:cubicBezTo>
                  <a:cubicBezTo>
                    <a:pt x="183" y="212"/>
                    <a:pt x="52" y="456"/>
                    <a:pt x="26" y="795"/>
                  </a:cubicBezTo>
                  <a:cubicBezTo>
                    <a:pt x="0" y="1134"/>
                    <a:pt x="96" y="1636"/>
                    <a:pt x="193" y="213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9" name="Line 41"/>
            <p:cNvSpPr>
              <a:spLocks noChangeShapeType="1"/>
            </p:cNvSpPr>
            <p:nvPr/>
          </p:nvSpPr>
          <p:spPr bwMode="auto">
            <a:xfrm>
              <a:off x="2334" y="1667"/>
              <a:ext cx="11" cy="3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Freeform 42"/>
            <p:cNvSpPr>
              <a:spLocks/>
            </p:cNvSpPr>
            <p:nvPr/>
          </p:nvSpPr>
          <p:spPr bwMode="auto">
            <a:xfrm>
              <a:off x="2445" y="1578"/>
              <a:ext cx="215" cy="1122"/>
            </a:xfrm>
            <a:custGeom>
              <a:avLst/>
              <a:gdLst>
                <a:gd name="T0" fmla="*/ 0 w 215"/>
                <a:gd name="T1" fmla="*/ 0 h 1122"/>
                <a:gd name="T2" fmla="*/ 211 w 215"/>
                <a:gd name="T3" fmla="*/ 433 h 1122"/>
                <a:gd name="T4" fmla="*/ 22 w 215"/>
                <a:gd name="T5" fmla="*/ 1122 h 1122"/>
                <a:gd name="T6" fmla="*/ 0 60000 65536"/>
                <a:gd name="T7" fmla="*/ 0 60000 65536"/>
                <a:gd name="T8" fmla="*/ 0 60000 65536"/>
                <a:gd name="T9" fmla="*/ 0 w 215"/>
                <a:gd name="T10" fmla="*/ 0 h 1122"/>
                <a:gd name="T11" fmla="*/ 215 w 215"/>
                <a:gd name="T12" fmla="*/ 1122 h 1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" h="1122">
                  <a:moveTo>
                    <a:pt x="0" y="0"/>
                  </a:moveTo>
                  <a:cubicBezTo>
                    <a:pt x="103" y="123"/>
                    <a:pt x="207" y="246"/>
                    <a:pt x="211" y="433"/>
                  </a:cubicBezTo>
                  <a:cubicBezTo>
                    <a:pt x="215" y="620"/>
                    <a:pt x="24" y="1011"/>
                    <a:pt x="22" y="112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" name="Line 43"/>
            <p:cNvSpPr>
              <a:spLocks noChangeShapeType="1"/>
            </p:cNvSpPr>
            <p:nvPr/>
          </p:nvSpPr>
          <p:spPr bwMode="auto">
            <a:xfrm flipH="1">
              <a:off x="1989" y="1634"/>
              <a:ext cx="256" cy="105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2" name="Line 44"/>
            <p:cNvSpPr>
              <a:spLocks noChangeShapeType="1"/>
            </p:cNvSpPr>
            <p:nvPr/>
          </p:nvSpPr>
          <p:spPr bwMode="auto">
            <a:xfrm flipH="1">
              <a:off x="1945" y="1656"/>
              <a:ext cx="322" cy="15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22313" y="1323975"/>
            <a:ext cx="4210050" cy="4551363"/>
            <a:chOff x="1019" y="870"/>
            <a:chExt cx="2652" cy="2867"/>
          </a:xfrm>
        </p:grpSpPr>
        <p:sp>
          <p:nvSpPr>
            <p:cNvPr id="20545" name="Freeform 46"/>
            <p:cNvSpPr>
              <a:spLocks/>
            </p:cNvSpPr>
            <p:nvPr/>
          </p:nvSpPr>
          <p:spPr bwMode="auto">
            <a:xfrm>
              <a:off x="1019" y="870"/>
              <a:ext cx="1748" cy="2498"/>
            </a:xfrm>
            <a:custGeom>
              <a:avLst/>
              <a:gdLst>
                <a:gd name="T0" fmla="*/ 1748 w 1748"/>
                <a:gd name="T1" fmla="*/ 586 h 2498"/>
                <a:gd name="T2" fmla="*/ 1526 w 1748"/>
                <a:gd name="T3" fmla="*/ 264 h 2498"/>
                <a:gd name="T4" fmla="*/ 904 w 1748"/>
                <a:gd name="T5" fmla="*/ 30 h 2498"/>
                <a:gd name="T6" fmla="*/ 215 w 1748"/>
                <a:gd name="T7" fmla="*/ 141 h 2498"/>
                <a:gd name="T8" fmla="*/ 4 w 1748"/>
                <a:gd name="T9" fmla="*/ 875 h 2498"/>
                <a:gd name="T10" fmla="*/ 193 w 1748"/>
                <a:gd name="T11" fmla="*/ 2252 h 2498"/>
                <a:gd name="T12" fmla="*/ 281 w 1748"/>
                <a:gd name="T13" fmla="*/ 2352 h 24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48"/>
                <a:gd name="T22" fmla="*/ 0 h 2498"/>
                <a:gd name="T23" fmla="*/ 1748 w 1748"/>
                <a:gd name="T24" fmla="*/ 2498 h 24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48" h="2498">
                  <a:moveTo>
                    <a:pt x="1748" y="586"/>
                  </a:moveTo>
                  <a:cubicBezTo>
                    <a:pt x="1707" y="471"/>
                    <a:pt x="1667" y="357"/>
                    <a:pt x="1526" y="264"/>
                  </a:cubicBezTo>
                  <a:cubicBezTo>
                    <a:pt x="1385" y="171"/>
                    <a:pt x="1122" y="50"/>
                    <a:pt x="904" y="30"/>
                  </a:cubicBezTo>
                  <a:cubicBezTo>
                    <a:pt x="686" y="10"/>
                    <a:pt x="365" y="0"/>
                    <a:pt x="215" y="141"/>
                  </a:cubicBezTo>
                  <a:cubicBezTo>
                    <a:pt x="65" y="282"/>
                    <a:pt x="8" y="523"/>
                    <a:pt x="4" y="875"/>
                  </a:cubicBezTo>
                  <a:cubicBezTo>
                    <a:pt x="0" y="1227"/>
                    <a:pt x="147" y="2006"/>
                    <a:pt x="193" y="2252"/>
                  </a:cubicBezTo>
                  <a:cubicBezTo>
                    <a:pt x="239" y="2498"/>
                    <a:pt x="260" y="2425"/>
                    <a:pt x="281" y="2352"/>
                  </a:cubicBez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Line 47"/>
            <p:cNvSpPr>
              <a:spLocks noChangeShapeType="1"/>
            </p:cNvSpPr>
            <p:nvPr/>
          </p:nvSpPr>
          <p:spPr bwMode="auto">
            <a:xfrm flipH="1">
              <a:off x="2489" y="1667"/>
              <a:ext cx="345" cy="155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7" name="Freeform 48"/>
            <p:cNvSpPr>
              <a:spLocks/>
            </p:cNvSpPr>
            <p:nvPr/>
          </p:nvSpPr>
          <p:spPr bwMode="auto">
            <a:xfrm>
              <a:off x="1900" y="1556"/>
              <a:ext cx="1771" cy="2181"/>
            </a:xfrm>
            <a:custGeom>
              <a:avLst/>
              <a:gdLst>
                <a:gd name="T0" fmla="*/ 1056 w 1771"/>
                <a:gd name="T1" fmla="*/ 0 h 2181"/>
                <a:gd name="T2" fmla="*/ 1545 w 1771"/>
                <a:gd name="T3" fmla="*/ 355 h 2181"/>
                <a:gd name="T4" fmla="*/ 1567 w 1771"/>
                <a:gd name="T5" fmla="*/ 1877 h 2181"/>
                <a:gd name="T6" fmla="*/ 323 w 1771"/>
                <a:gd name="T7" fmla="*/ 2166 h 2181"/>
                <a:gd name="T8" fmla="*/ 0 w 1771"/>
                <a:gd name="T9" fmla="*/ 1789 h 2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1"/>
                <a:gd name="T16" fmla="*/ 0 h 2181"/>
                <a:gd name="T17" fmla="*/ 1771 w 1771"/>
                <a:gd name="T18" fmla="*/ 2181 h 2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1" h="2181">
                  <a:moveTo>
                    <a:pt x="1056" y="0"/>
                  </a:moveTo>
                  <a:cubicBezTo>
                    <a:pt x="1258" y="21"/>
                    <a:pt x="1460" y="42"/>
                    <a:pt x="1545" y="355"/>
                  </a:cubicBezTo>
                  <a:cubicBezTo>
                    <a:pt x="1630" y="668"/>
                    <a:pt x="1771" y="1575"/>
                    <a:pt x="1567" y="1877"/>
                  </a:cubicBezTo>
                  <a:cubicBezTo>
                    <a:pt x="1363" y="2179"/>
                    <a:pt x="584" y="2181"/>
                    <a:pt x="323" y="2166"/>
                  </a:cubicBezTo>
                  <a:cubicBezTo>
                    <a:pt x="62" y="2151"/>
                    <a:pt x="35" y="1894"/>
                    <a:pt x="0" y="1789"/>
                  </a:cubicBez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709738" y="3448050"/>
            <a:ext cx="1135062" cy="1574800"/>
            <a:chOff x="1641" y="2208"/>
            <a:chExt cx="715" cy="992"/>
          </a:xfrm>
        </p:grpSpPr>
        <p:sp>
          <p:nvSpPr>
            <p:cNvPr id="20543" name="Line 50"/>
            <p:cNvSpPr>
              <a:spLocks noChangeShapeType="1"/>
            </p:cNvSpPr>
            <p:nvPr/>
          </p:nvSpPr>
          <p:spPr bwMode="auto">
            <a:xfrm>
              <a:off x="1920" y="2208"/>
              <a:ext cx="436" cy="40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Freeform 51"/>
            <p:cNvSpPr>
              <a:spLocks/>
            </p:cNvSpPr>
            <p:nvPr/>
          </p:nvSpPr>
          <p:spPr bwMode="auto">
            <a:xfrm>
              <a:off x="1641" y="2211"/>
              <a:ext cx="148" cy="989"/>
            </a:xfrm>
            <a:custGeom>
              <a:avLst/>
              <a:gdLst>
                <a:gd name="T0" fmla="*/ 148 w 148"/>
                <a:gd name="T1" fmla="*/ 0 h 989"/>
                <a:gd name="T2" fmla="*/ 4 w 148"/>
                <a:gd name="T3" fmla="*/ 223 h 989"/>
                <a:gd name="T4" fmla="*/ 126 w 148"/>
                <a:gd name="T5" fmla="*/ 989 h 989"/>
                <a:gd name="T6" fmla="*/ 0 60000 65536"/>
                <a:gd name="T7" fmla="*/ 0 60000 65536"/>
                <a:gd name="T8" fmla="*/ 0 60000 65536"/>
                <a:gd name="T9" fmla="*/ 0 w 148"/>
                <a:gd name="T10" fmla="*/ 0 h 989"/>
                <a:gd name="T11" fmla="*/ 148 w 148"/>
                <a:gd name="T12" fmla="*/ 989 h 9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" h="989">
                  <a:moveTo>
                    <a:pt x="148" y="0"/>
                  </a:moveTo>
                  <a:cubicBezTo>
                    <a:pt x="78" y="29"/>
                    <a:pt x="8" y="58"/>
                    <a:pt x="4" y="223"/>
                  </a:cubicBezTo>
                  <a:cubicBezTo>
                    <a:pt x="0" y="388"/>
                    <a:pt x="109" y="865"/>
                    <a:pt x="126" y="98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033588" y="4387850"/>
            <a:ext cx="776287" cy="600075"/>
            <a:chOff x="1845" y="2800"/>
            <a:chExt cx="489" cy="378"/>
          </a:xfrm>
        </p:grpSpPr>
        <p:sp>
          <p:nvSpPr>
            <p:cNvPr id="20541" name="Line 53"/>
            <p:cNvSpPr>
              <a:spLocks noChangeShapeType="1"/>
            </p:cNvSpPr>
            <p:nvPr/>
          </p:nvSpPr>
          <p:spPr bwMode="auto">
            <a:xfrm>
              <a:off x="1845" y="2834"/>
              <a:ext cx="0" cy="31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2" name="Line 54"/>
            <p:cNvSpPr>
              <a:spLocks noChangeShapeType="1"/>
            </p:cNvSpPr>
            <p:nvPr/>
          </p:nvSpPr>
          <p:spPr bwMode="auto">
            <a:xfrm>
              <a:off x="1956" y="2800"/>
              <a:ext cx="378" cy="37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6647" name="Line 55"/>
          <p:cNvSpPr>
            <a:spLocks noChangeShapeType="1"/>
          </p:cNvSpPr>
          <p:nvPr/>
        </p:nvSpPr>
        <p:spPr bwMode="auto">
          <a:xfrm>
            <a:off x="2879725" y="4441825"/>
            <a:ext cx="0" cy="511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068513" y="3382963"/>
            <a:ext cx="1192212" cy="1781175"/>
            <a:chOff x="1867" y="2167"/>
            <a:chExt cx="751" cy="1122"/>
          </a:xfrm>
        </p:grpSpPr>
        <p:sp>
          <p:nvSpPr>
            <p:cNvPr id="20538" name="Line 57"/>
            <p:cNvSpPr>
              <a:spLocks noChangeShapeType="1"/>
            </p:cNvSpPr>
            <p:nvPr/>
          </p:nvSpPr>
          <p:spPr bwMode="auto">
            <a:xfrm flipV="1">
              <a:off x="1867" y="2222"/>
              <a:ext cx="511" cy="378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Freeform 58"/>
            <p:cNvSpPr>
              <a:spLocks/>
            </p:cNvSpPr>
            <p:nvPr/>
          </p:nvSpPr>
          <p:spPr bwMode="auto">
            <a:xfrm>
              <a:off x="2434" y="2167"/>
              <a:ext cx="184" cy="1089"/>
            </a:xfrm>
            <a:custGeom>
              <a:avLst/>
              <a:gdLst>
                <a:gd name="T0" fmla="*/ 0 w 184"/>
                <a:gd name="T1" fmla="*/ 0 h 1089"/>
                <a:gd name="T2" fmla="*/ 133 w 184"/>
                <a:gd name="T3" fmla="*/ 222 h 1089"/>
                <a:gd name="T4" fmla="*/ 167 w 184"/>
                <a:gd name="T5" fmla="*/ 933 h 1089"/>
                <a:gd name="T6" fmla="*/ 33 w 184"/>
                <a:gd name="T7" fmla="*/ 1089 h 10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1089"/>
                <a:gd name="T14" fmla="*/ 184 w 184"/>
                <a:gd name="T15" fmla="*/ 1089 h 10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1089">
                  <a:moveTo>
                    <a:pt x="0" y="0"/>
                  </a:moveTo>
                  <a:cubicBezTo>
                    <a:pt x="52" y="33"/>
                    <a:pt x="105" y="67"/>
                    <a:pt x="133" y="222"/>
                  </a:cubicBezTo>
                  <a:cubicBezTo>
                    <a:pt x="161" y="377"/>
                    <a:pt x="184" y="789"/>
                    <a:pt x="167" y="933"/>
                  </a:cubicBezTo>
                  <a:cubicBezTo>
                    <a:pt x="150" y="1077"/>
                    <a:pt x="64" y="1067"/>
                    <a:pt x="33" y="1089"/>
                  </a:cubicBezTo>
                </a:path>
              </a:pathLst>
            </a:cu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Line 59"/>
            <p:cNvSpPr>
              <a:spLocks noChangeShapeType="1"/>
            </p:cNvSpPr>
            <p:nvPr/>
          </p:nvSpPr>
          <p:spPr bwMode="auto">
            <a:xfrm flipH="1">
              <a:off x="1934" y="2189"/>
              <a:ext cx="378" cy="110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1041400" y="1874838"/>
            <a:ext cx="2941638" cy="3444875"/>
            <a:chOff x="553" y="1061"/>
            <a:chExt cx="1853" cy="2170"/>
          </a:xfrm>
        </p:grpSpPr>
        <p:sp>
          <p:nvSpPr>
            <p:cNvPr id="20512" name="Text Box 61"/>
            <p:cNvSpPr txBox="1">
              <a:spLocks noChangeArrowheads="1"/>
            </p:cNvSpPr>
            <p:nvPr/>
          </p:nvSpPr>
          <p:spPr bwMode="auto">
            <a:xfrm>
              <a:off x="1042" y="1061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20513" name="Text Box 62"/>
            <p:cNvSpPr txBox="1">
              <a:spLocks noChangeArrowheads="1"/>
            </p:cNvSpPr>
            <p:nvPr/>
          </p:nvSpPr>
          <p:spPr bwMode="auto">
            <a:xfrm>
              <a:off x="1531" y="1072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AC</a:t>
              </a:r>
            </a:p>
          </p:txBody>
        </p:sp>
        <p:sp>
          <p:nvSpPr>
            <p:cNvPr id="20514" name="Text Box 63"/>
            <p:cNvSpPr txBox="1">
              <a:spLocks noChangeArrowheads="1"/>
            </p:cNvSpPr>
            <p:nvPr/>
          </p:nvSpPr>
          <p:spPr bwMode="auto">
            <a:xfrm>
              <a:off x="2009" y="1072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AD</a:t>
              </a:r>
            </a:p>
          </p:txBody>
        </p:sp>
        <p:sp>
          <p:nvSpPr>
            <p:cNvPr id="20515" name="Text Box 64"/>
            <p:cNvSpPr txBox="1">
              <a:spLocks noChangeArrowheads="1"/>
            </p:cNvSpPr>
            <p:nvPr/>
          </p:nvSpPr>
          <p:spPr bwMode="auto">
            <a:xfrm>
              <a:off x="553" y="1628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BA</a:t>
              </a:r>
            </a:p>
          </p:txBody>
        </p:sp>
        <p:sp>
          <p:nvSpPr>
            <p:cNvPr id="20516" name="Text Box 65"/>
            <p:cNvSpPr txBox="1">
              <a:spLocks noChangeArrowheads="1"/>
            </p:cNvSpPr>
            <p:nvPr/>
          </p:nvSpPr>
          <p:spPr bwMode="auto">
            <a:xfrm>
              <a:off x="1009" y="1628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BC</a:t>
              </a:r>
            </a:p>
          </p:txBody>
        </p:sp>
        <p:sp>
          <p:nvSpPr>
            <p:cNvPr id="20517" name="Text Box 66"/>
            <p:cNvSpPr txBox="1">
              <a:spLocks noChangeArrowheads="1"/>
            </p:cNvSpPr>
            <p:nvPr/>
          </p:nvSpPr>
          <p:spPr bwMode="auto">
            <a:xfrm>
              <a:off x="1542" y="1628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BD</a:t>
              </a:r>
            </a:p>
          </p:txBody>
        </p:sp>
        <p:sp>
          <p:nvSpPr>
            <p:cNvPr id="20518" name="Text Box 67"/>
            <p:cNvSpPr txBox="1">
              <a:spLocks noChangeArrowheads="1"/>
            </p:cNvSpPr>
            <p:nvPr/>
          </p:nvSpPr>
          <p:spPr bwMode="auto">
            <a:xfrm>
              <a:off x="1064" y="2250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DA</a:t>
              </a:r>
            </a:p>
          </p:txBody>
        </p:sp>
        <p:sp>
          <p:nvSpPr>
            <p:cNvPr id="20519" name="Text Box 68"/>
            <p:cNvSpPr txBox="1">
              <a:spLocks noChangeArrowheads="1"/>
            </p:cNvSpPr>
            <p:nvPr/>
          </p:nvSpPr>
          <p:spPr bwMode="auto">
            <a:xfrm>
              <a:off x="1509" y="225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20520" name="Text Box 69"/>
            <p:cNvSpPr txBox="1">
              <a:spLocks noChangeArrowheads="1"/>
            </p:cNvSpPr>
            <p:nvPr/>
          </p:nvSpPr>
          <p:spPr bwMode="auto">
            <a:xfrm>
              <a:off x="2053" y="225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DC</a:t>
              </a:r>
            </a:p>
          </p:txBody>
        </p:sp>
        <p:sp>
          <p:nvSpPr>
            <p:cNvPr id="20521" name="Text Box 70"/>
            <p:cNvSpPr txBox="1">
              <a:spLocks noChangeArrowheads="1"/>
            </p:cNvSpPr>
            <p:nvPr/>
          </p:nvSpPr>
          <p:spPr bwMode="auto">
            <a:xfrm>
              <a:off x="564" y="2761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EA</a:t>
              </a:r>
            </a:p>
          </p:txBody>
        </p:sp>
        <p:sp>
          <p:nvSpPr>
            <p:cNvPr id="20522" name="Text Box 71"/>
            <p:cNvSpPr txBox="1">
              <a:spLocks noChangeArrowheads="1"/>
            </p:cNvSpPr>
            <p:nvPr/>
          </p:nvSpPr>
          <p:spPr bwMode="auto">
            <a:xfrm>
              <a:off x="1042" y="2761"/>
              <a:ext cx="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EB</a:t>
              </a:r>
            </a:p>
          </p:txBody>
        </p:sp>
        <p:sp>
          <p:nvSpPr>
            <p:cNvPr id="20523" name="Text Box 72"/>
            <p:cNvSpPr txBox="1">
              <a:spLocks noChangeArrowheads="1"/>
            </p:cNvSpPr>
            <p:nvPr/>
          </p:nvSpPr>
          <p:spPr bwMode="auto">
            <a:xfrm>
              <a:off x="1542" y="2772"/>
              <a:ext cx="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EC</a:t>
              </a:r>
            </a:p>
          </p:txBody>
        </p:sp>
        <p:sp>
          <p:nvSpPr>
            <p:cNvPr id="20524" name="Text Box 73"/>
            <p:cNvSpPr txBox="1">
              <a:spLocks noChangeArrowheads="1"/>
            </p:cNvSpPr>
            <p:nvPr/>
          </p:nvSpPr>
          <p:spPr bwMode="auto">
            <a:xfrm>
              <a:off x="2076" y="2772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ED</a:t>
              </a:r>
            </a:p>
          </p:txBody>
        </p:sp>
        <p:sp>
          <p:nvSpPr>
            <p:cNvPr id="20525" name="Oval 74"/>
            <p:cNvSpPr>
              <a:spLocks noChangeArrowheads="1"/>
            </p:cNvSpPr>
            <p:nvPr/>
          </p:nvSpPr>
          <p:spPr bwMode="auto">
            <a:xfrm>
              <a:off x="1085" y="1281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26" name="Oval 75"/>
            <p:cNvSpPr>
              <a:spLocks noChangeArrowheads="1"/>
            </p:cNvSpPr>
            <p:nvPr/>
          </p:nvSpPr>
          <p:spPr bwMode="auto">
            <a:xfrm>
              <a:off x="1548" y="1281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27" name="Oval 76"/>
            <p:cNvSpPr>
              <a:spLocks noChangeArrowheads="1"/>
            </p:cNvSpPr>
            <p:nvPr/>
          </p:nvSpPr>
          <p:spPr bwMode="auto">
            <a:xfrm>
              <a:off x="2077" y="1281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28" name="Oval 77"/>
            <p:cNvSpPr>
              <a:spLocks noChangeArrowheads="1"/>
            </p:cNvSpPr>
            <p:nvPr/>
          </p:nvSpPr>
          <p:spPr bwMode="auto">
            <a:xfrm>
              <a:off x="592" y="1843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29" name="Oval 78"/>
            <p:cNvSpPr>
              <a:spLocks noChangeArrowheads="1"/>
            </p:cNvSpPr>
            <p:nvPr/>
          </p:nvSpPr>
          <p:spPr bwMode="auto">
            <a:xfrm>
              <a:off x="1055" y="1843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30" name="Oval 79"/>
            <p:cNvSpPr>
              <a:spLocks noChangeArrowheads="1"/>
            </p:cNvSpPr>
            <p:nvPr/>
          </p:nvSpPr>
          <p:spPr bwMode="auto">
            <a:xfrm>
              <a:off x="1584" y="1843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31" name="Oval 80"/>
            <p:cNvSpPr>
              <a:spLocks noChangeArrowheads="1"/>
            </p:cNvSpPr>
            <p:nvPr/>
          </p:nvSpPr>
          <p:spPr bwMode="auto">
            <a:xfrm>
              <a:off x="1110" y="2450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32" name="Oval 81"/>
            <p:cNvSpPr>
              <a:spLocks noChangeArrowheads="1"/>
            </p:cNvSpPr>
            <p:nvPr/>
          </p:nvSpPr>
          <p:spPr bwMode="auto">
            <a:xfrm>
              <a:off x="1573" y="2450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33" name="Oval 82"/>
            <p:cNvSpPr>
              <a:spLocks noChangeArrowheads="1"/>
            </p:cNvSpPr>
            <p:nvPr/>
          </p:nvSpPr>
          <p:spPr bwMode="auto">
            <a:xfrm>
              <a:off x="2102" y="2450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34" name="Oval 83"/>
            <p:cNvSpPr>
              <a:spLocks noChangeArrowheads="1"/>
            </p:cNvSpPr>
            <p:nvPr/>
          </p:nvSpPr>
          <p:spPr bwMode="auto">
            <a:xfrm>
              <a:off x="617" y="2980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35" name="Oval 84"/>
            <p:cNvSpPr>
              <a:spLocks noChangeArrowheads="1"/>
            </p:cNvSpPr>
            <p:nvPr/>
          </p:nvSpPr>
          <p:spPr bwMode="auto">
            <a:xfrm>
              <a:off x="1080" y="2980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36" name="Oval 85"/>
            <p:cNvSpPr>
              <a:spLocks noChangeArrowheads="1"/>
            </p:cNvSpPr>
            <p:nvPr/>
          </p:nvSpPr>
          <p:spPr bwMode="auto">
            <a:xfrm>
              <a:off x="1609" y="2980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20537" name="Oval 86"/>
            <p:cNvSpPr>
              <a:spLocks noChangeArrowheads="1"/>
            </p:cNvSpPr>
            <p:nvPr/>
          </p:nvSpPr>
          <p:spPr bwMode="auto">
            <a:xfrm>
              <a:off x="2149" y="2998"/>
              <a:ext cx="233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</p:grp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5470525" y="574675"/>
            <a:ext cx="1676400" cy="914400"/>
            <a:chOff x="2880" y="144"/>
            <a:chExt cx="1056" cy="576"/>
          </a:xfrm>
        </p:grpSpPr>
        <p:sp>
          <p:nvSpPr>
            <p:cNvPr id="20510" name="AutoShape 88"/>
            <p:cNvSpPr>
              <a:spLocks noChangeArrowheads="1"/>
            </p:cNvSpPr>
            <p:nvPr/>
          </p:nvSpPr>
          <p:spPr bwMode="auto">
            <a:xfrm>
              <a:off x="3360" y="144"/>
              <a:ext cx="576" cy="576"/>
            </a:xfrm>
            <a:prstGeom prst="irregularSeal1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ea typeface="隶书" panose="02010509060101010101" pitchFamily="49" charset="-122"/>
                </a:rPr>
                <a:t>图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0511" name="Line 89"/>
            <p:cNvSpPr>
              <a:spLocks noChangeShapeType="1"/>
            </p:cNvSpPr>
            <p:nvPr/>
          </p:nvSpPr>
          <p:spPr bwMode="auto">
            <a:xfrm>
              <a:off x="2880" y="3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5124450" y="2305050"/>
            <a:ext cx="1219200" cy="1676400"/>
            <a:chOff x="3792" y="1488"/>
            <a:chExt cx="768" cy="1056"/>
          </a:xfrm>
        </p:grpSpPr>
        <p:sp>
          <p:nvSpPr>
            <p:cNvPr id="20508" name="Line 91"/>
            <p:cNvSpPr>
              <a:spLocks noChangeShapeType="1"/>
            </p:cNvSpPr>
            <p:nvPr/>
          </p:nvSpPr>
          <p:spPr bwMode="auto">
            <a:xfrm flipV="1">
              <a:off x="45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92"/>
            <p:cNvSpPr>
              <a:spLocks noChangeShapeType="1"/>
            </p:cNvSpPr>
            <p:nvPr/>
          </p:nvSpPr>
          <p:spPr bwMode="auto">
            <a:xfrm flipH="1" flipV="1">
              <a:off x="3792" y="148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6685" name="Rectangle 93"/>
          <p:cNvSpPr>
            <a:spLocks noChangeArrowheads="1"/>
          </p:cNvSpPr>
          <p:nvPr/>
        </p:nvSpPr>
        <p:spPr bwMode="auto">
          <a:xfrm>
            <a:off x="5411788" y="4838700"/>
            <a:ext cx="3446462" cy="1666875"/>
          </a:xfrm>
          <a:prstGeom prst="rect">
            <a:avLst/>
          </a:prstGeom>
          <a:solidFill>
            <a:srgbClr val="CC99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顶点：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一条通路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连线：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不能同时通行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染色：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有连线的两个顶点不能具有相同颜色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66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66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66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66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366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366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66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3" grpId="0" animBg="1"/>
      <p:bldP spid="366614" grpId="0" animBg="1"/>
      <p:bldP spid="366615" grpId="0" animBg="1"/>
      <p:bldP spid="366616" grpId="0" animBg="1"/>
      <p:bldP spid="366617" grpId="0" animBg="1"/>
      <p:bldP spid="366618" grpId="0" animBg="1"/>
      <p:bldP spid="366619" grpId="0" animBg="1"/>
      <p:bldP spid="366620" grpId="0" animBg="1"/>
      <p:bldP spid="366621" grpId="0" animBg="1"/>
      <p:bldP spid="366622" grpId="0" animBg="1"/>
      <p:bldP spid="366623" grpId="0" animBg="1"/>
      <p:bldP spid="366624" grpId="0" animBg="1"/>
      <p:bldP spid="366625" grpId="0" animBg="1"/>
      <p:bldP spid="36668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/>
          </p:nvPr>
        </p:nvSpPr>
        <p:spPr>
          <a:xfrm>
            <a:off x="179388" y="188913"/>
            <a:ext cx="8763000" cy="2159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交通网络图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</a:t>
            </a:r>
            <a:r>
              <a:rPr lang="zh-CN" altLang="en-US" sz="2800" b="1" smtClean="0"/>
              <a:t>从一个地方到另外一个地方可以有多条路径</a:t>
            </a:r>
            <a:r>
              <a:rPr kumimoji="0" lang="zh-CN" altLang="en-US" sz="2800" b="1" smtClean="0"/>
              <a:t>。这</a:t>
            </a:r>
            <a:r>
              <a:rPr lang="zh-CN" altLang="en-US" sz="2800" b="1" smtClean="0"/>
              <a:t>是一种典型的网状结构问题，数据与数据成多对多的关系，是一种非线性关系结构</a:t>
            </a:r>
            <a:r>
              <a:rPr kumimoji="0" lang="zh-CN" altLang="en-US" sz="2800" b="1" smtClean="0"/>
              <a:t>。</a:t>
            </a:r>
          </a:p>
        </p:txBody>
      </p:sp>
      <p:grpSp>
        <p:nvGrpSpPr>
          <p:cNvPr id="17412" name="Group 62"/>
          <p:cNvGrpSpPr>
            <a:grpSpLocks/>
          </p:cNvGrpSpPr>
          <p:nvPr/>
        </p:nvGrpSpPr>
        <p:grpSpPr bwMode="auto">
          <a:xfrm>
            <a:off x="1701908" y="2686050"/>
            <a:ext cx="6235700" cy="3048000"/>
            <a:chOff x="1056" y="1392"/>
            <a:chExt cx="3928" cy="1920"/>
          </a:xfrm>
          <a:noFill/>
        </p:grpSpPr>
        <p:sp>
          <p:nvSpPr>
            <p:cNvPr id="17414" name="Oval 48"/>
            <p:cNvSpPr>
              <a:spLocks noChangeArrowheads="1"/>
            </p:cNvSpPr>
            <p:nvPr/>
          </p:nvSpPr>
          <p:spPr bwMode="auto">
            <a:xfrm>
              <a:off x="1056" y="1584"/>
              <a:ext cx="648" cy="38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smtClean="0"/>
                <a:t>佛山</a:t>
              </a:r>
            </a:p>
          </p:txBody>
        </p:sp>
        <p:sp>
          <p:nvSpPr>
            <p:cNvPr id="17415" name="Oval 47"/>
            <p:cNvSpPr>
              <a:spLocks noChangeArrowheads="1"/>
            </p:cNvSpPr>
            <p:nvPr/>
          </p:nvSpPr>
          <p:spPr bwMode="auto">
            <a:xfrm>
              <a:off x="4336" y="1776"/>
              <a:ext cx="648" cy="38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smtClean="0"/>
                <a:t>惠州</a:t>
              </a:r>
            </a:p>
          </p:txBody>
        </p:sp>
        <p:sp>
          <p:nvSpPr>
            <p:cNvPr id="17416" name="Oval 42"/>
            <p:cNvSpPr>
              <a:spLocks noChangeArrowheads="1"/>
            </p:cNvSpPr>
            <p:nvPr/>
          </p:nvSpPr>
          <p:spPr bwMode="auto">
            <a:xfrm>
              <a:off x="2246" y="1392"/>
              <a:ext cx="648" cy="38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smtClean="0"/>
                <a:t>广州</a:t>
              </a:r>
            </a:p>
          </p:txBody>
        </p:sp>
        <p:sp>
          <p:nvSpPr>
            <p:cNvPr id="17417" name="Oval 43"/>
            <p:cNvSpPr>
              <a:spLocks noChangeArrowheads="1"/>
            </p:cNvSpPr>
            <p:nvPr/>
          </p:nvSpPr>
          <p:spPr bwMode="auto">
            <a:xfrm>
              <a:off x="1704" y="2256"/>
              <a:ext cx="648" cy="38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smtClean="0"/>
                <a:t>中山</a:t>
              </a:r>
            </a:p>
          </p:txBody>
        </p:sp>
        <p:sp>
          <p:nvSpPr>
            <p:cNvPr id="17418" name="Oval 44"/>
            <p:cNvSpPr>
              <a:spLocks noChangeArrowheads="1"/>
            </p:cNvSpPr>
            <p:nvPr/>
          </p:nvSpPr>
          <p:spPr bwMode="auto">
            <a:xfrm>
              <a:off x="3259" y="2064"/>
              <a:ext cx="648" cy="38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smtClean="0"/>
                <a:t>东莞</a:t>
              </a:r>
            </a:p>
          </p:txBody>
        </p:sp>
        <p:sp>
          <p:nvSpPr>
            <p:cNvPr id="17419" name="Oval 45"/>
            <p:cNvSpPr>
              <a:spLocks noChangeArrowheads="1"/>
            </p:cNvSpPr>
            <p:nvPr/>
          </p:nvSpPr>
          <p:spPr bwMode="auto">
            <a:xfrm>
              <a:off x="3842" y="2728"/>
              <a:ext cx="648" cy="38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smtClean="0"/>
                <a:t>深圳</a:t>
              </a:r>
            </a:p>
          </p:txBody>
        </p:sp>
        <p:sp>
          <p:nvSpPr>
            <p:cNvPr id="17420" name="Oval 46"/>
            <p:cNvSpPr>
              <a:spLocks noChangeArrowheads="1"/>
            </p:cNvSpPr>
            <p:nvPr/>
          </p:nvSpPr>
          <p:spPr bwMode="auto">
            <a:xfrm>
              <a:off x="1574" y="2928"/>
              <a:ext cx="648" cy="38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000" smtClean="0"/>
                <a:t>珠海</a:t>
              </a:r>
            </a:p>
          </p:txBody>
        </p:sp>
        <p:sp>
          <p:nvSpPr>
            <p:cNvPr id="17421" name="Line 49"/>
            <p:cNvSpPr>
              <a:spLocks noChangeShapeType="1"/>
            </p:cNvSpPr>
            <p:nvPr/>
          </p:nvSpPr>
          <p:spPr bwMode="auto">
            <a:xfrm flipV="1">
              <a:off x="1963" y="2640"/>
              <a:ext cx="0" cy="28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2" name="Line 50"/>
            <p:cNvSpPr>
              <a:spLocks noChangeShapeType="1"/>
            </p:cNvSpPr>
            <p:nvPr/>
          </p:nvSpPr>
          <p:spPr bwMode="auto">
            <a:xfrm flipH="1" flipV="1">
              <a:off x="1614" y="1920"/>
              <a:ext cx="389" cy="34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3" name="Line 51"/>
            <p:cNvSpPr>
              <a:spLocks noChangeShapeType="1"/>
            </p:cNvSpPr>
            <p:nvPr/>
          </p:nvSpPr>
          <p:spPr bwMode="auto">
            <a:xfrm flipH="1">
              <a:off x="2352" y="2256"/>
              <a:ext cx="907" cy="19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4" name="Line 52"/>
            <p:cNvSpPr>
              <a:spLocks noChangeShapeType="1"/>
            </p:cNvSpPr>
            <p:nvPr/>
          </p:nvSpPr>
          <p:spPr bwMode="auto">
            <a:xfrm flipH="1" flipV="1">
              <a:off x="2862" y="1672"/>
              <a:ext cx="519" cy="45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5" name="Line 53"/>
            <p:cNvSpPr>
              <a:spLocks noChangeShapeType="1"/>
            </p:cNvSpPr>
            <p:nvPr/>
          </p:nvSpPr>
          <p:spPr bwMode="auto">
            <a:xfrm flipH="1" flipV="1">
              <a:off x="3648" y="2448"/>
              <a:ext cx="389" cy="28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6" name="Line 54"/>
            <p:cNvSpPr>
              <a:spLocks noChangeShapeType="1"/>
            </p:cNvSpPr>
            <p:nvPr/>
          </p:nvSpPr>
          <p:spPr bwMode="auto">
            <a:xfrm flipV="1">
              <a:off x="4296" y="2160"/>
              <a:ext cx="259" cy="57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7" name="Line 55"/>
            <p:cNvSpPr>
              <a:spLocks noChangeShapeType="1"/>
            </p:cNvSpPr>
            <p:nvPr/>
          </p:nvSpPr>
          <p:spPr bwMode="auto">
            <a:xfrm flipH="1" flipV="1">
              <a:off x="2902" y="1584"/>
              <a:ext cx="1466" cy="28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8" name="Line 56"/>
            <p:cNvSpPr>
              <a:spLocks noChangeShapeType="1"/>
            </p:cNvSpPr>
            <p:nvPr/>
          </p:nvSpPr>
          <p:spPr bwMode="auto">
            <a:xfrm flipV="1">
              <a:off x="2226" y="1768"/>
              <a:ext cx="256" cy="53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9" name="Line 57"/>
            <p:cNvSpPr>
              <a:spLocks noChangeShapeType="1"/>
            </p:cNvSpPr>
            <p:nvPr/>
          </p:nvSpPr>
          <p:spPr bwMode="auto">
            <a:xfrm flipH="1">
              <a:off x="1704" y="1632"/>
              <a:ext cx="552" cy="14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0" name="Line 58"/>
            <p:cNvSpPr>
              <a:spLocks noChangeShapeType="1"/>
            </p:cNvSpPr>
            <p:nvPr/>
          </p:nvSpPr>
          <p:spPr bwMode="auto">
            <a:xfrm flipH="1">
              <a:off x="3907" y="2064"/>
              <a:ext cx="476" cy="19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1" name="Line 59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366" cy="99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57175" y="838200"/>
            <a:ext cx="8482013" cy="50800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&amp;"/>
              <a:defRPr/>
            </a:pPr>
            <a:r>
              <a:rPr lang="zh-CN" altLang="en-US" sz="2800" b="1" u="sng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求解非数值计算的问题：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设计出合适的数据结构及相应的算法</a:t>
            </a:r>
          </a:p>
          <a:p>
            <a:pPr>
              <a:buFontTx/>
              <a:buChar char=" "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即：首先要考虑</a:t>
            </a:r>
            <a:r>
              <a:rPr lang="zh-CN" altLang="en-US" sz="2800" b="1" u="sng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对相关的各种信息如何表示、组织和存储？</a:t>
            </a:r>
          </a:p>
          <a:p>
            <a:pPr>
              <a:buFontTx/>
              <a:buChar char=" "/>
              <a:defRPr/>
            </a:pPr>
            <a:endParaRPr lang="zh-CN" altLang="en-US" sz="2800" b="1" u="sng" dirty="0" smtClean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 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数据结构的研究内容为：</a:t>
            </a:r>
          </a:p>
          <a:p>
            <a:pPr lvl="1">
              <a:buFontTx/>
              <a:buChar char=" "/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研究非数值计算的程序设计问题中计算机的</a:t>
            </a:r>
            <a:r>
              <a:rPr lang="zh-CN" altLang="en-US" b="1" dirty="0" smtClean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操作对象</a:t>
            </a:r>
            <a:r>
              <a:rPr lang="zh-CN" altLang="en-US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以及它们之间的</a:t>
            </a:r>
            <a:r>
              <a:rPr lang="zh-CN" altLang="en-US" b="1" dirty="0" smtClean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关系和操作</a:t>
            </a:r>
            <a:r>
              <a:rPr lang="zh-CN" altLang="en-US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&amp;"/>
              <a:defRPr/>
            </a:pPr>
            <a:endParaRPr lang="zh-CN" altLang="en-US" sz="2800" b="1" u="sng" dirty="0" smtClean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zh-CN" altLang="en-US" sz="4200" b="1" u="sng" dirty="0" smtClean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 "/>
              <a:defRPr/>
            </a:pPr>
            <a:endParaRPr lang="en-US" altLang="zh-CN" sz="4200" b="1" u="sng" dirty="0" smtClean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8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6513" y="549275"/>
            <a:ext cx="9144001" cy="58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257300" indent="-342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&amp;"/>
              <a:defRPr/>
            </a:pPr>
            <a:r>
              <a:rPr lang="zh-CN" altLang="en-US" sz="36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数据结构课程的形成和发展：</a:t>
            </a:r>
          </a:p>
          <a:p>
            <a:pPr>
              <a:buFontTx/>
              <a:buChar char=" "/>
              <a:defRPr/>
            </a:pPr>
            <a:r>
              <a:rPr lang="zh-CN" altLang="en-US" sz="2800" b="1" u="sng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形成阶段：</a:t>
            </a:r>
          </a:p>
          <a:p>
            <a:pPr>
              <a:buFontTx/>
              <a:buChar char=" "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年代初期，“数据结构”有关的内容散见于操作系统、编译原理和表处理语言等课程。</a:t>
            </a:r>
            <a:r>
              <a:rPr lang="en-US" altLang="zh-CN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1968</a:t>
            </a:r>
            <a:r>
              <a:rPr lang="zh-CN" altLang="en-US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年，“数据结构”被列入美国一些大学计算机科学系的教学计划。</a:t>
            </a:r>
            <a:endParaRPr lang="en-US" altLang="zh-CN" sz="2800" b="1" dirty="0" smtClean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Knuth  The Art of Computer Programming: </a:t>
            </a:r>
          </a:p>
          <a:p>
            <a:pPr marL="0" indent="0">
              <a:buFontTx/>
              <a:buNone/>
              <a:defRPr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Volume 1: Fundamental Algorithms</a:t>
            </a:r>
          </a:p>
          <a:p>
            <a:pPr>
              <a:buFontTx/>
              <a:buChar char=" "/>
              <a:defRPr/>
            </a:pPr>
            <a:r>
              <a:rPr lang="zh-CN" altLang="en-US" sz="2800" b="1" u="sng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发展阶段：</a:t>
            </a:r>
          </a:p>
          <a:p>
            <a:pPr>
              <a:buFontTx/>
              <a:buChar char=" "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数据结构的概念不断扩充，包括了网络、集合代数论、关系等“离散数学结构”的内容。</a:t>
            </a:r>
          </a:p>
          <a:p>
            <a:pPr>
              <a:buFontTx/>
              <a:buChar char=" "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r>
              <a:rPr lang="zh-CN" altLang="en-US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年代后期，我国高校陆续开设该课程。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&amp;"/>
              <a:defRPr/>
            </a:pPr>
            <a:endParaRPr lang="zh-CN" altLang="en-US" sz="2800" b="1" dirty="0" smtClean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Char char=" "/>
              <a:defRPr/>
            </a:pPr>
            <a:endParaRPr lang="en-US" altLang="zh-CN" sz="3800" b="1" u="sng" dirty="0" smtClean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20713"/>
            <a:ext cx="867568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&amp;"/>
            </a:pPr>
            <a:r>
              <a:rPr lang="en-US" altLang="zh-CN" sz="36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36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</a:t>
            </a:r>
            <a:r>
              <a:rPr lang="en-US" altLang="zh-CN" sz="36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36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所处的地位：</a:t>
            </a:r>
          </a:p>
          <a:p>
            <a:pPr>
              <a:buFontTx/>
              <a:buChar char=" "/>
            </a:pPr>
            <a:endParaRPr lang="en-US" altLang="zh-CN" sz="3800" b="1" u="sng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402013" y="1341438"/>
          <a:ext cx="5273675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PhotoImpact" r:id="rId3" imgW="2420666" imgH="2500895" progId="PI3.Image">
                  <p:embed/>
                </p:oleObj>
              </mc:Choice>
              <mc:Fallback>
                <p:oleObj name="PhotoImpact" r:id="rId3" imgW="2420666" imgH="2500895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341438"/>
                        <a:ext cx="5273675" cy="551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250825" y="2159000"/>
            <a:ext cx="3151188" cy="206216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介于数学、计算机硬件和计算机软件三者之间的一门核心课程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25"/>
            <a:ext cx="9144000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AutoShape 38"/>
          <p:cNvSpPr>
            <a:spLocks noChangeArrowheads="1"/>
          </p:cNvSpPr>
          <p:nvPr/>
        </p:nvSpPr>
        <p:spPr bwMode="gray">
          <a:xfrm>
            <a:off x="1905000" y="228600"/>
            <a:ext cx="5451475" cy="5397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0A483">
                  <a:gamma/>
                  <a:shade val="75686"/>
                  <a:invGamma/>
                </a:srgbClr>
              </a:gs>
              <a:gs pos="50000">
                <a:srgbClr val="30A483"/>
              </a:gs>
              <a:gs pos="100000">
                <a:srgbClr val="30A483">
                  <a:gamma/>
                  <a:shade val="75686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数据结构在计算机学科中的地位</a:t>
            </a:r>
            <a:r>
              <a:rPr kumimoji="0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 </a:t>
            </a:r>
            <a:endParaRPr kumimoji="0" lang="zh-CN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457200" y="1143000"/>
          <a:ext cx="8077200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Visio" r:id="rId4" imgW="5422950" imgH="2579029" progId="Visio.Drawing.11">
                  <p:embed/>
                </p:oleObj>
              </mc:Choice>
              <mc:Fallback>
                <p:oleObj name="Visio" r:id="rId4" imgW="5422950" imgH="257902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077200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026"/>
          <p:cNvSpPr txBox="1">
            <a:spLocks noChangeArrowheads="1"/>
          </p:cNvSpPr>
          <p:nvPr/>
        </p:nvSpPr>
        <p:spPr bwMode="auto">
          <a:xfrm>
            <a:off x="1050925" y="1443038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699" name="Text Box 1027"/>
          <p:cNvSpPr txBox="1">
            <a:spLocks noChangeArrowheads="1"/>
          </p:cNvSpPr>
          <p:nvPr/>
        </p:nvSpPr>
        <p:spPr bwMode="auto">
          <a:xfrm>
            <a:off x="1050925" y="1239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chemeClr val="fol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0388" name="Rectangle 1028"/>
          <p:cNvSpPr>
            <a:spLocks noChangeArrowheads="1"/>
          </p:cNvSpPr>
          <p:nvPr/>
        </p:nvSpPr>
        <p:spPr bwMode="auto">
          <a:xfrm>
            <a:off x="563563" y="660400"/>
            <a:ext cx="1849437" cy="6937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课程目的</a:t>
            </a:r>
          </a:p>
        </p:txBody>
      </p:sp>
      <p:sp>
        <p:nvSpPr>
          <p:cNvPr id="400389" name="Rectangle 1029"/>
          <p:cNvSpPr>
            <a:spLocks noChangeArrowheads="1"/>
          </p:cNvSpPr>
          <p:nvPr/>
        </p:nvSpPr>
        <p:spPr bwMode="auto">
          <a:xfrm>
            <a:off x="871538" y="1584325"/>
            <a:ext cx="7543800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能够分析研究计算机加工的对象的特性，获得其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逻辑结构</a:t>
            </a:r>
            <a:r>
              <a:rPr lang="zh-CN" altLang="en-US" sz="2800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，根据需求，选择合适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存贮结构及其相应的算法</a:t>
            </a:r>
            <a:r>
              <a:rPr lang="zh-CN" altLang="en-US" sz="2800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学习一些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常用的算法</a:t>
            </a:r>
            <a:r>
              <a:rPr lang="zh-CN" altLang="en-US" sz="2800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复杂程序设计的训练过程，要求编写的程序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结构清楚和正确易读</a:t>
            </a:r>
            <a:r>
              <a:rPr lang="zh-CN" altLang="en-US" sz="2800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初步掌握算法的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时间分析和空间分析</a:t>
            </a:r>
            <a:r>
              <a:rPr lang="zh-CN" altLang="en-US" sz="2800" b="1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</a:t>
            </a:r>
          </a:p>
          <a:p>
            <a:pPr>
              <a:spcBef>
                <a:spcPct val="0"/>
              </a:spcBef>
            </a:pPr>
            <a:endParaRPr lang="en-US" altLang="zh-CN" sz="2800" b="1">
              <a:solidFill>
                <a:schemeClr val="fol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0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0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ChangeArrowheads="1"/>
          </p:cNvSpPr>
          <p:nvPr/>
        </p:nvSpPr>
        <p:spPr bwMode="auto">
          <a:xfrm>
            <a:off x="669925" y="1422400"/>
            <a:ext cx="7704138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、数据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data)—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所有能输入到计算机中去的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描述客观事物的符号</a:t>
            </a:r>
          </a:p>
          <a:p>
            <a:pPr lvl="1">
              <a:lnSpc>
                <a:spcPct val="90000"/>
              </a:lnSpc>
              <a:buClr>
                <a:srgbClr val="00CC00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数值性数据</a:t>
            </a:r>
          </a:p>
          <a:p>
            <a:pPr lvl="1">
              <a:lnSpc>
                <a:spcPct val="90000"/>
              </a:lnSpc>
              <a:buClr>
                <a:srgbClr val="00CC00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非数值性数据（多媒体信息处理）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、数据元素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data element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数据的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基本单位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，也称结点（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node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或记录（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record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3、数据项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data item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有独立含义的数据</a:t>
            </a:r>
            <a:r>
              <a:rPr lang="zh-CN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最小单位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，也称域(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field)</a:t>
            </a:r>
          </a:p>
          <a:p>
            <a:pPr lvl="1">
              <a:lnSpc>
                <a:spcPct val="90000"/>
              </a:lnSpc>
            </a:pPr>
            <a:endParaRPr lang="en-US" altLang="zh-CN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5268" name="Rectangle 1028"/>
          <p:cNvSpPr>
            <a:spLocks noChangeArrowheads="1"/>
          </p:cNvSpPr>
          <p:nvPr/>
        </p:nvSpPr>
        <p:spPr bwMode="auto">
          <a:xfrm>
            <a:off x="258763" y="4913313"/>
            <a:ext cx="8624887" cy="4794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三者之间的关系：数据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&gt;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数据元素 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&gt;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数据项</a:t>
            </a:r>
          </a:p>
        </p:txBody>
      </p:sp>
      <p:sp>
        <p:nvSpPr>
          <p:cNvPr id="395269" name="Text Box 1029"/>
          <p:cNvSpPr txBox="1">
            <a:spLocks noChangeArrowheads="1"/>
          </p:cNvSpPr>
          <p:nvPr/>
        </p:nvSpPr>
        <p:spPr bwMode="auto">
          <a:xfrm>
            <a:off x="866775" y="5559425"/>
            <a:ext cx="8016875" cy="479425"/>
          </a:xfrm>
          <a:prstGeom prst="rect">
            <a:avLst/>
          </a:prstGeom>
          <a:solidFill>
            <a:srgbClr val="CCFFFF"/>
          </a:solidFill>
          <a:ln w="25400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例：学生表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&gt;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个人记录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&gt;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学号、姓名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</p:txBody>
      </p:sp>
      <p:sp>
        <p:nvSpPr>
          <p:cNvPr id="30725" name="Rectangle 1031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1.2 </a:t>
            </a:r>
            <a:r>
              <a:rPr lang="zh-CN" altLang="en-US" sz="4000" b="1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基本概念和术语</a:t>
            </a:r>
          </a:p>
        </p:txBody>
      </p:sp>
      <p:sp>
        <p:nvSpPr>
          <p:cNvPr id="30726" name="Line 1032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7" name="Picture 10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bldLvl="5" autoUpdateAnimBg="0"/>
      <p:bldP spid="395268" grpId="0" animBg="1" autoUpdateAnimBg="0"/>
      <p:bldP spid="39526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924800" cy="2306637"/>
          </a:xfrm>
        </p:spPr>
        <p:txBody>
          <a:bodyPr/>
          <a:lstStyle/>
          <a:p>
            <a:pPr lvl="1">
              <a:buClr>
                <a:srgbClr val="00CC00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整数数据对象 </a:t>
            </a:r>
          </a:p>
          <a:p>
            <a:pPr lvl="1">
              <a:buClr>
                <a:srgbClr val="00CC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b="1" smtClean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 = { 0, </a:t>
            </a:r>
            <a:r>
              <a:rPr lang="en-US" altLang="zh-CN" b="1" smtClean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1, 2, … }</a:t>
            </a:r>
          </a:p>
          <a:p>
            <a:pPr lvl="1">
              <a:buClr>
                <a:srgbClr val="00CC00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学生数据对象</a:t>
            </a:r>
            <a:endParaRPr lang="zh-CN" altLang="en-US" b="1" smtClean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2800" b="1" smtClean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学生记录的集合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414338" y="741363"/>
            <a:ext cx="7974012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数据对象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(Data Object)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相同特性</a:t>
            </a:r>
            <a:r>
              <a:rPr lang="zh-CN" altLang="en-US" sz="280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数据元素的集合，是数据的一个子集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39750" y="4076700"/>
            <a:ext cx="8001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112871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、数据结构（</a:t>
            </a:r>
            <a:r>
              <a:rPr lang="en-US" altLang="zh-CN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Data Structure</a:t>
            </a: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是相互之间存在一种或多种特定关系的数据元素的集合。</a:t>
            </a:r>
            <a:endParaRPr lang="zh-CN" altLang="en-US" sz="1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750" y="5105400"/>
            <a:ext cx="81470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数据结构是带“结构”的数据元素的集合，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“结构”就是指数据元素之间存在的关系。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309563" y="1011238"/>
            <a:ext cx="8834437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zh-CN" altLang="en-US" sz="36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数据结构的两个层次：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&amp;"/>
            </a:pPr>
            <a:r>
              <a:rPr lang="zh-CN" altLang="en-US" b="1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逻辑结构</a:t>
            </a:r>
            <a:r>
              <a:rPr lang="en-US" altLang="zh-CN" b="1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---</a:t>
            </a:r>
            <a:endParaRPr lang="en-US" altLang="zh-CN" b="1">
              <a:solidFill>
                <a:srgbClr val="FF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zh-CN" altLang="en-US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数据元素间抽象化的相互关系，与数据的存储无关，独立于计算机，它是从具体问题抽象出来的数学模型。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&amp;"/>
            </a:pPr>
            <a:r>
              <a:rPr lang="zh-CN" altLang="en-US" b="1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存储结构（物理结构）</a:t>
            </a:r>
            <a:r>
              <a:rPr lang="en-US" altLang="zh-CN" b="1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----</a:t>
            </a:r>
            <a:endParaRPr lang="en-US" altLang="zh-CN" b="1">
              <a:solidFill>
                <a:srgbClr val="FF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zh-CN" altLang="en-US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数据元素及其关系在计算机存储器中的存储方式。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ChangeArrowheads="1"/>
          </p:cNvSpPr>
          <p:nvPr/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99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课程学习指导</a:t>
            </a: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309563" y="2109788"/>
            <a:ext cx="8564562" cy="367665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66"/>
              </a:buClr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先修课程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66"/>
              </a:buClr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离散数学、</a:t>
            </a:r>
            <a:r>
              <a:rPr lang="en-US" altLang="zh-CN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课程内容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66"/>
              </a:buClr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概念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、基本</a:t>
            </a: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思想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、基本</a:t>
            </a: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步骤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设计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培养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数据操作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算法设计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的能力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66"/>
              </a:buClr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的特征，理解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的特点；</a:t>
            </a:r>
            <a:endParaRPr lang="en-US" altLang="zh-CN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66"/>
              </a:buClr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勤于</a:t>
            </a: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：如何选择数据结构，如何设计算法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4" name="Text Box 1029"/>
          <p:cNvSpPr txBox="1">
            <a:spLocks noChangeArrowheads="1"/>
          </p:cNvSpPr>
          <p:nvPr/>
        </p:nvSpPr>
        <p:spPr bwMode="auto">
          <a:xfrm>
            <a:off x="169863" y="1460500"/>
            <a:ext cx="8974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课程特点：</a:t>
            </a:r>
            <a:r>
              <a:rPr lang="zh-CN" altLang="en-US" sz="28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内容抽象、概念性强、内容灵活、不易掌握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284163" y="776288"/>
            <a:ext cx="79470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划分方法一</a:t>
            </a:r>
          </a:p>
          <a:p>
            <a:pPr>
              <a:buFontTx/>
              <a:buChar char=" "/>
            </a:pPr>
            <a:r>
              <a:rPr lang="zh-CN" altLang="en-US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）线性结构</a:t>
            </a:r>
            <a:r>
              <a:rPr lang="en-US" altLang="zh-CN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----</a:t>
            </a:r>
          </a:p>
          <a:p>
            <a:pPr>
              <a:buFontTx/>
              <a:buChar char=" "/>
            </a:pPr>
            <a:r>
              <a:rPr lang="zh-CN" altLang="en-US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有且仅有一个开始和一个终端结点，并且所有结点都最多只有一个直接前趋和一个后继。</a:t>
            </a:r>
          </a:p>
          <a:p>
            <a:pPr>
              <a:buFontTx/>
              <a:buChar char=" "/>
            </a:pPr>
            <a:r>
              <a:rPr lang="zh-CN" altLang="en-US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例如：线性表、栈、队列、串</a:t>
            </a:r>
          </a:p>
          <a:p>
            <a:pPr>
              <a:buFontTx/>
              <a:buChar char=" "/>
            </a:pPr>
            <a:r>
              <a:rPr lang="zh-CN" altLang="en-US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）非线性结构</a:t>
            </a:r>
            <a:r>
              <a:rPr lang="en-US" altLang="zh-CN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----</a:t>
            </a:r>
          </a:p>
          <a:p>
            <a:pPr>
              <a:buFontTx/>
              <a:buChar char=" "/>
            </a:pPr>
            <a:r>
              <a:rPr lang="zh-CN" altLang="en-US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一个结点可能有多个直接前趋和直接后继。</a:t>
            </a:r>
          </a:p>
          <a:p>
            <a:pPr>
              <a:buFontTx/>
              <a:buChar char=" "/>
            </a:pPr>
            <a:r>
              <a:rPr lang="zh-CN" altLang="en-US" sz="2800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例如：树、图</a:t>
            </a:r>
          </a:p>
          <a:p>
            <a:pPr>
              <a:buFontTx/>
              <a:buChar char=" "/>
            </a:pPr>
            <a:endParaRPr lang="en-US" altLang="zh-CN" sz="2800" b="1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2463800" cy="6429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逻辑结构</a:t>
            </a:r>
          </a:p>
        </p:txBody>
      </p:sp>
      <p:sp>
        <p:nvSpPr>
          <p:cNvPr id="34820" name="矩形 1"/>
          <p:cNvSpPr>
            <a:spLocks noChangeArrowheads="1"/>
          </p:cNvSpPr>
          <p:nvPr/>
        </p:nvSpPr>
        <p:spPr bwMode="auto">
          <a:xfrm>
            <a:off x="2484438" y="38100"/>
            <a:ext cx="63182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/>
              <a:t>元素之间的相互关系称为</a:t>
            </a:r>
            <a:r>
              <a:rPr lang="zh-CN" altLang="en-US" sz="2800" b="1">
                <a:solidFill>
                  <a:schemeClr val="folHlink"/>
                </a:solidFill>
              </a:rPr>
              <a:t>逻辑结构</a:t>
            </a:r>
            <a:r>
              <a:rPr lang="zh-CN" altLang="en-US" sz="2800" b="1"/>
              <a:t>。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8175" y="2271713"/>
            <a:ext cx="1676400" cy="581025"/>
            <a:chOff x="3774" y="1252"/>
            <a:chExt cx="1056" cy="366"/>
          </a:xfrm>
        </p:grpSpPr>
        <p:sp>
          <p:nvSpPr>
            <p:cNvPr id="35884" name="Oval 3"/>
            <p:cNvSpPr>
              <a:spLocks noChangeArrowheads="1"/>
            </p:cNvSpPr>
            <p:nvPr/>
          </p:nvSpPr>
          <p:spPr bwMode="auto">
            <a:xfrm>
              <a:off x="3774" y="1307"/>
              <a:ext cx="156" cy="14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85" name="Oval 4"/>
            <p:cNvSpPr>
              <a:spLocks noChangeArrowheads="1"/>
            </p:cNvSpPr>
            <p:nvPr/>
          </p:nvSpPr>
          <p:spPr bwMode="auto">
            <a:xfrm>
              <a:off x="4096" y="1252"/>
              <a:ext cx="156" cy="14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86" name="Oval 5"/>
            <p:cNvSpPr>
              <a:spLocks noChangeArrowheads="1"/>
            </p:cNvSpPr>
            <p:nvPr/>
          </p:nvSpPr>
          <p:spPr bwMode="auto">
            <a:xfrm>
              <a:off x="4063" y="1474"/>
              <a:ext cx="156" cy="14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87" name="Oval 6"/>
            <p:cNvSpPr>
              <a:spLocks noChangeArrowheads="1"/>
            </p:cNvSpPr>
            <p:nvPr/>
          </p:nvSpPr>
          <p:spPr bwMode="auto">
            <a:xfrm>
              <a:off x="4373" y="1396"/>
              <a:ext cx="156" cy="14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88" name="Oval 7"/>
            <p:cNvSpPr>
              <a:spLocks noChangeArrowheads="1"/>
            </p:cNvSpPr>
            <p:nvPr/>
          </p:nvSpPr>
          <p:spPr bwMode="auto">
            <a:xfrm>
              <a:off x="4674" y="1385"/>
              <a:ext cx="156" cy="14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28800" y="3865563"/>
            <a:ext cx="2268538" cy="211137"/>
            <a:chOff x="3056" y="2100"/>
            <a:chExt cx="1429" cy="133"/>
          </a:xfrm>
        </p:grpSpPr>
        <p:sp>
          <p:nvSpPr>
            <p:cNvPr id="35877" name="Oval 9"/>
            <p:cNvSpPr>
              <a:spLocks noChangeArrowheads="1"/>
            </p:cNvSpPr>
            <p:nvPr/>
          </p:nvSpPr>
          <p:spPr bwMode="auto">
            <a:xfrm>
              <a:off x="3056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78" name="Oval 10"/>
            <p:cNvSpPr>
              <a:spLocks noChangeArrowheads="1"/>
            </p:cNvSpPr>
            <p:nvPr/>
          </p:nvSpPr>
          <p:spPr bwMode="auto">
            <a:xfrm>
              <a:off x="3474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79" name="Oval 11"/>
            <p:cNvSpPr>
              <a:spLocks noChangeArrowheads="1"/>
            </p:cNvSpPr>
            <p:nvPr/>
          </p:nvSpPr>
          <p:spPr bwMode="auto">
            <a:xfrm>
              <a:off x="3919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80" name="Oval 12"/>
            <p:cNvSpPr>
              <a:spLocks noChangeArrowheads="1"/>
            </p:cNvSpPr>
            <p:nvPr/>
          </p:nvSpPr>
          <p:spPr bwMode="auto">
            <a:xfrm>
              <a:off x="4341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81" name="Line 13"/>
            <p:cNvSpPr>
              <a:spLocks noChangeShapeType="1"/>
            </p:cNvSpPr>
            <p:nvPr/>
          </p:nvSpPr>
          <p:spPr bwMode="auto">
            <a:xfrm>
              <a:off x="3200" y="2166"/>
              <a:ext cx="26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2" name="Line 14"/>
            <p:cNvSpPr>
              <a:spLocks noChangeShapeType="1"/>
            </p:cNvSpPr>
            <p:nvPr/>
          </p:nvSpPr>
          <p:spPr bwMode="auto">
            <a:xfrm>
              <a:off x="3612" y="2166"/>
              <a:ext cx="31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3" name="Line 15"/>
            <p:cNvSpPr>
              <a:spLocks noChangeShapeType="1"/>
            </p:cNvSpPr>
            <p:nvPr/>
          </p:nvSpPr>
          <p:spPr bwMode="auto">
            <a:xfrm>
              <a:off x="4078" y="2166"/>
              <a:ext cx="2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684463" y="4814888"/>
            <a:ext cx="1941512" cy="1000125"/>
            <a:chOff x="4185" y="2055"/>
            <a:chExt cx="1223" cy="630"/>
          </a:xfrm>
        </p:grpSpPr>
        <p:grpSp>
          <p:nvGrpSpPr>
            <p:cNvPr id="35865" name="Group 17"/>
            <p:cNvGrpSpPr>
              <a:grpSpLocks/>
            </p:cNvGrpSpPr>
            <p:nvPr/>
          </p:nvGrpSpPr>
          <p:grpSpPr bwMode="auto">
            <a:xfrm>
              <a:off x="4185" y="2055"/>
              <a:ext cx="629" cy="336"/>
              <a:chOff x="2474" y="2489"/>
              <a:chExt cx="629" cy="336"/>
            </a:xfrm>
          </p:grpSpPr>
          <p:sp>
            <p:nvSpPr>
              <p:cNvPr id="35874" name="Oval 18"/>
              <p:cNvSpPr>
                <a:spLocks noChangeArrowheads="1"/>
              </p:cNvSpPr>
              <p:nvPr/>
            </p:nvSpPr>
            <p:spPr bwMode="auto">
              <a:xfrm>
                <a:off x="2711" y="2489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875" name="Oval 19"/>
              <p:cNvSpPr>
                <a:spLocks noChangeArrowheads="1"/>
              </p:cNvSpPr>
              <p:nvPr/>
            </p:nvSpPr>
            <p:spPr bwMode="auto">
              <a:xfrm>
                <a:off x="2474" y="2674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5876" name="Oval 20"/>
              <p:cNvSpPr>
                <a:spLocks noChangeArrowheads="1"/>
              </p:cNvSpPr>
              <p:nvPr/>
            </p:nvSpPr>
            <p:spPr bwMode="auto">
              <a:xfrm>
                <a:off x="2947" y="2681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</p:grpSp>
        <p:sp>
          <p:nvSpPr>
            <p:cNvPr id="35866" name="Oval 21"/>
            <p:cNvSpPr>
              <a:spLocks noChangeArrowheads="1"/>
            </p:cNvSpPr>
            <p:nvPr/>
          </p:nvSpPr>
          <p:spPr bwMode="auto">
            <a:xfrm>
              <a:off x="4374" y="2519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67" name="Oval 22"/>
            <p:cNvSpPr>
              <a:spLocks noChangeArrowheads="1"/>
            </p:cNvSpPr>
            <p:nvPr/>
          </p:nvSpPr>
          <p:spPr bwMode="auto">
            <a:xfrm>
              <a:off x="4897" y="2530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68" name="Oval 23"/>
            <p:cNvSpPr>
              <a:spLocks noChangeArrowheads="1"/>
            </p:cNvSpPr>
            <p:nvPr/>
          </p:nvSpPr>
          <p:spPr bwMode="auto">
            <a:xfrm>
              <a:off x="5252" y="2541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69" name="Line 24"/>
            <p:cNvSpPr>
              <a:spLocks noChangeShapeType="1"/>
            </p:cNvSpPr>
            <p:nvPr/>
          </p:nvSpPr>
          <p:spPr bwMode="auto">
            <a:xfrm flipH="1">
              <a:off x="4334" y="2189"/>
              <a:ext cx="111" cy="1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0" name="Line 25"/>
            <p:cNvSpPr>
              <a:spLocks noChangeShapeType="1"/>
            </p:cNvSpPr>
            <p:nvPr/>
          </p:nvSpPr>
          <p:spPr bwMode="auto">
            <a:xfrm flipH="1">
              <a:off x="4501" y="2378"/>
              <a:ext cx="166" cy="16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1" name="Line 26"/>
            <p:cNvSpPr>
              <a:spLocks noChangeShapeType="1"/>
            </p:cNvSpPr>
            <p:nvPr/>
          </p:nvSpPr>
          <p:spPr bwMode="auto">
            <a:xfrm>
              <a:off x="4534" y="2178"/>
              <a:ext cx="122" cy="1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2" name="Line 27"/>
            <p:cNvSpPr>
              <a:spLocks noChangeShapeType="1"/>
            </p:cNvSpPr>
            <p:nvPr/>
          </p:nvSpPr>
          <p:spPr bwMode="auto">
            <a:xfrm>
              <a:off x="4778" y="2366"/>
              <a:ext cx="178" cy="17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3" name="Line 28"/>
            <p:cNvSpPr>
              <a:spLocks noChangeShapeType="1"/>
            </p:cNvSpPr>
            <p:nvPr/>
          </p:nvSpPr>
          <p:spPr bwMode="auto">
            <a:xfrm>
              <a:off x="4812" y="2333"/>
              <a:ext cx="466" cy="2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516063" y="5973763"/>
            <a:ext cx="1658937" cy="882650"/>
            <a:chOff x="4363" y="2073"/>
            <a:chExt cx="1045" cy="556"/>
          </a:xfrm>
        </p:grpSpPr>
        <p:sp>
          <p:nvSpPr>
            <p:cNvPr id="35854" name="Oval 30"/>
            <p:cNvSpPr>
              <a:spLocks noChangeArrowheads="1"/>
            </p:cNvSpPr>
            <p:nvPr/>
          </p:nvSpPr>
          <p:spPr bwMode="auto">
            <a:xfrm>
              <a:off x="4819" y="2073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55" name="Oval 31"/>
            <p:cNvSpPr>
              <a:spLocks noChangeArrowheads="1"/>
            </p:cNvSpPr>
            <p:nvPr/>
          </p:nvSpPr>
          <p:spPr bwMode="auto">
            <a:xfrm>
              <a:off x="4385" y="2485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56" name="Oval 32"/>
            <p:cNvSpPr>
              <a:spLocks noChangeArrowheads="1"/>
            </p:cNvSpPr>
            <p:nvPr/>
          </p:nvSpPr>
          <p:spPr bwMode="auto">
            <a:xfrm>
              <a:off x="4841" y="2474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57" name="Oval 33"/>
            <p:cNvSpPr>
              <a:spLocks noChangeArrowheads="1"/>
            </p:cNvSpPr>
            <p:nvPr/>
          </p:nvSpPr>
          <p:spPr bwMode="auto">
            <a:xfrm>
              <a:off x="5252" y="2252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58" name="Oval 34"/>
            <p:cNvSpPr>
              <a:spLocks noChangeArrowheads="1"/>
            </p:cNvSpPr>
            <p:nvPr/>
          </p:nvSpPr>
          <p:spPr bwMode="auto">
            <a:xfrm>
              <a:off x="4363" y="2107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35859" name="Line 35"/>
            <p:cNvSpPr>
              <a:spLocks noChangeShapeType="1"/>
            </p:cNvSpPr>
            <p:nvPr/>
          </p:nvSpPr>
          <p:spPr bwMode="auto">
            <a:xfrm>
              <a:off x="4445" y="2266"/>
              <a:ext cx="0" cy="24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0" name="Line 36"/>
            <p:cNvSpPr>
              <a:spLocks noChangeShapeType="1"/>
            </p:cNvSpPr>
            <p:nvPr/>
          </p:nvSpPr>
          <p:spPr bwMode="auto">
            <a:xfrm>
              <a:off x="4512" y="2211"/>
              <a:ext cx="366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1" name="Line 37"/>
            <p:cNvSpPr>
              <a:spLocks noChangeShapeType="1"/>
            </p:cNvSpPr>
            <p:nvPr/>
          </p:nvSpPr>
          <p:spPr bwMode="auto">
            <a:xfrm>
              <a:off x="4967" y="2189"/>
              <a:ext cx="300" cy="13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2" name="Line 38"/>
            <p:cNvSpPr>
              <a:spLocks noChangeShapeType="1"/>
            </p:cNvSpPr>
            <p:nvPr/>
          </p:nvSpPr>
          <p:spPr bwMode="auto">
            <a:xfrm flipH="1">
              <a:off x="4523" y="2200"/>
              <a:ext cx="322" cy="32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3" name="Line 39"/>
            <p:cNvSpPr>
              <a:spLocks noChangeShapeType="1"/>
            </p:cNvSpPr>
            <p:nvPr/>
          </p:nvSpPr>
          <p:spPr bwMode="auto">
            <a:xfrm flipH="1">
              <a:off x="5001" y="2400"/>
              <a:ext cx="277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4" name="Line 40"/>
            <p:cNvSpPr>
              <a:spLocks noChangeShapeType="1"/>
            </p:cNvSpPr>
            <p:nvPr/>
          </p:nvSpPr>
          <p:spPr bwMode="auto">
            <a:xfrm>
              <a:off x="4512" y="2144"/>
              <a:ext cx="311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0969" name="Rectangle 41"/>
          <p:cNvSpPr>
            <a:spLocks noChangeArrowheads="1"/>
          </p:cNvSpPr>
          <p:nvPr/>
        </p:nvSpPr>
        <p:spPr bwMode="auto">
          <a:xfrm>
            <a:off x="7938" y="2952750"/>
            <a:ext cx="46974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线性结构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一个对一个，如线性表、栈、队列</a:t>
            </a:r>
          </a:p>
        </p:txBody>
      </p:sp>
      <p:sp>
        <p:nvSpPr>
          <p:cNvPr id="380970" name="Rectangle 42"/>
          <p:cNvSpPr>
            <a:spLocks noChangeArrowheads="1"/>
          </p:cNvSpPr>
          <p:nvPr/>
        </p:nvSpPr>
        <p:spPr bwMode="auto">
          <a:xfrm>
            <a:off x="-4763" y="4414838"/>
            <a:ext cx="44513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树形结构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一个对多个，如树</a:t>
            </a:r>
          </a:p>
        </p:txBody>
      </p:sp>
      <p:sp>
        <p:nvSpPr>
          <p:cNvPr id="380971" name="Rectangle 43"/>
          <p:cNvSpPr>
            <a:spLocks noChangeArrowheads="1"/>
          </p:cNvSpPr>
          <p:nvPr/>
        </p:nvSpPr>
        <p:spPr bwMode="auto">
          <a:xfrm>
            <a:off x="-20638" y="1306513"/>
            <a:ext cx="4702176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数据元素间除“同属于一个集合”外，无其它关系</a:t>
            </a:r>
          </a:p>
        </p:txBody>
      </p:sp>
      <p:sp>
        <p:nvSpPr>
          <p:cNvPr id="380972" name="Rectangle 44"/>
          <p:cNvSpPr>
            <a:spLocks noChangeArrowheads="1"/>
          </p:cNvSpPr>
          <p:nvPr/>
        </p:nvSpPr>
        <p:spPr bwMode="auto">
          <a:xfrm>
            <a:off x="-36513" y="5559425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图形结构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多个对多个</a:t>
            </a:r>
          </a:p>
        </p:txBody>
      </p:sp>
      <p:sp>
        <p:nvSpPr>
          <p:cNvPr id="35850" name="Rectangle 45"/>
          <p:cNvSpPr>
            <a:spLocks noChangeArrowheads="1"/>
          </p:cNvSpPr>
          <p:nvPr/>
        </p:nvSpPr>
        <p:spPr bwMode="auto">
          <a:xfrm>
            <a:off x="0" y="0"/>
            <a:ext cx="2346325" cy="5635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逻辑结构</a:t>
            </a:r>
          </a:p>
        </p:txBody>
      </p:sp>
      <p:sp>
        <p:nvSpPr>
          <p:cNvPr id="35851" name="Rectangle 46"/>
          <p:cNvSpPr>
            <a:spLocks noChangeArrowheads="1"/>
          </p:cNvSpPr>
          <p:nvPr/>
        </p:nvSpPr>
        <p:spPr bwMode="auto">
          <a:xfrm>
            <a:off x="274638" y="736600"/>
            <a:ext cx="2224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划分方法二</a:t>
            </a:r>
          </a:p>
        </p:txBody>
      </p:sp>
      <p:sp>
        <p:nvSpPr>
          <p:cNvPr id="48" name="Rectangle 55"/>
          <p:cNvSpPr>
            <a:spLocks noChangeArrowheads="1"/>
          </p:cNvSpPr>
          <p:nvPr/>
        </p:nvSpPr>
        <p:spPr bwMode="auto">
          <a:xfrm>
            <a:off x="4672013" y="1316038"/>
            <a:ext cx="4471987" cy="55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>
                <a:latin typeface="+mn-ea"/>
                <a:ea typeface="+mn-ea"/>
              </a:rPr>
              <a:t>① 集合：结构中的数据元素除了“同属于一个集合”外，没有其它关系。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sz="22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>
                <a:latin typeface="+mn-ea"/>
                <a:ea typeface="+mn-ea"/>
              </a:rPr>
              <a:t>② 线性结构：结构中的数据元素之间存在一对一的关系。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sz="22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>
                <a:latin typeface="+mn-ea"/>
                <a:ea typeface="+mn-ea"/>
              </a:rPr>
              <a:t>③ 树型结构：结构中的数据元素之间存在一对多的关系。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sz="22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>
                <a:latin typeface="+mn-ea"/>
                <a:ea typeface="+mn-ea"/>
              </a:rPr>
              <a:t>④ 图状结构或网状结构：结构中的数据元素之间存在多对多的关系。</a:t>
            </a:r>
          </a:p>
        </p:txBody>
      </p:sp>
      <p:sp>
        <p:nvSpPr>
          <p:cNvPr id="5" name="矩形 4"/>
          <p:cNvSpPr/>
          <p:nvPr/>
        </p:nvSpPr>
        <p:spPr>
          <a:xfrm>
            <a:off x="2832100" y="838200"/>
            <a:ext cx="5268913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+mn-ea"/>
              </a:rPr>
              <a:t>数据元素之间的逻辑结构有四种基本类型</a:t>
            </a:r>
            <a:r>
              <a:rPr lang="en-US" altLang="zh-CN" sz="2000" b="1" dirty="0">
                <a:latin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69" grpId="0" autoUpdateAnimBg="0"/>
      <p:bldP spid="380970" grpId="0" autoUpdateAnimBg="0"/>
      <p:bldP spid="380971" grpId="0" autoUpdateAnimBg="0"/>
      <p:bldP spid="380972" grpId="0" autoUpdateAnimBg="0"/>
      <p:bldP spid="4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0" y="1547813"/>
            <a:ext cx="91440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存储结构分为：</a:t>
            </a:r>
            <a:endParaRPr lang="en-US" altLang="zh-CN" b="1">
              <a:solidFill>
                <a:schemeClr val="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chemeClr val="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顺序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存储结构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借助元素在存储器中的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相对位置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来表示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数据元素间的逻辑关系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链式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存储结构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借助指示元素存储地址的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表示数据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元素间的逻辑关系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0"/>
            <a:ext cx="2332038" cy="5619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800100" y="533400"/>
            <a:ext cx="5372100" cy="5486400"/>
            <a:chOff x="504" y="336"/>
            <a:chExt cx="3384" cy="3456"/>
          </a:xfrm>
        </p:grpSpPr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2952" y="2757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2952" y="2331"/>
              <a:ext cx="816" cy="42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/>
                <a:t>……..</a:t>
              </a:r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2952" y="1904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52" y="1477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/>
                <a:t>……..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952" y="1051"/>
              <a:ext cx="816" cy="42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952" y="624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952" y="62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2952" y="105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2952" y="147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2952" y="190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2952" y="233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>
              <a:off x="2952" y="275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2952" y="318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2952" y="624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3768" y="624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2424" y="7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o</a:t>
              </a:r>
              <a:endParaRPr lang="en-US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2232" y="115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  <a:r>
                <a:rPr lang="en-US" altLang="zh-CN" sz="1600" b="1">
                  <a:ea typeface="宋体" panose="02010600030101010101" pitchFamily="2" charset="-122"/>
                </a:rPr>
                <a:t>o</a:t>
              </a:r>
              <a:r>
                <a:rPr lang="en-US" altLang="zh-CN" sz="2400" b="1">
                  <a:ea typeface="宋体" panose="02010600030101010101" pitchFamily="2" charset="-122"/>
                </a:rPr>
                <a:t>+m</a:t>
              </a: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1872" y="2016"/>
              <a:ext cx="1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  <a:r>
                <a:rPr lang="en-US" altLang="zh-CN" sz="1600" b="1">
                  <a:ea typeface="宋体" panose="02010600030101010101" pitchFamily="2" charset="-122"/>
                </a:rPr>
                <a:t>o</a:t>
              </a:r>
              <a:r>
                <a:rPr lang="en-US" altLang="zh-CN" sz="2400" b="1">
                  <a:ea typeface="宋体" panose="02010600030101010101" pitchFamily="2" charset="-122"/>
                </a:rPr>
                <a:t>+(i-1)*m</a:t>
              </a:r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1776" y="288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  <a:r>
                <a:rPr lang="en-US" altLang="zh-CN" sz="1600" b="1">
                  <a:ea typeface="宋体" panose="02010600030101010101" pitchFamily="2" charset="-122"/>
                </a:rPr>
                <a:t>o</a:t>
              </a:r>
              <a:r>
                <a:rPr lang="en-US" altLang="zh-CN" sz="2400" b="1">
                  <a:ea typeface="宋体" panose="02010600030101010101" pitchFamily="2" charset="-122"/>
                </a:rPr>
                <a:t>+</a:t>
              </a:r>
              <a:r>
                <a:rPr lang="zh-CN" altLang="en-US" sz="2400" b="1">
                  <a:ea typeface="宋体" panose="02010600030101010101" pitchFamily="2" charset="-122"/>
                </a:rPr>
                <a:t>（</a:t>
              </a:r>
              <a:r>
                <a:rPr lang="en-US" altLang="zh-CN" sz="2400" b="1">
                  <a:ea typeface="宋体" panose="02010600030101010101" pitchFamily="2" charset="-122"/>
                </a:rPr>
                <a:t>n-1)*m</a:t>
              </a:r>
            </a:p>
          </p:txBody>
        </p: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1920" y="336"/>
              <a:ext cx="9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存储地址</a:t>
              </a:r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2880" y="336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存储内容</a:t>
              </a:r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flipH="1">
              <a:off x="1896" y="1056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 flipH="1">
              <a:off x="1896" y="1488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 flipH="1">
              <a:off x="1896" y="2352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 flipH="1">
              <a:off x="1896" y="3168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1248" y="3504"/>
              <a:ext cx="2640" cy="28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Loc(</a:t>
              </a:r>
              <a:r>
                <a:rPr lang="zh-CN" altLang="zh-CN" sz="2400" b="1">
                  <a:ea typeface="宋体" panose="02010600030101010101" pitchFamily="2" charset="-122"/>
                </a:rPr>
                <a:t>元素</a:t>
              </a:r>
              <a:r>
                <a:rPr lang="en-US" altLang="zh-CN" sz="2400" b="1">
                  <a:ea typeface="宋体" panose="02010600030101010101" pitchFamily="2" charset="-122"/>
                </a:rPr>
                <a:t>i)=Lo+</a:t>
              </a:r>
              <a:r>
                <a:rPr lang="zh-CN" altLang="en-US" sz="2400" b="1">
                  <a:ea typeface="宋体" panose="02010600030101010101" pitchFamily="2" charset="-122"/>
                </a:rPr>
                <a:t>（</a:t>
              </a:r>
              <a:r>
                <a:rPr lang="en-US" altLang="zh-CN" sz="2400" b="1">
                  <a:ea typeface="宋体" panose="02010600030101010101" pitchFamily="2" charset="-122"/>
                </a:rPr>
                <a:t>i-1)*m</a:t>
              </a:r>
            </a:p>
          </p:txBody>
        </p:sp>
        <p:sp>
          <p:nvSpPr>
            <p:cNvPr id="37917" name="Text Box 29" descr="蓝色砂纸"/>
            <p:cNvSpPr txBox="1">
              <a:spLocks noChangeArrowheads="1"/>
            </p:cNvSpPr>
            <p:nvPr/>
          </p:nvSpPr>
          <p:spPr bwMode="auto">
            <a:xfrm>
              <a:off x="504" y="1584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宋体" panose="02010600030101010101" pitchFamily="2" charset="-122"/>
                </a:rPr>
                <a:t>顺序存储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657600" y="1885950"/>
            <a:ext cx="8382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/>
              <a:t>1536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667000" y="1885950"/>
            <a:ext cx="9906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667000" y="1885950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667000" y="2341563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667000" y="1885950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3657600" y="1885950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4495800" y="1885950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371600" y="1887538"/>
            <a:ext cx="838200" cy="4556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/>
              <a:t>1400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381000" y="1887538"/>
            <a:ext cx="990600" cy="4556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81000" y="1887538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81000" y="2343150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81000" y="1887538"/>
            <a:ext cx="0" cy="4556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1371600" y="188753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209800" y="1887538"/>
            <a:ext cx="0" cy="4556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5867400" y="1885950"/>
            <a:ext cx="838200" cy="4572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/>
              <a:t>1346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4876800" y="1885950"/>
            <a:ext cx="990600" cy="4572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4876800" y="1885950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4876800" y="2343150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4876800" y="188595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867400" y="1885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6705600" y="188595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8077200" y="1885950"/>
            <a:ext cx="8382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/>
              <a:t> ∧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7086600" y="1885950"/>
            <a:ext cx="9906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7086600" y="1885950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7086600" y="2341563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086600" y="1885950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8077200" y="1885950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8915400" y="1885950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1905000" y="857250"/>
            <a:ext cx="9906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/>
              <a:t>1345</a:t>
            </a:r>
          </a:p>
        </p:txBody>
      </p:sp>
      <p:sp>
        <p:nvSpPr>
          <p:cNvPr id="38943" name="Text Box 31" descr="蓝色砂纸"/>
          <p:cNvSpPr txBox="1">
            <a:spLocks noChangeArrowheads="1"/>
          </p:cNvSpPr>
          <p:nvPr/>
        </p:nvSpPr>
        <p:spPr bwMode="auto">
          <a:xfrm>
            <a:off x="457200" y="12763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h</a:t>
            </a:r>
          </a:p>
        </p:txBody>
      </p:sp>
      <p:cxnSp>
        <p:nvCxnSpPr>
          <p:cNvPr id="38944" name="AutoShape 32"/>
          <p:cNvCxnSpPr>
            <a:cxnSpLocks noChangeShapeType="1"/>
            <a:stCxn id="38921" idx="3"/>
            <a:endCxn id="38915" idx="1"/>
          </p:cNvCxnSpPr>
          <p:nvPr/>
        </p:nvCxnSpPr>
        <p:spPr bwMode="auto">
          <a:xfrm flipV="1">
            <a:off x="2209800" y="2114550"/>
            <a:ext cx="457200" cy="1588"/>
          </a:xfrm>
          <a:prstGeom prst="straightConnector1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5" name="AutoShape 33"/>
          <p:cNvCxnSpPr>
            <a:cxnSpLocks noChangeShapeType="1"/>
            <a:stCxn id="38914" idx="3"/>
            <a:endCxn id="38929" idx="1"/>
          </p:cNvCxnSpPr>
          <p:nvPr/>
        </p:nvCxnSpPr>
        <p:spPr bwMode="auto">
          <a:xfrm>
            <a:off x="4495800" y="2114550"/>
            <a:ext cx="381000" cy="0"/>
          </a:xfrm>
          <a:prstGeom prst="straightConnector1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4"/>
          <p:cNvCxnSpPr>
            <a:cxnSpLocks noChangeShapeType="1"/>
            <a:stCxn id="38928" idx="3"/>
            <a:endCxn id="38936" idx="1"/>
          </p:cNvCxnSpPr>
          <p:nvPr/>
        </p:nvCxnSpPr>
        <p:spPr bwMode="auto">
          <a:xfrm>
            <a:off x="6705600" y="2114550"/>
            <a:ext cx="381000" cy="0"/>
          </a:xfrm>
          <a:prstGeom prst="straightConnector1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93251" name="Group 35"/>
          <p:cNvGraphicFramePr>
            <a:graphicFrameLocks noGrp="1"/>
          </p:cNvGraphicFramePr>
          <p:nvPr/>
        </p:nvGraphicFramePr>
        <p:xfrm>
          <a:off x="838200" y="2500313"/>
          <a:ext cx="6019800" cy="3627437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存储地址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存储内容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指针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1345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1346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∧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1536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……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1536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元素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1346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5410200" y="647700"/>
            <a:ext cx="173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链式存储</a:t>
            </a:r>
            <a:r>
              <a:rPr lang="zh-CN" altLang="en-US" sz="20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8982" name="Line 71"/>
          <p:cNvSpPr>
            <a:spLocks noChangeShapeType="1"/>
          </p:cNvSpPr>
          <p:nvPr/>
        </p:nvSpPr>
        <p:spPr bwMode="auto">
          <a:xfrm>
            <a:off x="1066800" y="1352550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3" name="Text Box 72" descr="蓝色砂纸"/>
          <p:cNvSpPr txBox="1">
            <a:spLocks noChangeArrowheads="1"/>
          </p:cNvSpPr>
          <p:nvPr/>
        </p:nvSpPr>
        <p:spPr bwMode="auto">
          <a:xfrm>
            <a:off x="2209800" y="32385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75"/>
          <p:cNvGrpSpPr>
            <a:grpSpLocks/>
          </p:cNvGrpSpPr>
          <p:nvPr/>
        </p:nvGrpSpPr>
        <p:grpSpPr bwMode="auto">
          <a:xfrm>
            <a:off x="179388" y="241300"/>
            <a:ext cx="8726487" cy="6453188"/>
            <a:chOff x="113" y="152"/>
            <a:chExt cx="5497" cy="4065"/>
          </a:xfrm>
        </p:grpSpPr>
        <p:grpSp>
          <p:nvGrpSpPr>
            <p:cNvPr id="39939" name="Group 55"/>
            <p:cNvGrpSpPr>
              <a:grpSpLocks/>
            </p:cNvGrpSpPr>
            <p:nvPr/>
          </p:nvGrpSpPr>
          <p:grpSpPr bwMode="auto">
            <a:xfrm>
              <a:off x="113" y="2251"/>
              <a:ext cx="5497" cy="1966"/>
              <a:chOff x="119" y="40"/>
              <a:chExt cx="5497" cy="1966"/>
            </a:xfrm>
          </p:grpSpPr>
          <p:grpSp>
            <p:nvGrpSpPr>
              <p:cNvPr id="39956" name="Group 53"/>
              <p:cNvGrpSpPr>
                <a:grpSpLocks/>
              </p:cNvGrpSpPr>
              <p:nvPr/>
            </p:nvGrpSpPr>
            <p:grpSpPr bwMode="auto">
              <a:xfrm>
                <a:off x="119" y="40"/>
                <a:ext cx="5497" cy="1539"/>
                <a:chOff x="119" y="232"/>
                <a:chExt cx="5497" cy="1539"/>
              </a:xfrm>
            </p:grpSpPr>
            <p:sp>
              <p:nvSpPr>
                <p:cNvPr id="39958" name="Rectangle 4"/>
                <p:cNvSpPr>
                  <a:spLocks noChangeArrowheads="1"/>
                </p:cNvSpPr>
                <p:nvPr/>
              </p:nvSpPr>
              <p:spPr bwMode="auto">
                <a:xfrm>
                  <a:off x="1824" y="232"/>
                  <a:ext cx="1020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>
                      <a:ea typeface="宋体" panose="02010600030101010101" pitchFamily="2" charset="-122"/>
                    </a:rPr>
                    <a:t>数据的逻辑结构</a:t>
                  </a:r>
                </a:p>
              </p:txBody>
            </p:sp>
            <p:grpSp>
              <p:nvGrpSpPr>
                <p:cNvPr id="39959" name="Group 34"/>
                <p:cNvGrpSpPr>
                  <a:grpSpLocks/>
                </p:cNvGrpSpPr>
                <p:nvPr/>
              </p:nvGrpSpPr>
              <p:grpSpPr bwMode="auto">
                <a:xfrm>
                  <a:off x="2635" y="637"/>
                  <a:ext cx="2981" cy="1134"/>
                  <a:chOff x="2604" y="637"/>
                  <a:chExt cx="2981" cy="1134"/>
                </a:xfrm>
              </p:grpSpPr>
              <p:sp>
                <p:nvSpPr>
                  <p:cNvPr id="3998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637"/>
                    <a:ext cx="816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800" b="1">
                        <a:ea typeface="宋体" panose="02010600030101010101" pitchFamily="2" charset="-122"/>
                      </a:rPr>
                      <a:t>非线性结构</a:t>
                    </a:r>
                  </a:p>
                </p:txBody>
              </p:sp>
              <p:sp>
                <p:nvSpPr>
                  <p:cNvPr id="3998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604" y="1109"/>
                    <a:ext cx="340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800">
                        <a:ea typeface="宋体" panose="02010600030101010101" pitchFamily="2" charset="-122"/>
                      </a:rPr>
                      <a:t>集合</a:t>
                    </a:r>
                  </a:p>
                </p:txBody>
              </p:sp>
              <p:grpSp>
                <p:nvGrpSpPr>
                  <p:cNvPr id="39985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472" y="1112"/>
                    <a:ext cx="1113" cy="659"/>
                    <a:chOff x="4472" y="1112"/>
                    <a:chExt cx="1113" cy="659"/>
                  </a:xfrm>
                </p:grpSpPr>
                <p:sp>
                  <p:nvSpPr>
                    <p:cNvPr id="3999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6" y="1112"/>
                      <a:ext cx="680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图状结构</a:t>
                      </a:r>
                    </a:p>
                  </p:txBody>
                </p:sp>
                <p:sp>
                  <p:nvSpPr>
                    <p:cNvPr id="3999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2" y="1544"/>
                      <a:ext cx="52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有向图</a:t>
                      </a:r>
                    </a:p>
                  </p:txBody>
                </p:sp>
                <p:sp>
                  <p:nvSpPr>
                    <p:cNvPr id="4000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4" y="1544"/>
                      <a:ext cx="52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无向图</a:t>
                      </a:r>
                    </a:p>
                  </p:txBody>
                </p:sp>
                <p:sp>
                  <p:nvSpPr>
                    <p:cNvPr id="40001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1440"/>
                      <a:ext cx="5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002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144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003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28" y="144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004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40" y="1344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986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144" y="1104"/>
                    <a:ext cx="1185" cy="659"/>
                    <a:chOff x="3144" y="1104"/>
                    <a:chExt cx="1185" cy="659"/>
                  </a:xfrm>
                </p:grpSpPr>
                <p:sp>
                  <p:nvSpPr>
                    <p:cNvPr id="3999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104"/>
                      <a:ext cx="680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树形结构</a:t>
                      </a:r>
                    </a:p>
                  </p:txBody>
                </p:sp>
                <p:sp>
                  <p:nvSpPr>
                    <p:cNvPr id="39992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4" y="1536"/>
                      <a:ext cx="52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一般树</a:t>
                      </a:r>
                    </a:p>
                  </p:txBody>
                </p:sp>
                <p:sp>
                  <p:nvSpPr>
                    <p:cNvPr id="39993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8" y="1536"/>
                      <a:ext cx="52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二叉树</a:t>
                      </a:r>
                    </a:p>
                  </p:txBody>
                </p:sp>
                <p:sp>
                  <p:nvSpPr>
                    <p:cNvPr id="3999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44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95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2" y="1440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96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1336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97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440"/>
                      <a:ext cx="65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98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776" y="101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032" y="101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76" y="1008"/>
                    <a:ext cx="2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9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6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960" name="Group 48"/>
                <p:cNvGrpSpPr>
                  <a:grpSpLocks/>
                </p:cNvGrpSpPr>
                <p:nvPr/>
              </p:nvGrpSpPr>
              <p:grpSpPr bwMode="auto">
                <a:xfrm>
                  <a:off x="119" y="637"/>
                  <a:ext cx="2841" cy="1123"/>
                  <a:chOff x="119" y="637"/>
                  <a:chExt cx="2841" cy="1123"/>
                </a:xfrm>
              </p:grpSpPr>
              <p:sp>
                <p:nvSpPr>
                  <p:cNvPr id="3996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637"/>
                    <a:ext cx="680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800" b="1">
                        <a:ea typeface="宋体" panose="02010600030101010101" pitchFamily="2" charset="-122"/>
                      </a:rPr>
                      <a:t>线性结构</a:t>
                    </a:r>
                  </a:p>
                </p:txBody>
              </p:sp>
              <p:sp>
                <p:nvSpPr>
                  <p:cNvPr id="3996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19" y="1533"/>
                    <a:ext cx="793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800">
                        <a:ea typeface="宋体" panose="02010600030101010101" pitchFamily="2" charset="-122"/>
                      </a:rPr>
                      <a:t>一般线性表</a:t>
                    </a:r>
                  </a:p>
                </p:txBody>
              </p:sp>
              <p:grpSp>
                <p:nvGrpSpPr>
                  <p:cNvPr id="39967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725" y="1104"/>
                    <a:ext cx="1235" cy="651"/>
                    <a:chOff x="1725" y="1104"/>
                    <a:chExt cx="1235" cy="651"/>
                  </a:xfrm>
                </p:grpSpPr>
                <p:sp>
                  <p:nvSpPr>
                    <p:cNvPr id="3997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5" y="1104"/>
                      <a:ext cx="77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线性表推广</a:t>
                      </a:r>
                    </a:p>
                  </p:txBody>
                </p:sp>
                <p:sp>
                  <p:nvSpPr>
                    <p:cNvPr id="3997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1" y="152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广义表</a:t>
                      </a:r>
                    </a:p>
                  </p:txBody>
                </p:sp>
                <p:sp>
                  <p:nvSpPr>
                    <p:cNvPr id="39980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1" y="1528"/>
                      <a:ext cx="363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数组</a:t>
                      </a:r>
                    </a:p>
                  </p:txBody>
                </p:sp>
                <p:sp>
                  <p:nvSpPr>
                    <p:cNvPr id="39981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52" y="13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82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4" y="1328"/>
                      <a:ext cx="384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968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756" y="1104"/>
                    <a:ext cx="1137" cy="651"/>
                    <a:chOff x="756" y="1104"/>
                    <a:chExt cx="1137" cy="651"/>
                  </a:xfrm>
                </p:grpSpPr>
                <p:sp>
                  <p:nvSpPr>
                    <p:cNvPr id="39973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2" y="1528"/>
                      <a:ext cx="18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串</a:t>
                      </a:r>
                    </a:p>
                  </p:txBody>
                </p:sp>
                <p:sp>
                  <p:nvSpPr>
                    <p:cNvPr id="39974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" y="1104"/>
                      <a:ext cx="793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受限线性表</a:t>
                      </a:r>
                    </a:p>
                  </p:txBody>
                </p:sp>
                <p:sp>
                  <p:nvSpPr>
                    <p:cNvPr id="39975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528"/>
                      <a:ext cx="612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栈和队列</a:t>
                      </a:r>
                    </a:p>
                  </p:txBody>
                </p:sp>
                <p:sp>
                  <p:nvSpPr>
                    <p:cNvPr id="39976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8" y="1336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77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4" y="1336"/>
                      <a:ext cx="432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96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1008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00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008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160" y="86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961" name="Line 49"/>
                <p:cNvSpPr>
                  <a:spLocks noChangeShapeType="1"/>
                </p:cNvSpPr>
                <p:nvPr/>
              </p:nvSpPr>
              <p:spPr bwMode="auto">
                <a:xfrm>
                  <a:off x="1136" y="552"/>
                  <a:ext cx="0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62" name="Line 50"/>
                <p:cNvSpPr>
                  <a:spLocks noChangeShapeType="1"/>
                </p:cNvSpPr>
                <p:nvPr/>
              </p:nvSpPr>
              <p:spPr bwMode="auto">
                <a:xfrm>
                  <a:off x="3768" y="552"/>
                  <a:ext cx="0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63" name="Line 51"/>
                <p:cNvSpPr>
                  <a:spLocks noChangeShapeType="1"/>
                </p:cNvSpPr>
                <p:nvPr/>
              </p:nvSpPr>
              <p:spPr bwMode="auto">
                <a:xfrm>
                  <a:off x="1136" y="552"/>
                  <a:ext cx="263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64" name="Line 52"/>
                <p:cNvSpPr>
                  <a:spLocks noChangeShapeType="1"/>
                </p:cNvSpPr>
                <p:nvPr/>
              </p:nvSpPr>
              <p:spPr bwMode="auto">
                <a:xfrm>
                  <a:off x="2336" y="464"/>
                  <a:ext cx="0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9957" name="Rectangle 54"/>
              <p:cNvSpPr>
                <a:spLocks noChangeArrowheads="1"/>
              </p:cNvSpPr>
              <p:nvPr/>
            </p:nvSpPr>
            <p:spPr bwMode="auto">
              <a:xfrm>
                <a:off x="1572" y="1718"/>
                <a:ext cx="26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数据逻辑结构层次关系图</a:t>
                </a:r>
              </a:p>
            </p:txBody>
          </p:sp>
        </p:grpSp>
        <p:grpSp>
          <p:nvGrpSpPr>
            <p:cNvPr id="39940" name="Group 74"/>
            <p:cNvGrpSpPr>
              <a:grpSpLocks/>
            </p:cNvGrpSpPr>
            <p:nvPr/>
          </p:nvGrpSpPr>
          <p:grpSpPr bwMode="auto">
            <a:xfrm>
              <a:off x="912" y="152"/>
              <a:ext cx="3436" cy="1872"/>
              <a:chOff x="912" y="152"/>
              <a:chExt cx="3436" cy="1872"/>
            </a:xfrm>
          </p:grpSpPr>
          <p:sp>
            <p:nvSpPr>
              <p:cNvPr id="39941" name="Rectangle 58"/>
              <p:cNvSpPr>
                <a:spLocks noChangeArrowheads="1"/>
              </p:cNvSpPr>
              <p:nvPr/>
            </p:nvSpPr>
            <p:spPr bwMode="auto">
              <a:xfrm>
                <a:off x="1328" y="1784"/>
                <a:ext cx="288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逻辑结构与所采用的存储结构</a:t>
                </a:r>
              </a:p>
            </p:txBody>
          </p:sp>
          <p:grpSp>
            <p:nvGrpSpPr>
              <p:cNvPr id="39942" name="Group 73"/>
              <p:cNvGrpSpPr>
                <a:grpSpLocks/>
              </p:cNvGrpSpPr>
              <p:nvPr/>
            </p:nvGrpSpPr>
            <p:grpSpPr bwMode="auto">
              <a:xfrm>
                <a:off x="912" y="152"/>
                <a:ext cx="3436" cy="1509"/>
                <a:chOff x="912" y="152"/>
                <a:chExt cx="3436" cy="1509"/>
              </a:xfrm>
            </p:grpSpPr>
            <p:sp>
              <p:nvSpPr>
                <p:cNvPr id="39943" name="Rectangle 60"/>
                <p:cNvSpPr>
                  <a:spLocks noChangeArrowheads="1"/>
                </p:cNvSpPr>
                <p:nvPr/>
              </p:nvSpPr>
              <p:spPr bwMode="auto">
                <a:xfrm>
                  <a:off x="988" y="552"/>
                  <a:ext cx="7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ea typeface="宋体" panose="02010600030101010101" pitchFamily="2" charset="-122"/>
                    </a:rPr>
                    <a:t>线性表</a:t>
                  </a:r>
                </a:p>
              </p:txBody>
            </p:sp>
            <p:sp>
              <p:nvSpPr>
                <p:cNvPr id="39944" name="Rectangle 61"/>
                <p:cNvSpPr>
                  <a:spLocks noChangeArrowheads="1"/>
                </p:cNvSpPr>
                <p:nvPr/>
              </p:nvSpPr>
              <p:spPr bwMode="auto">
                <a:xfrm>
                  <a:off x="1084" y="1013"/>
                  <a:ext cx="48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ea typeface="宋体" panose="02010600030101010101" pitchFamily="2" charset="-122"/>
                    </a:rPr>
                    <a:t>树</a:t>
                  </a:r>
                </a:p>
              </p:txBody>
            </p:sp>
            <p:sp>
              <p:nvSpPr>
                <p:cNvPr id="39945" name="Rectangle 62"/>
                <p:cNvSpPr>
                  <a:spLocks noChangeArrowheads="1"/>
                </p:cNvSpPr>
                <p:nvPr/>
              </p:nvSpPr>
              <p:spPr bwMode="auto">
                <a:xfrm>
                  <a:off x="1132" y="1373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ea typeface="宋体" panose="02010600030101010101" pitchFamily="2" charset="-122"/>
                    </a:rPr>
                    <a:t>图</a:t>
                  </a:r>
                </a:p>
              </p:txBody>
            </p:sp>
            <p:sp>
              <p:nvSpPr>
                <p:cNvPr id="39946" name="Rectangle 63"/>
                <p:cNvSpPr>
                  <a:spLocks noChangeArrowheads="1"/>
                </p:cNvSpPr>
                <p:nvPr/>
              </p:nvSpPr>
              <p:spPr bwMode="auto">
                <a:xfrm>
                  <a:off x="3168" y="576"/>
                  <a:ext cx="115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ea typeface="宋体" panose="02010600030101010101" pitchFamily="2" charset="-122"/>
                    </a:rPr>
                    <a:t>顺序存储结构</a:t>
                  </a:r>
                </a:p>
              </p:txBody>
            </p:sp>
            <p:sp>
              <p:nvSpPr>
                <p:cNvPr id="39947" name="Rectangle 64"/>
                <p:cNvSpPr>
                  <a:spLocks noChangeArrowheads="1"/>
                </p:cNvSpPr>
                <p:nvPr/>
              </p:nvSpPr>
              <p:spPr bwMode="auto">
                <a:xfrm>
                  <a:off x="3168" y="994"/>
                  <a:ext cx="115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ea typeface="宋体" panose="02010600030101010101" pitchFamily="2" charset="-122"/>
                    </a:rPr>
                    <a:t>链式存储结构</a:t>
                  </a:r>
                </a:p>
              </p:txBody>
            </p:sp>
            <p:sp>
              <p:nvSpPr>
                <p:cNvPr id="39948" name="Rectangle 65"/>
                <p:cNvSpPr>
                  <a:spLocks noChangeArrowheads="1"/>
                </p:cNvSpPr>
                <p:nvPr/>
              </p:nvSpPr>
              <p:spPr bwMode="auto">
                <a:xfrm>
                  <a:off x="3196" y="1373"/>
                  <a:ext cx="115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ea typeface="宋体" panose="02010600030101010101" pitchFamily="2" charset="-122"/>
                    </a:rPr>
                    <a:t>复合存储结构</a:t>
                  </a:r>
                </a:p>
              </p:txBody>
            </p:sp>
            <p:sp>
              <p:nvSpPr>
                <p:cNvPr id="39949" name="Rectangle 66"/>
                <p:cNvSpPr>
                  <a:spLocks noChangeArrowheads="1"/>
                </p:cNvSpPr>
                <p:nvPr/>
              </p:nvSpPr>
              <p:spPr bwMode="auto">
                <a:xfrm>
                  <a:off x="912" y="152"/>
                  <a:ext cx="9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800" b="1">
                      <a:solidFill>
                        <a:schemeClr val="folHlink"/>
                      </a:solidFill>
                      <a:ea typeface="宋体" panose="02010600030101010101" pitchFamily="2" charset="-122"/>
                    </a:rPr>
                    <a:t>逻辑结构</a:t>
                  </a:r>
                </a:p>
              </p:txBody>
            </p:sp>
            <p:sp>
              <p:nvSpPr>
                <p:cNvPr id="39950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4" y="164"/>
                  <a:ext cx="9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800" b="1">
                      <a:solidFill>
                        <a:schemeClr val="folHlink"/>
                      </a:solidFill>
                      <a:ea typeface="宋体" panose="02010600030101010101" pitchFamily="2" charset="-122"/>
                    </a:rPr>
                    <a:t>物理结构</a:t>
                  </a:r>
                </a:p>
              </p:txBody>
            </p:sp>
            <p:sp>
              <p:nvSpPr>
                <p:cNvPr id="39951" name="Line 68"/>
                <p:cNvSpPr>
                  <a:spLocks noChangeShapeType="1"/>
                </p:cNvSpPr>
                <p:nvPr/>
              </p:nvSpPr>
              <p:spPr bwMode="auto">
                <a:xfrm>
                  <a:off x="1708" y="696"/>
                  <a:ext cx="1440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52" name="Line 69"/>
                <p:cNvSpPr>
                  <a:spLocks noChangeShapeType="1"/>
                </p:cNvSpPr>
                <p:nvPr/>
              </p:nvSpPr>
              <p:spPr bwMode="auto">
                <a:xfrm>
                  <a:off x="1683" y="755"/>
                  <a:ext cx="1465" cy="341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5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564" y="776"/>
                  <a:ext cx="1584" cy="288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54" name="Line 71"/>
                <p:cNvSpPr>
                  <a:spLocks noChangeShapeType="1"/>
                </p:cNvSpPr>
                <p:nvPr/>
              </p:nvSpPr>
              <p:spPr bwMode="auto">
                <a:xfrm>
                  <a:off x="1468" y="1517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55" name="Line 72"/>
                <p:cNvSpPr>
                  <a:spLocks noChangeShapeType="1"/>
                </p:cNvSpPr>
                <p:nvPr/>
              </p:nvSpPr>
              <p:spPr bwMode="auto">
                <a:xfrm>
                  <a:off x="1475" y="1165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40750" cy="5256212"/>
          </a:xfrm>
        </p:spPr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逻辑结构和存储结构都相同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但运算不同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则数据结构不同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栈与队列</a:t>
            </a:r>
          </a:p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对于一种数据结构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常见的运算</a:t>
            </a:r>
          </a:p>
          <a:p>
            <a:pPr lvl="1"/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建立（</a:t>
            </a:r>
            <a:r>
              <a:rPr lang="en-US" altLang="zh-CN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Create/Initiate</a:t>
            </a:r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销毁（</a:t>
            </a:r>
            <a:r>
              <a:rPr lang="en-US" altLang="zh-CN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Destroy</a:t>
            </a:r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</a:p>
          <a:p>
            <a:pPr lvl="1"/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</a:p>
          <a:p>
            <a:pPr lvl="1"/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</a:p>
          <a:p>
            <a:pPr lvl="1"/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</a:p>
          <a:p>
            <a:pPr lvl="1"/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2346325" cy="5635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数据的运算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/>
          </p:nvPr>
        </p:nvSpPr>
        <p:spPr>
          <a:xfrm>
            <a:off x="0" y="1196975"/>
            <a:ext cx="9144000" cy="44640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hlink"/>
                </a:solidFill>
              </a:rPr>
              <a:t>      </a:t>
            </a:r>
            <a:r>
              <a:rPr lang="zh-CN" altLang="en-US" sz="2800" b="1" smtClean="0">
                <a:latin typeface="宋体" panose="02010600030101010101" pitchFamily="2" charset="-122"/>
              </a:rPr>
              <a:t>⑴ </a:t>
            </a:r>
            <a:r>
              <a:rPr lang="zh-CN" altLang="en-US" b="1" smtClean="0"/>
              <a:t>建立</a:t>
            </a:r>
            <a:r>
              <a:rPr lang="en-US" altLang="zh-CN" b="1" smtClean="0"/>
              <a:t>(Create)</a:t>
            </a:r>
            <a:r>
              <a:rPr lang="zh-CN" altLang="en-US" b="1" smtClean="0"/>
              <a:t>一个数据结构；</a:t>
            </a:r>
          </a:p>
          <a:p>
            <a:pPr marL="533400" lvl="1" indent="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⑵ </a:t>
            </a:r>
            <a:r>
              <a:rPr lang="zh-CN" altLang="en-US" b="1" smtClean="0"/>
              <a:t>消除</a:t>
            </a:r>
            <a:r>
              <a:rPr lang="en-US" altLang="zh-CN" b="1" smtClean="0"/>
              <a:t>(Destroy)</a:t>
            </a:r>
            <a:r>
              <a:rPr lang="zh-CN" altLang="en-US" b="1" smtClean="0"/>
              <a:t>一个数据结构；</a:t>
            </a:r>
          </a:p>
          <a:p>
            <a:pPr marL="533400" lvl="1" indent="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⑶ </a:t>
            </a:r>
            <a:r>
              <a:rPr lang="zh-CN" altLang="en-US" b="1" smtClean="0"/>
              <a:t>从一个数据结构中删除</a:t>
            </a:r>
            <a:r>
              <a:rPr lang="en-US" altLang="zh-CN" b="1" smtClean="0"/>
              <a:t>(Delete)</a:t>
            </a:r>
            <a:r>
              <a:rPr lang="zh-CN" altLang="en-US" b="1" smtClean="0"/>
              <a:t>一个数据元素；</a:t>
            </a:r>
          </a:p>
          <a:p>
            <a:pPr marL="533400" lvl="1" indent="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⑷ </a:t>
            </a:r>
            <a:r>
              <a:rPr lang="zh-CN" altLang="en-US" b="1" smtClean="0"/>
              <a:t>把一个数据元素插入</a:t>
            </a:r>
            <a:r>
              <a:rPr lang="en-US" altLang="zh-CN" b="1" smtClean="0"/>
              <a:t>(Insert)</a:t>
            </a:r>
            <a:r>
              <a:rPr lang="zh-CN" altLang="en-US" b="1" smtClean="0"/>
              <a:t>到一个数据结构中；</a:t>
            </a:r>
          </a:p>
          <a:p>
            <a:pPr marL="533400" lvl="1" indent="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⑸ </a:t>
            </a:r>
            <a:r>
              <a:rPr lang="zh-CN" altLang="en-US" b="1" smtClean="0"/>
              <a:t>对一个数据结构进行访问</a:t>
            </a:r>
            <a:r>
              <a:rPr lang="en-US" altLang="zh-CN" b="1" smtClean="0"/>
              <a:t>(Access)</a:t>
            </a:r>
            <a:r>
              <a:rPr lang="zh-CN" altLang="en-US" b="1" smtClean="0"/>
              <a:t>；</a:t>
            </a:r>
          </a:p>
          <a:p>
            <a:pPr marL="533400" lvl="1" indent="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⑹ </a:t>
            </a:r>
            <a:r>
              <a:rPr lang="zh-CN" altLang="en-US" b="1" smtClean="0"/>
              <a:t>对一个数据结构中的数据元素进行修改</a:t>
            </a:r>
            <a:r>
              <a:rPr lang="en-US" altLang="zh-CN" b="1" smtClean="0"/>
              <a:t>(Modify)</a:t>
            </a:r>
            <a:r>
              <a:rPr lang="zh-CN" altLang="en-US" b="1" smtClean="0"/>
              <a:t>；</a:t>
            </a:r>
          </a:p>
          <a:p>
            <a:pPr marL="533400" lvl="1" indent="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⑺ </a:t>
            </a:r>
            <a:r>
              <a:rPr lang="zh-CN" altLang="en-US" b="1" smtClean="0"/>
              <a:t>对一个数据结构进行排序</a:t>
            </a:r>
            <a:r>
              <a:rPr lang="en-US" altLang="zh-CN" b="1" smtClean="0"/>
              <a:t>(Sort)</a:t>
            </a:r>
            <a:r>
              <a:rPr lang="zh-CN" altLang="en-US" b="1" smtClean="0"/>
              <a:t>；</a:t>
            </a:r>
          </a:p>
          <a:p>
            <a:pPr marL="533400" lvl="1" indent="0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⑻ </a:t>
            </a:r>
            <a:r>
              <a:rPr lang="zh-CN" altLang="en-US" b="1" smtClean="0"/>
              <a:t>对一个数据结构进行查找</a:t>
            </a:r>
            <a:r>
              <a:rPr lang="en-US" altLang="zh-CN" b="1" smtClean="0"/>
              <a:t>(Search)</a:t>
            </a:r>
            <a:r>
              <a:rPr lang="zh-CN" altLang="en-US" b="1" smtClean="0"/>
              <a:t>。</a:t>
            </a:r>
            <a:endParaRPr lang="zh-CN" altLang="en-US" sz="2400" b="1" smtClean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87425" y="260350"/>
            <a:ext cx="6897688" cy="2159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数据结构的主要运算的简要描述</a:t>
            </a:r>
            <a:endParaRPr lang="zh-CN" altLang="en-US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1130300" y="2763838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b="1">
              <a:ea typeface="宋体" panose="02010600030101010101" pitchFamily="2" charset="-122"/>
            </a:endParaRPr>
          </a:p>
        </p:txBody>
      </p:sp>
      <p:sp>
        <p:nvSpPr>
          <p:cNvPr id="43011" name="AutoShape 4"/>
          <p:cNvSpPr>
            <a:spLocks/>
          </p:cNvSpPr>
          <p:nvPr/>
        </p:nvSpPr>
        <p:spPr bwMode="auto">
          <a:xfrm>
            <a:off x="1206500" y="2038350"/>
            <a:ext cx="533400" cy="3443288"/>
          </a:xfrm>
          <a:prstGeom prst="leftBrace">
            <a:avLst>
              <a:gd name="adj1" fmla="val 53795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43012" name="Text Box 5" descr="花岗岩"/>
          <p:cNvSpPr txBox="1">
            <a:spLocks noChangeArrowheads="1"/>
          </p:cNvSpPr>
          <p:nvPr/>
        </p:nvSpPr>
        <p:spPr bwMode="auto">
          <a:xfrm>
            <a:off x="1603375" y="2139950"/>
            <a:ext cx="286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</a:t>
            </a:r>
            <a:r>
              <a:rPr lang="zh-CN" altLang="en-US" sz="2800" b="1">
                <a:ea typeface="隶书" panose="02010509060101010101" pitchFamily="49" charset="-122"/>
              </a:rPr>
              <a:t>数据的逻辑结构 </a:t>
            </a:r>
          </a:p>
        </p:txBody>
      </p:sp>
      <p:sp>
        <p:nvSpPr>
          <p:cNvPr id="43013" name="Text Box 6" descr="花岗岩"/>
          <p:cNvSpPr txBox="1">
            <a:spLocks noChangeArrowheads="1"/>
          </p:cNvSpPr>
          <p:nvPr/>
        </p:nvSpPr>
        <p:spPr bwMode="auto">
          <a:xfrm>
            <a:off x="1603375" y="3905250"/>
            <a:ext cx="286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</a:t>
            </a:r>
            <a:r>
              <a:rPr lang="zh-CN" altLang="en-US" sz="2800" b="1">
                <a:ea typeface="隶书" panose="02010509060101010101" pitchFamily="49" charset="-122"/>
              </a:rPr>
              <a:t>数据的存储结构 </a:t>
            </a:r>
          </a:p>
        </p:txBody>
      </p:sp>
      <p:sp>
        <p:nvSpPr>
          <p:cNvPr id="43014" name="Text Box 7" descr="花岗岩"/>
          <p:cNvSpPr txBox="1">
            <a:spLocks noChangeArrowheads="1"/>
          </p:cNvSpPr>
          <p:nvPr/>
        </p:nvSpPr>
        <p:spPr bwMode="auto">
          <a:xfrm>
            <a:off x="1781175" y="4960938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数据的运算：插入、删除、修改、查找、排序 </a:t>
            </a:r>
          </a:p>
        </p:txBody>
      </p:sp>
      <p:sp>
        <p:nvSpPr>
          <p:cNvPr id="43015" name="AutoShape 8"/>
          <p:cNvSpPr>
            <a:spLocks/>
          </p:cNvSpPr>
          <p:nvPr/>
        </p:nvSpPr>
        <p:spPr bwMode="auto">
          <a:xfrm>
            <a:off x="4559300" y="3697288"/>
            <a:ext cx="114300" cy="944562"/>
          </a:xfrm>
          <a:prstGeom prst="leftBrace">
            <a:avLst>
              <a:gd name="adj1" fmla="val 6886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43016" name="AutoShape 9"/>
          <p:cNvSpPr>
            <a:spLocks/>
          </p:cNvSpPr>
          <p:nvPr/>
        </p:nvSpPr>
        <p:spPr bwMode="auto">
          <a:xfrm>
            <a:off x="4406900" y="1504950"/>
            <a:ext cx="457200" cy="1774825"/>
          </a:xfrm>
          <a:prstGeom prst="leftBrace">
            <a:avLst>
              <a:gd name="adj1" fmla="val 20326"/>
              <a:gd name="adj2" fmla="val 49282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43017" name="AutoShape 10"/>
          <p:cNvSpPr>
            <a:spLocks/>
          </p:cNvSpPr>
          <p:nvPr/>
        </p:nvSpPr>
        <p:spPr bwMode="auto">
          <a:xfrm>
            <a:off x="6807200" y="895350"/>
            <a:ext cx="152400" cy="1360488"/>
          </a:xfrm>
          <a:prstGeom prst="leftBrace">
            <a:avLst>
              <a:gd name="adj1" fmla="val 74392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43018" name="AutoShape 11"/>
          <p:cNvSpPr>
            <a:spLocks/>
          </p:cNvSpPr>
          <p:nvPr/>
        </p:nvSpPr>
        <p:spPr bwMode="auto">
          <a:xfrm>
            <a:off x="6845300" y="2495550"/>
            <a:ext cx="114300" cy="944563"/>
          </a:xfrm>
          <a:prstGeom prst="leftBrace">
            <a:avLst>
              <a:gd name="adj1" fmla="val 6886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43019" name="Text Box 12" descr="花岗岩"/>
          <p:cNvSpPr txBox="1">
            <a:spLocks noChangeArrowheads="1"/>
          </p:cNvSpPr>
          <p:nvPr/>
        </p:nvSpPr>
        <p:spPr bwMode="auto">
          <a:xfrm>
            <a:off x="4806950" y="1414463"/>
            <a:ext cx="179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</a:t>
            </a:r>
            <a:r>
              <a:rPr lang="zh-CN" altLang="en-US" sz="2800" b="1">
                <a:ea typeface="隶书" panose="02010509060101010101" pitchFamily="49" charset="-122"/>
              </a:rPr>
              <a:t>线性结构 </a:t>
            </a:r>
          </a:p>
        </p:txBody>
      </p:sp>
      <p:sp>
        <p:nvSpPr>
          <p:cNvPr id="43020" name="Text Box 13" descr="花岗岩"/>
          <p:cNvSpPr txBox="1">
            <a:spLocks noChangeArrowheads="1"/>
          </p:cNvSpPr>
          <p:nvPr/>
        </p:nvSpPr>
        <p:spPr bwMode="auto">
          <a:xfrm>
            <a:off x="4806950" y="2724150"/>
            <a:ext cx="2058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</a:t>
            </a:r>
            <a:r>
              <a:rPr lang="zh-CN" altLang="en-US" sz="2800" b="1">
                <a:ea typeface="隶书" panose="02010509060101010101" pitchFamily="49" charset="-122"/>
              </a:rPr>
              <a:t>非线性结构</a:t>
            </a:r>
          </a:p>
        </p:txBody>
      </p:sp>
      <p:sp>
        <p:nvSpPr>
          <p:cNvPr id="43021" name="Text Box 14" descr="花岗岩"/>
          <p:cNvSpPr txBox="1">
            <a:spLocks noChangeArrowheads="1"/>
          </p:cNvSpPr>
          <p:nvPr/>
        </p:nvSpPr>
        <p:spPr bwMode="auto">
          <a:xfrm>
            <a:off x="4737100" y="3657600"/>
            <a:ext cx="170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</a:t>
            </a:r>
            <a:r>
              <a:rPr lang="zh-CN" altLang="en-US" sz="2800" b="1">
                <a:ea typeface="隶书" panose="02010509060101010101" pitchFamily="49" charset="-122"/>
              </a:rPr>
              <a:t>顺序存储</a:t>
            </a:r>
          </a:p>
        </p:txBody>
      </p:sp>
      <p:sp>
        <p:nvSpPr>
          <p:cNvPr id="43022" name="Text Box 15" descr="花岗岩"/>
          <p:cNvSpPr txBox="1">
            <a:spLocks noChangeArrowheads="1"/>
          </p:cNvSpPr>
          <p:nvPr/>
        </p:nvSpPr>
        <p:spPr bwMode="auto">
          <a:xfrm>
            <a:off x="4648200" y="4191000"/>
            <a:ext cx="187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</a:t>
            </a:r>
            <a:r>
              <a:rPr lang="zh-CN" altLang="en-US" sz="2800" b="1">
                <a:ea typeface="隶书" panose="02010509060101010101" pitchFamily="49" charset="-122"/>
              </a:rPr>
              <a:t>链式存储 </a:t>
            </a:r>
          </a:p>
        </p:txBody>
      </p:sp>
      <p:sp>
        <p:nvSpPr>
          <p:cNvPr id="43023" name="Text Box 16" descr="花岗岩"/>
          <p:cNvSpPr txBox="1">
            <a:spLocks noChangeArrowheads="1"/>
          </p:cNvSpPr>
          <p:nvPr/>
        </p:nvSpPr>
        <p:spPr bwMode="auto">
          <a:xfrm>
            <a:off x="6942138" y="81915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线性表</a:t>
            </a:r>
          </a:p>
        </p:txBody>
      </p:sp>
      <p:sp>
        <p:nvSpPr>
          <p:cNvPr id="43024" name="Text Box 17" descr="花岗岩"/>
          <p:cNvSpPr txBox="1">
            <a:spLocks noChangeArrowheads="1"/>
          </p:cNvSpPr>
          <p:nvPr/>
        </p:nvSpPr>
        <p:spPr bwMode="auto">
          <a:xfrm>
            <a:off x="6407150" y="1338263"/>
            <a:ext cx="214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</a:t>
            </a:r>
            <a:r>
              <a:rPr lang="zh-CN" altLang="en-US" sz="2800" b="1">
                <a:ea typeface="隶书" panose="02010509060101010101" pitchFamily="49" charset="-122"/>
              </a:rPr>
              <a:t>栈、队列</a:t>
            </a:r>
          </a:p>
        </p:txBody>
      </p:sp>
      <p:sp>
        <p:nvSpPr>
          <p:cNvPr id="43025" name="Text Box 18" descr="花岗岩"/>
          <p:cNvSpPr txBox="1">
            <a:spLocks noChangeArrowheads="1"/>
          </p:cNvSpPr>
          <p:nvPr/>
        </p:nvSpPr>
        <p:spPr bwMode="auto">
          <a:xfrm>
            <a:off x="5918200" y="18573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隶书" panose="02010509060101010101" pitchFamily="49" charset="-122"/>
              </a:rPr>
              <a:t>           </a:t>
            </a:r>
            <a:r>
              <a:rPr lang="zh-CN" altLang="en-US" sz="2800" b="1">
                <a:ea typeface="隶书" panose="02010509060101010101" pitchFamily="49" charset="-122"/>
              </a:rPr>
              <a:t>串、数组</a:t>
            </a:r>
          </a:p>
        </p:txBody>
      </p:sp>
      <p:sp>
        <p:nvSpPr>
          <p:cNvPr id="43026" name="Text Box 19" descr="花岗岩"/>
          <p:cNvSpPr txBox="1">
            <a:spLocks noChangeArrowheads="1"/>
          </p:cNvSpPr>
          <p:nvPr/>
        </p:nvSpPr>
        <p:spPr bwMode="auto">
          <a:xfrm>
            <a:off x="6991350" y="249555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树形结构</a:t>
            </a:r>
          </a:p>
        </p:txBody>
      </p:sp>
      <p:sp>
        <p:nvSpPr>
          <p:cNvPr id="43027" name="Text Box 20" descr="花岗岩"/>
          <p:cNvSpPr txBox="1">
            <a:spLocks noChangeArrowheads="1"/>
          </p:cNvSpPr>
          <p:nvPr/>
        </p:nvSpPr>
        <p:spPr bwMode="auto">
          <a:xfrm>
            <a:off x="6991350" y="302895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图形结构</a:t>
            </a:r>
          </a:p>
        </p:txBody>
      </p:sp>
      <p:sp>
        <p:nvSpPr>
          <p:cNvPr id="397336" name="Text Box 24"/>
          <p:cNvSpPr txBox="1">
            <a:spLocks noChangeArrowheads="1"/>
          </p:cNvSpPr>
          <p:nvPr/>
        </p:nvSpPr>
        <p:spPr bwMode="auto">
          <a:xfrm>
            <a:off x="77788" y="1317625"/>
            <a:ext cx="14954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99"/>
                </a:solidFill>
                <a:ea typeface="宋体" panose="02010600030101010101" pitchFamily="2" charset="-122"/>
              </a:rPr>
              <a:t>逻辑结构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99"/>
                </a:solidFill>
                <a:ea typeface="宋体" panose="02010600030101010101" pitchFamily="2" charset="-122"/>
              </a:rPr>
              <a:t>唯一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 b="1">
              <a:solidFill>
                <a:srgbClr val="FF3399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99"/>
                </a:solidFill>
                <a:ea typeface="宋体" panose="02010600030101010101" pitchFamily="2" charset="-122"/>
              </a:rPr>
              <a:t>存储结构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99"/>
                </a:solidFill>
                <a:ea typeface="宋体" panose="02010600030101010101" pitchFamily="2" charset="-122"/>
              </a:rPr>
              <a:t>不唯一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 b="1">
              <a:solidFill>
                <a:srgbClr val="FF3399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 b="1">
              <a:solidFill>
                <a:srgbClr val="FF3399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99"/>
                </a:solidFill>
                <a:ea typeface="宋体" panose="02010600030101010101" pitchFamily="2" charset="-122"/>
              </a:rPr>
              <a:t>运算的实现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99"/>
                </a:solidFill>
                <a:ea typeface="宋体" panose="02010600030101010101" pitchFamily="2" charset="-122"/>
              </a:rPr>
              <a:t>依赖于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3399"/>
                </a:solidFill>
                <a:ea typeface="宋体" panose="02010600030101010101" pitchFamily="2" charset="-122"/>
              </a:rPr>
              <a:t>存储结构</a:t>
            </a:r>
          </a:p>
        </p:txBody>
      </p:sp>
      <p:sp>
        <p:nvSpPr>
          <p:cNvPr id="397337" name="AutoShape 25"/>
          <p:cNvSpPr>
            <a:spLocks noChangeArrowheads="1"/>
          </p:cNvSpPr>
          <p:nvPr/>
        </p:nvSpPr>
        <p:spPr bwMode="auto">
          <a:xfrm>
            <a:off x="657225" y="3492500"/>
            <a:ext cx="139700" cy="1039813"/>
          </a:xfrm>
          <a:prstGeom prst="upArrow">
            <a:avLst>
              <a:gd name="adj1" fmla="val 50000"/>
              <a:gd name="adj2" fmla="val 1860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7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7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7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7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7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7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7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36" grpId="0" build="p" autoUpdateAnimBg="0" advAuto="3000"/>
      <p:bldP spid="3973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7632700" cy="1008062"/>
          </a:xfrm>
          <a:solidFill>
            <a:srgbClr val="FFFFE7"/>
          </a:solidFill>
        </p:spPr>
        <p:txBody>
          <a:bodyPr/>
          <a:lstStyle/>
          <a:p>
            <a:pPr>
              <a:buClr>
                <a:srgbClr val="00CC00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在一种程序设计语言中，变量所具有的数据种类　</a:t>
            </a: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0" y="0"/>
            <a:ext cx="2411413" cy="5635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数据类型</a:t>
            </a:r>
          </a:p>
        </p:txBody>
      </p:sp>
      <p:sp>
        <p:nvSpPr>
          <p:cNvPr id="316423" name="Rectangle 7"/>
          <p:cNvSpPr>
            <a:spLocks noChangeArrowheads="1"/>
          </p:cNvSpPr>
          <p:nvPr/>
        </p:nvSpPr>
        <p:spPr bwMode="auto">
          <a:xfrm>
            <a:off x="1042988" y="2205038"/>
            <a:ext cx="7345362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FORTRAN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语言：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整型、实型、和复数型 </a:t>
            </a: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基本数据类型：</a:t>
            </a: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char  int  float  double  void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构造数据类型：</a:t>
            </a: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数组、结构体、共用体、文件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auto">
          <a:xfrm>
            <a:off x="1042988" y="4451350"/>
            <a:ext cx="7345362" cy="8604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buClr>
                <a:srgbClr val="00CC00"/>
              </a:buClr>
              <a:buSzPct val="45000"/>
              <a:buFont typeface="Wingdings" panose="05000000000000000000" pitchFamily="2" charset="2"/>
              <a:buChar char="ü"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数据类型是一组性质相同的值的集合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以及定义于这个集合上的一组运算的总称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3" grpId="0"/>
      <p:bldP spid="3164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300038" y="549275"/>
            <a:ext cx="844867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4000" b="1">
                <a:solidFill>
                  <a:srgbClr val="0099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教材和参考书</a:t>
            </a:r>
            <a:endParaRPr lang="zh-CN" altLang="en-US" sz="4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教材：</a:t>
            </a:r>
          </a:p>
          <a:p>
            <a:pPr lvl="1">
              <a:buClr>
                <a:srgbClr val="FF0066"/>
              </a:buClr>
              <a:buFontTx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</a:t>
            </a:r>
            <a:r>
              <a:rPr lang="en-US" altLang="zh-CN" sz="2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语言版</a:t>
            </a:r>
            <a:r>
              <a:rPr lang="en-US" altLang="zh-CN" sz="2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严蔚敏，吴伟民，清华大学出版社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FF0066"/>
              </a:buClr>
              <a:buFontTx/>
              <a:buChar char="•"/>
            </a:pP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FF0066"/>
              </a:buClr>
              <a:buFontTx/>
              <a:buChar char="•"/>
            </a:pP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Clr>
                <a:srgbClr val="FF0066"/>
              </a:buClr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</a:p>
        </p:txBody>
      </p:sp>
      <p:pic>
        <p:nvPicPr>
          <p:cNvPr id="1126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492375"/>
            <a:ext cx="2160588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1371600"/>
          </a:xfrm>
        </p:spPr>
        <p:txBody>
          <a:bodyPr/>
          <a:lstStyle/>
          <a:p>
            <a:r>
              <a:rPr lang="zh-CN" altLang="en-US" sz="4000" b="0" smtClean="0">
                <a:solidFill>
                  <a:srgbClr val="CC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抽象数据类型 </a:t>
            </a:r>
            <a:br>
              <a:rPr lang="zh-CN" altLang="en-US" sz="4000" b="0" smtClean="0">
                <a:solidFill>
                  <a:srgbClr val="CC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(ADTs: Abstract  Data Types)</a:t>
            </a:r>
            <a:endParaRPr lang="en-US" altLang="zh-CN" sz="3700" smtClean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981200"/>
            <a:ext cx="8763000" cy="4114800"/>
          </a:xfrm>
        </p:spPr>
        <p:txBody>
          <a:bodyPr/>
          <a:lstStyle/>
          <a:p>
            <a:pPr lvl="1">
              <a:lnSpc>
                <a:spcPct val="110000"/>
              </a:lnSpc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更高层次的数据抽象</a:t>
            </a:r>
          </a:p>
          <a:p>
            <a:pPr lvl="1">
              <a:lnSpc>
                <a:spcPct val="110000"/>
              </a:lnSpc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由用户定义，用以表示应用问题的</a:t>
            </a:r>
            <a:r>
              <a:rPr lang="zh-CN" altLang="en-US" sz="32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数据模型</a:t>
            </a:r>
            <a:endParaRPr lang="zh-CN" altLang="en-US" sz="3200" b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zh-CN" altLang="en-US" sz="32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基本的数据类型</a:t>
            </a:r>
            <a:r>
              <a:rPr lang="zh-CN" altLang="en-US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组成</a:t>
            </a:r>
            <a:r>
              <a:rPr lang="en-US" altLang="zh-CN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并包括</a:t>
            </a:r>
            <a:r>
              <a:rPr lang="zh-CN" altLang="en-US" sz="32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一组相关的</a:t>
            </a:r>
            <a:r>
              <a:rPr lang="zh-CN" altLang="en-US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3222625" cy="5635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抽象数据类型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81000" y="746125"/>
            <a:ext cx="8382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抽象数据类型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可以用以下的三元组来表示：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ADT = </a:t>
            </a:r>
            <a:r>
              <a:rPr lang="zh-CN" altLang="en-US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数据对象 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上的关系集  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上的操作集 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1524000" y="2879725"/>
            <a:ext cx="6324600" cy="2879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ADT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抽象数据类型名</a:t>
            </a: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600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对象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数据对象的定义</a:t>
            </a: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600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数据关系的定义</a:t>
            </a: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&gt;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sz="2600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 ：</a:t>
            </a: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基本操作的定义</a:t>
            </a: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&gt;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    } ADT</a:t>
            </a:r>
            <a:r>
              <a:rPr lang="zh-CN" altLang="en-US" sz="2600" b="1">
                <a:latin typeface="华文楷体" panose="02010600040101010101" pitchFamily="2" charset="-122"/>
                <a:ea typeface="华文楷体" panose="02010600040101010101" pitchFamily="2" charset="-122"/>
              </a:rPr>
              <a:t>抽象数据类型名</a:t>
            </a:r>
            <a:endParaRPr lang="zh-CN" altLang="en-US" sz="2600" b="1">
              <a:solidFill>
                <a:srgbClr val="FF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533400" y="3336925"/>
            <a:ext cx="990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ADT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常用定义格式</a:t>
            </a:r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 flipH="1">
            <a:off x="3124200" y="1736725"/>
            <a:ext cx="914400" cy="381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4800600" y="1660525"/>
            <a:ext cx="76200" cy="533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>
            <a:off x="5638800" y="1736725"/>
            <a:ext cx="1143000" cy="457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30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300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build="p" autoUpdateAnimBg="0" advAuto="1000"/>
      <p:bldP spid="430086" grpId="0" build="p" animBg="1" autoUpdateAnimBg="0" advAuto="1000"/>
      <p:bldP spid="43008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772400" y="3498850"/>
            <a:ext cx="625475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抽象数据类型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447800" y="1657350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895600" y="1276350"/>
            <a:ext cx="838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038600" y="2495550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334000" y="1123950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6934200" y="2724150"/>
            <a:ext cx="838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6858000" y="819150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7924800" y="173355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1676400" y="3562350"/>
            <a:ext cx="5638800" cy="2819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2057400" y="356235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3276600" y="3562350"/>
            <a:ext cx="838200" cy="4572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9501" name="Rectangle 13"/>
          <p:cNvSpPr>
            <a:spLocks noChangeArrowheads="1"/>
          </p:cNvSpPr>
          <p:nvPr/>
        </p:nvSpPr>
        <p:spPr bwMode="auto">
          <a:xfrm>
            <a:off x="4724400" y="356235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9502" name="Rectangle 14"/>
          <p:cNvSpPr>
            <a:spLocks noChangeArrowheads="1"/>
          </p:cNvSpPr>
          <p:nvPr/>
        </p:nvSpPr>
        <p:spPr bwMode="auto">
          <a:xfrm>
            <a:off x="5943600" y="356235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981200" y="3486150"/>
            <a:ext cx="5108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　插入　  删除    修改 </a:t>
            </a:r>
          </a:p>
        </p:txBody>
      </p:sp>
      <p:cxnSp>
        <p:nvCxnSpPr>
          <p:cNvPr id="47120" name="AutoShape 16"/>
          <p:cNvCxnSpPr>
            <a:cxnSpLocks noChangeShapeType="1"/>
          </p:cNvCxnSpPr>
          <p:nvPr/>
        </p:nvCxnSpPr>
        <p:spPr bwMode="auto">
          <a:xfrm rot="5400000">
            <a:off x="6923087" y="2103438"/>
            <a:ext cx="1470025" cy="12954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1828800" y="2038350"/>
            <a:ext cx="381000" cy="144780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2362200" y="1657350"/>
            <a:ext cx="838200" cy="182880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>
            <a:off x="2438400" y="1504950"/>
            <a:ext cx="2971800" cy="1981200"/>
          </a:xfrm>
          <a:prstGeom prst="line">
            <a:avLst/>
          </a:prstGeom>
          <a:noFill/>
          <a:ln w="31750">
            <a:solidFill>
              <a:srgbClr val="00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H="1">
            <a:off x="2743200" y="2724150"/>
            <a:ext cx="1295400" cy="762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H="1">
            <a:off x="2971800" y="1962150"/>
            <a:ext cx="4953000" cy="1524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3429000" y="1657350"/>
            <a:ext cx="228600" cy="182880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 flipH="1">
            <a:off x="3810000" y="2038350"/>
            <a:ext cx="434340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4495800" y="2876550"/>
            <a:ext cx="4572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791200" y="1504950"/>
            <a:ext cx="381000" cy="1981200"/>
          </a:xfrm>
          <a:prstGeom prst="line">
            <a:avLst/>
          </a:prstGeom>
          <a:noFill/>
          <a:ln w="31750">
            <a:solidFill>
              <a:srgbClr val="00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6324600" y="1200150"/>
            <a:ext cx="762000" cy="22860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 flipH="1">
            <a:off x="6705600" y="3105150"/>
            <a:ext cx="381000" cy="381000"/>
          </a:xfrm>
          <a:prstGeom prst="line">
            <a:avLst/>
          </a:prstGeom>
          <a:noFill/>
          <a:ln w="31750">
            <a:solidFill>
              <a:srgbClr val="8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2743200" y="5238750"/>
            <a:ext cx="4114800" cy="5334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5400000" scaled="1"/>
          </a:gra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9517" name="Rectangle 29"/>
          <p:cNvSpPr>
            <a:spLocks noChangeArrowheads="1"/>
          </p:cNvSpPr>
          <p:nvPr/>
        </p:nvSpPr>
        <p:spPr bwMode="auto">
          <a:xfrm>
            <a:off x="2590800" y="5086350"/>
            <a:ext cx="41148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2438400" y="4933950"/>
            <a:ext cx="4114800" cy="533400"/>
          </a:xfrm>
          <a:prstGeom prst="rect">
            <a:avLst/>
          </a:prstGeom>
          <a:gradFill rotWithShape="0">
            <a:gsLst>
              <a:gs pos="0">
                <a:srgbClr val="00CC00"/>
              </a:gs>
              <a:gs pos="100000">
                <a:srgbClr val="005E00"/>
              </a:gs>
            </a:gsLst>
            <a:lin ang="5400000" scaled="1"/>
          </a:gra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9519" name="Rectangle 31"/>
          <p:cNvSpPr>
            <a:spLocks noChangeArrowheads="1"/>
          </p:cNvSpPr>
          <p:nvPr/>
        </p:nvSpPr>
        <p:spPr bwMode="auto">
          <a:xfrm>
            <a:off x="2286000" y="4781550"/>
            <a:ext cx="41148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cs typeface="长城新魏碑体"/>
              </a:rPr>
              <a:t>线性表</a:t>
            </a:r>
            <a:endParaRPr lang="zh-CN" altLang="en-US" sz="32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 flipH="1" flipV="1">
            <a:off x="2514600" y="4019550"/>
            <a:ext cx="3048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3810000" y="4019550"/>
            <a:ext cx="3048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 flipH="1">
            <a:off x="4876800" y="4019550"/>
            <a:ext cx="3048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flipH="1">
            <a:off x="5791200" y="4019550"/>
            <a:ext cx="6096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0" name="AutoShape 36"/>
          <p:cNvSpPr>
            <a:spLocks/>
          </p:cNvSpPr>
          <p:nvPr/>
        </p:nvSpPr>
        <p:spPr bwMode="auto">
          <a:xfrm>
            <a:off x="179388" y="3608388"/>
            <a:ext cx="1152525" cy="609600"/>
          </a:xfrm>
          <a:prstGeom prst="borderCallout2">
            <a:avLst>
              <a:gd name="adj1" fmla="val 18750"/>
              <a:gd name="adj2" fmla="val 106611"/>
              <a:gd name="adj3" fmla="val 18750"/>
              <a:gd name="adj4" fmla="val 130991"/>
              <a:gd name="adj5" fmla="val 18750"/>
              <a:gd name="adj6" fmla="val 156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b="1">
                <a:latin typeface="华文楷体" panose="02010600040101010101" pitchFamily="2" charset="-122"/>
                <a:ea typeface="华文楷体" panose="02010600040101010101" pitchFamily="2" charset="-122"/>
              </a:rPr>
              <a:t>接口或用户界面</a:t>
            </a:r>
          </a:p>
        </p:txBody>
      </p:sp>
      <p:sp>
        <p:nvSpPr>
          <p:cNvPr id="47141" name="AutoShape 37"/>
          <p:cNvSpPr>
            <a:spLocks/>
          </p:cNvSpPr>
          <p:nvPr/>
        </p:nvSpPr>
        <p:spPr bwMode="auto">
          <a:xfrm>
            <a:off x="250825" y="5057775"/>
            <a:ext cx="1152525" cy="969963"/>
          </a:xfrm>
          <a:prstGeom prst="borderCallout2">
            <a:avLst>
              <a:gd name="adj1" fmla="val 11782"/>
              <a:gd name="adj2" fmla="val 106611"/>
              <a:gd name="adj3" fmla="val 11782"/>
              <a:gd name="adj4" fmla="val 130991"/>
              <a:gd name="adj5" fmla="val 11782"/>
              <a:gd name="adj6" fmla="val 156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数据类型的物理实现封装</a:t>
            </a: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0" y="-12700"/>
            <a:ext cx="7985125" cy="579438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buClr>
                <a:srgbClr val="00CC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信息隐蔽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数据封装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，使用与实现相分离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0" y="511175"/>
            <a:ext cx="78501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1.3 </a:t>
            </a:r>
            <a:r>
              <a:rPr lang="zh-CN" altLang="en-US" sz="4000" b="1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抽象数据类型的表示与实现</a:t>
            </a:r>
          </a:p>
        </p:txBody>
      </p:sp>
      <p:sp>
        <p:nvSpPr>
          <p:cNvPr id="48131" name="Line 7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8132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2569" name="Rectangle 9"/>
          <p:cNvSpPr>
            <a:spLocks noChangeArrowheads="1"/>
          </p:cNvSpPr>
          <p:nvPr/>
        </p:nvSpPr>
        <p:spPr bwMode="auto">
          <a:xfrm>
            <a:off x="381000" y="15240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抽象数据类型可以通过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固有的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数据类型（如整型、实型、字符型等）来表示和实现。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228600" y="2971800"/>
            <a:ext cx="86868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50925" indent="-10509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它有些类似</a:t>
            </a:r>
            <a:r>
              <a:rPr lang="en-US" altLang="zh-CN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语言中的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struct)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，但增加了相关的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教材中用的是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语言（介于伪码和</a:t>
            </a:r>
            <a:r>
              <a:rPr lang="en-US" altLang="zh-CN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语言之间）作为描述工具</a:t>
            </a:r>
            <a:endParaRPr lang="zh-CN" altLang="en-US" sz="3000" b="1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950913" y="5334000"/>
            <a:ext cx="7113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但上机时要用具体语言实现，如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9" grpId="0" build="p" autoUpdateAnimBg="0"/>
      <p:bldP spid="322570" grpId="0" build="p" autoUpdateAnimBg="0"/>
      <p:bldP spid="32257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772400" cy="41148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预定义常量及类型</a:t>
            </a:r>
          </a:p>
          <a:p>
            <a:pPr>
              <a:lnSpc>
                <a:spcPct val="80000"/>
              </a:lnSpc>
            </a:pPr>
            <a:r>
              <a:rPr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函数结果状态代码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#define OK 1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#define ERROR 0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#define OVERFLOW -2 </a:t>
            </a:r>
          </a:p>
          <a:p>
            <a:pPr>
              <a:lnSpc>
                <a:spcPct val="80000"/>
              </a:lnSpc>
            </a:pPr>
            <a:endParaRPr lang="en-US" altLang="zh-CN" sz="2800" b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Status</a:t>
            </a:r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是函数返回值类型，其值是函数结果状态代码。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typedef 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 </a:t>
            </a: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Status;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ChangeArrowheads="1"/>
          </p:cNvSpPr>
          <p:nvPr/>
        </p:nvSpPr>
        <p:spPr bwMode="auto">
          <a:xfrm>
            <a:off x="539750" y="765175"/>
            <a:ext cx="7850188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数据元素被约定为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ElemType 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类型，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用户需要根据具体情况，自行定义该数据类型。</a:t>
            </a:r>
          </a:p>
        </p:txBody>
      </p:sp>
      <p:sp>
        <p:nvSpPr>
          <p:cNvPr id="50179" name="Rectangle 9"/>
          <p:cNvSpPr>
            <a:spLocks noChangeArrowheads="1"/>
          </p:cNvSpPr>
          <p:nvPr/>
        </p:nvSpPr>
        <p:spPr bwMode="auto">
          <a:xfrm>
            <a:off x="827088" y="3001963"/>
            <a:ext cx="7850187" cy="2630487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算法描述为以下的函数形式：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函数类型 函数名（函数参数表）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pPr lvl="2">
              <a:buFontTx/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语句序列；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684213" y="765175"/>
            <a:ext cx="691197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）内存的动态分配与释放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new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delete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动态分配和释放内存空间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分配空间　指针变量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=new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数据类型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释放空间　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delete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指针变量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684213" y="3613150"/>
            <a:ext cx="6911975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）赋值语句</a:t>
            </a:r>
          </a:p>
          <a:p>
            <a:pPr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）选择语句</a:t>
            </a:r>
          </a:p>
          <a:p>
            <a:pPr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）循环语句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ChangeArrowheads="1"/>
          </p:cNvSpPr>
          <p:nvPr/>
        </p:nvSpPr>
        <p:spPr bwMode="auto">
          <a:xfrm>
            <a:off x="468313" y="981075"/>
            <a:ext cx="7772400" cy="273685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）使用的结束语句形式有：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函数结束语句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return 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循环结束语句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break;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异常结束语句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exit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（异常代码）；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ChangeArrowheads="1"/>
          </p:cNvSpPr>
          <p:nvPr/>
        </p:nvSpPr>
        <p:spPr bwMode="auto">
          <a:xfrm>
            <a:off x="684213" y="9810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）输入输出语句形式有：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输入语句 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scanf( 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输出语句 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printf( 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）扩展函数有：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求最大值  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求最小值  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86800" cy="4476750"/>
          </a:xfrm>
        </p:spPr>
        <p:txBody>
          <a:bodyPr/>
          <a:lstStyle/>
          <a:p>
            <a:pPr>
              <a:buClr>
                <a:schemeClr val="tx1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b="1" u="sng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算法定义：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一个有穷的指令集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，这些指令为解决某一特定任务规定了一个运算序列</a:t>
            </a: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n"/>
              <a:defRPr/>
            </a:pP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b="1" u="sng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算法的描述：</a:t>
            </a: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自然语言</a:t>
            </a: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流程图</a:t>
            </a: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程序设计语言</a:t>
            </a: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smtClean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伪码</a:t>
            </a: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4275" name="Rectangle 1030"/>
          <p:cNvSpPr>
            <a:spLocks noChangeArrowheads="1"/>
          </p:cNvSpPr>
          <p:nvPr/>
        </p:nvSpPr>
        <p:spPr bwMode="auto">
          <a:xfrm>
            <a:off x="0" y="511175"/>
            <a:ext cx="78501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1.4 </a:t>
            </a:r>
            <a:r>
              <a:rPr lang="zh-CN" altLang="en-US" sz="4000" b="1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算法和算法分析</a:t>
            </a:r>
          </a:p>
        </p:txBody>
      </p:sp>
      <p:sp>
        <p:nvSpPr>
          <p:cNvPr id="54276" name="Line 1031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4277" name="Picture 10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009650" y="2082800"/>
            <a:ext cx="7516813" cy="3646488"/>
          </a:xfrm>
          <a:prstGeom prst="rect">
            <a:avLst/>
          </a:prstGeom>
          <a:solidFill>
            <a:srgbClr val="CCCCFF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1.1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数据结构的研究内容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1.2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基本概念和术语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1.3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抽象数据类型的表示与实现 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1.4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算法与算法分析</a:t>
            </a:r>
          </a:p>
          <a:p>
            <a:endParaRPr lang="en-US" altLang="zh-CN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177925" y="904875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教学内容</a:t>
            </a:r>
            <a:endParaRPr lang="zh-CN" altLang="en-US" sz="4400" b="1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12700" y="908050"/>
            <a:ext cx="8686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算法的特性：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输入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有</a:t>
            </a:r>
            <a:r>
              <a:rPr lang="en-US" altLang="zh-CN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个或多个输入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输出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有一个或多个输出</a:t>
            </a:r>
            <a:r>
              <a:rPr lang="en-US" altLang="zh-CN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处理结果</a:t>
            </a:r>
            <a:r>
              <a:rPr lang="en-US" altLang="zh-CN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确定性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每步定义都是确切、无歧义的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有穷性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算法应在执行有穷步后结束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有效性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每一条运算应足够基本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1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1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1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4850" y="884238"/>
            <a:ext cx="2859088" cy="549275"/>
          </a:xfrm>
        </p:spPr>
        <p:txBody>
          <a:bodyPr/>
          <a:lstStyle/>
          <a:p>
            <a:pPr algn="l">
              <a:defRPr/>
            </a:pPr>
            <a:r>
              <a:rPr lang="zh-CN" altLang="en-US" sz="4000" b="0" u="sng" smtClean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算法的评价</a:t>
            </a:r>
          </a:p>
        </p:txBody>
      </p:sp>
      <p:sp>
        <p:nvSpPr>
          <p:cNvPr id="335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04850" y="1600200"/>
            <a:ext cx="6553200" cy="3505200"/>
          </a:xfrm>
        </p:spPr>
        <p:txBody>
          <a:bodyPr/>
          <a:lstStyle/>
          <a:p>
            <a:pPr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3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正确性</a:t>
            </a:r>
          </a:p>
          <a:p>
            <a:pPr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3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可读性</a:t>
            </a:r>
          </a:p>
          <a:p>
            <a:pPr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3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健壮性</a:t>
            </a:r>
          </a:p>
          <a:p>
            <a:pPr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3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高效性（</a:t>
            </a:r>
            <a:r>
              <a:rPr lang="zh-CN" altLang="en-US" sz="3300" b="1" smtClean="0">
                <a:solidFill>
                  <a:srgbClr val="CC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时间代价</a:t>
            </a:r>
            <a:r>
              <a:rPr lang="zh-CN" altLang="en-US" sz="33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和空间代价）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80400" cy="9366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算法效率：用依据该算法编制的程序在计算机上执行所消耗的时间来度量	</a:t>
            </a:r>
            <a:endParaRPr lang="zh-CN" altLang="en-US" sz="2800" b="1" smtClean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36902" name="Rectangle 2054"/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4454525" cy="549275"/>
          </a:xfrm>
        </p:spPr>
        <p:txBody>
          <a:bodyPr/>
          <a:lstStyle/>
          <a:p>
            <a:pPr algn="l">
              <a:defRPr/>
            </a:pPr>
            <a:r>
              <a:rPr lang="zh-CN" altLang="en-US" sz="4000" u="sng" smtClean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算法的效率的度量</a:t>
            </a:r>
          </a:p>
        </p:txBody>
      </p:sp>
      <p:sp>
        <p:nvSpPr>
          <p:cNvPr id="57348" name="Rectangle 2055"/>
          <p:cNvSpPr>
            <a:spLocks noChangeArrowheads="1"/>
          </p:cNvSpPr>
          <p:nvPr/>
        </p:nvSpPr>
        <p:spPr bwMode="auto">
          <a:xfrm>
            <a:off x="1835150" y="2565400"/>
            <a:ext cx="3313113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事后统计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事前分析估计</a:t>
            </a:r>
            <a:endParaRPr lang="zh-CN" altLang="en-US" sz="28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23850" y="798513"/>
            <a:ext cx="8208963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事后统计：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利用计算机内的计时功能，不同算法的程序可以用一组或多组相同的统计数据区分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1042988" y="2708275"/>
            <a:ext cx="7777162" cy="197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缺点：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必须先运行依据算法编制的程序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所得时间统计量依赖于硬件、软件等环境因素，掩盖算法本身的优劣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323850" y="692150"/>
            <a:ext cx="8280400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事前分析估计：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一个高级语言程序在计算机上运行所消耗的时间取决于：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    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依据的算法选用何种策略</a:t>
            </a:r>
          </a:p>
          <a:p>
            <a:pPr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    问题的规模</a:t>
            </a:r>
          </a:p>
          <a:p>
            <a:pPr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    程序语言</a:t>
            </a:r>
          </a:p>
          <a:p>
            <a:pPr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    编译程序产生机器代码质量</a:t>
            </a:r>
          </a:p>
          <a:p>
            <a:pPr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    机器执行指令速度    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323850" y="4724400"/>
            <a:ext cx="8496300" cy="13731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同一个算法用不同的语言、不同的编译程序、在不同的计算机上运行，效率均不同，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———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使用</a:t>
            </a:r>
            <a:r>
              <a:rPr lang="zh-CN" altLang="en-US" sz="2800" b="1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绝对时间单位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衡量算法效率不合适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665163" y="668338"/>
            <a:ext cx="77851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算法中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基本语句重复执行的次数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的某个函数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f(n),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算法的时间量度记作：</a:t>
            </a:r>
          </a:p>
          <a:p>
            <a:pPr algn="ctr"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T(n)=O(f(n))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400" b="1">
              <a:solidFill>
                <a:srgbClr val="FF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0" y="0"/>
            <a:ext cx="5711825" cy="503238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u="sng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时间复杂度的渐进表示法</a:t>
            </a:r>
            <a:endParaRPr lang="zh-CN" altLang="en-US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52425" y="3108325"/>
            <a:ext cx="4433888" cy="23828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数学符号“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”的定义为：</a:t>
            </a:r>
          </a:p>
          <a:p>
            <a:pPr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是定义在正整数集合上的两个函数，则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) = O(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))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表示存在正的常数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，使得当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时都满足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≤</a:t>
            </a:r>
            <a:r>
              <a:rPr lang="en-US" altLang="zh-CN" sz="2400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≤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400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909638" y="2085975"/>
            <a:ext cx="6686550" cy="83026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表示随着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的增大，算法执行的时间的增长率和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f(n)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的增长率相同，称</a:t>
            </a:r>
            <a:r>
              <a:rPr lang="zh-CN" altLang="en-US" sz="2400" b="1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渐近时间复杂度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pic>
        <p:nvPicPr>
          <p:cNvPr id="50185" name="对象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7" t="-4396" r="-2461" b="-1877"/>
          <a:stretch>
            <a:fillRect/>
          </a:stretch>
        </p:blipFill>
        <p:spPr bwMode="auto">
          <a:xfrm>
            <a:off x="4937125" y="3108325"/>
            <a:ext cx="4000500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3500438" y="2214563"/>
            <a:ext cx="5072062" cy="3429000"/>
          </a:xfrm>
          <a:prstGeom prst="cloudCallout">
            <a:avLst>
              <a:gd name="adj1" fmla="val 14130"/>
              <a:gd name="adj2" fmla="val -8757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越大算法的执行时间越长</a:t>
            </a:r>
            <a:endParaRPr lang="en-US" altLang="zh-CN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排序：</a:t>
            </a:r>
            <a:r>
              <a:rPr lang="en-US" altLang="zh-CN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为记录数</a:t>
            </a:r>
            <a:endParaRPr lang="en-US" altLang="zh-CN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矩阵：</a:t>
            </a:r>
            <a:r>
              <a:rPr lang="en-US" altLang="zh-CN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为矩阵的阶数</a:t>
            </a:r>
            <a:endParaRPr lang="en-US" altLang="zh-CN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多项式：</a:t>
            </a:r>
            <a:r>
              <a:rPr lang="en-US" altLang="zh-CN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为多项式的项数</a:t>
            </a:r>
            <a:endParaRPr lang="en-US" altLang="zh-CN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集合：</a:t>
            </a:r>
            <a:r>
              <a:rPr lang="en-US" altLang="zh-CN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为元素个数</a:t>
            </a:r>
            <a:endParaRPr lang="en-US" altLang="zh-CN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树：</a:t>
            </a:r>
            <a:r>
              <a:rPr lang="en-US" altLang="zh-CN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为树的结点个数</a:t>
            </a:r>
            <a:endParaRPr lang="en-US" altLang="zh-CN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图：</a:t>
            </a:r>
            <a:r>
              <a:rPr lang="en-US" altLang="zh-CN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为图的顶点数或边数</a:t>
            </a:r>
          </a:p>
          <a:p>
            <a:pPr>
              <a:buFontTx/>
              <a:buNone/>
            </a:pPr>
            <a:endParaRPr lang="zh-CN" altLang="en-US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云形标注 9"/>
          <p:cNvSpPr>
            <a:spLocks noChangeArrowheads="1"/>
          </p:cNvSpPr>
          <p:nvPr/>
        </p:nvSpPr>
        <p:spPr bwMode="auto">
          <a:xfrm>
            <a:off x="352425" y="1943100"/>
            <a:ext cx="3052763" cy="2486025"/>
          </a:xfrm>
          <a:prstGeom prst="cloudCallout">
            <a:avLst>
              <a:gd name="adj1" fmla="val 41500"/>
              <a:gd name="adj2" fmla="val -8388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Char char="u"/>
            </a:pP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算法中重复执行次数和算法的执行时间成正比的语句</a:t>
            </a:r>
            <a:endParaRPr lang="en-US" altLang="zh-CN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对算法运行时间的贡献最大</a:t>
            </a:r>
            <a:endParaRPr lang="en-US" altLang="zh-CN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1800" b="1" i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01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allAtOnce" animBg="1"/>
      <p:bldP spid="50183" grpId="0" build="allAtOnce" animBg="1"/>
      <p:bldP spid="9" grpId="0" build="allAtOnce" animBg="1"/>
      <p:bldP spid="10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533400" y="1600200"/>
            <a:ext cx="8164513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/>
              <a:t>n * n</a:t>
            </a:r>
            <a:r>
              <a:rPr lang="zh-CN" altLang="en-US" sz="2800" b="1"/>
              <a:t>阶矩阵加法：</a:t>
            </a:r>
          </a:p>
          <a:p>
            <a:pPr>
              <a:buFontTx/>
              <a:buNone/>
            </a:pPr>
            <a:r>
              <a:rPr lang="en-US" altLang="zh-CN" sz="2400" b="1"/>
              <a:t>for( i = 0; i &lt; n; i++)</a:t>
            </a:r>
          </a:p>
          <a:p>
            <a:pPr>
              <a:buFontTx/>
              <a:buNone/>
            </a:pPr>
            <a:r>
              <a:rPr lang="en-US" altLang="zh-CN" sz="2400" b="1"/>
              <a:t>	for( j = 0; j &lt; n; j++)</a:t>
            </a:r>
          </a:p>
          <a:p>
            <a:pPr>
              <a:buFontTx/>
              <a:buNone/>
            </a:pPr>
            <a:r>
              <a:rPr lang="en-US" altLang="zh-CN" sz="2400" b="1"/>
              <a:t>		c[i][j] = a[i][j] + b[i][j];		</a:t>
            </a:r>
          </a:p>
          <a:p>
            <a:pPr>
              <a:buFontTx/>
              <a:buNone/>
            </a:pP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语句的频度</a:t>
            </a:r>
            <a:r>
              <a:rPr lang="zh-CN" altLang="en-US" sz="2400" b="1"/>
              <a:t>（</a:t>
            </a:r>
            <a:r>
              <a:rPr lang="en-US" altLang="zh-CN" sz="2400" b="1"/>
              <a:t>Frequency Count ): </a:t>
            </a:r>
            <a:r>
              <a:rPr lang="zh-CN" altLang="en-US" sz="2400" b="1"/>
              <a:t>重复执行的次数：</a:t>
            </a:r>
            <a:r>
              <a:rPr lang="en-US" altLang="zh-CN" sz="2400" b="1"/>
              <a:t>n*n;</a:t>
            </a:r>
          </a:p>
          <a:p>
            <a:pPr>
              <a:buFontTx/>
              <a:buNone/>
            </a:pPr>
            <a:r>
              <a:rPr lang="en-US" altLang="zh-CN" sz="2400" b="1"/>
              <a:t>T( n ) = O ( n </a:t>
            </a:r>
            <a:r>
              <a:rPr lang="en-US" altLang="zh-CN" sz="2400" b="1" baseline="30000"/>
              <a:t>2</a:t>
            </a:r>
            <a:r>
              <a:rPr lang="en-US" altLang="zh-CN" sz="2400" b="1"/>
              <a:t>)</a:t>
            </a:r>
          </a:p>
          <a:p>
            <a:pPr>
              <a:buFontTx/>
              <a:buNone/>
            </a:pPr>
            <a:r>
              <a:rPr lang="zh-CN" altLang="en-US" sz="2400" b="1"/>
              <a:t>即：矩阵加法的运算量和问题的规模</a:t>
            </a:r>
            <a:r>
              <a:rPr lang="en-US" altLang="zh-CN" sz="2400" b="1"/>
              <a:t>n</a:t>
            </a:r>
            <a:r>
              <a:rPr lang="zh-CN" altLang="en-US" sz="2400" b="1"/>
              <a:t>的平方是同一个量级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641350" y="1893888"/>
            <a:ext cx="7816850" cy="3892550"/>
            <a:chOff x="641350" y="1893893"/>
            <a:chExt cx="7816850" cy="3892561"/>
          </a:xfrm>
        </p:grpSpPr>
        <p:sp>
          <p:nvSpPr>
            <p:cNvPr id="62471" name="Rectangle 2"/>
            <p:cNvSpPr>
              <a:spLocks noChangeArrowheads="1"/>
            </p:cNvSpPr>
            <p:nvPr/>
          </p:nvSpPr>
          <p:spPr bwMode="auto">
            <a:xfrm>
              <a:off x="641350" y="2085981"/>
              <a:ext cx="7816850" cy="3700473"/>
            </a:xfrm>
            <a:prstGeom prst="rect">
              <a:avLst/>
            </a:prstGeom>
            <a:solidFill>
              <a:srgbClr val="FFFFE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72" name="Rectangle 3"/>
            <p:cNvSpPr>
              <a:spLocks noChangeArrowheads="1"/>
            </p:cNvSpPr>
            <p:nvPr/>
          </p:nvSpPr>
          <p:spPr bwMode="auto">
            <a:xfrm>
              <a:off x="1022350" y="3838585"/>
              <a:ext cx="5029200" cy="1752605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62473" name="Rectangle 4"/>
            <p:cNvSpPr>
              <a:spLocks noChangeArrowheads="1"/>
            </p:cNvSpPr>
            <p:nvPr/>
          </p:nvSpPr>
          <p:spPr bwMode="auto">
            <a:xfrm>
              <a:off x="1022350" y="2619382"/>
              <a:ext cx="5029200" cy="1143003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62474" name="Rectangle 5"/>
            <p:cNvSpPr>
              <a:spLocks noChangeArrowheads="1"/>
            </p:cNvSpPr>
            <p:nvPr/>
          </p:nvSpPr>
          <p:spPr bwMode="auto">
            <a:xfrm>
              <a:off x="1022350" y="2085981"/>
              <a:ext cx="5029200" cy="457201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62475" name="Text Box 7"/>
            <p:cNvSpPr txBox="1">
              <a:spLocks noChangeArrowheads="1"/>
            </p:cNvSpPr>
            <p:nvPr/>
          </p:nvSpPr>
          <p:spPr bwMode="auto">
            <a:xfrm>
              <a:off x="1135063" y="1893893"/>
              <a:ext cx="4764087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x = 0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 y = 0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  <a:endParaRPr lang="en-US" altLang="zh-CN">
                <a:solidFill>
                  <a:srgbClr val="0000FF"/>
                </a:solidFill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for 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 int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k = 0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k &lt; n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k ++ )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   x ++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  <a:endParaRPr lang="en-US" altLang="zh-CN"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for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(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 int 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i = 0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i &lt; n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i++ )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for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(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 int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j = 0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j &lt; n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;</a:t>
              </a: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 j++ )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      y ++</a:t>
              </a:r>
              <a:r>
                <a:rPr lang="en-US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;</a:t>
              </a:r>
              <a:endParaRPr lang="en-US" altLang="zh-CN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381000" y="663575"/>
            <a:ext cx="86106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112871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找出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语句频度最大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的那条语句作为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基本语句</a:t>
            </a:r>
            <a:endParaRPr lang="en-US" altLang="zh-CN" sz="28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基本语句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的频度得到问题规模</a:t>
            </a:r>
            <a:r>
              <a:rPr lang="en-US" altLang="zh-CN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的某个函数</a:t>
            </a:r>
            <a:r>
              <a:rPr lang="en-US" altLang="zh-CN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取其数量级用符号“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”表示</a:t>
            </a:r>
            <a:endParaRPr lang="en-US" altLang="zh-CN" sz="2800" b="1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6000750" cy="503238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u="sng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分析算法时间复杂度的基本方法</a:t>
            </a:r>
            <a:endParaRPr lang="zh-CN" altLang="en-US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云形标注 15"/>
          <p:cNvSpPr>
            <a:spLocks noChangeArrowheads="1"/>
          </p:cNvSpPr>
          <p:nvPr/>
        </p:nvSpPr>
        <p:spPr bwMode="auto">
          <a:xfrm>
            <a:off x="5286375" y="4500563"/>
            <a:ext cx="2000250" cy="571500"/>
          </a:xfrm>
          <a:prstGeom prst="cloudCallout">
            <a:avLst>
              <a:gd name="adj1" fmla="val -191870"/>
              <a:gd name="adj2" fmla="val 9230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f(n)=n</a:t>
            </a:r>
            <a:r>
              <a:rPr lang="en-US" altLang="zh-CN" sz="2400" b="1" baseline="30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云形标注 16"/>
          <p:cNvSpPr>
            <a:spLocks noChangeArrowheads="1"/>
          </p:cNvSpPr>
          <p:nvPr/>
        </p:nvSpPr>
        <p:spPr bwMode="auto">
          <a:xfrm>
            <a:off x="5899150" y="2957513"/>
            <a:ext cx="2776538" cy="881062"/>
          </a:xfrm>
          <a:prstGeom prst="cloudCallout">
            <a:avLst>
              <a:gd name="adj1" fmla="val -23074"/>
              <a:gd name="adj2" fmla="val 152884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T(n) = O(n</a:t>
            </a:r>
            <a:r>
              <a:rPr lang="en-US" altLang="zh-CN" sz="2400" b="1" baseline="30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7" grpId="0" build="allAtOnce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81000" y="663575"/>
            <a:ext cx="86106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112871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000" b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</a:rPr>
              <a:t>void</a:t>
            </a:r>
            <a:r>
              <a:rPr lang="en-US" altLang="zh-CN" sz="2800">
                <a:ea typeface="宋体" panose="02010600030101010101" pitchFamily="2" charset="-122"/>
              </a:rPr>
              <a:t> exam ( </a:t>
            </a:r>
            <a:r>
              <a:rPr lang="en-US" altLang="zh-CN" sz="2800" b="1">
                <a:ea typeface="宋体" panose="02010600030101010101" pitchFamily="2" charset="-122"/>
              </a:rPr>
              <a:t>float</a:t>
            </a:r>
            <a:r>
              <a:rPr lang="en-US" altLang="zh-CN" sz="2800">
                <a:ea typeface="宋体" panose="02010600030101010101" pitchFamily="2" charset="-122"/>
              </a:rPr>
              <a:t> x[ ][ ],</a:t>
            </a:r>
            <a:r>
              <a:rPr lang="en-US" altLang="zh-CN" sz="2800" b="1">
                <a:ea typeface="宋体" panose="02010600030101010101" pitchFamily="2" charset="-122"/>
              </a:rPr>
              <a:t> int</a:t>
            </a:r>
            <a:r>
              <a:rPr lang="en-US" altLang="zh-CN" sz="2800">
                <a:ea typeface="宋体" panose="02010600030101010101" pitchFamily="2" charset="-122"/>
              </a:rPr>
              <a:t> m, </a:t>
            </a:r>
            <a:r>
              <a:rPr lang="en-US" altLang="zh-CN" sz="2800" b="1">
                <a:ea typeface="宋体" panose="02010600030101010101" pitchFamily="2" charset="-122"/>
              </a:rPr>
              <a:t>int</a:t>
            </a:r>
            <a:r>
              <a:rPr lang="en-US" altLang="zh-CN" sz="2800">
                <a:ea typeface="宋体" panose="02010600030101010101" pitchFamily="2" charset="-122"/>
              </a:rPr>
              <a:t> n )</a:t>
            </a:r>
            <a:r>
              <a:rPr lang="en-US" altLang="zh-CN" sz="2800" b="1">
                <a:ea typeface="宋体" panose="02010600030101010101" pitchFamily="2" charset="-122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     float</a:t>
            </a:r>
            <a:r>
              <a:rPr lang="en-US" altLang="zh-CN" sz="2800">
                <a:ea typeface="宋体" panose="02010600030101010101" pitchFamily="2" charset="-122"/>
              </a:rPr>
              <a:t> sum [ ]</a:t>
            </a:r>
            <a:r>
              <a:rPr lang="en-US" altLang="zh-CN" sz="2800" b="1"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     for 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b="1">
                <a:ea typeface="宋体" panose="02010600030101010101" pitchFamily="2" charset="-122"/>
              </a:rPr>
              <a:t> int</a:t>
            </a:r>
            <a:r>
              <a:rPr lang="en-US" altLang="zh-CN" sz="2800">
                <a:ea typeface="宋体" panose="02010600030101010101" pitchFamily="2" charset="-122"/>
              </a:rPr>
              <a:t> i = 0</a:t>
            </a:r>
            <a:r>
              <a:rPr lang="en-US" altLang="zh-CN" sz="2800" b="1">
                <a:ea typeface="宋体" panose="02010600030101010101" pitchFamily="2" charset="-122"/>
              </a:rPr>
              <a:t>; </a:t>
            </a:r>
            <a:r>
              <a:rPr lang="en-US" altLang="zh-CN" sz="2800">
                <a:ea typeface="宋体" panose="02010600030101010101" pitchFamily="2" charset="-122"/>
              </a:rPr>
              <a:t>i &lt; m</a:t>
            </a:r>
            <a:r>
              <a:rPr lang="en-US" altLang="zh-CN" sz="2800" b="1">
                <a:ea typeface="宋体" panose="02010600030101010101" pitchFamily="2" charset="-122"/>
              </a:rPr>
              <a:t>; </a:t>
            </a:r>
            <a:r>
              <a:rPr lang="en-US" altLang="zh-CN" sz="2800">
                <a:ea typeface="宋体" panose="02010600030101010101" pitchFamily="2" charset="-122"/>
              </a:rPr>
              <a:t>i++ ) </a:t>
            </a:r>
            <a:r>
              <a:rPr lang="en-US" altLang="zh-CN" sz="2800" b="1">
                <a:ea typeface="宋体" panose="02010600030101010101" pitchFamily="2" charset="-122"/>
              </a:rPr>
              <a:t>{ </a:t>
            </a:r>
            <a:endParaRPr lang="zh-CN" altLang="en-US" sz="2800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ea typeface="宋体" panose="02010600030101010101" pitchFamily="2" charset="-122"/>
              </a:rPr>
              <a:t>        </a:t>
            </a:r>
            <a:r>
              <a:rPr lang="zh-CN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sum[i] = 0.0</a:t>
            </a:r>
            <a:r>
              <a:rPr lang="en-US" altLang="zh-CN" sz="2800" b="1">
                <a:ea typeface="宋体" panose="02010600030101010101" pitchFamily="2" charset="-122"/>
              </a:rPr>
              <a:t>;                      </a:t>
            </a:r>
            <a:endParaRPr lang="zh-CN" altLang="zh-CN" sz="2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ea typeface="宋体" panose="02010600030101010101" pitchFamily="2" charset="-122"/>
              </a:rPr>
              <a:t>         </a:t>
            </a:r>
            <a:r>
              <a:rPr lang="en-US" altLang="zh-CN" sz="2800" b="1">
                <a:ea typeface="宋体" panose="02010600030101010101" pitchFamily="2" charset="-122"/>
              </a:rPr>
              <a:t>for</a:t>
            </a:r>
            <a:r>
              <a:rPr lang="en-US" altLang="zh-CN" sz="2800">
                <a:ea typeface="宋体" panose="02010600030101010101" pitchFamily="2" charset="-122"/>
              </a:rPr>
              <a:t> ( </a:t>
            </a:r>
            <a:r>
              <a:rPr lang="en-US" altLang="zh-CN" sz="2800" b="1">
                <a:ea typeface="宋体" panose="02010600030101010101" pitchFamily="2" charset="-122"/>
              </a:rPr>
              <a:t>int</a:t>
            </a:r>
            <a:r>
              <a:rPr lang="en-US" altLang="zh-CN" sz="2800">
                <a:ea typeface="宋体" panose="02010600030101010101" pitchFamily="2" charset="-122"/>
              </a:rPr>
              <a:t> j = 0</a:t>
            </a:r>
            <a:r>
              <a:rPr lang="en-US" altLang="zh-CN" sz="2800" b="1">
                <a:ea typeface="宋体" panose="02010600030101010101" pitchFamily="2" charset="-122"/>
              </a:rPr>
              <a:t>; </a:t>
            </a:r>
            <a:r>
              <a:rPr lang="en-US" altLang="zh-CN" sz="2800">
                <a:ea typeface="宋体" panose="02010600030101010101" pitchFamily="2" charset="-122"/>
              </a:rPr>
              <a:t>j &lt; n</a:t>
            </a:r>
            <a:r>
              <a:rPr lang="en-US" altLang="zh-CN" sz="2800" b="1">
                <a:ea typeface="宋体" panose="02010600030101010101" pitchFamily="2" charset="-122"/>
              </a:rPr>
              <a:t>;</a:t>
            </a:r>
            <a:r>
              <a:rPr lang="en-US" altLang="zh-CN" sz="2800">
                <a:ea typeface="宋体" panose="02010600030101010101" pitchFamily="2" charset="-122"/>
              </a:rPr>
              <a:t> j++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    sum[i] += x[i][j];  </a:t>
            </a:r>
            <a:endParaRPr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     </a:t>
            </a:r>
            <a:r>
              <a:rPr lang="en-US" altLang="zh-CN" sz="2800" b="1"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  </a:t>
            </a:r>
            <a:r>
              <a:rPr lang="en-US" altLang="zh-CN" sz="2800" b="1">
                <a:ea typeface="宋体" panose="02010600030101010101" pitchFamily="2" charset="-122"/>
              </a:rPr>
              <a:t> for</a:t>
            </a:r>
            <a:r>
              <a:rPr lang="en-US" altLang="zh-CN" sz="2800">
                <a:ea typeface="宋体" panose="02010600030101010101" pitchFamily="2" charset="-122"/>
              </a:rPr>
              <a:t> ( i = 0</a:t>
            </a:r>
            <a:r>
              <a:rPr lang="en-US" altLang="zh-CN" sz="2800" b="1">
                <a:ea typeface="宋体" panose="02010600030101010101" pitchFamily="2" charset="-122"/>
              </a:rPr>
              <a:t>; </a:t>
            </a:r>
            <a:r>
              <a:rPr lang="en-US" altLang="zh-CN" sz="2800">
                <a:ea typeface="宋体" panose="02010600030101010101" pitchFamily="2" charset="-122"/>
              </a:rPr>
              <a:t>i &lt; m</a:t>
            </a:r>
            <a:r>
              <a:rPr lang="en-US" altLang="zh-CN" sz="2800" b="1">
                <a:ea typeface="宋体" panose="02010600030101010101" pitchFamily="2" charset="-122"/>
              </a:rPr>
              <a:t>; </a:t>
            </a:r>
            <a:r>
              <a:rPr lang="en-US" altLang="zh-CN" sz="2800">
                <a:ea typeface="宋体" panose="02010600030101010101" pitchFamily="2" charset="-122"/>
              </a:rPr>
              <a:t>i++ )</a:t>
            </a:r>
            <a:endParaRPr lang="zh-CN" altLang="en-US" sz="2800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ea typeface="宋体" panose="02010600030101010101" pitchFamily="2" charset="-122"/>
              </a:rPr>
              <a:t>         </a:t>
            </a:r>
            <a:r>
              <a:rPr lang="en-US" altLang="zh-CN" sz="2800">
                <a:ea typeface="宋体" panose="02010600030101010101" pitchFamily="2" charset="-122"/>
              </a:rPr>
              <a:t>cout &lt;&lt; i &lt;&lt; “ : ” &lt;&lt;sum [i] &lt;&lt; endl; </a:t>
            </a:r>
            <a:endParaRPr lang="zh-CN" altLang="en-US" sz="2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0" y="0"/>
            <a:ext cx="7366000" cy="523875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华文新魏" panose="02010800040101010101" pitchFamily="2" charset="-122"/>
              </a:rPr>
              <a:t>时间复杂度是由</a:t>
            </a:r>
            <a:r>
              <a:rPr lang="zh-CN" altLang="en-US" sz="2800" b="1">
                <a:solidFill>
                  <a:srgbClr val="FF0000"/>
                </a:solidFill>
                <a:ea typeface="华文新魏" panose="02010800040101010101" pitchFamily="2" charset="-122"/>
              </a:rPr>
              <a:t>嵌套最深层</a:t>
            </a:r>
            <a:r>
              <a:rPr lang="zh-CN" altLang="en-US" sz="2800" b="1">
                <a:solidFill>
                  <a:schemeClr val="tx2"/>
                </a:solidFill>
                <a:ea typeface="华文新魏" panose="02010800040101010101" pitchFamily="2" charset="-122"/>
              </a:rPr>
              <a:t>语句的频度决定的</a:t>
            </a:r>
          </a:p>
        </p:txBody>
      </p:sp>
      <p:sp>
        <p:nvSpPr>
          <p:cNvPr id="7" name="云形标注 6"/>
          <p:cNvSpPr>
            <a:spLocks noChangeArrowheads="1"/>
          </p:cNvSpPr>
          <p:nvPr/>
        </p:nvSpPr>
        <p:spPr bwMode="auto">
          <a:xfrm>
            <a:off x="5214938" y="2786063"/>
            <a:ext cx="2352675" cy="571500"/>
          </a:xfrm>
          <a:prstGeom prst="cloudCallout">
            <a:avLst>
              <a:gd name="adj1" fmla="val -113315"/>
              <a:gd name="adj2" fmla="val 19292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f(n)=m*n</a:t>
            </a: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云形标注 7"/>
          <p:cNvSpPr>
            <a:spLocks noChangeArrowheads="1"/>
          </p:cNvSpPr>
          <p:nvPr/>
        </p:nvSpPr>
        <p:spPr bwMode="auto">
          <a:xfrm>
            <a:off x="6000750" y="663575"/>
            <a:ext cx="3143250" cy="881063"/>
          </a:xfrm>
          <a:prstGeom prst="cloudCallout">
            <a:avLst>
              <a:gd name="adj1" fmla="val -23074"/>
              <a:gd name="adj2" fmla="val 152884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T(n) = O(m*n)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animBg="1" autoUpdateAnimBg="0"/>
      <p:bldP spid="7" grpId="0" build="allAtOnce" animBg="1"/>
      <p:bldP spid="8" grpId="0" build="allAtOnce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0" y="0"/>
            <a:ext cx="4752975" cy="3752850"/>
          </a:xfrm>
          <a:prstGeom prst="rect">
            <a:avLst/>
          </a:prstGeom>
          <a:solidFill>
            <a:srgbClr val="FFFFE7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N×N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矩阵相乘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for(i=1;i&lt;=n;i++)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for(j=1;j&lt;=n;j++)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 {c[i][j]=0;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for(k=1;k&lt;=n;k++)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c[i][j]=c[i][j]+a[i][k]*b[k][j];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 }	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4163" y="3902075"/>
            <a:ext cx="8516937" cy="2124075"/>
            <a:chOff x="179" y="2458"/>
            <a:chExt cx="5365" cy="1338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auto">
            <a:xfrm>
              <a:off x="179" y="2458"/>
              <a:ext cx="514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算法中的基本操作语句为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c[i][j]=c[i][j]+a[i][k]*b[k][j];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64520" name="Object 6"/>
            <p:cNvGraphicFramePr>
              <a:graphicFrameLocks noChangeAspect="1"/>
            </p:cNvGraphicFramePr>
            <p:nvPr/>
          </p:nvGraphicFramePr>
          <p:xfrm>
            <a:off x="179" y="2976"/>
            <a:ext cx="5365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1" name="Equation" r:id="rId3" imgW="2908300" imgH="444500" progId="Equation.DSMT4">
                    <p:embed/>
                  </p:oleObj>
                </mc:Choice>
                <mc:Fallback>
                  <p:oleObj name="Equation" r:id="rId3" imgW="2908300" imgH="444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" y="2976"/>
                          <a:ext cx="5365" cy="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661025" y="1638300"/>
            <a:ext cx="2795588" cy="939800"/>
            <a:chOff x="3566" y="1032"/>
            <a:chExt cx="1761" cy="592"/>
          </a:xfrm>
        </p:grpSpPr>
        <p:graphicFrame>
          <p:nvGraphicFramePr>
            <p:cNvPr id="64517" name="Object 8"/>
            <p:cNvGraphicFramePr>
              <a:graphicFrameLocks noChangeAspect="1"/>
            </p:cNvGraphicFramePr>
            <p:nvPr/>
          </p:nvGraphicFramePr>
          <p:xfrm>
            <a:off x="4291" y="1032"/>
            <a:ext cx="10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2" name="Equation" r:id="rId5" imgW="889000" imgH="508000" progId="Equation.DSMT4">
                    <p:embed/>
                  </p:oleObj>
                </mc:Choice>
                <mc:Fallback>
                  <p:oleObj name="Equation" r:id="rId5" imgW="889000" imgH="508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1032"/>
                          <a:ext cx="103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8" name="AutoShape 10"/>
            <p:cNvSpPr>
              <a:spLocks noChangeArrowheads="1"/>
            </p:cNvSpPr>
            <p:nvPr/>
          </p:nvSpPr>
          <p:spPr bwMode="auto">
            <a:xfrm>
              <a:off x="3566" y="1364"/>
              <a:ext cx="725" cy="139"/>
            </a:xfrm>
            <a:prstGeom prst="rightArrow">
              <a:avLst>
                <a:gd name="adj1" fmla="val 50000"/>
                <a:gd name="adj2" fmla="val 13039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309563" y="1150938"/>
            <a:ext cx="8428037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en-US" altLang="zh-CN" sz="34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N.</a:t>
            </a:r>
            <a:r>
              <a:rPr lang="zh-CN" altLang="en-US" sz="34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沃思（</a:t>
            </a:r>
            <a:r>
              <a:rPr lang="en-US" altLang="zh-CN" sz="3400" b="1" dirty="0" err="1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Niklaus</a:t>
            </a:r>
            <a:r>
              <a:rPr lang="en-US" altLang="zh-CN" sz="34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Wirth)</a:t>
            </a:r>
            <a:r>
              <a:rPr lang="zh-CN" altLang="zh-CN" sz="34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教授提出：</a:t>
            </a:r>
            <a:endParaRPr lang="zh-CN" altLang="en-US" sz="3400" b="1" dirty="0" smtClean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u="sng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u="sng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en-US" altLang="zh-CN" b="1" u="sng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b="1" u="sng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en-US" altLang="zh-CN" b="1" u="sng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u="sng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</a:t>
            </a:r>
            <a:endParaRPr lang="zh-CN" altLang="en-US" sz="3400" b="1" u="sng" dirty="0" smtClean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zh-CN" altLang="en-US" sz="34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计算机的主要用途：</a:t>
            </a:r>
          </a:p>
          <a:p>
            <a:pPr>
              <a:buFontTx/>
              <a:buChar char=" "/>
              <a:defRPr/>
            </a:pPr>
            <a:r>
              <a:rPr lang="zh-CN" altLang="en-US" sz="26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</a:t>
            </a:r>
            <a:r>
              <a:rPr lang="en-US" altLang="zh-CN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1940</a:t>
            </a:r>
            <a:r>
              <a:rPr lang="zh-CN" altLang="en-US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1950</a:t>
            </a:r>
            <a:r>
              <a:rPr lang="zh-CN" altLang="en-US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年代：</a:t>
            </a:r>
          </a:p>
          <a:p>
            <a:pPr lvl="1">
              <a:buFontTx/>
              <a:buNone/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主要用于数值计算</a:t>
            </a:r>
          </a:p>
          <a:p>
            <a:pPr>
              <a:buFontTx/>
              <a:buChar char=" "/>
              <a:defRPr/>
            </a:pPr>
            <a:r>
              <a:rPr lang="zh-CN" altLang="en-US" sz="26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en-US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1960</a:t>
            </a:r>
            <a:r>
              <a:rPr lang="zh-CN" altLang="en-US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年代以来</a:t>
            </a:r>
          </a:p>
          <a:p>
            <a:pPr>
              <a:buFontTx/>
              <a:buChar char=" "/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处理逐渐扩大到非数值计算领域，能处理多种复杂的具有一定结构关系的数据</a:t>
            </a:r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511175"/>
            <a:ext cx="6156325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zh-CN" sz="4000" smtClean="0">
                <a:solidFill>
                  <a:srgbClr val="CC00CC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1.1 </a:t>
            </a:r>
            <a:r>
              <a:rPr lang="zh-CN" altLang="en-US" sz="4000" smtClean="0">
                <a:solidFill>
                  <a:srgbClr val="CC00CC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　数据结构的研究内容</a:t>
            </a:r>
          </a:p>
        </p:txBody>
      </p:sp>
      <p:sp>
        <p:nvSpPr>
          <p:cNvPr id="13316" name="Line 11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1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85"/>
          <a:stretch>
            <a:fillRect/>
          </a:stretch>
        </p:blipFill>
        <p:spPr bwMode="auto">
          <a:xfrm>
            <a:off x="4929188" y="1908175"/>
            <a:ext cx="21240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t="9450" r="16602" b="11801"/>
          <a:stretch>
            <a:fillRect/>
          </a:stretch>
        </p:blipFill>
        <p:spPr bwMode="auto">
          <a:xfrm>
            <a:off x="7053263" y="1268413"/>
            <a:ext cx="2090737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1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1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1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1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1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1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0" y="0"/>
            <a:ext cx="4314825" cy="2665413"/>
          </a:xfrm>
          <a:prstGeom prst="rect">
            <a:avLst/>
          </a:prstGeom>
          <a:solidFill>
            <a:srgbClr val="FFFF99">
              <a:alpha val="96077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800000"/>
                </a:solidFill>
                <a:ea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800">
                <a:solidFill>
                  <a:srgbClr val="800000"/>
                </a:solidFill>
                <a:ea typeface="宋体" panose="02010600030101010101" pitchFamily="2" charset="-122"/>
              </a:rPr>
              <a:t>( i=1; i&lt;=n; i++)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800">
                <a:solidFill>
                  <a:srgbClr val="800000"/>
                </a:solidFill>
                <a:ea typeface="宋体" panose="02010600030101010101" pitchFamily="2" charset="-122"/>
              </a:rPr>
              <a:t> (j=1; j&lt;=i; j++) </a:t>
            </a:r>
            <a:endParaRPr lang="en-US" altLang="zh-CN" sz="2800" b="1">
              <a:solidFill>
                <a:srgbClr val="8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800">
                <a:solidFill>
                  <a:srgbClr val="800000"/>
                </a:solidFill>
                <a:ea typeface="宋体" panose="02010600030101010101" pitchFamily="2" charset="-122"/>
              </a:rPr>
              <a:t> (k=1; k&lt;=j; k++)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ea typeface="宋体" panose="02010600030101010101" pitchFamily="2" charset="-122"/>
              </a:rPr>
              <a:t>　</a:t>
            </a:r>
            <a:r>
              <a:rPr lang="zh-CN" altLang="en-US" sz="2800" b="1">
                <a:solidFill>
                  <a:srgbClr val="800000"/>
                </a:solidFill>
                <a:ea typeface="宋体" panose="02010600030101010101" pitchFamily="2" charset="-122"/>
              </a:rPr>
              <a:t>　</a:t>
            </a:r>
            <a:r>
              <a:rPr lang="zh-CN" altLang="en-US" sz="2800" b="1">
                <a:solidFill>
                  <a:srgbClr val="FF6699"/>
                </a:solidFill>
                <a:ea typeface="宋体" panose="02010600030101010101" pitchFamily="2" charset="-122"/>
              </a:rPr>
              <a:t>　　</a:t>
            </a:r>
            <a:r>
              <a:rPr lang="en-US" altLang="zh-CN" sz="2800" b="1">
                <a:solidFill>
                  <a:srgbClr val="FF6699"/>
                </a:solidFill>
                <a:ea typeface="宋体" panose="02010600030101010101" pitchFamily="2" charset="-122"/>
              </a:rPr>
              <a:t>x=x+1;</a:t>
            </a:r>
            <a:endParaRPr lang="en-US" altLang="zh-CN" b="1">
              <a:solidFill>
                <a:srgbClr val="FF66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3124200" y="2743200"/>
          <a:ext cx="518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公式" r:id="rId3" imgW="4181417" imgH="866570" progId="Equation.3">
                  <p:embed/>
                </p:oleObj>
              </mc:Choice>
              <mc:Fallback>
                <p:oleObj name="公式" r:id="rId3" imgW="4181417" imgH="86657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518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2667000" y="3659188"/>
          <a:ext cx="586740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5" imgW="1876518" imgH="1247804" progId="Equation.DSMT4">
                  <p:embed/>
                </p:oleObj>
              </mc:Choice>
              <mc:Fallback>
                <p:oleObj name="Equation" r:id="rId5" imgW="1876518" imgH="124780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9188"/>
                        <a:ext cx="5867400" cy="31210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685800" y="2940050"/>
            <a:ext cx="2397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800000"/>
                </a:solidFill>
                <a:ea typeface="楷体_GB2312" pitchFamily="49" charset="-122"/>
              </a:rPr>
              <a:t>语句频度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=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429125" y="52388"/>
            <a:ext cx="4714875" cy="1295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1"/>
              <a:t>定理</a:t>
            </a:r>
            <a:r>
              <a:rPr lang="en-US" altLang="zh-CN" sz="2400" b="1"/>
              <a:t>1.1</a:t>
            </a:r>
          </a:p>
          <a:p>
            <a:pPr>
              <a:buFontTx/>
              <a:buNone/>
            </a:pPr>
            <a:r>
              <a:rPr lang="zh-CN" altLang="en-US" sz="2400" b="1"/>
              <a:t>若</a:t>
            </a:r>
            <a:r>
              <a:rPr lang="en-US" altLang="zh-CN" sz="2400" b="1" i="1"/>
              <a:t>f</a:t>
            </a:r>
            <a:r>
              <a:rPr lang="en-US" altLang="zh-CN" sz="2400" b="1"/>
              <a:t>(</a:t>
            </a:r>
            <a:r>
              <a:rPr lang="en-US" altLang="zh-CN" sz="2400" b="1" i="1"/>
              <a:t>n</a:t>
            </a:r>
            <a:r>
              <a:rPr lang="en-US" altLang="zh-CN" sz="2400" b="1"/>
              <a:t>)=</a:t>
            </a:r>
            <a:r>
              <a:rPr lang="en-US" altLang="zh-CN" sz="2400" b="1" i="1"/>
              <a:t>a</a:t>
            </a:r>
            <a:r>
              <a:rPr lang="en-US" altLang="zh-CN" sz="2400" b="1" i="1" baseline="-25000"/>
              <a:t>m</a:t>
            </a:r>
            <a:r>
              <a:rPr lang="en-US" altLang="zh-CN" sz="2400" b="1" i="1"/>
              <a:t>n</a:t>
            </a:r>
            <a:r>
              <a:rPr lang="en-US" altLang="zh-CN" sz="2400" b="1" i="1" baseline="30000"/>
              <a:t>m</a:t>
            </a:r>
            <a:r>
              <a:rPr lang="en-US" altLang="zh-CN" sz="2400" b="1"/>
              <a:t>+</a:t>
            </a:r>
            <a:r>
              <a:rPr lang="en-US" altLang="zh-CN" sz="2400" b="1" i="1"/>
              <a:t>a</a:t>
            </a:r>
            <a:r>
              <a:rPr lang="en-US" altLang="zh-CN" sz="2400" b="1" i="1" baseline="-25000"/>
              <a:t>m</a:t>
            </a:r>
            <a:r>
              <a:rPr lang="en-US" altLang="zh-CN" sz="2400" b="1" baseline="-25000"/>
              <a:t>-1</a:t>
            </a:r>
            <a:r>
              <a:rPr lang="en-US" altLang="zh-CN" sz="2400" b="1" i="1"/>
              <a:t>n</a:t>
            </a:r>
            <a:r>
              <a:rPr lang="en-US" altLang="zh-CN" sz="2400" b="1" i="1" baseline="30000"/>
              <a:t>m</a:t>
            </a:r>
            <a:r>
              <a:rPr lang="en-US" altLang="zh-CN" sz="2400" b="1" baseline="30000"/>
              <a:t>-1</a:t>
            </a:r>
            <a:r>
              <a:rPr lang="en-US" altLang="zh-CN" sz="2400" b="1"/>
              <a:t>+</a:t>
            </a:r>
            <a:r>
              <a:rPr lang="en-US" altLang="zh-CN" sz="2400" b="1">
                <a:sym typeface="Symbol" panose="05050102010706020507" pitchFamily="18" charset="2"/>
              </a:rPr>
              <a:t></a:t>
            </a:r>
            <a:r>
              <a:rPr lang="en-US" altLang="zh-CN" sz="2400" b="1"/>
              <a:t>+</a:t>
            </a:r>
            <a:r>
              <a:rPr lang="en-US" altLang="zh-CN" sz="2400" b="1" i="1"/>
              <a:t>a</a:t>
            </a:r>
            <a:r>
              <a:rPr lang="en-US" altLang="zh-CN" sz="2400" b="1" baseline="-25000"/>
              <a:t>1</a:t>
            </a:r>
            <a:r>
              <a:rPr lang="en-US" altLang="zh-CN" sz="2400" b="1" i="1"/>
              <a:t>n</a:t>
            </a:r>
            <a:r>
              <a:rPr lang="en-US" altLang="zh-CN" sz="2400" b="1"/>
              <a:t>+</a:t>
            </a:r>
            <a:r>
              <a:rPr lang="en-US" altLang="zh-CN" sz="2400" b="1" i="1"/>
              <a:t>a</a:t>
            </a:r>
            <a:r>
              <a:rPr lang="en-US" altLang="zh-CN" sz="2400" b="1" baseline="-25000"/>
              <a:t>0</a:t>
            </a:r>
            <a:r>
              <a:rPr lang="zh-CN" altLang="en-US" sz="2400" b="1"/>
              <a:t>是</a:t>
            </a:r>
            <a:r>
              <a:rPr lang="en-US" altLang="zh-CN" sz="2400" b="1" i="1"/>
              <a:t>m</a:t>
            </a:r>
            <a:r>
              <a:rPr lang="zh-CN" altLang="en-US" sz="2400" b="1"/>
              <a:t>次多项式，则</a:t>
            </a:r>
            <a:r>
              <a:rPr lang="en-US" altLang="zh-CN" sz="2400" b="1" i="1"/>
              <a:t>T</a:t>
            </a:r>
            <a:r>
              <a:rPr lang="en-US" altLang="zh-CN" sz="2400" b="1"/>
              <a:t>(</a:t>
            </a:r>
            <a:r>
              <a:rPr lang="en-US" altLang="zh-CN" sz="2400" b="1" i="1"/>
              <a:t>n</a:t>
            </a:r>
            <a:r>
              <a:rPr lang="en-US" altLang="zh-CN" sz="2400" b="1"/>
              <a:t>)=</a:t>
            </a:r>
            <a:r>
              <a:rPr lang="en-US" altLang="zh-CN" sz="2400" b="1">
                <a:solidFill>
                  <a:srgbClr val="FF0000"/>
                </a:solidFill>
              </a:rPr>
              <a:t>O(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 b="1" i="1" baseline="30000">
                <a:solidFill>
                  <a:srgbClr val="FF0000"/>
                </a:solidFill>
              </a:rPr>
              <a:t>m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r>
              <a:rPr lang="zh-CN" altLang="en-US" sz="2400" b="1"/>
              <a:t>。</a:t>
            </a:r>
          </a:p>
        </p:txBody>
      </p:sp>
      <p:sp>
        <p:nvSpPr>
          <p:cNvPr id="9" name="云形标注 8"/>
          <p:cNvSpPr/>
          <p:nvPr/>
        </p:nvSpPr>
        <p:spPr bwMode="auto">
          <a:xfrm>
            <a:off x="5572125" y="1528763"/>
            <a:ext cx="3571875" cy="1214437"/>
          </a:xfrm>
          <a:prstGeom prst="cloudCallout">
            <a:avLst>
              <a:gd name="adj1" fmla="val 17370"/>
              <a:gd name="adj2" fmla="val -7116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1800" b="1" dirty="0"/>
              <a:t>忽略所有</a:t>
            </a:r>
            <a:r>
              <a:rPr lang="zh-CN" altLang="en-US" sz="1800" b="1" dirty="0">
                <a:solidFill>
                  <a:srgbClr val="FF0000"/>
                </a:solidFill>
              </a:rPr>
              <a:t>低次幂项和最高次幂系数</a:t>
            </a:r>
            <a:r>
              <a:rPr lang="zh-CN" altLang="en-US" sz="1800" b="1" dirty="0"/>
              <a:t>，体现出增长率的含义</a:t>
            </a:r>
            <a:endParaRPr lang="en-US" altLang="zh-CN" sz="18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7" grpId="0" autoUpdateAnimBg="0"/>
      <p:bldP spid="8" grpId="0" animBg="1"/>
      <p:bldP spid="9" grpId="0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ChangeArrowheads="1"/>
          </p:cNvSpPr>
          <p:nvPr/>
        </p:nvSpPr>
        <p:spPr bwMode="auto">
          <a:xfrm>
            <a:off x="533400" y="74295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：分析以下程序段的时间复杂度</a:t>
            </a:r>
          </a:p>
        </p:txBody>
      </p:sp>
      <p:sp>
        <p:nvSpPr>
          <p:cNvPr id="66563" name="Rectangle 2051"/>
          <p:cNvSpPr>
            <a:spLocks noChangeArrowheads="1"/>
          </p:cNvSpPr>
          <p:nvPr/>
        </p:nvSpPr>
        <p:spPr bwMode="auto">
          <a:xfrm>
            <a:off x="1447800" y="1504950"/>
            <a:ext cx="4114800" cy="16002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i=1;                              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while(i&lt;=n)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 i=i*2;                      ②</a:t>
            </a:r>
          </a:p>
        </p:txBody>
      </p:sp>
      <p:graphicFrame>
        <p:nvGraphicFramePr>
          <p:cNvPr id="417800" name="Object 2056"/>
          <p:cNvGraphicFramePr>
            <a:graphicFrameLocks noChangeAspect="1"/>
          </p:cNvGraphicFramePr>
          <p:nvPr/>
        </p:nvGraphicFramePr>
        <p:xfrm>
          <a:off x="666750" y="3562350"/>
          <a:ext cx="1828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3" imgW="558558" imgH="203112" progId="Equation.3">
                  <p:embed/>
                </p:oleObj>
              </mc:Choice>
              <mc:Fallback>
                <p:oleObj name="Equation" r:id="rId3" imgW="558558" imgH="203112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562350"/>
                        <a:ext cx="1828800" cy="6651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1" name="Text Box 2057"/>
          <p:cNvSpPr txBox="1">
            <a:spLocks noChangeArrowheads="1"/>
          </p:cNvSpPr>
          <p:nvPr/>
        </p:nvSpPr>
        <p:spPr bwMode="auto">
          <a:xfrm>
            <a:off x="2857500" y="367665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即</a:t>
            </a:r>
            <a:r>
              <a:rPr lang="en-US" altLang="zh-CN" sz="2800" b="1">
                <a:ea typeface="宋体" panose="02010600030101010101" pitchFamily="2" charset="-122"/>
              </a:rPr>
              <a:t>f(n)≤log</a:t>
            </a:r>
            <a:r>
              <a:rPr lang="en-US" altLang="zh-CN" sz="2800" b="1" baseline="-25000">
                <a:ea typeface="宋体" panose="02010600030101010101" pitchFamily="2" charset="-122"/>
              </a:rPr>
              <a:t>2</a:t>
            </a:r>
            <a:r>
              <a:rPr lang="en-US" altLang="zh-CN" sz="2800" b="1">
                <a:ea typeface="宋体" panose="02010600030101010101" pitchFamily="2" charset="-122"/>
              </a:rPr>
              <a:t>n</a:t>
            </a:r>
            <a:r>
              <a:rPr lang="zh-CN" altLang="en-US" sz="2800" b="1">
                <a:ea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取最大值</a:t>
            </a:r>
            <a:r>
              <a:rPr lang="en-US" altLang="zh-CN" sz="2800" b="1">
                <a:ea typeface="宋体" panose="02010600030101010101" pitchFamily="2" charset="-122"/>
              </a:rPr>
              <a:t>f(n)=log</a:t>
            </a:r>
            <a:r>
              <a:rPr lang="en-US" altLang="zh-CN" sz="2800" b="1" baseline="-25000">
                <a:ea typeface="宋体" panose="02010600030101010101" pitchFamily="2" charset="-122"/>
              </a:rPr>
              <a:t>2</a:t>
            </a:r>
            <a:r>
              <a:rPr lang="en-US" altLang="zh-CN" sz="2800" b="1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17802" name="Text Box 2058"/>
          <p:cNvSpPr txBox="1">
            <a:spLocks noChangeArrowheads="1"/>
          </p:cNvSpPr>
          <p:nvPr/>
        </p:nvSpPr>
        <p:spPr bwMode="auto">
          <a:xfrm>
            <a:off x="1123950" y="5162550"/>
            <a:ext cx="611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所以该程序段的时间复杂度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T(n) =</a:t>
            </a:r>
            <a:r>
              <a:rPr lang="en-US" altLang="zh-CN" sz="2800" b="1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 log</a:t>
            </a:r>
            <a:r>
              <a:rPr lang="en-US" altLang="zh-CN" sz="2800" b="1" baseline="-250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b="1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1" grpId="0" autoUpdateAnimBg="0"/>
      <p:bldP spid="41780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539750" y="1916113"/>
            <a:ext cx="7920038" cy="2522537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28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：顺序查找，在数组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a[i]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中查找值等于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的元素，返回其所在位置。</a:t>
            </a:r>
          </a:p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for (i=0;i&lt; n;i++)</a:t>
            </a:r>
          </a:p>
          <a:p>
            <a:pPr>
              <a:buFontTx/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if (a[i]==e) return i+1;</a:t>
            </a:r>
          </a:p>
          <a:p>
            <a:pPr>
              <a:buFontTx/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return 0;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539750" y="692150"/>
            <a:ext cx="7920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有的情况下，算法中基本操作重复执行的次数还随问题的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输入数据集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不同而不同</a:t>
            </a: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757238" y="4686300"/>
            <a:ext cx="4672012" cy="1347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最好情况：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次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最坏情况：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平均时间复杂度为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:O(n)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0" grpId="0" animBg="1"/>
      <p:bldP spid="44954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381000" y="26479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时间复杂度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T(n)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按数量级递增顺序为：</a:t>
            </a:r>
            <a:r>
              <a:rPr lang="zh-CN" alt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grpSp>
        <p:nvGrpSpPr>
          <p:cNvPr id="68611" name="Group 5"/>
          <p:cNvGrpSpPr>
            <a:grpSpLocks/>
          </p:cNvGrpSpPr>
          <p:nvPr/>
        </p:nvGrpSpPr>
        <p:grpSpPr bwMode="auto">
          <a:xfrm>
            <a:off x="0" y="4071938"/>
            <a:ext cx="8763000" cy="1828800"/>
            <a:chOff x="96" y="1296"/>
            <a:chExt cx="5664" cy="1152"/>
          </a:xfrm>
        </p:grpSpPr>
        <p:pic>
          <p:nvPicPr>
            <p:cNvPr id="68617" name="Picture 6" descr="时间复杂度列表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41" r="3438" b="31035"/>
            <a:stretch>
              <a:fillRect/>
            </a:stretch>
          </p:blipFill>
          <p:spPr bwMode="auto">
            <a:xfrm>
              <a:off x="96" y="1296"/>
              <a:ext cx="566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8618" name="Group 7"/>
            <p:cNvGrpSpPr>
              <a:grpSpLocks/>
            </p:cNvGrpSpPr>
            <p:nvPr/>
          </p:nvGrpSpPr>
          <p:grpSpPr bwMode="auto">
            <a:xfrm>
              <a:off x="336" y="1344"/>
              <a:ext cx="5376" cy="912"/>
              <a:chOff x="240" y="1584"/>
              <a:chExt cx="5376" cy="912"/>
            </a:xfrm>
          </p:grpSpPr>
          <p:sp>
            <p:nvSpPr>
              <p:cNvPr id="68619" name="Line 8"/>
              <p:cNvSpPr>
                <a:spLocks noChangeShapeType="1"/>
              </p:cNvSpPr>
              <p:nvPr/>
            </p:nvSpPr>
            <p:spPr bwMode="auto">
              <a:xfrm>
                <a:off x="768" y="158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20" name="Line 9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21" name="Line 10"/>
              <p:cNvSpPr>
                <a:spLocks noChangeShapeType="1"/>
              </p:cNvSpPr>
              <p:nvPr/>
            </p:nvSpPr>
            <p:spPr bwMode="auto">
              <a:xfrm>
                <a:off x="240" y="158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22" name="Line 11"/>
              <p:cNvSpPr>
                <a:spLocks noChangeShapeType="1"/>
              </p:cNvSpPr>
              <p:nvPr/>
            </p:nvSpPr>
            <p:spPr bwMode="auto">
              <a:xfrm>
                <a:off x="5616" y="158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8612" name="Line 12"/>
          <p:cNvSpPr>
            <a:spLocks noChangeShapeType="1"/>
          </p:cNvSpPr>
          <p:nvPr/>
        </p:nvSpPr>
        <p:spPr bwMode="auto">
          <a:xfrm>
            <a:off x="471488" y="3867150"/>
            <a:ext cx="8077200" cy="0"/>
          </a:xfrm>
          <a:prstGeom prst="line">
            <a:avLst/>
          </a:prstGeom>
          <a:noFill/>
          <a:ln w="444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13" name="Text Box 13"/>
          <p:cNvSpPr txBox="1">
            <a:spLocks noChangeArrowheads="1"/>
          </p:cNvSpPr>
          <p:nvPr/>
        </p:nvSpPr>
        <p:spPr bwMode="auto">
          <a:xfrm>
            <a:off x="7620000" y="35179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  <a:ea typeface="宋体" panose="02010600030101010101" pitchFamily="2" charset="-122"/>
              </a:rPr>
              <a:t>复杂度高</a:t>
            </a:r>
          </a:p>
        </p:txBody>
      </p:sp>
      <p:sp>
        <p:nvSpPr>
          <p:cNvPr id="68614" name="Text Box 14"/>
          <p:cNvSpPr txBox="1">
            <a:spLocks noChangeArrowheads="1"/>
          </p:cNvSpPr>
          <p:nvPr/>
        </p:nvSpPr>
        <p:spPr bwMode="auto">
          <a:xfrm>
            <a:off x="228600" y="34417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  <a:ea typeface="宋体" panose="02010600030101010101" pitchFamily="2" charset="-122"/>
              </a:rPr>
              <a:t>复杂度低</a:t>
            </a:r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0" y="642938"/>
            <a:ext cx="4665663" cy="13731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　当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取得很大时，指数时间算法和多项式时间算法在所需时间上非常悬殊</a:t>
            </a:r>
          </a:p>
        </p:txBody>
      </p:sp>
      <p:pic>
        <p:nvPicPr>
          <p:cNvPr id="55313" name="Picture 17" descr="0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88900"/>
            <a:ext cx="4206875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autoUpdateAnimBg="0"/>
      <p:bldP spid="43829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/>
          </p:nvPr>
        </p:nvSpPr>
        <p:spPr>
          <a:xfrm>
            <a:off x="401638" y="1016000"/>
            <a:ext cx="8035925" cy="1449388"/>
          </a:xfrm>
        </p:spPr>
        <p:txBody>
          <a:bodyPr/>
          <a:lstStyle/>
          <a:p>
            <a:pPr>
              <a:buClr>
                <a:srgbClr val="FF3399"/>
              </a:buClr>
            </a:pPr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空间复杂度</a:t>
            </a:r>
            <a:r>
              <a:rPr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算法所需存储空间的度量，记作</a:t>
            </a:r>
            <a:r>
              <a:rPr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  </a:t>
            </a:r>
            <a:r>
              <a:rPr lang="en-US" altLang="zh-CN" sz="28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S(n)=O(f(n))            </a:t>
            </a:r>
          </a:p>
          <a:p>
            <a:pPr>
              <a:buFontTx/>
              <a:buNone/>
            </a:pPr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为问题的规模</a:t>
            </a:r>
            <a:r>
              <a:rPr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或大小</a:t>
            </a:r>
            <a:r>
              <a:rPr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534988" y="2822575"/>
            <a:ext cx="78120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算法要占据的空间</a:t>
            </a:r>
          </a:p>
          <a:p>
            <a:pPr lvl="1" eaLnBrk="1" hangingPunct="1">
              <a:spcBef>
                <a:spcPct val="5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算法本身要占据的空间，输入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输出，指令，常数，变量等</a:t>
            </a:r>
          </a:p>
          <a:p>
            <a:pPr lvl="1" eaLnBrk="1" hangingPunct="1">
              <a:spcBef>
                <a:spcPct val="5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算法要使用的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辅助空间</a:t>
            </a: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4321175" cy="503238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u="sng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渐进空间复杂度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uild="p" bldLvl="2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28750" y="1785938"/>
            <a:ext cx="2571750" cy="2678112"/>
          </a:xfrm>
          <a:prstGeom prst="rect">
            <a:avLst/>
          </a:prstGeom>
          <a:solidFill>
            <a:srgbClr val="FFFFE7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1】 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for(i=0;i&lt;n/2;i++)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{   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=a[i];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   a[i]=a[n-i-1];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   a[n-i-1]=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} 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7125" y="1785938"/>
            <a:ext cx="2500313" cy="26781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2】 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for(i=0;i&lt;n;i++)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b[i]=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a[n-i-1];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for(i=0;i&lt;n;i++)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   a[i]=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b[i]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7150" y="642938"/>
            <a:ext cx="8391525" cy="523875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：将一维数组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en-US" altLang="zh-CN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个数逆序存放到原数组中。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云形标注 7"/>
          <p:cNvSpPr>
            <a:spLocks noChangeArrowheads="1"/>
          </p:cNvSpPr>
          <p:nvPr/>
        </p:nvSpPr>
        <p:spPr bwMode="auto">
          <a:xfrm>
            <a:off x="6000750" y="663575"/>
            <a:ext cx="2447925" cy="881063"/>
          </a:xfrm>
          <a:prstGeom prst="cloudCallout">
            <a:avLst>
              <a:gd name="adj1" fmla="val -23074"/>
              <a:gd name="adj2" fmla="val 152884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S(n) = O(n)</a:t>
            </a:r>
          </a:p>
        </p:txBody>
      </p:sp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214313" y="285750"/>
            <a:ext cx="2428875" cy="1258888"/>
          </a:xfrm>
          <a:prstGeom prst="cloudCallout">
            <a:avLst>
              <a:gd name="adj1" fmla="val 61722"/>
              <a:gd name="adj2" fmla="val 15087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S(n) = O(1)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原地工作</a:t>
            </a: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build="allAtOnce" animBg="1"/>
      <p:bldP spid="9" grpId="0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1009650" y="1258888"/>
            <a:ext cx="7477125" cy="4100512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Tx/>
              <a:buChar char=" "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、数据、数据元素、数据项、数据结构等基本概念</a:t>
            </a:r>
          </a:p>
          <a:p>
            <a:pPr eaLnBrk="1" hangingPunct="1">
              <a:buFontTx/>
              <a:buChar char=" "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对数据结构的两个层次的理解</a:t>
            </a:r>
          </a:p>
          <a:p>
            <a:pPr lvl="1" eaLnBrk="1" hangingPunct="1">
              <a:buClr>
                <a:srgbClr val="FF3399"/>
              </a:buCl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逻辑结构</a:t>
            </a:r>
          </a:p>
          <a:p>
            <a:pPr lvl="1" eaLnBrk="1" hangingPunct="1">
              <a:buClr>
                <a:srgbClr val="FF3399"/>
              </a:buCl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存储结构</a:t>
            </a:r>
          </a:p>
          <a:p>
            <a:pPr eaLnBrk="1" hangingPunct="1">
              <a:buFontTx/>
              <a:buChar char=" "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、抽象数据类型的表示方法</a:t>
            </a:r>
          </a:p>
          <a:p>
            <a:pPr eaLnBrk="1" hangingPunct="1">
              <a:buFontTx/>
              <a:buChar char=" "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算法、算法的时间复杂度及其分析的简易方法</a:t>
            </a:r>
          </a:p>
          <a:p>
            <a:pPr eaLnBrk="1" hangingPunct="1"/>
            <a:endParaRPr lang="en-US" altLang="zh-CN" sz="28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83" name="Comment 6"/>
          <p:cNvSpPr>
            <a:spLocks noChangeArrowheads="1"/>
          </p:cNvSpPr>
          <p:nvPr/>
        </p:nvSpPr>
        <p:spPr bwMode="auto">
          <a:xfrm>
            <a:off x="7292975" y="-63500"/>
            <a:ext cx="16764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850900" y="723900"/>
            <a:ext cx="3992563" cy="5159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书目自动检索系统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19250" y="2205038"/>
            <a:ext cx="5753100" cy="3765550"/>
            <a:chOff x="1668" y="892"/>
            <a:chExt cx="3624" cy="2744"/>
          </a:xfrm>
        </p:grpSpPr>
        <p:sp>
          <p:nvSpPr>
            <p:cNvPr id="14356" name="AutoShape 4"/>
            <p:cNvSpPr>
              <a:spLocks noChangeArrowheads="1"/>
            </p:cNvSpPr>
            <p:nvPr/>
          </p:nvSpPr>
          <p:spPr bwMode="auto">
            <a:xfrm>
              <a:off x="1668" y="900"/>
              <a:ext cx="3624" cy="27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ea typeface="隶书" panose="02010509060101010101" pitchFamily="49" charset="-122"/>
              </a:endParaRPr>
            </a:p>
          </p:txBody>
        </p:sp>
        <p:sp>
          <p:nvSpPr>
            <p:cNvPr id="14357" name="Text Box 5"/>
            <p:cNvSpPr txBox="1">
              <a:spLocks noChangeArrowheads="1"/>
            </p:cNvSpPr>
            <p:nvPr/>
          </p:nvSpPr>
          <p:spPr bwMode="auto">
            <a:xfrm>
              <a:off x="2198" y="1321"/>
              <a:ext cx="890" cy="3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隶书" panose="02010509060101010101" pitchFamily="49" charset="-122"/>
                </a:rPr>
                <a:t>登录号：</a:t>
              </a:r>
            </a:p>
          </p:txBody>
        </p:sp>
        <p:sp>
          <p:nvSpPr>
            <p:cNvPr id="14358" name="Text Box 6"/>
            <p:cNvSpPr txBox="1">
              <a:spLocks noChangeArrowheads="1"/>
            </p:cNvSpPr>
            <p:nvPr/>
          </p:nvSpPr>
          <p:spPr bwMode="auto">
            <a:xfrm>
              <a:off x="2198" y="1647"/>
              <a:ext cx="698" cy="34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隶书" panose="02010509060101010101" pitchFamily="49" charset="-122"/>
                </a:rPr>
                <a:t>书名：</a:t>
              </a:r>
            </a:p>
          </p:txBody>
        </p:sp>
        <p:sp>
          <p:nvSpPr>
            <p:cNvPr id="14359" name="Text Box 7"/>
            <p:cNvSpPr txBox="1">
              <a:spLocks noChangeArrowheads="1"/>
            </p:cNvSpPr>
            <p:nvPr/>
          </p:nvSpPr>
          <p:spPr bwMode="auto">
            <a:xfrm>
              <a:off x="2198" y="1972"/>
              <a:ext cx="890" cy="34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隶书" panose="02010509060101010101" pitchFamily="49" charset="-122"/>
                </a:rPr>
                <a:t>作者名：</a:t>
              </a:r>
            </a:p>
          </p:txBody>
        </p:sp>
        <p:sp>
          <p:nvSpPr>
            <p:cNvPr id="14360" name="Text Box 8"/>
            <p:cNvSpPr txBox="1">
              <a:spLocks noChangeArrowheads="1"/>
            </p:cNvSpPr>
            <p:nvPr/>
          </p:nvSpPr>
          <p:spPr bwMode="auto">
            <a:xfrm>
              <a:off x="2198" y="2299"/>
              <a:ext cx="890" cy="3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隶书" panose="02010509060101010101" pitchFamily="49" charset="-122"/>
                </a:rPr>
                <a:t>分类号：</a:t>
              </a:r>
            </a:p>
          </p:txBody>
        </p:sp>
        <p:sp>
          <p:nvSpPr>
            <p:cNvPr id="14361" name="Text Box 9"/>
            <p:cNvSpPr txBox="1">
              <a:spLocks noChangeArrowheads="1"/>
            </p:cNvSpPr>
            <p:nvPr/>
          </p:nvSpPr>
          <p:spPr bwMode="auto">
            <a:xfrm>
              <a:off x="2198" y="2625"/>
              <a:ext cx="1082" cy="3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隶书" panose="02010509060101010101" pitchFamily="49" charset="-122"/>
                </a:rPr>
                <a:t>出版单位：</a:t>
              </a:r>
            </a:p>
          </p:txBody>
        </p:sp>
        <p:sp>
          <p:nvSpPr>
            <p:cNvPr id="14362" name="Text Box 10"/>
            <p:cNvSpPr txBox="1">
              <a:spLocks noChangeArrowheads="1"/>
            </p:cNvSpPr>
            <p:nvPr/>
          </p:nvSpPr>
          <p:spPr bwMode="auto">
            <a:xfrm>
              <a:off x="2198" y="2951"/>
              <a:ext cx="1082" cy="3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隶书" panose="02010509060101010101" pitchFamily="49" charset="-122"/>
                </a:rPr>
                <a:t>出版时间：</a:t>
              </a:r>
            </a:p>
          </p:txBody>
        </p:sp>
        <p:sp>
          <p:nvSpPr>
            <p:cNvPr id="14363" name="Text Box 11"/>
            <p:cNvSpPr txBox="1">
              <a:spLocks noChangeArrowheads="1"/>
            </p:cNvSpPr>
            <p:nvPr/>
          </p:nvSpPr>
          <p:spPr bwMode="auto">
            <a:xfrm>
              <a:off x="2198" y="3277"/>
              <a:ext cx="698" cy="3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隶书" panose="02010509060101010101" pitchFamily="49" charset="-122"/>
                </a:rPr>
                <a:t>价格：</a:t>
              </a: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2846" y="892"/>
              <a:ext cx="1018" cy="3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ea typeface="隶书" panose="02010509060101010101" pitchFamily="49" charset="-122"/>
                </a:rPr>
                <a:t>书目卡片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38263" y="1681163"/>
            <a:ext cx="7445375" cy="2779712"/>
            <a:chOff x="843" y="1363"/>
            <a:chExt cx="4690" cy="1751"/>
          </a:xfrm>
        </p:grpSpPr>
        <p:graphicFrame>
          <p:nvGraphicFramePr>
            <p:cNvPr id="14354" name="Object 63"/>
            <p:cNvGraphicFramePr>
              <a:graphicFrameLocks noChangeAspect="1"/>
            </p:cNvGraphicFramePr>
            <p:nvPr/>
          </p:nvGraphicFramePr>
          <p:xfrm>
            <a:off x="843" y="1812"/>
            <a:ext cx="4229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文档" r:id="rId6" imgW="7172325" imgH="2209800" progId="Word.Document.8">
                    <p:embed/>
                  </p:oleObj>
                </mc:Choice>
                <mc:Fallback>
                  <p:oleObj name="文档" r:id="rId6" imgW="7172325" imgH="2209800" progId="Word.Document.8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812"/>
                          <a:ext cx="4229" cy="1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AutoShape 15"/>
            <p:cNvSpPr>
              <a:spLocks noChangeArrowheads="1"/>
            </p:cNvSpPr>
            <p:nvPr/>
          </p:nvSpPr>
          <p:spPr bwMode="auto">
            <a:xfrm>
              <a:off x="4489" y="1363"/>
              <a:ext cx="1044" cy="354"/>
            </a:xfrm>
            <a:prstGeom prst="wedgeEllipseCallout">
              <a:avLst>
                <a:gd name="adj1" fmla="val -69157"/>
                <a:gd name="adj2" fmla="val 79380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隶书" panose="02010509060101010101" pitchFamily="49" charset="-122"/>
                </a:rPr>
                <a:t>书目文件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2992438"/>
            <a:ext cx="9144000" cy="3351212"/>
            <a:chOff x="0" y="2189"/>
            <a:chExt cx="5760" cy="2111"/>
          </a:xfrm>
        </p:grpSpPr>
        <p:grpSp>
          <p:nvGrpSpPr>
            <p:cNvPr id="14345" name="Group 17"/>
            <p:cNvGrpSpPr>
              <a:grpSpLocks/>
            </p:cNvGrpSpPr>
            <p:nvPr/>
          </p:nvGrpSpPr>
          <p:grpSpPr bwMode="auto">
            <a:xfrm>
              <a:off x="0" y="2830"/>
              <a:ext cx="5760" cy="387"/>
              <a:chOff x="0" y="2830"/>
              <a:chExt cx="5760" cy="387"/>
            </a:xfrm>
          </p:grpSpPr>
          <p:sp>
            <p:nvSpPr>
              <p:cNvPr id="14351" name="AutoShape 18"/>
              <p:cNvSpPr>
                <a:spLocks noChangeArrowheads="1"/>
              </p:cNvSpPr>
              <p:nvPr/>
            </p:nvSpPr>
            <p:spPr bwMode="auto">
              <a:xfrm>
                <a:off x="0" y="2849"/>
                <a:ext cx="800" cy="336"/>
              </a:xfrm>
              <a:prstGeom prst="wedgeEllipseCallout">
                <a:avLst>
                  <a:gd name="adj1" fmla="val 27431"/>
                  <a:gd name="adj2" fmla="val 90208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隶书" panose="02010509060101010101" pitchFamily="49" charset="-122"/>
                  </a:rPr>
                  <a:t>按书名</a:t>
                </a:r>
              </a:p>
            </p:txBody>
          </p:sp>
          <p:sp>
            <p:nvSpPr>
              <p:cNvPr id="14352" name="AutoShape 19"/>
              <p:cNvSpPr>
                <a:spLocks noChangeArrowheads="1"/>
              </p:cNvSpPr>
              <p:nvPr/>
            </p:nvSpPr>
            <p:spPr bwMode="auto">
              <a:xfrm>
                <a:off x="2994" y="2881"/>
                <a:ext cx="1026" cy="336"/>
              </a:xfrm>
              <a:prstGeom prst="wedgeEllipseCallout">
                <a:avLst>
                  <a:gd name="adj1" fmla="val -64329"/>
                  <a:gd name="adj2" fmla="val 58630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隶书" panose="02010509060101010101" pitchFamily="49" charset="-122"/>
                  </a:rPr>
                  <a:t>按作者名</a:t>
                </a:r>
              </a:p>
            </p:txBody>
          </p:sp>
          <p:sp>
            <p:nvSpPr>
              <p:cNvPr id="14353" name="AutoShape 20"/>
              <p:cNvSpPr>
                <a:spLocks noChangeArrowheads="1"/>
              </p:cNvSpPr>
              <p:nvPr/>
            </p:nvSpPr>
            <p:spPr bwMode="auto">
              <a:xfrm>
                <a:off x="4734" y="2830"/>
                <a:ext cx="1026" cy="336"/>
              </a:xfrm>
              <a:prstGeom prst="wedgeEllipseCallout">
                <a:avLst>
                  <a:gd name="adj1" fmla="val -50347"/>
                  <a:gd name="adj2" fmla="val 86815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隶书" panose="02010509060101010101" pitchFamily="49" charset="-122"/>
                  </a:rPr>
                  <a:t>按分类号</a:t>
                </a:r>
              </a:p>
            </p:txBody>
          </p:sp>
        </p:grpSp>
        <p:grpSp>
          <p:nvGrpSpPr>
            <p:cNvPr id="14346" name="Group 21"/>
            <p:cNvGrpSpPr>
              <a:grpSpLocks/>
            </p:cNvGrpSpPr>
            <p:nvPr/>
          </p:nvGrpSpPr>
          <p:grpSpPr bwMode="auto">
            <a:xfrm>
              <a:off x="189" y="2189"/>
              <a:ext cx="5367" cy="2111"/>
              <a:chOff x="189" y="2189"/>
              <a:chExt cx="5367" cy="2111"/>
            </a:xfrm>
          </p:grpSpPr>
          <p:graphicFrame>
            <p:nvGraphicFramePr>
              <p:cNvPr id="14347" name="Object 60"/>
              <p:cNvGraphicFramePr>
                <a:graphicFrameLocks noChangeAspect="1"/>
              </p:cNvGraphicFramePr>
              <p:nvPr/>
            </p:nvGraphicFramePr>
            <p:xfrm>
              <a:off x="189" y="3267"/>
              <a:ext cx="3022" cy="9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6" name="文档" r:id="rId8" imgW="4881880" imgH="1752600" progId="Word.Document.8">
                      <p:embed/>
                    </p:oleObj>
                  </mc:Choice>
                  <mc:Fallback>
                    <p:oleObj name="文档" r:id="rId8" imgW="4881880" imgH="1752600" progId="Word.Document.8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" y="3267"/>
                            <a:ext cx="3022" cy="9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8" name="Object 61"/>
              <p:cNvGraphicFramePr>
                <a:graphicFrameLocks noChangeAspect="1"/>
              </p:cNvGraphicFramePr>
              <p:nvPr/>
            </p:nvGraphicFramePr>
            <p:xfrm>
              <a:off x="2300" y="3267"/>
              <a:ext cx="1478" cy="10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7" name="文档" r:id="rId10" imgW="2387600" imgH="1783080" progId="Word.Document.8">
                      <p:embed/>
                    </p:oleObj>
                  </mc:Choice>
                  <mc:Fallback>
                    <p:oleObj name="文档" r:id="rId10" imgW="2387600" imgH="1783080" progId="Word.Document.8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0" y="3267"/>
                            <a:ext cx="1478" cy="10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9" name="Object 62"/>
              <p:cNvGraphicFramePr>
                <a:graphicFrameLocks noChangeAspect="1"/>
              </p:cNvGraphicFramePr>
              <p:nvPr/>
            </p:nvGraphicFramePr>
            <p:xfrm>
              <a:off x="3933" y="3267"/>
              <a:ext cx="1623" cy="8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8" name="文档" r:id="rId12" imgW="2621280" imgH="1397000" progId="Word.Document.8">
                      <p:embed/>
                    </p:oleObj>
                  </mc:Choice>
                  <mc:Fallback>
                    <p:oleObj name="文档" r:id="rId12" imgW="2621280" imgH="1397000" progId="Word.Document.8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3" y="3267"/>
                            <a:ext cx="1623" cy="8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0" name="AutoShape 25"/>
              <p:cNvSpPr>
                <a:spLocks noChangeArrowheads="1"/>
              </p:cNvSpPr>
              <p:nvPr/>
            </p:nvSpPr>
            <p:spPr bwMode="auto">
              <a:xfrm>
                <a:off x="4621" y="2189"/>
                <a:ext cx="818" cy="354"/>
              </a:xfrm>
              <a:prstGeom prst="wedgeEllipseCallout">
                <a:avLst>
                  <a:gd name="adj1" fmla="val -64546"/>
                  <a:gd name="adj2" fmla="val 235028"/>
                </a:avLst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隶书" panose="02010509060101010101" pitchFamily="49" charset="-122"/>
                  </a:rPr>
                  <a:t>索引表</a:t>
                </a:r>
              </a:p>
            </p:txBody>
          </p:sp>
        </p:grp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946650" y="473075"/>
            <a:ext cx="2938463" cy="928688"/>
            <a:chOff x="3072" y="1200"/>
            <a:chExt cx="1851" cy="585"/>
          </a:xfrm>
        </p:grpSpPr>
        <p:sp>
          <p:nvSpPr>
            <p:cNvPr id="14343" name="AutoShape 27"/>
            <p:cNvSpPr>
              <a:spLocks noChangeArrowheads="1"/>
            </p:cNvSpPr>
            <p:nvPr/>
          </p:nvSpPr>
          <p:spPr bwMode="auto">
            <a:xfrm>
              <a:off x="3458" y="1200"/>
              <a:ext cx="1465" cy="585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ea typeface="隶书" panose="02010509060101010101" pitchFamily="49" charset="-122"/>
                </a:rPr>
                <a:t>线性表</a:t>
              </a:r>
              <a:endParaRPr lang="zh-CN" altLang="en-US" sz="2400">
                <a:solidFill>
                  <a:schemeClr val="accent2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4344" name="Line 28"/>
            <p:cNvSpPr>
              <a:spLocks noChangeShapeType="1"/>
            </p:cNvSpPr>
            <p:nvPr/>
          </p:nvSpPr>
          <p:spPr bwMode="auto">
            <a:xfrm>
              <a:off x="3072" y="1536"/>
              <a:ext cx="38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3929063" cy="533400"/>
          </a:xfrm>
          <a:solidFill>
            <a:srgbClr val="CCFFFF"/>
          </a:solidFill>
        </p:spPr>
        <p:txBody>
          <a:bodyPr/>
          <a:lstStyle/>
          <a:p>
            <a:pPr lvl="1">
              <a:buFontTx/>
              <a:buNone/>
            </a:pPr>
            <a:r>
              <a:rPr lang="zh-CN" altLang="zh-CN" smtClean="0">
                <a:latin typeface="楷体_GB2312" pitchFamily="49" charset="-122"/>
                <a:ea typeface="楷体_GB2312" pitchFamily="49" charset="-122"/>
              </a:rPr>
              <a:t>人机对奕问题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05200" y="850900"/>
            <a:ext cx="1524000" cy="1371600"/>
            <a:chOff x="2171" y="994"/>
            <a:chExt cx="960" cy="864"/>
          </a:xfrm>
        </p:grpSpPr>
        <p:sp>
          <p:nvSpPr>
            <p:cNvPr id="16528" name="Rectangle 4"/>
            <p:cNvSpPr>
              <a:spLocks noChangeArrowheads="1"/>
            </p:cNvSpPr>
            <p:nvPr/>
          </p:nvSpPr>
          <p:spPr bwMode="auto">
            <a:xfrm>
              <a:off x="2171" y="99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29" name="Line 5"/>
            <p:cNvSpPr>
              <a:spLocks noChangeShapeType="1"/>
            </p:cNvSpPr>
            <p:nvPr/>
          </p:nvSpPr>
          <p:spPr bwMode="auto">
            <a:xfrm>
              <a:off x="2171" y="128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0" name="Line 6"/>
            <p:cNvSpPr>
              <a:spLocks noChangeShapeType="1"/>
            </p:cNvSpPr>
            <p:nvPr/>
          </p:nvSpPr>
          <p:spPr bwMode="auto">
            <a:xfrm>
              <a:off x="2171" y="157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1" name="Line 7"/>
            <p:cNvSpPr>
              <a:spLocks noChangeShapeType="1"/>
            </p:cNvSpPr>
            <p:nvPr/>
          </p:nvSpPr>
          <p:spPr bwMode="auto">
            <a:xfrm>
              <a:off x="2459" y="99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2" name="Line 8"/>
            <p:cNvSpPr>
              <a:spLocks noChangeShapeType="1"/>
            </p:cNvSpPr>
            <p:nvPr/>
          </p:nvSpPr>
          <p:spPr bwMode="auto">
            <a:xfrm>
              <a:off x="2795" y="99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3" name="Oval 9"/>
            <p:cNvSpPr>
              <a:spLocks noChangeArrowheads="1"/>
            </p:cNvSpPr>
            <p:nvPr/>
          </p:nvSpPr>
          <p:spPr bwMode="auto">
            <a:xfrm>
              <a:off x="2891" y="109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34" name="Oval 10"/>
            <p:cNvSpPr>
              <a:spLocks noChangeArrowheads="1"/>
            </p:cNvSpPr>
            <p:nvPr/>
          </p:nvSpPr>
          <p:spPr bwMode="auto">
            <a:xfrm>
              <a:off x="2540" y="136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35" name="Oval 11"/>
            <p:cNvSpPr>
              <a:spLocks noChangeArrowheads="1"/>
            </p:cNvSpPr>
            <p:nvPr/>
          </p:nvSpPr>
          <p:spPr bwMode="auto">
            <a:xfrm>
              <a:off x="2241" y="165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36" name="Oval 12"/>
            <p:cNvSpPr>
              <a:spLocks noChangeArrowheads="1"/>
            </p:cNvSpPr>
            <p:nvPr/>
          </p:nvSpPr>
          <p:spPr bwMode="auto">
            <a:xfrm>
              <a:off x="2573" y="1664"/>
              <a:ext cx="166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</p:grpSp>
      <p:sp>
        <p:nvSpPr>
          <p:cNvPr id="364557" name="Oval 13"/>
          <p:cNvSpPr>
            <a:spLocks noChangeArrowheads="1"/>
          </p:cNvSpPr>
          <p:nvPr/>
        </p:nvSpPr>
        <p:spPr bwMode="auto">
          <a:xfrm>
            <a:off x="530225" y="3617913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4558" name="Oval 14"/>
          <p:cNvSpPr>
            <a:spLocks noChangeArrowheads="1"/>
          </p:cNvSpPr>
          <p:nvPr/>
        </p:nvSpPr>
        <p:spPr bwMode="auto">
          <a:xfrm>
            <a:off x="2322513" y="3189288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4559" name="Oval 15"/>
          <p:cNvSpPr>
            <a:spLocks noChangeArrowheads="1"/>
          </p:cNvSpPr>
          <p:nvPr/>
        </p:nvSpPr>
        <p:spPr bwMode="auto">
          <a:xfrm>
            <a:off x="4457700" y="3136900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4560" name="Oval 16"/>
          <p:cNvSpPr>
            <a:spLocks noChangeArrowheads="1"/>
          </p:cNvSpPr>
          <p:nvPr/>
        </p:nvSpPr>
        <p:spPr bwMode="auto">
          <a:xfrm>
            <a:off x="6680200" y="3559175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364561" name="Oval 17"/>
          <p:cNvSpPr>
            <a:spLocks noChangeArrowheads="1"/>
          </p:cNvSpPr>
          <p:nvPr/>
        </p:nvSpPr>
        <p:spPr bwMode="auto">
          <a:xfrm>
            <a:off x="8310563" y="4005263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39738" y="2244725"/>
            <a:ext cx="3195637" cy="2173288"/>
            <a:chOff x="232" y="1863"/>
            <a:chExt cx="2013" cy="1369"/>
          </a:xfrm>
        </p:grpSpPr>
        <p:sp>
          <p:nvSpPr>
            <p:cNvPr id="16518" name="Line 19"/>
            <p:cNvSpPr>
              <a:spLocks noChangeShapeType="1"/>
            </p:cNvSpPr>
            <p:nvPr/>
          </p:nvSpPr>
          <p:spPr bwMode="auto">
            <a:xfrm>
              <a:off x="232" y="26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9" name="Line 20"/>
            <p:cNvSpPr>
              <a:spLocks noChangeShapeType="1"/>
            </p:cNvSpPr>
            <p:nvPr/>
          </p:nvSpPr>
          <p:spPr bwMode="auto">
            <a:xfrm>
              <a:off x="232" y="29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0" name="Line 21"/>
            <p:cNvSpPr>
              <a:spLocks noChangeShapeType="1"/>
            </p:cNvSpPr>
            <p:nvPr/>
          </p:nvSpPr>
          <p:spPr bwMode="auto">
            <a:xfrm>
              <a:off x="520" y="23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1" name="Line 22"/>
            <p:cNvSpPr>
              <a:spLocks noChangeShapeType="1"/>
            </p:cNvSpPr>
            <p:nvPr/>
          </p:nvSpPr>
          <p:spPr bwMode="auto">
            <a:xfrm>
              <a:off x="856" y="23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2" name="Rectangle 23"/>
            <p:cNvSpPr>
              <a:spLocks noChangeArrowheads="1"/>
            </p:cNvSpPr>
            <p:nvPr/>
          </p:nvSpPr>
          <p:spPr bwMode="auto">
            <a:xfrm>
              <a:off x="232" y="2368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23" name="Oval 24"/>
            <p:cNvSpPr>
              <a:spLocks noChangeArrowheads="1"/>
            </p:cNvSpPr>
            <p:nvPr/>
          </p:nvSpPr>
          <p:spPr bwMode="auto">
            <a:xfrm>
              <a:off x="952" y="246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24" name="Oval 25"/>
            <p:cNvSpPr>
              <a:spLocks noChangeArrowheads="1"/>
            </p:cNvSpPr>
            <p:nvPr/>
          </p:nvSpPr>
          <p:spPr bwMode="auto">
            <a:xfrm>
              <a:off x="601" y="2741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25" name="Oval 26"/>
            <p:cNvSpPr>
              <a:spLocks noChangeArrowheads="1"/>
            </p:cNvSpPr>
            <p:nvPr/>
          </p:nvSpPr>
          <p:spPr bwMode="auto">
            <a:xfrm>
              <a:off x="302" y="3029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26" name="Oval 27"/>
            <p:cNvSpPr>
              <a:spLocks noChangeArrowheads="1"/>
            </p:cNvSpPr>
            <p:nvPr/>
          </p:nvSpPr>
          <p:spPr bwMode="auto">
            <a:xfrm>
              <a:off x="634" y="3038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27" name="Line 28"/>
            <p:cNvSpPr>
              <a:spLocks noChangeShapeType="1"/>
            </p:cNvSpPr>
            <p:nvPr/>
          </p:nvSpPr>
          <p:spPr bwMode="auto">
            <a:xfrm flipH="1">
              <a:off x="700" y="1863"/>
              <a:ext cx="1545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181225" y="2249488"/>
            <a:ext cx="1738313" cy="2166937"/>
            <a:chOff x="1361" y="1863"/>
            <a:chExt cx="1095" cy="1365"/>
          </a:xfrm>
        </p:grpSpPr>
        <p:sp>
          <p:nvSpPr>
            <p:cNvPr id="16508" name="Line 30"/>
            <p:cNvSpPr>
              <a:spLocks noChangeShapeType="1"/>
            </p:cNvSpPr>
            <p:nvPr/>
          </p:nvSpPr>
          <p:spPr bwMode="auto">
            <a:xfrm>
              <a:off x="1361" y="26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9" name="Line 31"/>
            <p:cNvSpPr>
              <a:spLocks noChangeShapeType="1"/>
            </p:cNvSpPr>
            <p:nvPr/>
          </p:nvSpPr>
          <p:spPr bwMode="auto">
            <a:xfrm>
              <a:off x="1361" y="29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0" name="Line 32"/>
            <p:cNvSpPr>
              <a:spLocks noChangeShapeType="1"/>
            </p:cNvSpPr>
            <p:nvPr/>
          </p:nvSpPr>
          <p:spPr bwMode="auto">
            <a:xfrm>
              <a:off x="1649" y="23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1" name="Line 33"/>
            <p:cNvSpPr>
              <a:spLocks noChangeShapeType="1"/>
            </p:cNvSpPr>
            <p:nvPr/>
          </p:nvSpPr>
          <p:spPr bwMode="auto">
            <a:xfrm>
              <a:off x="1985" y="23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2" name="Rectangle 34"/>
            <p:cNvSpPr>
              <a:spLocks noChangeArrowheads="1"/>
            </p:cNvSpPr>
            <p:nvPr/>
          </p:nvSpPr>
          <p:spPr bwMode="auto">
            <a:xfrm>
              <a:off x="1361" y="23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13" name="Oval 35"/>
            <p:cNvSpPr>
              <a:spLocks noChangeArrowheads="1"/>
            </p:cNvSpPr>
            <p:nvPr/>
          </p:nvSpPr>
          <p:spPr bwMode="auto">
            <a:xfrm>
              <a:off x="2081" y="24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14" name="Oval 36"/>
            <p:cNvSpPr>
              <a:spLocks noChangeArrowheads="1"/>
            </p:cNvSpPr>
            <p:nvPr/>
          </p:nvSpPr>
          <p:spPr bwMode="auto">
            <a:xfrm>
              <a:off x="1730" y="27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15" name="Oval 37"/>
            <p:cNvSpPr>
              <a:spLocks noChangeArrowheads="1"/>
            </p:cNvSpPr>
            <p:nvPr/>
          </p:nvSpPr>
          <p:spPr bwMode="auto">
            <a:xfrm>
              <a:off x="1431" y="30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16" name="Oval 38"/>
            <p:cNvSpPr>
              <a:spLocks noChangeArrowheads="1"/>
            </p:cNvSpPr>
            <p:nvPr/>
          </p:nvSpPr>
          <p:spPr bwMode="auto">
            <a:xfrm>
              <a:off x="1763" y="30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17" name="Line 39"/>
            <p:cNvSpPr>
              <a:spLocks noChangeShapeType="1"/>
            </p:cNvSpPr>
            <p:nvPr/>
          </p:nvSpPr>
          <p:spPr bwMode="auto">
            <a:xfrm flipH="1">
              <a:off x="1778" y="1863"/>
              <a:ext cx="678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878263" y="2230438"/>
            <a:ext cx="1524000" cy="2149475"/>
            <a:chOff x="2406" y="1863"/>
            <a:chExt cx="960" cy="1354"/>
          </a:xfrm>
        </p:grpSpPr>
        <p:sp>
          <p:nvSpPr>
            <p:cNvPr id="16498" name="Line 41"/>
            <p:cNvSpPr>
              <a:spLocks noChangeShapeType="1"/>
            </p:cNvSpPr>
            <p:nvPr/>
          </p:nvSpPr>
          <p:spPr bwMode="auto">
            <a:xfrm>
              <a:off x="2406" y="2641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9" name="Line 42"/>
            <p:cNvSpPr>
              <a:spLocks noChangeShapeType="1"/>
            </p:cNvSpPr>
            <p:nvPr/>
          </p:nvSpPr>
          <p:spPr bwMode="auto">
            <a:xfrm>
              <a:off x="2406" y="2929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0" name="Line 43"/>
            <p:cNvSpPr>
              <a:spLocks noChangeShapeType="1"/>
            </p:cNvSpPr>
            <p:nvPr/>
          </p:nvSpPr>
          <p:spPr bwMode="auto">
            <a:xfrm>
              <a:off x="2694" y="2353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1" name="Line 44"/>
            <p:cNvSpPr>
              <a:spLocks noChangeShapeType="1"/>
            </p:cNvSpPr>
            <p:nvPr/>
          </p:nvSpPr>
          <p:spPr bwMode="auto">
            <a:xfrm>
              <a:off x="3030" y="2353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2" name="Rectangle 45"/>
            <p:cNvSpPr>
              <a:spLocks noChangeArrowheads="1"/>
            </p:cNvSpPr>
            <p:nvPr/>
          </p:nvSpPr>
          <p:spPr bwMode="auto">
            <a:xfrm>
              <a:off x="2406" y="2353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03" name="Oval 46"/>
            <p:cNvSpPr>
              <a:spLocks noChangeArrowheads="1"/>
            </p:cNvSpPr>
            <p:nvPr/>
          </p:nvSpPr>
          <p:spPr bwMode="auto">
            <a:xfrm>
              <a:off x="3126" y="2449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04" name="Oval 47"/>
            <p:cNvSpPr>
              <a:spLocks noChangeArrowheads="1"/>
            </p:cNvSpPr>
            <p:nvPr/>
          </p:nvSpPr>
          <p:spPr bwMode="auto">
            <a:xfrm>
              <a:off x="2775" y="2726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05" name="Oval 48"/>
            <p:cNvSpPr>
              <a:spLocks noChangeArrowheads="1"/>
            </p:cNvSpPr>
            <p:nvPr/>
          </p:nvSpPr>
          <p:spPr bwMode="auto">
            <a:xfrm>
              <a:off x="2476" y="301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06" name="Oval 49"/>
            <p:cNvSpPr>
              <a:spLocks noChangeArrowheads="1"/>
            </p:cNvSpPr>
            <p:nvPr/>
          </p:nvSpPr>
          <p:spPr bwMode="auto">
            <a:xfrm>
              <a:off x="2808" y="3023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507" name="Line 50"/>
            <p:cNvSpPr>
              <a:spLocks noChangeShapeType="1"/>
            </p:cNvSpPr>
            <p:nvPr/>
          </p:nvSpPr>
          <p:spPr bwMode="auto">
            <a:xfrm>
              <a:off x="2634" y="1863"/>
              <a:ext cx="133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645025" y="2230438"/>
            <a:ext cx="2433638" cy="2114550"/>
            <a:chOff x="2889" y="1863"/>
            <a:chExt cx="1533" cy="1332"/>
          </a:xfrm>
        </p:grpSpPr>
        <p:sp>
          <p:nvSpPr>
            <p:cNvPr id="16488" name="Line 52"/>
            <p:cNvSpPr>
              <a:spLocks noChangeShapeType="1"/>
            </p:cNvSpPr>
            <p:nvPr/>
          </p:nvSpPr>
          <p:spPr bwMode="auto">
            <a:xfrm>
              <a:off x="3462" y="2619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9" name="Line 53"/>
            <p:cNvSpPr>
              <a:spLocks noChangeShapeType="1"/>
            </p:cNvSpPr>
            <p:nvPr/>
          </p:nvSpPr>
          <p:spPr bwMode="auto">
            <a:xfrm>
              <a:off x="3462" y="2907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0" name="Line 54"/>
            <p:cNvSpPr>
              <a:spLocks noChangeShapeType="1"/>
            </p:cNvSpPr>
            <p:nvPr/>
          </p:nvSpPr>
          <p:spPr bwMode="auto">
            <a:xfrm>
              <a:off x="3750" y="2331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" name="Line 55"/>
            <p:cNvSpPr>
              <a:spLocks noChangeShapeType="1"/>
            </p:cNvSpPr>
            <p:nvPr/>
          </p:nvSpPr>
          <p:spPr bwMode="auto">
            <a:xfrm>
              <a:off x="4086" y="2331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2" name="Rectangle 56"/>
            <p:cNvSpPr>
              <a:spLocks noChangeArrowheads="1"/>
            </p:cNvSpPr>
            <p:nvPr/>
          </p:nvSpPr>
          <p:spPr bwMode="auto">
            <a:xfrm>
              <a:off x="3462" y="2331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93" name="Oval 57"/>
            <p:cNvSpPr>
              <a:spLocks noChangeArrowheads="1"/>
            </p:cNvSpPr>
            <p:nvPr/>
          </p:nvSpPr>
          <p:spPr bwMode="auto">
            <a:xfrm>
              <a:off x="4182" y="2427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94" name="Oval 58"/>
            <p:cNvSpPr>
              <a:spLocks noChangeArrowheads="1"/>
            </p:cNvSpPr>
            <p:nvPr/>
          </p:nvSpPr>
          <p:spPr bwMode="auto">
            <a:xfrm>
              <a:off x="3831" y="2704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95" name="Oval 59"/>
            <p:cNvSpPr>
              <a:spLocks noChangeArrowheads="1"/>
            </p:cNvSpPr>
            <p:nvPr/>
          </p:nvSpPr>
          <p:spPr bwMode="auto">
            <a:xfrm>
              <a:off x="3532" y="299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96" name="Oval 60"/>
            <p:cNvSpPr>
              <a:spLocks noChangeArrowheads="1"/>
            </p:cNvSpPr>
            <p:nvPr/>
          </p:nvSpPr>
          <p:spPr bwMode="auto">
            <a:xfrm>
              <a:off x="3864" y="3001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97" name="Line 61"/>
            <p:cNvSpPr>
              <a:spLocks noChangeShapeType="1"/>
            </p:cNvSpPr>
            <p:nvPr/>
          </p:nvSpPr>
          <p:spPr bwMode="auto">
            <a:xfrm>
              <a:off x="2889" y="1863"/>
              <a:ext cx="989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5016500" y="2230438"/>
            <a:ext cx="3727450" cy="2119312"/>
            <a:chOff x="3123" y="1863"/>
            <a:chExt cx="2348" cy="1335"/>
          </a:xfrm>
        </p:grpSpPr>
        <p:sp>
          <p:nvSpPr>
            <p:cNvPr id="16478" name="Line 63"/>
            <p:cNvSpPr>
              <a:spLocks noChangeShapeType="1"/>
            </p:cNvSpPr>
            <p:nvPr/>
          </p:nvSpPr>
          <p:spPr bwMode="auto">
            <a:xfrm>
              <a:off x="4511" y="262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9" name="Line 64"/>
            <p:cNvSpPr>
              <a:spLocks noChangeShapeType="1"/>
            </p:cNvSpPr>
            <p:nvPr/>
          </p:nvSpPr>
          <p:spPr bwMode="auto">
            <a:xfrm>
              <a:off x="4511" y="291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0" name="Line 65"/>
            <p:cNvSpPr>
              <a:spLocks noChangeShapeType="1"/>
            </p:cNvSpPr>
            <p:nvPr/>
          </p:nvSpPr>
          <p:spPr bwMode="auto">
            <a:xfrm>
              <a:off x="4799" y="23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1" name="Line 66"/>
            <p:cNvSpPr>
              <a:spLocks noChangeShapeType="1"/>
            </p:cNvSpPr>
            <p:nvPr/>
          </p:nvSpPr>
          <p:spPr bwMode="auto">
            <a:xfrm>
              <a:off x="5135" y="23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2" name="Rectangle 67"/>
            <p:cNvSpPr>
              <a:spLocks noChangeArrowheads="1"/>
            </p:cNvSpPr>
            <p:nvPr/>
          </p:nvSpPr>
          <p:spPr bwMode="auto">
            <a:xfrm>
              <a:off x="4511" y="233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83" name="Oval 68"/>
            <p:cNvSpPr>
              <a:spLocks noChangeArrowheads="1"/>
            </p:cNvSpPr>
            <p:nvPr/>
          </p:nvSpPr>
          <p:spPr bwMode="auto">
            <a:xfrm>
              <a:off x="5231" y="243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84" name="Oval 69"/>
            <p:cNvSpPr>
              <a:spLocks noChangeArrowheads="1"/>
            </p:cNvSpPr>
            <p:nvPr/>
          </p:nvSpPr>
          <p:spPr bwMode="auto">
            <a:xfrm>
              <a:off x="4880" y="270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85" name="Oval 70"/>
            <p:cNvSpPr>
              <a:spLocks noChangeArrowheads="1"/>
            </p:cNvSpPr>
            <p:nvPr/>
          </p:nvSpPr>
          <p:spPr bwMode="auto">
            <a:xfrm>
              <a:off x="4581" y="299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86" name="Oval 71"/>
            <p:cNvSpPr>
              <a:spLocks noChangeArrowheads="1"/>
            </p:cNvSpPr>
            <p:nvPr/>
          </p:nvSpPr>
          <p:spPr bwMode="auto">
            <a:xfrm>
              <a:off x="4913" y="300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87" name="Line 72"/>
            <p:cNvSpPr>
              <a:spLocks noChangeShapeType="1"/>
            </p:cNvSpPr>
            <p:nvPr/>
          </p:nvSpPr>
          <p:spPr bwMode="auto">
            <a:xfrm>
              <a:off x="3123" y="1863"/>
              <a:ext cx="1878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4617" name="Oval 73"/>
          <p:cNvSpPr>
            <a:spLocks noChangeArrowheads="1"/>
          </p:cNvSpPr>
          <p:nvPr/>
        </p:nvSpPr>
        <p:spPr bwMode="auto">
          <a:xfrm>
            <a:off x="1635125" y="5727700"/>
            <a:ext cx="228600" cy="2286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1524000" y="4356100"/>
            <a:ext cx="2514600" cy="2133600"/>
            <a:chOff x="960" y="2784"/>
            <a:chExt cx="1584" cy="1344"/>
          </a:xfrm>
        </p:grpSpPr>
        <p:sp>
          <p:nvSpPr>
            <p:cNvPr id="16467" name="Line 75"/>
            <p:cNvSpPr>
              <a:spLocks noChangeShapeType="1"/>
            </p:cNvSpPr>
            <p:nvPr/>
          </p:nvSpPr>
          <p:spPr bwMode="auto">
            <a:xfrm>
              <a:off x="960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Line 76"/>
            <p:cNvSpPr>
              <a:spLocks noChangeShapeType="1"/>
            </p:cNvSpPr>
            <p:nvPr/>
          </p:nvSpPr>
          <p:spPr bwMode="auto">
            <a:xfrm>
              <a:off x="960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Line 77"/>
            <p:cNvSpPr>
              <a:spLocks noChangeShapeType="1"/>
            </p:cNvSpPr>
            <p:nvPr/>
          </p:nvSpPr>
          <p:spPr bwMode="auto">
            <a:xfrm>
              <a:off x="1248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Line 78"/>
            <p:cNvSpPr>
              <a:spLocks noChangeShapeType="1"/>
            </p:cNvSpPr>
            <p:nvPr/>
          </p:nvSpPr>
          <p:spPr bwMode="auto">
            <a:xfrm>
              <a:off x="1584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Rectangle 79"/>
            <p:cNvSpPr>
              <a:spLocks noChangeArrowheads="1"/>
            </p:cNvSpPr>
            <p:nvPr/>
          </p:nvSpPr>
          <p:spPr bwMode="auto">
            <a:xfrm>
              <a:off x="960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72" name="Oval 80"/>
            <p:cNvSpPr>
              <a:spLocks noChangeArrowheads="1"/>
            </p:cNvSpPr>
            <p:nvPr/>
          </p:nvSpPr>
          <p:spPr bwMode="auto">
            <a:xfrm>
              <a:off x="1680" y="33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73" name="Oval 81"/>
            <p:cNvSpPr>
              <a:spLocks noChangeArrowheads="1"/>
            </p:cNvSpPr>
            <p:nvPr/>
          </p:nvSpPr>
          <p:spPr bwMode="auto">
            <a:xfrm>
              <a:off x="1344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74" name="Oval 82"/>
            <p:cNvSpPr>
              <a:spLocks noChangeArrowheads="1"/>
            </p:cNvSpPr>
            <p:nvPr/>
          </p:nvSpPr>
          <p:spPr bwMode="auto">
            <a:xfrm>
              <a:off x="1030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75" name="Oval 83"/>
            <p:cNvSpPr>
              <a:spLocks noChangeArrowheads="1"/>
            </p:cNvSpPr>
            <p:nvPr/>
          </p:nvSpPr>
          <p:spPr bwMode="auto">
            <a:xfrm>
              <a:off x="1366" y="39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76" name="Oval 84"/>
            <p:cNvSpPr>
              <a:spLocks noChangeArrowheads="1"/>
            </p:cNvSpPr>
            <p:nvPr/>
          </p:nvSpPr>
          <p:spPr bwMode="auto">
            <a:xfrm>
              <a:off x="1344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77" name="Line 85"/>
            <p:cNvSpPr>
              <a:spLocks noChangeShapeType="1"/>
            </p:cNvSpPr>
            <p:nvPr/>
          </p:nvSpPr>
          <p:spPr bwMode="auto">
            <a:xfrm flipH="1">
              <a:off x="1440" y="2784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4630" name="Oval 86"/>
          <p:cNvSpPr>
            <a:spLocks noChangeArrowheads="1"/>
          </p:cNvSpPr>
          <p:nvPr/>
        </p:nvSpPr>
        <p:spPr bwMode="auto">
          <a:xfrm>
            <a:off x="3311525" y="5254625"/>
            <a:ext cx="228600" cy="2286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3200400" y="4356100"/>
            <a:ext cx="1524000" cy="2133600"/>
            <a:chOff x="2016" y="2784"/>
            <a:chExt cx="960" cy="1344"/>
          </a:xfrm>
        </p:grpSpPr>
        <p:sp>
          <p:nvSpPr>
            <p:cNvPr id="16456" name="Line 88"/>
            <p:cNvSpPr>
              <a:spLocks noChangeShapeType="1"/>
            </p:cNvSpPr>
            <p:nvPr/>
          </p:nvSpPr>
          <p:spPr bwMode="auto">
            <a:xfrm>
              <a:off x="2016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7" name="Line 89"/>
            <p:cNvSpPr>
              <a:spLocks noChangeShapeType="1"/>
            </p:cNvSpPr>
            <p:nvPr/>
          </p:nvSpPr>
          <p:spPr bwMode="auto">
            <a:xfrm>
              <a:off x="2016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8" name="Line 90"/>
            <p:cNvSpPr>
              <a:spLocks noChangeShapeType="1"/>
            </p:cNvSpPr>
            <p:nvPr/>
          </p:nvSpPr>
          <p:spPr bwMode="auto">
            <a:xfrm>
              <a:off x="2304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9" name="Line 91"/>
            <p:cNvSpPr>
              <a:spLocks noChangeShapeType="1"/>
            </p:cNvSpPr>
            <p:nvPr/>
          </p:nvSpPr>
          <p:spPr bwMode="auto">
            <a:xfrm>
              <a:off x="2640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0" name="Rectangle 92"/>
            <p:cNvSpPr>
              <a:spLocks noChangeArrowheads="1"/>
            </p:cNvSpPr>
            <p:nvPr/>
          </p:nvSpPr>
          <p:spPr bwMode="auto">
            <a:xfrm>
              <a:off x="2016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61" name="Oval 93"/>
            <p:cNvSpPr>
              <a:spLocks noChangeArrowheads="1"/>
            </p:cNvSpPr>
            <p:nvPr/>
          </p:nvSpPr>
          <p:spPr bwMode="auto">
            <a:xfrm>
              <a:off x="2736" y="33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62" name="Oval 94"/>
            <p:cNvSpPr>
              <a:spLocks noChangeArrowheads="1"/>
            </p:cNvSpPr>
            <p:nvPr/>
          </p:nvSpPr>
          <p:spPr bwMode="auto">
            <a:xfrm>
              <a:off x="2400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63" name="Oval 95"/>
            <p:cNvSpPr>
              <a:spLocks noChangeArrowheads="1"/>
            </p:cNvSpPr>
            <p:nvPr/>
          </p:nvSpPr>
          <p:spPr bwMode="auto">
            <a:xfrm>
              <a:off x="2086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64" name="Oval 96"/>
            <p:cNvSpPr>
              <a:spLocks noChangeArrowheads="1"/>
            </p:cNvSpPr>
            <p:nvPr/>
          </p:nvSpPr>
          <p:spPr bwMode="auto">
            <a:xfrm>
              <a:off x="2422" y="39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65" name="Oval 97"/>
            <p:cNvSpPr>
              <a:spLocks noChangeArrowheads="1"/>
            </p:cNvSpPr>
            <p:nvPr/>
          </p:nvSpPr>
          <p:spPr bwMode="auto">
            <a:xfrm>
              <a:off x="2400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66" name="Line 98"/>
            <p:cNvSpPr>
              <a:spLocks noChangeShapeType="1"/>
            </p:cNvSpPr>
            <p:nvPr/>
          </p:nvSpPr>
          <p:spPr bwMode="auto">
            <a:xfrm flipH="1">
              <a:off x="2448" y="278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4643" name="Oval 99"/>
          <p:cNvSpPr>
            <a:spLocks noChangeArrowheads="1"/>
          </p:cNvSpPr>
          <p:nvPr/>
        </p:nvSpPr>
        <p:spPr bwMode="auto">
          <a:xfrm>
            <a:off x="6019800" y="5727700"/>
            <a:ext cx="228600" cy="2286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4648200" y="4356100"/>
            <a:ext cx="1752600" cy="2133600"/>
            <a:chOff x="2928" y="2784"/>
            <a:chExt cx="1104" cy="1344"/>
          </a:xfrm>
        </p:grpSpPr>
        <p:sp>
          <p:nvSpPr>
            <p:cNvPr id="16445" name="Line 101"/>
            <p:cNvSpPr>
              <a:spLocks noChangeShapeType="1"/>
            </p:cNvSpPr>
            <p:nvPr/>
          </p:nvSpPr>
          <p:spPr bwMode="auto">
            <a:xfrm>
              <a:off x="3072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6" name="Line 102"/>
            <p:cNvSpPr>
              <a:spLocks noChangeShapeType="1"/>
            </p:cNvSpPr>
            <p:nvPr/>
          </p:nvSpPr>
          <p:spPr bwMode="auto">
            <a:xfrm>
              <a:off x="3072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7" name="Line 103"/>
            <p:cNvSpPr>
              <a:spLocks noChangeShapeType="1"/>
            </p:cNvSpPr>
            <p:nvPr/>
          </p:nvSpPr>
          <p:spPr bwMode="auto">
            <a:xfrm>
              <a:off x="3360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8" name="Line 104"/>
            <p:cNvSpPr>
              <a:spLocks noChangeShapeType="1"/>
            </p:cNvSpPr>
            <p:nvPr/>
          </p:nvSpPr>
          <p:spPr bwMode="auto">
            <a:xfrm>
              <a:off x="3696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9" name="Rectangle 105"/>
            <p:cNvSpPr>
              <a:spLocks noChangeArrowheads="1"/>
            </p:cNvSpPr>
            <p:nvPr/>
          </p:nvSpPr>
          <p:spPr bwMode="auto">
            <a:xfrm>
              <a:off x="3072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50" name="Oval 106"/>
            <p:cNvSpPr>
              <a:spLocks noChangeArrowheads="1"/>
            </p:cNvSpPr>
            <p:nvPr/>
          </p:nvSpPr>
          <p:spPr bwMode="auto">
            <a:xfrm>
              <a:off x="3792" y="33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51" name="Oval 107"/>
            <p:cNvSpPr>
              <a:spLocks noChangeArrowheads="1"/>
            </p:cNvSpPr>
            <p:nvPr/>
          </p:nvSpPr>
          <p:spPr bwMode="auto">
            <a:xfrm>
              <a:off x="3456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52" name="Oval 108"/>
            <p:cNvSpPr>
              <a:spLocks noChangeArrowheads="1"/>
            </p:cNvSpPr>
            <p:nvPr/>
          </p:nvSpPr>
          <p:spPr bwMode="auto">
            <a:xfrm>
              <a:off x="3142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53" name="Oval 109"/>
            <p:cNvSpPr>
              <a:spLocks noChangeArrowheads="1"/>
            </p:cNvSpPr>
            <p:nvPr/>
          </p:nvSpPr>
          <p:spPr bwMode="auto">
            <a:xfrm>
              <a:off x="3478" y="39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54" name="Oval 110"/>
            <p:cNvSpPr>
              <a:spLocks noChangeArrowheads="1"/>
            </p:cNvSpPr>
            <p:nvPr/>
          </p:nvSpPr>
          <p:spPr bwMode="auto">
            <a:xfrm>
              <a:off x="3456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55" name="Line 111"/>
            <p:cNvSpPr>
              <a:spLocks noChangeShapeType="1"/>
            </p:cNvSpPr>
            <p:nvPr/>
          </p:nvSpPr>
          <p:spPr bwMode="auto">
            <a:xfrm>
              <a:off x="2928" y="278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4656" name="Oval 112"/>
          <p:cNvSpPr>
            <a:spLocks noChangeArrowheads="1"/>
          </p:cNvSpPr>
          <p:nvPr/>
        </p:nvSpPr>
        <p:spPr bwMode="auto">
          <a:xfrm>
            <a:off x="7696200" y="6184900"/>
            <a:ext cx="228600" cy="2286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grpSp>
        <p:nvGrpSpPr>
          <p:cNvPr id="11" name="Group 113"/>
          <p:cNvGrpSpPr>
            <a:grpSpLocks/>
          </p:cNvGrpSpPr>
          <p:nvPr/>
        </p:nvGrpSpPr>
        <p:grpSpPr bwMode="auto">
          <a:xfrm>
            <a:off x="5181600" y="4356100"/>
            <a:ext cx="2895600" cy="2133600"/>
            <a:chOff x="3264" y="2784"/>
            <a:chExt cx="1824" cy="1344"/>
          </a:xfrm>
        </p:grpSpPr>
        <p:sp>
          <p:nvSpPr>
            <p:cNvPr id="16434" name="Line 114"/>
            <p:cNvSpPr>
              <a:spLocks noChangeShapeType="1"/>
            </p:cNvSpPr>
            <p:nvPr/>
          </p:nvSpPr>
          <p:spPr bwMode="auto">
            <a:xfrm>
              <a:off x="412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5" name="Line 115"/>
            <p:cNvSpPr>
              <a:spLocks noChangeShapeType="1"/>
            </p:cNvSpPr>
            <p:nvPr/>
          </p:nvSpPr>
          <p:spPr bwMode="auto">
            <a:xfrm>
              <a:off x="4128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6" name="Line 116"/>
            <p:cNvSpPr>
              <a:spLocks noChangeShapeType="1"/>
            </p:cNvSpPr>
            <p:nvPr/>
          </p:nvSpPr>
          <p:spPr bwMode="auto">
            <a:xfrm>
              <a:off x="4416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7" name="Line 117"/>
            <p:cNvSpPr>
              <a:spLocks noChangeShapeType="1"/>
            </p:cNvSpPr>
            <p:nvPr/>
          </p:nvSpPr>
          <p:spPr bwMode="auto">
            <a:xfrm>
              <a:off x="4752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8" name="Rectangle 118"/>
            <p:cNvSpPr>
              <a:spLocks noChangeArrowheads="1"/>
            </p:cNvSpPr>
            <p:nvPr/>
          </p:nvSpPr>
          <p:spPr bwMode="auto">
            <a:xfrm>
              <a:off x="4128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39" name="Oval 119"/>
            <p:cNvSpPr>
              <a:spLocks noChangeArrowheads="1"/>
            </p:cNvSpPr>
            <p:nvPr/>
          </p:nvSpPr>
          <p:spPr bwMode="auto">
            <a:xfrm>
              <a:off x="4848" y="33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40" name="Oval 120"/>
            <p:cNvSpPr>
              <a:spLocks noChangeArrowheads="1"/>
            </p:cNvSpPr>
            <p:nvPr/>
          </p:nvSpPr>
          <p:spPr bwMode="auto">
            <a:xfrm>
              <a:off x="4512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41" name="Oval 121"/>
            <p:cNvSpPr>
              <a:spLocks noChangeArrowheads="1"/>
            </p:cNvSpPr>
            <p:nvPr/>
          </p:nvSpPr>
          <p:spPr bwMode="auto">
            <a:xfrm>
              <a:off x="4198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42" name="Oval 122"/>
            <p:cNvSpPr>
              <a:spLocks noChangeArrowheads="1"/>
            </p:cNvSpPr>
            <p:nvPr/>
          </p:nvSpPr>
          <p:spPr bwMode="auto">
            <a:xfrm>
              <a:off x="4534" y="39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43" name="Oval 123"/>
            <p:cNvSpPr>
              <a:spLocks noChangeArrowheads="1"/>
            </p:cNvSpPr>
            <p:nvPr/>
          </p:nvSpPr>
          <p:spPr bwMode="auto">
            <a:xfrm>
              <a:off x="4512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6444" name="Line 124"/>
            <p:cNvSpPr>
              <a:spLocks noChangeShapeType="1"/>
            </p:cNvSpPr>
            <p:nvPr/>
          </p:nvSpPr>
          <p:spPr bwMode="auto">
            <a:xfrm>
              <a:off x="3264" y="2784"/>
              <a:ext cx="13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25"/>
          <p:cNvGrpSpPr>
            <a:grpSpLocks/>
          </p:cNvGrpSpPr>
          <p:nvPr/>
        </p:nvGrpSpPr>
        <p:grpSpPr bwMode="auto">
          <a:xfrm>
            <a:off x="4364038" y="0"/>
            <a:ext cx="1676400" cy="914400"/>
            <a:chOff x="2880" y="144"/>
            <a:chExt cx="1056" cy="576"/>
          </a:xfrm>
        </p:grpSpPr>
        <p:sp>
          <p:nvSpPr>
            <p:cNvPr id="16432" name="AutoShape 126"/>
            <p:cNvSpPr>
              <a:spLocks noChangeArrowheads="1"/>
            </p:cNvSpPr>
            <p:nvPr/>
          </p:nvSpPr>
          <p:spPr bwMode="auto">
            <a:xfrm>
              <a:off x="3360" y="144"/>
              <a:ext cx="576" cy="576"/>
            </a:xfrm>
            <a:prstGeom prst="irregularSeal1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ea typeface="隶书" panose="02010509060101010101" pitchFamily="49" charset="-122"/>
                </a:rPr>
                <a:t>树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6433" name="Line 127"/>
            <p:cNvSpPr>
              <a:spLocks noChangeShapeType="1"/>
            </p:cNvSpPr>
            <p:nvPr/>
          </p:nvSpPr>
          <p:spPr bwMode="auto">
            <a:xfrm>
              <a:off x="2880" y="384"/>
              <a:ext cx="48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28"/>
          <p:cNvGrpSpPr>
            <a:grpSpLocks/>
          </p:cNvGrpSpPr>
          <p:nvPr/>
        </p:nvGrpSpPr>
        <p:grpSpPr bwMode="auto">
          <a:xfrm>
            <a:off x="400050" y="4394200"/>
            <a:ext cx="8515350" cy="2400300"/>
            <a:chOff x="252" y="2808"/>
            <a:chExt cx="5364" cy="1512"/>
          </a:xfrm>
        </p:grpSpPr>
        <p:grpSp>
          <p:nvGrpSpPr>
            <p:cNvPr id="16408" name="Group 129"/>
            <p:cNvGrpSpPr>
              <a:grpSpLocks/>
            </p:cNvGrpSpPr>
            <p:nvPr/>
          </p:nvGrpSpPr>
          <p:grpSpPr bwMode="auto">
            <a:xfrm>
              <a:off x="4512" y="2808"/>
              <a:ext cx="1104" cy="403"/>
              <a:chOff x="168" y="2820"/>
              <a:chExt cx="1104" cy="403"/>
            </a:xfrm>
          </p:grpSpPr>
          <p:sp>
            <p:nvSpPr>
              <p:cNvPr id="16429" name="Line 130"/>
              <p:cNvSpPr>
                <a:spLocks noChangeShapeType="1"/>
              </p:cNvSpPr>
              <p:nvPr/>
            </p:nvSpPr>
            <p:spPr bwMode="auto">
              <a:xfrm flipH="1">
                <a:off x="168" y="283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0" name="Line 131"/>
              <p:cNvSpPr>
                <a:spLocks noChangeShapeType="1"/>
              </p:cNvSpPr>
              <p:nvPr/>
            </p:nvSpPr>
            <p:spPr bwMode="auto">
              <a:xfrm>
                <a:off x="924" y="2820"/>
                <a:ext cx="348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1" name="Text Box 132"/>
              <p:cNvSpPr txBox="1">
                <a:spLocks noChangeArrowheads="1"/>
              </p:cNvSpPr>
              <p:nvPr/>
            </p:nvSpPr>
            <p:spPr bwMode="auto">
              <a:xfrm>
                <a:off x="506" y="2973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……..</a:t>
                </a:r>
              </a:p>
            </p:txBody>
          </p:sp>
        </p:grpSp>
        <p:grpSp>
          <p:nvGrpSpPr>
            <p:cNvPr id="16409" name="Group 133"/>
            <p:cNvGrpSpPr>
              <a:grpSpLocks/>
            </p:cNvGrpSpPr>
            <p:nvPr/>
          </p:nvGrpSpPr>
          <p:grpSpPr bwMode="auto">
            <a:xfrm>
              <a:off x="252" y="2820"/>
              <a:ext cx="1104" cy="403"/>
              <a:chOff x="168" y="2820"/>
              <a:chExt cx="1104" cy="403"/>
            </a:xfrm>
          </p:grpSpPr>
          <p:sp>
            <p:nvSpPr>
              <p:cNvPr id="16426" name="Line 134"/>
              <p:cNvSpPr>
                <a:spLocks noChangeShapeType="1"/>
              </p:cNvSpPr>
              <p:nvPr/>
            </p:nvSpPr>
            <p:spPr bwMode="auto">
              <a:xfrm flipH="1">
                <a:off x="168" y="283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7" name="Line 135"/>
              <p:cNvSpPr>
                <a:spLocks noChangeShapeType="1"/>
              </p:cNvSpPr>
              <p:nvPr/>
            </p:nvSpPr>
            <p:spPr bwMode="auto">
              <a:xfrm>
                <a:off x="924" y="2820"/>
                <a:ext cx="348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8" name="Text Box 136"/>
              <p:cNvSpPr txBox="1">
                <a:spLocks noChangeArrowheads="1"/>
              </p:cNvSpPr>
              <p:nvPr/>
            </p:nvSpPr>
            <p:spPr bwMode="auto">
              <a:xfrm>
                <a:off x="506" y="2973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……..</a:t>
                </a:r>
              </a:p>
            </p:txBody>
          </p:sp>
        </p:grpSp>
        <p:grpSp>
          <p:nvGrpSpPr>
            <p:cNvPr id="16410" name="Group 137"/>
            <p:cNvGrpSpPr>
              <a:grpSpLocks/>
            </p:cNvGrpSpPr>
            <p:nvPr/>
          </p:nvGrpSpPr>
          <p:grpSpPr bwMode="auto">
            <a:xfrm>
              <a:off x="1080" y="4070"/>
              <a:ext cx="672" cy="250"/>
              <a:chOff x="1080" y="4070"/>
              <a:chExt cx="672" cy="250"/>
            </a:xfrm>
          </p:grpSpPr>
          <p:sp>
            <p:nvSpPr>
              <p:cNvPr id="16423" name="Line 138"/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4" name="Line 139"/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5" name="Text Box 140"/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…...</a:t>
                </a:r>
              </a:p>
            </p:txBody>
          </p:sp>
        </p:grpSp>
        <p:grpSp>
          <p:nvGrpSpPr>
            <p:cNvPr id="16411" name="Group 141"/>
            <p:cNvGrpSpPr>
              <a:grpSpLocks/>
            </p:cNvGrpSpPr>
            <p:nvPr/>
          </p:nvGrpSpPr>
          <p:grpSpPr bwMode="auto">
            <a:xfrm>
              <a:off x="2148" y="4070"/>
              <a:ext cx="672" cy="250"/>
              <a:chOff x="1080" y="4070"/>
              <a:chExt cx="672" cy="250"/>
            </a:xfrm>
          </p:grpSpPr>
          <p:sp>
            <p:nvSpPr>
              <p:cNvPr id="16420" name="Line 142"/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1" name="Line 143"/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Text Box 144"/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…...</a:t>
                </a:r>
              </a:p>
            </p:txBody>
          </p:sp>
        </p:grpSp>
        <p:grpSp>
          <p:nvGrpSpPr>
            <p:cNvPr id="16412" name="Group 145"/>
            <p:cNvGrpSpPr>
              <a:grpSpLocks/>
            </p:cNvGrpSpPr>
            <p:nvPr/>
          </p:nvGrpSpPr>
          <p:grpSpPr bwMode="auto">
            <a:xfrm>
              <a:off x="3204" y="4070"/>
              <a:ext cx="672" cy="250"/>
              <a:chOff x="1080" y="4070"/>
              <a:chExt cx="672" cy="250"/>
            </a:xfrm>
          </p:grpSpPr>
          <p:sp>
            <p:nvSpPr>
              <p:cNvPr id="16417" name="Line 146"/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8" name="Line 147"/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9" name="Text Box 148"/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…...</a:t>
                </a:r>
              </a:p>
            </p:txBody>
          </p:sp>
        </p:grpSp>
        <p:grpSp>
          <p:nvGrpSpPr>
            <p:cNvPr id="16413" name="Group 149"/>
            <p:cNvGrpSpPr>
              <a:grpSpLocks/>
            </p:cNvGrpSpPr>
            <p:nvPr/>
          </p:nvGrpSpPr>
          <p:grpSpPr bwMode="auto">
            <a:xfrm>
              <a:off x="4284" y="4070"/>
              <a:ext cx="672" cy="250"/>
              <a:chOff x="1080" y="4070"/>
              <a:chExt cx="672" cy="250"/>
            </a:xfrm>
          </p:grpSpPr>
          <p:sp>
            <p:nvSpPr>
              <p:cNvPr id="16414" name="Line 150"/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5" name="Line 151"/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6" name="Text Box 152"/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隶书" panose="02010509060101010101" pitchFamily="49" charset="-122"/>
                  </a:rPr>
                  <a:t>…...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4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4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build="p" animBg="1" autoUpdateAnimBg="0"/>
      <p:bldP spid="364557" grpId="0" animBg="1"/>
      <p:bldP spid="364558" grpId="0" animBg="1"/>
      <p:bldP spid="364559" grpId="0" animBg="1"/>
      <p:bldP spid="364560" grpId="0" animBg="1"/>
      <p:bldP spid="364561" grpId="0" animBg="1"/>
      <p:bldP spid="364617" grpId="0" animBg="1"/>
      <p:bldP spid="364630" grpId="0" animBg="1"/>
      <p:bldP spid="364643" grpId="0" animBg="1"/>
      <p:bldP spid="3646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/>
          </p:nvPr>
        </p:nvSpPr>
        <p:spPr>
          <a:xfrm>
            <a:off x="250825" y="765175"/>
            <a:ext cx="5257800" cy="504031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folHlink"/>
                </a:solidFill>
              </a:rPr>
              <a:t>磁盘目录文件系统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</a:t>
            </a:r>
            <a:r>
              <a:rPr lang="zh-CN" altLang="en-US" sz="2800" b="1" smtClean="0"/>
              <a:t>磁盘根目录下有很多子目录及文件，每个子目录里又可以包含多个子目录及文件，但每个子目录只有一个父目录。</a:t>
            </a:r>
            <a:endParaRPr lang="zh-CN" altLang="en-US" sz="2800" b="1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     这是一种典型的树型结构问题，数据与数据成一对多的关系，是一种典型的非线性关系结构</a:t>
            </a:r>
            <a:r>
              <a:rPr lang="en-US" altLang="zh-CN" sz="2800" b="1" smtClean="0"/>
              <a:t>—</a:t>
            </a:r>
            <a:r>
              <a:rPr lang="zh-CN" altLang="en-US" sz="2800" b="1" smtClean="0">
                <a:solidFill>
                  <a:schemeClr val="folHlink"/>
                </a:solidFill>
              </a:rPr>
              <a:t>树形结构</a:t>
            </a:r>
            <a:r>
              <a:rPr lang="zh-CN" altLang="en-US" sz="2800" b="1" smtClean="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8435" name="Object 2070"/>
          <p:cNvGraphicFramePr>
            <a:graphicFrameLocks noChangeAspect="1"/>
          </p:cNvGraphicFramePr>
          <p:nvPr/>
        </p:nvGraphicFramePr>
        <p:xfrm>
          <a:off x="5715000" y="0"/>
          <a:ext cx="32766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位图图像" r:id="rId3" imgW="2209524" imgH="4409524" progId="Paint.Picture">
                  <p:embed/>
                </p:oleObj>
              </mc:Choice>
              <mc:Fallback>
                <p:oleObj name="位图图像" r:id="rId3" imgW="2209524" imgH="4409524" progId="Paint.Picture">
                  <p:embed/>
                  <p:pic>
                    <p:nvPicPr>
                      <p:cNvPr id="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0"/>
                        <a:ext cx="32766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25" name="Rectangle 2089"/>
          <p:cNvSpPr>
            <a:spLocks noChangeArrowheads="1"/>
          </p:cNvSpPr>
          <p:nvPr/>
        </p:nvSpPr>
        <p:spPr bwMode="auto">
          <a:xfrm>
            <a:off x="6134100" y="6299200"/>
            <a:ext cx="2325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树形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5067300" y="4508500"/>
            <a:ext cx="1562100" cy="635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4902200" y="4483100"/>
            <a:ext cx="977900" cy="850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3835400" y="4457700"/>
            <a:ext cx="850900" cy="850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775200" y="4470400"/>
            <a:ext cx="88900" cy="850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7937500" y="3136900"/>
            <a:ext cx="457200" cy="78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7772400" y="3149600"/>
            <a:ext cx="266700" cy="78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7594600" y="3162300"/>
            <a:ext cx="1270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7112000" y="3124200"/>
            <a:ext cx="215900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7366000" y="3124200"/>
            <a:ext cx="114300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6032500" y="3124200"/>
            <a:ext cx="457200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>
            <a:off x="4991100" y="3098800"/>
            <a:ext cx="596900" cy="93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5753100" y="3124200"/>
            <a:ext cx="25400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848100" y="3136900"/>
            <a:ext cx="215900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3632200" y="3136900"/>
            <a:ext cx="101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3403600" y="3111500"/>
            <a:ext cx="76200" cy="876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>
            <a:off x="3124200" y="3124200"/>
            <a:ext cx="215900" cy="850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082800" y="3124200"/>
            <a:ext cx="8001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1905000" y="3124200"/>
            <a:ext cx="571500" cy="927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1689100" y="3124200"/>
            <a:ext cx="0" cy="927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H="1">
            <a:off x="952500" y="3124200"/>
            <a:ext cx="558800" cy="927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5003800" y="1968500"/>
            <a:ext cx="2247900" cy="71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597400" y="1968500"/>
            <a:ext cx="1092200" cy="73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H="1">
            <a:off x="3594100" y="1955800"/>
            <a:ext cx="723900" cy="723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2120900" y="1955800"/>
            <a:ext cx="1955800" cy="73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Rectangle 27"/>
          <p:cNvSpPr>
            <a:spLocks noChangeArrowheads="1"/>
          </p:cNvSpPr>
          <p:nvPr/>
        </p:nvSpPr>
        <p:spPr bwMode="auto">
          <a:xfrm>
            <a:off x="3873500" y="1524000"/>
            <a:ext cx="1282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4035425" y="1476375"/>
            <a:ext cx="1103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/</a:t>
            </a:r>
            <a:r>
              <a:rPr lang="en-US" altLang="zh-CN" sz="2400" b="1">
                <a:ea typeface="宋体" panose="02010600030101010101" pitchFamily="2" charset="-122"/>
              </a:rPr>
              <a:t> (root)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84" name="Rectangle 29"/>
          <p:cNvSpPr>
            <a:spLocks noChangeArrowheads="1"/>
          </p:cNvSpPr>
          <p:nvPr/>
        </p:nvSpPr>
        <p:spPr bwMode="auto">
          <a:xfrm>
            <a:off x="1333500" y="2692400"/>
            <a:ext cx="901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85" name="Rectangle 30"/>
          <p:cNvSpPr>
            <a:spLocks noChangeArrowheads="1"/>
          </p:cNvSpPr>
          <p:nvPr/>
        </p:nvSpPr>
        <p:spPr bwMode="auto">
          <a:xfrm>
            <a:off x="3136900" y="2692400"/>
            <a:ext cx="901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86" name="Rectangle 31"/>
          <p:cNvSpPr>
            <a:spLocks noChangeArrowheads="1"/>
          </p:cNvSpPr>
          <p:nvPr/>
        </p:nvSpPr>
        <p:spPr bwMode="auto">
          <a:xfrm>
            <a:off x="5295900" y="2692400"/>
            <a:ext cx="901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87" name="Rectangle 32"/>
          <p:cNvSpPr>
            <a:spLocks noChangeArrowheads="1"/>
          </p:cNvSpPr>
          <p:nvPr/>
        </p:nvSpPr>
        <p:spPr bwMode="auto">
          <a:xfrm>
            <a:off x="7124700" y="2692400"/>
            <a:ext cx="901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88" name="Text Box 33"/>
          <p:cNvSpPr txBox="1">
            <a:spLocks noChangeArrowheads="1"/>
          </p:cNvSpPr>
          <p:nvPr/>
        </p:nvSpPr>
        <p:spPr bwMode="auto">
          <a:xfrm>
            <a:off x="1444625" y="2632075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bin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89" name="Text Box 34"/>
          <p:cNvSpPr txBox="1">
            <a:spLocks noChangeArrowheads="1"/>
          </p:cNvSpPr>
          <p:nvPr/>
        </p:nvSpPr>
        <p:spPr bwMode="auto">
          <a:xfrm>
            <a:off x="3298825" y="2644775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lib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90" name="Text Box 35"/>
          <p:cNvSpPr txBox="1">
            <a:spLocks noChangeArrowheads="1"/>
          </p:cNvSpPr>
          <p:nvPr/>
        </p:nvSpPr>
        <p:spPr bwMode="auto">
          <a:xfrm>
            <a:off x="5343525" y="2619375"/>
            <a:ext cx="835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user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91" name="Text Box 36"/>
          <p:cNvSpPr txBox="1">
            <a:spLocks noChangeArrowheads="1"/>
          </p:cNvSpPr>
          <p:nvPr/>
        </p:nvSpPr>
        <p:spPr bwMode="auto">
          <a:xfrm>
            <a:off x="7286625" y="2632075"/>
            <a:ext cx="617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etc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92" name="Rectangle 37"/>
          <p:cNvSpPr>
            <a:spLocks noChangeArrowheads="1"/>
          </p:cNvSpPr>
          <p:nvPr/>
        </p:nvSpPr>
        <p:spPr bwMode="auto">
          <a:xfrm>
            <a:off x="469900" y="40513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93" name="Rectangle 38"/>
          <p:cNvSpPr>
            <a:spLocks noChangeArrowheads="1"/>
          </p:cNvSpPr>
          <p:nvPr/>
        </p:nvSpPr>
        <p:spPr bwMode="auto">
          <a:xfrm>
            <a:off x="1371600" y="40513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94" name="Rectangle 39"/>
          <p:cNvSpPr>
            <a:spLocks noChangeArrowheads="1"/>
          </p:cNvSpPr>
          <p:nvPr/>
        </p:nvSpPr>
        <p:spPr bwMode="auto">
          <a:xfrm>
            <a:off x="2260600" y="40513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95" name="Rectangle 40"/>
          <p:cNvSpPr>
            <a:spLocks noChangeArrowheads="1"/>
          </p:cNvSpPr>
          <p:nvPr/>
        </p:nvSpPr>
        <p:spPr bwMode="auto">
          <a:xfrm>
            <a:off x="5397500" y="40386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96" name="Rectangle 41"/>
          <p:cNvSpPr>
            <a:spLocks noChangeArrowheads="1"/>
          </p:cNvSpPr>
          <p:nvPr/>
        </p:nvSpPr>
        <p:spPr bwMode="auto">
          <a:xfrm>
            <a:off x="4508500" y="40386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97" name="Rectangle 42"/>
          <p:cNvSpPr>
            <a:spLocks noChangeArrowheads="1"/>
          </p:cNvSpPr>
          <p:nvPr/>
        </p:nvSpPr>
        <p:spPr bwMode="auto">
          <a:xfrm>
            <a:off x="6273800" y="40259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498" name="Text Box 43"/>
          <p:cNvSpPr txBox="1">
            <a:spLocks noChangeArrowheads="1"/>
          </p:cNvSpPr>
          <p:nvPr/>
        </p:nvSpPr>
        <p:spPr bwMode="auto">
          <a:xfrm>
            <a:off x="403225" y="4016375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math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99" name="Text Box 44"/>
          <p:cNvSpPr txBox="1">
            <a:spLocks noChangeArrowheads="1"/>
          </p:cNvSpPr>
          <p:nvPr/>
        </p:nvSpPr>
        <p:spPr bwMode="auto">
          <a:xfrm>
            <a:off x="1495425" y="402907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ds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500" name="Text Box 45"/>
          <p:cNvSpPr txBox="1">
            <a:spLocks noChangeArrowheads="1"/>
          </p:cNvSpPr>
          <p:nvPr/>
        </p:nvSpPr>
        <p:spPr bwMode="auto">
          <a:xfrm>
            <a:off x="2384425" y="40036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sw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501" name="Text Box 46"/>
          <p:cNvSpPr txBox="1">
            <a:spLocks noChangeArrowheads="1"/>
          </p:cNvSpPr>
          <p:nvPr/>
        </p:nvSpPr>
        <p:spPr bwMode="auto">
          <a:xfrm>
            <a:off x="4594225" y="40036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yin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502" name="Text Box 47"/>
          <p:cNvSpPr txBox="1">
            <a:spLocks noChangeArrowheads="1"/>
          </p:cNvSpPr>
          <p:nvPr/>
        </p:nvSpPr>
        <p:spPr bwMode="auto">
          <a:xfrm>
            <a:off x="5483225" y="40036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tao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503" name="Text Box 48"/>
          <p:cNvSpPr txBox="1">
            <a:spLocks noChangeArrowheads="1"/>
          </p:cNvSpPr>
          <p:nvPr/>
        </p:nvSpPr>
        <p:spPr bwMode="auto">
          <a:xfrm>
            <a:off x="6372225" y="4003675"/>
            <a:ext cx="55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xie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504" name="Rectangle 49"/>
          <p:cNvSpPr>
            <a:spLocks noChangeArrowheads="1"/>
          </p:cNvSpPr>
          <p:nvPr/>
        </p:nvSpPr>
        <p:spPr bwMode="auto">
          <a:xfrm>
            <a:off x="4152900" y="5334000"/>
            <a:ext cx="14351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505" name="Text Box 50"/>
          <p:cNvSpPr txBox="1">
            <a:spLocks noChangeArrowheads="1"/>
          </p:cNvSpPr>
          <p:nvPr/>
        </p:nvSpPr>
        <p:spPr bwMode="auto">
          <a:xfrm>
            <a:off x="4162425" y="5299075"/>
            <a:ext cx="146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Stack.cpp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506" name="Rectangle 51"/>
          <p:cNvSpPr>
            <a:spLocks noChangeArrowheads="1"/>
          </p:cNvSpPr>
          <p:nvPr/>
        </p:nvSpPr>
        <p:spPr bwMode="auto">
          <a:xfrm>
            <a:off x="5765800" y="5334000"/>
            <a:ext cx="13335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507" name="Rectangle 52"/>
          <p:cNvSpPr>
            <a:spLocks noChangeArrowheads="1"/>
          </p:cNvSpPr>
          <p:nvPr/>
        </p:nvSpPr>
        <p:spPr bwMode="auto">
          <a:xfrm>
            <a:off x="2489200" y="5321300"/>
            <a:ext cx="14986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9508" name="Text Box 53"/>
          <p:cNvSpPr txBox="1">
            <a:spLocks noChangeArrowheads="1"/>
          </p:cNvSpPr>
          <p:nvPr/>
        </p:nvSpPr>
        <p:spPr bwMode="auto">
          <a:xfrm>
            <a:off x="2460625" y="5299075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Queue.cpp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509" name="Text Box 54"/>
          <p:cNvSpPr txBox="1">
            <a:spLocks noChangeArrowheads="1"/>
          </p:cNvSpPr>
          <p:nvPr/>
        </p:nvSpPr>
        <p:spPr bwMode="auto">
          <a:xfrm>
            <a:off x="5762625" y="5311775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Tree.cpp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510" name="Line 55"/>
          <p:cNvSpPr>
            <a:spLocks noChangeShapeType="1"/>
          </p:cNvSpPr>
          <p:nvPr/>
        </p:nvSpPr>
        <p:spPr bwMode="auto">
          <a:xfrm flipH="1">
            <a:off x="3175000" y="4470400"/>
            <a:ext cx="1358900" cy="711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1" name="Rectangle 56"/>
          <p:cNvSpPr>
            <a:spLocks noChangeArrowheads="1"/>
          </p:cNvSpPr>
          <p:nvPr/>
        </p:nvSpPr>
        <p:spPr bwMode="auto">
          <a:xfrm>
            <a:off x="0" y="0"/>
            <a:ext cx="4271963" cy="533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buFontTx/>
              <a:buNone/>
            </a:pPr>
            <a:r>
              <a:rPr lang="zh-CN" altLang="en-US" b="1"/>
              <a:t>文件系统的系统结构图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364038" y="0"/>
            <a:ext cx="1676400" cy="914400"/>
            <a:chOff x="2880" y="144"/>
            <a:chExt cx="1056" cy="576"/>
          </a:xfrm>
        </p:grpSpPr>
        <p:sp>
          <p:nvSpPr>
            <p:cNvPr id="19513" name="AutoShape 58"/>
            <p:cNvSpPr>
              <a:spLocks noChangeArrowheads="1"/>
            </p:cNvSpPr>
            <p:nvPr/>
          </p:nvSpPr>
          <p:spPr bwMode="auto">
            <a:xfrm>
              <a:off x="3360" y="144"/>
              <a:ext cx="576" cy="576"/>
            </a:xfrm>
            <a:prstGeom prst="irregularSeal1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ea typeface="隶书" panose="02010509060101010101" pitchFamily="49" charset="-122"/>
                </a:rPr>
                <a:t>树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9514" name="Line 59"/>
            <p:cNvSpPr>
              <a:spLocks noChangeShapeType="1"/>
            </p:cNvSpPr>
            <p:nvPr/>
          </p:nvSpPr>
          <p:spPr bwMode="auto">
            <a:xfrm>
              <a:off x="2880" y="384"/>
              <a:ext cx="48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3077</Words>
  <Application>Microsoft Office PowerPoint</Application>
  <PresentationFormat>全屏显示(4:3)</PresentationFormat>
  <Paragraphs>519</Paragraphs>
  <Slides>56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56</vt:i4>
      </vt:variant>
    </vt:vector>
  </HeadingPairs>
  <TitlesOfParts>
    <vt:vector size="80" baseType="lpstr">
      <vt:lpstr>Times New Roman</vt:lpstr>
      <vt:lpstr>仿宋_GB2312</vt:lpstr>
      <vt:lpstr>Arial</vt:lpstr>
      <vt:lpstr>Calibri Light</vt:lpstr>
      <vt:lpstr>宋体</vt:lpstr>
      <vt:lpstr>Calibri</vt:lpstr>
      <vt:lpstr>华文行楷</vt:lpstr>
      <vt:lpstr>楷体_GB2312</vt:lpstr>
      <vt:lpstr>华文楷体</vt:lpstr>
      <vt:lpstr>Wingdings</vt:lpstr>
      <vt:lpstr>隶书</vt:lpstr>
      <vt:lpstr>Symbol</vt:lpstr>
      <vt:lpstr>长城新魏碑体</vt:lpstr>
      <vt:lpstr>华文新魏</vt:lpstr>
      <vt:lpstr>默认设计模板</vt:lpstr>
      <vt:lpstr>自定义设计方案</vt:lpstr>
      <vt:lpstr>Microsoft Word 文档</vt:lpstr>
      <vt:lpstr>位图图像</vt:lpstr>
      <vt:lpstr>Ulead PhotoImpact Image</vt:lpstr>
      <vt:lpstr>Microsoft Office Visio 绘图</vt:lpstr>
      <vt:lpstr>MathType 5.0 Equation</vt:lpstr>
      <vt:lpstr>Microsoft Equation 3.0</vt:lpstr>
      <vt:lpstr>MathType 6.0 Equation</vt:lpstr>
      <vt:lpstr>Microsoft 公式 3.0</vt:lpstr>
      <vt:lpstr>第1章 绪论 </vt:lpstr>
      <vt:lpstr>PowerPoint 演示文稿</vt:lpstr>
      <vt:lpstr>PowerPoint 演示文稿</vt:lpstr>
      <vt:lpstr>PowerPoint 演示文稿</vt:lpstr>
      <vt:lpstr>1.1 　数据结构的研究内容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数据结构的主要运算的简要描述</vt:lpstr>
      <vt:lpstr>PowerPoint 演示文稿</vt:lpstr>
      <vt:lpstr>PowerPoint 演示文稿</vt:lpstr>
      <vt:lpstr>抽象数据类型  (ADTs: Abstract  Data Types)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算法的评价</vt:lpstr>
      <vt:lpstr>算法的效率的度量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DrW</cp:lastModifiedBy>
  <cp:revision>717</cp:revision>
  <dcterms:created xsi:type="dcterms:W3CDTF">1996-07-15T15:40:02Z</dcterms:created>
  <dcterms:modified xsi:type="dcterms:W3CDTF">2020-09-13T13:22:21Z</dcterms:modified>
</cp:coreProperties>
</file>