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26" r:id="rId2"/>
    <p:sldMasterId id="2147483838" r:id="rId3"/>
  </p:sldMasterIdLst>
  <p:notesMasterIdLst>
    <p:notesMasterId r:id="rId165"/>
  </p:notesMasterIdLst>
  <p:handoutMasterIdLst>
    <p:handoutMasterId r:id="rId166"/>
  </p:handoutMasterIdLst>
  <p:sldIdLst>
    <p:sldId id="822" r:id="rId4"/>
    <p:sldId id="823" r:id="rId5"/>
    <p:sldId id="581" r:id="rId6"/>
    <p:sldId id="560" r:id="rId7"/>
    <p:sldId id="561" r:id="rId8"/>
    <p:sldId id="825" r:id="rId9"/>
    <p:sldId id="826" r:id="rId10"/>
    <p:sldId id="807" r:id="rId11"/>
    <p:sldId id="829" r:id="rId12"/>
    <p:sldId id="828" r:id="rId13"/>
    <p:sldId id="827" r:id="rId14"/>
    <p:sldId id="809" r:id="rId15"/>
    <p:sldId id="810" r:id="rId16"/>
    <p:sldId id="811" r:id="rId17"/>
    <p:sldId id="812" r:id="rId18"/>
    <p:sldId id="813" r:id="rId19"/>
    <p:sldId id="832" r:id="rId20"/>
    <p:sldId id="831" r:id="rId21"/>
    <p:sldId id="511" r:id="rId22"/>
    <p:sldId id="516" r:id="rId23"/>
    <p:sldId id="517" r:id="rId24"/>
    <p:sldId id="592" r:id="rId25"/>
    <p:sldId id="833" r:id="rId26"/>
    <p:sldId id="651" r:id="rId27"/>
    <p:sldId id="834" r:id="rId28"/>
    <p:sldId id="593" r:id="rId29"/>
    <p:sldId id="767" r:id="rId30"/>
    <p:sldId id="594" r:id="rId31"/>
    <p:sldId id="595" r:id="rId32"/>
    <p:sldId id="821" r:id="rId33"/>
    <p:sldId id="596" r:id="rId34"/>
    <p:sldId id="586" r:id="rId35"/>
    <p:sldId id="587" r:id="rId36"/>
    <p:sldId id="588" r:id="rId37"/>
    <p:sldId id="537" r:id="rId38"/>
    <p:sldId id="584" r:id="rId39"/>
    <p:sldId id="597" r:id="rId40"/>
    <p:sldId id="590" r:id="rId41"/>
    <p:sldId id="583" r:id="rId42"/>
    <p:sldId id="585" r:id="rId43"/>
    <p:sldId id="598" r:id="rId44"/>
    <p:sldId id="447" r:id="rId45"/>
    <p:sldId id="448" r:id="rId46"/>
    <p:sldId id="613" r:id="rId47"/>
    <p:sldId id="519" r:id="rId48"/>
    <p:sldId id="520" r:id="rId49"/>
    <p:sldId id="606" r:id="rId50"/>
    <p:sldId id="601" r:id="rId51"/>
    <p:sldId id="602" r:id="rId52"/>
    <p:sldId id="603" r:id="rId53"/>
    <p:sldId id="604" r:id="rId54"/>
    <p:sldId id="605" r:id="rId55"/>
    <p:sldId id="608" r:id="rId56"/>
    <p:sldId id="690" r:id="rId57"/>
    <p:sldId id="691" r:id="rId58"/>
    <p:sldId id="610" r:id="rId59"/>
    <p:sldId id="612" r:id="rId60"/>
    <p:sldId id="600" r:id="rId61"/>
    <p:sldId id="616" r:id="rId62"/>
    <p:sldId id="614" r:id="rId63"/>
    <p:sldId id="599" r:id="rId64"/>
    <p:sldId id="617" r:id="rId65"/>
    <p:sldId id="618" r:id="rId66"/>
    <p:sldId id="619" r:id="rId67"/>
    <p:sldId id="620" r:id="rId68"/>
    <p:sldId id="637" r:id="rId69"/>
    <p:sldId id="638" r:id="rId70"/>
    <p:sldId id="817" r:id="rId71"/>
    <p:sldId id="639" r:id="rId72"/>
    <p:sldId id="640" r:id="rId73"/>
    <p:sldId id="835" r:id="rId74"/>
    <p:sldId id="699" r:id="rId75"/>
    <p:sldId id="818" r:id="rId76"/>
    <p:sldId id="641" r:id="rId77"/>
    <p:sldId id="769" r:id="rId78"/>
    <p:sldId id="820" r:id="rId79"/>
    <p:sldId id="819" r:id="rId80"/>
    <p:sldId id="770" r:id="rId81"/>
    <p:sldId id="771" r:id="rId82"/>
    <p:sldId id="647" r:id="rId83"/>
    <p:sldId id="703" r:id="rId84"/>
    <p:sldId id="704" r:id="rId85"/>
    <p:sldId id="648" r:id="rId86"/>
    <p:sldId id="772" r:id="rId87"/>
    <p:sldId id="649" r:id="rId88"/>
    <p:sldId id="650" r:id="rId89"/>
    <p:sldId id="753" r:id="rId90"/>
    <p:sldId id="683" r:id="rId91"/>
    <p:sldId id="684" r:id="rId92"/>
    <p:sldId id="773" r:id="rId93"/>
    <p:sldId id="774" r:id="rId94"/>
    <p:sldId id="775" r:id="rId95"/>
    <p:sldId id="803" r:id="rId96"/>
    <p:sldId id="804" r:id="rId97"/>
    <p:sldId id="805" r:id="rId98"/>
    <p:sldId id="806" r:id="rId99"/>
    <p:sldId id="802" r:id="rId100"/>
    <p:sldId id="800" r:id="rId101"/>
    <p:sldId id="801" r:id="rId102"/>
    <p:sldId id="778" r:id="rId103"/>
    <p:sldId id="779" r:id="rId104"/>
    <p:sldId id="780" r:id="rId105"/>
    <p:sldId id="781" r:id="rId106"/>
    <p:sldId id="782" r:id="rId107"/>
    <p:sldId id="783" r:id="rId108"/>
    <p:sldId id="784" r:id="rId109"/>
    <p:sldId id="785" r:id="rId110"/>
    <p:sldId id="786" r:id="rId111"/>
    <p:sldId id="787" r:id="rId112"/>
    <p:sldId id="788" r:id="rId113"/>
    <p:sldId id="789" r:id="rId114"/>
    <p:sldId id="836" r:id="rId115"/>
    <p:sldId id="791" r:id="rId116"/>
    <p:sldId id="790" r:id="rId117"/>
    <p:sldId id="727" r:id="rId118"/>
    <p:sldId id="688" r:id="rId119"/>
    <p:sldId id="689" r:id="rId120"/>
    <p:sldId id="728" r:id="rId121"/>
    <p:sldId id="692" r:id="rId122"/>
    <p:sldId id="725" r:id="rId123"/>
    <p:sldId id="709" r:id="rId124"/>
    <p:sldId id="723" r:id="rId125"/>
    <p:sldId id="710" r:id="rId126"/>
    <p:sldId id="714" r:id="rId127"/>
    <p:sldId id="715" r:id="rId128"/>
    <p:sldId id="716" r:id="rId129"/>
    <p:sldId id="717" r:id="rId130"/>
    <p:sldId id="718" r:id="rId131"/>
    <p:sldId id="719" r:id="rId132"/>
    <p:sldId id="721" r:id="rId133"/>
    <p:sldId id="720" r:id="rId134"/>
    <p:sldId id="693" r:id="rId135"/>
    <p:sldId id="722" r:id="rId136"/>
    <p:sldId id="857" r:id="rId137"/>
    <p:sldId id="724" r:id="rId138"/>
    <p:sldId id="729" r:id="rId139"/>
    <p:sldId id="839" r:id="rId140"/>
    <p:sldId id="841" r:id="rId141"/>
    <p:sldId id="842" r:id="rId142"/>
    <p:sldId id="850" r:id="rId143"/>
    <p:sldId id="852" r:id="rId144"/>
    <p:sldId id="853" r:id="rId145"/>
    <p:sldId id="843" r:id="rId146"/>
    <p:sldId id="844" r:id="rId147"/>
    <p:sldId id="845" r:id="rId148"/>
    <p:sldId id="855" r:id="rId149"/>
    <p:sldId id="854" r:id="rId150"/>
    <p:sldId id="847" r:id="rId151"/>
    <p:sldId id="848" r:id="rId152"/>
    <p:sldId id="856" r:id="rId153"/>
    <p:sldId id="748" r:id="rId154"/>
    <p:sldId id="750" r:id="rId155"/>
    <p:sldId id="798" r:id="rId156"/>
    <p:sldId id="751" r:id="rId157"/>
    <p:sldId id="793" r:id="rId158"/>
    <p:sldId id="794" r:id="rId159"/>
    <p:sldId id="795" r:id="rId160"/>
    <p:sldId id="761" r:id="rId161"/>
    <p:sldId id="796" r:id="rId162"/>
    <p:sldId id="762" r:id="rId163"/>
    <p:sldId id="797" r:id="rId164"/>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仿宋_GB2312" pitchFamily="49"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仿宋_GB2312" pitchFamily="49"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仿宋_GB2312" pitchFamily="49"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仿宋_GB2312" pitchFamily="49"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仿宋_GB2312" pitchFamily="49"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仿宋_GB2312" pitchFamily="49"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仿宋_GB2312" pitchFamily="49"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仿宋_GB2312" pitchFamily="49"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7"/>
    <a:srgbClr val="CCFFCC"/>
    <a:srgbClr val="99FFCC"/>
    <a:srgbClr val="FFCCFF"/>
    <a:srgbClr val="FF6699"/>
    <a:srgbClr val="FF0000"/>
    <a:srgbClr val="CCCC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57" autoAdjust="0"/>
  </p:normalViewPr>
  <p:slideViewPr>
    <p:cSldViewPr snapToObjects="1">
      <p:cViewPr varScale="1">
        <p:scale>
          <a:sx n="39" d="100"/>
          <a:sy n="39" d="100"/>
        </p:scale>
        <p:origin x="1410" y="48"/>
      </p:cViewPr>
      <p:guideLst>
        <p:guide orient="horz" pos="2160"/>
        <p:guide pos="2880"/>
      </p:guideLst>
    </p:cSldViewPr>
  </p:slideViewPr>
  <p:outlineViewPr>
    <p:cViewPr>
      <p:scale>
        <a:sx n="33" d="100"/>
        <a:sy n="33" d="100"/>
      </p:scale>
      <p:origin x="0" y="-6198"/>
    </p:cViewPr>
  </p:outlineViewPr>
  <p:notesTextViewPr>
    <p:cViewPr>
      <p:scale>
        <a:sx n="100" d="100"/>
        <a:sy n="100" d="100"/>
      </p:scale>
      <p:origin x="0" y="0"/>
    </p:cViewPr>
  </p:notesTextViewPr>
  <p:sorterViewPr>
    <p:cViewPr>
      <p:scale>
        <a:sx n="66" d="100"/>
        <a:sy n="66" d="100"/>
      </p:scale>
      <p:origin x="0" y="-279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tableStyles" Target="tableStyle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notesMaster" Target="notesMasters/notesMaster1.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defRPr kumimoji="1" sz="1200">
                <a:ea typeface="仿宋_GB2312" pitchFamily="49" charset="-122"/>
                <a:cs typeface="+mn-cs"/>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defRPr kumimoji="1" sz="1200">
                <a:ea typeface="仿宋_GB2312" pitchFamily="49" charset="-122"/>
                <a:cs typeface="+mn-cs"/>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defRPr kumimoji="1" sz="1200">
                <a:ea typeface="仿宋_GB2312" pitchFamily="49" charset="-122"/>
                <a:cs typeface="+mn-cs"/>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defRPr kumimoji="1" sz="1200">
                <a:ea typeface="仿宋_GB2312"/>
                <a:cs typeface="仿宋_GB2312"/>
              </a:defRPr>
            </a:lvl1pPr>
          </a:lstStyle>
          <a:p>
            <a:pPr>
              <a:defRPr/>
            </a:pPr>
            <a:fld id="{6B3B7BA6-66C5-4A00-9AC2-E24D872CBE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defRPr kumimoji="1" sz="1200">
                <a:ea typeface="仿宋_GB2312" pitchFamily="49" charset="-122"/>
                <a:cs typeface="+mn-cs"/>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defRPr kumimoji="1" sz="1200">
                <a:ea typeface="仿宋_GB2312" pitchFamily="49" charset="-122"/>
                <a:cs typeface="+mn-cs"/>
              </a:defRPr>
            </a:lvl1pPr>
          </a:lstStyle>
          <a:p>
            <a:pPr>
              <a:defRPr/>
            </a:pPr>
            <a:endParaRPr lang="en-US" altLang="zh-CN"/>
          </a:p>
        </p:txBody>
      </p:sp>
      <p:sp>
        <p:nvSpPr>
          <p:cNvPr id="4100" name="Rectangle 4"/>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defRPr kumimoji="1" sz="1200">
                <a:ea typeface="仿宋_GB2312" pitchFamily="49" charset="-122"/>
                <a:cs typeface="+mn-cs"/>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defRPr kumimoji="1" sz="1200">
                <a:ea typeface="仿宋_GB2312"/>
                <a:cs typeface="仿宋_GB2312"/>
              </a:defRPr>
            </a:lvl1pPr>
          </a:lstStyle>
          <a:p>
            <a:pPr>
              <a:defRPr/>
            </a:pPr>
            <a:fld id="{3CB08362-EA0C-4657-8266-52C5651C443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itchFamily="49" charset="-122"/>
        <a:cs typeface="仿宋_GB231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fld id="{EBBCACB7-5773-4FF4-8B95-01F7F9158808}" type="slidenum">
              <a:rPr kumimoji="0" lang="en-US" altLang="zh-CN" sz="1200" smtClean="0">
                <a:ea typeface="宋体" panose="02010600030101010101" pitchFamily="2" charset="-122"/>
                <a:cs typeface="仿宋_GB2312" pitchFamily="49" charset="-122"/>
              </a:rPr>
              <a:pPr/>
              <a:t>6</a:t>
            </a:fld>
            <a:endParaRPr kumimoji="0" lang="en-US" altLang="zh-CN" sz="1200" smtClean="0">
              <a:ea typeface="宋体" panose="02010600030101010101" pitchFamily="2" charset="-122"/>
              <a:cs typeface="仿宋_GB2312" pitchFamily="49" charset="-122"/>
            </a:endParaRPr>
          </a:p>
        </p:txBody>
      </p:sp>
      <p:sp>
        <p:nvSpPr>
          <p:cNvPr id="12291" name="Rectangle 2"/>
          <p:cNvSpPr>
            <a:spLocks noGrp="1" noRot="1" noChangeAspect="1" noChangeArrowheads="1" noTextEdit="1"/>
          </p:cNvSpPr>
          <p:nvPr>
            <p:ph type="sldImg" idx="4294967295"/>
          </p:nvPr>
        </p:nvSpPr>
        <p:spPr>
          <a:solidFill>
            <a:srgbClr val="FFFFFF"/>
          </a:solidFill>
          <a:ln/>
        </p:spPr>
      </p:sp>
      <p:sp>
        <p:nvSpPr>
          <p:cNvPr id="12292" name="Rectangle 3"/>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fld id="{D63116B4-3490-4796-BF00-949CB625B4DA}" type="slidenum">
              <a:rPr kumimoji="0" lang="en-US" altLang="zh-CN" sz="1200" smtClean="0">
                <a:ea typeface="宋体" panose="02010600030101010101" pitchFamily="2" charset="-122"/>
                <a:cs typeface="仿宋_GB2312" pitchFamily="49" charset="-122"/>
              </a:rPr>
              <a:pPr/>
              <a:t>7</a:t>
            </a:fld>
            <a:endParaRPr kumimoji="0" lang="en-US" altLang="zh-CN" sz="1200" smtClean="0">
              <a:ea typeface="宋体" panose="02010600030101010101" pitchFamily="2" charset="-122"/>
              <a:cs typeface="仿宋_GB2312" pitchFamily="49" charset="-122"/>
            </a:endParaRPr>
          </a:p>
        </p:txBody>
      </p:sp>
      <p:sp>
        <p:nvSpPr>
          <p:cNvPr id="14339" name="Rectangle 1026"/>
          <p:cNvSpPr>
            <a:spLocks noGrp="1" noRot="1" noChangeAspect="1" noChangeArrowheads="1" noTextEdit="1"/>
          </p:cNvSpPr>
          <p:nvPr>
            <p:ph type="sldImg" idx="4294967295"/>
          </p:nvPr>
        </p:nvSpPr>
        <p:spPr>
          <a:solidFill>
            <a:srgbClr val="FFFFFF"/>
          </a:solidFill>
          <a:ln/>
        </p:spPr>
      </p:sp>
      <p:sp>
        <p:nvSpPr>
          <p:cNvPr id="14340" name="Rectangle 1027"/>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fld id="{5BF140C5-171C-44DE-B16F-2551C47D944C}" type="slidenum">
              <a:rPr kumimoji="0" lang="en-US" altLang="zh-CN" sz="1200" smtClean="0">
                <a:ea typeface="宋体" panose="02010600030101010101" pitchFamily="2" charset="-122"/>
                <a:cs typeface="仿宋_GB2312" pitchFamily="49" charset="-122"/>
              </a:rPr>
              <a:pPr/>
              <a:t>19</a:t>
            </a:fld>
            <a:endParaRPr kumimoji="0" lang="en-US" altLang="zh-CN" sz="1200" smtClean="0">
              <a:ea typeface="宋体" panose="02010600030101010101" pitchFamily="2" charset="-122"/>
              <a:cs typeface="仿宋_GB2312" pitchFamily="49" charset="-122"/>
            </a:endParaRPr>
          </a:p>
        </p:txBody>
      </p:sp>
      <p:sp>
        <p:nvSpPr>
          <p:cNvPr id="27651" name="Rectangle 2"/>
          <p:cNvSpPr>
            <a:spLocks noGrp="1" noRot="1" noChangeAspect="1" noChangeArrowheads="1" noTextEdit="1"/>
          </p:cNvSpPr>
          <p:nvPr>
            <p:ph type="sldImg" idx="4294967295"/>
          </p:nvPr>
        </p:nvSpPr>
        <p:spPr>
          <a:solidFill>
            <a:srgbClr val="FFFFFF"/>
          </a:solidFill>
          <a:ln/>
        </p:spPr>
      </p:sp>
      <p:sp>
        <p:nvSpPr>
          <p:cNvPr id="27652" name="Rectangle 3"/>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ln/>
        </p:spPr>
      </p:sp>
      <p:sp>
        <p:nvSpPr>
          <p:cNvPr id="44035" name="备注占位符 2"/>
          <p:cNvSpPr>
            <a:spLocks noGrp="1" noChangeArrowheads="1"/>
          </p:cNvSpPr>
          <p:nvPr>
            <p:ph type="body" idx="4294967295"/>
          </p:nvPr>
        </p:nvSpPr>
        <p:spPr/>
        <p:txBody>
          <a:bodyPr>
            <a:prstTxWarp prst="textNoShape">
              <a:avLst/>
            </a:prstTxWarp>
          </a:bodyPr>
          <a:lstStyle/>
          <a:p>
            <a:endParaRPr lang="zh-CN" altLang="en-US" smtClean="0"/>
          </a:p>
        </p:txBody>
      </p:sp>
      <p:sp>
        <p:nvSpPr>
          <p:cNvPr id="4403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fld id="{E4CB90BD-E756-4CC4-A274-40085AB01AEF}" type="slidenum">
              <a:rPr kumimoji="0" lang="en-US" altLang="zh-CN" sz="1200" smtClean="0">
                <a:ea typeface="宋体" panose="02010600030101010101" pitchFamily="2" charset="-122"/>
                <a:cs typeface="仿宋_GB2312" pitchFamily="49" charset="-122"/>
              </a:rPr>
              <a:pPr/>
              <a:t>34</a:t>
            </a:fld>
            <a:endParaRPr kumimoji="0" lang="en-US" altLang="zh-CN" sz="1200" smtClean="0">
              <a:ea typeface="宋体" panose="02010600030101010101" pitchFamily="2" charset="-122"/>
              <a:cs typeface="仿宋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35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49288" y="1449388"/>
            <a:ext cx="7983537" cy="4725987"/>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250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338" y="609600"/>
            <a:ext cx="1995487" cy="556577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49288" y="609600"/>
            <a:ext cx="5835650" cy="5565775"/>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93222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a:prstGeom prst="rect">
            <a:avLst/>
          </a:prstGeo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49288" y="1449388"/>
            <a:ext cx="7983537" cy="4725987"/>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290239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a:prstGeom prst="rect">
            <a:avLst/>
          </a:prstGeom>
        </p:spPr>
        <p:txBody>
          <a:bodyPr/>
          <a:lstStyle/>
          <a:p>
            <a:r>
              <a:rPr lang="zh-CN" altLang="en-US" noProof="1" smtClean="0"/>
              <a:t>单击此处编辑母版标题样式</a:t>
            </a:r>
            <a:endParaRPr lang="zh-CN" altLang="en-US" noProof="1"/>
          </a:p>
        </p:txBody>
      </p:sp>
      <p:sp>
        <p:nvSpPr>
          <p:cNvPr id="3" name="SmartArt 占位符 2"/>
          <p:cNvSpPr>
            <a:spLocks noGrp="1"/>
          </p:cNvSpPr>
          <p:nvPr>
            <p:ph type="pic" idx="1"/>
          </p:nvPr>
        </p:nvSpPr>
        <p:spPr>
          <a:xfrm>
            <a:off x="649288" y="1449388"/>
            <a:ext cx="7983537" cy="4725987"/>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1058737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68209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71320F-A453-422E-BC26-197880525D98}" type="slidenum">
              <a:rPr lang="zh-CN" altLang="en-US"/>
              <a:pPr>
                <a:defRPr/>
              </a:pPr>
              <a:t>‹#›</a:t>
            </a:fld>
            <a:endParaRPr lang="zh-CN" altLang="en-US"/>
          </a:p>
        </p:txBody>
      </p:sp>
    </p:spTree>
    <p:extLst>
      <p:ext uri="{BB962C8B-B14F-4D97-AF65-F5344CB8AC3E}">
        <p14:creationId xmlns:p14="http://schemas.microsoft.com/office/powerpoint/2010/main" val="731009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A96B00-04F5-468D-99F6-CF077C8E14FB}" type="slidenum">
              <a:rPr lang="zh-CN" altLang="en-US"/>
              <a:pPr>
                <a:defRPr/>
              </a:pPr>
              <a:t>‹#›</a:t>
            </a:fld>
            <a:endParaRPr lang="zh-CN" altLang="en-US"/>
          </a:p>
        </p:txBody>
      </p:sp>
    </p:spTree>
    <p:extLst>
      <p:ext uri="{BB962C8B-B14F-4D97-AF65-F5344CB8AC3E}">
        <p14:creationId xmlns:p14="http://schemas.microsoft.com/office/powerpoint/2010/main" val="2022031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7C33B-4381-4C1A-BA17-0F4B6162A3D8}" type="slidenum">
              <a:rPr lang="zh-CN" altLang="en-US"/>
              <a:pPr>
                <a:defRPr/>
              </a:pPr>
              <a:t>‹#›</a:t>
            </a:fld>
            <a:endParaRPr lang="zh-CN" altLang="en-US"/>
          </a:p>
        </p:txBody>
      </p:sp>
    </p:spTree>
    <p:extLst>
      <p:ext uri="{BB962C8B-B14F-4D97-AF65-F5344CB8AC3E}">
        <p14:creationId xmlns:p14="http://schemas.microsoft.com/office/powerpoint/2010/main" val="3386849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6715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825625"/>
            <a:ext cx="386715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41EF508-5DE7-4BE7-8361-428F2E03F34E}" type="slidenum">
              <a:rPr lang="zh-CN" altLang="en-US"/>
              <a:pPr>
                <a:defRPr/>
              </a:pPr>
              <a:t>‹#›</a:t>
            </a:fld>
            <a:endParaRPr lang="zh-CN" altLang="en-US"/>
          </a:p>
        </p:txBody>
      </p:sp>
    </p:spTree>
    <p:extLst>
      <p:ext uri="{BB962C8B-B14F-4D97-AF65-F5344CB8AC3E}">
        <p14:creationId xmlns:p14="http://schemas.microsoft.com/office/powerpoint/2010/main" val="712409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6FAD6B2-45C7-4900-89B2-B474955547F0}" type="slidenum">
              <a:rPr lang="zh-CN" altLang="en-US"/>
              <a:pPr>
                <a:defRPr/>
              </a:pPr>
              <a:t>‹#›</a:t>
            </a:fld>
            <a:endParaRPr lang="zh-CN" altLang="en-US"/>
          </a:p>
        </p:txBody>
      </p:sp>
    </p:spTree>
    <p:extLst>
      <p:ext uri="{BB962C8B-B14F-4D97-AF65-F5344CB8AC3E}">
        <p14:creationId xmlns:p14="http://schemas.microsoft.com/office/powerpoint/2010/main" val="337706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49288" y="1449388"/>
            <a:ext cx="7983537" cy="4725987"/>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6176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4AACBC9-FD96-4CB1-88F4-60F45286A93D}" type="slidenum">
              <a:rPr lang="zh-CN" altLang="en-US"/>
              <a:pPr>
                <a:defRPr/>
              </a:pPr>
              <a:t>‹#›</a:t>
            </a:fld>
            <a:endParaRPr lang="zh-CN" altLang="en-US"/>
          </a:p>
        </p:txBody>
      </p:sp>
    </p:spTree>
    <p:extLst>
      <p:ext uri="{BB962C8B-B14F-4D97-AF65-F5344CB8AC3E}">
        <p14:creationId xmlns:p14="http://schemas.microsoft.com/office/powerpoint/2010/main" val="1633641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61EC1B0-5B73-48DD-816E-B8A756F406E0}" type="slidenum">
              <a:rPr lang="zh-CN" altLang="en-US"/>
              <a:pPr>
                <a:defRPr/>
              </a:pPr>
              <a:t>‹#›</a:t>
            </a:fld>
            <a:endParaRPr lang="zh-CN" altLang="en-US"/>
          </a:p>
        </p:txBody>
      </p:sp>
    </p:spTree>
    <p:extLst>
      <p:ext uri="{BB962C8B-B14F-4D97-AF65-F5344CB8AC3E}">
        <p14:creationId xmlns:p14="http://schemas.microsoft.com/office/powerpoint/2010/main" val="3265542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E21D02-8541-4F02-AFE1-B1CA45F4EF16}" type="slidenum">
              <a:rPr lang="zh-CN" altLang="en-US"/>
              <a:pPr>
                <a:defRPr/>
              </a:pPr>
              <a:t>‹#›</a:t>
            </a:fld>
            <a:endParaRPr lang="zh-CN" altLang="en-US"/>
          </a:p>
        </p:txBody>
      </p:sp>
    </p:spTree>
    <p:extLst>
      <p:ext uri="{BB962C8B-B14F-4D97-AF65-F5344CB8AC3E}">
        <p14:creationId xmlns:p14="http://schemas.microsoft.com/office/powerpoint/2010/main" val="285988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88B7D90-0D18-42D0-99D8-6B262680DE5D}" type="slidenum">
              <a:rPr lang="zh-CN" altLang="en-US"/>
              <a:pPr>
                <a:defRPr/>
              </a:pPr>
              <a:t>‹#›</a:t>
            </a:fld>
            <a:endParaRPr lang="zh-CN" altLang="en-US"/>
          </a:p>
        </p:txBody>
      </p:sp>
    </p:spTree>
    <p:extLst>
      <p:ext uri="{BB962C8B-B14F-4D97-AF65-F5344CB8AC3E}">
        <p14:creationId xmlns:p14="http://schemas.microsoft.com/office/powerpoint/2010/main" val="407970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41F26E4-8668-445E-897E-37F29EA74F15}" type="slidenum">
              <a:rPr lang="zh-CN" altLang="en-US"/>
              <a:pPr>
                <a:defRPr/>
              </a:pPr>
              <a:t>‹#›</a:t>
            </a:fld>
            <a:endParaRPr lang="zh-CN" altLang="en-US"/>
          </a:p>
        </p:txBody>
      </p:sp>
    </p:spTree>
    <p:extLst>
      <p:ext uri="{BB962C8B-B14F-4D97-AF65-F5344CB8AC3E}">
        <p14:creationId xmlns:p14="http://schemas.microsoft.com/office/powerpoint/2010/main" val="12930772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B576DC-36E4-46BF-843A-CB53B2A1578A}" type="slidenum">
              <a:rPr lang="zh-CN" altLang="en-US"/>
              <a:pPr>
                <a:defRPr/>
              </a:pPr>
              <a:t>‹#›</a:t>
            </a:fld>
            <a:endParaRPr lang="zh-CN" altLang="en-US"/>
          </a:p>
        </p:txBody>
      </p:sp>
    </p:spTree>
    <p:extLst>
      <p:ext uri="{BB962C8B-B14F-4D97-AF65-F5344CB8AC3E}">
        <p14:creationId xmlns:p14="http://schemas.microsoft.com/office/powerpoint/2010/main" val="10338156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1FE4EA-DFE5-41E3-B78E-A25EC51E3ED4}" type="slidenum">
              <a:rPr lang="zh-CN" altLang="en-US"/>
              <a:pPr>
                <a:defRPr/>
              </a:pPr>
              <a:t>‹#›</a:t>
            </a:fld>
            <a:endParaRPr lang="zh-CN" altLang="en-US"/>
          </a:p>
        </p:txBody>
      </p:sp>
    </p:spTree>
    <p:extLst>
      <p:ext uri="{BB962C8B-B14F-4D97-AF65-F5344CB8AC3E}">
        <p14:creationId xmlns:p14="http://schemas.microsoft.com/office/powerpoint/2010/main" val="2901933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ABE373D-3ED1-4309-8D5B-CEDD058AC207}" type="slidenum">
              <a:rPr lang="zh-CN" altLang="en-US"/>
              <a:pPr>
                <a:defRPr/>
              </a:pPr>
              <a:t>‹#›</a:t>
            </a:fld>
            <a:endParaRPr lang="zh-CN" altLang="en-US"/>
          </a:p>
        </p:txBody>
      </p:sp>
    </p:spTree>
    <p:extLst>
      <p:ext uri="{BB962C8B-B14F-4D97-AF65-F5344CB8AC3E}">
        <p14:creationId xmlns:p14="http://schemas.microsoft.com/office/powerpoint/2010/main" val="37634855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6641F8-8420-409C-BEAF-75B15E99B8E5}" type="slidenum">
              <a:rPr lang="zh-CN" altLang="en-US"/>
              <a:pPr>
                <a:defRPr/>
              </a:pPr>
              <a:t>‹#›</a:t>
            </a:fld>
            <a:endParaRPr lang="zh-CN" altLang="en-US"/>
          </a:p>
        </p:txBody>
      </p:sp>
    </p:spTree>
    <p:extLst>
      <p:ext uri="{BB962C8B-B14F-4D97-AF65-F5344CB8AC3E}">
        <p14:creationId xmlns:p14="http://schemas.microsoft.com/office/powerpoint/2010/main" val="27839438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6715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825625"/>
            <a:ext cx="386715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AF6FFB6-697C-4DC6-9612-7C170C97350F}" type="slidenum">
              <a:rPr lang="zh-CN" altLang="en-US"/>
              <a:pPr>
                <a:defRPr/>
              </a:pPr>
              <a:t>‹#›</a:t>
            </a:fld>
            <a:endParaRPr lang="zh-CN" altLang="en-US"/>
          </a:p>
        </p:txBody>
      </p:sp>
    </p:spTree>
    <p:extLst>
      <p:ext uri="{BB962C8B-B14F-4D97-AF65-F5344CB8AC3E}">
        <p14:creationId xmlns:p14="http://schemas.microsoft.com/office/powerpoint/2010/main" val="3650556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24174647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2DC74C9-CFBB-4FBF-92FE-F046E7712390}" type="slidenum">
              <a:rPr lang="zh-CN" altLang="en-US"/>
              <a:pPr>
                <a:defRPr/>
              </a:pPr>
              <a:t>‹#›</a:t>
            </a:fld>
            <a:endParaRPr lang="zh-CN" altLang="en-US"/>
          </a:p>
        </p:txBody>
      </p:sp>
    </p:spTree>
    <p:extLst>
      <p:ext uri="{BB962C8B-B14F-4D97-AF65-F5344CB8AC3E}">
        <p14:creationId xmlns:p14="http://schemas.microsoft.com/office/powerpoint/2010/main" val="1403569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95D453F-7B8D-4411-B476-B81C3132D7B3}" type="slidenum">
              <a:rPr lang="zh-CN" altLang="en-US"/>
              <a:pPr>
                <a:defRPr/>
              </a:pPr>
              <a:t>‹#›</a:t>
            </a:fld>
            <a:endParaRPr lang="zh-CN" altLang="en-US"/>
          </a:p>
        </p:txBody>
      </p:sp>
    </p:spTree>
    <p:extLst>
      <p:ext uri="{BB962C8B-B14F-4D97-AF65-F5344CB8AC3E}">
        <p14:creationId xmlns:p14="http://schemas.microsoft.com/office/powerpoint/2010/main" val="429700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2B75C2B-380C-4D1D-BDA3-1DBD4E6E37C5}" type="slidenum">
              <a:rPr lang="zh-CN" altLang="en-US"/>
              <a:pPr>
                <a:defRPr/>
              </a:pPr>
              <a:t>‹#›</a:t>
            </a:fld>
            <a:endParaRPr lang="zh-CN" altLang="en-US"/>
          </a:p>
        </p:txBody>
      </p:sp>
    </p:spTree>
    <p:extLst>
      <p:ext uri="{BB962C8B-B14F-4D97-AF65-F5344CB8AC3E}">
        <p14:creationId xmlns:p14="http://schemas.microsoft.com/office/powerpoint/2010/main" val="3037132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84F8642-21B7-44C5-9415-D413885D2B8D}" type="slidenum">
              <a:rPr lang="zh-CN" altLang="en-US"/>
              <a:pPr>
                <a:defRPr/>
              </a:pPr>
              <a:t>‹#›</a:t>
            </a:fld>
            <a:endParaRPr lang="zh-CN" altLang="en-US"/>
          </a:p>
        </p:txBody>
      </p:sp>
    </p:spTree>
    <p:extLst>
      <p:ext uri="{BB962C8B-B14F-4D97-AF65-F5344CB8AC3E}">
        <p14:creationId xmlns:p14="http://schemas.microsoft.com/office/powerpoint/2010/main" val="20313106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7F55087-DEA3-45D9-AC53-993118CA6246}" type="slidenum">
              <a:rPr lang="zh-CN" altLang="en-US"/>
              <a:pPr>
                <a:defRPr/>
              </a:pPr>
              <a:t>‹#›</a:t>
            </a:fld>
            <a:endParaRPr lang="zh-CN" altLang="en-US"/>
          </a:p>
        </p:txBody>
      </p:sp>
    </p:spTree>
    <p:extLst>
      <p:ext uri="{BB962C8B-B14F-4D97-AF65-F5344CB8AC3E}">
        <p14:creationId xmlns:p14="http://schemas.microsoft.com/office/powerpoint/2010/main" val="8577455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16485B-E364-4DB8-B123-5D792FF37589}" type="slidenum">
              <a:rPr lang="zh-CN" altLang="en-US"/>
              <a:pPr>
                <a:defRPr/>
              </a:pPr>
              <a:t>‹#›</a:t>
            </a:fld>
            <a:endParaRPr lang="zh-CN" altLang="en-US"/>
          </a:p>
        </p:txBody>
      </p:sp>
    </p:spTree>
    <p:extLst>
      <p:ext uri="{BB962C8B-B14F-4D97-AF65-F5344CB8AC3E}">
        <p14:creationId xmlns:p14="http://schemas.microsoft.com/office/powerpoint/2010/main" val="3134665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BE0CD8-2C21-4445-87AE-BD15A6CE5FF8}" type="slidenum">
              <a:rPr lang="zh-CN" altLang="en-US"/>
              <a:pPr>
                <a:defRPr/>
              </a:pPr>
              <a:t>‹#›</a:t>
            </a:fld>
            <a:endParaRPr lang="zh-CN" altLang="en-US"/>
          </a:p>
        </p:txBody>
      </p:sp>
    </p:spTree>
    <p:extLst>
      <p:ext uri="{BB962C8B-B14F-4D97-AF65-F5344CB8AC3E}">
        <p14:creationId xmlns:p14="http://schemas.microsoft.com/office/powerpoint/2010/main" val="3449863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49288" y="1449388"/>
            <a:ext cx="3914775" cy="472598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16463" y="1449388"/>
            <a:ext cx="3916362" cy="472598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648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37723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26028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98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317833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111851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Line 9"/>
          <p:cNvSpPr>
            <a:spLocks noChangeShapeType="1"/>
          </p:cNvSpPr>
          <p:nvPr userDrawn="1"/>
        </p:nvSpPr>
        <p:spPr bwMode="auto">
          <a:xfrm>
            <a:off x="0" y="6281738"/>
            <a:ext cx="91440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Line 18"/>
          <p:cNvSpPr>
            <a:spLocks noChangeShapeType="1"/>
          </p:cNvSpPr>
          <p:nvPr/>
        </p:nvSpPr>
        <p:spPr bwMode="auto">
          <a:xfrm>
            <a:off x="1588" y="568325"/>
            <a:ext cx="914241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28" name="WordArt 20"/>
          <p:cNvSpPr>
            <a:spLocks noChangeArrowheads="1" noChangeShapeType="1" noTextEdit="1"/>
          </p:cNvSpPr>
          <p:nvPr/>
        </p:nvSpPr>
        <p:spPr bwMode="auto">
          <a:xfrm rot="46488">
            <a:off x="211138" y="-11113"/>
            <a:ext cx="2095500" cy="495301"/>
          </a:xfrm>
          <a:prstGeom prst="rect">
            <a:avLst/>
          </a:prstGeom>
        </p:spPr>
        <p:txBody>
          <a:bodyPr wrap="none" fromWordArt="1">
            <a:prstTxWarp prst="textPlain">
              <a:avLst>
                <a:gd name="adj" fmla="val 50000"/>
              </a:avLst>
            </a:prstTxWarp>
          </a:bodyPr>
          <a:lstStyle/>
          <a:p>
            <a:pPr algn="ctr"/>
            <a:r>
              <a:rPr lang="en-US" altLang="zh-CN" sz="3200" b="1" i="1"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21540000" scaled="1"/>
                </a:gradFill>
                <a:effectLst>
                  <a:outerShdw dist="35921" dir="2700000" sy="50000" kx="2115830" algn="bl" rotWithShape="0">
                    <a:srgbClr val="C0C0C0"/>
                  </a:outerShdw>
                </a:effectLst>
                <a:latin typeface="Arial Narrow" panose="020B0606020202030204" pitchFamily="34" charset="0"/>
              </a:rPr>
              <a:t>data structure</a:t>
            </a:r>
            <a:endParaRPr lang="zh-CN" altLang="en-US" sz="3200" b="1" i="1"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21540000" scaled="1"/>
              </a:gradFill>
              <a:effectLst>
                <a:outerShdw dist="35921" dir="2700000" sy="50000" kx="2115830" algn="bl" rotWithShape="0">
                  <a:srgbClr val="C0C0C0"/>
                </a:outerShdw>
              </a:effectLst>
              <a:latin typeface="Arial Narrow" panose="020B0606020202030204" pitchFamily="34" charset="0"/>
            </a:endParaRPr>
          </a:p>
        </p:txBody>
      </p:sp>
      <p:pic>
        <p:nvPicPr>
          <p:cNvPr id="1029" name="图片 9" descr="1.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10488" y="5915025"/>
            <a:ext cx="7905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Lst>
  <p:txStyles>
    <p:titleStyle>
      <a:lvl1pPr algn="ctr" rtl="0" eaLnBrk="0" fontAlgn="base" hangingPunct="0">
        <a:spcBef>
          <a:spcPct val="0"/>
        </a:spcBef>
        <a:spcAft>
          <a:spcPct val="0"/>
        </a:spcAft>
        <a:defRPr sz="4400" b="1">
          <a:solidFill>
            <a:schemeClr val="accent1"/>
          </a:solidFill>
          <a:effectLst>
            <a:outerShdw blurRad="38100" dist="38100" dir="2700000" algn="tl">
              <a:srgbClr val="C0C0C0"/>
            </a:outerShdw>
          </a:effectLst>
          <a:latin typeface="+mj-lt"/>
          <a:ea typeface="+mj-ea"/>
          <a:cs typeface="仿宋_GB2312"/>
        </a:defRPr>
      </a:lvl1pPr>
      <a:lvl2pPr algn="ctr" rtl="0" eaLnBrk="0" fontAlgn="base" hangingPunct="0">
        <a:spcBef>
          <a:spcPct val="0"/>
        </a:spcBef>
        <a:spcAft>
          <a:spcPct val="0"/>
        </a:spcAft>
        <a:defRPr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cs typeface="仿宋_GB2312"/>
        </a:defRPr>
      </a:lvl2pPr>
      <a:lvl3pPr algn="ctr" rtl="0" eaLnBrk="0" fontAlgn="base" hangingPunct="0">
        <a:spcBef>
          <a:spcPct val="0"/>
        </a:spcBef>
        <a:spcAft>
          <a:spcPct val="0"/>
        </a:spcAft>
        <a:defRPr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cs typeface="仿宋_GB2312"/>
        </a:defRPr>
      </a:lvl3pPr>
      <a:lvl4pPr algn="ctr" rtl="0" eaLnBrk="0" fontAlgn="base" hangingPunct="0">
        <a:spcBef>
          <a:spcPct val="0"/>
        </a:spcBef>
        <a:spcAft>
          <a:spcPct val="0"/>
        </a:spcAft>
        <a:defRPr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cs typeface="仿宋_GB2312"/>
        </a:defRPr>
      </a:lvl4pPr>
      <a:lvl5pPr algn="ctr" rtl="0" eaLnBrk="0" fontAlgn="base" hangingPunct="0">
        <a:spcBef>
          <a:spcPct val="0"/>
        </a:spcBef>
        <a:spcAft>
          <a:spcPct val="0"/>
        </a:spcAft>
        <a:defRPr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cs typeface="仿宋_GB231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仿宋_GB2312"/>
        </a:defRPr>
      </a:lvl1pPr>
      <a:lvl2pPr marL="742950" indent="-285750" algn="l" rtl="0" eaLnBrk="0" fontAlgn="base" hangingPunct="0">
        <a:spcBef>
          <a:spcPct val="20000"/>
        </a:spcBef>
        <a:spcAft>
          <a:spcPct val="0"/>
        </a:spcAft>
        <a:buChar char="–"/>
        <a:defRPr sz="2800">
          <a:solidFill>
            <a:schemeClr val="tx1"/>
          </a:solidFill>
          <a:latin typeface="+mn-lt"/>
          <a:ea typeface="+mn-ea"/>
          <a:cs typeface="仿宋_GB2312"/>
        </a:defRPr>
      </a:lvl2pPr>
      <a:lvl3pPr marL="1143000" indent="-228600" algn="l" rtl="0" eaLnBrk="0" fontAlgn="base" hangingPunct="0">
        <a:spcBef>
          <a:spcPct val="20000"/>
        </a:spcBef>
        <a:spcAft>
          <a:spcPct val="0"/>
        </a:spcAft>
        <a:buChar char="•"/>
        <a:defRPr sz="2400">
          <a:solidFill>
            <a:schemeClr val="tx1"/>
          </a:solidFill>
          <a:latin typeface="+mn-lt"/>
          <a:ea typeface="+mn-ea"/>
          <a:cs typeface="仿宋_GB2312"/>
        </a:defRPr>
      </a:lvl3pPr>
      <a:lvl4pPr marL="1600200" indent="-228600" algn="l" rtl="0" eaLnBrk="0" fontAlgn="base" hangingPunct="0">
        <a:spcBef>
          <a:spcPct val="20000"/>
        </a:spcBef>
        <a:spcAft>
          <a:spcPct val="0"/>
        </a:spcAft>
        <a:buChar char="–"/>
        <a:defRPr sz="2000">
          <a:solidFill>
            <a:schemeClr val="tx1"/>
          </a:solidFill>
          <a:latin typeface="+mn-lt"/>
          <a:ea typeface="+mn-ea"/>
          <a:cs typeface="仿宋_GB2312"/>
        </a:defRPr>
      </a:lvl4pPr>
      <a:lvl5pPr marL="2057400" indent="-228600" algn="l" rtl="0" eaLnBrk="0" fontAlgn="base" hangingPunct="0">
        <a:spcBef>
          <a:spcPct val="20000"/>
        </a:spcBef>
        <a:spcAft>
          <a:spcPct val="0"/>
        </a:spcAft>
        <a:buChar char="»"/>
        <a:defRPr sz="2000">
          <a:solidFill>
            <a:schemeClr val="tx1"/>
          </a:solidFill>
          <a:latin typeface="+mn-lt"/>
          <a:ea typeface="+mn-ea"/>
          <a:cs typeface="仿宋_GB231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kumimoji="1" sz="1200">
                <a:solidFill>
                  <a:schemeClr val="tx1">
                    <a:tint val="75000"/>
                  </a:schemeClr>
                </a:solidFill>
                <a:ea typeface="仿宋_GB2312"/>
                <a:cs typeface="仿宋_GB2312"/>
              </a:defRPr>
            </a:lvl1pPr>
          </a:lstStyle>
          <a:p>
            <a:pPr>
              <a:defRPr/>
            </a:pPr>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kumimoji="1" sz="1200">
                <a:solidFill>
                  <a:schemeClr val="tx1">
                    <a:tint val="75000"/>
                  </a:schemeClr>
                </a:solidFill>
                <a:ea typeface="仿宋_GB2312"/>
                <a:cs typeface="仿宋_GB2312"/>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kumimoji="1" sz="1200">
                <a:solidFill>
                  <a:schemeClr val="tx1">
                    <a:tint val="75000"/>
                  </a:schemeClr>
                </a:solidFill>
                <a:ea typeface="仿宋_GB2312"/>
                <a:cs typeface="仿宋_GB2312"/>
              </a:defRPr>
            </a:lvl1pPr>
          </a:lstStyle>
          <a:p>
            <a:pPr>
              <a:defRPr/>
            </a:pPr>
            <a:fld id="{E444D2C7-5C46-4D2D-8E7C-EF40BAA9E3E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kumimoji="1" sz="1200">
                <a:solidFill>
                  <a:schemeClr val="tx1">
                    <a:tint val="75000"/>
                  </a:schemeClr>
                </a:solidFill>
                <a:ea typeface="仿宋_GB2312"/>
                <a:cs typeface="仿宋_GB2312"/>
              </a:defRPr>
            </a:lvl1pPr>
          </a:lstStyle>
          <a:p>
            <a:pPr>
              <a:defRPr/>
            </a:pPr>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kumimoji="1" sz="1200">
                <a:solidFill>
                  <a:schemeClr val="tx1">
                    <a:tint val="75000"/>
                  </a:schemeClr>
                </a:solidFill>
                <a:ea typeface="仿宋_GB2312"/>
                <a:cs typeface="仿宋_GB2312"/>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kumimoji="1" sz="1200">
                <a:solidFill>
                  <a:schemeClr val="tx1">
                    <a:tint val="75000"/>
                  </a:schemeClr>
                </a:solidFill>
                <a:ea typeface="仿宋_GB2312"/>
                <a:cs typeface="仿宋_GB2312"/>
              </a:defRPr>
            </a:lvl1pPr>
          </a:lstStyle>
          <a:p>
            <a:pPr>
              <a:defRPr/>
            </a:pPr>
            <a:fld id="{A9E65958-4915-4C48-9F9D-6CD4012D9B6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5.emf"/><Relationship Id="rId5" Type="http://schemas.openxmlformats.org/officeDocument/2006/relationships/oleObject" Target="../embeddings/oleObject18.bin"/><Relationship Id="rId4" Type="http://schemas.openxmlformats.org/officeDocument/2006/relationships/image" Target="../media/image34.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20.bin"/><Relationship Id="rId4" Type="http://schemas.openxmlformats.org/officeDocument/2006/relationships/image" Target="../media/image36.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2.wmf"/></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3.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44.wmf"/></Relationships>
</file>

<file path=ppt/slides/_rels/slide1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5.wmf"/></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5.w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slide" Target="slide6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8.emf"/><Relationship Id="rId4" Type="http://schemas.openxmlformats.org/officeDocument/2006/relationships/oleObject" Target="../embeddings/oleObject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6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8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9.bin"/><Relationship Id="rId4" Type="http://schemas.openxmlformats.org/officeDocument/2006/relationships/image" Target="../media/image24.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28.wmf"/><Relationship Id="rId4" Type="http://schemas.openxmlformats.org/officeDocument/2006/relationships/oleObject" Target="../embeddings/oleObject12.bin"/></Relationships>
</file>

<file path=ppt/slides/_rels/slide93.xml.rels><?xml version="1.0" encoding="UTF-8" standalone="yes"?>
<Relationships xmlns="http://schemas.openxmlformats.org/package/2006/relationships"><Relationship Id="rId3" Type="http://schemas.openxmlformats.org/officeDocument/2006/relationships/image" Target="../media/image31.gif"/><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1.gif"/><Relationship Id="rId4" Type="http://schemas.openxmlformats.org/officeDocument/2006/relationships/image" Target="../media/image30.wmf"/></Relationships>
</file>

<file path=ppt/slides/_rels/slide9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4"/>
          <p:cNvSpPr txBox="1">
            <a:spLocks noChangeArrowheads="1"/>
          </p:cNvSpPr>
          <p:nvPr/>
        </p:nvSpPr>
        <p:spPr>
          <a:xfrm>
            <a:off x="1652588" y="1017588"/>
            <a:ext cx="5611812" cy="1695450"/>
          </a:xfrm>
          <a:prstGeom prst="rect">
            <a:avLst/>
          </a:prstGeom>
        </p:spPr>
        <p:txBody>
          <a:bodyPr/>
          <a:lstStyle/>
          <a:p>
            <a:pPr algn="ctr">
              <a:defRPr/>
            </a:pPr>
            <a:r>
              <a:rPr kumimoji="1" lang="zh-CN" altLang="en-US" sz="6600" b="1" kern="0" dirty="0">
                <a:solidFill>
                  <a:schemeClr val="accent1">
                    <a:lumMod val="50000"/>
                  </a:schemeClr>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j-cs"/>
              </a:rPr>
              <a:t>第</a:t>
            </a:r>
            <a:r>
              <a:rPr kumimoji="1" lang="en-US" altLang="zh-CN" sz="6600" b="1" kern="0" dirty="0">
                <a:solidFill>
                  <a:schemeClr val="accent1">
                    <a:lumMod val="50000"/>
                  </a:schemeClr>
                </a:solidFill>
                <a:effectLst>
                  <a:outerShdw blurRad="38100" dist="38100" dir="2700000" algn="tl">
                    <a:srgbClr val="C0C0C0"/>
                  </a:outerShdw>
                </a:effectLst>
                <a:latin typeface="+mj-lt"/>
                <a:ea typeface="华文行楷" panose="02010800040101010101" pitchFamily="2" charset="-122"/>
                <a:cs typeface="+mj-cs"/>
              </a:rPr>
              <a:t>2</a:t>
            </a:r>
            <a:r>
              <a:rPr kumimoji="1" lang="zh-CN" altLang="en-US" sz="6600" b="1" kern="0" dirty="0">
                <a:solidFill>
                  <a:schemeClr val="accent1">
                    <a:lumMod val="50000"/>
                  </a:schemeClr>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j-cs"/>
              </a:rPr>
              <a:t>章 线性表</a:t>
            </a:r>
            <a:br>
              <a:rPr kumimoji="1" lang="zh-CN" altLang="en-US" sz="6600" b="1" kern="0" dirty="0">
                <a:solidFill>
                  <a:schemeClr val="accent1">
                    <a:lumMod val="50000"/>
                  </a:schemeClr>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j-cs"/>
              </a:rPr>
            </a:br>
            <a:endParaRPr kumimoji="1" lang="zh-CN" altLang="en-US" sz="6600" b="1" i="1" kern="0" dirty="0">
              <a:solidFill>
                <a:schemeClr val="accent1">
                  <a:lumMod val="50000"/>
                </a:schemeClr>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j-cs"/>
            </a:endParaRPr>
          </a:p>
        </p:txBody>
      </p:sp>
      <p:pic>
        <p:nvPicPr>
          <p:cNvPr id="614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555875"/>
            <a:ext cx="2209800"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AutoShape 2" descr="http://img0.imgtn.bdimg.com/it/u=239226275,1387765387&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411" name="AutoShape 4" descr="http://img0.imgtn.bdimg.com/it/u=239226275,1387765387&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412" name="AutoShape 6" descr="http://img0.imgtn.bdimg.com/it/u=239226275,1387765387&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413" name="AutoShape 8" descr="http://img4.imgtn.bdimg.com/it/u=3584398993,898841989&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aphicFrame>
        <p:nvGraphicFramePr>
          <p:cNvPr id="7" name="表格 6"/>
          <p:cNvGraphicFramePr>
            <a:graphicFrameLocks noGrp="1"/>
          </p:cNvGraphicFramePr>
          <p:nvPr/>
        </p:nvGraphicFramePr>
        <p:xfrm>
          <a:off x="928688" y="1428750"/>
          <a:ext cx="7321550" cy="1219200"/>
        </p:xfrm>
        <a:graphic>
          <a:graphicData uri="http://schemas.openxmlformats.org/drawingml/2006/table">
            <a:tbl>
              <a:tblPr/>
              <a:tblGrid>
                <a:gridCol w="972819">
                  <a:extLst>
                    <a:ext uri="{9D8B030D-6E8A-4147-A177-3AD203B41FA5}">
                      <a16:colId xmlns:a16="http://schemas.microsoft.com/office/drawing/2014/main" val="20000"/>
                    </a:ext>
                  </a:extLst>
                </a:gridCol>
                <a:gridCol w="622389">
                  <a:extLst>
                    <a:ext uri="{9D8B030D-6E8A-4147-A177-3AD203B41FA5}">
                      <a16:colId xmlns:a16="http://schemas.microsoft.com/office/drawing/2014/main" val="20001"/>
                    </a:ext>
                  </a:extLst>
                </a:gridCol>
                <a:gridCol w="623281">
                  <a:extLst>
                    <a:ext uri="{9D8B030D-6E8A-4147-A177-3AD203B41FA5}">
                      <a16:colId xmlns:a16="http://schemas.microsoft.com/office/drawing/2014/main" val="20002"/>
                    </a:ext>
                  </a:extLst>
                </a:gridCol>
                <a:gridCol w="622389">
                  <a:extLst>
                    <a:ext uri="{9D8B030D-6E8A-4147-A177-3AD203B41FA5}">
                      <a16:colId xmlns:a16="http://schemas.microsoft.com/office/drawing/2014/main" val="20003"/>
                    </a:ext>
                  </a:extLst>
                </a:gridCol>
                <a:gridCol w="623281">
                  <a:extLst>
                    <a:ext uri="{9D8B030D-6E8A-4147-A177-3AD203B41FA5}">
                      <a16:colId xmlns:a16="http://schemas.microsoft.com/office/drawing/2014/main" val="20004"/>
                    </a:ext>
                  </a:extLst>
                </a:gridCol>
                <a:gridCol w="655382">
                  <a:extLst>
                    <a:ext uri="{9D8B030D-6E8A-4147-A177-3AD203B41FA5}">
                      <a16:colId xmlns:a16="http://schemas.microsoft.com/office/drawing/2014/main" val="20005"/>
                    </a:ext>
                  </a:extLst>
                </a:gridCol>
                <a:gridCol w="856008">
                  <a:extLst>
                    <a:ext uri="{9D8B030D-6E8A-4147-A177-3AD203B41FA5}">
                      <a16:colId xmlns:a16="http://schemas.microsoft.com/office/drawing/2014/main" val="20006"/>
                    </a:ext>
                  </a:extLst>
                </a:gridCol>
                <a:gridCol w="782000">
                  <a:extLst>
                    <a:ext uri="{9D8B030D-6E8A-4147-A177-3AD203B41FA5}">
                      <a16:colId xmlns:a16="http://schemas.microsoft.com/office/drawing/2014/main" val="20007"/>
                    </a:ext>
                  </a:extLst>
                </a:gridCol>
                <a:gridCol w="782000">
                  <a:extLst>
                    <a:ext uri="{9D8B030D-6E8A-4147-A177-3AD203B41FA5}">
                      <a16:colId xmlns:a16="http://schemas.microsoft.com/office/drawing/2014/main" val="20008"/>
                    </a:ext>
                  </a:extLst>
                </a:gridCol>
                <a:gridCol w="782000">
                  <a:extLst>
                    <a:ext uri="{9D8B030D-6E8A-4147-A177-3AD203B41FA5}">
                      <a16:colId xmlns:a16="http://schemas.microsoft.com/office/drawing/2014/main" val="20009"/>
                    </a:ext>
                  </a:extLst>
                </a:gridCol>
              </a:tblGrid>
              <a:tr h="214314">
                <a:tc>
                  <a:txBody>
                    <a:bodyPr/>
                    <a:lstStyle/>
                    <a:p>
                      <a:pPr algn="ctr">
                        <a:spcBef>
                          <a:spcPts val="120"/>
                        </a:spcBef>
                        <a:spcAft>
                          <a:spcPts val="120"/>
                        </a:spcAft>
                      </a:pPr>
                      <a:r>
                        <a:rPr lang="zh-CN" sz="2000" kern="1000" dirty="0">
                          <a:latin typeface="Times New Roman" panose="02020603050405020304"/>
                          <a:ea typeface="方正书宋简体"/>
                          <a:cs typeface="Times New Roman" panose="02020603050405020304"/>
                        </a:rPr>
                        <a:t>下标</a:t>
                      </a:r>
                      <a:r>
                        <a:rPr lang="en-US" sz="2000" kern="1000" dirty="0" err="1">
                          <a:latin typeface="Times New Roman" panose="02020603050405020304"/>
                          <a:ea typeface="方正书宋简体"/>
                          <a:cs typeface="Times New Roman" panose="02020603050405020304"/>
                        </a:rPr>
                        <a:t>i</a:t>
                      </a:r>
                      <a:endParaRPr lang="zh-CN" sz="2000" kern="1000" dirty="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0</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1</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2</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3</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Times New Roman" panose="02020603050405020304"/>
                        <a:ea typeface="方正书宋简体"/>
                        <a:cs typeface="Times New Roman" panose="02020603050405020304"/>
                      </a:endParaRPr>
                    </a:p>
                  </a:txBody>
                  <a:tcPr marL="68577" marR="68577" marT="0" marB="0" anchor="ctr">
                    <a:lnL>
                      <a:noFill/>
                    </a:lnL>
                    <a:lnR>
                      <a:noFill/>
                    </a:lnR>
                    <a:lnT>
                      <a:noFill/>
                    </a:lnT>
                    <a:lnB>
                      <a:noFill/>
                    </a:lnB>
                  </a:tcPr>
                </a:tc>
                <a:tc>
                  <a:txBody>
                    <a:bodyPr/>
                    <a:lstStyle/>
                    <a:p>
                      <a:pPr algn="ctr">
                        <a:spcBef>
                          <a:spcPts val="120"/>
                        </a:spcBef>
                        <a:spcAft>
                          <a:spcPts val="120"/>
                        </a:spcAft>
                      </a:pPr>
                      <a:r>
                        <a:rPr lang="zh-CN" sz="2000" kern="1000">
                          <a:latin typeface="Times New Roman" panose="02020603050405020304"/>
                          <a:ea typeface="方正书宋简体"/>
                          <a:cs typeface="Times New Roman" panose="02020603050405020304"/>
                        </a:rPr>
                        <a:t>下标</a:t>
                      </a:r>
                      <a:r>
                        <a:rPr lang="en-US" sz="2000" kern="1000">
                          <a:latin typeface="Times New Roman" panose="02020603050405020304"/>
                          <a:ea typeface="方正书宋简体"/>
                          <a:cs typeface="Times New Roman" panose="02020603050405020304"/>
                        </a:rPr>
                        <a:t>i</a:t>
                      </a:r>
                      <a:endParaRPr lang="zh-CN" sz="2000" kern="100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0</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1</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2</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8628">
                <a:tc>
                  <a:txBody>
                    <a:bodyPr/>
                    <a:lstStyle/>
                    <a:p>
                      <a:pPr algn="ctr">
                        <a:spcBef>
                          <a:spcPts val="120"/>
                        </a:spcBef>
                        <a:spcAft>
                          <a:spcPts val="120"/>
                        </a:spcAft>
                      </a:pPr>
                      <a:r>
                        <a:rPr lang="zh-CN" sz="2000" kern="1000" dirty="0">
                          <a:solidFill>
                            <a:srgbClr val="FF0000"/>
                          </a:solidFill>
                          <a:latin typeface="Times New Roman" panose="02020603050405020304"/>
                          <a:ea typeface="方正书宋简体"/>
                          <a:cs typeface="Times New Roman" panose="02020603050405020304"/>
                        </a:rPr>
                        <a:t>系数</a:t>
                      </a:r>
                      <a:r>
                        <a:rPr lang="en-US" sz="2000" kern="1000" dirty="0">
                          <a:latin typeface="Times New Roman" panose="02020603050405020304"/>
                          <a:ea typeface="方正书宋简体"/>
                          <a:cs typeface="Times New Roman" panose="02020603050405020304"/>
                        </a:rPr>
                        <a:t>a[</a:t>
                      </a:r>
                      <a:r>
                        <a:rPr lang="en-US" sz="2000" kern="1000" dirty="0" err="1">
                          <a:latin typeface="Times New Roman" panose="02020603050405020304"/>
                          <a:ea typeface="方正书宋简体"/>
                          <a:cs typeface="Times New Roman" panose="02020603050405020304"/>
                        </a:rPr>
                        <a:t>i</a:t>
                      </a:r>
                      <a:r>
                        <a:rPr lang="en-US" sz="2000" kern="1000" dirty="0">
                          <a:latin typeface="Times New Roman" panose="02020603050405020304"/>
                          <a:ea typeface="方正书宋简体"/>
                          <a:cs typeface="Times New Roman" panose="02020603050405020304"/>
                        </a:rPr>
                        <a:t>]</a:t>
                      </a:r>
                      <a:endParaRPr lang="zh-CN" sz="2000" kern="1000" dirty="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7</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3</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9</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5</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Times New Roman" panose="02020603050405020304"/>
                        <a:ea typeface="方正书宋简体"/>
                        <a:cs typeface="Times New Roman" panose="02020603050405020304"/>
                      </a:endParaRPr>
                    </a:p>
                  </a:txBody>
                  <a:tcPr marL="68577" marR="68577" marT="0" marB="0" anchor="ctr">
                    <a:lnL>
                      <a:noFill/>
                    </a:lnL>
                    <a:lnR>
                      <a:noFill/>
                    </a:lnR>
                    <a:lnT>
                      <a:noFill/>
                    </a:lnT>
                    <a:lnB>
                      <a:noFill/>
                    </a:lnB>
                  </a:tcPr>
                </a:tc>
                <a:tc>
                  <a:txBody>
                    <a:bodyPr/>
                    <a:lstStyle/>
                    <a:p>
                      <a:pPr algn="ctr">
                        <a:spcBef>
                          <a:spcPts val="120"/>
                        </a:spcBef>
                        <a:spcAft>
                          <a:spcPts val="120"/>
                        </a:spcAft>
                      </a:pPr>
                      <a:r>
                        <a:rPr lang="zh-CN" sz="2000" kern="1000" dirty="0">
                          <a:solidFill>
                            <a:srgbClr val="FF0000"/>
                          </a:solidFill>
                          <a:latin typeface="Times New Roman" panose="02020603050405020304"/>
                          <a:ea typeface="方正书宋简体"/>
                          <a:cs typeface="Times New Roman" panose="02020603050405020304"/>
                        </a:rPr>
                        <a:t>系数</a:t>
                      </a:r>
                      <a:r>
                        <a:rPr lang="en-US" sz="2000" kern="1000" dirty="0">
                          <a:latin typeface="Times New Roman" panose="02020603050405020304"/>
                          <a:ea typeface="方正书宋简体"/>
                          <a:cs typeface="Times New Roman" panose="02020603050405020304"/>
                        </a:rPr>
                        <a:t>b[</a:t>
                      </a:r>
                      <a:r>
                        <a:rPr lang="en-US" sz="2000" kern="1000" dirty="0" err="1">
                          <a:latin typeface="Times New Roman" panose="02020603050405020304"/>
                          <a:ea typeface="方正书宋简体"/>
                          <a:cs typeface="Times New Roman" panose="02020603050405020304"/>
                        </a:rPr>
                        <a:t>i</a:t>
                      </a:r>
                      <a:r>
                        <a:rPr lang="en-US" sz="2000" kern="1000" dirty="0">
                          <a:latin typeface="Times New Roman" panose="02020603050405020304"/>
                          <a:ea typeface="方正书宋简体"/>
                          <a:cs typeface="Times New Roman" panose="02020603050405020304"/>
                        </a:rPr>
                        <a:t>]</a:t>
                      </a:r>
                      <a:endParaRPr lang="zh-CN" sz="2000" kern="1000" dirty="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8</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22</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-9</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4314">
                <a:tc>
                  <a:txBody>
                    <a:bodyPr/>
                    <a:lstStyle/>
                    <a:p>
                      <a:pPr algn="ctr">
                        <a:spcBef>
                          <a:spcPts val="120"/>
                        </a:spcBef>
                        <a:spcAft>
                          <a:spcPts val="120"/>
                        </a:spcAft>
                      </a:pPr>
                      <a:r>
                        <a:rPr lang="zh-CN" sz="2000" kern="1000" dirty="0">
                          <a:solidFill>
                            <a:srgbClr val="FF0000"/>
                          </a:solidFill>
                          <a:latin typeface="Times New Roman" panose="02020603050405020304"/>
                          <a:ea typeface="方正书宋简体"/>
                          <a:cs typeface="Times New Roman" panose="02020603050405020304"/>
                        </a:rPr>
                        <a:t>指数</a:t>
                      </a: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0</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1</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8</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17</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Times New Roman" panose="02020603050405020304"/>
                        <a:ea typeface="方正书宋简体"/>
                        <a:cs typeface="Times New Roman" panose="02020603050405020304"/>
                      </a:endParaRPr>
                    </a:p>
                  </a:txBody>
                  <a:tcPr marL="68577" marR="68577" marT="0" marB="0" anchor="ctr">
                    <a:lnL>
                      <a:noFill/>
                    </a:lnL>
                    <a:lnR>
                      <a:noFill/>
                    </a:lnR>
                    <a:lnT>
                      <a:noFill/>
                    </a:lnT>
                    <a:lnB>
                      <a:noFill/>
                    </a:lnB>
                  </a:tcPr>
                </a:tc>
                <a:tc>
                  <a:txBody>
                    <a:bodyPr/>
                    <a:lstStyle/>
                    <a:p>
                      <a:pPr algn="ctr">
                        <a:spcBef>
                          <a:spcPts val="120"/>
                        </a:spcBef>
                        <a:spcAft>
                          <a:spcPts val="120"/>
                        </a:spcAft>
                      </a:pPr>
                      <a:r>
                        <a:rPr lang="zh-CN" sz="2000" kern="1000" dirty="0">
                          <a:solidFill>
                            <a:srgbClr val="FF0000"/>
                          </a:solidFill>
                          <a:latin typeface="Times New Roman" panose="02020603050405020304"/>
                          <a:ea typeface="方正书宋简体"/>
                          <a:cs typeface="Times New Roman" panose="02020603050405020304"/>
                        </a:rPr>
                        <a:t>指数</a:t>
                      </a: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solidFill>
                            <a:srgbClr val="FF0000"/>
                          </a:solidFill>
                          <a:latin typeface="Times New Roman" panose="02020603050405020304"/>
                          <a:ea typeface="方正书宋简体"/>
                          <a:cs typeface="Times New Roman" panose="02020603050405020304"/>
                        </a:rPr>
                        <a:t>1</a:t>
                      </a:r>
                      <a:endParaRPr lang="zh-CN" sz="2000" kern="100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solidFill>
                            <a:srgbClr val="FF0000"/>
                          </a:solidFill>
                          <a:latin typeface="Times New Roman" panose="02020603050405020304"/>
                          <a:ea typeface="方正书宋简体"/>
                          <a:cs typeface="Times New Roman" panose="02020603050405020304"/>
                        </a:rPr>
                        <a:t>7</a:t>
                      </a:r>
                      <a:endParaRPr lang="zh-CN" sz="2000" kern="100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8</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460" name="Rectangle 1"/>
          <p:cNvSpPr>
            <a:spLocks noChangeArrowheads="1"/>
          </p:cNvSpPr>
          <p:nvPr/>
        </p:nvSpPr>
        <p:spPr bwMode="auto">
          <a:xfrm>
            <a:off x="180975" y="571500"/>
            <a:ext cx="8248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2413">
              <a:tabLst>
                <a:tab pos="2667000" algn="ctr"/>
              </a:tabLst>
              <a:defRPr sz="2800">
                <a:solidFill>
                  <a:schemeClr val="tx1"/>
                </a:solidFill>
                <a:latin typeface="Times New Roman" panose="02020603050405020304" pitchFamily="18" charset="0"/>
                <a:ea typeface="仿宋_GB2312" pitchFamily="49" charset="-122"/>
              </a:defRPr>
            </a:lvl1pPr>
            <a:lvl2pPr marL="742950" indent="-285750">
              <a:tabLst>
                <a:tab pos="2667000" algn="ctr"/>
              </a:tabLst>
              <a:defRPr sz="2800">
                <a:solidFill>
                  <a:schemeClr val="tx1"/>
                </a:solidFill>
                <a:latin typeface="Times New Roman" panose="02020603050405020304" pitchFamily="18" charset="0"/>
                <a:ea typeface="仿宋_GB2312" pitchFamily="49" charset="-122"/>
              </a:defRPr>
            </a:lvl2pPr>
            <a:lvl3pPr marL="1143000" indent="-228600">
              <a:tabLst>
                <a:tab pos="2667000" algn="ctr"/>
              </a:tabLst>
              <a:defRPr sz="2800">
                <a:solidFill>
                  <a:schemeClr val="tx1"/>
                </a:solidFill>
                <a:latin typeface="Times New Roman" panose="02020603050405020304" pitchFamily="18" charset="0"/>
                <a:ea typeface="仿宋_GB2312" pitchFamily="49" charset="-122"/>
              </a:defRPr>
            </a:lvl3pPr>
            <a:lvl4pPr marL="1600200" indent="-228600">
              <a:tabLst>
                <a:tab pos="2667000" algn="ctr"/>
              </a:tabLst>
              <a:defRPr sz="2800">
                <a:solidFill>
                  <a:schemeClr val="tx1"/>
                </a:solidFill>
                <a:latin typeface="Times New Roman" panose="02020603050405020304" pitchFamily="18" charset="0"/>
                <a:ea typeface="仿宋_GB2312" pitchFamily="49" charset="-122"/>
              </a:defRPr>
            </a:lvl4pPr>
            <a:lvl5pPr marL="2057400" indent="-228600">
              <a:tabLst>
                <a:tab pos="2667000" algn="ctr"/>
              </a:tabLst>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2667000" algn="ctr"/>
              </a:tabLs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2667000" algn="ctr"/>
              </a:tabLs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2667000" algn="ctr"/>
              </a:tabLs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2667000" algn="ctr"/>
              </a:tabLst>
              <a:defRPr sz="2800">
                <a:solidFill>
                  <a:schemeClr val="tx1"/>
                </a:solidFill>
                <a:latin typeface="Times New Roman" panose="02020603050405020304" pitchFamily="18" charset="0"/>
                <a:ea typeface="仿宋_GB2312" pitchFamily="49" charset="-122"/>
              </a:defRPr>
            </a:lvl9pPr>
          </a:lstStyle>
          <a:p>
            <a:pPr algn="ctr" eaLnBrk="1" hangingPunct="1"/>
            <a:r>
              <a:rPr lang="zh-CN" altLang="zh-CN" sz="2000">
                <a:latin typeface="Arial" panose="020B0604020202020204" pitchFamily="34" charset="0"/>
                <a:ea typeface="方正细圆简体" charset="-122"/>
              </a:rPr>
              <a:t>多项式</a:t>
            </a:r>
            <a:r>
              <a:rPr lang="zh-CN" altLang="zh-CN" sz="2000" b="1">
                <a:solidFill>
                  <a:srgbClr val="FF0000"/>
                </a:solidFill>
                <a:latin typeface="Arial" panose="020B0604020202020204" pitchFamily="34" charset="0"/>
                <a:ea typeface="方正细圆简体" charset="-122"/>
              </a:rPr>
              <a:t>非零项</a:t>
            </a:r>
            <a:r>
              <a:rPr lang="zh-CN" altLang="zh-CN" sz="2000">
                <a:latin typeface="Arial" panose="020B0604020202020204" pitchFamily="34" charset="0"/>
                <a:ea typeface="方正细圆简体" charset="-122"/>
              </a:rPr>
              <a:t>的数组表示</a:t>
            </a:r>
          </a:p>
          <a:p>
            <a:r>
              <a:rPr lang="zh-CN" altLang="en-US" sz="2000">
                <a:ea typeface="方正细圆简体" charset="-122"/>
              </a:rPr>
              <a:t> （</a:t>
            </a:r>
            <a:r>
              <a:rPr lang="en-US" altLang="zh-CN" sz="2000">
                <a:ea typeface="方正细圆简体" charset="-122"/>
              </a:rPr>
              <a:t>a</a:t>
            </a:r>
            <a:r>
              <a:rPr lang="zh-CN" altLang="en-US" sz="2000">
                <a:ea typeface="方正细圆简体" charset="-122"/>
              </a:rPr>
              <a:t>）</a:t>
            </a:r>
            <a:r>
              <a:rPr lang="en-US" altLang="zh-CN" sz="2000" i="1">
                <a:ea typeface="方正细圆简体" charset="-122"/>
              </a:rPr>
              <a:t>A</a:t>
            </a:r>
            <a:r>
              <a:rPr lang="en-US" altLang="zh-CN" sz="2000">
                <a:ea typeface="方正细圆简体" charset="-122"/>
              </a:rPr>
              <a:t>(</a:t>
            </a:r>
            <a:r>
              <a:rPr lang="en-US" altLang="zh-CN" sz="2000" i="1">
                <a:ea typeface="方正细圆简体" charset="-122"/>
              </a:rPr>
              <a:t>x</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7</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3</a:t>
            </a:r>
            <a:r>
              <a:rPr lang="en-US" altLang="zh-CN" sz="2000" i="1">
                <a:ea typeface="方正细圆简体" charset="-122"/>
              </a:rPr>
              <a:t>x</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9</a:t>
            </a:r>
            <a:r>
              <a:rPr lang="en-US" altLang="zh-CN" sz="2000" i="1">
                <a:ea typeface="方正细圆简体" charset="-122"/>
              </a:rPr>
              <a:t>x</a:t>
            </a:r>
            <a:r>
              <a:rPr lang="en-US" altLang="zh-CN" sz="2000" baseline="30000">
                <a:ea typeface="方正细圆简体" charset="-122"/>
              </a:rPr>
              <a:t>8</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5</a:t>
            </a:r>
            <a:r>
              <a:rPr lang="en-US" altLang="zh-CN" sz="2000" i="1">
                <a:ea typeface="方正细圆简体" charset="-122"/>
              </a:rPr>
              <a:t>x</a:t>
            </a:r>
            <a:r>
              <a:rPr lang="en-US" altLang="zh-CN" sz="2000" baseline="30000">
                <a:ea typeface="方正细圆简体" charset="-122"/>
              </a:rPr>
              <a:t>17</a:t>
            </a:r>
            <a:r>
              <a:rPr lang="en-US" altLang="zh-CN" sz="2000">
                <a:ea typeface="方正细圆简体" charset="-122"/>
              </a:rPr>
              <a:t>                       </a:t>
            </a:r>
            <a:r>
              <a:rPr lang="zh-CN" altLang="en-US" sz="2000">
                <a:ea typeface="方正细圆简体" charset="-122"/>
              </a:rPr>
              <a:t>（</a:t>
            </a:r>
            <a:r>
              <a:rPr lang="en-US" altLang="zh-CN" sz="2000">
                <a:ea typeface="方正细圆简体" charset="-122"/>
              </a:rPr>
              <a:t>b</a:t>
            </a:r>
            <a:r>
              <a:rPr lang="zh-CN" altLang="en-US" sz="2000">
                <a:ea typeface="方正细圆简体" charset="-122"/>
              </a:rPr>
              <a:t>）</a:t>
            </a:r>
            <a:r>
              <a:rPr lang="en-US" altLang="zh-CN" sz="2000" i="1">
                <a:ea typeface="方正细圆简体" charset="-122"/>
              </a:rPr>
              <a:t>B</a:t>
            </a:r>
            <a:r>
              <a:rPr lang="en-US" altLang="zh-CN" sz="2000">
                <a:ea typeface="方正细圆简体" charset="-122"/>
              </a:rPr>
              <a:t>(</a:t>
            </a:r>
            <a:r>
              <a:rPr lang="en-US" altLang="zh-CN" sz="2000" i="1">
                <a:ea typeface="方正细圆简体" charset="-122"/>
              </a:rPr>
              <a:t>x</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8</a:t>
            </a:r>
            <a:r>
              <a:rPr lang="en-US" altLang="zh-CN" sz="2000" i="1">
                <a:ea typeface="方正细圆简体" charset="-122"/>
              </a:rPr>
              <a:t>x</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22</a:t>
            </a:r>
            <a:r>
              <a:rPr lang="en-US" altLang="zh-CN" sz="2000" i="1">
                <a:ea typeface="方正细圆简体" charset="-122"/>
              </a:rPr>
              <a:t>x</a:t>
            </a:r>
            <a:r>
              <a:rPr lang="en-US" altLang="zh-CN" sz="2000" baseline="30000">
                <a:ea typeface="方正细圆简体" charset="-122"/>
              </a:rPr>
              <a:t>7</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9</a:t>
            </a:r>
            <a:r>
              <a:rPr lang="en-US" altLang="zh-CN" sz="2000" i="1">
                <a:ea typeface="方正细圆简体" charset="-122"/>
              </a:rPr>
              <a:t>x</a:t>
            </a:r>
            <a:r>
              <a:rPr lang="en-US" altLang="zh-CN" sz="2000" baseline="30000">
                <a:ea typeface="方正细圆简体" charset="-122"/>
              </a:rPr>
              <a:t>8</a:t>
            </a:r>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p:txBody>
      </p:sp>
      <p:sp>
        <p:nvSpPr>
          <p:cNvPr id="17461" name="Rectangle 8"/>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zh-CN" sz="600">
                <a:latin typeface="Arial" panose="020B0604020202020204" pitchFamily="34" charset="0"/>
                <a:ea typeface="宋体" panose="02010600030101010101" pitchFamily="2" charset="-122"/>
              </a:rPr>
              <a:t> </a:t>
            </a:r>
            <a:endParaRPr lang="zh-CN" altLang="zh-CN" sz="1800">
              <a:latin typeface="Arial" panose="020B0604020202020204" pitchFamily="34" charset="0"/>
              <a:ea typeface="宋体" panose="02010600030101010101" pitchFamily="2" charset="-122"/>
            </a:endParaRPr>
          </a:p>
        </p:txBody>
      </p:sp>
      <p:grpSp>
        <p:nvGrpSpPr>
          <p:cNvPr id="3" name="组合 22"/>
          <p:cNvGrpSpPr>
            <a:grpSpLocks/>
          </p:cNvGrpSpPr>
          <p:nvPr/>
        </p:nvGrpSpPr>
        <p:grpSpPr bwMode="auto">
          <a:xfrm>
            <a:off x="485775" y="2886075"/>
            <a:ext cx="8443913" cy="1171575"/>
            <a:chOff x="485775" y="2886256"/>
            <a:chExt cx="8443942" cy="1170920"/>
          </a:xfrm>
        </p:grpSpPr>
        <p:sp>
          <p:nvSpPr>
            <p:cNvPr id="17468" name="矩形 10"/>
            <p:cNvSpPr>
              <a:spLocks noChangeArrowheads="1"/>
            </p:cNvSpPr>
            <p:nvPr/>
          </p:nvSpPr>
          <p:spPr bwMode="auto">
            <a:xfrm>
              <a:off x="3000364" y="3533956"/>
              <a:ext cx="5929353" cy="52322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华文楷体" panose="02010600040101010101" pitchFamily="2" charset="-122"/>
                  <a:ea typeface="华文楷体" panose="02010600040101010101" pitchFamily="2" charset="-122"/>
                </a:rPr>
                <a:t>线性表</a:t>
              </a:r>
              <a:r>
                <a:rPr lang="en-US" altLang="zh-CN" b="1"/>
                <a:t>P =((p</a:t>
              </a:r>
              <a:r>
                <a:rPr lang="en-US" altLang="zh-CN" b="1" baseline="-25000"/>
                <a:t>1</a:t>
              </a:r>
              <a:r>
                <a:rPr lang="en-US" altLang="zh-CN" b="1"/>
                <a:t>, e</a:t>
              </a:r>
              <a:r>
                <a:rPr lang="en-US" altLang="zh-CN" b="1" baseline="-25000"/>
                <a:t>1</a:t>
              </a:r>
              <a:r>
                <a:rPr lang="en-US" altLang="zh-CN" b="1"/>
                <a:t>), (p</a:t>
              </a:r>
              <a:r>
                <a:rPr lang="en-US" altLang="zh-CN" b="1" baseline="-25000"/>
                <a:t>2</a:t>
              </a:r>
              <a:r>
                <a:rPr lang="en-US" altLang="zh-CN" b="1"/>
                <a:t>, e</a:t>
              </a:r>
              <a:r>
                <a:rPr lang="en-US" altLang="zh-CN" b="1" baseline="-25000"/>
                <a:t>2</a:t>
              </a:r>
              <a:r>
                <a:rPr lang="en-US" altLang="zh-CN" b="1"/>
                <a:t>),…,(p</a:t>
              </a:r>
              <a:r>
                <a:rPr lang="en-US" altLang="zh-CN" b="1" baseline="-25000"/>
                <a:t>m</a:t>
              </a:r>
              <a:r>
                <a:rPr lang="en-US" altLang="zh-CN" b="1"/>
                <a:t>, e</a:t>
              </a:r>
              <a:r>
                <a:rPr lang="en-US" altLang="zh-CN" b="1" baseline="-25000"/>
                <a:t>m</a:t>
              </a:r>
              <a:r>
                <a:rPr lang="en-US" altLang="zh-CN" b="1"/>
                <a:t>))</a:t>
              </a:r>
              <a:endParaRPr lang="zh-CN" altLang="en-US" b="1"/>
            </a:p>
          </p:txBody>
        </p:sp>
        <p:sp>
          <p:nvSpPr>
            <p:cNvPr id="17469" name="右弧形箭头 11"/>
            <p:cNvSpPr>
              <a:spLocks noChangeArrowheads="1"/>
            </p:cNvSpPr>
            <p:nvPr/>
          </p:nvSpPr>
          <p:spPr bwMode="auto">
            <a:xfrm>
              <a:off x="5819775" y="3074875"/>
              <a:ext cx="466721" cy="459081"/>
            </a:xfrm>
            <a:prstGeom prst="curvedLeftArrow">
              <a:avLst>
                <a:gd name="adj1" fmla="val 25000"/>
                <a:gd name="adj2" fmla="val 50000"/>
                <a:gd name="adj3" fmla="val 3328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pic>
          <p:nvPicPr>
            <p:cNvPr id="17470" name="Picture 9" descr="C:\Users\Administrator\AppData\Roaming\Tencent\Users\597999009\QQ\WinTemp\RichOle\1AKPSCBIIOLLOXL@N~]AD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2886256"/>
              <a:ext cx="533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63" name="AutoShape 11" descr="http://img5.imgtn.bdimg.com/it/u=2433390337,3835181186&amp;fm=21&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4" name="组合 25"/>
          <p:cNvGrpSpPr>
            <a:grpSpLocks/>
          </p:cNvGrpSpPr>
          <p:nvPr/>
        </p:nvGrpSpPr>
        <p:grpSpPr bwMode="auto">
          <a:xfrm>
            <a:off x="0" y="3600450"/>
            <a:ext cx="8616950" cy="3097213"/>
            <a:chOff x="0" y="3599900"/>
            <a:chExt cx="8616950" cy="3097763"/>
          </a:xfrm>
        </p:grpSpPr>
        <p:sp>
          <p:nvSpPr>
            <p:cNvPr id="17466" name="Rectangle 1044"/>
            <p:cNvSpPr>
              <a:spLocks noChangeArrowheads="1"/>
            </p:cNvSpPr>
            <p:nvPr/>
          </p:nvSpPr>
          <p:spPr bwMode="auto">
            <a:xfrm>
              <a:off x="180975" y="4450894"/>
              <a:ext cx="8435975" cy="224676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创建一个</a:t>
              </a:r>
              <a:r>
                <a:rPr lang="zh-CN" altLang="en-US" sz="2000" b="1">
                  <a:solidFill>
                    <a:srgbClr val="FF0000"/>
                  </a:solidFill>
                  <a:latin typeface="华文楷体" panose="02010600040101010101" pitchFamily="2" charset="-122"/>
                  <a:ea typeface="华文楷体" panose="02010600040101010101" pitchFamily="2" charset="-122"/>
                </a:rPr>
                <a:t>新数组</a:t>
              </a:r>
              <a:r>
                <a:rPr lang="en-US" altLang="zh-CN" sz="2000" b="1">
                  <a:solidFill>
                    <a:srgbClr val="FF0000"/>
                  </a:solidFill>
                  <a:latin typeface="华文楷体" panose="02010600040101010101" pitchFamily="2" charset="-122"/>
                  <a:ea typeface="华文楷体" panose="02010600040101010101" pitchFamily="2" charset="-122"/>
                </a:rPr>
                <a:t>c</a:t>
              </a:r>
            </a:p>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分别从头遍历比较</a:t>
              </a:r>
              <a:r>
                <a:rPr lang="en-US" altLang="zh-CN" sz="2000" b="1">
                  <a:latin typeface="华文楷体" panose="02010600040101010101" pitchFamily="2" charset="-122"/>
                  <a:ea typeface="华文楷体" panose="02010600040101010101" pitchFamily="2" charset="-122"/>
                </a:rPr>
                <a:t>a</a:t>
              </a:r>
              <a:r>
                <a:rPr lang="zh-CN" altLang="en-US" sz="2000" b="1">
                  <a:latin typeface="华文楷体" panose="02010600040101010101" pitchFamily="2" charset="-122"/>
                  <a:ea typeface="华文楷体" panose="02010600040101010101" pitchFamily="2" charset="-122"/>
                </a:rPr>
                <a:t>和</a:t>
              </a:r>
              <a:r>
                <a:rPr lang="en-US" altLang="zh-CN" sz="2000" b="1">
                  <a:latin typeface="华文楷体" panose="02010600040101010101" pitchFamily="2" charset="-122"/>
                  <a:ea typeface="华文楷体" panose="02010600040101010101" pitchFamily="2" charset="-122"/>
                </a:rPr>
                <a:t>b</a:t>
              </a:r>
              <a:r>
                <a:rPr lang="zh-CN" altLang="en-US" sz="2000" b="1">
                  <a:latin typeface="华文楷体" panose="02010600040101010101" pitchFamily="2" charset="-122"/>
                  <a:ea typeface="华文楷体" panose="02010600040101010101" pitchFamily="2" charset="-122"/>
                </a:rPr>
                <a:t>的每一项</a:t>
              </a:r>
              <a:endParaRPr lang="en-US" altLang="zh-CN" sz="2000" b="1">
                <a:latin typeface="华文楷体" panose="02010600040101010101" pitchFamily="2" charset="-122"/>
                <a:ea typeface="华文楷体" panose="02010600040101010101" pitchFamily="2" charset="-122"/>
              </a:endParaRPr>
            </a:p>
            <a:p>
              <a:pPr lvl="1" eaLnBrk="1" hangingPunct="1">
                <a:spcBef>
                  <a:spcPct val="50000"/>
                </a:spcBef>
                <a:buFont typeface="Wingdings" panose="05000000000000000000" pitchFamily="2" charset="2"/>
                <a:buChar char="ü"/>
              </a:pPr>
              <a:r>
                <a:rPr lang="zh-CN" altLang="en-US" sz="2000" b="1">
                  <a:solidFill>
                    <a:srgbClr val="FF0000"/>
                  </a:solidFill>
                  <a:latin typeface="华文楷体" panose="02010600040101010101" pitchFamily="2" charset="-122"/>
                  <a:ea typeface="华文楷体" panose="02010600040101010101" pitchFamily="2" charset="-122"/>
                </a:rPr>
                <a:t>指数相同</a:t>
              </a:r>
              <a:r>
                <a:rPr lang="zh-CN" altLang="en-US" sz="2000" b="1">
                  <a:latin typeface="华文楷体" panose="02010600040101010101" pitchFamily="2" charset="-122"/>
                  <a:ea typeface="华文楷体" panose="02010600040101010101" pitchFamily="2" charset="-122"/>
                </a:rPr>
                <a:t>，对应系数相加，若其和不为零，则在</a:t>
              </a:r>
              <a:r>
                <a:rPr lang="en-US" altLang="zh-CN" sz="2000" b="1">
                  <a:latin typeface="华文楷体" panose="02010600040101010101" pitchFamily="2" charset="-122"/>
                  <a:ea typeface="华文楷体" panose="02010600040101010101" pitchFamily="2" charset="-122"/>
                </a:rPr>
                <a:t>c</a:t>
              </a:r>
              <a:r>
                <a:rPr lang="zh-CN" altLang="en-US" sz="2000" b="1">
                  <a:latin typeface="华文楷体" panose="02010600040101010101" pitchFamily="2" charset="-122"/>
                  <a:ea typeface="华文楷体" panose="02010600040101010101" pitchFamily="2" charset="-122"/>
                </a:rPr>
                <a:t>中增加一个新项</a:t>
              </a:r>
              <a:endParaRPr lang="en-US" altLang="zh-CN" sz="2000" b="1">
                <a:latin typeface="华文楷体" panose="02010600040101010101" pitchFamily="2" charset="-122"/>
                <a:ea typeface="华文楷体" panose="02010600040101010101" pitchFamily="2" charset="-122"/>
              </a:endParaRPr>
            </a:p>
            <a:p>
              <a:pPr lvl="1" eaLnBrk="1" hangingPunct="1">
                <a:spcBef>
                  <a:spcPct val="50000"/>
                </a:spcBef>
                <a:buFont typeface="Wingdings" panose="05000000000000000000" pitchFamily="2" charset="2"/>
                <a:buChar char="ü"/>
              </a:pPr>
              <a:r>
                <a:rPr lang="zh-CN" altLang="en-US" sz="2000" b="1">
                  <a:solidFill>
                    <a:srgbClr val="FF0000"/>
                  </a:solidFill>
                  <a:latin typeface="华文楷体" panose="02010600040101010101" pitchFamily="2" charset="-122"/>
                  <a:ea typeface="华文楷体" panose="02010600040101010101" pitchFamily="2" charset="-122"/>
                </a:rPr>
                <a:t>指数不相同</a:t>
              </a:r>
              <a:r>
                <a:rPr lang="zh-CN" altLang="en-US" sz="2000" b="1">
                  <a:latin typeface="华文楷体" panose="02010600040101010101" pitchFamily="2" charset="-122"/>
                  <a:ea typeface="华文楷体" panose="02010600040101010101" pitchFamily="2" charset="-122"/>
                </a:rPr>
                <a:t>，则将指数较小的项复制到</a:t>
              </a:r>
              <a:r>
                <a:rPr lang="en-US" altLang="zh-CN" sz="2000" b="1">
                  <a:latin typeface="华文楷体" panose="02010600040101010101" pitchFamily="2" charset="-122"/>
                  <a:ea typeface="华文楷体" panose="02010600040101010101" pitchFamily="2" charset="-122"/>
                </a:rPr>
                <a:t>c</a:t>
              </a:r>
              <a:r>
                <a:rPr lang="zh-CN" altLang="en-US" sz="2000" b="1">
                  <a:latin typeface="华文楷体" panose="02010600040101010101" pitchFamily="2" charset="-122"/>
                  <a:ea typeface="华文楷体" panose="02010600040101010101" pitchFamily="2" charset="-122"/>
                </a:rPr>
                <a:t>中</a:t>
              </a:r>
              <a:endParaRPr lang="en-US" altLang="zh-CN" sz="2000" b="1">
                <a:latin typeface="华文楷体" panose="02010600040101010101" pitchFamily="2" charset="-122"/>
                <a:ea typeface="华文楷体" panose="02010600040101010101" pitchFamily="2" charset="-122"/>
              </a:endParaRPr>
            </a:p>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一个多项式已遍历</a:t>
              </a:r>
              <a:r>
                <a:rPr lang="zh-CN" altLang="en-US" sz="2000" b="1">
                  <a:solidFill>
                    <a:srgbClr val="FF0000"/>
                  </a:solidFill>
                  <a:latin typeface="华文楷体" panose="02010600040101010101" pitchFamily="2" charset="-122"/>
                  <a:ea typeface="华文楷体" panose="02010600040101010101" pitchFamily="2" charset="-122"/>
                </a:rPr>
                <a:t>完毕</a:t>
              </a:r>
              <a:r>
                <a:rPr lang="zh-CN" altLang="en-US" sz="2000" b="1">
                  <a:latin typeface="华文楷体" panose="02010600040101010101" pitchFamily="2" charset="-122"/>
                  <a:ea typeface="华文楷体" panose="02010600040101010101" pitchFamily="2" charset="-122"/>
                </a:rPr>
                <a:t>时，将另一个剩余项依次复制到</a:t>
              </a:r>
              <a:r>
                <a:rPr lang="en-US" altLang="zh-CN" sz="2000" b="1">
                  <a:latin typeface="华文楷体" panose="02010600040101010101" pitchFamily="2" charset="-122"/>
                  <a:ea typeface="华文楷体" panose="02010600040101010101" pitchFamily="2" charset="-122"/>
                </a:rPr>
                <a:t>c</a:t>
              </a:r>
              <a:r>
                <a:rPr lang="zh-CN" altLang="en-US" sz="2000" b="1">
                  <a:latin typeface="华文楷体" panose="02010600040101010101" pitchFamily="2" charset="-122"/>
                  <a:ea typeface="华文楷体" panose="02010600040101010101" pitchFamily="2" charset="-122"/>
                </a:rPr>
                <a:t>中即可</a:t>
              </a:r>
            </a:p>
          </p:txBody>
        </p:sp>
        <p:pic>
          <p:nvPicPr>
            <p:cNvPr id="17467" name="Picture 13" descr="http://img1.cache.netease.com/catchpic/A/AE/AE337561062EF9D8F8CC1190277C957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9900"/>
              <a:ext cx="988218" cy="91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Rectangle 154"/>
          <p:cNvSpPr txBox="1">
            <a:spLocks noChangeArrowheads="1"/>
          </p:cNvSpPr>
          <p:nvPr/>
        </p:nvSpPr>
        <p:spPr>
          <a:xfrm>
            <a:off x="0" y="0"/>
            <a:ext cx="4933950" cy="609600"/>
          </a:xfrm>
          <a:prstGeom prst="rect">
            <a:avLst/>
          </a:prstGeom>
          <a:solidFill>
            <a:srgbClr val="92D050"/>
          </a:solidFill>
        </p:spPr>
        <p:txBody>
          <a:bodyPr/>
          <a:lstStyle/>
          <a:p>
            <a:pPr>
              <a:defRPr/>
            </a:pP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案例</a:t>
            </a:r>
            <a:r>
              <a:rPr kumimoji="1" lang="en-US" altLang="zh-CN"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2.2 </a:t>
            </a: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：稀疏多项式的运算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62531" name="Object 3"/>
          <p:cNvGraphicFramePr>
            <a:graphicFrameLocks noChangeAspect="1"/>
          </p:cNvGraphicFramePr>
          <p:nvPr/>
        </p:nvGraphicFramePr>
        <p:xfrm>
          <a:off x="5410200" y="4530725"/>
          <a:ext cx="3378200" cy="1130300"/>
        </p:xfrm>
        <a:graphic>
          <a:graphicData uri="http://schemas.openxmlformats.org/presentationml/2006/ole">
            <mc:AlternateContent xmlns:mc="http://schemas.openxmlformats.org/markup-compatibility/2006">
              <mc:Choice xmlns:v="urn:schemas-microsoft-com:vml" Requires="v">
                <p:oleObj spid="_x0000_s111626" r:id="rId3" imgW="1741680" imgH="583560" progId="">
                  <p:embed/>
                </p:oleObj>
              </mc:Choice>
              <mc:Fallback>
                <p:oleObj r:id="rId3" imgW="1741680" imgH="5835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530725"/>
                        <a:ext cx="3378200" cy="11303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2532" name="Object 4"/>
          <p:cNvGraphicFramePr>
            <a:graphicFrameLocks noChangeAspect="1"/>
          </p:cNvGraphicFramePr>
          <p:nvPr/>
        </p:nvGraphicFramePr>
        <p:xfrm>
          <a:off x="5867400" y="1787525"/>
          <a:ext cx="2476500" cy="1082675"/>
        </p:xfrm>
        <a:graphic>
          <a:graphicData uri="http://schemas.openxmlformats.org/presentationml/2006/ole">
            <mc:AlternateContent xmlns:mc="http://schemas.openxmlformats.org/markup-compatibility/2006">
              <mc:Choice xmlns:v="urn:schemas-microsoft-com:vml" Requires="v">
                <p:oleObj spid="_x0000_s111627" r:id="rId5" imgW="1237680" imgH="583560" progId="">
                  <p:embed/>
                </p:oleObj>
              </mc:Choice>
              <mc:Fallback>
                <p:oleObj r:id="rId5" imgW="1237680" imgH="58356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787525"/>
                        <a:ext cx="2476500" cy="1082675"/>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5"/>
          <p:cNvGrpSpPr>
            <a:grpSpLocks/>
          </p:cNvGrpSpPr>
          <p:nvPr/>
        </p:nvGrpSpPr>
        <p:grpSpPr bwMode="auto">
          <a:xfrm>
            <a:off x="228600" y="1863725"/>
            <a:ext cx="5029200" cy="3235325"/>
            <a:chOff x="144" y="1440"/>
            <a:chExt cx="3168" cy="2038"/>
          </a:xfrm>
        </p:grpSpPr>
        <p:sp>
          <p:nvSpPr>
            <p:cNvPr id="111624" name="Text Box 6"/>
            <p:cNvSpPr txBox="1">
              <a:spLocks noChangeArrowheads="1"/>
            </p:cNvSpPr>
            <p:nvPr/>
          </p:nvSpPr>
          <p:spPr bwMode="auto">
            <a:xfrm>
              <a:off x="144" y="1440"/>
              <a:ext cx="2640" cy="20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30000"/>
                </a:lnSpc>
              </a:pPr>
              <a:r>
                <a:rPr lang="en-US" altLang="zh-CN">
                  <a:ea typeface="宋体" panose="02010600030101010101" pitchFamily="2" charset="-122"/>
                </a:rPr>
                <a:t>typedef struct DuLNode{</a:t>
              </a:r>
            </a:p>
            <a:p>
              <a:pPr eaLnBrk="1" hangingPunct="1">
                <a:lnSpc>
                  <a:spcPct val="130000"/>
                </a:lnSpc>
              </a:pPr>
              <a:r>
                <a:rPr lang="en-US" altLang="zh-CN">
                  <a:ea typeface="宋体" panose="02010600030101010101" pitchFamily="2" charset="-122"/>
                </a:rPr>
                <a:t>    ElemType   data;              </a:t>
              </a:r>
            </a:p>
            <a:p>
              <a:pPr eaLnBrk="1" hangingPunct="1">
                <a:lnSpc>
                  <a:spcPct val="130000"/>
                </a:lnSpc>
              </a:pPr>
              <a:r>
                <a:rPr lang="en-US" altLang="zh-CN">
                  <a:ea typeface="宋体" panose="02010600030101010101" pitchFamily="2" charset="-122"/>
                </a:rPr>
                <a:t>    struct DuLNode  *prior;  </a:t>
              </a:r>
            </a:p>
            <a:p>
              <a:pPr eaLnBrk="1" hangingPunct="1">
                <a:lnSpc>
                  <a:spcPct val="130000"/>
                </a:lnSpc>
              </a:pPr>
              <a:r>
                <a:rPr lang="en-US" altLang="zh-CN">
                  <a:ea typeface="宋体" panose="02010600030101010101" pitchFamily="2" charset="-122"/>
                </a:rPr>
                <a:t>    struct DuLNode  *next;  </a:t>
              </a:r>
            </a:p>
            <a:p>
              <a:pPr eaLnBrk="1" hangingPunct="1">
                <a:lnSpc>
                  <a:spcPct val="130000"/>
                </a:lnSpc>
              </a:pPr>
              <a:r>
                <a:rPr lang="en-US" altLang="zh-CN">
                  <a:ea typeface="宋体" panose="02010600030101010101" pitchFamily="2" charset="-122"/>
                </a:rPr>
                <a:t>}DuLNode, *DuLinkList</a:t>
              </a:r>
            </a:p>
            <a:p>
              <a:pPr eaLnBrk="1" hangingPunct="1"/>
              <a:endParaRPr lang="en-US" altLang="zh-CN" sz="2400">
                <a:ea typeface="宋体" panose="02010600030101010101" pitchFamily="2" charset="-122"/>
              </a:endParaRPr>
            </a:p>
          </p:txBody>
        </p:sp>
        <p:sp>
          <p:nvSpPr>
            <p:cNvPr id="111625" name="Line 7"/>
            <p:cNvSpPr>
              <a:spLocks noChangeShapeType="1"/>
            </p:cNvSpPr>
            <p:nvPr/>
          </p:nvSpPr>
          <p:spPr bwMode="auto">
            <a:xfrm flipH="1" flipV="1">
              <a:off x="2880" y="3168"/>
              <a:ext cx="432" cy="288"/>
            </a:xfrm>
            <a:prstGeom prst="line">
              <a:avLst/>
            </a:prstGeom>
            <a:noFill/>
            <a:ln w="762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1621" name="Rectangle 8"/>
          <p:cNvSpPr>
            <a:spLocks noChangeArrowheads="1"/>
          </p:cNvSpPr>
          <p:nvPr/>
        </p:nvSpPr>
        <p:spPr bwMode="auto">
          <a:xfrm>
            <a:off x="0" y="511175"/>
            <a:ext cx="71643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楷体_GB2312" pitchFamily="49" charset="-122"/>
                <a:ea typeface="楷体_GB2312" pitchFamily="49" charset="-122"/>
              </a:rPr>
              <a:t>2.5.4 </a:t>
            </a:r>
            <a:r>
              <a:rPr lang="zh-CN" altLang="en-US" sz="4000" b="1">
                <a:solidFill>
                  <a:srgbClr val="CC00CC"/>
                </a:solidFill>
                <a:latin typeface="楷体_GB2312" pitchFamily="49" charset="-122"/>
                <a:ea typeface="楷体_GB2312" pitchFamily="49" charset="-122"/>
              </a:rPr>
              <a:t>双向链表</a:t>
            </a:r>
          </a:p>
        </p:txBody>
      </p:sp>
      <p:pic>
        <p:nvPicPr>
          <p:cNvPr id="111622" name="Picture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Line 10"/>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6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62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 y="63500"/>
            <a:ext cx="3124200" cy="1350963"/>
            <a:chOff x="192" y="624"/>
            <a:chExt cx="1968" cy="851"/>
          </a:xfrm>
        </p:grpSpPr>
        <p:graphicFrame>
          <p:nvGraphicFramePr>
            <p:cNvPr id="112650" name="Object 3"/>
            <p:cNvGraphicFramePr>
              <a:graphicFrameLocks noChangeAspect="1"/>
            </p:cNvGraphicFramePr>
            <p:nvPr/>
          </p:nvGraphicFramePr>
          <p:xfrm>
            <a:off x="192" y="624"/>
            <a:ext cx="1968" cy="545"/>
          </p:xfrm>
          <a:graphic>
            <a:graphicData uri="http://schemas.openxmlformats.org/presentationml/2006/ole">
              <mc:AlternateContent xmlns:mc="http://schemas.openxmlformats.org/markup-compatibility/2006">
                <mc:Choice xmlns:v="urn:schemas-microsoft-com:vml" Requires="v">
                  <p:oleObj spid="_x0000_s112652" r:id="rId3" imgW="2025396" imgH="562356" progId="">
                    <p:embed/>
                  </p:oleObj>
                </mc:Choice>
                <mc:Fallback>
                  <p:oleObj r:id="rId3" imgW="2025396" imgH="562356"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624"/>
                          <a:ext cx="1968" cy="545"/>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651" name="Text Box 4"/>
            <p:cNvSpPr txBox="1">
              <a:spLocks noChangeArrowheads="1"/>
            </p:cNvSpPr>
            <p:nvPr/>
          </p:nvSpPr>
          <p:spPr bwMode="auto">
            <a:xfrm>
              <a:off x="192" y="1187"/>
              <a:ext cx="19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楷体_GB2312" pitchFamily="49" charset="-122"/>
                  <a:ea typeface="楷体_GB2312" pitchFamily="49" charset="-122"/>
                </a:rPr>
                <a:t>(a)  </a:t>
              </a:r>
              <a:r>
                <a:rPr lang="zh-CN" altLang="en-US" sz="2400" b="1">
                  <a:latin typeface="楷体_GB2312" pitchFamily="49" charset="-122"/>
                  <a:ea typeface="楷体_GB2312" pitchFamily="49" charset="-122"/>
                </a:rPr>
                <a:t>空双向循环链表</a:t>
              </a:r>
            </a:p>
          </p:txBody>
        </p:sp>
      </p:grpSp>
      <p:grpSp>
        <p:nvGrpSpPr>
          <p:cNvPr id="3" name="Group 5"/>
          <p:cNvGrpSpPr>
            <a:grpSpLocks/>
          </p:cNvGrpSpPr>
          <p:nvPr/>
        </p:nvGrpSpPr>
        <p:grpSpPr bwMode="auto">
          <a:xfrm>
            <a:off x="-50800" y="1816100"/>
            <a:ext cx="8928100" cy="2036763"/>
            <a:chOff x="136" y="1728"/>
            <a:chExt cx="5624" cy="1283"/>
          </a:xfrm>
        </p:grpSpPr>
        <p:graphicFrame>
          <p:nvGraphicFramePr>
            <p:cNvPr id="112648" name="Object 6"/>
            <p:cNvGraphicFramePr>
              <a:graphicFrameLocks noChangeAspect="1"/>
            </p:cNvGraphicFramePr>
            <p:nvPr/>
          </p:nvGraphicFramePr>
          <p:xfrm>
            <a:off x="136" y="1728"/>
            <a:ext cx="5624" cy="866"/>
          </p:xfrm>
          <a:graphic>
            <a:graphicData uri="http://schemas.openxmlformats.org/presentationml/2006/ole">
              <mc:AlternateContent xmlns:mc="http://schemas.openxmlformats.org/markup-compatibility/2006">
                <mc:Choice xmlns:v="urn:schemas-microsoft-com:vml" Requires="v">
                  <p:oleObj spid="_x0000_s112653" r:id="rId5" imgW="6336792" imgH="976884" progId="">
                    <p:embed/>
                  </p:oleObj>
                </mc:Choice>
                <mc:Fallback>
                  <p:oleObj r:id="rId5" imgW="6336792" imgH="976884"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 y="1728"/>
                          <a:ext cx="5624" cy="866"/>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649" name="Text Box 7"/>
            <p:cNvSpPr txBox="1">
              <a:spLocks noChangeArrowheads="1"/>
            </p:cNvSpPr>
            <p:nvPr/>
          </p:nvSpPr>
          <p:spPr bwMode="auto">
            <a:xfrm>
              <a:off x="192" y="2723"/>
              <a:ext cx="16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楷体_GB2312" pitchFamily="49" charset="-122"/>
                  <a:ea typeface="楷体_GB2312" pitchFamily="49" charset="-122"/>
                </a:rPr>
                <a:t>(b) </a:t>
              </a:r>
              <a:r>
                <a:rPr lang="zh-CN" altLang="en-US" sz="2400" b="1">
                  <a:latin typeface="楷体_GB2312" pitchFamily="49" charset="-122"/>
                  <a:ea typeface="楷体_GB2312" pitchFamily="49" charset="-122"/>
                </a:rPr>
                <a:t>双向循环链表</a:t>
              </a:r>
            </a:p>
          </p:txBody>
        </p:sp>
      </p:grpSp>
      <p:sp>
        <p:nvSpPr>
          <p:cNvPr id="663560" name="Text Box 8"/>
          <p:cNvSpPr txBox="1">
            <a:spLocks noChangeArrowheads="1"/>
          </p:cNvSpPr>
          <p:nvPr/>
        </p:nvSpPr>
        <p:spPr bwMode="auto">
          <a:xfrm>
            <a:off x="495300" y="3975100"/>
            <a:ext cx="8382000" cy="711200"/>
          </a:xfrm>
          <a:prstGeom prst="rect">
            <a:avLst/>
          </a:prstGeom>
          <a:solidFill>
            <a:srgbClr val="FFFFE7"/>
          </a:solidFill>
          <a:ln w="9525">
            <a:solidFill>
              <a:srgbClr val="66FF33"/>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4000" b="1">
                <a:solidFill>
                  <a:srgbClr val="FF0066"/>
                </a:solidFill>
                <a:ea typeface="宋体" panose="02010600030101010101" pitchFamily="2" charset="-122"/>
              </a:rPr>
              <a:t>d-&gt;next-&gt;prior = d-&gt;prior-&gt;next = d</a:t>
            </a:r>
            <a:endParaRPr lang="en-US" altLang="zh-CN" sz="4000" b="1">
              <a:ea typeface="宋体" panose="02010600030101010101" pitchFamily="2" charset="-122"/>
            </a:endParaRPr>
          </a:p>
        </p:txBody>
      </p:sp>
      <p:grpSp>
        <p:nvGrpSpPr>
          <p:cNvPr id="4" name="Group 9"/>
          <p:cNvGrpSpPr>
            <a:grpSpLocks/>
          </p:cNvGrpSpPr>
          <p:nvPr/>
        </p:nvGrpSpPr>
        <p:grpSpPr bwMode="auto">
          <a:xfrm>
            <a:off x="3162300" y="582613"/>
            <a:ext cx="4343400" cy="923925"/>
            <a:chOff x="2400" y="3216"/>
            <a:chExt cx="2736" cy="582"/>
          </a:xfrm>
        </p:grpSpPr>
        <p:sp>
          <p:nvSpPr>
            <p:cNvPr id="112646" name="Text Box 10"/>
            <p:cNvSpPr txBox="1">
              <a:spLocks noChangeArrowheads="1"/>
            </p:cNvSpPr>
            <p:nvPr/>
          </p:nvSpPr>
          <p:spPr bwMode="auto">
            <a:xfrm>
              <a:off x="3024" y="3312"/>
              <a:ext cx="2112" cy="486"/>
            </a:xfrm>
            <a:prstGeom prst="rect">
              <a:avLst/>
            </a:prstGeom>
            <a:solidFill>
              <a:srgbClr val="CCCCFF"/>
            </a:solidFill>
            <a:ln w="9525">
              <a:solidFill>
                <a:srgbClr val="66FF33"/>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4400">
                  <a:ea typeface="宋体" panose="02010600030101010101" pitchFamily="2" charset="-122"/>
                </a:rPr>
                <a:t>L-&gt;next=L</a:t>
              </a:r>
              <a:endParaRPr lang="en-US" altLang="zh-CN" sz="3200">
                <a:ea typeface="宋体" panose="02010600030101010101" pitchFamily="2" charset="-122"/>
              </a:endParaRPr>
            </a:p>
          </p:txBody>
        </p:sp>
        <p:sp>
          <p:nvSpPr>
            <p:cNvPr id="112647" name="Line 11"/>
            <p:cNvSpPr>
              <a:spLocks noChangeShapeType="1"/>
            </p:cNvSpPr>
            <p:nvPr/>
          </p:nvSpPr>
          <p:spPr bwMode="auto">
            <a:xfrm flipH="1" flipV="1">
              <a:off x="2400" y="3216"/>
              <a:ext cx="528" cy="384"/>
            </a:xfrm>
            <a:prstGeom prst="line">
              <a:avLst/>
            </a:prstGeom>
            <a:noFill/>
            <a:ln w="762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35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60"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3666" name="Object 2"/>
          <p:cNvGraphicFramePr>
            <a:graphicFrameLocks noChangeAspect="1"/>
          </p:cNvGraphicFramePr>
          <p:nvPr/>
        </p:nvGraphicFramePr>
        <p:xfrm>
          <a:off x="762000" y="914400"/>
          <a:ext cx="7467600" cy="2362200"/>
        </p:xfrm>
        <a:graphic>
          <a:graphicData uri="http://schemas.openxmlformats.org/presentationml/2006/ole">
            <mc:AlternateContent xmlns:mc="http://schemas.openxmlformats.org/markup-compatibility/2006">
              <mc:Choice xmlns:v="urn:schemas-microsoft-com:vml" Requires="v">
                <p:oleObj spid="_x0000_s113669" r:id="rId3" imgW="4599432" imgH="1606296" progId="">
                  <p:embed/>
                </p:oleObj>
              </mc:Choice>
              <mc:Fallback>
                <p:oleObj r:id="rId3" imgW="4599432" imgH="1606296"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14400"/>
                        <a:ext cx="7467600" cy="2362200"/>
                      </a:xfrm>
                      <a:prstGeom prst="rect">
                        <a:avLst/>
                      </a:prstGeom>
                      <a:solidFill>
                        <a:srgbClr val="FFFFE7"/>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3667" name="Object 3"/>
          <p:cNvGraphicFramePr>
            <a:graphicFrameLocks noChangeAspect="1"/>
          </p:cNvGraphicFramePr>
          <p:nvPr/>
        </p:nvGraphicFramePr>
        <p:xfrm>
          <a:off x="3429000" y="2667000"/>
          <a:ext cx="2822575" cy="608013"/>
        </p:xfrm>
        <a:graphic>
          <a:graphicData uri="http://schemas.openxmlformats.org/presentationml/2006/ole">
            <mc:AlternateContent xmlns:mc="http://schemas.openxmlformats.org/markup-compatibility/2006">
              <mc:Choice xmlns:v="urn:schemas-microsoft-com:vml" Requires="v">
                <p:oleObj spid="_x0000_s113670" r:id="rId5" imgW="1836420" imgH="396240" progId="">
                  <p:embed/>
                </p:oleObj>
              </mc:Choice>
              <mc:Fallback>
                <p:oleObj r:id="rId5" imgW="1836420" imgH="3962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667000"/>
                        <a:ext cx="28225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4580" name="Rectangle 4"/>
          <p:cNvSpPr>
            <a:spLocks noChangeArrowheads="1"/>
          </p:cNvSpPr>
          <p:nvPr/>
        </p:nvSpPr>
        <p:spPr bwMode="auto">
          <a:xfrm>
            <a:off x="39688" y="0"/>
            <a:ext cx="359568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双向链表的插入</a:t>
            </a:r>
            <a:endParaRPr kumimoji="1" lang="zh-CN" altLang="en-US" sz="3200" b="1">
              <a:solidFill>
                <a:srgbClr val="FF0000"/>
              </a:solidFill>
              <a:effectLst>
                <a:outerShdw blurRad="38100" dist="38100" dir="2700000" algn="tl">
                  <a:srgbClr val="000000"/>
                </a:outerShdw>
              </a:effectLs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02" name="Rectangle 2"/>
          <p:cNvSpPr>
            <a:spLocks noChangeArrowheads="1"/>
          </p:cNvSpPr>
          <p:nvPr/>
        </p:nvSpPr>
        <p:spPr bwMode="auto">
          <a:xfrm>
            <a:off x="1295400" y="3198813"/>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chemeClr val="accent2"/>
                </a:solidFill>
                <a:ea typeface="宋体" panose="02010600030101010101" pitchFamily="2" charset="-122"/>
              </a:rPr>
              <a:t>1. s-&gt;prior=p-&gt;prior;</a:t>
            </a:r>
          </a:p>
        </p:txBody>
      </p:sp>
      <p:sp>
        <p:nvSpPr>
          <p:cNvPr id="665603" name="Rectangle 3"/>
          <p:cNvSpPr>
            <a:spLocks noChangeArrowheads="1"/>
          </p:cNvSpPr>
          <p:nvPr/>
        </p:nvSpPr>
        <p:spPr bwMode="auto">
          <a:xfrm>
            <a:off x="39688" y="0"/>
            <a:ext cx="359568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双向链表的插入</a:t>
            </a:r>
            <a:endParaRPr kumimoji="1" lang="zh-CN" altLang="en-US" sz="3200" b="1">
              <a:solidFill>
                <a:srgbClr val="FF0000"/>
              </a:solidFill>
              <a:effectLst>
                <a:outerShdw blurRad="38100" dist="38100" dir="2700000" algn="tl">
                  <a:srgbClr val="000000"/>
                </a:outerShdw>
              </a:effectLst>
            </a:endParaRPr>
          </a:p>
        </p:txBody>
      </p:sp>
      <p:sp>
        <p:nvSpPr>
          <p:cNvPr id="114692" name="AutoShape 4"/>
          <p:cNvSpPr>
            <a:spLocks noChangeAspect="1" noChangeArrowheads="1" noTextEdit="1"/>
          </p:cNvSpPr>
          <p:nvPr/>
        </p:nvSpPr>
        <p:spPr bwMode="auto">
          <a:xfrm>
            <a:off x="762000" y="836613"/>
            <a:ext cx="7467600" cy="236220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3" name="Rectangle 5"/>
          <p:cNvSpPr>
            <a:spLocks noChangeArrowheads="1"/>
          </p:cNvSpPr>
          <p:nvPr/>
        </p:nvSpPr>
        <p:spPr bwMode="auto">
          <a:xfrm>
            <a:off x="2516188" y="1319213"/>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4694" name="Rectangle 6"/>
          <p:cNvSpPr>
            <a:spLocks noChangeArrowheads="1"/>
          </p:cNvSpPr>
          <p:nvPr/>
        </p:nvSpPr>
        <p:spPr bwMode="auto">
          <a:xfrm>
            <a:off x="2714625" y="1395413"/>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b="1">
                <a:solidFill>
                  <a:srgbClr val="000000"/>
                </a:solidFill>
                <a:latin typeface="宋体" panose="02010600030101010101" pitchFamily="2" charset="-122"/>
                <a:ea typeface="宋体" panose="02010600030101010101" pitchFamily="2" charset="-122"/>
              </a:rPr>
              <a:t>a</a:t>
            </a:r>
            <a:endParaRPr lang="en-US" altLang="zh-CN" b="1"/>
          </a:p>
        </p:txBody>
      </p:sp>
      <p:sp>
        <p:nvSpPr>
          <p:cNvPr id="114695" name="Rectangle 7"/>
          <p:cNvSpPr>
            <a:spLocks noChangeArrowheads="1"/>
          </p:cNvSpPr>
          <p:nvPr/>
        </p:nvSpPr>
        <p:spPr bwMode="auto">
          <a:xfrm>
            <a:off x="1931988" y="1319213"/>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4696" name="Rectangle 8"/>
          <p:cNvSpPr>
            <a:spLocks noChangeArrowheads="1"/>
          </p:cNvSpPr>
          <p:nvPr/>
        </p:nvSpPr>
        <p:spPr bwMode="auto">
          <a:xfrm>
            <a:off x="3100388" y="1319213"/>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4697" name="Rectangle 9"/>
          <p:cNvSpPr>
            <a:spLocks noChangeArrowheads="1"/>
          </p:cNvSpPr>
          <p:nvPr/>
        </p:nvSpPr>
        <p:spPr bwMode="auto">
          <a:xfrm>
            <a:off x="4562475" y="1319213"/>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4698" name="Rectangle 10"/>
          <p:cNvSpPr>
            <a:spLocks noChangeArrowheads="1"/>
          </p:cNvSpPr>
          <p:nvPr/>
        </p:nvSpPr>
        <p:spPr bwMode="auto">
          <a:xfrm>
            <a:off x="5146675" y="1319213"/>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4699" name="Rectangle 11"/>
          <p:cNvSpPr>
            <a:spLocks noChangeArrowheads="1"/>
          </p:cNvSpPr>
          <p:nvPr/>
        </p:nvSpPr>
        <p:spPr bwMode="auto">
          <a:xfrm>
            <a:off x="5345113" y="1395413"/>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b="1">
                <a:solidFill>
                  <a:srgbClr val="000000"/>
                </a:solidFill>
                <a:latin typeface="宋体" panose="02010600030101010101" pitchFamily="2" charset="-122"/>
                <a:ea typeface="宋体" panose="02010600030101010101" pitchFamily="2" charset="-122"/>
              </a:rPr>
              <a:t>b</a:t>
            </a:r>
            <a:endParaRPr lang="en-US" altLang="zh-CN" b="1"/>
          </a:p>
        </p:txBody>
      </p:sp>
      <p:sp>
        <p:nvSpPr>
          <p:cNvPr id="114700" name="Rectangle 12"/>
          <p:cNvSpPr>
            <a:spLocks noChangeArrowheads="1"/>
          </p:cNvSpPr>
          <p:nvPr/>
        </p:nvSpPr>
        <p:spPr bwMode="auto">
          <a:xfrm>
            <a:off x="5730875" y="1319213"/>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4701" name="Rectangle 13"/>
          <p:cNvSpPr>
            <a:spLocks noChangeArrowheads="1"/>
          </p:cNvSpPr>
          <p:nvPr/>
        </p:nvSpPr>
        <p:spPr bwMode="auto">
          <a:xfrm>
            <a:off x="3392488" y="2643188"/>
            <a:ext cx="584200" cy="528637"/>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4702" name="Rectangle 14"/>
          <p:cNvSpPr>
            <a:spLocks noChangeArrowheads="1"/>
          </p:cNvSpPr>
          <p:nvPr/>
        </p:nvSpPr>
        <p:spPr bwMode="auto">
          <a:xfrm>
            <a:off x="3976688" y="2643188"/>
            <a:ext cx="585787" cy="528637"/>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4703" name="Rectangle 15"/>
          <p:cNvSpPr>
            <a:spLocks noChangeArrowheads="1"/>
          </p:cNvSpPr>
          <p:nvPr/>
        </p:nvSpPr>
        <p:spPr bwMode="auto">
          <a:xfrm>
            <a:off x="4176713" y="271938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b="1">
                <a:solidFill>
                  <a:srgbClr val="000000"/>
                </a:solidFill>
                <a:latin typeface="宋体" panose="02010600030101010101" pitchFamily="2" charset="-122"/>
                <a:ea typeface="宋体" panose="02010600030101010101" pitchFamily="2" charset="-122"/>
              </a:rPr>
              <a:t>x</a:t>
            </a:r>
            <a:endParaRPr lang="en-US" altLang="zh-CN" b="1"/>
          </a:p>
        </p:txBody>
      </p:sp>
      <p:sp>
        <p:nvSpPr>
          <p:cNvPr id="114704" name="Rectangle 16"/>
          <p:cNvSpPr>
            <a:spLocks noChangeArrowheads="1"/>
          </p:cNvSpPr>
          <p:nvPr/>
        </p:nvSpPr>
        <p:spPr bwMode="auto">
          <a:xfrm>
            <a:off x="4562475" y="2643188"/>
            <a:ext cx="584200" cy="528637"/>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4705" name="Line 17"/>
          <p:cNvSpPr>
            <a:spLocks noChangeShapeType="1"/>
          </p:cNvSpPr>
          <p:nvPr/>
        </p:nvSpPr>
        <p:spPr bwMode="auto">
          <a:xfrm>
            <a:off x="1492250" y="1450975"/>
            <a:ext cx="3381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6" name="Freeform 18"/>
          <p:cNvSpPr>
            <a:spLocks noChangeArrowheads="1"/>
          </p:cNvSpPr>
          <p:nvPr/>
        </p:nvSpPr>
        <p:spPr bwMode="auto">
          <a:xfrm>
            <a:off x="1798638" y="1390650"/>
            <a:ext cx="133350" cy="120650"/>
          </a:xfrm>
          <a:custGeom>
            <a:avLst/>
            <a:gdLst>
              <a:gd name="T0" fmla="*/ 133350 w 84"/>
              <a:gd name="T1" fmla="*/ 60325 h 76"/>
              <a:gd name="T2" fmla="*/ 0 w 84"/>
              <a:gd name="T3" fmla="*/ 120650 h 76"/>
              <a:gd name="T4" fmla="*/ 9525 w 84"/>
              <a:gd name="T5" fmla="*/ 92075 h 76"/>
              <a:gd name="T6" fmla="*/ 14288 w 84"/>
              <a:gd name="T7" fmla="*/ 60325 h 76"/>
              <a:gd name="T8" fmla="*/ 9525 w 84"/>
              <a:gd name="T9" fmla="*/ 30163 h 76"/>
              <a:gd name="T10" fmla="*/ 0 w 84"/>
              <a:gd name="T11" fmla="*/ 0 h 76"/>
              <a:gd name="T12" fmla="*/ 13335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84" y="38"/>
                </a:moveTo>
                <a:lnTo>
                  <a:pt x="0" y="76"/>
                </a:lnTo>
                <a:lnTo>
                  <a:pt x="6" y="58"/>
                </a:lnTo>
                <a:lnTo>
                  <a:pt x="9" y="38"/>
                </a:lnTo>
                <a:lnTo>
                  <a:pt x="6" y="19"/>
                </a:lnTo>
                <a:lnTo>
                  <a:pt x="0" y="0"/>
                </a:lnTo>
                <a:lnTo>
                  <a:pt x="8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07" name="Line 19"/>
          <p:cNvSpPr>
            <a:spLocks noChangeShapeType="1"/>
          </p:cNvSpPr>
          <p:nvPr/>
        </p:nvSpPr>
        <p:spPr bwMode="auto">
          <a:xfrm>
            <a:off x="1593850" y="1717675"/>
            <a:ext cx="6302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8" name="Freeform 20"/>
          <p:cNvSpPr>
            <a:spLocks noChangeArrowheads="1"/>
          </p:cNvSpPr>
          <p:nvPr/>
        </p:nvSpPr>
        <p:spPr bwMode="auto">
          <a:xfrm>
            <a:off x="1492250" y="1657350"/>
            <a:ext cx="133350" cy="120650"/>
          </a:xfrm>
          <a:custGeom>
            <a:avLst/>
            <a:gdLst>
              <a:gd name="T0" fmla="*/ 0 w 84"/>
              <a:gd name="T1" fmla="*/ 60325 h 76"/>
              <a:gd name="T2" fmla="*/ 133350 w 84"/>
              <a:gd name="T3" fmla="*/ 120650 h 76"/>
              <a:gd name="T4" fmla="*/ 123825 w 84"/>
              <a:gd name="T5" fmla="*/ 88900 h 76"/>
              <a:gd name="T6" fmla="*/ 119063 w 84"/>
              <a:gd name="T7" fmla="*/ 60325 h 76"/>
              <a:gd name="T8" fmla="*/ 123825 w 84"/>
              <a:gd name="T9" fmla="*/ 28575 h 76"/>
              <a:gd name="T10" fmla="*/ 133350 w 84"/>
              <a:gd name="T11" fmla="*/ 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76"/>
                </a:lnTo>
                <a:lnTo>
                  <a:pt x="78" y="56"/>
                </a:lnTo>
                <a:lnTo>
                  <a:pt x="75" y="38"/>
                </a:lnTo>
                <a:lnTo>
                  <a:pt x="78" y="18"/>
                </a:lnTo>
                <a:lnTo>
                  <a:pt x="8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09" name="Line 21"/>
          <p:cNvSpPr>
            <a:spLocks noChangeShapeType="1"/>
          </p:cNvSpPr>
          <p:nvPr/>
        </p:nvSpPr>
        <p:spPr bwMode="auto">
          <a:xfrm>
            <a:off x="3538538" y="1450975"/>
            <a:ext cx="922337"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0" name="Freeform 22"/>
          <p:cNvSpPr>
            <a:spLocks noChangeArrowheads="1"/>
          </p:cNvSpPr>
          <p:nvPr/>
        </p:nvSpPr>
        <p:spPr bwMode="auto">
          <a:xfrm>
            <a:off x="4429125" y="1390650"/>
            <a:ext cx="133350" cy="120650"/>
          </a:xfrm>
          <a:custGeom>
            <a:avLst/>
            <a:gdLst>
              <a:gd name="T0" fmla="*/ 133350 w 84"/>
              <a:gd name="T1" fmla="*/ 60325 h 76"/>
              <a:gd name="T2" fmla="*/ 0 w 84"/>
              <a:gd name="T3" fmla="*/ 120650 h 76"/>
              <a:gd name="T4" fmla="*/ 9525 w 84"/>
              <a:gd name="T5" fmla="*/ 92075 h 76"/>
              <a:gd name="T6" fmla="*/ 14288 w 84"/>
              <a:gd name="T7" fmla="*/ 60325 h 76"/>
              <a:gd name="T8" fmla="*/ 9525 w 84"/>
              <a:gd name="T9" fmla="*/ 30163 h 76"/>
              <a:gd name="T10" fmla="*/ 0 w 84"/>
              <a:gd name="T11" fmla="*/ 0 h 76"/>
              <a:gd name="T12" fmla="*/ 13335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84" y="38"/>
                </a:moveTo>
                <a:lnTo>
                  <a:pt x="0" y="76"/>
                </a:lnTo>
                <a:lnTo>
                  <a:pt x="6" y="58"/>
                </a:lnTo>
                <a:lnTo>
                  <a:pt x="9" y="38"/>
                </a:lnTo>
                <a:lnTo>
                  <a:pt x="6" y="19"/>
                </a:lnTo>
                <a:lnTo>
                  <a:pt x="0" y="0"/>
                </a:lnTo>
                <a:lnTo>
                  <a:pt x="8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11" name="Line 23"/>
          <p:cNvSpPr>
            <a:spLocks noChangeShapeType="1"/>
          </p:cNvSpPr>
          <p:nvPr/>
        </p:nvSpPr>
        <p:spPr bwMode="auto">
          <a:xfrm>
            <a:off x="3786188" y="1717675"/>
            <a:ext cx="922337"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2" name="Freeform 24"/>
          <p:cNvSpPr>
            <a:spLocks noChangeArrowheads="1"/>
          </p:cNvSpPr>
          <p:nvPr/>
        </p:nvSpPr>
        <p:spPr bwMode="auto">
          <a:xfrm>
            <a:off x="3684588" y="1657350"/>
            <a:ext cx="133350" cy="120650"/>
          </a:xfrm>
          <a:custGeom>
            <a:avLst/>
            <a:gdLst>
              <a:gd name="T0" fmla="*/ 0 w 84"/>
              <a:gd name="T1" fmla="*/ 60325 h 76"/>
              <a:gd name="T2" fmla="*/ 133350 w 84"/>
              <a:gd name="T3" fmla="*/ 120650 h 76"/>
              <a:gd name="T4" fmla="*/ 123825 w 84"/>
              <a:gd name="T5" fmla="*/ 88900 h 76"/>
              <a:gd name="T6" fmla="*/ 119063 w 84"/>
              <a:gd name="T7" fmla="*/ 60325 h 76"/>
              <a:gd name="T8" fmla="*/ 123825 w 84"/>
              <a:gd name="T9" fmla="*/ 28575 h 76"/>
              <a:gd name="T10" fmla="*/ 133350 w 84"/>
              <a:gd name="T11" fmla="*/ 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76"/>
                </a:lnTo>
                <a:lnTo>
                  <a:pt x="78" y="56"/>
                </a:lnTo>
                <a:lnTo>
                  <a:pt x="75" y="38"/>
                </a:lnTo>
                <a:lnTo>
                  <a:pt x="78" y="18"/>
                </a:lnTo>
                <a:lnTo>
                  <a:pt x="8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13" name="Line 25"/>
          <p:cNvSpPr>
            <a:spLocks noChangeShapeType="1"/>
          </p:cNvSpPr>
          <p:nvPr/>
        </p:nvSpPr>
        <p:spPr bwMode="auto">
          <a:xfrm>
            <a:off x="6169025" y="1450975"/>
            <a:ext cx="9223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4" name="Freeform 26"/>
          <p:cNvSpPr>
            <a:spLocks noChangeArrowheads="1"/>
          </p:cNvSpPr>
          <p:nvPr/>
        </p:nvSpPr>
        <p:spPr bwMode="auto">
          <a:xfrm>
            <a:off x="7059613" y="1390650"/>
            <a:ext cx="133350" cy="120650"/>
          </a:xfrm>
          <a:custGeom>
            <a:avLst/>
            <a:gdLst>
              <a:gd name="T0" fmla="*/ 133350 w 84"/>
              <a:gd name="T1" fmla="*/ 60325 h 76"/>
              <a:gd name="T2" fmla="*/ 0 w 84"/>
              <a:gd name="T3" fmla="*/ 120650 h 76"/>
              <a:gd name="T4" fmla="*/ 9525 w 84"/>
              <a:gd name="T5" fmla="*/ 92075 h 76"/>
              <a:gd name="T6" fmla="*/ 14288 w 84"/>
              <a:gd name="T7" fmla="*/ 60325 h 76"/>
              <a:gd name="T8" fmla="*/ 9525 w 84"/>
              <a:gd name="T9" fmla="*/ 30163 h 76"/>
              <a:gd name="T10" fmla="*/ 0 w 84"/>
              <a:gd name="T11" fmla="*/ 0 h 76"/>
              <a:gd name="T12" fmla="*/ 13335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84" y="38"/>
                </a:moveTo>
                <a:lnTo>
                  <a:pt x="0" y="76"/>
                </a:lnTo>
                <a:lnTo>
                  <a:pt x="6" y="58"/>
                </a:lnTo>
                <a:lnTo>
                  <a:pt x="9" y="38"/>
                </a:lnTo>
                <a:lnTo>
                  <a:pt x="6" y="19"/>
                </a:lnTo>
                <a:lnTo>
                  <a:pt x="0" y="0"/>
                </a:lnTo>
                <a:lnTo>
                  <a:pt x="8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15" name="Line 27"/>
          <p:cNvSpPr>
            <a:spLocks noChangeShapeType="1"/>
          </p:cNvSpPr>
          <p:nvPr/>
        </p:nvSpPr>
        <p:spPr bwMode="auto">
          <a:xfrm>
            <a:off x="6416675" y="1717675"/>
            <a:ext cx="9223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6" name="Freeform 28"/>
          <p:cNvSpPr>
            <a:spLocks noChangeArrowheads="1"/>
          </p:cNvSpPr>
          <p:nvPr/>
        </p:nvSpPr>
        <p:spPr bwMode="auto">
          <a:xfrm>
            <a:off x="6315075" y="1657350"/>
            <a:ext cx="133350" cy="120650"/>
          </a:xfrm>
          <a:custGeom>
            <a:avLst/>
            <a:gdLst>
              <a:gd name="T0" fmla="*/ 0 w 84"/>
              <a:gd name="T1" fmla="*/ 60325 h 76"/>
              <a:gd name="T2" fmla="*/ 133350 w 84"/>
              <a:gd name="T3" fmla="*/ 120650 h 76"/>
              <a:gd name="T4" fmla="*/ 123825 w 84"/>
              <a:gd name="T5" fmla="*/ 88900 h 76"/>
              <a:gd name="T6" fmla="*/ 117475 w 84"/>
              <a:gd name="T7" fmla="*/ 60325 h 76"/>
              <a:gd name="T8" fmla="*/ 123825 w 84"/>
              <a:gd name="T9" fmla="*/ 28575 h 76"/>
              <a:gd name="T10" fmla="*/ 133350 w 84"/>
              <a:gd name="T11" fmla="*/ 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76"/>
                </a:lnTo>
                <a:lnTo>
                  <a:pt x="78" y="56"/>
                </a:lnTo>
                <a:lnTo>
                  <a:pt x="74" y="38"/>
                </a:lnTo>
                <a:lnTo>
                  <a:pt x="78" y="18"/>
                </a:lnTo>
                <a:lnTo>
                  <a:pt x="8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17" name="Rectangle 29"/>
          <p:cNvSpPr>
            <a:spLocks noChangeArrowheads="1"/>
          </p:cNvSpPr>
          <p:nvPr/>
        </p:nvSpPr>
        <p:spPr bwMode="auto">
          <a:xfrm>
            <a:off x="7497763" y="1319213"/>
            <a:ext cx="5191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b="1">
                <a:solidFill>
                  <a:srgbClr val="000000"/>
                </a:solidFill>
                <a:latin typeface="宋体" panose="02010600030101010101" pitchFamily="2" charset="-122"/>
                <a:ea typeface="宋体" panose="02010600030101010101" pitchFamily="2" charset="-122"/>
              </a:rPr>
              <a:t>...</a:t>
            </a:r>
            <a:endParaRPr lang="en-US" altLang="zh-CN" b="1"/>
          </a:p>
        </p:txBody>
      </p:sp>
      <p:sp>
        <p:nvSpPr>
          <p:cNvPr id="114718" name="Rectangle 30"/>
          <p:cNvSpPr>
            <a:spLocks noChangeArrowheads="1"/>
          </p:cNvSpPr>
          <p:nvPr/>
        </p:nvSpPr>
        <p:spPr bwMode="auto">
          <a:xfrm>
            <a:off x="938213" y="1319213"/>
            <a:ext cx="5191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b="1">
                <a:solidFill>
                  <a:srgbClr val="000000"/>
                </a:solidFill>
                <a:latin typeface="宋体" panose="02010600030101010101" pitchFamily="2" charset="-122"/>
                <a:ea typeface="宋体" panose="02010600030101010101" pitchFamily="2" charset="-122"/>
              </a:rPr>
              <a:t>...</a:t>
            </a:r>
            <a:endParaRPr lang="en-US" altLang="zh-CN" b="1"/>
          </a:p>
        </p:txBody>
      </p:sp>
      <p:sp>
        <p:nvSpPr>
          <p:cNvPr id="114719" name="Line 31"/>
          <p:cNvSpPr>
            <a:spLocks noChangeShapeType="1"/>
          </p:cNvSpPr>
          <p:nvPr/>
        </p:nvSpPr>
        <p:spPr bwMode="auto">
          <a:xfrm flipH="1">
            <a:off x="3565525" y="2906713"/>
            <a:ext cx="119063" cy="1587"/>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0" name="Line 32"/>
          <p:cNvSpPr>
            <a:spLocks noChangeShapeType="1"/>
          </p:cNvSpPr>
          <p:nvPr/>
        </p:nvSpPr>
        <p:spPr bwMode="auto">
          <a:xfrm flipH="1">
            <a:off x="3371850" y="2906713"/>
            <a:ext cx="119063" cy="1587"/>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1" name="Line 33"/>
          <p:cNvSpPr>
            <a:spLocks noChangeShapeType="1"/>
          </p:cNvSpPr>
          <p:nvPr/>
        </p:nvSpPr>
        <p:spPr bwMode="auto">
          <a:xfrm flipH="1">
            <a:off x="3179763" y="2906713"/>
            <a:ext cx="119062" cy="1587"/>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2" name="Line 34"/>
          <p:cNvSpPr>
            <a:spLocks noChangeShapeType="1"/>
          </p:cNvSpPr>
          <p:nvPr/>
        </p:nvSpPr>
        <p:spPr bwMode="auto">
          <a:xfrm flipH="1">
            <a:off x="2986088" y="2906713"/>
            <a:ext cx="119062" cy="1587"/>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3" name="Freeform 35"/>
          <p:cNvSpPr>
            <a:spLocks noChangeArrowheads="1"/>
          </p:cNvSpPr>
          <p:nvPr/>
        </p:nvSpPr>
        <p:spPr bwMode="auto">
          <a:xfrm>
            <a:off x="2808288" y="2894013"/>
            <a:ext cx="103187" cy="12700"/>
          </a:xfrm>
          <a:custGeom>
            <a:avLst/>
            <a:gdLst>
              <a:gd name="T0" fmla="*/ 103187 w 42"/>
              <a:gd name="T1" fmla="*/ 12700 h 6"/>
              <a:gd name="T2" fmla="*/ 0 w 42"/>
              <a:gd name="T3" fmla="*/ 12700 h 6"/>
              <a:gd name="T4" fmla="*/ 0 w 42"/>
              <a:gd name="T5" fmla="*/ 0 h 6"/>
              <a:gd name="T6" fmla="*/ 0 60000 65536"/>
              <a:gd name="T7" fmla="*/ 0 60000 65536"/>
              <a:gd name="T8" fmla="*/ 0 60000 65536"/>
            </a:gdLst>
            <a:ahLst/>
            <a:cxnLst>
              <a:cxn ang="T6">
                <a:pos x="T0" y="T1"/>
              </a:cxn>
              <a:cxn ang="T7">
                <a:pos x="T2" y="T3"/>
              </a:cxn>
              <a:cxn ang="T8">
                <a:pos x="T4" y="T5"/>
              </a:cxn>
            </a:cxnLst>
            <a:rect l="0" t="0" r="r" b="b"/>
            <a:pathLst>
              <a:path w="42" h="6">
                <a:moveTo>
                  <a:pt x="42" y="6"/>
                </a:moveTo>
                <a:lnTo>
                  <a:pt x="0" y="6"/>
                </a:lnTo>
                <a:lnTo>
                  <a:pt x="0" y="0"/>
                </a:lnTo>
              </a:path>
            </a:pathLst>
          </a:custGeom>
          <a:noFill/>
          <a:ln w="14288">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24" name="Line 36"/>
          <p:cNvSpPr>
            <a:spLocks noChangeShapeType="1"/>
          </p:cNvSpPr>
          <p:nvPr/>
        </p:nvSpPr>
        <p:spPr bwMode="auto">
          <a:xfrm flipV="1">
            <a:off x="2808288" y="2719388"/>
            <a:ext cx="1587" cy="10795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5" name="Line 37"/>
          <p:cNvSpPr>
            <a:spLocks noChangeShapeType="1"/>
          </p:cNvSpPr>
          <p:nvPr/>
        </p:nvSpPr>
        <p:spPr bwMode="auto">
          <a:xfrm flipV="1">
            <a:off x="2808288" y="2544763"/>
            <a:ext cx="1587" cy="10795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6" name="Line 38"/>
          <p:cNvSpPr>
            <a:spLocks noChangeShapeType="1"/>
          </p:cNvSpPr>
          <p:nvPr/>
        </p:nvSpPr>
        <p:spPr bwMode="auto">
          <a:xfrm flipV="1">
            <a:off x="2808288" y="2370138"/>
            <a:ext cx="1587" cy="106362"/>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7" name="Line 39"/>
          <p:cNvSpPr>
            <a:spLocks noChangeShapeType="1"/>
          </p:cNvSpPr>
          <p:nvPr/>
        </p:nvSpPr>
        <p:spPr bwMode="auto">
          <a:xfrm flipV="1">
            <a:off x="2808288" y="2195513"/>
            <a:ext cx="1587" cy="106362"/>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8" name="Line 40"/>
          <p:cNvSpPr>
            <a:spLocks noChangeShapeType="1"/>
          </p:cNvSpPr>
          <p:nvPr/>
        </p:nvSpPr>
        <p:spPr bwMode="auto">
          <a:xfrm flipV="1">
            <a:off x="2808288" y="2019300"/>
            <a:ext cx="1587" cy="10795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9" name="Line 41"/>
          <p:cNvSpPr>
            <a:spLocks noChangeShapeType="1"/>
          </p:cNvSpPr>
          <p:nvPr/>
        </p:nvSpPr>
        <p:spPr bwMode="auto">
          <a:xfrm flipV="1">
            <a:off x="2808288" y="1939925"/>
            <a:ext cx="1587" cy="1270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0" name="Freeform 42"/>
          <p:cNvSpPr>
            <a:spLocks noChangeArrowheads="1"/>
          </p:cNvSpPr>
          <p:nvPr/>
        </p:nvSpPr>
        <p:spPr bwMode="auto">
          <a:xfrm>
            <a:off x="2741613" y="1849438"/>
            <a:ext cx="133350" cy="120650"/>
          </a:xfrm>
          <a:custGeom>
            <a:avLst/>
            <a:gdLst>
              <a:gd name="T0" fmla="*/ 66675 w 84"/>
              <a:gd name="T1" fmla="*/ 0 h 76"/>
              <a:gd name="T2" fmla="*/ 133350 w 84"/>
              <a:gd name="T3" fmla="*/ 120650 h 76"/>
              <a:gd name="T4" fmla="*/ 101600 w 84"/>
              <a:gd name="T5" fmla="*/ 109538 h 76"/>
              <a:gd name="T6" fmla="*/ 66675 w 84"/>
              <a:gd name="T7" fmla="*/ 104775 h 76"/>
              <a:gd name="T8" fmla="*/ 31750 w 84"/>
              <a:gd name="T9" fmla="*/ 109538 h 76"/>
              <a:gd name="T10" fmla="*/ 0 w 84"/>
              <a:gd name="T11" fmla="*/ 120650 h 76"/>
              <a:gd name="T12" fmla="*/ 66675 w 84"/>
              <a:gd name="T13" fmla="*/ 0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42" y="0"/>
                </a:moveTo>
                <a:lnTo>
                  <a:pt x="84" y="76"/>
                </a:lnTo>
                <a:lnTo>
                  <a:pt x="64" y="69"/>
                </a:lnTo>
                <a:lnTo>
                  <a:pt x="42" y="66"/>
                </a:lnTo>
                <a:lnTo>
                  <a:pt x="20" y="69"/>
                </a:lnTo>
                <a:lnTo>
                  <a:pt x="0" y="76"/>
                </a:lnTo>
                <a:lnTo>
                  <a:pt x="42"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31" name="Freeform 43"/>
          <p:cNvSpPr>
            <a:spLocks noChangeArrowheads="1"/>
          </p:cNvSpPr>
          <p:nvPr/>
        </p:nvSpPr>
        <p:spPr bwMode="auto">
          <a:xfrm>
            <a:off x="2457450" y="2006600"/>
            <a:ext cx="263525" cy="239713"/>
          </a:xfrm>
          <a:custGeom>
            <a:avLst/>
            <a:gdLst>
              <a:gd name="T0" fmla="*/ 0 w 166"/>
              <a:gd name="T1" fmla="*/ 120650 h 151"/>
              <a:gd name="T2" fmla="*/ 4763 w 166"/>
              <a:gd name="T3" fmla="*/ 88900 h 151"/>
              <a:gd name="T4" fmla="*/ 17463 w 166"/>
              <a:gd name="T5" fmla="*/ 60325 h 151"/>
              <a:gd name="T6" fmla="*/ 39688 w 166"/>
              <a:gd name="T7" fmla="*/ 36513 h 151"/>
              <a:gd name="T8" fmla="*/ 66675 w 166"/>
              <a:gd name="T9" fmla="*/ 17463 h 151"/>
              <a:gd name="T10" fmla="*/ 98425 w 166"/>
              <a:gd name="T11" fmla="*/ 4763 h 151"/>
              <a:gd name="T12" fmla="*/ 130175 w 166"/>
              <a:gd name="T13" fmla="*/ 0 h 151"/>
              <a:gd name="T14" fmla="*/ 165100 w 166"/>
              <a:gd name="T15" fmla="*/ 4763 h 151"/>
              <a:gd name="T16" fmla="*/ 196850 w 166"/>
              <a:gd name="T17" fmla="*/ 17463 h 151"/>
              <a:gd name="T18" fmla="*/ 225425 w 166"/>
              <a:gd name="T19" fmla="*/ 36513 h 151"/>
              <a:gd name="T20" fmla="*/ 244475 w 166"/>
              <a:gd name="T21" fmla="*/ 60325 h 151"/>
              <a:gd name="T22" fmla="*/ 258763 w 166"/>
              <a:gd name="T23" fmla="*/ 88900 h 151"/>
              <a:gd name="T24" fmla="*/ 263525 w 166"/>
              <a:gd name="T25" fmla="*/ 120650 h 151"/>
              <a:gd name="T26" fmla="*/ 258763 w 166"/>
              <a:gd name="T27" fmla="*/ 150813 h 151"/>
              <a:gd name="T28" fmla="*/ 244475 w 166"/>
              <a:gd name="T29" fmla="*/ 179388 h 151"/>
              <a:gd name="T30" fmla="*/ 225425 w 166"/>
              <a:gd name="T31" fmla="*/ 203200 h 151"/>
              <a:gd name="T32" fmla="*/ 196850 w 166"/>
              <a:gd name="T33" fmla="*/ 223838 h 151"/>
              <a:gd name="T34" fmla="*/ 165100 w 166"/>
              <a:gd name="T35" fmla="*/ 234950 h 151"/>
              <a:gd name="T36" fmla="*/ 130175 w 166"/>
              <a:gd name="T37" fmla="*/ 239713 h 151"/>
              <a:gd name="T38" fmla="*/ 98425 w 166"/>
              <a:gd name="T39" fmla="*/ 234950 h 151"/>
              <a:gd name="T40" fmla="*/ 66675 w 166"/>
              <a:gd name="T41" fmla="*/ 223838 h 151"/>
              <a:gd name="T42" fmla="*/ 39688 w 166"/>
              <a:gd name="T43" fmla="*/ 203200 h 151"/>
              <a:gd name="T44" fmla="*/ 17463 w 166"/>
              <a:gd name="T45" fmla="*/ 179388 h 151"/>
              <a:gd name="T46" fmla="*/ 4763 w 166"/>
              <a:gd name="T47" fmla="*/ 150813 h 151"/>
              <a:gd name="T48" fmla="*/ 0 w 166"/>
              <a:gd name="T49" fmla="*/ 12065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6" h="151">
                <a:moveTo>
                  <a:pt x="0" y="76"/>
                </a:moveTo>
                <a:lnTo>
                  <a:pt x="3" y="56"/>
                </a:lnTo>
                <a:lnTo>
                  <a:pt x="11" y="38"/>
                </a:lnTo>
                <a:lnTo>
                  <a:pt x="25" y="23"/>
                </a:lnTo>
                <a:lnTo>
                  <a:pt x="42" y="11"/>
                </a:lnTo>
                <a:lnTo>
                  <a:pt x="62" y="3"/>
                </a:lnTo>
                <a:lnTo>
                  <a:pt x="82" y="0"/>
                </a:lnTo>
                <a:lnTo>
                  <a:pt x="104" y="3"/>
                </a:lnTo>
                <a:lnTo>
                  <a:pt x="124" y="11"/>
                </a:lnTo>
                <a:lnTo>
                  <a:pt x="142" y="23"/>
                </a:lnTo>
                <a:lnTo>
                  <a:pt x="154" y="38"/>
                </a:lnTo>
                <a:lnTo>
                  <a:pt x="163" y="56"/>
                </a:lnTo>
                <a:lnTo>
                  <a:pt x="166" y="76"/>
                </a:lnTo>
                <a:lnTo>
                  <a:pt x="163" y="95"/>
                </a:lnTo>
                <a:lnTo>
                  <a:pt x="154" y="113"/>
                </a:lnTo>
                <a:lnTo>
                  <a:pt x="142" y="128"/>
                </a:lnTo>
                <a:lnTo>
                  <a:pt x="124" y="141"/>
                </a:lnTo>
                <a:lnTo>
                  <a:pt x="104" y="148"/>
                </a:lnTo>
                <a:lnTo>
                  <a:pt x="82" y="151"/>
                </a:lnTo>
                <a:lnTo>
                  <a:pt x="62" y="148"/>
                </a:lnTo>
                <a:lnTo>
                  <a:pt x="42" y="141"/>
                </a:lnTo>
                <a:lnTo>
                  <a:pt x="25" y="128"/>
                </a:lnTo>
                <a:lnTo>
                  <a:pt x="11" y="113"/>
                </a:lnTo>
                <a:lnTo>
                  <a:pt x="3" y="95"/>
                </a:lnTo>
                <a:lnTo>
                  <a:pt x="0" y="76"/>
                </a:lnTo>
                <a:close/>
              </a:path>
            </a:pathLst>
          </a:custGeom>
          <a:solidFill>
            <a:srgbClr val="00FFFF"/>
          </a:solidFill>
          <a:ln w="14288">
            <a:solidFill>
              <a:srgbClr val="000000"/>
            </a:solidFill>
            <a:round/>
            <a:headEnd/>
            <a:tailEnd/>
          </a:ln>
        </p:spPr>
        <p:txBody>
          <a:bodyPr/>
          <a:lstStyle/>
          <a:p>
            <a:endParaRPr lang="zh-CN" altLang="en-US"/>
          </a:p>
        </p:txBody>
      </p:sp>
      <p:sp>
        <p:nvSpPr>
          <p:cNvPr id="114732" name="Rectangle 44"/>
          <p:cNvSpPr>
            <a:spLocks noChangeArrowheads="1"/>
          </p:cNvSpPr>
          <p:nvPr/>
        </p:nvSpPr>
        <p:spPr bwMode="auto">
          <a:xfrm>
            <a:off x="2541588" y="2033588"/>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300" b="1">
                <a:solidFill>
                  <a:srgbClr val="000000"/>
                </a:solidFill>
                <a:latin typeface="宋体" panose="02010600030101010101" pitchFamily="2" charset="-122"/>
                <a:ea typeface="宋体" panose="02010600030101010101" pitchFamily="2" charset="-122"/>
              </a:rPr>
              <a:t>1</a:t>
            </a:r>
            <a:endParaRPr lang="en-US" altLang="zh-CN" b="1"/>
          </a:p>
        </p:txBody>
      </p:sp>
      <p:sp>
        <p:nvSpPr>
          <p:cNvPr id="114733" name="Line 45"/>
          <p:cNvSpPr>
            <a:spLocks noChangeShapeType="1"/>
          </p:cNvSpPr>
          <p:nvPr/>
        </p:nvSpPr>
        <p:spPr bwMode="auto">
          <a:xfrm>
            <a:off x="5438775" y="922338"/>
            <a:ext cx="1588" cy="3048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4" name="Freeform 46"/>
          <p:cNvSpPr>
            <a:spLocks noChangeArrowheads="1"/>
          </p:cNvSpPr>
          <p:nvPr/>
        </p:nvSpPr>
        <p:spPr bwMode="auto">
          <a:xfrm>
            <a:off x="5372100" y="1196975"/>
            <a:ext cx="133350" cy="122238"/>
          </a:xfrm>
          <a:custGeom>
            <a:avLst/>
            <a:gdLst>
              <a:gd name="T0" fmla="*/ 66675 w 84"/>
              <a:gd name="T1" fmla="*/ 122238 h 77"/>
              <a:gd name="T2" fmla="*/ 0 w 84"/>
              <a:gd name="T3" fmla="*/ 0 h 77"/>
              <a:gd name="T4" fmla="*/ 31750 w 84"/>
              <a:gd name="T5" fmla="*/ 11113 h 77"/>
              <a:gd name="T6" fmla="*/ 66675 w 84"/>
              <a:gd name="T7" fmla="*/ 15875 h 77"/>
              <a:gd name="T8" fmla="*/ 101600 w 84"/>
              <a:gd name="T9" fmla="*/ 11113 h 77"/>
              <a:gd name="T10" fmla="*/ 133350 w 84"/>
              <a:gd name="T11" fmla="*/ 0 h 77"/>
              <a:gd name="T12" fmla="*/ 66675 w 84"/>
              <a:gd name="T13" fmla="*/ 122238 h 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7">
                <a:moveTo>
                  <a:pt x="42" y="77"/>
                </a:moveTo>
                <a:lnTo>
                  <a:pt x="0" y="0"/>
                </a:lnTo>
                <a:lnTo>
                  <a:pt x="20" y="7"/>
                </a:lnTo>
                <a:lnTo>
                  <a:pt x="42" y="10"/>
                </a:lnTo>
                <a:lnTo>
                  <a:pt x="64" y="7"/>
                </a:lnTo>
                <a:lnTo>
                  <a:pt x="84" y="0"/>
                </a:lnTo>
                <a:lnTo>
                  <a:pt x="42"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35" name="Rectangle 47"/>
          <p:cNvSpPr>
            <a:spLocks noChangeArrowheads="1"/>
          </p:cNvSpPr>
          <p:nvPr/>
        </p:nvSpPr>
        <p:spPr bwMode="auto">
          <a:xfrm>
            <a:off x="5053013" y="81438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b="1">
                <a:solidFill>
                  <a:srgbClr val="000000"/>
                </a:solidFill>
                <a:latin typeface="宋体" panose="02010600030101010101" pitchFamily="2" charset="-122"/>
                <a:ea typeface="宋体" panose="02010600030101010101" pitchFamily="2" charset="-122"/>
              </a:rPr>
              <a:t>p</a:t>
            </a:r>
            <a:endParaRPr lang="en-US" altLang="zh-CN" b="1"/>
          </a:p>
        </p:txBody>
      </p:sp>
      <p:sp>
        <p:nvSpPr>
          <p:cNvPr id="114736" name="Line 48"/>
          <p:cNvSpPr>
            <a:spLocks noChangeShapeType="1"/>
          </p:cNvSpPr>
          <p:nvPr/>
        </p:nvSpPr>
        <p:spPr bwMode="auto">
          <a:xfrm>
            <a:off x="5248275" y="3040063"/>
            <a:ext cx="89058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7" name="Freeform 49"/>
          <p:cNvSpPr>
            <a:spLocks noChangeArrowheads="1"/>
          </p:cNvSpPr>
          <p:nvPr/>
        </p:nvSpPr>
        <p:spPr bwMode="auto">
          <a:xfrm>
            <a:off x="5146675" y="2979738"/>
            <a:ext cx="133350" cy="120650"/>
          </a:xfrm>
          <a:custGeom>
            <a:avLst/>
            <a:gdLst>
              <a:gd name="T0" fmla="*/ 0 w 84"/>
              <a:gd name="T1" fmla="*/ 60325 h 76"/>
              <a:gd name="T2" fmla="*/ 133350 w 84"/>
              <a:gd name="T3" fmla="*/ 0 h 76"/>
              <a:gd name="T4" fmla="*/ 120650 w 84"/>
              <a:gd name="T5" fmla="*/ 28575 h 76"/>
              <a:gd name="T6" fmla="*/ 115888 w 84"/>
              <a:gd name="T7" fmla="*/ 60325 h 76"/>
              <a:gd name="T8" fmla="*/ 120650 w 84"/>
              <a:gd name="T9" fmla="*/ 92075 h 76"/>
              <a:gd name="T10" fmla="*/ 133350 w 84"/>
              <a:gd name="T11" fmla="*/ 12065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0"/>
                </a:lnTo>
                <a:lnTo>
                  <a:pt x="76" y="18"/>
                </a:lnTo>
                <a:lnTo>
                  <a:pt x="73" y="38"/>
                </a:lnTo>
                <a:lnTo>
                  <a:pt x="76" y="58"/>
                </a:lnTo>
                <a:lnTo>
                  <a:pt x="84" y="76"/>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738" name="Rectangle 50"/>
          <p:cNvSpPr>
            <a:spLocks noChangeArrowheads="1"/>
          </p:cNvSpPr>
          <p:nvPr/>
        </p:nvSpPr>
        <p:spPr bwMode="auto">
          <a:xfrm>
            <a:off x="5927725" y="266858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b="1">
                <a:solidFill>
                  <a:srgbClr val="000000"/>
                </a:solidFill>
                <a:latin typeface="宋体" panose="02010600030101010101" pitchFamily="2" charset="-122"/>
                <a:ea typeface="宋体" panose="02010600030101010101" pitchFamily="2" charset="-122"/>
              </a:rPr>
              <a:t>s</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build="p"/>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6626" name="Rectangle 2"/>
          <p:cNvSpPr>
            <a:spLocks noChangeArrowheads="1"/>
          </p:cNvSpPr>
          <p:nvPr/>
        </p:nvSpPr>
        <p:spPr bwMode="auto">
          <a:xfrm>
            <a:off x="39688" y="0"/>
            <a:ext cx="359568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双向链表的插入</a:t>
            </a:r>
            <a:endParaRPr kumimoji="1" lang="zh-CN" altLang="en-US" sz="3200">
              <a:solidFill>
                <a:srgbClr val="FF0000"/>
              </a:solidFill>
              <a:effectLst>
                <a:outerShdw blurRad="38100" dist="38100" dir="2700000" algn="tl">
                  <a:srgbClr val="000000"/>
                </a:outerShdw>
              </a:effectLst>
            </a:endParaRPr>
          </a:p>
        </p:txBody>
      </p:sp>
      <p:sp>
        <p:nvSpPr>
          <p:cNvPr id="115715" name="Rectangle 3"/>
          <p:cNvSpPr>
            <a:spLocks noChangeArrowheads="1"/>
          </p:cNvSpPr>
          <p:nvPr/>
        </p:nvSpPr>
        <p:spPr bwMode="auto">
          <a:xfrm>
            <a:off x="1295400" y="3244850"/>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chemeClr val="accent2"/>
                </a:solidFill>
                <a:ea typeface="宋体" panose="02010600030101010101" pitchFamily="2" charset="-122"/>
              </a:rPr>
              <a:t>1. s-&gt;prior=p-&gt;prior;</a:t>
            </a:r>
          </a:p>
        </p:txBody>
      </p:sp>
      <p:sp>
        <p:nvSpPr>
          <p:cNvPr id="666628" name="Rectangle 4"/>
          <p:cNvSpPr>
            <a:spLocks noChangeArrowheads="1"/>
          </p:cNvSpPr>
          <p:nvPr/>
        </p:nvSpPr>
        <p:spPr bwMode="auto">
          <a:xfrm>
            <a:off x="1295400" y="3789363"/>
            <a:ext cx="416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FF0000"/>
                </a:solidFill>
                <a:ea typeface="宋体" panose="02010600030101010101" pitchFamily="2" charset="-122"/>
              </a:rPr>
              <a:t>2. p-&gt;prior-&gt;next=s;</a:t>
            </a:r>
          </a:p>
        </p:txBody>
      </p:sp>
      <p:sp>
        <p:nvSpPr>
          <p:cNvPr id="115717" name="AutoShape 5"/>
          <p:cNvSpPr>
            <a:spLocks noChangeAspect="1" noChangeArrowheads="1" noTextEdit="1"/>
          </p:cNvSpPr>
          <p:nvPr/>
        </p:nvSpPr>
        <p:spPr bwMode="auto">
          <a:xfrm>
            <a:off x="762000" y="806450"/>
            <a:ext cx="7467600" cy="236220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8" name="Rectangle 6"/>
          <p:cNvSpPr>
            <a:spLocks noChangeArrowheads="1"/>
          </p:cNvSpPr>
          <p:nvPr/>
        </p:nvSpPr>
        <p:spPr bwMode="auto">
          <a:xfrm>
            <a:off x="2516188" y="1289050"/>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5719" name="Rectangle 7"/>
          <p:cNvSpPr>
            <a:spLocks noChangeArrowheads="1"/>
          </p:cNvSpPr>
          <p:nvPr/>
        </p:nvSpPr>
        <p:spPr bwMode="auto">
          <a:xfrm>
            <a:off x="2714625" y="1365250"/>
            <a:ext cx="1714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a</a:t>
            </a:r>
            <a:endParaRPr lang="en-US" altLang="zh-CN"/>
          </a:p>
        </p:txBody>
      </p:sp>
      <p:sp>
        <p:nvSpPr>
          <p:cNvPr id="115720" name="Rectangle 8"/>
          <p:cNvSpPr>
            <a:spLocks noChangeArrowheads="1"/>
          </p:cNvSpPr>
          <p:nvPr/>
        </p:nvSpPr>
        <p:spPr bwMode="auto">
          <a:xfrm>
            <a:off x="1931988" y="1289050"/>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5721" name="Rectangle 9"/>
          <p:cNvSpPr>
            <a:spLocks noChangeArrowheads="1"/>
          </p:cNvSpPr>
          <p:nvPr/>
        </p:nvSpPr>
        <p:spPr bwMode="auto">
          <a:xfrm>
            <a:off x="3100388" y="1289050"/>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5722" name="Rectangle 10"/>
          <p:cNvSpPr>
            <a:spLocks noChangeArrowheads="1"/>
          </p:cNvSpPr>
          <p:nvPr/>
        </p:nvSpPr>
        <p:spPr bwMode="auto">
          <a:xfrm>
            <a:off x="4562475" y="1289050"/>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5723" name="Rectangle 11"/>
          <p:cNvSpPr>
            <a:spLocks noChangeArrowheads="1"/>
          </p:cNvSpPr>
          <p:nvPr/>
        </p:nvSpPr>
        <p:spPr bwMode="auto">
          <a:xfrm>
            <a:off x="5146675" y="1289050"/>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5724" name="Rectangle 12"/>
          <p:cNvSpPr>
            <a:spLocks noChangeArrowheads="1"/>
          </p:cNvSpPr>
          <p:nvPr/>
        </p:nvSpPr>
        <p:spPr bwMode="auto">
          <a:xfrm>
            <a:off x="5345113" y="1365250"/>
            <a:ext cx="1714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b</a:t>
            </a:r>
            <a:endParaRPr lang="en-US" altLang="zh-CN"/>
          </a:p>
        </p:txBody>
      </p:sp>
      <p:sp>
        <p:nvSpPr>
          <p:cNvPr id="115725" name="Rectangle 13"/>
          <p:cNvSpPr>
            <a:spLocks noChangeArrowheads="1"/>
          </p:cNvSpPr>
          <p:nvPr/>
        </p:nvSpPr>
        <p:spPr bwMode="auto">
          <a:xfrm>
            <a:off x="5730875" y="1289050"/>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5726" name="Rectangle 14"/>
          <p:cNvSpPr>
            <a:spLocks noChangeArrowheads="1"/>
          </p:cNvSpPr>
          <p:nvPr/>
        </p:nvSpPr>
        <p:spPr bwMode="auto">
          <a:xfrm>
            <a:off x="3392488" y="2613025"/>
            <a:ext cx="584200" cy="528638"/>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5727" name="Rectangle 15"/>
          <p:cNvSpPr>
            <a:spLocks noChangeArrowheads="1"/>
          </p:cNvSpPr>
          <p:nvPr/>
        </p:nvSpPr>
        <p:spPr bwMode="auto">
          <a:xfrm>
            <a:off x="3976688" y="2613025"/>
            <a:ext cx="585787" cy="528638"/>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5728" name="Rectangle 16"/>
          <p:cNvSpPr>
            <a:spLocks noChangeArrowheads="1"/>
          </p:cNvSpPr>
          <p:nvPr/>
        </p:nvSpPr>
        <p:spPr bwMode="auto">
          <a:xfrm>
            <a:off x="4176713" y="2689225"/>
            <a:ext cx="1714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x</a:t>
            </a:r>
            <a:endParaRPr lang="en-US" altLang="zh-CN"/>
          </a:p>
        </p:txBody>
      </p:sp>
      <p:sp>
        <p:nvSpPr>
          <p:cNvPr id="115729" name="Rectangle 17"/>
          <p:cNvSpPr>
            <a:spLocks noChangeArrowheads="1"/>
          </p:cNvSpPr>
          <p:nvPr/>
        </p:nvSpPr>
        <p:spPr bwMode="auto">
          <a:xfrm>
            <a:off x="4562475" y="2613025"/>
            <a:ext cx="584200" cy="528638"/>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5730" name="Line 18"/>
          <p:cNvSpPr>
            <a:spLocks noChangeShapeType="1"/>
          </p:cNvSpPr>
          <p:nvPr/>
        </p:nvSpPr>
        <p:spPr bwMode="auto">
          <a:xfrm>
            <a:off x="1492250" y="1420813"/>
            <a:ext cx="33813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31" name="Freeform 19"/>
          <p:cNvSpPr>
            <a:spLocks noChangeArrowheads="1"/>
          </p:cNvSpPr>
          <p:nvPr/>
        </p:nvSpPr>
        <p:spPr bwMode="auto">
          <a:xfrm>
            <a:off x="1798638" y="1360488"/>
            <a:ext cx="133350" cy="120650"/>
          </a:xfrm>
          <a:custGeom>
            <a:avLst/>
            <a:gdLst>
              <a:gd name="T0" fmla="*/ 133350 w 84"/>
              <a:gd name="T1" fmla="*/ 60325 h 76"/>
              <a:gd name="T2" fmla="*/ 0 w 84"/>
              <a:gd name="T3" fmla="*/ 120650 h 76"/>
              <a:gd name="T4" fmla="*/ 9525 w 84"/>
              <a:gd name="T5" fmla="*/ 92075 h 76"/>
              <a:gd name="T6" fmla="*/ 14288 w 84"/>
              <a:gd name="T7" fmla="*/ 60325 h 76"/>
              <a:gd name="T8" fmla="*/ 9525 w 84"/>
              <a:gd name="T9" fmla="*/ 30163 h 76"/>
              <a:gd name="T10" fmla="*/ 0 w 84"/>
              <a:gd name="T11" fmla="*/ 0 h 76"/>
              <a:gd name="T12" fmla="*/ 13335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84" y="38"/>
                </a:moveTo>
                <a:lnTo>
                  <a:pt x="0" y="76"/>
                </a:lnTo>
                <a:lnTo>
                  <a:pt x="6" y="58"/>
                </a:lnTo>
                <a:lnTo>
                  <a:pt x="9" y="38"/>
                </a:lnTo>
                <a:lnTo>
                  <a:pt x="6" y="19"/>
                </a:lnTo>
                <a:lnTo>
                  <a:pt x="0" y="0"/>
                </a:lnTo>
                <a:lnTo>
                  <a:pt x="8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32" name="Line 20"/>
          <p:cNvSpPr>
            <a:spLocks noChangeShapeType="1"/>
          </p:cNvSpPr>
          <p:nvPr/>
        </p:nvSpPr>
        <p:spPr bwMode="auto">
          <a:xfrm>
            <a:off x="1593850" y="1687513"/>
            <a:ext cx="63023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33" name="Freeform 21"/>
          <p:cNvSpPr>
            <a:spLocks noChangeArrowheads="1"/>
          </p:cNvSpPr>
          <p:nvPr/>
        </p:nvSpPr>
        <p:spPr bwMode="auto">
          <a:xfrm>
            <a:off x="1492250" y="1627188"/>
            <a:ext cx="133350" cy="120650"/>
          </a:xfrm>
          <a:custGeom>
            <a:avLst/>
            <a:gdLst>
              <a:gd name="T0" fmla="*/ 0 w 84"/>
              <a:gd name="T1" fmla="*/ 60325 h 76"/>
              <a:gd name="T2" fmla="*/ 133350 w 84"/>
              <a:gd name="T3" fmla="*/ 120650 h 76"/>
              <a:gd name="T4" fmla="*/ 123825 w 84"/>
              <a:gd name="T5" fmla="*/ 88900 h 76"/>
              <a:gd name="T6" fmla="*/ 119063 w 84"/>
              <a:gd name="T7" fmla="*/ 60325 h 76"/>
              <a:gd name="T8" fmla="*/ 123825 w 84"/>
              <a:gd name="T9" fmla="*/ 28575 h 76"/>
              <a:gd name="T10" fmla="*/ 133350 w 84"/>
              <a:gd name="T11" fmla="*/ 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76"/>
                </a:lnTo>
                <a:lnTo>
                  <a:pt x="78" y="56"/>
                </a:lnTo>
                <a:lnTo>
                  <a:pt x="75" y="38"/>
                </a:lnTo>
                <a:lnTo>
                  <a:pt x="78" y="18"/>
                </a:lnTo>
                <a:lnTo>
                  <a:pt x="8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34" name="Line 22"/>
          <p:cNvSpPr>
            <a:spLocks noChangeShapeType="1"/>
          </p:cNvSpPr>
          <p:nvPr/>
        </p:nvSpPr>
        <p:spPr bwMode="auto">
          <a:xfrm>
            <a:off x="3538538" y="1420813"/>
            <a:ext cx="922337"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35" name="Freeform 23"/>
          <p:cNvSpPr>
            <a:spLocks noChangeArrowheads="1"/>
          </p:cNvSpPr>
          <p:nvPr/>
        </p:nvSpPr>
        <p:spPr bwMode="auto">
          <a:xfrm>
            <a:off x="4429125" y="1360488"/>
            <a:ext cx="133350" cy="120650"/>
          </a:xfrm>
          <a:custGeom>
            <a:avLst/>
            <a:gdLst>
              <a:gd name="T0" fmla="*/ 133350 w 84"/>
              <a:gd name="T1" fmla="*/ 60325 h 76"/>
              <a:gd name="T2" fmla="*/ 0 w 84"/>
              <a:gd name="T3" fmla="*/ 120650 h 76"/>
              <a:gd name="T4" fmla="*/ 9525 w 84"/>
              <a:gd name="T5" fmla="*/ 92075 h 76"/>
              <a:gd name="T6" fmla="*/ 14288 w 84"/>
              <a:gd name="T7" fmla="*/ 60325 h 76"/>
              <a:gd name="T8" fmla="*/ 9525 w 84"/>
              <a:gd name="T9" fmla="*/ 30163 h 76"/>
              <a:gd name="T10" fmla="*/ 0 w 84"/>
              <a:gd name="T11" fmla="*/ 0 h 76"/>
              <a:gd name="T12" fmla="*/ 13335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84" y="38"/>
                </a:moveTo>
                <a:lnTo>
                  <a:pt x="0" y="76"/>
                </a:lnTo>
                <a:lnTo>
                  <a:pt x="6" y="58"/>
                </a:lnTo>
                <a:lnTo>
                  <a:pt x="9" y="38"/>
                </a:lnTo>
                <a:lnTo>
                  <a:pt x="6" y="19"/>
                </a:lnTo>
                <a:lnTo>
                  <a:pt x="0" y="0"/>
                </a:lnTo>
                <a:lnTo>
                  <a:pt x="8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36" name="Line 24"/>
          <p:cNvSpPr>
            <a:spLocks noChangeShapeType="1"/>
          </p:cNvSpPr>
          <p:nvPr/>
        </p:nvSpPr>
        <p:spPr bwMode="auto">
          <a:xfrm>
            <a:off x="3786188" y="1687513"/>
            <a:ext cx="922337"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37" name="Freeform 25"/>
          <p:cNvSpPr>
            <a:spLocks noChangeArrowheads="1"/>
          </p:cNvSpPr>
          <p:nvPr/>
        </p:nvSpPr>
        <p:spPr bwMode="auto">
          <a:xfrm>
            <a:off x="3684588" y="1627188"/>
            <a:ext cx="133350" cy="120650"/>
          </a:xfrm>
          <a:custGeom>
            <a:avLst/>
            <a:gdLst>
              <a:gd name="T0" fmla="*/ 0 w 84"/>
              <a:gd name="T1" fmla="*/ 60325 h 76"/>
              <a:gd name="T2" fmla="*/ 133350 w 84"/>
              <a:gd name="T3" fmla="*/ 120650 h 76"/>
              <a:gd name="T4" fmla="*/ 123825 w 84"/>
              <a:gd name="T5" fmla="*/ 88900 h 76"/>
              <a:gd name="T6" fmla="*/ 119063 w 84"/>
              <a:gd name="T7" fmla="*/ 60325 h 76"/>
              <a:gd name="T8" fmla="*/ 123825 w 84"/>
              <a:gd name="T9" fmla="*/ 28575 h 76"/>
              <a:gd name="T10" fmla="*/ 133350 w 84"/>
              <a:gd name="T11" fmla="*/ 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76"/>
                </a:lnTo>
                <a:lnTo>
                  <a:pt x="78" y="56"/>
                </a:lnTo>
                <a:lnTo>
                  <a:pt x="75" y="38"/>
                </a:lnTo>
                <a:lnTo>
                  <a:pt x="78" y="18"/>
                </a:lnTo>
                <a:lnTo>
                  <a:pt x="8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38" name="Line 26"/>
          <p:cNvSpPr>
            <a:spLocks noChangeShapeType="1"/>
          </p:cNvSpPr>
          <p:nvPr/>
        </p:nvSpPr>
        <p:spPr bwMode="auto">
          <a:xfrm>
            <a:off x="6169025" y="1420813"/>
            <a:ext cx="92233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39" name="Freeform 27"/>
          <p:cNvSpPr>
            <a:spLocks noChangeArrowheads="1"/>
          </p:cNvSpPr>
          <p:nvPr/>
        </p:nvSpPr>
        <p:spPr bwMode="auto">
          <a:xfrm>
            <a:off x="7059613" y="1360488"/>
            <a:ext cx="133350" cy="120650"/>
          </a:xfrm>
          <a:custGeom>
            <a:avLst/>
            <a:gdLst>
              <a:gd name="T0" fmla="*/ 133350 w 84"/>
              <a:gd name="T1" fmla="*/ 60325 h 76"/>
              <a:gd name="T2" fmla="*/ 0 w 84"/>
              <a:gd name="T3" fmla="*/ 120650 h 76"/>
              <a:gd name="T4" fmla="*/ 9525 w 84"/>
              <a:gd name="T5" fmla="*/ 92075 h 76"/>
              <a:gd name="T6" fmla="*/ 14288 w 84"/>
              <a:gd name="T7" fmla="*/ 60325 h 76"/>
              <a:gd name="T8" fmla="*/ 9525 w 84"/>
              <a:gd name="T9" fmla="*/ 30163 h 76"/>
              <a:gd name="T10" fmla="*/ 0 w 84"/>
              <a:gd name="T11" fmla="*/ 0 h 76"/>
              <a:gd name="T12" fmla="*/ 13335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84" y="38"/>
                </a:moveTo>
                <a:lnTo>
                  <a:pt x="0" y="76"/>
                </a:lnTo>
                <a:lnTo>
                  <a:pt x="6" y="58"/>
                </a:lnTo>
                <a:lnTo>
                  <a:pt x="9" y="38"/>
                </a:lnTo>
                <a:lnTo>
                  <a:pt x="6" y="19"/>
                </a:lnTo>
                <a:lnTo>
                  <a:pt x="0" y="0"/>
                </a:lnTo>
                <a:lnTo>
                  <a:pt x="8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40" name="Line 28"/>
          <p:cNvSpPr>
            <a:spLocks noChangeShapeType="1"/>
          </p:cNvSpPr>
          <p:nvPr/>
        </p:nvSpPr>
        <p:spPr bwMode="auto">
          <a:xfrm>
            <a:off x="6416675" y="1687513"/>
            <a:ext cx="92233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41" name="Freeform 29"/>
          <p:cNvSpPr>
            <a:spLocks noChangeArrowheads="1"/>
          </p:cNvSpPr>
          <p:nvPr/>
        </p:nvSpPr>
        <p:spPr bwMode="auto">
          <a:xfrm>
            <a:off x="6315075" y="1627188"/>
            <a:ext cx="133350" cy="120650"/>
          </a:xfrm>
          <a:custGeom>
            <a:avLst/>
            <a:gdLst>
              <a:gd name="T0" fmla="*/ 0 w 84"/>
              <a:gd name="T1" fmla="*/ 60325 h 76"/>
              <a:gd name="T2" fmla="*/ 133350 w 84"/>
              <a:gd name="T3" fmla="*/ 120650 h 76"/>
              <a:gd name="T4" fmla="*/ 123825 w 84"/>
              <a:gd name="T5" fmla="*/ 88900 h 76"/>
              <a:gd name="T6" fmla="*/ 117475 w 84"/>
              <a:gd name="T7" fmla="*/ 60325 h 76"/>
              <a:gd name="T8" fmla="*/ 123825 w 84"/>
              <a:gd name="T9" fmla="*/ 28575 h 76"/>
              <a:gd name="T10" fmla="*/ 133350 w 84"/>
              <a:gd name="T11" fmla="*/ 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76"/>
                </a:lnTo>
                <a:lnTo>
                  <a:pt x="78" y="56"/>
                </a:lnTo>
                <a:lnTo>
                  <a:pt x="74" y="38"/>
                </a:lnTo>
                <a:lnTo>
                  <a:pt x="78" y="18"/>
                </a:lnTo>
                <a:lnTo>
                  <a:pt x="8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42" name="Rectangle 30"/>
          <p:cNvSpPr>
            <a:spLocks noChangeArrowheads="1"/>
          </p:cNvSpPr>
          <p:nvPr/>
        </p:nvSpPr>
        <p:spPr bwMode="auto">
          <a:xfrm>
            <a:off x="7497763" y="1289050"/>
            <a:ext cx="5143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a:t>
            </a:r>
            <a:endParaRPr lang="en-US" altLang="zh-CN"/>
          </a:p>
        </p:txBody>
      </p:sp>
      <p:sp>
        <p:nvSpPr>
          <p:cNvPr id="115743" name="Rectangle 31"/>
          <p:cNvSpPr>
            <a:spLocks noChangeArrowheads="1"/>
          </p:cNvSpPr>
          <p:nvPr/>
        </p:nvSpPr>
        <p:spPr bwMode="auto">
          <a:xfrm>
            <a:off x="938213" y="1289050"/>
            <a:ext cx="5143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a:t>
            </a:r>
            <a:endParaRPr lang="en-US" altLang="zh-CN"/>
          </a:p>
        </p:txBody>
      </p:sp>
      <p:sp>
        <p:nvSpPr>
          <p:cNvPr id="115744" name="Line 32"/>
          <p:cNvSpPr>
            <a:spLocks noChangeShapeType="1"/>
          </p:cNvSpPr>
          <p:nvPr/>
        </p:nvSpPr>
        <p:spPr bwMode="auto">
          <a:xfrm flipH="1">
            <a:off x="3565525" y="2876550"/>
            <a:ext cx="119063" cy="1588"/>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45" name="Line 33"/>
          <p:cNvSpPr>
            <a:spLocks noChangeShapeType="1"/>
          </p:cNvSpPr>
          <p:nvPr/>
        </p:nvSpPr>
        <p:spPr bwMode="auto">
          <a:xfrm flipH="1">
            <a:off x="3371850" y="2876550"/>
            <a:ext cx="119063" cy="1588"/>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46" name="Line 34"/>
          <p:cNvSpPr>
            <a:spLocks noChangeShapeType="1"/>
          </p:cNvSpPr>
          <p:nvPr/>
        </p:nvSpPr>
        <p:spPr bwMode="auto">
          <a:xfrm flipH="1">
            <a:off x="3179763" y="2876550"/>
            <a:ext cx="119062" cy="1588"/>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47" name="Line 35"/>
          <p:cNvSpPr>
            <a:spLocks noChangeShapeType="1"/>
          </p:cNvSpPr>
          <p:nvPr/>
        </p:nvSpPr>
        <p:spPr bwMode="auto">
          <a:xfrm flipH="1">
            <a:off x="2986088" y="2876550"/>
            <a:ext cx="119062" cy="1588"/>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48" name="Freeform 36"/>
          <p:cNvSpPr>
            <a:spLocks noChangeArrowheads="1"/>
          </p:cNvSpPr>
          <p:nvPr/>
        </p:nvSpPr>
        <p:spPr bwMode="auto">
          <a:xfrm>
            <a:off x="2808288" y="2863850"/>
            <a:ext cx="103187" cy="12700"/>
          </a:xfrm>
          <a:custGeom>
            <a:avLst/>
            <a:gdLst>
              <a:gd name="T0" fmla="*/ 103187 w 42"/>
              <a:gd name="T1" fmla="*/ 12700 h 6"/>
              <a:gd name="T2" fmla="*/ 0 w 42"/>
              <a:gd name="T3" fmla="*/ 12700 h 6"/>
              <a:gd name="T4" fmla="*/ 0 w 42"/>
              <a:gd name="T5" fmla="*/ 0 h 6"/>
              <a:gd name="T6" fmla="*/ 0 60000 65536"/>
              <a:gd name="T7" fmla="*/ 0 60000 65536"/>
              <a:gd name="T8" fmla="*/ 0 60000 65536"/>
            </a:gdLst>
            <a:ahLst/>
            <a:cxnLst>
              <a:cxn ang="T6">
                <a:pos x="T0" y="T1"/>
              </a:cxn>
              <a:cxn ang="T7">
                <a:pos x="T2" y="T3"/>
              </a:cxn>
              <a:cxn ang="T8">
                <a:pos x="T4" y="T5"/>
              </a:cxn>
            </a:cxnLst>
            <a:rect l="0" t="0" r="r" b="b"/>
            <a:pathLst>
              <a:path w="42" h="6">
                <a:moveTo>
                  <a:pt x="42" y="6"/>
                </a:moveTo>
                <a:lnTo>
                  <a:pt x="0" y="6"/>
                </a:lnTo>
                <a:lnTo>
                  <a:pt x="0" y="0"/>
                </a:lnTo>
              </a:path>
            </a:pathLst>
          </a:custGeom>
          <a:noFill/>
          <a:ln w="14288">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9" name="Line 37"/>
          <p:cNvSpPr>
            <a:spLocks noChangeShapeType="1"/>
          </p:cNvSpPr>
          <p:nvPr/>
        </p:nvSpPr>
        <p:spPr bwMode="auto">
          <a:xfrm flipV="1">
            <a:off x="2808288" y="2689225"/>
            <a:ext cx="1587" cy="10795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50" name="Line 38"/>
          <p:cNvSpPr>
            <a:spLocks noChangeShapeType="1"/>
          </p:cNvSpPr>
          <p:nvPr/>
        </p:nvSpPr>
        <p:spPr bwMode="auto">
          <a:xfrm flipV="1">
            <a:off x="2808288" y="2514600"/>
            <a:ext cx="1587" cy="10795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51" name="Line 39"/>
          <p:cNvSpPr>
            <a:spLocks noChangeShapeType="1"/>
          </p:cNvSpPr>
          <p:nvPr/>
        </p:nvSpPr>
        <p:spPr bwMode="auto">
          <a:xfrm flipV="1">
            <a:off x="2808288" y="2339975"/>
            <a:ext cx="1587" cy="106363"/>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52" name="Line 40"/>
          <p:cNvSpPr>
            <a:spLocks noChangeShapeType="1"/>
          </p:cNvSpPr>
          <p:nvPr/>
        </p:nvSpPr>
        <p:spPr bwMode="auto">
          <a:xfrm flipV="1">
            <a:off x="2808288" y="2165350"/>
            <a:ext cx="1587" cy="106363"/>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53" name="Line 41"/>
          <p:cNvSpPr>
            <a:spLocks noChangeShapeType="1"/>
          </p:cNvSpPr>
          <p:nvPr/>
        </p:nvSpPr>
        <p:spPr bwMode="auto">
          <a:xfrm flipV="1">
            <a:off x="2808288" y="1989138"/>
            <a:ext cx="1587" cy="107950"/>
          </a:xfrm>
          <a:prstGeom prst="line">
            <a:avLst/>
          </a:prstGeom>
          <a:noFill/>
          <a:ln w="14351">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54" name="Line 42"/>
          <p:cNvSpPr>
            <a:spLocks noChangeShapeType="1"/>
          </p:cNvSpPr>
          <p:nvPr/>
        </p:nvSpPr>
        <p:spPr bwMode="auto">
          <a:xfrm flipV="1">
            <a:off x="2808288" y="1909763"/>
            <a:ext cx="1587" cy="1270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55" name="Freeform 43"/>
          <p:cNvSpPr>
            <a:spLocks noChangeArrowheads="1"/>
          </p:cNvSpPr>
          <p:nvPr/>
        </p:nvSpPr>
        <p:spPr bwMode="auto">
          <a:xfrm>
            <a:off x="2741613" y="1819275"/>
            <a:ext cx="133350" cy="120650"/>
          </a:xfrm>
          <a:custGeom>
            <a:avLst/>
            <a:gdLst>
              <a:gd name="T0" fmla="*/ 66675 w 84"/>
              <a:gd name="T1" fmla="*/ 0 h 76"/>
              <a:gd name="T2" fmla="*/ 133350 w 84"/>
              <a:gd name="T3" fmla="*/ 120650 h 76"/>
              <a:gd name="T4" fmla="*/ 101600 w 84"/>
              <a:gd name="T5" fmla="*/ 109538 h 76"/>
              <a:gd name="T6" fmla="*/ 66675 w 84"/>
              <a:gd name="T7" fmla="*/ 104775 h 76"/>
              <a:gd name="T8" fmla="*/ 31750 w 84"/>
              <a:gd name="T9" fmla="*/ 109538 h 76"/>
              <a:gd name="T10" fmla="*/ 0 w 84"/>
              <a:gd name="T11" fmla="*/ 120650 h 76"/>
              <a:gd name="T12" fmla="*/ 66675 w 84"/>
              <a:gd name="T13" fmla="*/ 0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42" y="0"/>
                </a:moveTo>
                <a:lnTo>
                  <a:pt x="84" y="76"/>
                </a:lnTo>
                <a:lnTo>
                  <a:pt x="64" y="69"/>
                </a:lnTo>
                <a:lnTo>
                  <a:pt x="42" y="66"/>
                </a:lnTo>
                <a:lnTo>
                  <a:pt x="20" y="69"/>
                </a:lnTo>
                <a:lnTo>
                  <a:pt x="0" y="76"/>
                </a:lnTo>
                <a:lnTo>
                  <a:pt x="42"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56" name="Freeform 44"/>
          <p:cNvSpPr>
            <a:spLocks noChangeArrowheads="1"/>
          </p:cNvSpPr>
          <p:nvPr/>
        </p:nvSpPr>
        <p:spPr bwMode="auto">
          <a:xfrm>
            <a:off x="2457450" y="1976438"/>
            <a:ext cx="263525" cy="239712"/>
          </a:xfrm>
          <a:custGeom>
            <a:avLst/>
            <a:gdLst>
              <a:gd name="T0" fmla="*/ 0 w 166"/>
              <a:gd name="T1" fmla="*/ 120650 h 151"/>
              <a:gd name="T2" fmla="*/ 4763 w 166"/>
              <a:gd name="T3" fmla="*/ 88900 h 151"/>
              <a:gd name="T4" fmla="*/ 17463 w 166"/>
              <a:gd name="T5" fmla="*/ 60325 h 151"/>
              <a:gd name="T6" fmla="*/ 39688 w 166"/>
              <a:gd name="T7" fmla="*/ 36512 h 151"/>
              <a:gd name="T8" fmla="*/ 66675 w 166"/>
              <a:gd name="T9" fmla="*/ 17462 h 151"/>
              <a:gd name="T10" fmla="*/ 98425 w 166"/>
              <a:gd name="T11" fmla="*/ 4762 h 151"/>
              <a:gd name="T12" fmla="*/ 130175 w 166"/>
              <a:gd name="T13" fmla="*/ 0 h 151"/>
              <a:gd name="T14" fmla="*/ 165100 w 166"/>
              <a:gd name="T15" fmla="*/ 4762 h 151"/>
              <a:gd name="T16" fmla="*/ 196850 w 166"/>
              <a:gd name="T17" fmla="*/ 17462 h 151"/>
              <a:gd name="T18" fmla="*/ 225425 w 166"/>
              <a:gd name="T19" fmla="*/ 36512 h 151"/>
              <a:gd name="T20" fmla="*/ 244475 w 166"/>
              <a:gd name="T21" fmla="*/ 60325 h 151"/>
              <a:gd name="T22" fmla="*/ 258763 w 166"/>
              <a:gd name="T23" fmla="*/ 88900 h 151"/>
              <a:gd name="T24" fmla="*/ 263525 w 166"/>
              <a:gd name="T25" fmla="*/ 120650 h 151"/>
              <a:gd name="T26" fmla="*/ 258763 w 166"/>
              <a:gd name="T27" fmla="*/ 150812 h 151"/>
              <a:gd name="T28" fmla="*/ 244475 w 166"/>
              <a:gd name="T29" fmla="*/ 179387 h 151"/>
              <a:gd name="T30" fmla="*/ 225425 w 166"/>
              <a:gd name="T31" fmla="*/ 203200 h 151"/>
              <a:gd name="T32" fmla="*/ 196850 w 166"/>
              <a:gd name="T33" fmla="*/ 223837 h 151"/>
              <a:gd name="T34" fmla="*/ 165100 w 166"/>
              <a:gd name="T35" fmla="*/ 234950 h 151"/>
              <a:gd name="T36" fmla="*/ 130175 w 166"/>
              <a:gd name="T37" fmla="*/ 239712 h 151"/>
              <a:gd name="T38" fmla="*/ 98425 w 166"/>
              <a:gd name="T39" fmla="*/ 234950 h 151"/>
              <a:gd name="T40" fmla="*/ 66675 w 166"/>
              <a:gd name="T41" fmla="*/ 223837 h 151"/>
              <a:gd name="T42" fmla="*/ 39688 w 166"/>
              <a:gd name="T43" fmla="*/ 203200 h 151"/>
              <a:gd name="T44" fmla="*/ 17463 w 166"/>
              <a:gd name="T45" fmla="*/ 179387 h 151"/>
              <a:gd name="T46" fmla="*/ 4763 w 166"/>
              <a:gd name="T47" fmla="*/ 150812 h 151"/>
              <a:gd name="T48" fmla="*/ 0 w 166"/>
              <a:gd name="T49" fmla="*/ 12065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6" h="151">
                <a:moveTo>
                  <a:pt x="0" y="76"/>
                </a:moveTo>
                <a:lnTo>
                  <a:pt x="3" y="56"/>
                </a:lnTo>
                <a:lnTo>
                  <a:pt x="11" y="38"/>
                </a:lnTo>
                <a:lnTo>
                  <a:pt x="25" y="23"/>
                </a:lnTo>
                <a:lnTo>
                  <a:pt x="42" y="11"/>
                </a:lnTo>
                <a:lnTo>
                  <a:pt x="62" y="3"/>
                </a:lnTo>
                <a:lnTo>
                  <a:pt x="82" y="0"/>
                </a:lnTo>
                <a:lnTo>
                  <a:pt x="104" y="3"/>
                </a:lnTo>
                <a:lnTo>
                  <a:pt x="124" y="11"/>
                </a:lnTo>
                <a:lnTo>
                  <a:pt x="142" y="23"/>
                </a:lnTo>
                <a:lnTo>
                  <a:pt x="154" y="38"/>
                </a:lnTo>
                <a:lnTo>
                  <a:pt x="163" y="56"/>
                </a:lnTo>
                <a:lnTo>
                  <a:pt x="166" y="76"/>
                </a:lnTo>
                <a:lnTo>
                  <a:pt x="163" y="95"/>
                </a:lnTo>
                <a:lnTo>
                  <a:pt x="154" y="113"/>
                </a:lnTo>
                <a:lnTo>
                  <a:pt x="142" y="128"/>
                </a:lnTo>
                <a:lnTo>
                  <a:pt x="124" y="141"/>
                </a:lnTo>
                <a:lnTo>
                  <a:pt x="104" y="148"/>
                </a:lnTo>
                <a:lnTo>
                  <a:pt x="82" y="151"/>
                </a:lnTo>
                <a:lnTo>
                  <a:pt x="62" y="148"/>
                </a:lnTo>
                <a:lnTo>
                  <a:pt x="42" y="141"/>
                </a:lnTo>
                <a:lnTo>
                  <a:pt x="25" y="128"/>
                </a:lnTo>
                <a:lnTo>
                  <a:pt x="11" y="113"/>
                </a:lnTo>
                <a:lnTo>
                  <a:pt x="3" y="95"/>
                </a:lnTo>
                <a:lnTo>
                  <a:pt x="0" y="76"/>
                </a:lnTo>
                <a:close/>
              </a:path>
            </a:pathLst>
          </a:custGeom>
          <a:solidFill>
            <a:srgbClr val="00FFFF"/>
          </a:solidFill>
          <a:ln w="14288">
            <a:solidFill>
              <a:srgbClr val="000000"/>
            </a:solidFill>
            <a:round/>
            <a:headEnd/>
            <a:tailEnd/>
          </a:ln>
        </p:spPr>
        <p:txBody>
          <a:bodyPr/>
          <a:lstStyle/>
          <a:p>
            <a:endParaRPr lang="zh-CN" altLang="en-US"/>
          </a:p>
        </p:txBody>
      </p:sp>
      <p:sp>
        <p:nvSpPr>
          <p:cNvPr id="115757" name="Rectangle 45"/>
          <p:cNvSpPr>
            <a:spLocks noChangeArrowheads="1"/>
          </p:cNvSpPr>
          <p:nvPr/>
        </p:nvSpPr>
        <p:spPr bwMode="auto">
          <a:xfrm>
            <a:off x="2541588" y="2003425"/>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300">
                <a:solidFill>
                  <a:srgbClr val="000000"/>
                </a:solidFill>
                <a:latin typeface="宋体" panose="02010600030101010101" pitchFamily="2" charset="-122"/>
                <a:ea typeface="宋体" panose="02010600030101010101" pitchFamily="2" charset="-122"/>
              </a:rPr>
              <a:t>1</a:t>
            </a:r>
            <a:endParaRPr lang="en-US" altLang="zh-CN"/>
          </a:p>
        </p:txBody>
      </p:sp>
      <p:sp>
        <p:nvSpPr>
          <p:cNvPr id="115758" name="Freeform 46"/>
          <p:cNvSpPr>
            <a:spLocks noChangeArrowheads="1"/>
          </p:cNvSpPr>
          <p:nvPr/>
        </p:nvSpPr>
        <p:spPr bwMode="auto">
          <a:xfrm>
            <a:off x="3286125" y="1528763"/>
            <a:ext cx="106363" cy="41275"/>
          </a:xfrm>
          <a:custGeom>
            <a:avLst/>
            <a:gdLst>
              <a:gd name="T0" fmla="*/ 106363 w 43"/>
              <a:gd name="T1" fmla="*/ 0 h 19"/>
              <a:gd name="T2" fmla="*/ 74207 w 43"/>
              <a:gd name="T3" fmla="*/ 2172 h 19"/>
              <a:gd name="T4" fmla="*/ 39577 w 43"/>
              <a:gd name="T5" fmla="*/ 15207 h 19"/>
              <a:gd name="T6" fmla="*/ 7421 w 43"/>
              <a:gd name="T7" fmla="*/ 34758 h 19"/>
              <a:gd name="T8" fmla="*/ 0 w 43"/>
              <a:gd name="T9" fmla="*/ 41275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3" y="0"/>
                </a:moveTo>
                <a:lnTo>
                  <a:pt x="30" y="1"/>
                </a:lnTo>
                <a:lnTo>
                  <a:pt x="16" y="7"/>
                </a:lnTo>
                <a:lnTo>
                  <a:pt x="3" y="16"/>
                </a:lnTo>
                <a:lnTo>
                  <a:pt x="0" y="19"/>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59" name="Freeform 47"/>
          <p:cNvSpPr>
            <a:spLocks noChangeArrowheads="1"/>
          </p:cNvSpPr>
          <p:nvPr/>
        </p:nvSpPr>
        <p:spPr bwMode="auto">
          <a:xfrm>
            <a:off x="3179763" y="1619250"/>
            <a:ext cx="57150" cy="95250"/>
          </a:xfrm>
          <a:custGeom>
            <a:avLst/>
            <a:gdLst>
              <a:gd name="T0" fmla="*/ 57150 w 23"/>
              <a:gd name="T1" fmla="*/ 0 h 42"/>
              <a:gd name="T2" fmla="*/ 52180 w 23"/>
              <a:gd name="T3" fmla="*/ 6804 h 42"/>
              <a:gd name="T4" fmla="*/ 24848 w 23"/>
              <a:gd name="T5" fmla="*/ 49893 h 42"/>
              <a:gd name="T6" fmla="*/ 0 w 23"/>
              <a:gd name="T7" fmla="*/ 95250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42">
                <a:moveTo>
                  <a:pt x="23" y="0"/>
                </a:moveTo>
                <a:lnTo>
                  <a:pt x="21" y="3"/>
                </a:lnTo>
                <a:lnTo>
                  <a:pt x="10" y="22"/>
                </a:lnTo>
                <a:lnTo>
                  <a:pt x="0" y="42"/>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60" name="Freeform 48"/>
          <p:cNvSpPr>
            <a:spLocks noChangeArrowheads="1"/>
          </p:cNvSpPr>
          <p:nvPr/>
        </p:nvSpPr>
        <p:spPr bwMode="auto">
          <a:xfrm>
            <a:off x="3119438" y="1776413"/>
            <a:ext cx="33337" cy="103187"/>
          </a:xfrm>
          <a:custGeom>
            <a:avLst/>
            <a:gdLst>
              <a:gd name="T0" fmla="*/ 33337 w 13"/>
              <a:gd name="T1" fmla="*/ 0 h 46"/>
              <a:gd name="T2" fmla="*/ 12822 w 13"/>
              <a:gd name="T3" fmla="*/ 56080 h 46"/>
              <a:gd name="T4" fmla="*/ 0 w 13"/>
              <a:gd name="T5" fmla="*/ 103187 h 46"/>
              <a:gd name="T6" fmla="*/ 0 60000 65536"/>
              <a:gd name="T7" fmla="*/ 0 60000 65536"/>
              <a:gd name="T8" fmla="*/ 0 60000 65536"/>
            </a:gdLst>
            <a:ahLst/>
            <a:cxnLst>
              <a:cxn ang="T6">
                <a:pos x="T0" y="T1"/>
              </a:cxn>
              <a:cxn ang="T7">
                <a:pos x="T2" y="T3"/>
              </a:cxn>
              <a:cxn ang="T8">
                <a:pos x="T4" y="T5"/>
              </a:cxn>
            </a:cxnLst>
            <a:rect l="0" t="0" r="r" b="b"/>
            <a:pathLst>
              <a:path w="13" h="46">
                <a:moveTo>
                  <a:pt x="13" y="0"/>
                </a:moveTo>
                <a:lnTo>
                  <a:pt x="5" y="25"/>
                </a:lnTo>
                <a:lnTo>
                  <a:pt x="0" y="46"/>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61" name="Freeform 49"/>
          <p:cNvSpPr>
            <a:spLocks noChangeArrowheads="1"/>
          </p:cNvSpPr>
          <p:nvPr/>
        </p:nvSpPr>
        <p:spPr bwMode="auto">
          <a:xfrm>
            <a:off x="3086100" y="1944688"/>
            <a:ext cx="15875" cy="107950"/>
          </a:xfrm>
          <a:custGeom>
            <a:avLst/>
            <a:gdLst>
              <a:gd name="T0" fmla="*/ 15875 w 7"/>
              <a:gd name="T1" fmla="*/ 0 h 48"/>
              <a:gd name="T2" fmla="*/ 11339 w 7"/>
              <a:gd name="T3" fmla="*/ 22490 h 48"/>
              <a:gd name="T4" fmla="*/ 2268 w 7"/>
              <a:gd name="T5" fmla="*/ 94456 h 48"/>
              <a:gd name="T6" fmla="*/ 0 w 7"/>
              <a:gd name="T7" fmla="*/ 10795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48">
                <a:moveTo>
                  <a:pt x="7" y="0"/>
                </a:moveTo>
                <a:lnTo>
                  <a:pt x="5" y="10"/>
                </a:lnTo>
                <a:lnTo>
                  <a:pt x="1" y="42"/>
                </a:lnTo>
                <a:lnTo>
                  <a:pt x="0" y="48"/>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62" name="Freeform 50"/>
          <p:cNvSpPr>
            <a:spLocks noChangeArrowheads="1"/>
          </p:cNvSpPr>
          <p:nvPr/>
        </p:nvSpPr>
        <p:spPr bwMode="auto">
          <a:xfrm>
            <a:off x="3073400" y="2119313"/>
            <a:ext cx="4763" cy="107950"/>
          </a:xfrm>
          <a:custGeom>
            <a:avLst/>
            <a:gdLst>
              <a:gd name="T0" fmla="*/ 4763 w 2"/>
              <a:gd name="T1" fmla="*/ 0 h 48"/>
              <a:gd name="T2" fmla="*/ 0 w 2"/>
              <a:gd name="T3" fmla="*/ 71967 h 48"/>
              <a:gd name="T4" fmla="*/ 0 w 2"/>
              <a:gd name="T5" fmla="*/ 107950 h 48"/>
              <a:gd name="T6" fmla="*/ 0 60000 65536"/>
              <a:gd name="T7" fmla="*/ 0 60000 65536"/>
              <a:gd name="T8" fmla="*/ 0 60000 65536"/>
            </a:gdLst>
            <a:ahLst/>
            <a:cxnLst>
              <a:cxn ang="T6">
                <a:pos x="T0" y="T1"/>
              </a:cxn>
              <a:cxn ang="T7">
                <a:pos x="T2" y="T3"/>
              </a:cxn>
              <a:cxn ang="T8">
                <a:pos x="T4" y="T5"/>
              </a:cxn>
            </a:cxnLst>
            <a:rect l="0" t="0" r="r" b="b"/>
            <a:pathLst>
              <a:path w="2" h="48">
                <a:moveTo>
                  <a:pt x="2" y="0"/>
                </a:moveTo>
                <a:lnTo>
                  <a:pt x="0" y="32"/>
                </a:lnTo>
                <a:lnTo>
                  <a:pt x="0" y="48"/>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63" name="Freeform 51"/>
          <p:cNvSpPr>
            <a:spLocks noChangeArrowheads="1"/>
          </p:cNvSpPr>
          <p:nvPr/>
        </p:nvSpPr>
        <p:spPr bwMode="auto">
          <a:xfrm>
            <a:off x="3070225" y="2266950"/>
            <a:ext cx="7938" cy="107950"/>
          </a:xfrm>
          <a:custGeom>
            <a:avLst/>
            <a:gdLst>
              <a:gd name="T0" fmla="*/ 0 w 3"/>
              <a:gd name="T1" fmla="*/ 0 h 48"/>
              <a:gd name="T2" fmla="*/ 2646 w 3"/>
              <a:gd name="T3" fmla="*/ 71967 h 48"/>
              <a:gd name="T4" fmla="*/ 7938 w 3"/>
              <a:gd name="T5" fmla="*/ 107950 h 48"/>
              <a:gd name="T6" fmla="*/ 0 60000 65536"/>
              <a:gd name="T7" fmla="*/ 0 60000 65536"/>
              <a:gd name="T8" fmla="*/ 0 60000 65536"/>
            </a:gdLst>
            <a:ahLst/>
            <a:cxnLst>
              <a:cxn ang="T6">
                <a:pos x="T0" y="T1"/>
              </a:cxn>
              <a:cxn ang="T7">
                <a:pos x="T2" y="T3"/>
              </a:cxn>
              <a:cxn ang="T8">
                <a:pos x="T4" y="T5"/>
              </a:cxn>
            </a:cxnLst>
            <a:rect l="0" t="0" r="r" b="b"/>
            <a:pathLst>
              <a:path w="3" h="48">
                <a:moveTo>
                  <a:pt x="0" y="0"/>
                </a:moveTo>
                <a:lnTo>
                  <a:pt x="1" y="32"/>
                </a:lnTo>
                <a:lnTo>
                  <a:pt x="3" y="48"/>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64" name="Freeform 52"/>
          <p:cNvSpPr>
            <a:spLocks noChangeArrowheads="1"/>
          </p:cNvSpPr>
          <p:nvPr/>
        </p:nvSpPr>
        <p:spPr bwMode="auto">
          <a:xfrm>
            <a:off x="3087688" y="2443163"/>
            <a:ext cx="26987" cy="104775"/>
          </a:xfrm>
          <a:custGeom>
            <a:avLst/>
            <a:gdLst>
              <a:gd name="T0" fmla="*/ 0 w 11"/>
              <a:gd name="T1" fmla="*/ 0 h 47"/>
              <a:gd name="T2" fmla="*/ 4907 w 11"/>
              <a:gd name="T3" fmla="*/ 31210 h 47"/>
              <a:gd name="T4" fmla="*/ 24534 w 11"/>
              <a:gd name="T5" fmla="*/ 95858 h 47"/>
              <a:gd name="T6" fmla="*/ 26987 w 11"/>
              <a:gd name="T7" fmla="*/ 10477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47">
                <a:moveTo>
                  <a:pt x="0" y="0"/>
                </a:moveTo>
                <a:lnTo>
                  <a:pt x="2" y="14"/>
                </a:lnTo>
                <a:lnTo>
                  <a:pt x="10" y="43"/>
                </a:lnTo>
                <a:lnTo>
                  <a:pt x="11" y="47"/>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65" name="Freeform 53"/>
          <p:cNvSpPr>
            <a:spLocks noChangeArrowheads="1"/>
          </p:cNvSpPr>
          <p:nvPr/>
        </p:nvSpPr>
        <p:spPr bwMode="auto">
          <a:xfrm>
            <a:off x="3140075" y="2609850"/>
            <a:ext cx="53975" cy="95250"/>
          </a:xfrm>
          <a:custGeom>
            <a:avLst/>
            <a:gdLst>
              <a:gd name="T0" fmla="*/ 0 w 22"/>
              <a:gd name="T1" fmla="*/ 0 h 42"/>
              <a:gd name="T2" fmla="*/ 19627 w 22"/>
              <a:gd name="T3" fmla="*/ 40821 h 42"/>
              <a:gd name="T4" fmla="*/ 49068 w 22"/>
              <a:gd name="T5" fmla="*/ 88446 h 42"/>
              <a:gd name="T6" fmla="*/ 53975 w 22"/>
              <a:gd name="T7" fmla="*/ 95250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42">
                <a:moveTo>
                  <a:pt x="0" y="0"/>
                </a:moveTo>
                <a:lnTo>
                  <a:pt x="8" y="18"/>
                </a:lnTo>
                <a:lnTo>
                  <a:pt x="20" y="39"/>
                </a:lnTo>
                <a:lnTo>
                  <a:pt x="22" y="42"/>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66" name="Freeform 54"/>
          <p:cNvSpPr>
            <a:spLocks noChangeArrowheads="1"/>
          </p:cNvSpPr>
          <p:nvPr/>
        </p:nvSpPr>
        <p:spPr bwMode="auto">
          <a:xfrm>
            <a:off x="3238500" y="2755900"/>
            <a:ext cx="57150" cy="42863"/>
          </a:xfrm>
          <a:custGeom>
            <a:avLst/>
            <a:gdLst>
              <a:gd name="T0" fmla="*/ 0 w 23"/>
              <a:gd name="T1" fmla="*/ 0 h 19"/>
              <a:gd name="T2" fmla="*/ 19878 w 23"/>
              <a:gd name="T3" fmla="*/ 18048 h 19"/>
              <a:gd name="T4" fmla="*/ 57150 w 23"/>
              <a:gd name="T5" fmla="*/ 42863 h 19"/>
              <a:gd name="T6" fmla="*/ 0 60000 65536"/>
              <a:gd name="T7" fmla="*/ 0 60000 65536"/>
              <a:gd name="T8" fmla="*/ 0 60000 65536"/>
            </a:gdLst>
            <a:ahLst/>
            <a:cxnLst>
              <a:cxn ang="T6">
                <a:pos x="T0" y="T1"/>
              </a:cxn>
              <a:cxn ang="T7">
                <a:pos x="T2" y="T3"/>
              </a:cxn>
              <a:cxn ang="T8">
                <a:pos x="T4" y="T5"/>
              </a:cxn>
            </a:cxnLst>
            <a:rect l="0" t="0" r="r" b="b"/>
            <a:pathLst>
              <a:path w="23" h="19">
                <a:moveTo>
                  <a:pt x="0" y="0"/>
                </a:moveTo>
                <a:lnTo>
                  <a:pt x="8" y="8"/>
                </a:lnTo>
                <a:lnTo>
                  <a:pt x="23" y="19"/>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67" name="Freeform 55"/>
          <p:cNvSpPr>
            <a:spLocks noChangeArrowheads="1"/>
          </p:cNvSpPr>
          <p:nvPr/>
        </p:nvSpPr>
        <p:spPr bwMode="auto">
          <a:xfrm>
            <a:off x="3246438" y="2732088"/>
            <a:ext cx="146050" cy="115887"/>
          </a:xfrm>
          <a:custGeom>
            <a:avLst/>
            <a:gdLst>
              <a:gd name="T0" fmla="*/ 146050 w 92"/>
              <a:gd name="T1" fmla="*/ 92075 h 73"/>
              <a:gd name="T2" fmla="*/ 0 w 92"/>
              <a:gd name="T3" fmla="*/ 115887 h 73"/>
              <a:gd name="T4" fmla="*/ 19050 w 92"/>
              <a:gd name="T5" fmla="*/ 92075 h 73"/>
              <a:gd name="T6" fmla="*/ 34925 w 92"/>
              <a:gd name="T7" fmla="*/ 61912 h 73"/>
              <a:gd name="T8" fmla="*/ 39688 w 92"/>
              <a:gd name="T9" fmla="*/ 30162 h 73"/>
              <a:gd name="T10" fmla="*/ 36513 w 92"/>
              <a:gd name="T11" fmla="*/ 0 h 73"/>
              <a:gd name="T12" fmla="*/ 146050 w 92"/>
              <a:gd name="T13" fmla="*/ 92075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73">
                <a:moveTo>
                  <a:pt x="92" y="58"/>
                </a:moveTo>
                <a:lnTo>
                  <a:pt x="0" y="73"/>
                </a:lnTo>
                <a:lnTo>
                  <a:pt x="12" y="58"/>
                </a:lnTo>
                <a:lnTo>
                  <a:pt x="22" y="39"/>
                </a:lnTo>
                <a:lnTo>
                  <a:pt x="25" y="19"/>
                </a:lnTo>
                <a:lnTo>
                  <a:pt x="23" y="0"/>
                </a:lnTo>
                <a:lnTo>
                  <a:pt x="92" y="5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68" name="Freeform 56"/>
          <p:cNvSpPr>
            <a:spLocks noChangeArrowheads="1"/>
          </p:cNvSpPr>
          <p:nvPr/>
        </p:nvSpPr>
        <p:spPr bwMode="auto">
          <a:xfrm>
            <a:off x="3189288" y="1951038"/>
            <a:ext cx="261937" cy="238125"/>
          </a:xfrm>
          <a:custGeom>
            <a:avLst/>
            <a:gdLst>
              <a:gd name="T0" fmla="*/ 0 w 165"/>
              <a:gd name="T1" fmla="*/ 119063 h 150"/>
              <a:gd name="T2" fmla="*/ 3175 w 165"/>
              <a:gd name="T3" fmla="*/ 87313 h 150"/>
              <a:gd name="T4" fmla="*/ 17462 w 165"/>
              <a:gd name="T5" fmla="*/ 58738 h 150"/>
              <a:gd name="T6" fmla="*/ 36512 w 165"/>
              <a:gd name="T7" fmla="*/ 34925 h 150"/>
              <a:gd name="T8" fmla="*/ 65087 w 165"/>
              <a:gd name="T9" fmla="*/ 15875 h 150"/>
              <a:gd name="T10" fmla="*/ 96837 w 165"/>
              <a:gd name="T11" fmla="*/ 3175 h 150"/>
              <a:gd name="T12" fmla="*/ 131762 w 165"/>
              <a:gd name="T13" fmla="*/ 0 h 150"/>
              <a:gd name="T14" fmla="*/ 163512 w 165"/>
              <a:gd name="T15" fmla="*/ 3175 h 150"/>
              <a:gd name="T16" fmla="*/ 195262 w 165"/>
              <a:gd name="T17" fmla="*/ 15875 h 150"/>
              <a:gd name="T18" fmla="*/ 222250 w 165"/>
              <a:gd name="T19" fmla="*/ 34925 h 150"/>
              <a:gd name="T20" fmla="*/ 244475 w 165"/>
              <a:gd name="T21" fmla="*/ 58738 h 150"/>
              <a:gd name="T22" fmla="*/ 257175 w 165"/>
              <a:gd name="T23" fmla="*/ 87313 h 150"/>
              <a:gd name="T24" fmla="*/ 261937 w 165"/>
              <a:gd name="T25" fmla="*/ 119063 h 150"/>
              <a:gd name="T26" fmla="*/ 257175 w 165"/>
              <a:gd name="T27" fmla="*/ 150813 h 150"/>
              <a:gd name="T28" fmla="*/ 244475 w 165"/>
              <a:gd name="T29" fmla="*/ 177800 h 150"/>
              <a:gd name="T30" fmla="*/ 222250 w 165"/>
              <a:gd name="T31" fmla="*/ 201613 h 150"/>
              <a:gd name="T32" fmla="*/ 195262 w 165"/>
              <a:gd name="T33" fmla="*/ 222250 h 150"/>
              <a:gd name="T34" fmla="*/ 163512 w 165"/>
              <a:gd name="T35" fmla="*/ 233363 h 150"/>
              <a:gd name="T36" fmla="*/ 131762 w 165"/>
              <a:gd name="T37" fmla="*/ 238125 h 150"/>
              <a:gd name="T38" fmla="*/ 96837 w 165"/>
              <a:gd name="T39" fmla="*/ 233363 h 150"/>
              <a:gd name="T40" fmla="*/ 65087 w 165"/>
              <a:gd name="T41" fmla="*/ 222250 h 150"/>
              <a:gd name="T42" fmla="*/ 36512 w 165"/>
              <a:gd name="T43" fmla="*/ 201613 h 150"/>
              <a:gd name="T44" fmla="*/ 17462 w 165"/>
              <a:gd name="T45" fmla="*/ 177800 h 150"/>
              <a:gd name="T46" fmla="*/ 3175 w 165"/>
              <a:gd name="T47" fmla="*/ 150813 h 150"/>
              <a:gd name="T48" fmla="*/ 0 w 165"/>
              <a:gd name="T49" fmla="*/ 119063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5" h="150">
                <a:moveTo>
                  <a:pt x="0" y="75"/>
                </a:moveTo>
                <a:lnTo>
                  <a:pt x="2" y="55"/>
                </a:lnTo>
                <a:lnTo>
                  <a:pt x="11" y="37"/>
                </a:lnTo>
                <a:lnTo>
                  <a:pt x="23" y="22"/>
                </a:lnTo>
                <a:lnTo>
                  <a:pt x="41" y="10"/>
                </a:lnTo>
                <a:lnTo>
                  <a:pt x="61" y="2"/>
                </a:lnTo>
                <a:lnTo>
                  <a:pt x="83" y="0"/>
                </a:lnTo>
                <a:lnTo>
                  <a:pt x="103" y="2"/>
                </a:lnTo>
                <a:lnTo>
                  <a:pt x="123" y="10"/>
                </a:lnTo>
                <a:lnTo>
                  <a:pt x="140" y="22"/>
                </a:lnTo>
                <a:lnTo>
                  <a:pt x="154" y="37"/>
                </a:lnTo>
                <a:lnTo>
                  <a:pt x="162" y="55"/>
                </a:lnTo>
                <a:lnTo>
                  <a:pt x="165" y="75"/>
                </a:lnTo>
                <a:lnTo>
                  <a:pt x="162" y="95"/>
                </a:lnTo>
                <a:lnTo>
                  <a:pt x="154" y="112"/>
                </a:lnTo>
                <a:lnTo>
                  <a:pt x="140" y="127"/>
                </a:lnTo>
                <a:lnTo>
                  <a:pt x="123" y="140"/>
                </a:lnTo>
                <a:lnTo>
                  <a:pt x="103" y="147"/>
                </a:lnTo>
                <a:lnTo>
                  <a:pt x="83" y="150"/>
                </a:lnTo>
                <a:lnTo>
                  <a:pt x="61" y="147"/>
                </a:lnTo>
                <a:lnTo>
                  <a:pt x="41" y="140"/>
                </a:lnTo>
                <a:lnTo>
                  <a:pt x="23" y="127"/>
                </a:lnTo>
                <a:lnTo>
                  <a:pt x="11" y="112"/>
                </a:lnTo>
                <a:lnTo>
                  <a:pt x="2" y="95"/>
                </a:lnTo>
                <a:lnTo>
                  <a:pt x="0" y="75"/>
                </a:lnTo>
                <a:close/>
              </a:path>
            </a:pathLst>
          </a:custGeom>
          <a:solidFill>
            <a:srgbClr val="FF0000"/>
          </a:solidFill>
          <a:ln w="14288">
            <a:solidFill>
              <a:srgbClr val="000000"/>
            </a:solidFill>
            <a:round/>
            <a:headEnd/>
            <a:tailEnd/>
          </a:ln>
        </p:spPr>
        <p:txBody>
          <a:bodyPr/>
          <a:lstStyle/>
          <a:p>
            <a:endParaRPr lang="zh-CN" altLang="en-US"/>
          </a:p>
        </p:txBody>
      </p:sp>
      <p:sp>
        <p:nvSpPr>
          <p:cNvPr id="115769" name="Rectangle 57"/>
          <p:cNvSpPr>
            <a:spLocks noChangeArrowheads="1"/>
          </p:cNvSpPr>
          <p:nvPr/>
        </p:nvSpPr>
        <p:spPr bwMode="auto">
          <a:xfrm>
            <a:off x="3270250" y="1976438"/>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300">
                <a:solidFill>
                  <a:srgbClr val="000000"/>
                </a:solidFill>
                <a:latin typeface="宋体" panose="02010600030101010101" pitchFamily="2" charset="-122"/>
                <a:ea typeface="宋体" panose="02010600030101010101" pitchFamily="2" charset="-122"/>
              </a:rPr>
              <a:t>2</a:t>
            </a:r>
            <a:endParaRPr lang="en-US" altLang="zh-CN"/>
          </a:p>
        </p:txBody>
      </p:sp>
      <p:sp>
        <p:nvSpPr>
          <p:cNvPr id="115770" name="Line 58"/>
          <p:cNvSpPr>
            <a:spLocks noChangeShapeType="1"/>
          </p:cNvSpPr>
          <p:nvPr/>
        </p:nvSpPr>
        <p:spPr bwMode="auto">
          <a:xfrm>
            <a:off x="5438775" y="892175"/>
            <a:ext cx="1588" cy="3048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71" name="Freeform 59"/>
          <p:cNvSpPr>
            <a:spLocks noChangeArrowheads="1"/>
          </p:cNvSpPr>
          <p:nvPr/>
        </p:nvSpPr>
        <p:spPr bwMode="auto">
          <a:xfrm>
            <a:off x="5372100" y="1166813"/>
            <a:ext cx="133350" cy="122237"/>
          </a:xfrm>
          <a:custGeom>
            <a:avLst/>
            <a:gdLst>
              <a:gd name="T0" fmla="*/ 66675 w 84"/>
              <a:gd name="T1" fmla="*/ 122237 h 77"/>
              <a:gd name="T2" fmla="*/ 0 w 84"/>
              <a:gd name="T3" fmla="*/ 0 h 77"/>
              <a:gd name="T4" fmla="*/ 31750 w 84"/>
              <a:gd name="T5" fmla="*/ 11112 h 77"/>
              <a:gd name="T6" fmla="*/ 66675 w 84"/>
              <a:gd name="T7" fmla="*/ 15875 h 77"/>
              <a:gd name="T8" fmla="*/ 101600 w 84"/>
              <a:gd name="T9" fmla="*/ 11112 h 77"/>
              <a:gd name="T10" fmla="*/ 133350 w 84"/>
              <a:gd name="T11" fmla="*/ 0 h 77"/>
              <a:gd name="T12" fmla="*/ 66675 w 84"/>
              <a:gd name="T13" fmla="*/ 122237 h 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7">
                <a:moveTo>
                  <a:pt x="42" y="77"/>
                </a:moveTo>
                <a:lnTo>
                  <a:pt x="0" y="0"/>
                </a:lnTo>
                <a:lnTo>
                  <a:pt x="20" y="7"/>
                </a:lnTo>
                <a:lnTo>
                  <a:pt x="42" y="10"/>
                </a:lnTo>
                <a:lnTo>
                  <a:pt x="64" y="7"/>
                </a:lnTo>
                <a:lnTo>
                  <a:pt x="84" y="0"/>
                </a:lnTo>
                <a:lnTo>
                  <a:pt x="42"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72" name="Rectangle 60"/>
          <p:cNvSpPr>
            <a:spLocks noChangeArrowheads="1"/>
          </p:cNvSpPr>
          <p:nvPr/>
        </p:nvSpPr>
        <p:spPr bwMode="auto">
          <a:xfrm>
            <a:off x="5053013" y="784225"/>
            <a:ext cx="1714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p</a:t>
            </a:r>
            <a:endParaRPr lang="en-US" altLang="zh-CN"/>
          </a:p>
        </p:txBody>
      </p:sp>
      <p:sp>
        <p:nvSpPr>
          <p:cNvPr id="115773" name="Line 61"/>
          <p:cNvSpPr>
            <a:spLocks noChangeShapeType="1"/>
          </p:cNvSpPr>
          <p:nvPr/>
        </p:nvSpPr>
        <p:spPr bwMode="auto">
          <a:xfrm>
            <a:off x="5248275" y="3009900"/>
            <a:ext cx="89058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74" name="Freeform 62"/>
          <p:cNvSpPr>
            <a:spLocks noChangeArrowheads="1"/>
          </p:cNvSpPr>
          <p:nvPr/>
        </p:nvSpPr>
        <p:spPr bwMode="auto">
          <a:xfrm>
            <a:off x="5146675" y="2949575"/>
            <a:ext cx="133350" cy="120650"/>
          </a:xfrm>
          <a:custGeom>
            <a:avLst/>
            <a:gdLst>
              <a:gd name="T0" fmla="*/ 0 w 84"/>
              <a:gd name="T1" fmla="*/ 60325 h 76"/>
              <a:gd name="T2" fmla="*/ 133350 w 84"/>
              <a:gd name="T3" fmla="*/ 0 h 76"/>
              <a:gd name="T4" fmla="*/ 120650 w 84"/>
              <a:gd name="T5" fmla="*/ 28575 h 76"/>
              <a:gd name="T6" fmla="*/ 115888 w 84"/>
              <a:gd name="T7" fmla="*/ 60325 h 76"/>
              <a:gd name="T8" fmla="*/ 120650 w 84"/>
              <a:gd name="T9" fmla="*/ 92075 h 76"/>
              <a:gd name="T10" fmla="*/ 133350 w 84"/>
              <a:gd name="T11" fmla="*/ 12065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0"/>
                </a:lnTo>
                <a:lnTo>
                  <a:pt x="76" y="18"/>
                </a:lnTo>
                <a:lnTo>
                  <a:pt x="73" y="38"/>
                </a:lnTo>
                <a:lnTo>
                  <a:pt x="76" y="58"/>
                </a:lnTo>
                <a:lnTo>
                  <a:pt x="84" y="76"/>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775" name="Rectangle 63"/>
          <p:cNvSpPr>
            <a:spLocks noChangeArrowheads="1"/>
          </p:cNvSpPr>
          <p:nvPr/>
        </p:nvSpPr>
        <p:spPr bwMode="auto">
          <a:xfrm>
            <a:off x="5927725" y="2638425"/>
            <a:ext cx="1714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s</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66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8" grpId="0"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39688" y="0"/>
            <a:ext cx="359568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双向链表的插入</a:t>
            </a:r>
            <a:endParaRPr kumimoji="1" lang="zh-CN" altLang="en-US" sz="3200">
              <a:solidFill>
                <a:srgbClr val="FF0000"/>
              </a:solidFill>
              <a:effectLst>
                <a:outerShdw blurRad="38100" dist="38100" dir="2700000" algn="tl">
                  <a:srgbClr val="000000"/>
                </a:outerShdw>
              </a:effectLst>
            </a:endParaRPr>
          </a:p>
        </p:txBody>
      </p:sp>
      <p:graphicFrame>
        <p:nvGraphicFramePr>
          <p:cNvPr id="116739" name="Object 3"/>
          <p:cNvGraphicFramePr>
            <a:graphicFrameLocks noChangeAspect="1"/>
          </p:cNvGraphicFramePr>
          <p:nvPr/>
        </p:nvGraphicFramePr>
        <p:xfrm>
          <a:off x="762000" y="806450"/>
          <a:ext cx="7467600" cy="2362200"/>
        </p:xfrm>
        <a:graphic>
          <a:graphicData uri="http://schemas.openxmlformats.org/presentationml/2006/ole">
            <mc:AlternateContent xmlns:mc="http://schemas.openxmlformats.org/markup-compatibility/2006">
              <mc:Choice xmlns:v="urn:schemas-microsoft-com:vml" Requires="v">
                <p:oleObj spid="_x0000_s116743" r:id="rId3" imgW="4599432" imgH="1606296" progId="">
                  <p:embed/>
                </p:oleObj>
              </mc:Choice>
              <mc:Fallback>
                <p:oleObj r:id="rId3" imgW="4599432" imgH="1606296"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806450"/>
                        <a:ext cx="7467600" cy="2362200"/>
                      </a:xfrm>
                      <a:prstGeom prst="rect">
                        <a:avLst/>
                      </a:prstGeom>
                      <a:solidFill>
                        <a:srgbClr val="FFFFE7"/>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6740" name="Rectangle 4"/>
          <p:cNvSpPr>
            <a:spLocks noChangeArrowheads="1"/>
          </p:cNvSpPr>
          <p:nvPr/>
        </p:nvSpPr>
        <p:spPr bwMode="auto">
          <a:xfrm>
            <a:off x="1295400" y="3244850"/>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chemeClr val="accent2"/>
                </a:solidFill>
                <a:ea typeface="宋体" panose="02010600030101010101" pitchFamily="2" charset="-122"/>
              </a:rPr>
              <a:t>1. s-&gt;prior=p-&gt;prior;</a:t>
            </a:r>
          </a:p>
        </p:txBody>
      </p:sp>
      <p:sp>
        <p:nvSpPr>
          <p:cNvPr id="116741" name="Rectangle 5"/>
          <p:cNvSpPr>
            <a:spLocks noChangeArrowheads="1"/>
          </p:cNvSpPr>
          <p:nvPr/>
        </p:nvSpPr>
        <p:spPr bwMode="auto">
          <a:xfrm>
            <a:off x="1295400" y="3789363"/>
            <a:ext cx="416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FF0000"/>
                </a:solidFill>
                <a:ea typeface="宋体" panose="02010600030101010101" pitchFamily="2" charset="-122"/>
              </a:rPr>
              <a:t>2. p-&gt;prior-&gt;next=s;</a:t>
            </a:r>
          </a:p>
        </p:txBody>
      </p:sp>
      <p:sp>
        <p:nvSpPr>
          <p:cNvPr id="667654" name="Rectangle 6"/>
          <p:cNvSpPr>
            <a:spLocks noChangeArrowheads="1"/>
          </p:cNvSpPr>
          <p:nvPr/>
        </p:nvSpPr>
        <p:spPr bwMode="auto">
          <a:xfrm>
            <a:off x="1295400" y="4365625"/>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chemeClr val="accent1"/>
                </a:solidFill>
                <a:ea typeface="宋体" panose="02010600030101010101" pitchFamily="2" charset="-122"/>
              </a:rPr>
              <a:t>3. s-&gt;next=p;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76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4" grpId="0"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8674" name="Rectangle 2"/>
          <p:cNvSpPr>
            <a:spLocks noChangeArrowheads="1"/>
          </p:cNvSpPr>
          <p:nvPr/>
        </p:nvSpPr>
        <p:spPr bwMode="auto">
          <a:xfrm>
            <a:off x="39688" y="0"/>
            <a:ext cx="359568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双向链表的插入</a:t>
            </a:r>
            <a:endParaRPr kumimoji="1" lang="zh-CN" altLang="en-US" sz="3200">
              <a:solidFill>
                <a:srgbClr val="FF0000"/>
              </a:solidFill>
              <a:effectLst>
                <a:outerShdw blurRad="38100" dist="38100" dir="2700000" algn="tl">
                  <a:srgbClr val="000000"/>
                </a:outerShdw>
              </a:effectLst>
            </a:endParaRPr>
          </a:p>
        </p:txBody>
      </p:sp>
      <p:sp>
        <p:nvSpPr>
          <p:cNvPr id="668675" name="Rectangle 3"/>
          <p:cNvSpPr>
            <a:spLocks noChangeArrowheads="1"/>
          </p:cNvSpPr>
          <p:nvPr/>
        </p:nvSpPr>
        <p:spPr bwMode="auto">
          <a:xfrm>
            <a:off x="1295400" y="4797425"/>
            <a:ext cx="27305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10000"/>
              </a:lnSpc>
            </a:pPr>
            <a:r>
              <a:rPr lang="en-US" altLang="zh-CN" sz="3600">
                <a:solidFill>
                  <a:srgbClr val="800080"/>
                </a:solidFill>
                <a:ea typeface="宋体" panose="02010600030101010101" pitchFamily="2" charset="-122"/>
              </a:rPr>
              <a:t>4. p-&gt;prior=s;</a:t>
            </a:r>
          </a:p>
        </p:txBody>
      </p:sp>
      <p:sp>
        <p:nvSpPr>
          <p:cNvPr id="117764" name="AutoShape 4"/>
          <p:cNvSpPr>
            <a:spLocks noChangeAspect="1" noChangeArrowheads="1" noTextEdit="1"/>
          </p:cNvSpPr>
          <p:nvPr/>
        </p:nvSpPr>
        <p:spPr bwMode="auto">
          <a:xfrm>
            <a:off x="762000" y="750888"/>
            <a:ext cx="7467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5" name="Rectangle 5"/>
          <p:cNvSpPr>
            <a:spLocks noChangeArrowheads="1"/>
          </p:cNvSpPr>
          <p:nvPr/>
        </p:nvSpPr>
        <p:spPr bwMode="auto">
          <a:xfrm>
            <a:off x="2516188" y="1233488"/>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7766" name="Rectangle 6"/>
          <p:cNvSpPr>
            <a:spLocks noChangeArrowheads="1"/>
          </p:cNvSpPr>
          <p:nvPr/>
        </p:nvSpPr>
        <p:spPr bwMode="auto">
          <a:xfrm>
            <a:off x="2714625" y="130968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a</a:t>
            </a:r>
            <a:endParaRPr lang="en-US" altLang="zh-CN"/>
          </a:p>
        </p:txBody>
      </p:sp>
      <p:sp>
        <p:nvSpPr>
          <p:cNvPr id="117767" name="Rectangle 7"/>
          <p:cNvSpPr>
            <a:spLocks noChangeArrowheads="1"/>
          </p:cNvSpPr>
          <p:nvPr/>
        </p:nvSpPr>
        <p:spPr bwMode="auto">
          <a:xfrm>
            <a:off x="1931988" y="1233488"/>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7768" name="Rectangle 8"/>
          <p:cNvSpPr>
            <a:spLocks noChangeArrowheads="1"/>
          </p:cNvSpPr>
          <p:nvPr/>
        </p:nvSpPr>
        <p:spPr bwMode="auto">
          <a:xfrm>
            <a:off x="3100388" y="1233488"/>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7769" name="Rectangle 9"/>
          <p:cNvSpPr>
            <a:spLocks noChangeArrowheads="1"/>
          </p:cNvSpPr>
          <p:nvPr/>
        </p:nvSpPr>
        <p:spPr bwMode="auto">
          <a:xfrm>
            <a:off x="4562475" y="1233488"/>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7770" name="Rectangle 10"/>
          <p:cNvSpPr>
            <a:spLocks noChangeArrowheads="1"/>
          </p:cNvSpPr>
          <p:nvPr/>
        </p:nvSpPr>
        <p:spPr bwMode="auto">
          <a:xfrm>
            <a:off x="5146675" y="1233488"/>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7771" name="Rectangle 11"/>
          <p:cNvSpPr>
            <a:spLocks noChangeArrowheads="1"/>
          </p:cNvSpPr>
          <p:nvPr/>
        </p:nvSpPr>
        <p:spPr bwMode="auto">
          <a:xfrm>
            <a:off x="5345113" y="130968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b</a:t>
            </a:r>
            <a:endParaRPr lang="en-US" altLang="zh-CN"/>
          </a:p>
        </p:txBody>
      </p:sp>
      <p:sp>
        <p:nvSpPr>
          <p:cNvPr id="117772" name="Rectangle 12"/>
          <p:cNvSpPr>
            <a:spLocks noChangeArrowheads="1"/>
          </p:cNvSpPr>
          <p:nvPr/>
        </p:nvSpPr>
        <p:spPr bwMode="auto">
          <a:xfrm>
            <a:off x="5730875" y="1233488"/>
            <a:ext cx="584200" cy="530225"/>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7773" name="Rectangle 13"/>
          <p:cNvSpPr>
            <a:spLocks noChangeArrowheads="1"/>
          </p:cNvSpPr>
          <p:nvPr/>
        </p:nvSpPr>
        <p:spPr bwMode="auto">
          <a:xfrm>
            <a:off x="3392488" y="2557463"/>
            <a:ext cx="584200" cy="528637"/>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7774" name="Rectangle 14"/>
          <p:cNvSpPr>
            <a:spLocks noChangeArrowheads="1"/>
          </p:cNvSpPr>
          <p:nvPr/>
        </p:nvSpPr>
        <p:spPr bwMode="auto">
          <a:xfrm>
            <a:off x="3976688" y="2557463"/>
            <a:ext cx="585787" cy="528637"/>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7775" name="Rectangle 15"/>
          <p:cNvSpPr>
            <a:spLocks noChangeArrowheads="1"/>
          </p:cNvSpPr>
          <p:nvPr/>
        </p:nvSpPr>
        <p:spPr bwMode="auto">
          <a:xfrm>
            <a:off x="4176713" y="2633663"/>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x</a:t>
            </a:r>
            <a:endParaRPr lang="en-US" altLang="zh-CN"/>
          </a:p>
        </p:txBody>
      </p:sp>
      <p:sp>
        <p:nvSpPr>
          <p:cNvPr id="117776" name="Rectangle 16"/>
          <p:cNvSpPr>
            <a:spLocks noChangeArrowheads="1"/>
          </p:cNvSpPr>
          <p:nvPr/>
        </p:nvSpPr>
        <p:spPr bwMode="auto">
          <a:xfrm>
            <a:off x="4562475" y="2557463"/>
            <a:ext cx="584200" cy="528637"/>
          </a:xfrm>
          <a:prstGeom prst="rect">
            <a:avLst/>
          </a:prstGeom>
          <a:solidFill>
            <a:srgbClr val="FFFFFF"/>
          </a:solidFill>
          <a:ln w="14288">
            <a:solidFill>
              <a:srgbClr val="000000"/>
            </a:solidFill>
            <a:miter lim="800000"/>
            <a:headEnd/>
            <a:tailEnd/>
          </a:ln>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7777" name="Line 17"/>
          <p:cNvSpPr>
            <a:spLocks noChangeShapeType="1"/>
          </p:cNvSpPr>
          <p:nvPr/>
        </p:nvSpPr>
        <p:spPr bwMode="auto">
          <a:xfrm>
            <a:off x="1492250" y="1365250"/>
            <a:ext cx="3381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8" name="Freeform 18"/>
          <p:cNvSpPr>
            <a:spLocks noChangeArrowheads="1"/>
          </p:cNvSpPr>
          <p:nvPr/>
        </p:nvSpPr>
        <p:spPr bwMode="auto">
          <a:xfrm>
            <a:off x="1798638" y="1304925"/>
            <a:ext cx="133350" cy="120650"/>
          </a:xfrm>
          <a:custGeom>
            <a:avLst/>
            <a:gdLst>
              <a:gd name="T0" fmla="*/ 133350 w 84"/>
              <a:gd name="T1" fmla="*/ 60325 h 76"/>
              <a:gd name="T2" fmla="*/ 0 w 84"/>
              <a:gd name="T3" fmla="*/ 120650 h 76"/>
              <a:gd name="T4" fmla="*/ 9525 w 84"/>
              <a:gd name="T5" fmla="*/ 92075 h 76"/>
              <a:gd name="T6" fmla="*/ 14288 w 84"/>
              <a:gd name="T7" fmla="*/ 60325 h 76"/>
              <a:gd name="T8" fmla="*/ 9525 w 84"/>
              <a:gd name="T9" fmla="*/ 30163 h 76"/>
              <a:gd name="T10" fmla="*/ 0 w 84"/>
              <a:gd name="T11" fmla="*/ 0 h 76"/>
              <a:gd name="T12" fmla="*/ 13335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84" y="38"/>
                </a:moveTo>
                <a:lnTo>
                  <a:pt x="0" y="76"/>
                </a:lnTo>
                <a:lnTo>
                  <a:pt x="6" y="58"/>
                </a:lnTo>
                <a:lnTo>
                  <a:pt x="9" y="38"/>
                </a:lnTo>
                <a:lnTo>
                  <a:pt x="6" y="19"/>
                </a:lnTo>
                <a:lnTo>
                  <a:pt x="0" y="0"/>
                </a:lnTo>
                <a:lnTo>
                  <a:pt x="8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779" name="Line 19"/>
          <p:cNvSpPr>
            <a:spLocks noChangeShapeType="1"/>
          </p:cNvSpPr>
          <p:nvPr/>
        </p:nvSpPr>
        <p:spPr bwMode="auto">
          <a:xfrm>
            <a:off x="1593850" y="1631950"/>
            <a:ext cx="6302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0" name="Freeform 20"/>
          <p:cNvSpPr>
            <a:spLocks noChangeArrowheads="1"/>
          </p:cNvSpPr>
          <p:nvPr/>
        </p:nvSpPr>
        <p:spPr bwMode="auto">
          <a:xfrm>
            <a:off x="1492250" y="1571625"/>
            <a:ext cx="133350" cy="120650"/>
          </a:xfrm>
          <a:custGeom>
            <a:avLst/>
            <a:gdLst>
              <a:gd name="T0" fmla="*/ 0 w 84"/>
              <a:gd name="T1" fmla="*/ 60325 h 76"/>
              <a:gd name="T2" fmla="*/ 133350 w 84"/>
              <a:gd name="T3" fmla="*/ 120650 h 76"/>
              <a:gd name="T4" fmla="*/ 123825 w 84"/>
              <a:gd name="T5" fmla="*/ 88900 h 76"/>
              <a:gd name="T6" fmla="*/ 119063 w 84"/>
              <a:gd name="T7" fmla="*/ 60325 h 76"/>
              <a:gd name="T8" fmla="*/ 123825 w 84"/>
              <a:gd name="T9" fmla="*/ 28575 h 76"/>
              <a:gd name="T10" fmla="*/ 133350 w 84"/>
              <a:gd name="T11" fmla="*/ 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76"/>
                </a:lnTo>
                <a:lnTo>
                  <a:pt x="78" y="56"/>
                </a:lnTo>
                <a:lnTo>
                  <a:pt x="75" y="38"/>
                </a:lnTo>
                <a:lnTo>
                  <a:pt x="78" y="18"/>
                </a:lnTo>
                <a:lnTo>
                  <a:pt x="8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781" name="Line 21"/>
          <p:cNvSpPr>
            <a:spLocks noChangeShapeType="1"/>
          </p:cNvSpPr>
          <p:nvPr/>
        </p:nvSpPr>
        <p:spPr bwMode="auto">
          <a:xfrm>
            <a:off x="3538538" y="1365250"/>
            <a:ext cx="922337"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2" name="Freeform 22"/>
          <p:cNvSpPr>
            <a:spLocks noChangeArrowheads="1"/>
          </p:cNvSpPr>
          <p:nvPr/>
        </p:nvSpPr>
        <p:spPr bwMode="auto">
          <a:xfrm>
            <a:off x="4429125" y="1304925"/>
            <a:ext cx="133350" cy="120650"/>
          </a:xfrm>
          <a:custGeom>
            <a:avLst/>
            <a:gdLst>
              <a:gd name="T0" fmla="*/ 133350 w 84"/>
              <a:gd name="T1" fmla="*/ 60325 h 76"/>
              <a:gd name="T2" fmla="*/ 0 w 84"/>
              <a:gd name="T3" fmla="*/ 120650 h 76"/>
              <a:gd name="T4" fmla="*/ 9525 w 84"/>
              <a:gd name="T5" fmla="*/ 92075 h 76"/>
              <a:gd name="T6" fmla="*/ 14288 w 84"/>
              <a:gd name="T7" fmla="*/ 60325 h 76"/>
              <a:gd name="T8" fmla="*/ 9525 w 84"/>
              <a:gd name="T9" fmla="*/ 30163 h 76"/>
              <a:gd name="T10" fmla="*/ 0 w 84"/>
              <a:gd name="T11" fmla="*/ 0 h 76"/>
              <a:gd name="T12" fmla="*/ 13335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84" y="38"/>
                </a:moveTo>
                <a:lnTo>
                  <a:pt x="0" y="76"/>
                </a:lnTo>
                <a:lnTo>
                  <a:pt x="6" y="58"/>
                </a:lnTo>
                <a:lnTo>
                  <a:pt x="9" y="38"/>
                </a:lnTo>
                <a:lnTo>
                  <a:pt x="6" y="19"/>
                </a:lnTo>
                <a:lnTo>
                  <a:pt x="0" y="0"/>
                </a:lnTo>
                <a:lnTo>
                  <a:pt x="8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783" name="Line 23"/>
          <p:cNvSpPr>
            <a:spLocks noChangeShapeType="1"/>
          </p:cNvSpPr>
          <p:nvPr/>
        </p:nvSpPr>
        <p:spPr bwMode="auto">
          <a:xfrm>
            <a:off x="3786188" y="1631950"/>
            <a:ext cx="922337"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4" name="Freeform 24"/>
          <p:cNvSpPr>
            <a:spLocks noChangeArrowheads="1"/>
          </p:cNvSpPr>
          <p:nvPr/>
        </p:nvSpPr>
        <p:spPr bwMode="auto">
          <a:xfrm>
            <a:off x="3684588" y="1571625"/>
            <a:ext cx="133350" cy="120650"/>
          </a:xfrm>
          <a:custGeom>
            <a:avLst/>
            <a:gdLst>
              <a:gd name="T0" fmla="*/ 0 w 84"/>
              <a:gd name="T1" fmla="*/ 60325 h 76"/>
              <a:gd name="T2" fmla="*/ 133350 w 84"/>
              <a:gd name="T3" fmla="*/ 120650 h 76"/>
              <a:gd name="T4" fmla="*/ 123825 w 84"/>
              <a:gd name="T5" fmla="*/ 88900 h 76"/>
              <a:gd name="T6" fmla="*/ 119063 w 84"/>
              <a:gd name="T7" fmla="*/ 60325 h 76"/>
              <a:gd name="T8" fmla="*/ 123825 w 84"/>
              <a:gd name="T9" fmla="*/ 28575 h 76"/>
              <a:gd name="T10" fmla="*/ 133350 w 84"/>
              <a:gd name="T11" fmla="*/ 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76"/>
                </a:lnTo>
                <a:lnTo>
                  <a:pt x="78" y="56"/>
                </a:lnTo>
                <a:lnTo>
                  <a:pt x="75" y="38"/>
                </a:lnTo>
                <a:lnTo>
                  <a:pt x="78" y="18"/>
                </a:lnTo>
                <a:lnTo>
                  <a:pt x="8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785" name="Line 25"/>
          <p:cNvSpPr>
            <a:spLocks noChangeShapeType="1"/>
          </p:cNvSpPr>
          <p:nvPr/>
        </p:nvSpPr>
        <p:spPr bwMode="auto">
          <a:xfrm>
            <a:off x="6169025" y="1365250"/>
            <a:ext cx="9223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6" name="Freeform 26"/>
          <p:cNvSpPr>
            <a:spLocks noChangeArrowheads="1"/>
          </p:cNvSpPr>
          <p:nvPr/>
        </p:nvSpPr>
        <p:spPr bwMode="auto">
          <a:xfrm>
            <a:off x="7059613" y="1304925"/>
            <a:ext cx="133350" cy="120650"/>
          </a:xfrm>
          <a:custGeom>
            <a:avLst/>
            <a:gdLst>
              <a:gd name="T0" fmla="*/ 133350 w 84"/>
              <a:gd name="T1" fmla="*/ 60325 h 76"/>
              <a:gd name="T2" fmla="*/ 0 w 84"/>
              <a:gd name="T3" fmla="*/ 120650 h 76"/>
              <a:gd name="T4" fmla="*/ 9525 w 84"/>
              <a:gd name="T5" fmla="*/ 92075 h 76"/>
              <a:gd name="T6" fmla="*/ 14288 w 84"/>
              <a:gd name="T7" fmla="*/ 60325 h 76"/>
              <a:gd name="T8" fmla="*/ 9525 w 84"/>
              <a:gd name="T9" fmla="*/ 30163 h 76"/>
              <a:gd name="T10" fmla="*/ 0 w 84"/>
              <a:gd name="T11" fmla="*/ 0 h 76"/>
              <a:gd name="T12" fmla="*/ 13335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84" y="38"/>
                </a:moveTo>
                <a:lnTo>
                  <a:pt x="0" y="76"/>
                </a:lnTo>
                <a:lnTo>
                  <a:pt x="6" y="58"/>
                </a:lnTo>
                <a:lnTo>
                  <a:pt x="9" y="38"/>
                </a:lnTo>
                <a:lnTo>
                  <a:pt x="6" y="19"/>
                </a:lnTo>
                <a:lnTo>
                  <a:pt x="0" y="0"/>
                </a:lnTo>
                <a:lnTo>
                  <a:pt x="8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787" name="Line 27"/>
          <p:cNvSpPr>
            <a:spLocks noChangeShapeType="1"/>
          </p:cNvSpPr>
          <p:nvPr/>
        </p:nvSpPr>
        <p:spPr bwMode="auto">
          <a:xfrm>
            <a:off x="6416675" y="1631950"/>
            <a:ext cx="9223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8" name="Freeform 28"/>
          <p:cNvSpPr>
            <a:spLocks noChangeArrowheads="1"/>
          </p:cNvSpPr>
          <p:nvPr/>
        </p:nvSpPr>
        <p:spPr bwMode="auto">
          <a:xfrm>
            <a:off x="6315075" y="1571625"/>
            <a:ext cx="133350" cy="120650"/>
          </a:xfrm>
          <a:custGeom>
            <a:avLst/>
            <a:gdLst>
              <a:gd name="T0" fmla="*/ 0 w 84"/>
              <a:gd name="T1" fmla="*/ 60325 h 76"/>
              <a:gd name="T2" fmla="*/ 133350 w 84"/>
              <a:gd name="T3" fmla="*/ 120650 h 76"/>
              <a:gd name="T4" fmla="*/ 123825 w 84"/>
              <a:gd name="T5" fmla="*/ 88900 h 76"/>
              <a:gd name="T6" fmla="*/ 117475 w 84"/>
              <a:gd name="T7" fmla="*/ 60325 h 76"/>
              <a:gd name="T8" fmla="*/ 123825 w 84"/>
              <a:gd name="T9" fmla="*/ 28575 h 76"/>
              <a:gd name="T10" fmla="*/ 133350 w 84"/>
              <a:gd name="T11" fmla="*/ 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76"/>
                </a:lnTo>
                <a:lnTo>
                  <a:pt x="78" y="56"/>
                </a:lnTo>
                <a:lnTo>
                  <a:pt x="74" y="38"/>
                </a:lnTo>
                <a:lnTo>
                  <a:pt x="78" y="18"/>
                </a:lnTo>
                <a:lnTo>
                  <a:pt x="84" y="0"/>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789" name="Rectangle 29"/>
          <p:cNvSpPr>
            <a:spLocks noChangeArrowheads="1"/>
          </p:cNvSpPr>
          <p:nvPr/>
        </p:nvSpPr>
        <p:spPr bwMode="auto">
          <a:xfrm>
            <a:off x="7497763" y="1233488"/>
            <a:ext cx="5143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a:t>
            </a:r>
            <a:endParaRPr lang="en-US" altLang="zh-CN"/>
          </a:p>
        </p:txBody>
      </p:sp>
      <p:sp>
        <p:nvSpPr>
          <p:cNvPr id="117790" name="Rectangle 30"/>
          <p:cNvSpPr>
            <a:spLocks noChangeArrowheads="1"/>
          </p:cNvSpPr>
          <p:nvPr/>
        </p:nvSpPr>
        <p:spPr bwMode="auto">
          <a:xfrm>
            <a:off x="938213" y="1233488"/>
            <a:ext cx="5143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a:t>
            </a:r>
            <a:endParaRPr lang="en-US" altLang="zh-CN"/>
          </a:p>
        </p:txBody>
      </p:sp>
      <p:sp>
        <p:nvSpPr>
          <p:cNvPr id="117791" name="Line 31"/>
          <p:cNvSpPr>
            <a:spLocks noChangeShapeType="1"/>
          </p:cNvSpPr>
          <p:nvPr/>
        </p:nvSpPr>
        <p:spPr bwMode="auto">
          <a:xfrm flipH="1">
            <a:off x="3565525" y="2820988"/>
            <a:ext cx="119063" cy="1587"/>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2" name="Line 32"/>
          <p:cNvSpPr>
            <a:spLocks noChangeShapeType="1"/>
          </p:cNvSpPr>
          <p:nvPr/>
        </p:nvSpPr>
        <p:spPr bwMode="auto">
          <a:xfrm flipH="1">
            <a:off x="3371850" y="2820988"/>
            <a:ext cx="119063" cy="1587"/>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3" name="Line 33"/>
          <p:cNvSpPr>
            <a:spLocks noChangeShapeType="1"/>
          </p:cNvSpPr>
          <p:nvPr/>
        </p:nvSpPr>
        <p:spPr bwMode="auto">
          <a:xfrm flipH="1">
            <a:off x="3179763" y="2820988"/>
            <a:ext cx="119062" cy="1587"/>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4" name="Line 34"/>
          <p:cNvSpPr>
            <a:spLocks noChangeShapeType="1"/>
          </p:cNvSpPr>
          <p:nvPr/>
        </p:nvSpPr>
        <p:spPr bwMode="auto">
          <a:xfrm flipH="1">
            <a:off x="2986088" y="2820988"/>
            <a:ext cx="119062" cy="1587"/>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5" name="Freeform 35"/>
          <p:cNvSpPr>
            <a:spLocks noChangeArrowheads="1"/>
          </p:cNvSpPr>
          <p:nvPr/>
        </p:nvSpPr>
        <p:spPr bwMode="auto">
          <a:xfrm>
            <a:off x="2808288" y="2808288"/>
            <a:ext cx="103187" cy="12700"/>
          </a:xfrm>
          <a:custGeom>
            <a:avLst/>
            <a:gdLst>
              <a:gd name="T0" fmla="*/ 103187 w 42"/>
              <a:gd name="T1" fmla="*/ 12700 h 6"/>
              <a:gd name="T2" fmla="*/ 0 w 42"/>
              <a:gd name="T3" fmla="*/ 12700 h 6"/>
              <a:gd name="T4" fmla="*/ 0 w 42"/>
              <a:gd name="T5" fmla="*/ 0 h 6"/>
              <a:gd name="T6" fmla="*/ 0 60000 65536"/>
              <a:gd name="T7" fmla="*/ 0 60000 65536"/>
              <a:gd name="T8" fmla="*/ 0 60000 65536"/>
            </a:gdLst>
            <a:ahLst/>
            <a:cxnLst>
              <a:cxn ang="T6">
                <a:pos x="T0" y="T1"/>
              </a:cxn>
              <a:cxn ang="T7">
                <a:pos x="T2" y="T3"/>
              </a:cxn>
              <a:cxn ang="T8">
                <a:pos x="T4" y="T5"/>
              </a:cxn>
            </a:cxnLst>
            <a:rect l="0" t="0" r="r" b="b"/>
            <a:pathLst>
              <a:path w="42" h="6">
                <a:moveTo>
                  <a:pt x="42" y="6"/>
                </a:moveTo>
                <a:lnTo>
                  <a:pt x="0" y="6"/>
                </a:lnTo>
                <a:lnTo>
                  <a:pt x="0" y="0"/>
                </a:lnTo>
              </a:path>
            </a:pathLst>
          </a:custGeom>
          <a:noFill/>
          <a:ln w="14288">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796" name="Line 36"/>
          <p:cNvSpPr>
            <a:spLocks noChangeShapeType="1"/>
          </p:cNvSpPr>
          <p:nvPr/>
        </p:nvSpPr>
        <p:spPr bwMode="auto">
          <a:xfrm flipV="1">
            <a:off x="2808288" y="2633663"/>
            <a:ext cx="1587" cy="10795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7" name="Line 37"/>
          <p:cNvSpPr>
            <a:spLocks noChangeShapeType="1"/>
          </p:cNvSpPr>
          <p:nvPr/>
        </p:nvSpPr>
        <p:spPr bwMode="auto">
          <a:xfrm flipV="1">
            <a:off x="2808288" y="2459038"/>
            <a:ext cx="1587" cy="10795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8" name="Line 38"/>
          <p:cNvSpPr>
            <a:spLocks noChangeShapeType="1"/>
          </p:cNvSpPr>
          <p:nvPr/>
        </p:nvSpPr>
        <p:spPr bwMode="auto">
          <a:xfrm flipV="1">
            <a:off x="2808288" y="2284413"/>
            <a:ext cx="1587" cy="106362"/>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9" name="Line 39"/>
          <p:cNvSpPr>
            <a:spLocks noChangeShapeType="1"/>
          </p:cNvSpPr>
          <p:nvPr/>
        </p:nvSpPr>
        <p:spPr bwMode="auto">
          <a:xfrm flipV="1">
            <a:off x="2808288" y="2109788"/>
            <a:ext cx="1587" cy="106362"/>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0" name="Line 40"/>
          <p:cNvSpPr>
            <a:spLocks noChangeShapeType="1"/>
          </p:cNvSpPr>
          <p:nvPr/>
        </p:nvSpPr>
        <p:spPr bwMode="auto">
          <a:xfrm flipV="1">
            <a:off x="2808288" y="1933575"/>
            <a:ext cx="1587" cy="10795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1" name="Line 41"/>
          <p:cNvSpPr>
            <a:spLocks noChangeShapeType="1"/>
          </p:cNvSpPr>
          <p:nvPr/>
        </p:nvSpPr>
        <p:spPr bwMode="auto">
          <a:xfrm flipV="1">
            <a:off x="2808288" y="1854200"/>
            <a:ext cx="1587" cy="12700"/>
          </a:xfrm>
          <a:prstGeom prst="line">
            <a:avLst/>
          </a:prstGeom>
          <a:noFill/>
          <a:ln w="14288">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2" name="Freeform 42"/>
          <p:cNvSpPr>
            <a:spLocks noChangeArrowheads="1"/>
          </p:cNvSpPr>
          <p:nvPr/>
        </p:nvSpPr>
        <p:spPr bwMode="auto">
          <a:xfrm>
            <a:off x="2741613" y="1763713"/>
            <a:ext cx="133350" cy="120650"/>
          </a:xfrm>
          <a:custGeom>
            <a:avLst/>
            <a:gdLst>
              <a:gd name="T0" fmla="*/ 66675 w 84"/>
              <a:gd name="T1" fmla="*/ 0 h 76"/>
              <a:gd name="T2" fmla="*/ 133350 w 84"/>
              <a:gd name="T3" fmla="*/ 120650 h 76"/>
              <a:gd name="T4" fmla="*/ 101600 w 84"/>
              <a:gd name="T5" fmla="*/ 109538 h 76"/>
              <a:gd name="T6" fmla="*/ 66675 w 84"/>
              <a:gd name="T7" fmla="*/ 104775 h 76"/>
              <a:gd name="T8" fmla="*/ 31750 w 84"/>
              <a:gd name="T9" fmla="*/ 109538 h 76"/>
              <a:gd name="T10" fmla="*/ 0 w 84"/>
              <a:gd name="T11" fmla="*/ 120650 h 76"/>
              <a:gd name="T12" fmla="*/ 66675 w 84"/>
              <a:gd name="T13" fmla="*/ 0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42" y="0"/>
                </a:moveTo>
                <a:lnTo>
                  <a:pt x="84" y="76"/>
                </a:lnTo>
                <a:lnTo>
                  <a:pt x="64" y="69"/>
                </a:lnTo>
                <a:lnTo>
                  <a:pt x="42" y="66"/>
                </a:lnTo>
                <a:lnTo>
                  <a:pt x="20" y="69"/>
                </a:lnTo>
                <a:lnTo>
                  <a:pt x="0" y="76"/>
                </a:lnTo>
                <a:lnTo>
                  <a:pt x="42"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803" name="Freeform 43"/>
          <p:cNvSpPr>
            <a:spLocks noChangeArrowheads="1"/>
          </p:cNvSpPr>
          <p:nvPr/>
        </p:nvSpPr>
        <p:spPr bwMode="auto">
          <a:xfrm>
            <a:off x="2457450" y="1920875"/>
            <a:ext cx="263525" cy="239713"/>
          </a:xfrm>
          <a:custGeom>
            <a:avLst/>
            <a:gdLst>
              <a:gd name="T0" fmla="*/ 0 w 166"/>
              <a:gd name="T1" fmla="*/ 120650 h 151"/>
              <a:gd name="T2" fmla="*/ 4763 w 166"/>
              <a:gd name="T3" fmla="*/ 88900 h 151"/>
              <a:gd name="T4" fmla="*/ 17463 w 166"/>
              <a:gd name="T5" fmla="*/ 60325 h 151"/>
              <a:gd name="T6" fmla="*/ 39688 w 166"/>
              <a:gd name="T7" fmla="*/ 36513 h 151"/>
              <a:gd name="T8" fmla="*/ 66675 w 166"/>
              <a:gd name="T9" fmla="*/ 17463 h 151"/>
              <a:gd name="T10" fmla="*/ 98425 w 166"/>
              <a:gd name="T11" fmla="*/ 4763 h 151"/>
              <a:gd name="T12" fmla="*/ 130175 w 166"/>
              <a:gd name="T13" fmla="*/ 0 h 151"/>
              <a:gd name="T14" fmla="*/ 165100 w 166"/>
              <a:gd name="T15" fmla="*/ 4763 h 151"/>
              <a:gd name="T16" fmla="*/ 196850 w 166"/>
              <a:gd name="T17" fmla="*/ 17463 h 151"/>
              <a:gd name="T18" fmla="*/ 225425 w 166"/>
              <a:gd name="T19" fmla="*/ 36513 h 151"/>
              <a:gd name="T20" fmla="*/ 244475 w 166"/>
              <a:gd name="T21" fmla="*/ 60325 h 151"/>
              <a:gd name="T22" fmla="*/ 258763 w 166"/>
              <a:gd name="T23" fmla="*/ 88900 h 151"/>
              <a:gd name="T24" fmla="*/ 263525 w 166"/>
              <a:gd name="T25" fmla="*/ 120650 h 151"/>
              <a:gd name="T26" fmla="*/ 258763 w 166"/>
              <a:gd name="T27" fmla="*/ 150813 h 151"/>
              <a:gd name="T28" fmla="*/ 244475 w 166"/>
              <a:gd name="T29" fmla="*/ 179388 h 151"/>
              <a:gd name="T30" fmla="*/ 225425 w 166"/>
              <a:gd name="T31" fmla="*/ 203200 h 151"/>
              <a:gd name="T32" fmla="*/ 196850 w 166"/>
              <a:gd name="T33" fmla="*/ 223838 h 151"/>
              <a:gd name="T34" fmla="*/ 165100 w 166"/>
              <a:gd name="T35" fmla="*/ 234950 h 151"/>
              <a:gd name="T36" fmla="*/ 130175 w 166"/>
              <a:gd name="T37" fmla="*/ 239713 h 151"/>
              <a:gd name="T38" fmla="*/ 98425 w 166"/>
              <a:gd name="T39" fmla="*/ 234950 h 151"/>
              <a:gd name="T40" fmla="*/ 66675 w 166"/>
              <a:gd name="T41" fmla="*/ 223838 h 151"/>
              <a:gd name="T42" fmla="*/ 39688 w 166"/>
              <a:gd name="T43" fmla="*/ 203200 h 151"/>
              <a:gd name="T44" fmla="*/ 17463 w 166"/>
              <a:gd name="T45" fmla="*/ 179388 h 151"/>
              <a:gd name="T46" fmla="*/ 4763 w 166"/>
              <a:gd name="T47" fmla="*/ 150813 h 151"/>
              <a:gd name="T48" fmla="*/ 0 w 166"/>
              <a:gd name="T49" fmla="*/ 12065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6" h="151">
                <a:moveTo>
                  <a:pt x="0" y="76"/>
                </a:moveTo>
                <a:lnTo>
                  <a:pt x="3" y="56"/>
                </a:lnTo>
                <a:lnTo>
                  <a:pt x="11" y="38"/>
                </a:lnTo>
                <a:lnTo>
                  <a:pt x="25" y="23"/>
                </a:lnTo>
                <a:lnTo>
                  <a:pt x="42" y="11"/>
                </a:lnTo>
                <a:lnTo>
                  <a:pt x="62" y="3"/>
                </a:lnTo>
                <a:lnTo>
                  <a:pt x="82" y="0"/>
                </a:lnTo>
                <a:lnTo>
                  <a:pt x="104" y="3"/>
                </a:lnTo>
                <a:lnTo>
                  <a:pt x="124" y="11"/>
                </a:lnTo>
                <a:lnTo>
                  <a:pt x="142" y="23"/>
                </a:lnTo>
                <a:lnTo>
                  <a:pt x="154" y="38"/>
                </a:lnTo>
                <a:lnTo>
                  <a:pt x="163" y="56"/>
                </a:lnTo>
                <a:lnTo>
                  <a:pt x="166" y="76"/>
                </a:lnTo>
                <a:lnTo>
                  <a:pt x="163" y="95"/>
                </a:lnTo>
                <a:lnTo>
                  <a:pt x="154" y="113"/>
                </a:lnTo>
                <a:lnTo>
                  <a:pt x="142" y="128"/>
                </a:lnTo>
                <a:lnTo>
                  <a:pt x="124" y="141"/>
                </a:lnTo>
                <a:lnTo>
                  <a:pt x="104" y="148"/>
                </a:lnTo>
                <a:lnTo>
                  <a:pt x="82" y="151"/>
                </a:lnTo>
                <a:lnTo>
                  <a:pt x="62" y="148"/>
                </a:lnTo>
                <a:lnTo>
                  <a:pt x="42" y="141"/>
                </a:lnTo>
                <a:lnTo>
                  <a:pt x="25" y="128"/>
                </a:lnTo>
                <a:lnTo>
                  <a:pt x="11" y="113"/>
                </a:lnTo>
                <a:lnTo>
                  <a:pt x="3" y="95"/>
                </a:lnTo>
                <a:lnTo>
                  <a:pt x="0" y="76"/>
                </a:lnTo>
                <a:close/>
              </a:path>
            </a:pathLst>
          </a:custGeom>
          <a:solidFill>
            <a:srgbClr val="00FFFF"/>
          </a:solidFill>
          <a:ln w="14288">
            <a:solidFill>
              <a:srgbClr val="000000"/>
            </a:solidFill>
            <a:round/>
            <a:headEnd/>
            <a:tailEnd/>
          </a:ln>
        </p:spPr>
        <p:txBody>
          <a:bodyPr/>
          <a:lstStyle/>
          <a:p>
            <a:endParaRPr lang="zh-CN" altLang="en-US"/>
          </a:p>
        </p:txBody>
      </p:sp>
      <p:sp>
        <p:nvSpPr>
          <p:cNvPr id="117804" name="Rectangle 44"/>
          <p:cNvSpPr>
            <a:spLocks noChangeArrowheads="1"/>
          </p:cNvSpPr>
          <p:nvPr/>
        </p:nvSpPr>
        <p:spPr bwMode="auto">
          <a:xfrm>
            <a:off x="2541588" y="194786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300">
                <a:solidFill>
                  <a:srgbClr val="000000"/>
                </a:solidFill>
                <a:latin typeface="宋体" panose="02010600030101010101" pitchFamily="2" charset="-122"/>
                <a:ea typeface="宋体" panose="02010600030101010101" pitchFamily="2" charset="-122"/>
              </a:rPr>
              <a:t>1</a:t>
            </a:r>
            <a:endParaRPr lang="en-US" altLang="zh-CN"/>
          </a:p>
        </p:txBody>
      </p:sp>
      <p:sp>
        <p:nvSpPr>
          <p:cNvPr id="117805" name="Freeform 45"/>
          <p:cNvSpPr>
            <a:spLocks noChangeArrowheads="1"/>
          </p:cNvSpPr>
          <p:nvPr/>
        </p:nvSpPr>
        <p:spPr bwMode="auto">
          <a:xfrm>
            <a:off x="3286125" y="1473200"/>
            <a:ext cx="106363" cy="41275"/>
          </a:xfrm>
          <a:custGeom>
            <a:avLst/>
            <a:gdLst>
              <a:gd name="T0" fmla="*/ 106363 w 43"/>
              <a:gd name="T1" fmla="*/ 0 h 19"/>
              <a:gd name="T2" fmla="*/ 74207 w 43"/>
              <a:gd name="T3" fmla="*/ 2172 h 19"/>
              <a:gd name="T4" fmla="*/ 39577 w 43"/>
              <a:gd name="T5" fmla="*/ 15207 h 19"/>
              <a:gd name="T6" fmla="*/ 7421 w 43"/>
              <a:gd name="T7" fmla="*/ 34758 h 19"/>
              <a:gd name="T8" fmla="*/ 0 w 43"/>
              <a:gd name="T9" fmla="*/ 41275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3" y="0"/>
                </a:moveTo>
                <a:lnTo>
                  <a:pt x="30" y="1"/>
                </a:lnTo>
                <a:lnTo>
                  <a:pt x="16" y="7"/>
                </a:lnTo>
                <a:lnTo>
                  <a:pt x="3" y="16"/>
                </a:lnTo>
                <a:lnTo>
                  <a:pt x="0" y="19"/>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06" name="Freeform 46"/>
          <p:cNvSpPr>
            <a:spLocks noChangeArrowheads="1"/>
          </p:cNvSpPr>
          <p:nvPr/>
        </p:nvSpPr>
        <p:spPr bwMode="auto">
          <a:xfrm>
            <a:off x="3179763" y="1563688"/>
            <a:ext cx="57150" cy="95250"/>
          </a:xfrm>
          <a:custGeom>
            <a:avLst/>
            <a:gdLst>
              <a:gd name="T0" fmla="*/ 57150 w 23"/>
              <a:gd name="T1" fmla="*/ 0 h 42"/>
              <a:gd name="T2" fmla="*/ 52180 w 23"/>
              <a:gd name="T3" fmla="*/ 6804 h 42"/>
              <a:gd name="T4" fmla="*/ 24848 w 23"/>
              <a:gd name="T5" fmla="*/ 49893 h 42"/>
              <a:gd name="T6" fmla="*/ 0 w 23"/>
              <a:gd name="T7" fmla="*/ 95250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42">
                <a:moveTo>
                  <a:pt x="23" y="0"/>
                </a:moveTo>
                <a:lnTo>
                  <a:pt x="21" y="3"/>
                </a:lnTo>
                <a:lnTo>
                  <a:pt x="10" y="22"/>
                </a:lnTo>
                <a:lnTo>
                  <a:pt x="0" y="42"/>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07" name="Freeform 47"/>
          <p:cNvSpPr>
            <a:spLocks noChangeArrowheads="1"/>
          </p:cNvSpPr>
          <p:nvPr/>
        </p:nvSpPr>
        <p:spPr bwMode="auto">
          <a:xfrm>
            <a:off x="3119438" y="1720850"/>
            <a:ext cx="33337" cy="103188"/>
          </a:xfrm>
          <a:custGeom>
            <a:avLst/>
            <a:gdLst>
              <a:gd name="T0" fmla="*/ 33337 w 13"/>
              <a:gd name="T1" fmla="*/ 0 h 46"/>
              <a:gd name="T2" fmla="*/ 12822 w 13"/>
              <a:gd name="T3" fmla="*/ 56080 h 46"/>
              <a:gd name="T4" fmla="*/ 0 w 13"/>
              <a:gd name="T5" fmla="*/ 103188 h 46"/>
              <a:gd name="T6" fmla="*/ 0 60000 65536"/>
              <a:gd name="T7" fmla="*/ 0 60000 65536"/>
              <a:gd name="T8" fmla="*/ 0 60000 65536"/>
            </a:gdLst>
            <a:ahLst/>
            <a:cxnLst>
              <a:cxn ang="T6">
                <a:pos x="T0" y="T1"/>
              </a:cxn>
              <a:cxn ang="T7">
                <a:pos x="T2" y="T3"/>
              </a:cxn>
              <a:cxn ang="T8">
                <a:pos x="T4" y="T5"/>
              </a:cxn>
            </a:cxnLst>
            <a:rect l="0" t="0" r="r" b="b"/>
            <a:pathLst>
              <a:path w="13" h="46">
                <a:moveTo>
                  <a:pt x="13" y="0"/>
                </a:moveTo>
                <a:lnTo>
                  <a:pt x="5" y="25"/>
                </a:lnTo>
                <a:lnTo>
                  <a:pt x="0" y="46"/>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08" name="Freeform 48"/>
          <p:cNvSpPr>
            <a:spLocks noChangeArrowheads="1"/>
          </p:cNvSpPr>
          <p:nvPr/>
        </p:nvSpPr>
        <p:spPr bwMode="auto">
          <a:xfrm>
            <a:off x="3086100" y="1889125"/>
            <a:ext cx="15875" cy="107950"/>
          </a:xfrm>
          <a:custGeom>
            <a:avLst/>
            <a:gdLst>
              <a:gd name="T0" fmla="*/ 15875 w 7"/>
              <a:gd name="T1" fmla="*/ 0 h 48"/>
              <a:gd name="T2" fmla="*/ 11339 w 7"/>
              <a:gd name="T3" fmla="*/ 22490 h 48"/>
              <a:gd name="T4" fmla="*/ 2268 w 7"/>
              <a:gd name="T5" fmla="*/ 94456 h 48"/>
              <a:gd name="T6" fmla="*/ 0 w 7"/>
              <a:gd name="T7" fmla="*/ 10795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48">
                <a:moveTo>
                  <a:pt x="7" y="0"/>
                </a:moveTo>
                <a:lnTo>
                  <a:pt x="5" y="10"/>
                </a:lnTo>
                <a:lnTo>
                  <a:pt x="1" y="42"/>
                </a:lnTo>
                <a:lnTo>
                  <a:pt x="0" y="48"/>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09" name="Freeform 49"/>
          <p:cNvSpPr>
            <a:spLocks noChangeArrowheads="1"/>
          </p:cNvSpPr>
          <p:nvPr/>
        </p:nvSpPr>
        <p:spPr bwMode="auto">
          <a:xfrm>
            <a:off x="3073400" y="2063750"/>
            <a:ext cx="4763" cy="107950"/>
          </a:xfrm>
          <a:custGeom>
            <a:avLst/>
            <a:gdLst>
              <a:gd name="T0" fmla="*/ 4763 w 2"/>
              <a:gd name="T1" fmla="*/ 0 h 48"/>
              <a:gd name="T2" fmla="*/ 0 w 2"/>
              <a:gd name="T3" fmla="*/ 71967 h 48"/>
              <a:gd name="T4" fmla="*/ 0 w 2"/>
              <a:gd name="T5" fmla="*/ 107950 h 48"/>
              <a:gd name="T6" fmla="*/ 0 60000 65536"/>
              <a:gd name="T7" fmla="*/ 0 60000 65536"/>
              <a:gd name="T8" fmla="*/ 0 60000 65536"/>
            </a:gdLst>
            <a:ahLst/>
            <a:cxnLst>
              <a:cxn ang="T6">
                <a:pos x="T0" y="T1"/>
              </a:cxn>
              <a:cxn ang="T7">
                <a:pos x="T2" y="T3"/>
              </a:cxn>
              <a:cxn ang="T8">
                <a:pos x="T4" y="T5"/>
              </a:cxn>
            </a:cxnLst>
            <a:rect l="0" t="0" r="r" b="b"/>
            <a:pathLst>
              <a:path w="2" h="48">
                <a:moveTo>
                  <a:pt x="2" y="0"/>
                </a:moveTo>
                <a:lnTo>
                  <a:pt x="0" y="32"/>
                </a:lnTo>
                <a:lnTo>
                  <a:pt x="0" y="48"/>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10" name="Freeform 50"/>
          <p:cNvSpPr>
            <a:spLocks noChangeArrowheads="1"/>
          </p:cNvSpPr>
          <p:nvPr/>
        </p:nvSpPr>
        <p:spPr bwMode="auto">
          <a:xfrm>
            <a:off x="3070225" y="2211388"/>
            <a:ext cx="7938" cy="107950"/>
          </a:xfrm>
          <a:custGeom>
            <a:avLst/>
            <a:gdLst>
              <a:gd name="T0" fmla="*/ 0 w 3"/>
              <a:gd name="T1" fmla="*/ 0 h 48"/>
              <a:gd name="T2" fmla="*/ 2646 w 3"/>
              <a:gd name="T3" fmla="*/ 71967 h 48"/>
              <a:gd name="T4" fmla="*/ 7938 w 3"/>
              <a:gd name="T5" fmla="*/ 107950 h 48"/>
              <a:gd name="T6" fmla="*/ 0 60000 65536"/>
              <a:gd name="T7" fmla="*/ 0 60000 65536"/>
              <a:gd name="T8" fmla="*/ 0 60000 65536"/>
            </a:gdLst>
            <a:ahLst/>
            <a:cxnLst>
              <a:cxn ang="T6">
                <a:pos x="T0" y="T1"/>
              </a:cxn>
              <a:cxn ang="T7">
                <a:pos x="T2" y="T3"/>
              </a:cxn>
              <a:cxn ang="T8">
                <a:pos x="T4" y="T5"/>
              </a:cxn>
            </a:cxnLst>
            <a:rect l="0" t="0" r="r" b="b"/>
            <a:pathLst>
              <a:path w="3" h="48">
                <a:moveTo>
                  <a:pt x="0" y="0"/>
                </a:moveTo>
                <a:lnTo>
                  <a:pt x="1" y="32"/>
                </a:lnTo>
                <a:lnTo>
                  <a:pt x="3" y="48"/>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11" name="Freeform 51"/>
          <p:cNvSpPr>
            <a:spLocks noChangeArrowheads="1"/>
          </p:cNvSpPr>
          <p:nvPr/>
        </p:nvSpPr>
        <p:spPr bwMode="auto">
          <a:xfrm>
            <a:off x="3087688" y="2387600"/>
            <a:ext cx="26987" cy="104775"/>
          </a:xfrm>
          <a:custGeom>
            <a:avLst/>
            <a:gdLst>
              <a:gd name="T0" fmla="*/ 0 w 11"/>
              <a:gd name="T1" fmla="*/ 0 h 47"/>
              <a:gd name="T2" fmla="*/ 4907 w 11"/>
              <a:gd name="T3" fmla="*/ 31210 h 47"/>
              <a:gd name="T4" fmla="*/ 24534 w 11"/>
              <a:gd name="T5" fmla="*/ 95858 h 47"/>
              <a:gd name="T6" fmla="*/ 26987 w 11"/>
              <a:gd name="T7" fmla="*/ 104775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47">
                <a:moveTo>
                  <a:pt x="0" y="0"/>
                </a:moveTo>
                <a:lnTo>
                  <a:pt x="2" y="14"/>
                </a:lnTo>
                <a:lnTo>
                  <a:pt x="10" y="43"/>
                </a:lnTo>
                <a:lnTo>
                  <a:pt x="11" y="47"/>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12" name="Freeform 52"/>
          <p:cNvSpPr>
            <a:spLocks noChangeArrowheads="1"/>
          </p:cNvSpPr>
          <p:nvPr/>
        </p:nvSpPr>
        <p:spPr bwMode="auto">
          <a:xfrm>
            <a:off x="3140075" y="2554288"/>
            <a:ext cx="53975" cy="95250"/>
          </a:xfrm>
          <a:custGeom>
            <a:avLst/>
            <a:gdLst>
              <a:gd name="T0" fmla="*/ 0 w 22"/>
              <a:gd name="T1" fmla="*/ 0 h 42"/>
              <a:gd name="T2" fmla="*/ 19627 w 22"/>
              <a:gd name="T3" fmla="*/ 40821 h 42"/>
              <a:gd name="T4" fmla="*/ 49068 w 22"/>
              <a:gd name="T5" fmla="*/ 88446 h 42"/>
              <a:gd name="T6" fmla="*/ 53975 w 22"/>
              <a:gd name="T7" fmla="*/ 95250 h 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42">
                <a:moveTo>
                  <a:pt x="0" y="0"/>
                </a:moveTo>
                <a:lnTo>
                  <a:pt x="8" y="18"/>
                </a:lnTo>
                <a:lnTo>
                  <a:pt x="20" y="39"/>
                </a:lnTo>
                <a:lnTo>
                  <a:pt x="22" y="42"/>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13" name="Freeform 53"/>
          <p:cNvSpPr>
            <a:spLocks noChangeArrowheads="1"/>
          </p:cNvSpPr>
          <p:nvPr/>
        </p:nvSpPr>
        <p:spPr bwMode="auto">
          <a:xfrm>
            <a:off x="3238500" y="2700338"/>
            <a:ext cx="57150" cy="42862"/>
          </a:xfrm>
          <a:custGeom>
            <a:avLst/>
            <a:gdLst>
              <a:gd name="T0" fmla="*/ 0 w 23"/>
              <a:gd name="T1" fmla="*/ 0 h 19"/>
              <a:gd name="T2" fmla="*/ 19878 w 23"/>
              <a:gd name="T3" fmla="*/ 18047 h 19"/>
              <a:gd name="T4" fmla="*/ 57150 w 23"/>
              <a:gd name="T5" fmla="*/ 42862 h 19"/>
              <a:gd name="T6" fmla="*/ 0 60000 65536"/>
              <a:gd name="T7" fmla="*/ 0 60000 65536"/>
              <a:gd name="T8" fmla="*/ 0 60000 65536"/>
            </a:gdLst>
            <a:ahLst/>
            <a:cxnLst>
              <a:cxn ang="T6">
                <a:pos x="T0" y="T1"/>
              </a:cxn>
              <a:cxn ang="T7">
                <a:pos x="T2" y="T3"/>
              </a:cxn>
              <a:cxn ang="T8">
                <a:pos x="T4" y="T5"/>
              </a:cxn>
            </a:cxnLst>
            <a:rect l="0" t="0" r="r" b="b"/>
            <a:pathLst>
              <a:path w="23" h="19">
                <a:moveTo>
                  <a:pt x="0" y="0"/>
                </a:moveTo>
                <a:lnTo>
                  <a:pt x="8" y="8"/>
                </a:lnTo>
                <a:lnTo>
                  <a:pt x="23" y="19"/>
                </a:lnTo>
              </a:path>
            </a:pathLst>
          </a:custGeom>
          <a:noFill/>
          <a:ln w="142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14" name="Freeform 54"/>
          <p:cNvSpPr>
            <a:spLocks noChangeArrowheads="1"/>
          </p:cNvSpPr>
          <p:nvPr/>
        </p:nvSpPr>
        <p:spPr bwMode="auto">
          <a:xfrm>
            <a:off x="3246438" y="2676525"/>
            <a:ext cx="146050" cy="115888"/>
          </a:xfrm>
          <a:custGeom>
            <a:avLst/>
            <a:gdLst>
              <a:gd name="T0" fmla="*/ 146050 w 92"/>
              <a:gd name="T1" fmla="*/ 92075 h 73"/>
              <a:gd name="T2" fmla="*/ 0 w 92"/>
              <a:gd name="T3" fmla="*/ 115888 h 73"/>
              <a:gd name="T4" fmla="*/ 19050 w 92"/>
              <a:gd name="T5" fmla="*/ 92075 h 73"/>
              <a:gd name="T6" fmla="*/ 34925 w 92"/>
              <a:gd name="T7" fmla="*/ 61913 h 73"/>
              <a:gd name="T8" fmla="*/ 39688 w 92"/>
              <a:gd name="T9" fmla="*/ 30163 h 73"/>
              <a:gd name="T10" fmla="*/ 36513 w 92"/>
              <a:gd name="T11" fmla="*/ 0 h 73"/>
              <a:gd name="T12" fmla="*/ 146050 w 92"/>
              <a:gd name="T13" fmla="*/ 92075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73">
                <a:moveTo>
                  <a:pt x="92" y="58"/>
                </a:moveTo>
                <a:lnTo>
                  <a:pt x="0" y="73"/>
                </a:lnTo>
                <a:lnTo>
                  <a:pt x="12" y="58"/>
                </a:lnTo>
                <a:lnTo>
                  <a:pt x="22" y="39"/>
                </a:lnTo>
                <a:lnTo>
                  <a:pt x="25" y="19"/>
                </a:lnTo>
                <a:lnTo>
                  <a:pt x="23" y="0"/>
                </a:lnTo>
                <a:lnTo>
                  <a:pt x="92" y="5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815" name="Freeform 55"/>
          <p:cNvSpPr>
            <a:spLocks noChangeArrowheads="1"/>
          </p:cNvSpPr>
          <p:nvPr/>
        </p:nvSpPr>
        <p:spPr bwMode="auto">
          <a:xfrm>
            <a:off x="3189288" y="1895475"/>
            <a:ext cx="261937" cy="238125"/>
          </a:xfrm>
          <a:custGeom>
            <a:avLst/>
            <a:gdLst>
              <a:gd name="T0" fmla="*/ 0 w 165"/>
              <a:gd name="T1" fmla="*/ 119063 h 150"/>
              <a:gd name="T2" fmla="*/ 3175 w 165"/>
              <a:gd name="T3" fmla="*/ 87313 h 150"/>
              <a:gd name="T4" fmla="*/ 17462 w 165"/>
              <a:gd name="T5" fmla="*/ 58738 h 150"/>
              <a:gd name="T6" fmla="*/ 36512 w 165"/>
              <a:gd name="T7" fmla="*/ 34925 h 150"/>
              <a:gd name="T8" fmla="*/ 65087 w 165"/>
              <a:gd name="T9" fmla="*/ 15875 h 150"/>
              <a:gd name="T10" fmla="*/ 96837 w 165"/>
              <a:gd name="T11" fmla="*/ 3175 h 150"/>
              <a:gd name="T12" fmla="*/ 131762 w 165"/>
              <a:gd name="T13" fmla="*/ 0 h 150"/>
              <a:gd name="T14" fmla="*/ 163512 w 165"/>
              <a:gd name="T15" fmla="*/ 3175 h 150"/>
              <a:gd name="T16" fmla="*/ 195262 w 165"/>
              <a:gd name="T17" fmla="*/ 15875 h 150"/>
              <a:gd name="T18" fmla="*/ 222250 w 165"/>
              <a:gd name="T19" fmla="*/ 34925 h 150"/>
              <a:gd name="T20" fmla="*/ 244475 w 165"/>
              <a:gd name="T21" fmla="*/ 58738 h 150"/>
              <a:gd name="T22" fmla="*/ 257175 w 165"/>
              <a:gd name="T23" fmla="*/ 87313 h 150"/>
              <a:gd name="T24" fmla="*/ 261937 w 165"/>
              <a:gd name="T25" fmla="*/ 119063 h 150"/>
              <a:gd name="T26" fmla="*/ 257175 w 165"/>
              <a:gd name="T27" fmla="*/ 150813 h 150"/>
              <a:gd name="T28" fmla="*/ 244475 w 165"/>
              <a:gd name="T29" fmla="*/ 177800 h 150"/>
              <a:gd name="T30" fmla="*/ 222250 w 165"/>
              <a:gd name="T31" fmla="*/ 201613 h 150"/>
              <a:gd name="T32" fmla="*/ 195262 w 165"/>
              <a:gd name="T33" fmla="*/ 222250 h 150"/>
              <a:gd name="T34" fmla="*/ 163512 w 165"/>
              <a:gd name="T35" fmla="*/ 233363 h 150"/>
              <a:gd name="T36" fmla="*/ 131762 w 165"/>
              <a:gd name="T37" fmla="*/ 238125 h 150"/>
              <a:gd name="T38" fmla="*/ 96837 w 165"/>
              <a:gd name="T39" fmla="*/ 233363 h 150"/>
              <a:gd name="T40" fmla="*/ 65087 w 165"/>
              <a:gd name="T41" fmla="*/ 222250 h 150"/>
              <a:gd name="T42" fmla="*/ 36512 w 165"/>
              <a:gd name="T43" fmla="*/ 201613 h 150"/>
              <a:gd name="T44" fmla="*/ 17462 w 165"/>
              <a:gd name="T45" fmla="*/ 177800 h 150"/>
              <a:gd name="T46" fmla="*/ 3175 w 165"/>
              <a:gd name="T47" fmla="*/ 150813 h 150"/>
              <a:gd name="T48" fmla="*/ 0 w 165"/>
              <a:gd name="T49" fmla="*/ 119063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5" h="150">
                <a:moveTo>
                  <a:pt x="0" y="75"/>
                </a:moveTo>
                <a:lnTo>
                  <a:pt x="2" y="55"/>
                </a:lnTo>
                <a:lnTo>
                  <a:pt x="11" y="37"/>
                </a:lnTo>
                <a:lnTo>
                  <a:pt x="23" y="22"/>
                </a:lnTo>
                <a:lnTo>
                  <a:pt x="41" y="10"/>
                </a:lnTo>
                <a:lnTo>
                  <a:pt x="61" y="2"/>
                </a:lnTo>
                <a:lnTo>
                  <a:pt x="83" y="0"/>
                </a:lnTo>
                <a:lnTo>
                  <a:pt x="103" y="2"/>
                </a:lnTo>
                <a:lnTo>
                  <a:pt x="123" y="10"/>
                </a:lnTo>
                <a:lnTo>
                  <a:pt x="140" y="22"/>
                </a:lnTo>
                <a:lnTo>
                  <a:pt x="154" y="37"/>
                </a:lnTo>
                <a:lnTo>
                  <a:pt x="162" y="55"/>
                </a:lnTo>
                <a:lnTo>
                  <a:pt x="165" y="75"/>
                </a:lnTo>
                <a:lnTo>
                  <a:pt x="162" y="95"/>
                </a:lnTo>
                <a:lnTo>
                  <a:pt x="154" y="112"/>
                </a:lnTo>
                <a:lnTo>
                  <a:pt x="140" y="127"/>
                </a:lnTo>
                <a:lnTo>
                  <a:pt x="123" y="140"/>
                </a:lnTo>
                <a:lnTo>
                  <a:pt x="103" y="147"/>
                </a:lnTo>
                <a:lnTo>
                  <a:pt x="83" y="150"/>
                </a:lnTo>
                <a:lnTo>
                  <a:pt x="61" y="147"/>
                </a:lnTo>
                <a:lnTo>
                  <a:pt x="41" y="140"/>
                </a:lnTo>
                <a:lnTo>
                  <a:pt x="23" y="127"/>
                </a:lnTo>
                <a:lnTo>
                  <a:pt x="11" y="112"/>
                </a:lnTo>
                <a:lnTo>
                  <a:pt x="2" y="95"/>
                </a:lnTo>
                <a:lnTo>
                  <a:pt x="0" y="75"/>
                </a:lnTo>
                <a:close/>
              </a:path>
            </a:pathLst>
          </a:custGeom>
          <a:solidFill>
            <a:srgbClr val="FF0000"/>
          </a:solidFill>
          <a:ln w="14288">
            <a:solidFill>
              <a:srgbClr val="000000"/>
            </a:solidFill>
            <a:round/>
            <a:headEnd/>
            <a:tailEnd/>
          </a:ln>
        </p:spPr>
        <p:txBody>
          <a:bodyPr/>
          <a:lstStyle/>
          <a:p>
            <a:endParaRPr lang="zh-CN" altLang="en-US"/>
          </a:p>
        </p:txBody>
      </p:sp>
      <p:sp>
        <p:nvSpPr>
          <p:cNvPr id="117816" name="Rectangle 56"/>
          <p:cNvSpPr>
            <a:spLocks noChangeArrowheads="1"/>
          </p:cNvSpPr>
          <p:nvPr/>
        </p:nvSpPr>
        <p:spPr bwMode="auto">
          <a:xfrm>
            <a:off x="3270250" y="1920875"/>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300">
                <a:solidFill>
                  <a:srgbClr val="000000"/>
                </a:solidFill>
                <a:latin typeface="宋体" panose="02010600030101010101" pitchFamily="2" charset="-122"/>
                <a:ea typeface="宋体" panose="02010600030101010101" pitchFamily="2" charset="-122"/>
              </a:rPr>
              <a:t>2</a:t>
            </a:r>
            <a:endParaRPr lang="en-US" altLang="zh-CN"/>
          </a:p>
        </p:txBody>
      </p:sp>
      <p:sp>
        <p:nvSpPr>
          <p:cNvPr id="117817" name="Line 57"/>
          <p:cNvSpPr>
            <a:spLocks noChangeShapeType="1"/>
          </p:cNvSpPr>
          <p:nvPr/>
        </p:nvSpPr>
        <p:spPr bwMode="auto">
          <a:xfrm>
            <a:off x="4854575" y="2820988"/>
            <a:ext cx="119063" cy="1587"/>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8" name="Line 58"/>
          <p:cNvSpPr>
            <a:spLocks noChangeShapeType="1"/>
          </p:cNvSpPr>
          <p:nvPr/>
        </p:nvSpPr>
        <p:spPr bwMode="auto">
          <a:xfrm>
            <a:off x="5048250" y="2820988"/>
            <a:ext cx="117475" cy="1587"/>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9" name="Line 59"/>
          <p:cNvSpPr>
            <a:spLocks noChangeShapeType="1"/>
          </p:cNvSpPr>
          <p:nvPr/>
        </p:nvSpPr>
        <p:spPr bwMode="auto">
          <a:xfrm>
            <a:off x="5240338" y="2820988"/>
            <a:ext cx="119062" cy="1587"/>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0" name="Freeform 60"/>
          <p:cNvSpPr>
            <a:spLocks noChangeArrowheads="1"/>
          </p:cNvSpPr>
          <p:nvPr/>
        </p:nvSpPr>
        <p:spPr bwMode="auto">
          <a:xfrm>
            <a:off x="5434013" y="2719388"/>
            <a:ext cx="4762" cy="101600"/>
          </a:xfrm>
          <a:custGeom>
            <a:avLst/>
            <a:gdLst>
              <a:gd name="T0" fmla="*/ 0 w 2"/>
              <a:gd name="T1" fmla="*/ 101600 h 46"/>
              <a:gd name="T2" fmla="*/ 4762 w 2"/>
              <a:gd name="T3" fmla="*/ 101600 h 46"/>
              <a:gd name="T4" fmla="*/ 4762 w 2"/>
              <a:gd name="T5" fmla="*/ 0 h 46"/>
              <a:gd name="T6" fmla="*/ 0 60000 65536"/>
              <a:gd name="T7" fmla="*/ 0 60000 65536"/>
              <a:gd name="T8" fmla="*/ 0 60000 65536"/>
            </a:gdLst>
            <a:ahLst/>
            <a:cxnLst>
              <a:cxn ang="T6">
                <a:pos x="T0" y="T1"/>
              </a:cxn>
              <a:cxn ang="T7">
                <a:pos x="T2" y="T3"/>
              </a:cxn>
              <a:cxn ang="T8">
                <a:pos x="T4" y="T5"/>
              </a:cxn>
            </a:cxnLst>
            <a:rect l="0" t="0" r="r" b="b"/>
            <a:pathLst>
              <a:path w="2" h="46">
                <a:moveTo>
                  <a:pt x="0" y="46"/>
                </a:moveTo>
                <a:lnTo>
                  <a:pt x="2" y="46"/>
                </a:lnTo>
                <a:lnTo>
                  <a:pt x="2" y="0"/>
                </a:lnTo>
              </a:path>
            </a:pathLst>
          </a:custGeom>
          <a:noFill/>
          <a:ln w="142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21" name="Line 61"/>
          <p:cNvSpPr>
            <a:spLocks noChangeShapeType="1"/>
          </p:cNvSpPr>
          <p:nvPr/>
        </p:nvSpPr>
        <p:spPr bwMode="auto">
          <a:xfrm flipV="1">
            <a:off x="5438775" y="2543175"/>
            <a:ext cx="1588" cy="107950"/>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2" name="Line 62"/>
          <p:cNvSpPr>
            <a:spLocks noChangeShapeType="1"/>
          </p:cNvSpPr>
          <p:nvPr/>
        </p:nvSpPr>
        <p:spPr bwMode="auto">
          <a:xfrm flipV="1">
            <a:off x="5438775" y="2368550"/>
            <a:ext cx="1588" cy="107950"/>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3" name="Line 63"/>
          <p:cNvSpPr>
            <a:spLocks noChangeShapeType="1"/>
          </p:cNvSpPr>
          <p:nvPr/>
        </p:nvSpPr>
        <p:spPr bwMode="auto">
          <a:xfrm flipV="1">
            <a:off x="5438775" y="2193925"/>
            <a:ext cx="1588" cy="107950"/>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4" name="Line 64"/>
          <p:cNvSpPr>
            <a:spLocks noChangeShapeType="1"/>
          </p:cNvSpPr>
          <p:nvPr/>
        </p:nvSpPr>
        <p:spPr bwMode="auto">
          <a:xfrm flipV="1">
            <a:off x="5438775" y="2019300"/>
            <a:ext cx="1588" cy="107950"/>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5" name="Line 65"/>
          <p:cNvSpPr>
            <a:spLocks noChangeShapeType="1"/>
          </p:cNvSpPr>
          <p:nvPr/>
        </p:nvSpPr>
        <p:spPr bwMode="auto">
          <a:xfrm flipV="1">
            <a:off x="5438775" y="1854200"/>
            <a:ext cx="1588" cy="98425"/>
          </a:xfrm>
          <a:prstGeom prst="line">
            <a:avLst/>
          </a:prstGeom>
          <a:noFill/>
          <a:ln w="14288">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26" name="Freeform 66"/>
          <p:cNvSpPr>
            <a:spLocks noChangeArrowheads="1"/>
          </p:cNvSpPr>
          <p:nvPr/>
        </p:nvSpPr>
        <p:spPr bwMode="auto">
          <a:xfrm>
            <a:off x="5372100" y="1763713"/>
            <a:ext cx="133350" cy="120650"/>
          </a:xfrm>
          <a:custGeom>
            <a:avLst/>
            <a:gdLst>
              <a:gd name="T0" fmla="*/ 66675 w 84"/>
              <a:gd name="T1" fmla="*/ 0 h 76"/>
              <a:gd name="T2" fmla="*/ 0 w 84"/>
              <a:gd name="T3" fmla="*/ 120650 h 76"/>
              <a:gd name="T4" fmla="*/ 31750 w 84"/>
              <a:gd name="T5" fmla="*/ 109538 h 76"/>
              <a:gd name="T6" fmla="*/ 66675 w 84"/>
              <a:gd name="T7" fmla="*/ 104775 h 76"/>
              <a:gd name="T8" fmla="*/ 101600 w 84"/>
              <a:gd name="T9" fmla="*/ 109538 h 76"/>
              <a:gd name="T10" fmla="*/ 133350 w 84"/>
              <a:gd name="T11" fmla="*/ 120650 h 76"/>
              <a:gd name="T12" fmla="*/ 66675 w 84"/>
              <a:gd name="T13" fmla="*/ 0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42" y="0"/>
                </a:moveTo>
                <a:lnTo>
                  <a:pt x="0" y="76"/>
                </a:lnTo>
                <a:lnTo>
                  <a:pt x="20" y="69"/>
                </a:lnTo>
                <a:lnTo>
                  <a:pt x="42" y="66"/>
                </a:lnTo>
                <a:lnTo>
                  <a:pt x="64" y="69"/>
                </a:lnTo>
                <a:lnTo>
                  <a:pt x="84" y="76"/>
                </a:lnTo>
                <a:lnTo>
                  <a:pt x="42"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827" name="Freeform 67"/>
          <p:cNvSpPr>
            <a:spLocks noChangeArrowheads="1"/>
          </p:cNvSpPr>
          <p:nvPr/>
        </p:nvSpPr>
        <p:spPr bwMode="auto">
          <a:xfrm>
            <a:off x="5468938" y="1895475"/>
            <a:ext cx="261937" cy="238125"/>
          </a:xfrm>
          <a:custGeom>
            <a:avLst/>
            <a:gdLst>
              <a:gd name="T0" fmla="*/ 0 w 165"/>
              <a:gd name="T1" fmla="*/ 119063 h 150"/>
              <a:gd name="T2" fmla="*/ 4762 w 165"/>
              <a:gd name="T3" fmla="*/ 87313 h 150"/>
              <a:gd name="T4" fmla="*/ 15875 w 165"/>
              <a:gd name="T5" fmla="*/ 58738 h 150"/>
              <a:gd name="T6" fmla="*/ 36512 w 165"/>
              <a:gd name="T7" fmla="*/ 34925 h 150"/>
              <a:gd name="T8" fmla="*/ 63500 w 165"/>
              <a:gd name="T9" fmla="*/ 15875 h 150"/>
              <a:gd name="T10" fmla="*/ 95250 w 165"/>
              <a:gd name="T11" fmla="*/ 3175 h 150"/>
              <a:gd name="T12" fmla="*/ 130175 w 165"/>
              <a:gd name="T13" fmla="*/ 0 h 150"/>
              <a:gd name="T14" fmla="*/ 165100 w 165"/>
              <a:gd name="T15" fmla="*/ 3175 h 150"/>
              <a:gd name="T16" fmla="*/ 195262 w 165"/>
              <a:gd name="T17" fmla="*/ 15875 h 150"/>
              <a:gd name="T18" fmla="*/ 222250 w 165"/>
              <a:gd name="T19" fmla="*/ 34925 h 150"/>
              <a:gd name="T20" fmla="*/ 244475 w 165"/>
              <a:gd name="T21" fmla="*/ 58738 h 150"/>
              <a:gd name="T22" fmla="*/ 257175 w 165"/>
              <a:gd name="T23" fmla="*/ 87313 h 150"/>
              <a:gd name="T24" fmla="*/ 261937 w 165"/>
              <a:gd name="T25" fmla="*/ 119063 h 150"/>
              <a:gd name="T26" fmla="*/ 257175 w 165"/>
              <a:gd name="T27" fmla="*/ 150813 h 150"/>
              <a:gd name="T28" fmla="*/ 244475 w 165"/>
              <a:gd name="T29" fmla="*/ 177800 h 150"/>
              <a:gd name="T30" fmla="*/ 222250 w 165"/>
              <a:gd name="T31" fmla="*/ 201613 h 150"/>
              <a:gd name="T32" fmla="*/ 195262 w 165"/>
              <a:gd name="T33" fmla="*/ 222250 h 150"/>
              <a:gd name="T34" fmla="*/ 165100 w 165"/>
              <a:gd name="T35" fmla="*/ 233363 h 150"/>
              <a:gd name="T36" fmla="*/ 130175 w 165"/>
              <a:gd name="T37" fmla="*/ 238125 h 150"/>
              <a:gd name="T38" fmla="*/ 95250 w 165"/>
              <a:gd name="T39" fmla="*/ 233363 h 150"/>
              <a:gd name="T40" fmla="*/ 63500 w 165"/>
              <a:gd name="T41" fmla="*/ 222250 h 150"/>
              <a:gd name="T42" fmla="*/ 36512 w 165"/>
              <a:gd name="T43" fmla="*/ 201613 h 150"/>
              <a:gd name="T44" fmla="*/ 15875 w 165"/>
              <a:gd name="T45" fmla="*/ 177800 h 150"/>
              <a:gd name="T46" fmla="*/ 4762 w 165"/>
              <a:gd name="T47" fmla="*/ 150813 h 150"/>
              <a:gd name="T48" fmla="*/ 0 w 165"/>
              <a:gd name="T49" fmla="*/ 119063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5" h="150">
                <a:moveTo>
                  <a:pt x="0" y="75"/>
                </a:moveTo>
                <a:lnTo>
                  <a:pt x="3" y="55"/>
                </a:lnTo>
                <a:lnTo>
                  <a:pt x="10" y="37"/>
                </a:lnTo>
                <a:lnTo>
                  <a:pt x="23" y="22"/>
                </a:lnTo>
                <a:lnTo>
                  <a:pt x="40" y="10"/>
                </a:lnTo>
                <a:lnTo>
                  <a:pt x="60" y="2"/>
                </a:lnTo>
                <a:lnTo>
                  <a:pt x="82" y="0"/>
                </a:lnTo>
                <a:lnTo>
                  <a:pt x="104" y="2"/>
                </a:lnTo>
                <a:lnTo>
                  <a:pt x="123" y="10"/>
                </a:lnTo>
                <a:lnTo>
                  <a:pt x="140" y="22"/>
                </a:lnTo>
                <a:lnTo>
                  <a:pt x="154" y="37"/>
                </a:lnTo>
                <a:lnTo>
                  <a:pt x="162" y="55"/>
                </a:lnTo>
                <a:lnTo>
                  <a:pt x="165" y="75"/>
                </a:lnTo>
                <a:lnTo>
                  <a:pt x="162" y="95"/>
                </a:lnTo>
                <a:lnTo>
                  <a:pt x="154" y="112"/>
                </a:lnTo>
                <a:lnTo>
                  <a:pt x="140" y="127"/>
                </a:lnTo>
                <a:lnTo>
                  <a:pt x="123" y="140"/>
                </a:lnTo>
                <a:lnTo>
                  <a:pt x="104" y="147"/>
                </a:lnTo>
                <a:lnTo>
                  <a:pt x="82" y="150"/>
                </a:lnTo>
                <a:lnTo>
                  <a:pt x="60" y="147"/>
                </a:lnTo>
                <a:lnTo>
                  <a:pt x="40" y="140"/>
                </a:lnTo>
                <a:lnTo>
                  <a:pt x="23" y="127"/>
                </a:lnTo>
                <a:lnTo>
                  <a:pt x="10" y="112"/>
                </a:lnTo>
                <a:lnTo>
                  <a:pt x="3" y="95"/>
                </a:lnTo>
                <a:lnTo>
                  <a:pt x="0" y="75"/>
                </a:lnTo>
                <a:close/>
              </a:path>
            </a:pathLst>
          </a:custGeom>
          <a:solidFill>
            <a:srgbClr val="00FF00"/>
          </a:solidFill>
          <a:ln w="14288">
            <a:solidFill>
              <a:srgbClr val="000000"/>
            </a:solidFill>
            <a:round/>
            <a:headEnd/>
            <a:tailEnd/>
          </a:ln>
        </p:spPr>
        <p:txBody>
          <a:bodyPr/>
          <a:lstStyle/>
          <a:p>
            <a:endParaRPr lang="zh-CN" altLang="en-US"/>
          </a:p>
        </p:txBody>
      </p:sp>
      <p:sp>
        <p:nvSpPr>
          <p:cNvPr id="117828" name="Rectangle 68"/>
          <p:cNvSpPr>
            <a:spLocks noChangeArrowheads="1"/>
          </p:cNvSpPr>
          <p:nvPr/>
        </p:nvSpPr>
        <p:spPr bwMode="auto">
          <a:xfrm>
            <a:off x="5553075" y="1920875"/>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300">
                <a:solidFill>
                  <a:srgbClr val="000000"/>
                </a:solidFill>
                <a:latin typeface="宋体" panose="02010600030101010101" pitchFamily="2" charset="-122"/>
                <a:ea typeface="宋体" panose="02010600030101010101" pitchFamily="2" charset="-122"/>
              </a:rPr>
              <a:t>3</a:t>
            </a:r>
            <a:endParaRPr lang="en-US" altLang="zh-CN"/>
          </a:p>
        </p:txBody>
      </p:sp>
      <p:sp>
        <p:nvSpPr>
          <p:cNvPr id="117829" name="Freeform 69"/>
          <p:cNvSpPr>
            <a:spLocks noChangeArrowheads="1"/>
          </p:cNvSpPr>
          <p:nvPr/>
        </p:nvSpPr>
        <p:spPr bwMode="auto">
          <a:xfrm>
            <a:off x="5146675" y="2611438"/>
            <a:ext cx="19050" cy="104775"/>
          </a:xfrm>
          <a:custGeom>
            <a:avLst/>
            <a:gdLst>
              <a:gd name="T0" fmla="*/ 0 w 8"/>
              <a:gd name="T1" fmla="*/ 104775 h 47"/>
              <a:gd name="T2" fmla="*/ 19050 w 8"/>
              <a:gd name="T3" fmla="*/ 4459 h 47"/>
              <a:gd name="T4" fmla="*/ 19050 w 8"/>
              <a:gd name="T5" fmla="*/ 0 h 47"/>
              <a:gd name="T6" fmla="*/ 0 60000 65536"/>
              <a:gd name="T7" fmla="*/ 0 60000 65536"/>
              <a:gd name="T8" fmla="*/ 0 60000 65536"/>
            </a:gdLst>
            <a:ahLst/>
            <a:cxnLst>
              <a:cxn ang="T6">
                <a:pos x="T0" y="T1"/>
              </a:cxn>
              <a:cxn ang="T7">
                <a:pos x="T2" y="T3"/>
              </a:cxn>
              <a:cxn ang="T8">
                <a:pos x="T4" y="T5"/>
              </a:cxn>
            </a:cxnLst>
            <a:rect l="0" t="0" r="r" b="b"/>
            <a:pathLst>
              <a:path w="8" h="47">
                <a:moveTo>
                  <a:pt x="0" y="47"/>
                </a:moveTo>
                <a:lnTo>
                  <a:pt x="8" y="2"/>
                </a:lnTo>
                <a:lnTo>
                  <a:pt x="8" y="0"/>
                </a:lnTo>
              </a:path>
            </a:pathLst>
          </a:custGeom>
          <a:noFill/>
          <a:ln w="14351">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30" name="Freeform 70"/>
          <p:cNvSpPr>
            <a:spLocks noChangeArrowheads="1"/>
          </p:cNvSpPr>
          <p:nvPr/>
        </p:nvSpPr>
        <p:spPr bwMode="auto">
          <a:xfrm>
            <a:off x="5176838" y="2436813"/>
            <a:ext cx="14287" cy="106362"/>
          </a:xfrm>
          <a:custGeom>
            <a:avLst/>
            <a:gdLst>
              <a:gd name="T0" fmla="*/ 0 w 6"/>
              <a:gd name="T1" fmla="*/ 106362 h 48"/>
              <a:gd name="T2" fmla="*/ 4762 w 6"/>
              <a:gd name="T3" fmla="*/ 79772 h 48"/>
              <a:gd name="T4" fmla="*/ 14287 w 6"/>
              <a:gd name="T5" fmla="*/ 0 h 48"/>
              <a:gd name="T6" fmla="*/ 0 60000 65536"/>
              <a:gd name="T7" fmla="*/ 0 60000 65536"/>
              <a:gd name="T8" fmla="*/ 0 60000 65536"/>
            </a:gdLst>
            <a:ahLst/>
            <a:cxnLst>
              <a:cxn ang="T6">
                <a:pos x="T0" y="T1"/>
              </a:cxn>
              <a:cxn ang="T7">
                <a:pos x="T2" y="T3"/>
              </a:cxn>
              <a:cxn ang="T8">
                <a:pos x="T4" y="T5"/>
              </a:cxn>
            </a:cxnLst>
            <a:rect l="0" t="0" r="r" b="b"/>
            <a:pathLst>
              <a:path w="6" h="48">
                <a:moveTo>
                  <a:pt x="0" y="48"/>
                </a:moveTo>
                <a:lnTo>
                  <a:pt x="2" y="36"/>
                </a:lnTo>
                <a:lnTo>
                  <a:pt x="6" y="0"/>
                </a:lnTo>
              </a:path>
            </a:pathLst>
          </a:custGeom>
          <a:noFill/>
          <a:ln w="73025">
            <a:solidFill>
              <a:srgbClr val="99336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31" name="Freeform 71"/>
          <p:cNvSpPr>
            <a:spLocks noChangeArrowheads="1"/>
          </p:cNvSpPr>
          <p:nvPr/>
        </p:nvSpPr>
        <p:spPr bwMode="auto">
          <a:xfrm>
            <a:off x="5195888" y="2262188"/>
            <a:ext cx="4762" cy="106362"/>
          </a:xfrm>
          <a:custGeom>
            <a:avLst/>
            <a:gdLst>
              <a:gd name="T0" fmla="*/ 0 w 2"/>
              <a:gd name="T1" fmla="*/ 106362 h 48"/>
              <a:gd name="T2" fmla="*/ 2381 w 2"/>
              <a:gd name="T3" fmla="*/ 64260 h 48"/>
              <a:gd name="T4" fmla="*/ 4762 w 2"/>
              <a:gd name="T5" fmla="*/ 0 h 48"/>
              <a:gd name="T6" fmla="*/ 0 60000 65536"/>
              <a:gd name="T7" fmla="*/ 0 60000 65536"/>
              <a:gd name="T8" fmla="*/ 0 60000 65536"/>
            </a:gdLst>
            <a:ahLst/>
            <a:cxnLst>
              <a:cxn ang="T6">
                <a:pos x="T0" y="T1"/>
              </a:cxn>
              <a:cxn ang="T7">
                <a:pos x="T2" y="T3"/>
              </a:cxn>
              <a:cxn ang="T8">
                <a:pos x="T4" y="T5"/>
              </a:cxn>
            </a:cxnLst>
            <a:rect l="0" t="0" r="r" b="b"/>
            <a:pathLst>
              <a:path w="2" h="48">
                <a:moveTo>
                  <a:pt x="0" y="48"/>
                </a:moveTo>
                <a:lnTo>
                  <a:pt x="1" y="29"/>
                </a:lnTo>
                <a:lnTo>
                  <a:pt x="2" y="0"/>
                </a:lnTo>
              </a:path>
            </a:pathLst>
          </a:custGeom>
          <a:noFill/>
          <a:ln w="730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32" name="Freeform 72"/>
          <p:cNvSpPr>
            <a:spLocks noChangeArrowheads="1"/>
          </p:cNvSpPr>
          <p:nvPr/>
        </p:nvSpPr>
        <p:spPr bwMode="auto">
          <a:xfrm>
            <a:off x="5191125" y="2085975"/>
            <a:ext cx="7938" cy="107950"/>
          </a:xfrm>
          <a:custGeom>
            <a:avLst/>
            <a:gdLst>
              <a:gd name="T0" fmla="*/ 7938 w 3"/>
              <a:gd name="T1" fmla="*/ 107950 h 48"/>
              <a:gd name="T2" fmla="*/ 5292 w 3"/>
              <a:gd name="T3" fmla="*/ 60722 h 48"/>
              <a:gd name="T4" fmla="*/ 0 w 3"/>
              <a:gd name="T5" fmla="*/ 0 h 48"/>
              <a:gd name="T6" fmla="*/ 0 60000 65536"/>
              <a:gd name="T7" fmla="*/ 0 60000 65536"/>
              <a:gd name="T8" fmla="*/ 0 60000 65536"/>
            </a:gdLst>
            <a:ahLst/>
            <a:cxnLst>
              <a:cxn ang="T6">
                <a:pos x="T0" y="T1"/>
              </a:cxn>
              <a:cxn ang="T7">
                <a:pos x="T2" y="T3"/>
              </a:cxn>
              <a:cxn ang="T8">
                <a:pos x="T4" y="T5"/>
              </a:cxn>
            </a:cxnLst>
            <a:rect l="0" t="0" r="r" b="b"/>
            <a:pathLst>
              <a:path w="3" h="48">
                <a:moveTo>
                  <a:pt x="3" y="48"/>
                </a:moveTo>
                <a:lnTo>
                  <a:pt x="2" y="27"/>
                </a:lnTo>
                <a:lnTo>
                  <a:pt x="0" y="0"/>
                </a:lnTo>
              </a:path>
            </a:pathLst>
          </a:custGeom>
          <a:noFill/>
          <a:ln w="730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33" name="Freeform 73"/>
          <p:cNvSpPr>
            <a:spLocks noChangeArrowheads="1"/>
          </p:cNvSpPr>
          <p:nvPr/>
        </p:nvSpPr>
        <p:spPr bwMode="auto">
          <a:xfrm>
            <a:off x="5159375" y="1914525"/>
            <a:ext cx="22225" cy="104775"/>
          </a:xfrm>
          <a:custGeom>
            <a:avLst/>
            <a:gdLst>
              <a:gd name="T0" fmla="*/ 22225 w 9"/>
              <a:gd name="T1" fmla="*/ 104775 h 47"/>
              <a:gd name="T2" fmla="*/ 17286 w 9"/>
              <a:gd name="T3" fmla="*/ 71336 h 47"/>
              <a:gd name="T4" fmla="*/ 0 w 9"/>
              <a:gd name="T5" fmla="*/ 0 h 47"/>
              <a:gd name="T6" fmla="*/ 0 60000 65536"/>
              <a:gd name="T7" fmla="*/ 0 60000 65536"/>
              <a:gd name="T8" fmla="*/ 0 60000 65536"/>
            </a:gdLst>
            <a:ahLst/>
            <a:cxnLst>
              <a:cxn ang="T6">
                <a:pos x="T0" y="T1"/>
              </a:cxn>
              <a:cxn ang="T7">
                <a:pos x="T2" y="T3"/>
              </a:cxn>
              <a:cxn ang="T8">
                <a:pos x="T4" y="T5"/>
              </a:cxn>
            </a:cxnLst>
            <a:rect l="0" t="0" r="r" b="b"/>
            <a:pathLst>
              <a:path w="9" h="47">
                <a:moveTo>
                  <a:pt x="9" y="47"/>
                </a:moveTo>
                <a:lnTo>
                  <a:pt x="7" y="32"/>
                </a:lnTo>
                <a:lnTo>
                  <a:pt x="0" y="0"/>
                </a:lnTo>
              </a:path>
            </a:pathLst>
          </a:custGeom>
          <a:noFill/>
          <a:ln w="730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34" name="Freeform 74"/>
          <p:cNvSpPr>
            <a:spLocks noChangeArrowheads="1"/>
          </p:cNvSpPr>
          <p:nvPr/>
        </p:nvSpPr>
        <p:spPr bwMode="auto">
          <a:xfrm>
            <a:off x="5092700" y="1751013"/>
            <a:ext cx="46038" cy="98425"/>
          </a:xfrm>
          <a:custGeom>
            <a:avLst/>
            <a:gdLst>
              <a:gd name="T0" fmla="*/ 46038 w 19"/>
              <a:gd name="T1" fmla="*/ 98425 h 44"/>
              <a:gd name="T2" fmla="*/ 43615 w 19"/>
              <a:gd name="T3" fmla="*/ 93951 h 44"/>
              <a:gd name="T4" fmla="*/ 16961 w 19"/>
              <a:gd name="T5" fmla="*/ 33554 h 44"/>
              <a:gd name="T6" fmla="*/ 0 w 19"/>
              <a:gd name="T7" fmla="*/ 0 h 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44">
                <a:moveTo>
                  <a:pt x="19" y="44"/>
                </a:moveTo>
                <a:lnTo>
                  <a:pt x="18" y="42"/>
                </a:lnTo>
                <a:lnTo>
                  <a:pt x="7" y="15"/>
                </a:lnTo>
                <a:lnTo>
                  <a:pt x="0" y="0"/>
                </a:lnTo>
              </a:path>
            </a:pathLst>
          </a:custGeom>
          <a:noFill/>
          <a:ln w="14288">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35" name="Freeform 75"/>
          <p:cNvSpPr>
            <a:spLocks noChangeArrowheads="1"/>
          </p:cNvSpPr>
          <p:nvPr/>
        </p:nvSpPr>
        <p:spPr bwMode="auto">
          <a:xfrm>
            <a:off x="4973638" y="1614488"/>
            <a:ext cx="80962" cy="77787"/>
          </a:xfrm>
          <a:custGeom>
            <a:avLst/>
            <a:gdLst>
              <a:gd name="T0" fmla="*/ 80962 w 33"/>
              <a:gd name="T1" fmla="*/ 77787 h 35"/>
              <a:gd name="T2" fmla="*/ 71148 w 33"/>
              <a:gd name="T3" fmla="*/ 66675 h 35"/>
              <a:gd name="T4" fmla="*/ 31894 w 33"/>
              <a:gd name="T5" fmla="*/ 24447 h 35"/>
              <a:gd name="T6" fmla="*/ 0 w 33"/>
              <a:gd name="T7" fmla="*/ 0 h 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 h="35">
                <a:moveTo>
                  <a:pt x="33" y="35"/>
                </a:moveTo>
                <a:lnTo>
                  <a:pt x="29" y="30"/>
                </a:lnTo>
                <a:lnTo>
                  <a:pt x="13" y="11"/>
                </a:lnTo>
                <a:lnTo>
                  <a:pt x="0" y="0"/>
                </a:lnTo>
              </a:path>
            </a:pathLst>
          </a:custGeom>
          <a:noFill/>
          <a:ln w="730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36" name="Freeform 76"/>
          <p:cNvSpPr>
            <a:spLocks noChangeArrowheads="1"/>
          </p:cNvSpPr>
          <p:nvPr/>
        </p:nvSpPr>
        <p:spPr bwMode="auto">
          <a:xfrm>
            <a:off x="4797425" y="1549400"/>
            <a:ext cx="114300" cy="26988"/>
          </a:xfrm>
          <a:custGeom>
            <a:avLst/>
            <a:gdLst>
              <a:gd name="T0" fmla="*/ 114300 w 46"/>
              <a:gd name="T1" fmla="*/ 26988 h 12"/>
              <a:gd name="T2" fmla="*/ 72059 w 46"/>
              <a:gd name="T3" fmla="*/ 11245 h 12"/>
              <a:gd name="T4" fmla="*/ 19878 w 46"/>
              <a:gd name="T5" fmla="*/ 0 h 12"/>
              <a:gd name="T6" fmla="*/ 0 w 46"/>
              <a:gd name="T7" fmla="*/ 0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 h="12">
                <a:moveTo>
                  <a:pt x="46" y="12"/>
                </a:moveTo>
                <a:lnTo>
                  <a:pt x="29" y="5"/>
                </a:lnTo>
                <a:lnTo>
                  <a:pt x="8" y="0"/>
                </a:lnTo>
                <a:lnTo>
                  <a:pt x="0" y="0"/>
                </a:lnTo>
              </a:path>
            </a:pathLst>
          </a:custGeom>
          <a:noFill/>
          <a:ln w="14288">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837" name="Line 77"/>
          <p:cNvSpPr>
            <a:spLocks noChangeShapeType="1"/>
          </p:cNvSpPr>
          <p:nvPr/>
        </p:nvSpPr>
        <p:spPr bwMode="auto">
          <a:xfrm flipH="1">
            <a:off x="4708525" y="1549400"/>
            <a:ext cx="14288" cy="1588"/>
          </a:xfrm>
          <a:prstGeom prst="line">
            <a:avLst/>
          </a:prstGeom>
          <a:noFill/>
          <a:ln w="14288">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38" name="Freeform 78"/>
          <p:cNvSpPr>
            <a:spLocks noChangeArrowheads="1"/>
          </p:cNvSpPr>
          <p:nvPr/>
        </p:nvSpPr>
        <p:spPr bwMode="auto">
          <a:xfrm>
            <a:off x="4795838" y="1909763"/>
            <a:ext cx="261937" cy="238125"/>
          </a:xfrm>
          <a:custGeom>
            <a:avLst/>
            <a:gdLst>
              <a:gd name="T0" fmla="*/ 0 w 165"/>
              <a:gd name="T1" fmla="*/ 119063 h 150"/>
              <a:gd name="T2" fmla="*/ 4762 w 165"/>
              <a:gd name="T3" fmla="*/ 87313 h 150"/>
              <a:gd name="T4" fmla="*/ 17462 w 165"/>
              <a:gd name="T5" fmla="*/ 58738 h 150"/>
              <a:gd name="T6" fmla="*/ 39687 w 165"/>
              <a:gd name="T7" fmla="*/ 33338 h 150"/>
              <a:gd name="T8" fmla="*/ 66675 w 165"/>
              <a:gd name="T9" fmla="*/ 15875 h 150"/>
              <a:gd name="T10" fmla="*/ 98425 w 165"/>
              <a:gd name="T11" fmla="*/ 1588 h 150"/>
              <a:gd name="T12" fmla="*/ 130175 w 165"/>
              <a:gd name="T13" fmla="*/ 0 h 150"/>
              <a:gd name="T14" fmla="*/ 165100 w 165"/>
              <a:gd name="T15" fmla="*/ 1588 h 150"/>
              <a:gd name="T16" fmla="*/ 196850 w 165"/>
              <a:gd name="T17" fmla="*/ 15875 h 150"/>
              <a:gd name="T18" fmla="*/ 223837 w 165"/>
              <a:gd name="T19" fmla="*/ 33338 h 150"/>
              <a:gd name="T20" fmla="*/ 244475 w 165"/>
              <a:gd name="T21" fmla="*/ 58738 h 150"/>
              <a:gd name="T22" fmla="*/ 258762 w 165"/>
              <a:gd name="T23" fmla="*/ 87313 h 150"/>
              <a:gd name="T24" fmla="*/ 261937 w 165"/>
              <a:gd name="T25" fmla="*/ 119063 h 150"/>
              <a:gd name="T26" fmla="*/ 258762 w 165"/>
              <a:gd name="T27" fmla="*/ 147638 h 150"/>
              <a:gd name="T28" fmla="*/ 244475 w 165"/>
              <a:gd name="T29" fmla="*/ 176213 h 150"/>
              <a:gd name="T30" fmla="*/ 223837 w 165"/>
              <a:gd name="T31" fmla="*/ 201613 h 150"/>
              <a:gd name="T32" fmla="*/ 196850 w 165"/>
              <a:gd name="T33" fmla="*/ 222250 h 150"/>
              <a:gd name="T34" fmla="*/ 165100 w 165"/>
              <a:gd name="T35" fmla="*/ 233363 h 150"/>
              <a:gd name="T36" fmla="*/ 130175 w 165"/>
              <a:gd name="T37" fmla="*/ 238125 h 150"/>
              <a:gd name="T38" fmla="*/ 98425 w 165"/>
              <a:gd name="T39" fmla="*/ 233363 h 150"/>
              <a:gd name="T40" fmla="*/ 66675 w 165"/>
              <a:gd name="T41" fmla="*/ 222250 h 150"/>
              <a:gd name="T42" fmla="*/ 39687 w 165"/>
              <a:gd name="T43" fmla="*/ 201613 h 150"/>
              <a:gd name="T44" fmla="*/ 17462 w 165"/>
              <a:gd name="T45" fmla="*/ 176213 h 150"/>
              <a:gd name="T46" fmla="*/ 4762 w 165"/>
              <a:gd name="T47" fmla="*/ 147638 h 150"/>
              <a:gd name="T48" fmla="*/ 0 w 165"/>
              <a:gd name="T49" fmla="*/ 119063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5" h="150">
                <a:moveTo>
                  <a:pt x="0" y="75"/>
                </a:moveTo>
                <a:lnTo>
                  <a:pt x="3" y="55"/>
                </a:lnTo>
                <a:lnTo>
                  <a:pt x="11" y="37"/>
                </a:lnTo>
                <a:lnTo>
                  <a:pt x="25" y="21"/>
                </a:lnTo>
                <a:lnTo>
                  <a:pt x="42" y="10"/>
                </a:lnTo>
                <a:lnTo>
                  <a:pt x="62" y="1"/>
                </a:lnTo>
                <a:lnTo>
                  <a:pt x="82" y="0"/>
                </a:lnTo>
                <a:lnTo>
                  <a:pt x="104" y="1"/>
                </a:lnTo>
                <a:lnTo>
                  <a:pt x="124" y="10"/>
                </a:lnTo>
                <a:lnTo>
                  <a:pt x="141" y="21"/>
                </a:lnTo>
                <a:lnTo>
                  <a:pt x="154" y="37"/>
                </a:lnTo>
                <a:lnTo>
                  <a:pt x="163" y="55"/>
                </a:lnTo>
                <a:lnTo>
                  <a:pt x="165" y="75"/>
                </a:lnTo>
                <a:lnTo>
                  <a:pt x="163" y="93"/>
                </a:lnTo>
                <a:lnTo>
                  <a:pt x="154" y="111"/>
                </a:lnTo>
                <a:lnTo>
                  <a:pt x="141" y="127"/>
                </a:lnTo>
                <a:lnTo>
                  <a:pt x="124" y="140"/>
                </a:lnTo>
                <a:lnTo>
                  <a:pt x="104" y="147"/>
                </a:lnTo>
                <a:lnTo>
                  <a:pt x="82" y="150"/>
                </a:lnTo>
                <a:lnTo>
                  <a:pt x="62" y="147"/>
                </a:lnTo>
                <a:lnTo>
                  <a:pt x="42" y="140"/>
                </a:lnTo>
                <a:lnTo>
                  <a:pt x="25" y="127"/>
                </a:lnTo>
                <a:lnTo>
                  <a:pt x="11" y="111"/>
                </a:lnTo>
                <a:lnTo>
                  <a:pt x="3" y="93"/>
                </a:lnTo>
                <a:lnTo>
                  <a:pt x="0" y="75"/>
                </a:lnTo>
                <a:close/>
              </a:path>
            </a:pathLst>
          </a:custGeom>
          <a:solidFill>
            <a:srgbClr val="FFFF00"/>
          </a:solidFill>
          <a:ln w="14288">
            <a:solidFill>
              <a:srgbClr val="000000"/>
            </a:solidFill>
            <a:round/>
            <a:headEnd/>
            <a:tailEnd/>
          </a:ln>
        </p:spPr>
        <p:txBody>
          <a:bodyPr/>
          <a:lstStyle/>
          <a:p>
            <a:endParaRPr lang="zh-CN" altLang="en-US"/>
          </a:p>
        </p:txBody>
      </p:sp>
      <p:sp>
        <p:nvSpPr>
          <p:cNvPr id="117839" name="Rectangle 79"/>
          <p:cNvSpPr>
            <a:spLocks noChangeArrowheads="1"/>
          </p:cNvSpPr>
          <p:nvPr/>
        </p:nvSpPr>
        <p:spPr bwMode="auto">
          <a:xfrm>
            <a:off x="4879975" y="193516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300">
                <a:solidFill>
                  <a:srgbClr val="000000"/>
                </a:solidFill>
                <a:latin typeface="宋体" panose="02010600030101010101" pitchFamily="2" charset="-122"/>
                <a:ea typeface="宋体" panose="02010600030101010101" pitchFamily="2" charset="-122"/>
              </a:rPr>
              <a:t>4</a:t>
            </a:r>
            <a:endParaRPr lang="en-US" altLang="zh-CN"/>
          </a:p>
        </p:txBody>
      </p:sp>
      <p:sp>
        <p:nvSpPr>
          <p:cNvPr id="117840" name="Line 80"/>
          <p:cNvSpPr>
            <a:spLocks noChangeShapeType="1"/>
          </p:cNvSpPr>
          <p:nvPr/>
        </p:nvSpPr>
        <p:spPr bwMode="auto">
          <a:xfrm>
            <a:off x="5438775" y="836613"/>
            <a:ext cx="1588" cy="3048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41" name="Freeform 81"/>
          <p:cNvSpPr>
            <a:spLocks noChangeArrowheads="1"/>
          </p:cNvSpPr>
          <p:nvPr/>
        </p:nvSpPr>
        <p:spPr bwMode="auto">
          <a:xfrm>
            <a:off x="5372100" y="1111250"/>
            <a:ext cx="133350" cy="122238"/>
          </a:xfrm>
          <a:custGeom>
            <a:avLst/>
            <a:gdLst>
              <a:gd name="T0" fmla="*/ 66675 w 84"/>
              <a:gd name="T1" fmla="*/ 122238 h 77"/>
              <a:gd name="T2" fmla="*/ 0 w 84"/>
              <a:gd name="T3" fmla="*/ 0 h 77"/>
              <a:gd name="T4" fmla="*/ 31750 w 84"/>
              <a:gd name="T5" fmla="*/ 11113 h 77"/>
              <a:gd name="T6" fmla="*/ 66675 w 84"/>
              <a:gd name="T7" fmla="*/ 15875 h 77"/>
              <a:gd name="T8" fmla="*/ 101600 w 84"/>
              <a:gd name="T9" fmla="*/ 11113 h 77"/>
              <a:gd name="T10" fmla="*/ 133350 w 84"/>
              <a:gd name="T11" fmla="*/ 0 h 77"/>
              <a:gd name="T12" fmla="*/ 66675 w 84"/>
              <a:gd name="T13" fmla="*/ 122238 h 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7">
                <a:moveTo>
                  <a:pt x="42" y="77"/>
                </a:moveTo>
                <a:lnTo>
                  <a:pt x="0" y="0"/>
                </a:lnTo>
                <a:lnTo>
                  <a:pt x="20" y="7"/>
                </a:lnTo>
                <a:lnTo>
                  <a:pt x="42" y="10"/>
                </a:lnTo>
                <a:lnTo>
                  <a:pt x="64" y="7"/>
                </a:lnTo>
                <a:lnTo>
                  <a:pt x="84" y="0"/>
                </a:lnTo>
                <a:lnTo>
                  <a:pt x="42"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842" name="Rectangle 82"/>
          <p:cNvSpPr>
            <a:spLocks noChangeArrowheads="1"/>
          </p:cNvSpPr>
          <p:nvPr/>
        </p:nvSpPr>
        <p:spPr bwMode="auto">
          <a:xfrm>
            <a:off x="5053013" y="728663"/>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p</a:t>
            </a:r>
            <a:endParaRPr lang="en-US" altLang="zh-CN"/>
          </a:p>
        </p:txBody>
      </p:sp>
      <p:sp>
        <p:nvSpPr>
          <p:cNvPr id="117843" name="Line 83"/>
          <p:cNvSpPr>
            <a:spLocks noChangeShapeType="1"/>
          </p:cNvSpPr>
          <p:nvPr/>
        </p:nvSpPr>
        <p:spPr bwMode="auto">
          <a:xfrm>
            <a:off x="5248275" y="2954338"/>
            <a:ext cx="890588"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44" name="Freeform 84"/>
          <p:cNvSpPr>
            <a:spLocks noChangeArrowheads="1"/>
          </p:cNvSpPr>
          <p:nvPr/>
        </p:nvSpPr>
        <p:spPr bwMode="auto">
          <a:xfrm>
            <a:off x="5146675" y="2894013"/>
            <a:ext cx="133350" cy="120650"/>
          </a:xfrm>
          <a:custGeom>
            <a:avLst/>
            <a:gdLst>
              <a:gd name="T0" fmla="*/ 0 w 84"/>
              <a:gd name="T1" fmla="*/ 60325 h 76"/>
              <a:gd name="T2" fmla="*/ 133350 w 84"/>
              <a:gd name="T3" fmla="*/ 0 h 76"/>
              <a:gd name="T4" fmla="*/ 120650 w 84"/>
              <a:gd name="T5" fmla="*/ 28575 h 76"/>
              <a:gd name="T6" fmla="*/ 115888 w 84"/>
              <a:gd name="T7" fmla="*/ 60325 h 76"/>
              <a:gd name="T8" fmla="*/ 120650 w 84"/>
              <a:gd name="T9" fmla="*/ 92075 h 76"/>
              <a:gd name="T10" fmla="*/ 133350 w 84"/>
              <a:gd name="T11" fmla="*/ 120650 h 76"/>
              <a:gd name="T12" fmla="*/ 0 w 84"/>
              <a:gd name="T13" fmla="*/ 60325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76">
                <a:moveTo>
                  <a:pt x="0" y="38"/>
                </a:moveTo>
                <a:lnTo>
                  <a:pt x="84" y="0"/>
                </a:lnTo>
                <a:lnTo>
                  <a:pt x="76" y="18"/>
                </a:lnTo>
                <a:lnTo>
                  <a:pt x="73" y="38"/>
                </a:lnTo>
                <a:lnTo>
                  <a:pt x="76" y="58"/>
                </a:lnTo>
                <a:lnTo>
                  <a:pt x="84" y="76"/>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845" name="Rectangle 85"/>
          <p:cNvSpPr>
            <a:spLocks noChangeArrowheads="1"/>
          </p:cNvSpPr>
          <p:nvPr/>
        </p:nvSpPr>
        <p:spPr bwMode="auto">
          <a:xfrm>
            <a:off x="5927725" y="2582863"/>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700">
                <a:solidFill>
                  <a:srgbClr val="000000"/>
                </a:solidFill>
                <a:latin typeface="宋体" panose="02010600030101010101" pitchFamily="2" charset="-122"/>
                <a:ea typeface="宋体" panose="02010600030101010101" pitchFamily="2" charset="-122"/>
              </a:rPr>
              <a:t>s</a:t>
            </a:r>
            <a:endParaRPr lang="en-US" altLang="zh-CN"/>
          </a:p>
        </p:txBody>
      </p:sp>
      <p:sp>
        <p:nvSpPr>
          <p:cNvPr id="117846" name="Rectangle 86"/>
          <p:cNvSpPr>
            <a:spLocks noChangeArrowheads="1"/>
          </p:cNvSpPr>
          <p:nvPr/>
        </p:nvSpPr>
        <p:spPr bwMode="auto">
          <a:xfrm>
            <a:off x="1295400" y="3244850"/>
            <a:ext cx="434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chemeClr val="accent2"/>
                </a:solidFill>
                <a:ea typeface="宋体" panose="02010600030101010101" pitchFamily="2" charset="-122"/>
              </a:rPr>
              <a:t>1. s-&gt;prior=p-&gt;prior;</a:t>
            </a:r>
          </a:p>
        </p:txBody>
      </p:sp>
      <p:sp>
        <p:nvSpPr>
          <p:cNvPr id="117847" name="Rectangle 87"/>
          <p:cNvSpPr>
            <a:spLocks noChangeArrowheads="1"/>
          </p:cNvSpPr>
          <p:nvPr/>
        </p:nvSpPr>
        <p:spPr bwMode="auto">
          <a:xfrm>
            <a:off x="1295400" y="3789363"/>
            <a:ext cx="416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rgbClr val="FF0000"/>
                </a:solidFill>
                <a:ea typeface="宋体" panose="02010600030101010101" pitchFamily="2" charset="-122"/>
              </a:rPr>
              <a:t>2. p-&gt;prior-&gt;next=s;</a:t>
            </a:r>
          </a:p>
        </p:txBody>
      </p:sp>
      <p:sp>
        <p:nvSpPr>
          <p:cNvPr id="117848" name="Rectangle 88"/>
          <p:cNvSpPr>
            <a:spLocks noChangeArrowheads="1"/>
          </p:cNvSpPr>
          <p:nvPr/>
        </p:nvSpPr>
        <p:spPr bwMode="auto">
          <a:xfrm>
            <a:off x="1295400" y="4365625"/>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chemeClr val="accent1"/>
                </a:solidFill>
                <a:ea typeface="宋体" panose="02010600030101010101" pitchFamily="2" charset="-122"/>
              </a:rPr>
              <a:t>3. s-&gt;next=p;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86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9698" name="Rectangle 2"/>
          <p:cNvSpPr>
            <a:spLocks noChangeArrowheads="1"/>
          </p:cNvSpPr>
          <p:nvPr/>
        </p:nvSpPr>
        <p:spPr bwMode="auto">
          <a:xfrm>
            <a:off x="685800" y="69215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lnSpc>
                <a:spcPct val="120000"/>
              </a:lnSpc>
              <a:spcBef>
                <a:spcPct val="20000"/>
              </a:spcBef>
            </a:pPr>
            <a:r>
              <a:rPr lang="en-US" altLang="zh-CN" sz="2400" b="1">
                <a:solidFill>
                  <a:schemeClr val="folHlink"/>
                </a:solidFill>
              </a:rPr>
              <a:t>Status ListInsert_DuL(DuLinkList &amp;L,int i,ElemType e){</a:t>
            </a:r>
          </a:p>
          <a:p>
            <a:pPr algn="just">
              <a:lnSpc>
                <a:spcPct val="120000"/>
              </a:lnSpc>
              <a:spcBef>
                <a:spcPct val="20000"/>
              </a:spcBef>
            </a:pPr>
            <a:r>
              <a:rPr lang="en-US" altLang="zh-CN" sz="2400" b="1"/>
              <a:t>   if(!(p=GetElemP_DuL(L,i))) return ERROR;</a:t>
            </a:r>
          </a:p>
          <a:p>
            <a:pPr algn="just">
              <a:lnSpc>
                <a:spcPct val="120000"/>
              </a:lnSpc>
              <a:spcBef>
                <a:spcPct val="20000"/>
              </a:spcBef>
            </a:pPr>
            <a:r>
              <a:rPr lang="en-US" altLang="zh-CN" sz="2400" b="1"/>
              <a:t>   </a:t>
            </a:r>
            <a:r>
              <a:rPr lang="en-US" altLang="zh-CN" sz="2400"/>
              <a:t> </a:t>
            </a:r>
            <a:r>
              <a:rPr lang="en-US" altLang="zh-CN" sz="2400" b="1"/>
              <a:t>s=new DuLNode;</a:t>
            </a:r>
            <a:r>
              <a:rPr lang="en-US" altLang="zh-CN" sz="2400"/>
              <a:t> </a:t>
            </a:r>
          </a:p>
          <a:p>
            <a:pPr algn="just">
              <a:lnSpc>
                <a:spcPct val="120000"/>
              </a:lnSpc>
              <a:spcBef>
                <a:spcPct val="20000"/>
              </a:spcBef>
            </a:pPr>
            <a:r>
              <a:rPr lang="en-US" altLang="zh-CN" sz="2400" b="1"/>
              <a:t>   s-&gt;data=e;</a:t>
            </a:r>
          </a:p>
          <a:p>
            <a:pPr algn="just">
              <a:lnSpc>
                <a:spcPct val="120000"/>
              </a:lnSpc>
              <a:spcBef>
                <a:spcPct val="20000"/>
              </a:spcBef>
            </a:pPr>
            <a:r>
              <a:rPr lang="en-US" altLang="zh-CN" sz="2400" b="1"/>
              <a:t>   </a:t>
            </a:r>
            <a:r>
              <a:rPr lang="en-US" altLang="zh-CN" sz="2400" b="1">
                <a:solidFill>
                  <a:srgbClr val="FF0000"/>
                </a:solidFill>
              </a:rPr>
              <a:t>s-&gt;prior=p-&gt;prior;  </a:t>
            </a:r>
          </a:p>
          <a:p>
            <a:pPr algn="just">
              <a:lnSpc>
                <a:spcPct val="120000"/>
              </a:lnSpc>
              <a:spcBef>
                <a:spcPct val="20000"/>
              </a:spcBef>
            </a:pPr>
            <a:r>
              <a:rPr lang="en-US" altLang="zh-CN" sz="2400" b="1">
                <a:solidFill>
                  <a:srgbClr val="FF0000"/>
                </a:solidFill>
              </a:rPr>
              <a:t>   p-&gt;prior-&gt;next=s;</a:t>
            </a:r>
          </a:p>
          <a:p>
            <a:pPr algn="just">
              <a:lnSpc>
                <a:spcPct val="120000"/>
              </a:lnSpc>
              <a:spcBef>
                <a:spcPct val="20000"/>
              </a:spcBef>
            </a:pPr>
            <a:r>
              <a:rPr lang="en-US" altLang="zh-CN" sz="2400" b="1">
                <a:solidFill>
                  <a:srgbClr val="FF0000"/>
                </a:solidFill>
              </a:rPr>
              <a:t>   s-&gt;next=p;  </a:t>
            </a:r>
          </a:p>
          <a:p>
            <a:pPr algn="just">
              <a:lnSpc>
                <a:spcPct val="120000"/>
              </a:lnSpc>
              <a:spcBef>
                <a:spcPct val="20000"/>
              </a:spcBef>
            </a:pPr>
            <a:r>
              <a:rPr lang="en-US" altLang="zh-CN" sz="2400" b="1">
                <a:solidFill>
                  <a:srgbClr val="FF0000"/>
                </a:solidFill>
              </a:rPr>
              <a:t>   p-&gt;prior=s;</a:t>
            </a:r>
          </a:p>
          <a:p>
            <a:pPr algn="just">
              <a:lnSpc>
                <a:spcPct val="120000"/>
              </a:lnSpc>
              <a:spcBef>
                <a:spcPct val="20000"/>
              </a:spcBef>
            </a:pPr>
            <a:r>
              <a:rPr lang="en-US" altLang="zh-CN" sz="2400" b="1"/>
              <a:t>   return OK;</a:t>
            </a:r>
          </a:p>
          <a:p>
            <a:pPr algn="just">
              <a:lnSpc>
                <a:spcPct val="120000"/>
              </a:lnSpc>
              <a:spcBef>
                <a:spcPct val="20000"/>
              </a:spcBef>
            </a:pPr>
            <a:r>
              <a:rPr lang="en-US" altLang="zh-CN" sz="2400" b="1"/>
              <a:t>}</a:t>
            </a:r>
          </a:p>
          <a:p>
            <a:pPr>
              <a:lnSpc>
                <a:spcPct val="90000"/>
              </a:lnSpc>
              <a:spcBef>
                <a:spcPct val="20000"/>
              </a:spcBef>
            </a:pPr>
            <a:endParaRPr lang="en-US" altLang="zh-CN" sz="2400" b="1"/>
          </a:p>
        </p:txBody>
      </p:sp>
      <p:sp>
        <p:nvSpPr>
          <p:cNvPr id="118787" name="Rectangle 3"/>
          <p:cNvSpPr>
            <a:spLocks noChangeArrowheads="1"/>
          </p:cNvSpPr>
          <p:nvPr/>
        </p:nvSpPr>
        <p:spPr bwMode="auto">
          <a:xfrm>
            <a:off x="39688" y="0"/>
            <a:ext cx="5611812"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双向链表的插入</a:t>
            </a:r>
            <a:endParaRPr lang="zh-CN" altLang="en-US"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96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96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969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969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969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6969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6969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6969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69698">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696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8"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nvGraphicFramePr>
        <p:xfrm>
          <a:off x="287338" y="692150"/>
          <a:ext cx="8628062" cy="2247900"/>
        </p:xfrm>
        <a:graphic>
          <a:graphicData uri="http://schemas.openxmlformats.org/presentationml/2006/ole">
            <mc:AlternateContent xmlns:mc="http://schemas.openxmlformats.org/markup-compatibility/2006">
              <mc:Choice xmlns:v="urn:schemas-microsoft-com:vml" Requires="v">
                <p:oleObj spid="_x0000_s119812" r:id="rId3" imgW="5977128" imgH="1557528" progId="">
                  <p:embed/>
                </p:oleObj>
              </mc:Choice>
              <mc:Fallback>
                <p:oleObj r:id="rId3" imgW="5977128" imgH="1557528"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692150"/>
                        <a:ext cx="8628062" cy="2247900"/>
                      </a:xfrm>
                      <a:prstGeom prst="rect">
                        <a:avLst/>
                      </a:prstGeom>
                      <a:solidFill>
                        <a:srgbClr val="FFFFE7"/>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0723" name="Rectangle 3"/>
          <p:cNvSpPr>
            <a:spLocks noChangeArrowheads="1"/>
          </p:cNvSpPr>
          <p:nvPr/>
        </p:nvSpPr>
        <p:spPr bwMode="auto">
          <a:xfrm>
            <a:off x="39688" y="0"/>
            <a:ext cx="359568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双向链表的删除</a:t>
            </a:r>
            <a:endParaRPr kumimoji="1" lang="zh-CN" altLang="en-US" sz="3200">
              <a:solidFill>
                <a:srgbClr val="FF0000"/>
              </a:solidFill>
              <a:effectLst>
                <a:outerShdw blurRad="38100" dist="38100" dir="2700000" algn="tl">
                  <a:srgbClr val="000000"/>
                </a:outerShdw>
              </a:effectLst>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0834" name="Object 2"/>
          <p:cNvGraphicFramePr>
            <a:graphicFrameLocks noChangeAspect="1"/>
          </p:cNvGraphicFramePr>
          <p:nvPr/>
        </p:nvGraphicFramePr>
        <p:xfrm>
          <a:off x="287338" y="762000"/>
          <a:ext cx="8628062" cy="2247900"/>
        </p:xfrm>
        <a:graphic>
          <a:graphicData uri="http://schemas.openxmlformats.org/presentationml/2006/ole">
            <mc:AlternateContent xmlns:mc="http://schemas.openxmlformats.org/markup-compatibility/2006">
              <mc:Choice xmlns:v="urn:schemas-microsoft-com:vml" Requires="v">
                <p:oleObj spid="_x0000_s120837" r:id="rId3" imgW="5977128" imgH="1557528" progId="">
                  <p:embed/>
                </p:oleObj>
              </mc:Choice>
              <mc:Fallback>
                <p:oleObj r:id="rId3" imgW="5977128" imgH="1557528"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762000"/>
                        <a:ext cx="8628062"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1747" name="Rectangle 3"/>
          <p:cNvSpPr>
            <a:spLocks noChangeArrowheads="1"/>
          </p:cNvSpPr>
          <p:nvPr/>
        </p:nvSpPr>
        <p:spPr bwMode="auto">
          <a:xfrm>
            <a:off x="1219200" y="2819400"/>
            <a:ext cx="6673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4400" b="1">
                <a:solidFill>
                  <a:srgbClr val="FF0000"/>
                </a:solidFill>
                <a:ea typeface="宋体" panose="02010600030101010101" pitchFamily="2" charset="-122"/>
              </a:rPr>
              <a:t>1. p-&gt;prior-&gt;next=p-&gt;next;</a:t>
            </a:r>
          </a:p>
        </p:txBody>
      </p:sp>
      <p:sp>
        <p:nvSpPr>
          <p:cNvPr id="671748" name="Rectangle 4"/>
          <p:cNvSpPr>
            <a:spLocks noChangeArrowheads="1"/>
          </p:cNvSpPr>
          <p:nvPr/>
        </p:nvSpPr>
        <p:spPr bwMode="auto">
          <a:xfrm>
            <a:off x="39688" y="0"/>
            <a:ext cx="359568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双向链表的删除</a:t>
            </a:r>
            <a:endParaRPr kumimoji="1" lang="zh-CN" altLang="en-US" sz="3200">
              <a:solidFill>
                <a:srgbClr val="FF0000"/>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17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62"/>
          <p:cNvGrpSpPr>
            <a:grpSpLocks/>
          </p:cNvGrpSpPr>
          <p:nvPr/>
        </p:nvGrpSpPr>
        <p:grpSpPr bwMode="auto">
          <a:xfrm>
            <a:off x="146050" y="1524000"/>
            <a:ext cx="8451850" cy="4648200"/>
            <a:chOff x="146050" y="1524000"/>
            <a:chExt cx="8451850" cy="4648200"/>
          </a:xfrm>
        </p:grpSpPr>
        <p:sp>
          <p:nvSpPr>
            <p:cNvPr id="18440" name="Text Box 3"/>
            <p:cNvSpPr txBox="1">
              <a:spLocks noChangeArrowheads="1"/>
            </p:cNvSpPr>
            <p:nvPr/>
          </p:nvSpPr>
          <p:spPr bwMode="auto">
            <a:xfrm>
              <a:off x="593725" y="15240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18441" name="Text Box 4"/>
            <p:cNvSpPr txBox="1">
              <a:spLocks noChangeArrowheads="1"/>
            </p:cNvSpPr>
            <p:nvPr/>
          </p:nvSpPr>
          <p:spPr bwMode="auto">
            <a:xfrm>
              <a:off x="593725" y="22098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grpSp>
          <p:nvGrpSpPr>
            <p:cNvPr id="18442" name="Group 5"/>
            <p:cNvGrpSpPr>
              <a:grpSpLocks/>
            </p:cNvGrpSpPr>
            <p:nvPr/>
          </p:nvGrpSpPr>
          <p:grpSpPr bwMode="auto">
            <a:xfrm>
              <a:off x="146050" y="3733800"/>
              <a:ext cx="8451850" cy="1531938"/>
              <a:chOff x="92" y="2352"/>
              <a:chExt cx="5324" cy="965"/>
            </a:xfrm>
          </p:grpSpPr>
          <p:sp>
            <p:nvSpPr>
              <p:cNvPr id="18449" name="Rectangle 6" descr="深色上对角线"/>
              <p:cNvSpPr>
                <a:spLocks noChangeArrowheads="1"/>
              </p:cNvSpPr>
              <p:nvPr/>
            </p:nvSpPr>
            <p:spPr bwMode="auto">
              <a:xfrm>
                <a:off x="456" y="2417"/>
                <a:ext cx="264" cy="276"/>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8450" name="Rectangle 7" descr="深色上对角线"/>
              <p:cNvSpPr>
                <a:spLocks noChangeArrowheads="1"/>
              </p:cNvSpPr>
              <p:nvPr/>
            </p:nvSpPr>
            <p:spPr bwMode="auto">
              <a:xfrm>
                <a:off x="720"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8451" name="Rectangle 8" descr="深色上对角线"/>
              <p:cNvSpPr>
                <a:spLocks noChangeArrowheads="1"/>
              </p:cNvSpPr>
              <p:nvPr/>
            </p:nvSpPr>
            <p:spPr bwMode="auto">
              <a:xfrm>
                <a:off x="99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8452" name="Rectangle 9" descr="深色上对角线"/>
              <p:cNvSpPr>
                <a:spLocks noChangeArrowheads="1"/>
              </p:cNvSpPr>
              <p:nvPr/>
            </p:nvSpPr>
            <p:spPr bwMode="auto">
              <a:xfrm>
                <a:off x="1496"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8453" name="Rectangle 10" descr="深色上对角线"/>
              <p:cNvSpPr>
                <a:spLocks noChangeArrowheads="1"/>
              </p:cNvSpPr>
              <p:nvPr/>
            </p:nvSpPr>
            <p:spPr bwMode="auto">
              <a:xfrm>
                <a:off x="1760"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18454" name="Rectangle 11" descr="深色上对角线"/>
              <p:cNvSpPr>
                <a:spLocks noChangeArrowheads="1"/>
              </p:cNvSpPr>
              <p:nvPr/>
            </p:nvSpPr>
            <p:spPr bwMode="auto">
              <a:xfrm>
                <a:off x="203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8455" name="Rectangle 12" descr="深色上对角线"/>
              <p:cNvSpPr>
                <a:spLocks noChangeArrowheads="1"/>
              </p:cNvSpPr>
              <p:nvPr/>
            </p:nvSpPr>
            <p:spPr bwMode="auto">
              <a:xfrm>
                <a:off x="2536"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3</a:t>
                </a:r>
              </a:p>
            </p:txBody>
          </p:sp>
          <p:sp>
            <p:nvSpPr>
              <p:cNvPr id="18456" name="Rectangle 13" descr="深色上对角线"/>
              <p:cNvSpPr>
                <a:spLocks noChangeArrowheads="1"/>
              </p:cNvSpPr>
              <p:nvPr/>
            </p:nvSpPr>
            <p:spPr bwMode="auto">
              <a:xfrm>
                <a:off x="2800"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8457" name="Rectangle 14" descr="深色上对角线"/>
              <p:cNvSpPr>
                <a:spLocks noChangeArrowheads="1"/>
              </p:cNvSpPr>
              <p:nvPr/>
            </p:nvSpPr>
            <p:spPr bwMode="auto">
              <a:xfrm>
                <a:off x="307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8458" name="Rectangle 15" descr="深色上对角线"/>
              <p:cNvSpPr>
                <a:spLocks noChangeArrowheads="1"/>
              </p:cNvSpPr>
              <p:nvPr/>
            </p:nvSpPr>
            <p:spPr bwMode="auto">
              <a:xfrm>
                <a:off x="3560"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8459" name="Rectangle 16" descr="深色上对角线"/>
              <p:cNvSpPr>
                <a:spLocks noChangeArrowheads="1"/>
              </p:cNvSpPr>
              <p:nvPr/>
            </p:nvSpPr>
            <p:spPr bwMode="auto">
              <a:xfrm>
                <a:off x="3824"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8460" name="Rectangle 17" descr="深色上对角线"/>
              <p:cNvSpPr>
                <a:spLocks noChangeArrowheads="1"/>
              </p:cNvSpPr>
              <p:nvPr/>
            </p:nvSpPr>
            <p:spPr bwMode="auto">
              <a:xfrm>
                <a:off x="4096"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8461" name="Rectangle 18" descr="深色上对角线"/>
              <p:cNvSpPr>
                <a:spLocks noChangeArrowheads="1"/>
              </p:cNvSpPr>
              <p:nvPr/>
            </p:nvSpPr>
            <p:spPr bwMode="auto">
              <a:xfrm>
                <a:off x="4608"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18462" name="Rectangle 19" descr="深色上对角线"/>
              <p:cNvSpPr>
                <a:spLocks noChangeArrowheads="1"/>
              </p:cNvSpPr>
              <p:nvPr/>
            </p:nvSpPr>
            <p:spPr bwMode="auto">
              <a:xfrm>
                <a:off x="487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18463" name="Rectangle 20" descr="深色上对角线"/>
              <p:cNvSpPr>
                <a:spLocks noChangeArrowheads="1"/>
              </p:cNvSpPr>
              <p:nvPr/>
            </p:nvSpPr>
            <p:spPr bwMode="auto">
              <a:xfrm>
                <a:off x="5144"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8464" name="Line 21"/>
              <p:cNvSpPr>
                <a:spLocks noChangeShapeType="1"/>
              </p:cNvSpPr>
              <p:nvPr/>
            </p:nvSpPr>
            <p:spPr bwMode="auto">
              <a:xfrm flipH="1">
                <a:off x="5232" y="250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5" name="Line 22"/>
              <p:cNvSpPr>
                <a:spLocks noChangeShapeType="1"/>
              </p:cNvSpPr>
              <p:nvPr/>
            </p:nvSpPr>
            <p:spPr bwMode="auto">
              <a:xfrm>
                <a:off x="5280" y="250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6" name="Rectangle 23" descr="深色上对角线"/>
              <p:cNvSpPr>
                <a:spLocks noChangeArrowheads="1"/>
              </p:cNvSpPr>
              <p:nvPr/>
            </p:nvSpPr>
            <p:spPr bwMode="auto">
              <a:xfrm>
                <a:off x="456" y="3041"/>
                <a:ext cx="264" cy="276"/>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8467" name="Rectangle 24" descr="深色上对角线"/>
              <p:cNvSpPr>
                <a:spLocks noChangeArrowheads="1"/>
              </p:cNvSpPr>
              <p:nvPr/>
            </p:nvSpPr>
            <p:spPr bwMode="auto">
              <a:xfrm>
                <a:off x="720"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8468" name="Rectangle 25" descr="深色上对角线"/>
              <p:cNvSpPr>
                <a:spLocks noChangeArrowheads="1"/>
              </p:cNvSpPr>
              <p:nvPr/>
            </p:nvSpPr>
            <p:spPr bwMode="auto">
              <a:xfrm>
                <a:off x="992"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8469" name="Rectangle 26" descr="深色上对角线"/>
              <p:cNvSpPr>
                <a:spLocks noChangeArrowheads="1"/>
              </p:cNvSpPr>
              <p:nvPr/>
            </p:nvSpPr>
            <p:spPr bwMode="auto">
              <a:xfrm>
                <a:off x="1496" y="3041"/>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8470" name="Rectangle 27" descr="深色上对角线"/>
              <p:cNvSpPr>
                <a:spLocks noChangeArrowheads="1"/>
              </p:cNvSpPr>
              <p:nvPr/>
            </p:nvSpPr>
            <p:spPr bwMode="auto">
              <a:xfrm>
                <a:off x="1760"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8471" name="Rectangle 28" descr="深色上对角线"/>
              <p:cNvSpPr>
                <a:spLocks noChangeArrowheads="1"/>
              </p:cNvSpPr>
              <p:nvPr/>
            </p:nvSpPr>
            <p:spPr bwMode="auto">
              <a:xfrm>
                <a:off x="2032"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8472" name="Rectangle 29" descr="深色上对角线"/>
              <p:cNvSpPr>
                <a:spLocks noChangeArrowheads="1"/>
              </p:cNvSpPr>
              <p:nvPr/>
            </p:nvSpPr>
            <p:spPr bwMode="auto">
              <a:xfrm>
                <a:off x="2536" y="3041"/>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18473" name="Rectangle 30" descr="深色上对角线"/>
              <p:cNvSpPr>
                <a:spLocks noChangeArrowheads="1"/>
              </p:cNvSpPr>
              <p:nvPr/>
            </p:nvSpPr>
            <p:spPr bwMode="auto">
              <a:xfrm>
                <a:off x="2800"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8474" name="Rectangle 31" descr="深色上对角线"/>
              <p:cNvSpPr>
                <a:spLocks noChangeArrowheads="1"/>
              </p:cNvSpPr>
              <p:nvPr/>
            </p:nvSpPr>
            <p:spPr bwMode="auto">
              <a:xfrm>
                <a:off x="3072"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8475" name="Rectangle 32" descr="深色上对角线"/>
              <p:cNvSpPr>
                <a:spLocks noChangeArrowheads="1"/>
              </p:cNvSpPr>
              <p:nvPr/>
            </p:nvSpPr>
            <p:spPr bwMode="auto">
              <a:xfrm>
                <a:off x="3560" y="3041"/>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8476" name="Rectangle 33" descr="深色上对角线"/>
              <p:cNvSpPr>
                <a:spLocks noChangeArrowheads="1"/>
              </p:cNvSpPr>
              <p:nvPr/>
            </p:nvSpPr>
            <p:spPr bwMode="auto">
              <a:xfrm>
                <a:off x="3824"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8477" name="Rectangle 34" descr="深色上对角线"/>
              <p:cNvSpPr>
                <a:spLocks noChangeArrowheads="1"/>
              </p:cNvSpPr>
              <p:nvPr/>
            </p:nvSpPr>
            <p:spPr bwMode="auto">
              <a:xfrm>
                <a:off x="4096"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8478" name="Line 35"/>
              <p:cNvSpPr>
                <a:spLocks noChangeShapeType="1"/>
              </p:cNvSpPr>
              <p:nvPr/>
            </p:nvSpPr>
            <p:spPr bwMode="auto">
              <a:xfrm flipH="1">
                <a:off x="4176" y="314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9" name="Line 36"/>
              <p:cNvSpPr>
                <a:spLocks noChangeShapeType="1"/>
              </p:cNvSpPr>
              <p:nvPr/>
            </p:nvSpPr>
            <p:spPr bwMode="auto">
              <a:xfrm>
                <a:off x="4224" y="314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0" name="Line 37"/>
              <p:cNvSpPr>
                <a:spLocks noChangeShapeType="1"/>
              </p:cNvSpPr>
              <p:nvPr/>
            </p:nvSpPr>
            <p:spPr bwMode="auto">
              <a:xfrm>
                <a:off x="144" y="2549"/>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1" name="Line 38"/>
              <p:cNvSpPr>
                <a:spLocks noChangeShapeType="1"/>
              </p:cNvSpPr>
              <p:nvPr/>
            </p:nvSpPr>
            <p:spPr bwMode="auto">
              <a:xfrm>
                <a:off x="144" y="318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2" name="Line 39"/>
              <p:cNvSpPr>
                <a:spLocks noChangeShapeType="1"/>
              </p:cNvSpPr>
              <p:nvPr/>
            </p:nvSpPr>
            <p:spPr bwMode="auto">
              <a:xfrm>
                <a:off x="1180" y="2557"/>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3" name="Line 40"/>
              <p:cNvSpPr>
                <a:spLocks noChangeShapeType="1"/>
              </p:cNvSpPr>
              <p:nvPr/>
            </p:nvSpPr>
            <p:spPr bwMode="auto">
              <a:xfrm>
                <a:off x="2220" y="2557"/>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4" name="Line 41"/>
              <p:cNvSpPr>
                <a:spLocks noChangeShapeType="1"/>
              </p:cNvSpPr>
              <p:nvPr/>
            </p:nvSpPr>
            <p:spPr bwMode="auto">
              <a:xfrm>
                <a:off x="3252" y="256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5" name="Line 42"/>
              <p:cNvSpPr>
                <a:spLocks noChangeShapeType="1"/>
              </p:cNvSpPr>
              <p:nvPr/>
            </p:nvSpPr>
            <p:spPr bwMode="auto">
              <a:xfrm>
                <a:off x="4300" y="2565"/>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6" name="Line 43"/>
              <p:cNvSpPr>
                <a:spLocks noChangeShapeType="1"/>
              </p:cNvSpPr>
              <p:nvPr/>
            </p:nvSpPr>
            <p:spPr bwMode="auto">
              <a:xfrm>
                <a:off x="1184" y="318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7" name="Line 44"/>
              <p:cNvSpPr>
                <a:spLocks noChangeShapeType="1"/>
              </p:cNvSpPr>
              <p:nvPr/>
            </p:nvSpPr>
            <p:spPr bwMode="auto">
              <a:xfrm>
                <a:off x="2224" y="318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8" name="Line 45"/>
              <p:cNvSpPr>
                <a:spLocks noChangeShapeType="1"/>
              </p:cNvSpPr>
              <p:nvPr/>
            </p:nvSpPr>
            <p:spPr bwMode="auto">
              <a:xfrm>
                <a:off x="3256" y="3185"/>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9" name="Text Box 46"/>
              <p:cNvSpPr txBox="1">
                <a:spLocks noChangeArrowheads="1"/>
              </p:cNvSpPr>
              <p:nvPr/>
            </p:nvSpPr>
            <p:spPr bwMode="auto">
              <a:xfrm>
                <a:off x="102" y="2352"/>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18490" name="Text Box 47"/>
              <p:cNvSpPr txBox="1">
                <a:spLocks noChangeArrowheads="1"/>
              </p:cNvSpPr>
              <p:nvPr/>
            </p:nvSpPr>
            <p:spPr bwMode="auto">
              <a:xfrm>
                <a:off x="92" y="2985"/>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grpSp>
        <p:grpSp>
          <p:nvGrpSpPr>
            <p:cNvPr id="18443" name="Group 48"/>
            <p:cNvGrpSpPr>
              <a:grpSpLocks/>
            </p:cNvGrpSpPr>
            <p:nvPr/>
          </p:nvGrpSpPr>
          <p:grpSpPr bwMode="auto">
            <a:xfrm>
              <a:off x="2743200" y="2797175"/>
              <a:ext cx="512763" cy="936625"/>
              <a:chOff x="1728" y="1762"/>
              <a:chExt cx="323" cy="590"/>
            </a:xfrm>
          </p:grpSpPr>
          <p:sp>
            <p:nvSpPr>
              <p:cNvPr id="18447" name="Line 49"/>
              <p:cNvSpPr>
                <a:spLocks noChangeShapeType="1"/>
              </p:cNvSpPr>
              <p:nvPr/>
            </p:nvSpPr>
            <p:spPr bwMode="auto">
              <a:xfrm>
                <a:off x="1872" y="2064"/>
                <a:ext cx="0" cy="2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8" name="Text Box 50"/>
              <p:cNvSpPr txBox="1">
                <a:spLocks noChangeArrowheads="1"/>
              </p:cNvSpPr>
              <p:nvPr/>
            </p:nvSpPr>
            <p:spPr bwMode="auto">
              <a:xfrm>
                <a:off x="1728" y="1762"/>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pa</a:t>
                </a:r>
              </a:p>
            </p:txBody>
          </p:sp>
        </p:grpSp>
        <p:grpSp>
          <p:nvGrpSpPr>
            <p:cNvPr id="18444" name="Group 51"/>
            <p:cNvGrpSpPr>
              <a:grpSpLocks/>
            </p:cNvGrpSpPr>
            <p:nvPr/>
          </p:nvGrpSpPr>
          <p:grpSpPr bwMode="auto">
            <a:xfrm>
              <a:off x="2743200" y="5334000"/>
              <a:ext cx="520700" cy="838200"/>
              <a:chOff x="1728" y="3360"/>
              <a:chExt cx="328" cy="528"/>
            </a:xfrm>
          </p:grpSpPr>
          <p:sp>
            <p:nvSpPr>
              <p:cNvPr id="18445" name="Line 52"/>
              <p:cNvSpPr>
                <a:spLocks noChangeShapeType="1"/>
              </p:cNvSpPr>
              <p:nvPr/>
            </p:nvSpPr>
            <p:spPr bwMode="auto">
              <a:xfrm flipV="1">
                <a:off x="1872" y="3360"/>
                <a:ext cx="0" cy="2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6" name="Text Box 53"/>
              <p:cNvSpPr txBox="1">
                <a:spLocks noChangeArrowheads="1"/>
              </p:cNvSpPr>
              <p:nvPr/>
            </p:nvSpPr>
            <p:spPr bwMode="auto">
              <a:xfrm>
                <a:off x="1728" y="3600"/>
                <a:ext cx="3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pb</a:t>
                </a:r>
              </a:p>
            </p:txBody>
          </p:sp>
        </p:grpSp>
      </p:grpSp>
      <p:sp>
        <p:nvSpPr>
          <p:cNvPr id="18435" name="Rectangle 1044"/>
          <p:cNvSpPr>
            <a:spLocks noChangeArrowheads="1"/>
          </p:cNvSpPr>
          <p:nvPr/>
        </p:nvSpPr>
        <p:spPr bwMode="auto">
          <a:xfrm>
            <a:off x="0" y="0"/>
            <a:ext cx="4445000" cy="13239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顺序存储结构存在问题</a:t>
            </a:r>
            <a:endParaRPr lang="en-US" altLang="en-US" sz="2000" b="1">
              <a:latin typeface="华文楷体" panose="02010600040101010101" pitchFamily="2" charset="-122"/>
              <a:ea typeface="华文楷体" panose="02010600040101010101" pitchFamily="2" charset="-122"/>
            </a:endParaRPr>
          </a:p>
          <a:p>
            <a:pPr lvl="1" eaLnBrk="1" hangingPunct="1">
              <a:spcBef>
                <a:spcPct val="50000"/>
              </a:spcBef>
              <a:buFont typeface="Wingdings" panose="05000000000000000000" pitchFamily="2" charset="2"/>
              <a:buChar char="ü"/>
            </a:pPr>
            <a:r>
              <a:rPr lang="zh-CN" altLang="en-US" sz="2000" b="1">
                <a:solidFill>
                  <a:srgbClr val="FF0000"/>
                </a:solidFill>
                <a:latin typeface="华文楷体" panose="02010600040101010101" pitchFamily="2" charset="-122"/>
                <a:ea typeface="华文楷体" panose="02010600040101010101" pitchFamily="2" charset="-122"/>
              </a:rPr>
              <a:t>存储空间分配不灵活</a:t>
            </a:r>
            <a:endParaRPr lang="en-US" altLang="zh-CN" sz="2000" b="1">
              <a:latin typeface="华文楷体" panose="02010600040101010101" pitchFamily="2" charset="-122"/>
              <a:ea typeface="华文楷体" panose="02010600040101010101" pitchFamily="2" charset="-122"/>
            </a:endParaRPr>
          </a:p>
          <a:p>
            <a:pPr lvl="1" eaLnBrk="1" hangingPunct="1">
              <a:spcBef>
                <a:spcPct val="50000"/>
              </a:spcBef>
              <a:buFont typeface="Wingdings" panose="05000000000000000000" pitchFamily="2" charset="2"/>
              <a:buChar char="ü"/>
            </a:pPr>
            <a:r>
              <a:rPr lang="zh-CN" altLang="en-US" sz="2000" b="1">
                <a:solidFill>
                  <a:srgbClr val="FF0000"/>
                </a:solidFill>
                <a:latin typeface="华文楷体" panose="02010600040101010101" pitchFamily="2" charset="-122"/>
                <a:ea typeface="华文楷体" panose="02010600040101010101" pitchFamily="2" charset="-122"/>
              </a:rPr>
              <a:t>运算的空间复杂度高</a:t>
            </a:r>
            <a:endParaRPr lang="zh-CN" altLang="en-US" sz="2000" b="1">
              <a:latin typeface="华文楷体" panose="02010600040101010101" pitchFamily="2" charset="-122"/>
              <a:ea typeface="华文楷体" panose="02010600040101010101" pitchFamily="2" charset="-122"/>
            </a:endParaRPr>
          </a:p>
        </p:txBody>
      </p:sp>
      <p:pic>
        <p:nvPicPr>
          <p:cNvPr id="18436" name="Picture 2" descr="http://p8.qhimg.com/t01fd6029fbad6d07a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963" y="0"/>
            <a:ext cx="85725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1"/>
          <p:cNvGrpSpPr>
            <a:grpSpLocks/>
          </p:cNvGrpSpPr>
          <p:nvPr/>
        </p:nvGrpSpPr>
        <p:grpSpPr bwMode="auto">
          <a:xfrm>
            <a:off x="4475163" y="665163"/>
            <a:ext cx="4122737" cy="584200"/>
            <a:chOff x="4475162" y="664415"/>
            <a:chExt cx="4122738" cy="584775"/>
          </a:xfrm>
        </p:grpSpPr>
        <p:sp>
          <p:nvSpPr>
            <p:cNvPr id="18438" name="Rectangle 8"/>
            <p:cNvSpPr>
              <a:spLocks noChangeArrowheads="1"/>
            </p:cNvSpPr>
            <p:nvPr/>
          </p:nvSpPr>
          <p:spPr bwMode="auto">
            <a:xfrm>
              <a:off x="5951022" y="664415"/>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链式存储结构</a:t>
              </a:r>
            </a:p>
          </p:txBody>
        </p:sp>
        <p:sp>
          <p:nvSpPr>
            <p:cNvPr id="18439" name="AutoShape 11"/>
            <p:cNvSpPr>
              <a:spLocks noChangeArrowheads="1"/>
            </p:cNvSpPr>
            <p:nvPr/>
          </p:nvSpPr>
          <p:spPr bwMode="auto">
            <a:xfrm>
              <a:off x="4475162" y="664415"/>
              <a:ext cx="1387475" cy="427037"/>
            </a:xfrm>
            <a:prstGeom prst="notchedRightArrow">
              <a:avLst>
                <a:gd name="adj1" fmla="val 50000"/>
                <a:gd name="adj2" fmla="val 81212"/>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latin typeface="华文楷体" panose="02010600040101010101" pitchFamily="2" charset="-122"/>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2770" name="Rectangle 2"/>
          <p:cNvSpPr>
            <a:spLocks noChangeArrowheads="1"/>
          </p:cNvSpPr>
          <p:nvPr/>
        </p:nvSpPr>
        <p:spPr bwMode="auto">
          <a:xfrm>
            <a:off x="39688" y="0"/>
            <a:ext cx="359568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双向链表的删除</a:t>
            </a:r>
            <a:endParaRPr kumimoji="1" lang="zh-CN" altLang="en-US" sz="3200">
              <a:solidFill>
                <a:srgbClr val="FF0000"/>
              </a:solidFill>
              <a:effectLst>
                <a:outerShdw blurRad="38100" dist="38100" dir="2700000" algn="tl">
                  <a:srgbClr val="000000"/>
                </a:outerShdw>
              </a:effectLst>
            </a:endParaRPr>
          </a:p>
        </p:txBody>
      </p:sp>
      <p:graphicFrame>
        <p:nvGraphicFramePr>
          <p:cNvPr id="121859" name="Object 3"/>
          <p:cNvGraphicFramePr>
            <a:graphicFrameLocks noChangeAspect="1"/>
          </p:cNvGraphicFramePr>
          <p:nvPr/>
        </p:nvGraphicFramePr>
        <p:xfrm>
          <a:off x="287338" y="762000"/>
          <a:ext cx="8628062" cy="2247900"/>
        </p:xfrm>
        <a:graphic>
          <a:graphicData uri="http://schemas.openxmlformats.org/presentationml/2006/ole">
            <mc:AlternateContent xmlns:mc="http://schemas.openxmlformats.org/markup-compatibility/2006">
              <mc:Choice xmlns:v="urn:schemas-microsoft-com:vml" Requires="v">
                <p:oleObj spid="_x0000_s121862" r:id="rId3" imgW="5976360" imgH="1557360" progId="">
                  <p:embed/>
                </p:oleObj>
              </mc:Choice>
              <mc:Fallback>
                <p:oleObj r:id="rId3" imgW="5976360" imgH="15573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762000"/>
                        <a:ext cx="8628062"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1860" name="Rectangle 4"/>
          <p:cNvSpPr>
            <a:spLocks noChangeArrowheads="1"/>
          </p:cNvSpPr>
          <p:nvPr/>
        </p:nvSpPr>
        <p:spPr bwMode="auto">
          <a:xfrm>
            <a:off x="1219200" y="3200400"/>
            <a:ext cx="6288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4400">
                <a:solidFill>
                  <a:srgbClr val="FF0066"/>
                </a:solidFill>
                <a:ea typeface="宋体" panose="02010600030101010101" pitchFamily="2" charset="-122"/>
              </a:rPr>
              <a:t>1. p-&gt;prior-&gt;next=p-&gt;next;</a:t>
            </a:r>
          </a:p>
        </p:txBody>
      </p:sp>
      <p:sp>
        <p:nvSpPr>
          <p:cNvPr id="672773" name="Rectangle 5"/>
          <p:cNvSpPr>
            <a:spLocks noChangeArrowheads="1"/>
          </p:cNvSpPr>
          <p:nvPr/>
        </p:nvSpPr>
        <p:spPr bwMode="auto">
          <a:xfrm>
            <a:off x="1219200" y="4114800"/>
            <a:ext cx="68913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4400" b="1">
                <a:solidFill>
                  <a:schemeClr val="hlink"/>
                </a:solidFill>
                <a:ea typeface="宋体" panose="02010600030101010101" pitchFamily="2" charset="-122"/>
              </a:rPr>
              <a:t>2. p-&gt;next-&gt;prior=p-&gt;prior;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27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3" grpId="0" build="p"/>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228600" y="9906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lnSpc>
                <a:spcPct val="120000"/>
              </a:lnSpc>
              <a:spcBef>
                <a:spcPct val="20000"/>
              </a:spcBef>
            </a:pPr>
            <a:r>
              <a:rPr lang="en-US" altLang="zh-CN" sz="2400" b="1">
                <a:solidFill>
                  <a:schemeClr val="folHlink"/>
                </a:solidFill>
              </a:rPr>
              <a:t>Status ListDelete_DuL(DuLinkList &amp;L,int i,ElemType &amp;e){</a:t>
            </a:r>
          </a:p>
          <a:p>
            <a:pPr algn="just">
              <a:lnSpc>
                <a:spcPct val="120000"/>
              </a:lnSpc>
              <a:spcBef>
                <a:spcPct val="20000"/>
              </a:spcBef>
            </a:pPr>
            <a:r>
              <a:rPr lang="en-US" altLang="zh-CN" sz="2400" b="1"/>
              <a:t>   if(!(p=GetElemP_DuL(L,i)))     return ERROR;</a:t>
            </a:r>
          </a:p>
          <a:p>
            <a:pPr algn="just">
              <a:lnSpc>
                <a:spcPct val="120000"/>
              </a:lnSpc>
              <a:spcBef>
                <a:spcPct val="20000"/>
              </a:spcBef>
            </a:pPr>
            <a:r>
              <a:rPr lang="en-US" altLang="zh-CN" sz="2400" b="1"/>
              <a:t>   e=p-&gt;data;</a:t>
            </a:r>
          </a:p>
          <a:p>
            <a:pPr algn="just">
              <a:lnSpc>
                <a:spcPct val="120000"/>
              </a:lnSpc>
              <a:spcBef>
                <a:spcPct val="20000"/>
              </a:spcBef>
            </a:pPr>
            <a:r>
              <a:rPr lang="en-US" altLang="zh-CN" sz="2400" b="1"/>
              <a:t>   </a:t>
            </a:r>
            <a:r>
              <a:rPr lang="en-US" altLang="zh-CN" sz="2400" b="1">
                <a:solidFill>
                  <a:srgbClr val="FF0000"/>
                </a:solidFill>
              </a:rPr>
              <a:t>p-&gt;prior-&gt;next=p-&gt;next;</a:t>
            </a:r>
          </a:p>
          <a:p>
            <a:pPr algn="just">
              <a:lnSpc>
                <a:spcPct val="120000"/>
              </a:lnSpc>
              <a:spcBef>
                <a:spcPct val="20000"/>
              </a:spcBef>
            </a:pPr>
            <a:r>
              <a:rPr lang="en-US" altLang="zh-CN" sz="2400" b="1">
                <a:solidFill>
                  <a:srgbClr val="FF0000"/>
                </a:solidFill>
              </a:rPr>
              <a:t>   p-&gt;next-&gt;prior=p-&gt;prior;</a:t>
            </a:r>
          </a:p>
          <a:p>
            <a:pPr algn="just">
              <a:lnSpc>
                <a:spcPct val="120000"/>
              </a:lnSpc>
              <a:spcBef>
                <a:spcPct val="20000"/>
              </a:spcBef>
            </a:pPr>
            <a:r>
              <a:rPr lang="en-US" altLang="zh-CN" sz="2400" b="1"/>
              <a:t>   delete p; </a:t>
            </a:r>
          </a:p>
          <a:p>
            <a:pPr algn="just">
              <a:lnSpc>
                <a:spcPct val="120000"/>
              </a:lnSpc>
              <a:spcBef>
                <a:spcPct val="20000"/>
              </a:spcBef>
            </a:pPr>
            <a:r>
              <a:rPr lang="en-US" altLang="zh-CN" sz="2400" b="1"/>
              <a:t>   return OK;</a:t>
            </a:r>
          </a:p>
          <a:p>
            <a:pPr algn="just">
              <a:lnSpc>
                <a:spcPct val="120000"/>
              </a:lnSpc>
              <a:spcBef>
                <a:spcPct val="20000"/>
              </a:spcBef>
            </a:pPr>
            <a:r>
              <a:rPr lang="en-US" altLang="zh-CN" sz="2400" b="1"/>
              <a:t>}</a:t>
            </a:r>
          </a:p>
          <a:p>
            <a:pPr algn="just">
              <a:spcBef>
                <a:spcPct val="20000"/>
              </a:spcBef>
            </a:pPr>
            <a:endParaRPr lang="en-US" altLang="zh-CN" sz="2400" b="1">
              <a:solidFill>
                <a:schemeClr val="accent1"/>
              </a:solidFill>
            </a:endParaRPr>
          </a:p>
          <a:p>
            <a:pPr algn="just">
              <a:lnSpc>
                <a:spcPct val="120000"/>
              </a:lnSpc>
              <a:spcBef>
                <a:spcPct val="20000"/>
              </a:spcBef>
            </a:pPr>
            <a:endParaRPr lang="en-US" altLang="zh-CN" sz="2400" b="1"/>
          </a:p>
        </p:txBody>
      </p:sp>
      <p:sp>
        <p:nvSpPr>
          <p:cNvPr id="122883" name="Rectangle 3"/>
          <p:cNvSpPr>
            <a:spLocks noChangeArrowheads="1"/>
          </p:cNvSpPr>
          <p:nvPr/>
        </p:nvSpPr>
        <p:spPr bwMode="auto">
          <a:xfrm>
            <a:off x="39688" y="0"/>
            <a:ext cx="5611812"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双向链表的删除</a:t>
            </a:r>
            <a:endParaRPr lang="zh-CN" altLang="en-US"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37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37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379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379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379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7379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7379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737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4"/>
          <p:cNvSpPr>
            <a:spLocks noChangeArrowheads="1"/>
          </p:cNvSpPr>
          <p:nvPr/>
        </p:nvSpPr>
        <p:spPr bwMode="auto">
          <a:xfrm>
            <a:off x="0" y="511175"/>
            <a:ext cx="78501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楷体_GB2312" pitchFamily="49" charset="-122"/>
                <a:ea typeface="楷体_GB2312" pitchFamily="49" charset="-122"/>
              </a:rPr>
              <a:t>2.6 </a:t>
            </a:r>
            <a:r>
              <a:rPr lang="zh-CN" altLang="en-US" sz="4000" b="1">
                <a:solidFill>
                  <a:srgbClr val="CC00CC"/>
                </a:solidFill>
                <a:latin typeface="楷体_GB2312" pitchFamily="49" charset="-122"/>
                <a:ea typeface="楷体_GB2312" pitchFamily="49" charset="-122"/>
              </a:rPr>
              <a:t>顺序表和链表的比较</a:t>
            </a:r>
          </a:p>
        </p:txBody>
      </p:sp>
      <p:sp>
        <p:nvSpPr>
          <p:cNvPr id="123907" name="Line 5"/>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3908"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p:cNvGraphicFramePr>
            <a:graphicFrameLocks noGrp="1"/>
          </p:cNvGraphicFramePr>
          <p:nvPr/>
        </p:nvGraphicFramePr>
        <p:xfrm>
          <a:off x="285750" y="1268413"/>
          <a:ext cx="8572500" cy="5505450"/>
        </p:xfrm>
        <a:graphic>
          <a:graphicData uri="http://schemas.openxmlformats.org/drawingml/2006/table">
            <a:tbl>
              <a:tblPr/>
              <a:tblGrid>
                <a:gridCol w="794380">
                  <a:extLst>
                    <a:ext uri="{9D8B030D-6E8A-4147-A177-3AD203B41FA5}">
                      <a16:colId xmlns:a16="http://schemas.microsoft.com/office/drawing/2014/main" val="20000"/>
                    </a:ext>
                  </a:extLst>
                </a:gridCol>
                <a:gridCol w="2642639">
                  <a:extLst>
                    <a:ext uri="{9D8B030D-6E8A-4147-A177-3AD203B41FA5}">
                      <a16:colId xmlns:a16="http://schemas.microsoft.com/office/drawing/2014/main" val="20001"/>
                    </a:ext>
                  </a:extLst>
                </a:gridCol>
                <a:gridCol w="2642639">
                  <a:extLst>
                    <a:ext uri="{9D8B030D-6E8A-4147-A177-3AD203B41FA5}">
                      <a16:colId xmlns:a16="http://schemas.microsoft.com/office/drawing/2014/main" val="20002"/>
                    </a:ext>
                  </a:extLst>
                </a:gridCol>
                <a:gridCol w="2492842">
                  <a:extLst>
                    <a:ext uri="{9D8B030D-6E8A-4147-A177-3AD203B41FA5}">
                      <a16:colId xmlns:a16="http://schemas.microsoft.com/office/drawing/2014/main" val="20003"/>
                    </a:ext>
                  </a:extLst>
                </a:gridCol>
              </a:tblGrid>
              <a:tr h="718655">
                <a:tc gridSpan="2">
                  <a:txBody>
                    <a:bodyPr/>
                    <a:lstStyle/>
                    <a:p>
                      <a:pPr indent="430530" algn="just">
                        <a:spcBef>
                          <a:spcPts val="120"/>
                        </a:spcBef>
                        <a:spcAft>
                          <a:spcPts val="120"/>
                        </a:spcAft>
                      </a:pPr>
                      <a:r>
                        <a:rPr lang="zh-CN" sz="1600" kern="100">
                          <a:latin typeface="Times New Roman" panose="02020603050405020304"/>
                          <a:ea typeface="方正书宋简体"/>
                          <a:cs typeface="Times New Roman" panose="02020603050405020304"/>
                        </a:rPr>
                        <a:t>存储结构</a:t>
                      </a:r>
                      <a:endParaRPr lang="zh-CN" sz="1600" kern="1000">
                        <a:latin typeface="Times New Roman" panose="02020603050405020304"/>
                        <a:ea typeface="方正书宋简体"/>
                        <a:cs typeface="Times New Roman" panose="02020603050405020304"/>
                      </a:endParaRPr>
                    </a:p>
                    <a:p>
                      <a:pPr algn="just">
                        <a:spcBef>
                          <a:spcPts val="120"/>
                        </a:spcBef>
                        <a:spcAft>
                          <a:spcPts val="120"/>
                        </a:spcAft>
                      </a:pPr>
                      <a:r>
                        <a:rPr lang="zh-CN" sz="1600" kern="100">
                          <a:latin typeface="Times New Roman" panose="02020603050405020304"/>
                          <a:ea typeface="方正书宋简体"/>
                          <a:cs typeface="Times New Roman" panose="02020603050405020304"/>
                        </a:rPr>
                        <a:t>比较项目</a:t>
                      </a:r>
                      <a:endParaRPr lang="zh-CN" sz="1600" kern="1000">
                        <a:latin typeface="Times New Roman" panose="02020603050405020304"/>
                        <a:ea typeface="方正书宋简体"/>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hMerge="1">
                  <a:txBody>
                    <a:bodyPr/>
                    <a:lstStyle/>
                    <a:p>
                      <a:endParaRPr lang="zh-CN"/>
                    </a:p>
                  </a:txBody>
                  <a:tcPr/>
                </a:tc>
                <a:tc>
                  <a:txBody>
                    <a:bodyPr/>
                    <a:lstStyle/>
                    <a:p>
                      <a:pPr algn="ctr">
                        <a:spcBef>
                          <a:spcPts val="120"/>
                        </a:spcBef>
                        <a:spcAft>
                          <a:spcPts val="120"/>
                        </a:spcAft>
                      </a:pPr>
                      <a:r>
                        <a:rPr lang="zh-CN" sz="1600" kern="100">
                          <a:latin typeface="Times New Roman" panose="02020603050405020304"/>
                          <a:ea typeface="方正书宋简体"/>
                          <a:cs typeface="Times New Roman" panose="02020603050405020304"/>
                        </a:rPr>
                        <a:t>顺序表</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zh-CN" sz="1600" kern="100">
                          <a:latin typeface="Times New Roman" panose="02020603050405020304"/>
                          <a:ea typeface="方正书宋简体"/>
                          <a:cs typeface="Times New Roman" panose="02020603050405020304"/>
                        </a:rPr>
                        <a:t>链表</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0"/>
                  </a:ext>
                </a:extLst>
              </a:tr>
              <a:tr h="654490">
                <a:tc rowSpan="2">
                  <a:txBody>
                    <a:bodyPr/>
                    <a:lstStyle/>
                    <a:p>
                      <a:pPr algn="ctr">
                        <a:spcBef>
                          <a:spcPts val="240"/>
                        </a:spcBef>
                        <a:spcAft>
                          <a:spcPts val="240"/>
                        </a:spcAft>
                      </a:pPr>
                      <a:r>
                        <a:rPr lang="zh-CN" sz="1600" kern="100">
                          <a:latin typeface="Times New Roman" panose="02020603050405020304"/>
                          <a:ea typeface="方正书宋简体"/>
                          <a:cs typeface="Times New Roman" panose="02020603050405020304"/>
                        </a:rPr>
                        <a:t>空间</a:t>
                      </a:r>
                      <a:endParaRPr lang="zh-CN" sz="1600" kern="1000">
                        <a:latin typeface="Times New Roman" panose="02020603050405020304"/>
                        <a:ea typeface="方正书宋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240"/>
                        </a:spcBef>
                        <a:spcAft>
                          <a:spcPts val="240"/>
                        </a:spcAft>
                      </a:pPr>
                      <a:r>
                        <a:rPr lang="zh-CN" sz="1600" kern="100">
                          <a:latin typeface="Times New Roman" panose="02020603050405020304"/>
                          <a:ea typeface="方正书宋简体"/>
                          <a:cs typeface="Times New Roman" panose="02020603050405020304"/>
                        </a:rPr>
                        <a:t>存储空间</a:t>
                      </a:r>
                      <a:endParaRPr lang="zh-CN" sz="1600"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just">
                        <a:spcBef>
                          <a:spcPts val="240"/>
                        </a:spcBef>
                        <a:spcAft>
                          <a:spcPts val="240"/>
                        </a:spcAft>
                      </a:pPr>
                      <a:r>
                        <a:rPr lang="zh-CN" sz="1600" kern="100">
                          <a:latin typeface="Times New Roman" panose="02020603050405020304"/>
                          <a:ea typeface="方正书宋简体"/>
                          <a:cs typeface="Times New Roman" panose="02020603050405020304"/>
                        </a:rPr>
                        <a:t>预先分配，会导致空间闲置或溢出现象</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just">
                        <a:spcBef>
                          <a:spcPts val="240"/>
                        </a:spcBef>
                        <a:spcAft>
                          <a:spcPts val="240"/>
                        </a:spcAft>
                      </a:pPr>
                      <a:r>
                        <a:rPr lang="zh-CN" sz="1600" kern="100">
                          <a:latin typeface="Times New Roman" panose="02020603050405020304"/>
                          <a:ea typeface="方正书宋简体"/>
                          <a:cs typeface="Times New Roman" panose="02020603050405020304"/>
                        </a:rPr>
                        <a:t>动态分配，不会出现存储空间闲置或溢出现象</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1"/>
                  </a:ext>
                </a:extLst>
              </a:tr>
              <a:tr h="981737">
                <a:tc vMerge="1">
                  <a:txBody>
                    <a:bodyPr/>
                    <a:lstStyle/>
                    <a:p>
                      <a:endParaRPr lang="zh-CN"/>
                    </a:p>
                  </a:txBody>
                  <a:tcPr/>
                </a:tc>
                <a:tc>
                  <a:txBody>
                    <a:bodyPr/>
                    <a:lstStyle/>
                    <a:p>
                      <a:pPr algn="ctr">
                        <a:spcBef>
                          <a:spcPts val="240"/>
                        </a:spcBef>
                        <a:spcAft>
                          <a:spcPts val="240"/>
                        </a:spcAft>
                      </a:pPr>
                      <a:r>
                        <a:rPr lang="zh-CN" sz="1600" kern="100">
                          <a:latin typeface="Times New Roman" panose="02020603050405020304"/>
                          <a:ea typeface="方正书宋简体"/>
                          <a:cs typeface="Times New Roman" panose="02020603050405020304"/>
                        </a:rPr>
                        <a:t>存储密度</a:t>
                      </a:r>
                      <a:endParaRPr lang="zh-CN" sz="1600"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just">
                        <a:spcBef>
                          <a:spcPts val="240"/>
                        </a:spcBef>
                        <a:spcAft>
                          <a:spcPts val="240"/>
                        </a:spcAft>
                      </a:pPr>
                      <a:r>
                        <a:rPr lang="zh-CN" sz="1600" kern="100">
                          <a:latin typeface="Times New Roman" panose="02020603050405020304"/>
                          <a:ea typeface="方正书宋简体"/>
                          <a:cs typeface="Times New Roman" panose="02020603050405020304"/>
                        </a:rPr>
                        <a:t>不用为表示结点间的逻辑关系而增加额外的存储开销，存储密度等于</a:t>
                      </a:r>
                      <a:r>
                        <a:rPr lang="en-US" sz="1600" kern="100">
                          <a:latin typeface="Times New Roman" panose="02020603050405020304"/>
                          <a:ea typeface="方正书宋简体"/>
                          <a:cs typeface="Times New Roman" panose="02020603050405020304"/>
                        </a:rPr>
                        <a:t>1</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just">
                        <a:spcBef>
                          <a:spcPts val="240"/>
                        </a:spcBef>
                        <a:spcAft>
                          <a:spcPts val="240"/>
                        </a:spcAft>
                      </a:pPr>
                      <a:r>
                        <a:rPr lang="zh-CN" sz="1600" kern="100">
                          <a:latin typeface="Times New Roman" panose="02020603050405020304"/>
                          <a:ea typeface="方正书宋简体"/>
                          <a:cs typeface="Times New Roman" panose="02020603050405020304"/>
                        </a:rPr>
                        <a:t>需要借助指针来体现元素间的逻辑关系，存储密度小于</a:t>
                      </a:r>
                      <a:r>
                        <a:rPr lang="en-US" sz="1600" kern="100">
                          <a:latin typeface="Times New Roman" panose="02020603050405020304"/>
                          <a:ea typeface="方正书宋简体"/>
                          <a:cs typeface="Times New Roman" panose="02020603050405020304"/>
                        </a:rPr>
                        <a:t>1</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2"/>
                  </a:ext>
                </a:extLst>
              </a:tr>
              <a:tr h="654490">
                <a:tc rowSpan="2">
                  <a:txBody>
                    <a:bodyPr/>
                    <a:lstStyle/>
                    <a:p>
                      <a:pPr algn="ctr">
                        <a:spcBef>
                          <a:spcPts val="240"/>
                        </a:spcBef>
                        <a:spcAft>
                          <a:spcPts val="240"/>
                        </a:spcAft>
                      </a:pPr>
                      <a:r>
                        <a:rPr lang="zh-CN" sz="1600" kern="100">
                          <a:latin typeface="Times New Roman" panose="02020603050405020304"/>
                          <a:ea typeface="方正书宋简体"/>
                          <a:cs typeface="Times New Roman" panose="02020603050405020304"/>
                        </a:rPr>
                        <a:t>时间</a:t>
                      </a:r>
                      <a:endParaRPr lang="zh-CN" sz="1600" kern="1000">
                        <a:latin typeface="Times New Roman" panose="02020603050405020304"/>
                        <a:ea typeface="方正书宋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240"/>
                        </a:spcBef>
                        <a:spcAft>
                          <a:spcPts val="240"/>
                        </a:spcAft>
                      </a:pPr>
                      <a:r>
                        <a:rPr lang="zh-CN" sz="1600" kern="100">
                          <a:latin typeface="Times New Roman" panose="02020603050405020304"/>
                          <a:ea typeface="方正书宋简体"/>
                          <a:cs typeface="Times New Roman" panose="02020603050405020304"/>
                        </a:rPr>
                        <a:t>存取元素</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just">
                        <a:spcBef>
                          <a:spcPts val="240"/>
                        </a:spcBef>
                        <a:spcAft>
                          <a:spcPts val="240"/>
                        </a:spcAft>
                      </a:pPr>
                      <a:r>
                        <a:rPr lang="zh-CN" sz="1600" kern="100">
                          <a:latin typeface="Times New Roman" panose="02020603050405020304"/>
                          <a:ea typeface="方正书宋简体"/>
                          <a:cs typeface="Times New Roman" panose="02020603050405020304"/>
                        </a:rPr>
                        <a:t>随机存取，按位置访问元素的时间复杂度为</a:t>
                      </a:r>
                      <a:r>
                        <a:rPr lang="en-US" sz="1600" kern="100">
                          <a:latin typeface="Times New Roman" panose="02020603050405020304"/>
                          <a:ea typeface="方正书宋简体"/>
                          <a:cs typeface="Times New Roman" panose="02020603050405020304"/>
                        </a:rPr>
                        <a:t>O(1)</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just">
                        <a:spcBef>
                          <a:spcPts val="240"/>
                        </a:spcBef>
                        <a:spcAft>
                          <a:spcPts val="240"/>
                        </a:spcAft>
                      </a:pPr>
                      <a:r>
                        <a:rPr lang="zh-CN" sz="1600" kern="100">
                          <a:latin typeface="Times New Roman" panose="02020603050405020304"/>
                          <a:ea typeface="方正书宋简体"/>
                          <a:cs typeface="Times New Roman" panose="02020603050405020304"/>
                        </a:rPr>
                        <a:t>顺序存取，按位置访问元素时间复杂度为</a:t>
                      </a:r>
                      <a:r>
                        <a:rPr lang="en-US" sz="1600" kern="100">
                          <a:latin typeface="Times New Roman" panose="02020603050405020304"/>
                          <a:ea typeface="方正书宋简体"/>
                          <a:cs typeface="Times New Roman" panose="02020603050405020304"/>
                        </a:rPr>
                        <a:t>O(</a:t>
                      </a:r>
                      <a:r>
                        <a:rPr lang="en-US" sz="1600" i="1" kern="100">
                          <a:latin typeface="Times New Roman" panose="02020603050405020304"/>
                          <a:ea typeface="方正书宋简体"/>
                          <a:cs typeface="Times New Roman" panose="02020603050405020304"/>
                        </a:rPr>
                        <a:t>n</a:t>
                      </a:r>
                      <a:r>
                        <a:rPr lang="en-US" sz="1600" kern="100">
                          <a:latin typeface="Times New Roman" panose="02020603050405020304"/>
                          <a:ea typeface="方正书宋简体"/>
                          <a:cs typeface="Times New Roman" panose="02020603050405020304"/>
                        </a:rPr>
                        <a:t>)</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3"/>
                  </a:ext>
                </a:extLst>
              </a:tr>
              <a:tr h="731520">
                <a:tc vMerge="1">
                  <a:txBody>
                    <a:bodyPr/>
                    <a:lstStyle/>
                    <a:p>
                      <a:endParaRPr lang="zh-CN"/>
                    </a:p>
                  </a:txBody>
                  <a:tcPr/>
                </a:tc>
                <a:tc>
                  <a:txBody>
                    <a:bodyPr/>
                    <a:lstStyle/>
                    <a:p>
                      <a:pPr algn="ctr">
                        <a:spcBef>
                          <a:spcPts val="240"/>
                        </a:spcBef>
                        <a:spcAft>
                          <a:spcPts val="240"/>
                        </a:spcAft>
                      </a:pPr>
                      <a:r>
                        <a:rPr lang="zh-CN" sz="1600" kern="100">
                          <a:latin typeface="Times New Roman" panose="02020603050405020304"/>
                          <a:ea typeface="方正书宋简体"/>
                          <a:cs typeface="Times New Roman" panose="02020603050405020304"/>
                        </a:rPr>
                        <a:t>插入、删除</a:t>
                      </a:r>
                      <a:endParaRPr lang="zh-CN" sz="1600"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just">
                        <a:spcBef>
                          <a:spcPts val="240"/>
                        </a:spcBef>
                        <a:spcAft>
                          <a:spcPts val="240"/>
                        </a:spcAft>
                      </a:pPr>
                      <a:r>
                        <a:rPr lang="zh-CN" sz="1600" kern="100">
                          <a:latin typeface="Times New Roman" panose="02020603050405020304"/>
                          <a:ea typeface="方正书宋简体"/>
                          <a:cs typeface="Times New Roman" panose="02020603050405020304"/>
                        </a:rPr>
                        <a:t>平均移动约表中一半元素，时间复杂度为</a:t>
                      </a:r>
                      <a:r>
                        <a:rPr lang="en-US" sz="1600" kern="100">
                          <a:latin typeface="Times New Roman" panose="02020603050405020304"/>
                          <a:ea typeface="方正书宋简体"/>
                          <a:cs typeface="Times New Roman" panose="02020603050405020304"/>
                        </a:rPr>
                        <a:t>O(</a:t>
                      </a:r>
                      <a:r>
                        <a:rPr lang="en-US" sz="1600" i="1" kern="100">
                          <a:latin typeface="Times New Roman" panose="02020603050405020304"/>
                          <a:ea typeface="方正书宋简体"/>
                          <a:cs typeface="Times New Roman" panose="02020603050405020304"/>
                        </a:rPr>
                        <a:t>n</a:t>
                      </a:r>
                      <a:r>
                        <a:rPr lang="en-US" sz="1600" kern="100">
                          <a:latin typeface="Times New Roman" panose="02020603050405020304"/>
                          <a:ea typeface="方正书宋简体"/>
                          <a:cs typeface="Times New Roman" panose="02020603050405020304"/>
                        </a:rPr>
                        <a:t>)</a:t>
                      </a:r>
                      <a:endParaRPr lang="zh-CN" sz="1600"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just">
                        <a:spcBef>
                          <a:spcPts val="240"/>
                        </a:spcBef>
                        <a:spcAft>
                          <a:spcPts val="240"/>
                        </a:spcAft>
                      </a:pPr>
                      <a:r>
                        <a:rPr lang="zh-CN" sz="1600" kern="100">
                          <a:latin typeface="Times New Roman" panose="02020603050405020304"/>
                          <a:ea typeface="方正书宋简体"/>
                          <a:cs typeface="Times New Roman" panose="02020603050405020304"/>
                        </a:rPr>
                        <a:t>不需移动元素，确定插入、删除位置后，时间复杂度为</a:t>
                      </a:r>
                      <a:r>
                        <a:rPr lang="en-US" sz="1600" kern="100">
                          <a:latin typeface="Times New Roman" panose="02020603050405020304"/>
                          <a:ea typeface="方正书宋简体"/>
                          <a:cs typeface="Times New Roman" panose="02020603050405020304"/>
                        </a:rPr>
                        <a:t>O(1)</a:t>
                      </a:r>
                      <a:endParaRPr lang="zh-CN" sz="1600" kern="1000">
                        <a:latin typeface="Times New Roman" panose="02020603050405020304"/>
                        <a:ea typeface="方正书宋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4"/>
                  </a:ext>
                </a:extLst>
              </a:tr>
              <a:tr h="1764559">
                <a:tc gridSpan="2">
                  <a:txBody>
                    <a:bodyPr/>
                    <a:lstStyle/>
                    <a:p>
                      <a:pPr algn="ctr">
                        <a:spcBef>
                          <a:spcPts val="240"/>
                        </a:spcBef>
                        <a:spcAft>
                          <a:spcPts val="240"/>
                        </a:spcAft>
                      </a:pPr>
                      <a:r>
                        <a:rPr lang="zh-CN" sz="1600" kern="100">
                          <a:latin typeface="Times New Roman" panose="02020603050405020304"/>
                          <a:ea typeface="方正书宋简体"/>
                          <a:cs typeface="Times New Roman" panose="02020603050405020304"/>
                        </a:rPr>
                        <a:t>适用情况</a:t>
                      </a:r>
                      <a:endParaRPr lang="zh-CN" sz="1600" kern="1000">
                        <a:latin typeface="Times New Roman" panose="02020603050405020304"/>
                        <a:ea typeface="方正书宋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hMerge="1">
                  <a:txBody>
                    <a:bodyPr/>
                    <a:lstStyle/>
                    <a:p>
                      <a:endParaRPr lang="zh-CN"/>
                    </a:p>
                  </a:txBody>
                  <a:tcPr/>
                </a:tc>
                <a:tc>
                  <a:txBody>
                    <a:bodyPr/>
                    <a:lstStyle/>
                    <a:p>
                      <a:pPr algn="just">
                        <a:spcBef>
                          <a:spcPts val="240"/>
                        </a:spcBef>
                        <a:spcAft>
                          <a:spcPts val="240"/>
                        </a:spcAft>
                      </a:pPr>
                      <a:r>
                        <a:rPr lang="zh-CN" sz="1600" kern="100">
                          <a:latin typeface="Times New Roman" panose="02020603050405020304"/>
                          <a:ea typeface="方正书宋简体"/>
                          <a:cs typeface="Times New Roman" panose="02020603050405020304"/>
                        </a:rPr>
                        <a:t>① 表长变化不大，且能事先确定变化的范围</a:t>
                      </a:r>
                      <a:endParaRPr lang="zh-CN" sz="1600" kern="1000">
                        <a:latin typeface="Times New Roman" panose="02020603050405020304"/>
                        <a:ea typeface="方正书宋简体"/>
                        <a:cs typeface="Times New Roman" panose="02020603050405020304"/>
                      </a:endParaRPr>
                    </a:p>
                    <a:p>
                      <a:pPr algn="just">
                        <a:spcBef>
                          <a:spcPts val="240"/>
                        </a:spcBef>
                        <a:spcAft>
                          <a:spcPts val="240"/>
                        </a:spcAft>
                      </a:pPr>
                      <a:r>
                        <a:rPr lang="zh-CN" sz="1600" kern="100">
                          <a:latin typeface="Times New Roman" panose="02020603050405020304"/>
                          <a:ea typeface="方正书宋简体"/>
                          <a:cs typeface="Times New Roman" panose="02020603050405020304"/>
                        </a:rPr>
                        <a:t>② 很少进行插入或删除操作，经常按元素位置序号访问数据元素</a:t>
                      </a:r>
                      <a:endParaRPr lang="zh-CN" sz="16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just">
                        <a:spcBef>
                          <a:spcPts val="240"/>
                        </a:spcBef>
                        <a:spcAft>
                          <a:spcPts val="240"/>
                        </a:spcAft>
                      </a:pPr>
                      <a:r>
                        <a:rPr lang="zh-CN" sz="1600" kern="100" dirty="0">
                          <a:latin typeface="Times New Roman" panose="02020603050405020304"/>
                          <a:ea typeface="方正书宋简体"/>
                          <a:cs typeface="Times New Roman" panose="02020603050405020304"/>
                        </a:rPr>
                        <a:t>① 长度变化较大</a:t>
                      </a:r>
                      <a:endParaRPr lang="zh-CN" sz="1600" kern="1000" dirty="0">
                        <a:latin typeface="Times New Roman" panose="02020603050405020304"/>
                        <a:ea typeface="方正书宋简体"/>
                        <a:cs typeface="Times New Roman" panose="02020603050405020304"/>
                      </a:endParaRPr>
                    </a:p>
                    <a:p>
                      <a:pPr algn="just">
                        <a:spcBef>
                          <a:spcPts val="240"/>
                        </a:spcBef>
                        <a:spcAft>
                          <a:spcPts val="240"/>
                        </a:spcAft>
                      </a:pPr>
                      <a:r>
                        <a:rPr lang="zh-CN" sz="1600" kern="100" dirty="0">
                          <a:latin typeface="Times New Roman" panose="02020603050405020304"/>
                          <a:ea typeface="方正书宋简体"/>
                          <a:cs typeface="Times New Roman" panose="02020603050405020304"/>
                        </a:rPr>
                        <a:t>② 频繁进行插入或删除操作</a:t>
                      </a:r>
                      <a:endParaRPr lang="zh-CN" sz="1600" kern="1000" dirty="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5"/>
                  </a:ext>
                </a:extLst>
              </a:tr>
            </a:tbl>
          </a:graphicData>
        </a:graphic>
      </p:graphicFrame>
      <p:sp>
        <p:nvSpPr>
          <p:cNvPr id="123940" name="Line 1"/>
          <p:cNvSpPr>
            <a:spLocks noChangeShapeType="1"/>
          </p:cNvSpPr>
          <p:nvPr/>
        </p:nvSpPr>
        <p:spPr bwMode="auto">
          <a:xfrm>
            <a:off x="-66675" y="1588"/>
            <a:ext cx="1017588" cy="3270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4"/>
          <p:cNvSpPr>
            <a:spLocks noChangeArrowheads="1"/>
          </p:cNvSpPr>
          <p:nvPr/>
        </p:nvSpPr>
        <p:spPr bwMode="auto">
          <a:xfrm>
            <a:off x="0" y="511175"/>
            <a:ext cx="78501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楷体_GB2312" pitchFamily="49" charset="-122"/>
                <a:ea typeface="楷体_GB2312" pitchFamily="49" charset="-122"/>
              </a:rPr>
              <a:t>2.7 </a:t>
            </a:r>
            <a:r>
              <a:rPr lang="zh-CN" altLang="en-US" sz="4000" b="1">
                <a:solidFill>
                  <a:srgbClr val="CC00CC"/>
                </a:solidFill>
                <a:latin typeface="楷体_GB2312" pitchFamily="49" charset="-122"/>
                <a:ea typeface="楷体_GB2312" pitchFamily="49" charset="-122"/>
              </a:rPr>
              <a:t>线性表的应用</a:t>
            </a:r>
          </a:p>
        </p:txBody>
      </p:sp>
      <p:sp>
        <p:nvSpPr>
          <p:cNvPr id="124931" name="Line 5"/>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493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4933" name="Group 3"/>
          <p:cNvGrpSpPr>
            <a:grpSpLocks/>
          </p:cNvGrpSpPr>
          <p:nvPr/>
        </p:nvGrpSpPr>
        <p:grpSpPr bwMode="auto">
          <a:xfrm>
            <a:off x="0" y="2533650"/>
            <a:ext cx="9144000" cy="122238"/>
            <a:chOff x="0" y="1896"/>
            <a:chExt cx="5760" cy="120"/>
          </a:xfrm>
        </p:grpSpPr>
        <p:sp>
          <p:nvSpPr>
            <p:cNvPr id="124978" name="Rectangle 4"/>
            <p:cNvSpPr>
              <a:spLocks noChangeArrowheads="1"/>
            </p:cNvSpPr>
            <p:nvPr/>
          </p:nvSpPr>
          <p:spPr bwMode="auto">
            <a:xfrm>
              <a:off x="0" y="1896"/>
              <a:ext cx="5760" cy="47"/>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79" name="Rectangle 5"/>
            <p:cNvSpPr>
              <a:spLocks noChangeArrowheads="1"/>
            </p:cNvSpPr>
            <p:nvPr/>
          </p:nvSpPr>
          <p:spPr bwMode="auto">
            <a:xfrm>
              <a:off x="0" y="1942"/>
              <a:ext cx="5760" cy="74"/>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grpSp>
      <p:grpSp>
        <p:nvGrpSpPr>
          <p:cNvPr id="3" name="Group 93"/>
          <p:cNvGrpSpPr>
            <a:grpSpLocks/>
          </p:cNvGrpSpPr>
          <p:nvPr/>
        </p:nvGrpSpPr>
        <p:grpSpPr bwMode="auto">
          <a:xfrm>
            <a:off x="1476375" y="1984375"/>
            <a:ext cx="2049463" cy="3429000"/>
            <a:chOff x="533" y="1792"/>
            <a:chExt cx="1022" cy="1912"/>
          </a:xfrm>
        </p:grpSpPr>
        <p:grpSp>
          <p:nvGrpSpPr>
            <p:cNvPr id="124958" name="Group 59"/>
            <p:cNvGrpSpPr>
              <a:grpSpLocks/>
            </p:cNvGrpSpPr>
            <p:nvPr/>
          </p:nvGrpSpPr>
          <p:grpSpPr bwMode="auto">
            <a:xfrm rot="3877067">
              <a:off x="568" y="2717"/>
              <a:ext cx="1432" cy="542"/>
              <a:chOff x="2290" y="2725"/>
              <a:chExt cx="1832" cy="713"/>
            </a:xfrm>
          </p:grpSpPr>
          <p:grpSp>
            <p:nvGrpSpPr>
              <p:cNvPr id="124972" name="Group 60"/>
              <p:cNvGrpSpPr>
                <a:grpSpLocks/>
              </p:cNvGrpSpPr>
              <p:nvPr/>
            </p:nvGrpSpPr>
            <p:grpSpPr bwMode="auto">
              <a:xfrm>
                <a:off x="2290" y="3030"/>
                <a:ext cx="1832" cy="408"/>
                <a:chOff x="2290" y="3030"/>
                <a:chExt cx="1832" cy="408"/>
              </a:xfrm>
            </p:grpSpPr>
            <p:sp>
              <p:nvSpPr>
                <p:cNvPr id="124976" name="Freeform 61"/>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4977" name="Freeform 62"/>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124973" name="Group 63"/>
              <p:cNvGrpSpPr>
                <a:grpSpLocks/>
              </p:cNvGrpSpPr>
              <p:nvPr/>
            </p:nvGrpSpPr>
            <p:grpSpPr bwMode="auto">
              <a:xfrm flipV="1">
                <a:off x="2290" y="2725"/>
                <a:ext cx="1406" cy="313"/>
                <a:chOff x="2290" y="3030"/>
                <a:chExt cx="1832" cy="408"/>
              </a:xfrm>
            </p:grpSpPr>
            <p:sp>
              <p:nvSpPr>
                <p:cNvPr id="124974" name="Freeform 64"/>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4975" name="Freeform 65"/>
                <p:cNvSpPr>
                  <a:spLocks noChangeArrowheads="1"/>
                </p:cNvSpPr>
                <p:nvPr/>
              </p:nvSpPr>
              <p:spPr bwMode="auto">
                <a:xfrm>
                  <a:off x="3811" y="3062"/>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grpSp>
          <p:nvGrpSpPr>
            <p:cNvPr id="124959" name="Group 66"/>
            <p:cNvGrpSpPr>
              <a:grpSpLocks/>
            </p:cNvGrpSpPr>
            <p:nvPr/>
          </p:nvGrpSpPr>
          <p:grpSpPr bwMode="auto">
            <a:xfrm>
              <a:off x="533" y="1792"/>
              <a:ext cx="693" cy="625"/>
              <a:chOff x="2849" y="1735"/>
              <a:chExt cx="787" cy="688"/>
            </a:xfrm>
          </p:grpSpPr>
          <p:sp>
            <p:nvSpPr>
              <p:cNvPr id="124962" name="Oval 67"/>
              <p:cNvSpPr>
                <a:spLocks noChangeArrowheads="1"/>
              </p:cNvSpPr>
              <p:nvPr/>
            </p:nvSpPr>
            <p:spPr bwMode="auto">
              <a:xfrm>
                <a:off x="2907" y="1931"/>
                <a:ext cx="104" cy="295"/>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63" name="Oval 68"/>
              <p:cNvSpPr>
                <a:spLocks noChangeArrowheads="1"/>
              </p:cNvSpPr>
              <p:nvPr/>
            </p:nvSpPr>
            <p:spPr bwMode="auto">
              <a:xfrm>
                <a:off x="2907" y="1931"/>
                <a:ext cx="104" cy="295"/>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64" name="Oval 69"/>
              <p:cNvSpPr>
                <a:spLocks noChangeArrowheads="1"/>
              </p:cNvSpPr>
              <p:nvPr/>
            </p:nvSpPr>
            <p:spPr bwMode="auto">
              <a:xfrm>
                <a:off x="2849" y="1931"/>
                <a:ext cx="787" cy="295"/>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65" name="Oval 70"/>
              <p:cNvSpPr>
                <a:spLocks noChangeArrowheads="1"/>
              </p:cNvSpPr>
              <p:nvPr/>
            </p:nvSpPr>
            <p:spPr bwMode="auto">
              <a:xfrm>
                <a:off x="2849" y="1933"/>
                <a:ext cx="787" cy="295"/>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66" name="Oval 71"/>
              <p:cNvSpPr>
                <a:spLocks noChangeArrowheads="1"/>
              </p:cNvSpPr>
              <p:nvPr/>
            </p:nvSpPr>
            <p:spPr bwMode="auto">
              <a:xfrm>
                <a:off x="2888" y="1931"/>
                <a:ext cx="709" cy="295"/>
              </a:xfrm>
              <a:prstGeom prst="ellipse">
                <a:avLst/>
              </a:prstGeom>
              <a:solidFill>
                <a:srgbClr val="0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grpSp>
            <p:nvGrpSpPr>
              <p:cNvPr id="124967" name="Group 72"/>
              <p:cNvGrpSpPr>
                <a:grpSpLocks/>
              </p:cNvGrpSpPr>
              <p:nvPr/>
            </p:nvGrpSpPr>
            <p:grpSpPr bwMode="auto">
              <a:xfrm>
                <a:off x="2899" y="1735"/>
                <a:ext cx="687" cy="688"/>
                <a:chOff x="4166" y="1706"/>
                <a:chExt cx="1252" cy="1252"/>
              </a:xfrm>
            </p:grpSpPr>
            <p:sp>
              <p:nvSpPr>
                <p:cNvPr id="124968" name="Oval 73"/>
                <p:cNvSpPr>
                  <a:spLocks noChangeArrowheads="1"/>
                </p:cNvSpPr>
                <p:nvPr/>
              </p:nvSpPr>
              <p:spPr bwMode="auto">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69" name="Oval 74"/>
                <p:cNvSpPr>
                  <a:spLocks noChangeArrowheads="1"/>
                </p:cNvSpPr>
                <p:nvPr/>
              </p:nvSpPr>
              <p:spPr bwMode="auto">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70" name="Oval 75"/>
                <p:cNvSpPr>
                  <a:spLocks noChangeArrowheads="1"/>
                </p:cNvSpPr>
                <p:nvPr/>
              </p:nvSpPr>
              <p:spPr bwMode="auto">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71" name="Oval 76"/>
                <p:cNvSpPr>
                  <a:spLocks noChangeArrowheads="1"/>
                </p:cNvSpPr>
                <p:nvPr/>
              </p:nvSpPr>
              <p:spPr bwMode="auto">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grpSp>
        </p:grpSp>
        <p:sp>
          <p:nvSpPr>
            <p:cNvPr id="101" name="Text Box 77"/>
            <p:cNvSpPr txBox="1">
              <a:spLocks noChangeArrowheads="1"/>
            </p:cNvSpPr>
            <p:nvPr/>
          </p:nvSpPr>
          <p:spPr bwMode="gray">
            <a:xfrm rot="3925970">
              <a:off x="565" y="2845"/>
              <a:ext cx="1129" cy="228"/>
            </a:xfrm>
            <a:prstGeom prst="rect">
              <a:avLst/>
            </a:prstGeom>
            <a:noFill/>
            <a:ln w="9525">
              <a:noFill/>
              <a:miter lim="800000"/>
            </a:ln>
            <a:effectLst/>
          </p:spPr>
          <p:txBody>
            <a:bodyPr wrap="none">
              <a:spAutoFit/>
            </a:bodyPr>
            <a:lstStyle/>
            <a:p>
              <a:pPr>
                <a:defRPr/>
              </a:pPr>
              <a:r>
                <a:rPr lang="zh-CN" altLang="en-US" sz="2400" b="1">
                  <a:solidFill>
                    <a:schemeClr val="bg1"/>
                  </a:solidFill>
                  <a:effectLst>
                    <a:outerShdw blurRad="38100" dist="38100" dir="2700000" algn="tl">
                      <a:srgbClr val="C0C0C0"/>
                    </a:outerShdw>
                  </a:effectLst>
                  <a:latin typeface="楷体_GB2312" pitchFamily="49" charset="-122"/>
                  <a:ea typeface="楷体_GB2312" pitchFamily="49" charset="-122"/>
                </a:rPr>
                <a:t>线性表的合并</a:t>
              </a:r>
            </a:p>
          </p:txBody>
        </p:sp>
        <p:sp>
          <p:nvSpPr>
            <p:cNvPr id="124961" name="Text Box 78"/>
            <p:cNvSpPr txBox="1">
              <a:spLocks noChangeArrowheads="1"/>
            </p:cNvSpPr>
            <p:nvPr/>
          </p:nvSpPr>
          <p:spPr bwMode="auto">
            <a:xfrm rot="3925970">
              <a:off x="1160" y="2814"/>
              <a:ext cx="221"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zh-CN" sz="1400" b="1">
                <a:latin typeface="Arial" panose="020B0604020202020204" pitchFamily="34" charset="0"/>
                <a:ea typeface="宋体" panose="02010600030101010101" pitchFamily="2" charset="-122"/>
              </a:endParaRPr>
            </a:p>
          </p:txBody>
        </p:sp>
      </p:grpSp>
      <p:grpSp>
        <p:nvGrpSpPr>
          <p:cNvPr id="9" name="Group 94"/>
          <p:cNvGrpSpPr>
            <a:grpSpLocks/>
          </p:cNvGrpSpPr>
          <p:nvPr/>
        </p:nvGrpSpPr>
        <p:grpSpPr bwMode="auto">
          <a:xfrm>
            <a:off x="3948113" y="1938338"/>
            <a:ext cx="1878012" cy="3595687"/>
            <a:chOff x="1634" y="1792"/>
            <a:chExt cx="1022" cy="2003"/>
          </a:xfrm>
        </p:grpSpPr>
        <p:grpSp>
          <p:nvGrpSpPr>
            <p:cNvPr id="124938" name="Group 41"/>
            <p:cNvGrpSpPr>
              <a:grpSpLocks/>
            </p:cNvGrpSpPr>
            <p:nvPr/>
          </p:nvGrpSpPr>
          <p:grpSpPr bwMode="auto">
            <a:xfrm rot="3877067">
              <a:off x="1669" y="2717"/>
              <a:ext cx="1432" cy="542"/>
              <a:chOff x="2290" y="2725"/>
              <a:chExt cx="1832" cy="713"/>
            </a:xfrm>
          </p:grpSpPr>
          <p:grpSp>
            <p:nvGrpSpPr>
              <p:cNvPr id="124952" name="Group 42"/>
              <p:cNvGrpSpPr>
                <a:grpSpLocks/>
              </p:cNvGrpSpPr>
              <p:nvPr/>
            </p:nvGrpSpPr>
            <p:grpSpPr bwMode="auto">
              <a:xfrm>
                <a:off x="2290" y="3030"/>
                <a:ext cx="1832" cy="408"/>
                <a:chOff x="2290" y="3030"/>
                <a:chExt cx="1832" cy="408"/>
              </a:xfrm>
            </p:grpSpPr>
            <p:sp>
              <p:nvSpPr>
                <p:cNvPr id="124956" name="Freeform 43"/>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4957" name="Freeform 44"/>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124953" name="Group 45"/>
              <p:cNvGrpSpPr>
                <a:grpSpLocks/>
              </p:cNvGrpSpPr>
              <p:nvPr/>
            </p:nvGrpSpPr>
            <p:grpSpPr bwMode="auto">
              <a:xfrm flipV="1">
                <a:off x="2290" y="2725"/>
                <a:ext cx="1406" cy="313"/>
                <a:chOff x="2290" y="3030"/>
                <a:chExt cx="1832" cy="408"/>
              </a:xfrm>
            </p:grpSpPr>
            <p:sp>
              <p:nvSpPr>
                <p:cNvPr id="124954" name="Freeform 46"/>
                <p:cNvSpPr>
                  <a:spLocks noChangeArrowheads="1"/>
                </p:cNvSpPr>
                <p:nvPr/>
              </p:nvSpPr>
              <p:spPr bwMode="auto">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24955" name="Freeform 47"/>
                <p:cNvSpPr>
                  <a:spLocks noChangeArrowheads="1"/>
                </p:cNvSpPr>
                <p:nvPr/>
              </p:nvSpPr>
              <p:spPr bwMode="auto">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grpSp>
          <p:nvGrpSpPr>
            <p:cNvPr id="124939" name="Group 48"/>
            <p:cNvGrpSpPr>
              <a:grpSpLocks/>
            </p:cNvGrpSpPr>
            <p:nvPr/>
          </p:nvGrpSpPr>
          <p:grpSpPr bwMode="auto">
            <a:xfrm>
              <a:off x="1634" y="1792"/>
              <a:ext cx="693" cy="625"/>
              <a:chOff x="2849" y="1735"/>
              <a:chExt cx="787" cy="688"/>
            </a:xfrm>
          </p:grpSpPr>
          <p:sp>
            <p:nvSpPr>
              <p:cNvPr id="124942" name="Oval 49"/>
              <p:cNvSpPr>
                <a:spLocks noChangeArrowheads="1"/>
              </p:cNvSpPr>
              <p:nvPr/>
            </p:nvSpPr>
            <p:spPr bwMode="auto">
              <a:xfrm>
                <a:off x="2906" y="1931"/>
                <a:ext cx="114" cy="294"/>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43" name="Oval 50"/>
              <p:cNvSpPr>
                <a:spLocks noChangeArrowheads="1"/>
              </p:cNvSpPr>
              <p:nvPr/>
            </p:nvSpPr>
            <p:spPr bwMode="auto">
              <a:xfrm>
                <a:off x="2906" y="1931"/>
                <a:ext cx="114" cy="294"/>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44" name="Oval 51"/>
              <p:cNvSpPr>
                <a:spLocks noChangeArrowheads="1"/>
              </p:cNvSpPr>
              <p:nvPr/>
            </p:nvSpPr>
            <p:spPr bwMode="auto">
              <a:xfrm>
                <a:off x="2849" y="1931"/>
                <a:ext cx="787" cy="294"/>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45" name="Oval 52"/>
              <p:cNvSpPr>
                <a:spLocks noChangeArrowheads="1"/>
              </p:cNvSpPr>
              <p:nvPr/>
            </p:nvSpPr>
            <p:spPr bwMode="auto">
              <a:xfrm>
                <a:off x="2849" y="1933"/>
                <a:ext cx="787" cy="294"/>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46" name="Oval 53"/>
              <p:cNvSpPr>
                <a:spLocks noChangeArrowheads="1"/>
              </p:cNvSpPr>
              <p:nvPr/>
            </p:nvSpPr>
            <p:spPr bwMode="auto">
              <a:xfrm>
                <a:off x="2888" y="1931"/>
                <a:ext cx="710" cy="294"/>
              </a:xfrm>
              <a:prstGeom prst="ellipse">
                <a:avLst/>
              </a:prstGeom>
              <a:solidFill>
                <a:srgbClr val="00000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grpSp>
            <p:nvGrpSpPr>
              <p:cNvPr id="124947" name="Group 54"/>
              <p:cNvGrpSpPr>
                <a:grpSpLocks/>
              </p:cNvGrpSpPr>
              <p:nvPr/>
            </p:nvGrpSpPr>
            <p:grpSpPr bwMode="auto">
              <a:xfrm>
                <a:off x="2899" y="1735"/>
                <a:ext cx="687" cy="688"/>
                <a:chOff x="4166" y="1706"/>
                <a:chExt cx="1252" cy="1252"/>
              </a:xfrm>
            </p:grpSpPr>
            <p:sp>
              <p:nvSpPr>
                <p:cNvPr id="124948" name="Oval 55"/>
                <p:cNvSpPr>
                  <a:spLocks noChangeArrowheads="1"/>
                </p:cNvSpPr>
                <p:nvPr/>
              </p:nvSpPr>
              <p:spPr bwMode="auto">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49" name="Oval 56"/>
                <p:cNvSpPr>
                  <a:spLocks noChangeArrowheads="1"/>
                </p:cNvSpPr>
                <p:nvPr/>
              </p:nvSpPr>
              <p:spPr bwMode="auto">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50" name="Oval 57"/>
                <p:cNvSpPr>
                  <a:spLocks noChangeArrowheads="1"/>
                </p:cNvSpPr>
                <p:nvPr/>
              </p:nvSpPr>
              <p:spPr bwMode="auto">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sp>
              <p:nvSpPr>
                <p:cNvPr id="124951" name="Oval 58"/>
                <p:cNvSpPr>
                  <a:spLocks noChangeArrowheads="1"/>
                </p:cNvSpPr>
                <p:nvPr/>
              </p:nvSpPr>
              <p:spPr bwMode="auto">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endParaRPr lang="zh-CN" altLang="zh-CN" sz="1800">
                    <a:latin typeface="Arial" panose="020B0604020202020204" pitchFamily="34" charset="0"/>
                    <a:ea typeface="宋体" panose="02010600030101010101" pitchFamily="2" charset="-122"/>
                  </a:endParaRPr>
                </a:p>
              </p:txBody>
            </p:sp>
          </p:grpSp>
        </p:grpSp>
        <p:sp>
          <p:nvSpPr>
            <p:cNvPr id="81" name="Text Box 79"/>
            <p:cNvSpPr txBox="1">
              <a:spLocks noChangeArrowheads="1"/>
            </p:cNvSpPr>
            <p:nvPr/>
          </p:nvSpPr>
          <p:spPr bwMode="gray">
            <a:xfrm rot="3925970">
              <a:off x="1672" y="3033"/>
              <a:ext cx="1274" cy="251"/>
            </a:xfrm>
            <a:prstGeom prst="rect">
              <a:avLst/>
            </a:prstGeom>
            <a:noFill/>
            <a:ln w="9525">
              <a:noFill/>
              <a:miter lim="800000"/>
            </a:ln>
          </p:spPr>
          <p:txBody>
            <a:bodyPr>
              <a:spAutoFit/>
            </a:bodyPr>
            <a:lstStyle/>
            <a:p>
              <a:pPr>
                <a:defRPr/>
              </a:pPr>
              <a:r>
                <a:rPr lang="zh-CN" altLang="en-US" sz="2400" b="1">
                  <a:solidFill>
                    <a:schemeClr val="bg1"/>
                  </a:solidFill>
                  <a:effectLst>
                    <a:outerShdw blurRad="38100" dist="38100" dir="2700000" algn="tl">
                      <a:srgbClr val="C0C0C0"/>
                    </a:outerShdw>
                  </a:effectLst>
                  <a:latin typeface="楷体_GB2312" pitchFamily="49" charset="-122"/>
                  <a:ea typeface="楷体_GB2312" pitchFamily="49" charset="-122"/>
                </a:rPr>
                <a:t>有序表的合并</a:t>
              </a:r>
              <a:endParaRPr lang="zh-CN" altLang="en-US" sz="1800" b="1">
                <a:solidFill>
                  <a:schemeClr val="bg1"/>
                </a:solidFill>
                <a:effectLst>
                  <a:outerShdw blurRad="38100" dist="38100" dir="2700000" algn="tl">
                    <a:srgbClr val="C0C0C0"/>
                  </a:outerShdw>
                </a:effectLst>
                <a:latin typeface="楷体_GB2312" pitchFamily="49" charset="-122"/>
                <a:ea typeface="楷体_GB2312" pitchFamily="49" charset="-122"/>
              </a:endParaRPr>
            </a:p>
          </p:txBody>
        </p:sp>
        <p:sp>
          <p:nvSpPr>
            <p:cNvPr id="124941" name="Text Box 80"/>
            <p:cNvSpPr txBox="1">
              <a:spLocks noChangeArrowheads="1"/>
            </p:cNvSpPr>
            <p:nvPr/>
          </p:nvSpPr>
          <p:spPr bwMode="auto">
            <a:xfrm rot="3925970">
              <a:off x="2259" y="2811"/>
              <a:ext cx="221"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zh-CN" sz="1400" b="1">
                <a:latin typeface="Arial" panose="020B0604020202020204" pitchFamily="34" charset="0"/>
                <a:ea typeface="宋体" panose="02010600030101010101" pitchFamily="2" charset="-122"/>
              </a:endParaRPr>
            </a:p>
          </p:txBody>
        </p:sp>
      </p:grpSp>
      <p:sp>
        <p:nvSpPr>
          <p:cNvPr id="200" name="TextBox 199"/>
          <p:cNvSpPr txBox="1"/>
          <p:nvPr/>
        </p:nvSpPr>
        <p:spPr>
          <a:xfrm>
            <a:off x="1905000" y="2284413"/>
            <a:ext cx="533400" cy="457200"/>
          </a:xfrm>
          <a:prstGeom prst="rect">
            <a:avLst/>
          </a:prstGeom>
          <a:noFill/>
        </p:spPr>
        <p:txBody>
          <a:bodyPr>
            <a:spAutoFit/>
          </a:bodyPr>
          <a:lstStyle/>
          <a:p>
            <a:pPr algn="ctr" eaLnBrk="1" hangingPunct="1">
              <a:defRPr/>
            </a:pPr>
            <a:r>
              <a:rPr lang="en-US" altLang="zh-CN" sz="2400" dirty="0">
                <a:solidFill>
                  <a:srgbClr val="0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1</a:t>
            </a:r>
            <a:endParaRPr lang="en-US" altLang="zh-CN" sz="1800" dirty="0">
              <a:solidFill>
                <a:srgbClr val="004386"/>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201" name="TextBox 200"/>
          <p:cNvSpPr txBox="1"/>
          <p:nvPr/>
        </p:nvSpPr>
        <p:spPr>
          <a:xfrm>
            <a:off x="4316413" y="2305050"/>
            <a:ext cx="533400" cy="457200"/>
          </a:xfrm>
          <a:prstGeom prst="rect">
            <a:avLst/>
          </a:prstGeom>
          <a:noFill/>
        </p:spPr>
        <p:txBody>
          <a:bodyPr>
            <a:spAutoFit/>
          </a:bodyPr>
          <a:lstStyle/>
          <a:p>
            <a:pPr algn="ctr" eaLnBrk="1" hangingPunct="1">
              <a:defRPr/>
            </a:pPr>
            <a:r>
              <a:rPr lang="en-US" altLang="zh-CN" sz="2400" dirty="0">
                <a:solidFill>
                  <a:srgbClr val="0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2</a:t>
            </a:r>
            <a:endParaRPr lang="en-US" altLang="zh-CN" sz="1800" dirty="0">
              <a:solidFill>
                <a:srgbClr val="004386"/>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9"/>
                                        </p:tgtEl>
                                      </p:cBhvr>
                                    </p:animEffect>
                                    <p:animScale>
                                      <p:cBhvr>
                                        <p:cTn id="12"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4"/>
          <p:cNvSpPr>
            <a:spLocks noChangeArrowheads="1"/>
          </p:cNvSpPr>
          <p:nvPr/>
        </p:nvSpPr>
        <p:spPr bwMode="auto">
          <a:xfrm>
            <a:off x="0" y="511175"/>
            <a:ext cx="78501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楷体_GB2312" pitchFamily="49" charset="-122"/>
                <a:ea typeface="楷体_GB2312" pitchFamily="49" charset="-122"/>
              </a:rPr>
              <a:t>2.7.1 </a:t>
            </a:r>
            <a:r>
              <a:rPr lang="zh-CN" altLang="en-US" sz="4000" b="1">
                <a:solidFill>
                  <a:srgbClr val="CC00CC"/>
                </a:solidFill>
                <a:latin typeface="楷体_GB2312" pitchFamily="49" charset="-122"/>
                <a:ea typeface="楷体_GB2312" pitchFamily="49" charset="-122"/>
              </a:rPr>
              <a:t>　线性表的合并</a:t>
            </a:r>
          </a:p>
        </p:txBody>
      </p:sp>
      <p:sp>
        <p:nvSpPr>
          <p:cNvPr id="125955" name="Line 5"/>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595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7" name="Rectangle 10"/>
          <p:cNvSpPr>
            <a:spLocks noChangeArrowheads="1"/>
          </p:cNvSpPr>
          <p:nvPr/>
        </p:nvSpPr>
        <p:spPr bwMode="auto">
          <a:xfrm>
            <a:off x="684213" y="1412875"/>
            <a:ext cx="82296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nSpc>
                <a:spcPct val="120000"/>
              </a:lnSpc>
              <a:spcBef>
                <a:spcPct val="20000"/>
              </a:spcBef>
            </a:pPr>
            <a:r>
              <a:rPr lang="zh-CN" altLang="en-US" sz="3200" b="1">
                <a:latin typeface="楷体_GB2312" pitchFamily="49" charset="-122"/>
                <a:ea typeface="楷体_GB2312" pitchFamily="49" charset="-122"/>
              </a:rPr>
              <a:t>问题描述：   </a:t>
            </a:r>
          </a:p>
          <a:p>
            <a:pPr>
              <a:lnSpc>
                <a:spcPct val="120000"/>
              </a:lnSpc>
              <a:spcBef>
                <a:spcPct val="20000"/>
              </a:spcBef>
            </a:pPr>
            <a:r>
              <a:rPr lang="zh-CN" altLang="en-US" sz="3200" b="1">
                <a:latin typeface="楷体_GB2312" pitchFamily="49" charset="-122"/>
                <a:ea typeface="楷体_GB2312" pitchFamily="49" charset="-122"/>
              </a:rPr>
              <a:t>    假设利用两个线性表</a:t>
            </a:r>
            <a:r>
              <a:rPr lang="en-US" altLang="zh-CN" sz="3200" b="1">
                <a:latin typeface="楷体_GB2312" pitchFamily="49" charset="-122"/>
                <a:ea typeface="楷体_GB2312" pitchFamily="49" charset="-122"/>
              </a:rPr>
              <a:t>La</a:t>
            </a:r>
            <a:r>
              <a:rPr lang="zh-CN" altLang="en-US" sz="3200" b="1">
                <a:latin typeface="楷体_GB2312" pitchFamily="49" charset="-122"/>
                <a:ea typeface="楷体_GB2312" pitchFamily="49" charset="-122"/>
              </a:rPr>
              <a:t>和</a:t>
            </a:r>
            <a:r>
              <a:rPr lang="en-US" altLang="zh-CN" sz="3200" b="1">
                <a:latin typeface="楷体_GB2312" pitchFamily="49" charset="-122"/>
                <a:ea typeface="楷体_GB2312" pitchFamily="49" charset="-122"/>
              </a:rPr>
              <a:t>Lb</a:t>
            </a:r>
            <a:r>
              <a:rPr lang="zh-CN" altLang="en-US" sz="3200" b="1">
                <a:latin typeface="楷体_GB2312" pitchFamily="49" charset="-122"/>
                <a:ea typeface="楷体_GB2312" pitchFamily="49" charset="-122"/>
              </a:rPr>
              <a:t>分别表示两个集合</a:t>
            </a:r>
            <a:r>
              <a:rPr lang="en-US" altLang="zh-CN" sz="3200" b="1">
                <a:latin typeface="楷体_GB2312" pitchFamily="49" charset="-122"/>
                <a:ea typeface="楷体_GB2312" pitchFamily="49" charset="-122"/>
              </a:rPr>
              <a:t>A</a:t>
            </a:r>
            <a:r>
              <a:rPr lang="zh-CN" altLang="en-US" sz="3200" b="1">
                <a:latin typeface="楷体_GB2312" pitchFamily="49" charset="-122"/>
                <a:ea typeface="楷体_GB2312" pitchFamily="49" charset="-122"/>
              </a:rPr>
              <a:t>和</a:t>
            </a:r>
            <a:r>
              <a:rPr lang="en-US" altLang="zh-CN" sz="3200" b="1">
                <a:latin typeface="楷体_GB2312" pitchFamily="49" charset="-122"/>
                <a:ea typeface="楷体_GB2312" pitchFamily="49" charset="-122"/>
              </a:rPr>
              <a:t>B,</a:t>
            </a:r>
            <a:r>
              <a:rPr lang="zh-CN" altLang="en-US" sz="3200" b="1">
                <a:latin typeface="楷体_GB2312" pitchFamily="49" charset="-122"/>
                <a:ea typeface="楷体_GB2312" pitchFamily="49" charset="-122"/>
              </a:rPr>
              <a:t>现要求一个新的集合</a:t>
            </a:r>
          </a:p>
          <a:p>
            <a:pPr>
              <a:lnSpc>
                <a:spcPct val="120000"/>
              </a:lnSpc>
              <a:spcBef>
                <a:spcPct val="20000"/>
              </a:spcBef>
            </a:pPr>
            <a:r>
              <a:rPr lang="zh-CN" altLang="en-US" sz="3200"/>
              <a:t>                           </a:t>
            </a:r>
            <a:r>
              <a:rPr lang="en-US" altLang="zh-CN" sz="4000">
                <a:solidFill>
                  <a:schemeClr val="tx2"/>
                </a:solidFill>
              </a:rPr>
              <a:t>A=A</a:t>
            </a:r>
            <a:r>
              <a:rPr lang="en-US" altLang="zh-CN" sz="4000">
                <a:solidFill>
                  <a:schemeClr val="tx2"/>
                </a:solidFill>
                <a:sym typeface="Symbol" panose="05050102010706020507" pitchFamily="18" charset="2"/>
              </a:rPr>
              <a:t>B</a:t>
            </a:r>
            <a:endParaRPr lang="en-US" altLang="zh-CN" sz="3200">
              <a:solidFill>
                <a:schemeClr val="tx2"/>
              </a:solidFill>
            </a:endParaRPr>
          </a:p>
          <a:p>
            <a:pPr lvl="2">
              <a:lnSpc>
                <a:spcPct val="150000"/>
              </a:lnSpc>
              <a:spcBef>
                <a:spcPct val="20000"/>
              </a:spcBef>
            </a:pPr>
            <a:endParaRPr lang="en-US" altLang="zh-CN" sz="2400">
              <a:solidFill>
                <a:schemeClr val="tx2"/>
              </a:solidFill>
            </a:endParaRPr>
          </a:p>
          <a:p>
            <a:pPr lvl="2">
              <a:lnSpc>
                <a:spcPct val="150000"/>
              </a:lnSpc>
              <a:spcBef>
                <a:spcPct val="20000"/>
              </a:spcBef>
            </a:pPr>
            <a:endParaRPr lang="en-US" altLang="zh-CN" sz="2400"/>
          </a:p>
          <a:p>
            <a:pPr>
              <a:spcBef>
                <a:spcPct val="20000"/>
              </a:spcBef>
            </a:pPr>
            <a:endParaRPr lang="en-US" altLang="zh-CN" sz="3200"/>
          </a:p>
        </p:txBody>
      </p:sp>
      <p:sp>
        <p:nvSpPr>
          <p:cNvPr id="674827" name="Rectangle 11"/>
          <p:cNvSpPr>
            <a:spLocks noChangeArrowheads="1"/>
          </p:cNvSpPr>
          <p:nvPr/>
        </p:nvSpPr>
        <p:spPr bwMode="auto">
          <a:xfrm>
            <a:off x="684213" y="4292600"/>
            <a:ext cx="7848600" cy="21336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en-US" sz="3200" b="1">
                <a:ea typeface="黑体" panose="02010609060101010101" pitchFamily="49" charset="-122"/>
              </a:rPr>
              <a:t>L</a:t>
            </a:r>
            <a:r>
              <a:rPr lang="en-US" altLang="zh-CN" sz="3200" b="1">
                <a:ea typeface="黑体" panose="02010609060101010101" pitchFamily="49" charset="-122"/>
              </a:rPr>
              <a:t>a</a:t>
            </a:r>
            <a:r>
              <a:rPr lang="en-US" altLang="en-US" sz="3200" b="1">
                <a:ea typeface="黑体" panose="02010609060101010101" pitchFamily="49" charset="-122"/>
              </a:rPr>
              <a:t>=(</a:t>
            </a:r>
            <a:r>
              <a:rPr lang="en-US" altLang="zh-CN" sz="3200" b="1">
                <a:ea typeface="黑体" panose="02010609060101010101" pitchFamily="49" charset="-122"/>
              </a:rPr>
              <a:t>7</a:t>
            </a:r>
            <a:r>
              <a:rPr lang="en-US" altLang="en-US" sz="3200" b="1">
                <a:ea typeface="黑体" panose="02010609060101010101" pitchFamily="49" charset="-122"/>
              </a:rPr>
              <a:t>, 5, </a:t>
            </a:r>
            <a:r>
              <a:rPr lang="en-US" altLang="zh-CN" sz="3200" b="1">
                <a:ea typeface="黑体" panose="02010609060101010101" pitchFamily="49" charset="-122"/>
              </a:rPr>
              <a:t>3</a:t>
            </a:r>
            <a:r>
              <a:rPr lang="en-US" altLang="en-US" sz="3200" b="1">
                <a:ea typeface="黑体" panose="02010609060101010101" pitchFamily="49" charset="-122"/>
              </a:rPr>
              <a:t>, 11)</a:t>
            </a:r>
          </a:p>
          <a:p>
            <a:pPr eaLnBrk="1" hangingPunct="1">
              <a:lnSpc>
                <a:spcPct val="120000"/>
              </a:lnSpc>
            </a:pPr>
            <a:r>
              <a:rPr lang="en-US" altLang="en-US" sz="3200" b="1">
                <a:ea typeface="黑体" panose="02010609060101010101" pitchFamily="49" charset="-122"/>
              </a:rPr>
              <a:t>L</a:t>
            </a:r>
            <a:r>
              <a:rPr lang="en-US" altLang="zh-CN" sz="3200" b="1">
                <a:ea typeface="黑体" panose="02010609060101010101" pitchFamily="49" charset="-122"/>
              </a:rPr>
              <a:t>b</a:t>
            </a:r>
            <a:r>
              <a:rPr lang="en-US" altLang="en-US" sz="3200" b="1">
                <a:ea typeface="黑体" panose="02010609060101010101" pitchFamily="49" charset="-122"/>
              </a:rPr>
              <a:t>=(2, 6, </a:t>
            </a:r>
            <a:r>
              <a:rPr lang="en-US" altLang="zh-CN" sz="3200" b="1">
                <a:ea typeface="黑体" panose="02010609060101010101" pitchFamily="49" charset="-122"/>
              </a:rPr>
              <a:t>3</a:t>
            </a:r>
            <a:r>
              <a:rPr lang="en-US" altLang="en-US" sz="3200" b="1">
                <a:ea typeface="黑体" panose="02010609060101010101" pitchFamily="49" charset="-122"/>
              </a:rPr>
              <a:t>)</a:t>
            </a:r>
          </a:p>
          <a:p>
            <a:pPr eaLnBrk="1" hangingPunct="1">
              <a:lnSpc>
                <a:spcPct val="120000"/>
              </a:lnSpc>
            </a:pPr>
            <a:r>
              <a:rPr lang="en-US" altLang="zh-CN" sz="3200" b="1">
                <a:ea typeface="宋体" panose="02010600030101010101" pitchFamily="2" charset="-122"/>
              </a:rPr>
              <a:t>La=(7, 5, 3, 11, 2, 6) </a:t>
            </a:r>
          </a:p>
          <a:p>
            <a:pPr algn="just" eaLnBrk="1" hangingPunct="1">
              <a:lnSpc>
                <a:spcPct val="120000"/>
              </a:lnSpc>
            </a:pPr>
            <a:r>
              <a:rPr lang="en-US" altLang="zh-CN">
                <a:ea typeface="宋体" panose="02010600030101010101" pitchFamily="2" charset="-122"/>
              </a:rPr>
              <a:t>.</a:t>
            </a:r>
          </a:p>
          <a:p>
            <a:pPr algn="just" eaLnBrk="1" hangingPunct="1"/>
            <a:endParaRPr lang="en-US" altLang="zh-CN" sz="2400">
              <a:ea typeface="宋体" panose="02010600030101010101" pitchFamily="2" charset="-122"/>
            </a:endParaRPr>
          </a:p>
          <a:p>
            <a:pPr lvl="2" eaLnBrk="1" hangingPunct="1">
              <a:lnSpc>
                <a:spcPct val="150000"/>
              </a:lnSpc>
            </a:pPr>
            <a:endParaRPr lang="en-US" altLang="zh-CN" sz="2400">
              <a:ea typeface="宋体" panose="02010600030101010101" pitchFamily="2" charset="-122"/>
            </a:endParaRPr>
          </a:p>
          <a:p>
            <a:pPr lvl="2" eaLnBrk="1" hangingPunct="1">
              <a:lnSpc>
                <a:spcPct val="150000"/>
              </a:lnSpc>
            </a:pPr>
            <a:endParaRPr lang="en-US" altLang="zh-CN" sz="2400">
              <a:ea typeface="宋体" panose="02010600030101010101" pitchFamily="2" charset="-122"/>
            </a:endParaRPr>
          </a:p>
          <a:p>
            <a:pPr eaLnBrk="1" hangingPunct="1"/>
            <a:endParaRPr lang="en-US" altLang="zh-CN"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4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Text Box 5"/>
          <p:cNvSpPr txBox="1">
            <a:spLocks noChangeArrowheads="1"/>
          </p:cNvSpPr>
          <p:nvPr/>
        </p:nvSpPr>
        <p:spPr bwMode="auto">
          <a:xfrm>
            <a:off x="250825" y="765175"/>
            <a:ext cx="871855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zh-CN" altLang="en-US" sz="3200" b="1">
                <a:latin typeface="楷体_GB2312" pitchFamily="49" charset="-122"/>
                <a:ea typeface="楷体_GB2312" pitchFamily="49" charset="-122"/>
              </a:rPr>
              <a:t>依次取出</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中的每个元素，执行以下操作：</a:t>
            </a:r>
          </a:p>
          <a:p>
            <a:pPr eaLnBrk="1" hangingPunct="1">
              <a:lnSpc>
                <a:spcPct val="120000"/>
              </a:lnSpc>
            </a:pPr>
            <a:r>
              <a:rPr lang="zh-CN" altLang="en-US" sz="3200" b="1">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在</a:t>
            </a:r>
            <a:r>
              <a:rPr lang="en-US" altLang="zh-CN" sz="3200" b="1">
                <a:solidFill>
                  <a:schemeClr val="accent2"/>
                </a:solidFill>
                <a:latin typeface="楷体_GB2312" pitchFamily="49" charset="-122"/>
                <a:ea typeface="楷体_GB2312" pitchFamily="49" charset="-122"/>
              </a:rPr>
              <a:t>La</a:t>
            </a:r>
            <a:r>
              <a:rPr lang="zh-CN" altLang="en-US" sz="3200" b="1">
                <a:solidFill>
                  <a:schemeClr val="accent2"/>
                </a:solidFill>
                <a:latin typeface="楷体_GB2312" pitchFamily="49" charset="-122"/>
                <a:ea typeface="楷体_GB2312" pitchFamily="49" charset="-122"/>
              </a:rPr>
              <a:t>中查找该元素</a:t>
            </a:r>
          </a:p>
          <a:p>
            <a:pPr eaLnBrk="1" hangingPunct="1">
              <a:lnSpc>
                <a:spcPct val="120000"/>
              </a:lnSpc>
            </a:pPr>
            <a:r>
              <a:rPr lang="zh-CN" altLang="en-US" sz="3200" b="1">
                <a:solidFill>
                  <a:schemeClr val="accent2"/>
                </a:solidFill>
                <a:latin typeface="楷体_GB2312" pitchFamily="49" charset="-122"/>
                <a:ea typeface="楷体_GB2312" pitchFamily="49" charset="-122"/>
              </a:rPr>
              <a:t>　如果找不到，则将其插入</a:t>
            </a:r>
            <a:r>
              <a:rPr lang="en-US" altLang="zh-CN" b="1">
                <a:solidFill>
                  <a:schemeClr val="accent2"/>
                </a:solidFill>
              </a:rPr>
              <a:t>La</a:t>
            </a:r>
            <a:r>
              <a:rPr lang="zh-CN" altLang="en-US" sz="3200" b="1">
                <a:solidFill>
                  <a:schemeClr val="accent2"/>
                </a:solidFill>
                <a:latin typeface="楷体_GB2312" pitchFamily="49" charset="-122"/>
                <a:ea typeface="楷体_GB2312" pitchFamily="49" charset="-122"/>
              </a:rPr>
              <a:t>的最后</a:t>
            </a:r>
          </a:p>
        </p:txBody>
      </p:sp>
      <p:sp>
        <p:nvSpPr>
          <p:cNvPr id="126979" name="Rectangle 8"/>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算法步骤</a:t>
            </a:r>
            <a:r>
              <a:rPr lang="en-US" altLang="zh-CN" sz="4400" b="1">
                <a:ea typeface="楷体_GB2312" pitchFamily="49" charset="-122"/>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4"/>
          <p:cNvSpPr>
            <a:spLocks noChangeArrowheads="1"/>
          </p:cNvSpPr>
          <p:nvPr/>
        </p:nvSpPr>
        <p:spPr bwMode="auto">
          <a:xfrm>
            <a:off x="381000" y="620713"/>
            <a:ext cx="8458200"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lnSpc>
                <a:spcPct val="120000"/>
              </a:lnSpc>
              <a:spcBef>
                <a:spcPct val="20000"/>
              </a:spcBef>
            </a:pPr>
            <a:r>
              <a:rPr lang="en-US" altLang="zh-CN" b="1">
                <a:solidFill>
                  <a:schemeClr val="tx2"/>
                </a:solidFill>
              </a:rPr>
              <a:t>void union(List &amp;La, List Lb){</a:t>
            </a:r>
          </a:p>
          <a:p>
            <a:pPr algn="just">
              <a:lnSpc>
                <a:spcPct val="120000"/>
              </a:lnSpc>
              <a:spcBef>
                <a:spcPct val="20000"/>
              </a:spcBef>
            </a:pPr>
            <a:r>
              <a:rPr lang="en-US" altLang="zh-CN" b="1"/>
              <a:t>  La_len=</a:t>
            </a:r>
            <a:r>
              <a:rPr lang="en-US" altLang="zh-CN" b="1">
                <a:solidFill>
                  <a:schemeClr val="folHlink"/>
                </a:solidFill>
              </a:rPr>
              <a:t>ListLength(La);</a:t>
            </a:r>
            <a:endParaRPr lang="en-US" altLang="zh-CN" b="1"/>
          </a:p>
          <a:p>
            <a:pPr algn="just">
              <a:lnSpc>
                <a:spcPct val="120000"/>
              </a:lnSpc>
              <a:spcBef>
                <a:spcPct val="20000"/>
              </a:spcBef>
            </a:pPr>
            <a:r>
              <a:rPr lang="en-US" altLang="zh-CN" b="1"/>
              <a:t>  Lb_len=</a:t>
            </a:r>
            <a:r>
              <a:rPr lang="en-US" altLang="zh-CN" b="1">
                <a:solidFill>
                  <a:schemeClr val="folHlink"/>
                </a:solidFill>
              </a:rPr>
              <a:t>ListLength(Lb);</a:t>
            </a:r>
            <a:r>
              <a:rPr lang="en-US" altLang="zh-CN" b="1"/>
              <a:t> </a:t>
            </a:r>
          </a:p>
          <a:p>
            <a:pPr algn="just">
              <a:lnSpc>
                <a:spcPct val="120000"/>
              </a:lnSpc>
              <a:spcBef>
                <a:spcPct val="20000"/>
              </a:spcBef>
            </a:pPr>
            <a:r>
              <a:rPr lang="en-US" altLang="zh-CN" b="1"/>
              <a:t>  for(i=1;i&lt;=Lb_len;i++){</a:t>
            </a:r>
          </a:p>
          <a:p>
            <a:pPr algn="just">
              <a:lnSpc>
                <a:spcPct val="120000"/>
              </a:lnSpc>
              <a:spcBef>
                <a:spcPct val="20000"/>
              </a:spcBef>
            </a:pPr>
            <a:r>
              <a:rPr lang="en-US" altLang="zh-CN" b="1"/>
              <a:t>      </a:t>
            </a:r>
            <a:r>
              <a:rPr lang="en-US" altLang="zh-CN" b="1">
                <a:solidFill>
                  <a:schemeClr val="folHlink"/>
                </a:solidFill>
              </a:rPr>
              <a:t>GetElem(Lb,i,e);</a:t>
            </a:r>
          </a:p>
          <a:p>
            <a:pPr algn="just">
              <a:lnSpc>
                <a:spcPct val="120000"/>
              </a:lnSpc>
              <a:spcBef>
                <a:spcPct val="20000"/>
              </a:spcBef>
            </a:pPr>
            <a:r>
              <a:rPr lang="en-US" altLang="zh-CN" b="1"/>
              <a:t>      if(!LocateElem(La,e)) </a:t>
            </a:r>
          </a:p>
          <a:p>
            <a:pPr algn="just">
              <a:lnSpc>
                <a:spcPct val="120000"/>
              </a:lnSpc>
              <a:spcBef>
                <a:spcPct val="20000"/>
              </a:spcBef>
            </a:pPr>
            <a:r>
              <a:rPr lang="en-US" altLang="zh-CN" b="1">
                <a:solidFill>
                  <a:schemeClr val="folHlink"/>
                </a:solidFill>
              </a:rPr>
              <a:t>           ListInsert(&amp;La,++La_len,e);</a:t>
            </a:r>
            <a:r>
              <a:rPr lang="en-US" altLang="zh-CN" b="1"/>
              <a:t>                        </a:t>
            </a:r>
          </a:p>
          <a:p>
            <a:pPr algn="just">
              <a:lnSpc>
                <a:spcPct val="120000"/>
              </a:lnSpc>
              <a:spcBef>
                <a:spcPct val="20000"/>
              </a:spcBef>
            </a:pPr>
            <a:r>
              <a:rPr lang="en-US" altLang="zh-CN" b="1"/>
              <a:t>  }</a:t>
            </a:r>
          </a:p>
          <a:p>
            <a:pPr algn="just">
              <a:lnSpc>
                <a:spcPct val="120000"/>
              </a:lnSpc>
              <a:spcBef>
                <a:spcPct val="20000"/>
              </a:spcBef>
            </a:pPr>
            <a:r>
              <a:rPr lang="en-US" altLang="zh-CN" b="1"/>
              <a:t>}</a:t>
            </a:r>
            <a:endParaRPr lang="en-US" altLang="zh-CN" b="1">
              <a:solidFill>
                <a:schemeClr val="tx2"/>
              </a:solidFill>
            </a:endParaRPr>
          </a:p>
          <a:p>
            <a:pPr>
              <a:lnSpc>
                <a:spcPct val="90000"/>
              </a:lnSpc>
              <a:spcBef>
                <a:spcPct val="20000"/>
              </a:spcBef>
              <a:buFontTx/>
              <a:buChar char="•"/>
            </a:pPr>
            <a:endParaRPr lang="en-US" altLang="zh-CN" b="1">
              <a:solidFill>
                <a:schemeClr val="tx2"/>
              </a:solidFill>
            </a:endParaRPr>
          </a:p>
        </p:txBody>
      </p:sp>
      <p:graphicFrame>
        <p:nvGraphicFramePr>
          <p:cNvPr id="564230" name="Object 6"/>
          <p:cNvGraphicFramePr>
            <a:graphicFrameLocks noChangeAspect="1"/>
          </p:cNvGraphicFramePr>
          <p:nvPr/>
        </p:nvGraphicFramePr>
        <p:xfrm>
          <a:off x="1331913" y="5338763"/>
          <a:ext cx="7507287" cy="650875"/>
        </p:xfrm>
        <a:graphic>
          <a:graphicData uri="http://schemas.openxmlformats.org/presentationml/2006/ole">
            <mc:AlternateContent xmlns:mc="http://schemas.openxmlformats.org/markup-compatibility/2006">
              <mc:Choice xmlns:v="urn:schemas-microsoft-com:vml" Requires="v">
                <p:oleObj spid="_x0000_s128005" r:id="rId3" imgW="2298700" imgH="203200" progId="Equation.3">
                  <p:embed/>
                </p:oleObj>
              </mc:Choice>
              <mc:Fallback>
                <p:oleObj r:id="rId3" imgW="22987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338763"/>
                        <a:ext cx="7507287" cy="650875"/>
                      </a:xfrm>
                      <a:prstGeom prst="rect">
                        <a:avLst/>
                      </a:prstGeom>
                      <a:solidFill>
                        <a:srgbClr val="CCFF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8004" name="Rectangle 7"/>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6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4"/>
          <p:cNvSpPr>
            <a:spLocks noChangeArrowheads="1"/>
          </p:cNvSpPr>
          <p:nvPr/>
        </p:nvSpPr>
        <p:spPr bwMode="auto">
          <a:xfrm>
            <a:off x="381000" y="1628775"/>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nSpc>
                <a:spcPct val="120000"/>
              </a:lnSpc>
              <a:spcBef>
                <a:spcPct val="20000"/>
              </a:spcBef>
            </a:pPr>
            <a:r>
              <a:rPr lang="zh-CN" altLang="en-US" sz="3200" b="1">
                <a:latin typeface="楷体_GB2312" pitchFamily="49" charset="-122"/>
                <a:ea typeface="楷体_GB2312" pitchFamily="49" charset="-122"/>
              </a:rPr>
              <a:t>问题描述：   </a:t>
            </a:r>
          </a:p>
          <a:p>
            <a:pPr algn="just">
              <a:lnSpc>
                <a:spcPct val="120000"/>
              </a:lnSpc>
              <a:spcBef>
                <a:spcPct val="20000"/>
              </a:spcBef>
            </a:pPr>
            <a:r>
              <a:rPr lang="zh-CN" altLang="en-US" sz="3200" b="1">
                <a:latin typeface="楷体_GB2312" pitchFamily="49" charset="-122"/>
                <a:ea typeface="楷体_GB2312" pitchFamily="49" charset="-122"/>
              </a:rPr>
              <a:t>  </a:t>
            </a:r>
            <a:r>
              <a:rPr lang="zh-CN" altLang="en-US" b="1">
                <a:latin typeface="楷体_GB2312" pitchFamily="49" charset="-122"/>
                <a:ea typeface="楷体_GB2312" pitchFamily="49" charset="-122"/>
              </a:rPr>
              <a:t>已知线性表</a:t>
            </a:r>
            <a:r>
              <a:rPr lang="en-US" altLang="zh-CN" b="1">
                <a:solidFill>
                  <a:srgbClr val="FF0000"/>
                </a:solidFill>
                <a:latin typeface="楷体_GB2312" pitchFamily="49" charset="-122"/>
                <a:ea typeface="楷体_GB2312" pitchFamily="49" charset="-122"/>
              </a:rPr>
              <a:t>La </a:t>
            </a:r>
            <a:r>
              <a:rPr lang="zh-CN" altLang="en-US" b="1">
                <a:latin typeface="楷体_GB2312" pitchFamily="49" charset="-122"/>
                <a:ea typeface="楷体_GB2312" pitchFamily="49" charset="-122"/>
              </a:rPr>
              <a:t>和</a:t>
            </a:r>
            <a:r>
              <a:rPr lang="en-US" altLang="zh-CN" b="1">
                <a:solidFill>
                  <a:srgbClr val="FF0000"/>
                </a:solidFill>
                <a:latin typeface="楷体_GB2312" pitchFamily="49" charset="-122"/>
                <a:ea typeface="楷体_GB2312" pitchFamily="49" charset="-122"/>
              </a:rPr>
              <a:t>Lb</a:t>
            </a:r>
            <a:r>
              <a:rPr lang="zh-CN" altLang="en-US" b="1">
                <a:latin typeface="楷体_GB2312" pitchFamily="49" charset="-122"/>
                <a:ea typeface="楷体_GB2312" pitchFamily="49" charset="-122"/>
              </a:rPr>
              <a:t>中的数据元素按值</a:t>
            </a:r>
            <a:r>
              <a:rPr lang="zh-CN" altLang="en-US" b="1">
                <a:solidFill>
                  <a:schemeClr val="tx2"/>
                </a:solidFill>
                <a:latin typeface="楷体_GB2312" pitchFamily="49" charset="-122"/>
                <a:ea typeface="楷体_GB2312" pitchFamily="49" charset="-122"/>
              </a:rPr>
              <a:t>非递减</a:t>
            </a:r>
            <a:r>
              <a:rPr lang="zh-CN" altLang="en-US" b="1">
                <a:latin typeface="楷体_GB2312" pitchFamily="49" charset="-122"/>
                <a:ea typeface="楷体_GB2312" pitchFamily="49" charset="-122"/>
              </a:rPr>
              <a:t>有序排列</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现要求将</a:t>
            </a:r>
            <a:r>
              <a:rPr lang="en-US" altLang="zh-CN" b="1">
                <a:latin typeface="楷体_GB2312" pitchFamily="49" charset="-122"/>
                <a:ea typeface="楷体_GB2312" pitchFamily="49" charset="-122"/>
              </a:rPr>
              <a:t>La</a:t>
            </a:r>
            <a:r>
              <a:rPr lang="zh-CN" altLang="en-US" b="1">
                <a:latin typeface="楷体_GB2312" pitchFamily="49" charset="-122"/>
                <a:ea typeface="楷体_GB2312" pitchFamily="49" charset="-122"/>
              </a:rPr>
              <a:t>和</a:t>
            </a:r>
            <a:r>
              <a:rPr lang="en-US" altLang="zh-CN" b="1">
                <a:latin typeface="楷体_GB2312" pitchFamily="49" charset="-122"/>
                <a:ea typeface="楷体_GB2312" pitchFamily="49" charset="-122"/>
              </a:rPr>
              <a:t>Lb</a:t>
            </a:r>
            <a:r>
              <a:rPr lang="zh-CN" altLang="en-US" b="1">
                <a:latin typeface="楷体_GB2312" pitchFamily="49" charset="-122"/>
                <a:ea typeface="楷体_GB2312" pitchFamily="49" charset="-122"/>
              </a:rPr>
              <a:t>归并为一个新的线性表</a:t>
            </a:r>
            <a:r>
              <a:rPr lang="en-US" altLang="zh-CN" b="1">
                <a:solidFill>
                  <a:srgbClr val="FF0000"/>
                </a:solidFill>
                <a:latin typeface="楷体_GB2312" pitchFamily="49" charset="-122"/>
                <a:ea typeface="楷体_GB2312" pitchFamily="49" charset="-122"/>
              </a:rPr>
              <a:t>Lc</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且</a:t>
            </a:r>
            <a:r>
              <a:rPr lang="en-US" altLang="zh-CN" b="1">
                <a:latin typeface="楷体_GB2312" pitchFamily="49" charset="-122"/>
                <a:ea typeface="楷体_GB2312" pitchFamily="49" charset="-122"/>
              </a:rPr>
              <a:t>Lc</a:t>
            </a:r>
            <a:r>
              <a:rPr lang="zh-CN" altLang="en-US" b="1">
                <a:latin typeface="楷体_GB2312" pitchFamily="49" charset="-122"/>
                <a:ea typeface="楷体_GB2312" pitchFamily="49" charset="-122"/>
              </a:rPr>
              <a:t>中的数据元素仍按值非递减有序排列</a:t>
            </a:r>
            <a:r>
              <a:rPr lang="en-US" altLang="zh-CN" b="1">
                <a:latin typeface="楷体_GB2312" pitchFamily="49" charset="-122"/>
                <a:ea typeface="楷体_GB2312" pitchFamily="49" charset="-122"/>
              </a:rPr>
              <a:t>.</a:t>
            </a:r>
          </a:p>
          <a:p>
            <a:pPr algn="just">
              <a:spcBef>
                <a:spcPct val="20000"/>
              </a:spcBef>
              <a:buFontTx/>
              <a:buChar char="•"/>
            </a:pPr>
            <a:endParaRPr lang="en-US" altLang="zh-CN" sz="3200" b="1">
              <a:latin typeface="楷体_GB2312" pitchFamily="49" charset="-122"/>
              <a:ea typeface="楷体_GB2312" pitchFamily="49" charset="-122"/>
            </a:endParaRPr>
          </a:p>
          <a:p>
            <a:pPr lvl="2">
              <a:lnSpc>
                <a:spcPct val="150000"/>
              </a:lnSpc>
              <a:spcBef>
                <a:spcPct val="20000"/>
              </a:spcBef>
            </a:pPr>
            <a:endParaRPr lang="en-US" altLang="zh-CN" sz="2400"/>
          </a:p>
          <a:p>
            <a:pPr lvl="2">
              <a:lnSpc>
                <a:spcPct val="150000"/>
              </a:lnSpc>
              <a:spcBef>
                <a:spcPct val="20000"/>
              </a:spcBef>
            </a:pPr>
            <a:endParaRPr lang="en-US" altLang="zh-CN" sz="2400"/>
          </a:p>
          <a:p>
            <a:pPr>
              <a:spcBef>
                <a:spcPct val="20000"/>
              </a:spcBef>
            </a:pPr>
            <a:endParaRPr lang="en-US" altLang="zh-CN" sz="3200"/>
          </a:p>
        </p:txBody>
      </p:sp>
      <p:sp>
        <p:nvSpPr>
          <p:cNvPr id="565253" name="Rectangle 5"/>
          <p:cNvSpPr>
            <a:spLocks noChangeArrowheads="1"/>
          </p:cNvSpPr>
          <p:nvPr/>
        </p:nvSpPr>
        <p:spPr bwMode="auto">
          <a:xfrm>
            <a:off x="609600" y="4319588"/>
            <a:ext cx="7848600" cy="21336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en-US" sz="3200" b="1">
                <a:ea typeface="黑体" panose="02010609060101010101" pitchFamily="49" charset="-122"/>
              </a:rPr>
              <a:t>L</a:t>
            </a:r>
            <a:r>
              <a:rPr lang="en-US" altLang="zh-CN" sz="3200" b="1">
                <a:ea typeface="黑体" panose="02010609060101010101" pitchFamily="49" charset="-122"/>
              </a:rPr>
              <a:t>a</a:t>
            </a:r>
            <a:r>
              <a:rPr lang="en-US" altLang="en-US" sz="3200" b="1">
                <a:ea typeface="黑体" panose="02010609060101010101" pitchFamily="49" charset="-122"/>
              </a:rPr>
              <a:t>=(</a:t>
            </a:r>
            <a:r>
              <a:rPr lang="en-US" altLang="zh-CN" sz="3200" b="1"/>
              <a:t>1</a:t>
            </a:r>
            <a:r>
              <a:rPr lang="en-US" altLang="en-US" sz="3200" b="1"/>
              <a:t> ,</a:t>
            </a:r>
            <a:r>
              <a:rPr lang="en-US" altLang="zh-CN" sz="3200" b="1"/>
              <a:t>7</a:t>
            </a:r>
            <a:r>
              <a:rPr lang="en-US" altLang="en-US" sz="3200" b="1">
                <a:ea typeface="黑体" panose="02010609060101010101" pitchFamily="49" charset="-122"/>
              </a:rPr>
              <a:t>, 8)</a:t>
            </a:r>
          </a:p>
          <a:p>
            <a:pPr eaLnBrk="1" hangingPunct="1">
              <a:lnSpc>
                <a:spcPct val="120000"/>
              </a:lnSpc>
            </a:pPr>
            <a:r>
              <a:rPr lang="en-US" altLang="en-US" sz="3200" b="1">
                <a:ea typeface="黑体" panose="02010609060101010101" pitchFamily="49" charset="-122"/>
              </a:rPr>
              <a:t>L</a:t>
            </a:r>
            <a:r>
              <a:rPr lang="en-US" altLang="zh-CN" sz="3200" b="1">
                <a:ea typeface="黑体" panose="02010609060101010101" pitchFamily="49" charset="-122"/>
              </a:rPr>
              <a:t>b</a:t>
            </a:r>
            <a:r>
              <a:rPr lang="en-US" altLang="en-US" sz="3200" b="1">
                <a:ea typeface="黑体" panose="02010609060101010101" pitchFamily="49" charset="-122"/>
              </a:rPr>
              <a:t>=(2,</a:t>
            </a:r>
            <a:r>
              <a:rPr lang="en-US" altLang="zh-CN" sz="3200" b="1">
                <a:ea typeface="黑体" panose="02010609060101010101" pitchFamily="49" charset="-122"/>
              </a:rPr>
              <a:t> 4</a:t>
            </a:r>
            <a:r>
              <a:rPr lang="en-US" altLang="en-US" sz="3200" b="1">
                <a:ea typeface="黑体" panose="02010609060101010101" pitchFamily="49" charset="-122"/>
              </a:rPr>
              <a:t>, </a:t>
            </a:r>
            <a:r>
              <a:rPr lang="en-US" altLang="zh-CN" sz="3200" b="1">
                <a:ea typeface="黑体" panose="02010609060101010101" pitchFamily="49" charset="-122"/>
              </a:rPr>
              <a:t>6</a:t>
            </a:r>
            <a:r>
              <a:rPr lang="en-US" altLang="en-US" sz="3200" b="1">
                <a:ea typeface="黑体" panose="02010609060101010101" pitchFamily="49" charset="-122"/>
              </a:rPr>
              <a:t>, </a:t>
            </a:r>
            <a:r>
              <a:rPr lang="en-US" altLang="zh-CN" sz="3200" b="1">
                <a:ea typeface="黑体" panose="02010609060101010101" pitchFamily="49" charset="-122"/>
              </a:rPr>
              <a:t>8</a:t>
            </a:r>
            <a:r>
              <a:rPr lang="en-US" altLang="en-US" sz="3200" b="1">
                <a:ea typeface="黑体" panose="02010609060101010101" pitchFamily="49" charset="-122"/>
              </a:rPr>
              <a:t>, 1</a:t>
            </a:r>
            <a:r>
              <a:rPr lang="en-US" altLang="zh-CN" sz="3200" b="1">
                <a:ea typeface="黑体" panose="02010609060101010101" pitchFamily="49" charset="-122"/>
              </a:rPr>
              <a:t>0</a:t>
            </a:r>
            <a:r>
              <a:rPr lang="en-US" altLang="en-US" sz="3200" b="1">
                <a:ea typeface="黑体" panose="02010609060101010101" pitchFamily="49" charset="-122"/>
              </a:rPr>
              <a:t>, </a:t>
            </a:r>
            <a:r>
              <a:rPr lang="en-US" altLang="zh-CN" sz="3200" b="1">
                <a:ea typeface="黑体" panose="02010609060101010101" pitchFamily="49" charset="-122"/>
              </a:rPr>
              <a:t>11</a:t>
            </a:r>
            <a:r>
              <a:rPr lang="en-US" altLang="en-US" sz="3200" b="1">
                <a:ea typeface="黑体" panose="02010609060101010101" pitchFamily="49" charset="-122"/>
              </a:rPr>
              <a:t>)</a:t>
            </a:r>
          </a:p>
          <a:p>
            <a:pPr eaLnBrk="1" hangingPunct="1">
              <a:lnSpc>
                <a:spcPct val="120000"/>
              </a:lnSpc>
            </a:pPr>
            <a:r>
              <a:rPr lang="en-US" altLang="zh-CN" sz="3200" b="1">
                <a:ea typeface="宋体" panose="02010600030101010101" pitchFamily="2" charset="-122"/>
              </a:rPr>
              <a:t>Lc=(1</a:t>
            </a:r>
            <a:r>
              <a:rPr lang="en-US" altLang="en-US" b="1"/>
              <a:t>,</a:t>
            </a:r>
            <a:r>
              <a:rPr lang="en-US" altLang="zh-CN" b="1"/>
              <a:t> </a:t>
            </a:r>
            <a:r>
              <a:rPr lang="en-US" altLang="zh-CN" sz="3200" b="1">
                <a:ea typeface="宋体" panose="02010600030101010101" pitchFamily="2" charset="-122"/>
              </a:rPr>
              <a:t>2</a:t>
            </a:r>
            <a:r>
              <a:rPr lang="en-US" altLang="en-US" b="1"/>
              <a:t>,</a:t>
            </a:r>
            <a:r>
              <a:rPr lang="en-US" altLang="zh-CN" b="1"/>
              <a:t> </a:t>
            </a:r>
            <a:r>
              <a:rPr lang="en-US" altLang="zh-CN" sz="3200" b="1">
                <a:ea typeface="宋体" panose="02010600030101010101" pitchFamily="2" charset="-122"/>
              </a:rPr>
              <a:t>4, 6, 7 </a:t>
            </a:r>
            <a:r>
              <a:rPr lang="en-US" altLang="en-US" b="1"/>
              <a:t>,</a:t>
            </a:r>
            <a:r>
              <a:rPr lang="en-US" altLang="zh-CN" sz="3200" b="1">
                <a:ea typeface="宋体" panose="02010600030101010101" pitchFamily="2" charset="-122"/>
              </a:rPr>
              <a:t> 8, 8, 10, 11) </a:t>
            </a:r>
          </a:p>
          <a:p>
            <a:pPr algn="just" eaLnBrk="1" hangingPunct="1">
              <a:lnSpc>
                <a:spcPct val="120000"/>
              </a:lnSpc>
            </a:pPr>
            <a:r>
              <a:rPr lang="en-US" altLang="zh-CN" sz="3200" b="1">
                <a:ea typeface="宋体" panose="02010600030101010101" pitchFamily="2" charset="-122"/>
              </a:rPr>
              <a:t>.</a:t>
            </a:r>
          </a:p>
          <a:p>
            <a:pPr algn="just" eaLnBrk="1" hangingPunct="1"/>
            <a:endParaRPr lang="en-US" altLang="zh-CN" sz="3200" b="1">
              <a:ea typeface="宋体" panose="02010600030101010101" pitchFamily="2" charset="-122"/>
            </a:endParaRPr>
          </a:p>
          <a:p>
            <a:pPr lvl="2" eaLnBrk="1" hangingPunct="1">
              <a:lnSpc>
                <a:spcPct val="150000"/>
              </a:lnSpc>
            </a:pPr>
            <a:endParaRPr lang="en-US" altLang="zh-CN" sz="3200" b="1">
              <a:ea typeface="宋体" panose="02010600030101010101" pitchFamily="2" charset="-122"/>
            </a:endParaRPr>
          </a:p>
          <a:p>
            <a:pPr lvl="2" eaLnBrk="1" hangingPunct="1">
              <a:lnSpc>
                <a:spcPct val="150000"/>
              </a:lnSpc>
            </a:pPr>
            <a:endParaRPr lang="en-US" altLang="zh-CN" sz="3200" b="1">
              <a:ea typeface="宋体" panose="02010600030101010101" pitchFamily="2" charset="-122"/>
            </a:endParaRPr>
          </a:p>
          <a:p>
            <a:pPr eaLnBrk="1" hangingPunct="1"/>
            <a:endParaRPr lang="en-US" altLang="zh-CN" sz="3200" b="1">
              <a:ea typeface="宋体" panose="02010600030101010101" pitchFamily="2" charset="-122"/>
            </a:endParaRPr>
          </a:p>
        </p:txBody>
      </p:sp>
      <p:sp>
        <p:nvSpPr>
          <p:cNvPr id="129028" name="Rectangle 7"/>
          <p:cNvSpPr>
            <a:spLocks noChangeArrowheads="1"/>
          </p:cNvSpPr>
          <p:nvPr/>
        </p:nvSpPr>
        <p:spPr bwMode="auto">
          <a:xfrm>
            <a:off x="0" y="511175"/>
            <a:ext cx="78501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楷体_GB2312" pitchFamily="49" charset="-122"/>
                <a:ea typeface="楷体_GB2312" pitchFamily="49" charset="-122"/>
              </a:rPr>
              <a:t>2.7.2 </a:t>
            </a:r>
            <a:r>
              <a:rPr lang="zh-CN" altLang="en-US" sz="4000" b="1">
                <a:solidFill>
                  <a:srgbClr val="CC00CC"/>
                </a:solidFill>
                <a:latin typeface="楷体_GB2312" pitchFamily="49" charset="-122"/>
                <a:ea typeface="楷体_GB2312" pitchFamily="49" charset="-122"/>
              </a:rPr>
              <a:t>　有序表的合并</a:t>
            </a:r>
          </a:p>
        </p:txBody>
      </p:sp>
      <p:sp>
        <p:nvSpPr>
          <p:cNvPr id="129029" name="Line 8"/>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29030"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3"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Text Box 4"/>
          <p:cNvSpPr txBox="1">
            <a:spLocks noChangeArrowheads="1"/>
          </p:cNvSpPr>
          <p:nvPr/>
        </p:nvSpPr>
        <p:spPr bwMode="auto">
          <a:xfrm>
            <a:off x="501650" y="587375"/>
            <a:ext cx="6305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楷体_GB2312" pitchFamily="49" charset="-122"/>
                <a:ea typeface="楷体_GB2312" pitchFamily="49" charset="-122"/>
              </a:rPr>
              <a:t>(1) </a:t>
            </a:r>
            <a:r>
              <a:rPr lang="zh-CN" altLang="en-US" sz="3200" b="1">
                <a:latin typeface="楷体_GB2312" pitchFamily="49" charset="-122"/>
                <a:ea typeface="楷体_GB2312" pitchFamily="49" charset="-122"/>
              </a:rPr>
              <a:t>创建一个空表</a:t>
            </a:r>
            <a:r>
              <a:rPr lang="en-US" altLang="zh-CN" sz="3200" b="1">
                <a:latin typeface="楷体_GB2312" pitchFamily="49" charset="-122"/>
                <a:ea typeface="楷体_GB2312" pitchFamily="49" charset="-122"/>
              </a:rPr>
              <a:t>Lc</a:t>
            </a:r>
          </a:p>
        </p:txBody>
      </p:sp>
      <p:sp>
        <p:nvSpPr>
          <p:cNvPr id="608261" name="Text Box 5"/>
          <p:cNvSpPr txBox="1">
            <a:spLocks noChangeArrowheads="1"/>
          </p:cNvSpPr>
          <p:nvPr/>
        </p:nvSpPr>
        <p:spPr bwMode="auto">
          <a:xfrm>
            <a:off x="571500" y="1228725"/>
            <a:ext cx="83978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3200" b="1"/>
              <a:t>(2)</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依次从 </a:t>
            </a:r>
            <a:r>
              <a:rPr lang="en-US" altLang="zh-CN" sz="3200" b="1">
                <a:latin typeface="楷体_GB2312" pitchFamily="49" charset="-122"/>
                <a:ea typeface="楷体_GB2312" pitchFamily="49" charset="-122"/>
              </a:rPr>
              <a:t>La </a:t>
            </a:r>
            <a:r>
              <a:rPr lang="zh-CN" altLang="en-US" sz="3200" b="1">
                <a:latin typeface="楷体_GB2312" pitchFamily="49" charset="-122"/>
                <a:ea typeface="楷体_GB2312" pitchFamily="49" charset="-122"/>
              </a:rPr>
              <a:t>或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中“摘取”元素值较小的结点插入到 </a:t>
            </a:r>
            <a:r>
              <a:rPr lang="en-US" altLang="zh-CN" sz="3200" b="1">
                <a:latin typeface="楷体_GB2312" pitchFamily="49" charset="-122"/>
                <a:ea typeface="楷体_GB2312" pitchFamily="49" charset="-122"/>
              </a:rPr>
              <a:t>Lc </a:t>
            </a:r>
            <a:r>
              <a:rPr lang="zh-CN" altLang="en-US" sz="3200" b="1">
                <a:latin typeface="楷体_GB2312" pitchFamily="49" charset="-122"/>
                <a:ea typeface="楷体_GB2312" pitchFamily="49" charset="-122"/>
              </a:rPr>
              <a:t>表的最后，直至其中一个表变空为止</a:t>
            </a:r>
          </a:p>
        </p:txBody>
      </p:sp>
      <p:sp>
        <p:nvSpPr>
          <p:cNvPr id="608262" name="Text Box 6"/>
          <p:cNvSpPr txBox="1">
            <a:spLocks noChangeArrowheads="1"/>
          </p:cNvSpPr>
          <p:nvPr/>
        </p:nvSpPr>
        <p:spPr bwMode="auto">
          <a:xfrm>
            <a:off x="587375" y="3028950"/>
            <a:ext cx="83978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3200" b="1">
                <a:latin typeface="楷体_GB2312" pitchFamily="49" charset="-122"/>
                <a:ea typeface="楷体_GB2312" pitchFamily="49" charset="-122"/>
              </a:rPr>
              <a:t>(3) </a:t>
            </a:r>
            <a:r>
              <a:rPr lang="zh-CN" altLang="en-US" sz="3200" b="1">
                <a:latin typeface="楷体_GB2312" pitchFamily="49" charset="-122"/>
                <a:ea typeface="楷体_GB2312" pitchFamily="49" charset="-122"/>
              </a:rPr>
              <a:t>继续将 </a:t>
            </a:r>
            <a:r>
              <a:rPr lang="en-US" altLang="zh-CN" sz="3200" b="1">
                <a:latin typeface="楷体_GB2312" pitchFamily="49" charset="-122"/>
                <a:ea typeface="楷体_GB2312" pitchFamily="49" charset="-122"/>
              </a:rPr>
              <a:t>La </a:t>
            </a:r>
            <a:r>
              <a:rPr lang="zh-CN" altLang="en-US" sz="3200" b="1">
                <a:latin typeface="楷体_GB2312" pitchFamily="49" charset="-122"/>
                <a:ea typeface="楷体_GB2312" pitchFamily="49" charset="-122"/>
              </a:rPr>
              <a:t>或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其中一个表的剩余结点插入在 </a:t>
            </a:r>
            <a:r>
              <a:rPr lang="en-US" altLang="zh-CN" sz="3200" b="1">
                <a:latin typeface="楷体_GB2312" pitchFamily="49" charset="-122"/>
                <a:ea typeface="楷体_GB2312" pitchFamily="49" charset="-122"/>
              </a:rPr>
              <a:t>Lc </a:t>
            </a:r>
            <a:r>
              <a:rPr lang="zh-CN" altLang="en-US" sz="3200" b="1">
                <a:latin typeface="楷体_GB2312" pitchFamily="49" charset="-122"/>
                <a:ea typeface="楷体_GB2312" pitchFamily="49" charset="-122"/>
              </a:rPr>
              <a:t>表的最后</a:t>
            </a:r>
          </a:p>
        </p:txBody>
      </p:sp>
      <p:sp>
        <p:nvSpPr>
          <p:cNvPr id="130053" name="Rectangle 8"/>
          <p:cNvSpPr>
            <a:spLocks noChangeArrowheads="1"/>
          </p:cNvSpPr>
          <p:nvPr/>
        </p:nvSpPr>
        <p:spPr bwMode="auto">
          <a:xfrm>
            <a:off x="4763" y="-26988"/>
            <a:ext cx="8096250"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算法步骤</a:t>
            </a:r>
            <a:r>
              <a:rPr lang="en-US" altLang="zh-CN" sz="4400" b="1">
                <a:ea typeface="楷体_GB2312" pitchFamily="49" charset="-122"/>
              </a:rPr>
              <a:t>】</a:t>
            </a:r>
            <a:r>
              <a:rPr lang="zh-CN" altLang="en-US" sz="4400" b="1">
                <a:ea typeface="楷体_GB2312" pitchFamily="49" charset="-122"/>
              </a:rPr>
              <a:t>－</a:t>
            </a:r>
            <a:r>
              <a:rPr lang="zh-CN" altLang="en-US" sz="3200" b="1">
                <a:latin typeface="楷体_GB2312" pitchFamily="49" charset="-122"/>
                <a:ea typeface="楷体_GB2312" pitchFamily="49" charset="-122"/>
              </a:rPr>
              <a:t>有序的顺序表合并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08261"/>
                                        </p:tgtEl>
                                        <p:attrNameLst>
                                          <p:attrName>style.visibility</p:attrName>
                                        </p:attrNameLst>
                                      </p:cBhvr>
                                      <p:to>
                                        <p:strVal val="visible"/>
                                      </p:to>
                                    </p:set>
                                    <p:animEffect transition="in" filter="diamond(in)">
                                      <p:cBhvr>
                                        <p:cTn id="7" dur="2000"/>
                                        <p:tgtEl>
                                          <p:spTgt spid="608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08262"/>
                                        </p:tgtEl>
                                        <p:attrNameLst>
                                          <p:attrName>style.visibility</p:attrName>
                                        </p:attrNameLst>
                                      </p:cBhvr>
                                      <p:to>
                                        <p:strVal val="visible"/>
                                      </p:to>
                                    </p:set>
                                    <p:animEffect transition="in" filter="diamond(in)">
                                      <p:cBhvr>
                                        <p:cTn id="12" dur="2000"/>
                                        <p:tgtEl>
                                          <p:spTgt spid="608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1" grpId="0"/>
      <p:bldP spid="608262"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4"/>
          <p:cNvSpPr>
            <a:spLocks noChangeArrowheads="1"/>
          </p:cNvSpPr>
          <p:nvPr/>
        </p:nvSpPr>
        <p:spPr bwMode="auto">
          <a:xfrm>
            <a:off x="39688" y="765175"/>
            <a:ext cx="887571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800" b="1"/>
              <a:t>void MergeList_Sq(SqList LA,SqList LB,SqList &amp;LC){ </a:t>
            </a:r>
          </a:p>
          <a:p>
            <a:pPr>
              <a:spcBef>
                <a:spcPct val="20000"/>
              </a:spcBef>
            </a:pPr>
            <a:r>
              <a:rPr lang="en-US" altLang="zh-CN" sz="1800" b="1"/>
              <a:t>     pa=LA.elem;  pb=LB.elem; 	//</a:t>
            </a:r>
            <a:r>
              <a:rPr lang="zh-CN" altLang="en-US" sz="1800" b="1"/>
              <a:t>指针</a:t>
            </a:r>
            <a:r>
              <a:rPr lang="en-US" altLang="zh-CN" sz="1800" b="1"/>
              <a:t>pa</a:t>
            </a:r>
            <a:r>
              <a:rPr lang="zh-CN" altLang="en-US" sz="1800" b="1"/>
              <a:t>和</a:t>
            </a:r>
            <a:r>
              <a:rPr lang="en-US" altLang="zh-CN" sz="1800" b="1"/>
              <a:t>pb</a:t>
            </a:r>
            <a:r>
              <a:rPr lang="zh-CN" altLang="en-US" sz="1800" b="1"/>
              <a:t>的初值分别指向两个表的第一个元素 </a:t>
            </a:r>
          </a:p>
          <a:p>
            <a:pPr>
              <a:spcBef>
                <a:spcPct val="20000"/>
              </a:spcBef>
            </a:pPr>
            <a:r>
              <a:rPr lang="zh-CN" altLang="en-US" sz="1800" b="1"/>
              <a:t>     </a:t>
            </a:r>
            <a:r>
              <a:rPr lang="en-US" altLang="zh-CN" sz="1800" b="1"/>
              <a:t>LC.length=LA.length+LB.length;      	//</a:t>
            </a:r>
            <a:r>
              <a:rPr lang="zh-CN" altLang="en-US" sz="1800" b="1"/>
              <a:t>新表长度为待合并两表的长度之和 </a:t>
            </a:r>
          </a:p>
          <a:p>
            <a:pPr>
              <a:spcBef>
                <a:spcPct val="20000"/>
              </a:spcBef>
            </a:pPr>
            <a:r>
              <a:rPr lang="zh-CN" altLang="en-US" sz="1800" b="1"/>
              <a:t>     </a:t>
            </a:r>
            <a:r>
              <a:rPr lang="en-US" altLang="zh-CN" sz="1800" b="1">
                <a:solidFill>
                  <a:srgbClr val="FF0000"/>
                </a:solidFill>
              </a:rPr>
              <a:t>LC.elem=new ElemType[LC.length];</a:t>
            </a:r>
            <a:r>
              <a:rPr lang="en-US" altLang="zh-CN" sz="1800" b="1"/>
              <a:t>    	//</a:t>
            </a:r>
            <a:r>
              <a:rPr lang="zh-CN" altLang="en-US" sz="1800" b="1"/>
              <a:t>为合并后的新表分配一个数组空间 </a:t>
            </a:r>
          </a:p>
          <a:p>
            <a:pPr>
              <a:spcBef>
                <a:spcPct val="20000"/>
              </a:spcBef>
            </a:pPr>
            <a:r>
              <a:rPr lang="zh-CN" altLang="en-US" sz="1800" b="1"/>
              <a:t>     </a:t>
            </a:r>
            <a:r>
              <a:rPr lang="en-US" altLang="zh-CN" sz="1800" b="1"/>
              <a:t>pc=LC.elem;                         		//</a:t>
            </a:r>
            <a:r>
              <a:rPr lang="zh-CN" altLang="en-US" sz="1800" b="1"/>
              <a:t>指针</a:t>
            </a:r>
            <a:r>
              <a:rPr lang="en-US" altLang="zh-CN" sz="1800" b="1"/>
              <a:t>pc</a:t>
            </a:r>
            <a:r>
              <a:rPr lang="zh-CN" altLang="en-US" sz="1800" b="1"/>
              <a:t>指向新表的第一个元素 </a:t>
            </a:r>
          </a:p>
          <a:p>
            <a:pPr>
              <a:spcBef>
                <a:spcPct val="20000"/>
              </a:spcBef>
            </a:pPr>
            <a:r>
              <a:rPr lang="zh-CN" altLang="en-US" sz="1800" b="1"/>
              <a:t>     </a:t>
            </a:r>
            <a:r>
              <a:rPr lang="en-US" altLang="zh-CN" sz="1800" b="1"/>
              <a:t>pa_last=LA.elem+LA.length-1; 	//</a:t>
            </a:r>
            <a:r>
              <a:rPr lang="zh-CN" altLang="en-US" sz="1800" b="1"/>
              <a:t>指针</a:t>
            </a:r>
            <a:r>
              <a:rPr lang="en-US" altLang="zh-CN" sz="1800" b="1"/>
              <a:t>pa_last</a:t>
            </a:r>
            <a:r>
              <a:rPr lang="zh-CN" altLang="en-US" sz="1800" b="1"/>
              <a:t>指向</a:t>
            </a:r>
            <a:r>
              <a:rPr lang="en-US" altLang="zh-CN" sz="1800" b="1"/>
              <a:t>LA</a:t>
            </a:r>
            <a:r>
              <a:rPr lang="zh-CN" altLang="en-US" sz="1800" b="1"/>
              <a:t>表的最后一个元素 </a:t>
            </a:r>
          </a:p>
          <a:p>
            <a:pPr>
              <a:spcBef>
                <a:spcPct val="20000"/>
              </a:spcBef>
            </a:pPr>
            <a:r>
              <a:rPr lang="zh-CN" altLang="en-US" sz="1800" b="1"/>
              <a:t>     </a:t>
            </a:r>
            <a:r>
              <a:rPr lang="en-US" altLang="zh-CN" sz="1800" b="1"/>
              <a:t>pb_last=LB.elem+LB.length-1; 	//</a:t>
            </a:r>
            <a:r>
              <a:rPr lang="zh-CN" altLang="en-US" sz="1800" b="1"/>
              <a:t>指针</a:t>
            </a:r>
            <a:r>
              <a:rPr lang="en-US" altLang="zh-CN" sz="1800" b="1"/>
              <a:t>pb_last</a:t>
            </a:r>
            <a:r>
              <a:rPr lang="zh-CN" altLang="en-US" sz="1800" b="1"/>
              <a:t>指向</a:t>
            </a:r>
            <a:r>
              <a:rPr lang="en-US" altLang="zh-CN" sz="1800" b="1"/>
              <a:t>LB</a:t>
            </a:r>
            <a:r>
              <a:rPr lang="zh-CN" altLang="en-US" sz="1800" b="1"/>
              <a:t>表的最后一个元素 </a:t>
            </a:r>
          </a:p>
          <a:p>
            <a:pPr>
              <a:spcBef>
                <a:spcPct val="20000"/>
              </a:spcBef>
            </a:pPr>
            <a:r>
              <a:rPr lang="zh-CN" altLang="en-US" sz="1800" b="1"/>
              <a:t>     </a:t>
            </a:r>
            <a:r>
              <a:rPr lang="en-US" altLang="zh-CN" sz="1800" b="1"/>
              <a:t>while(pa&lt;=pa_last &amp;&amp; pb&lt;=pb_last){  	//</a:t>
            </a:r>
            <a:r>
              <a:rPr lang="zh-CN" altLang="en-US" sz="1800" b="1"/>
              <a:t>两个表都非空 </a:t>
            </a:r>
          </a:p>
          <a:p>
            <a:pPr>
              <a:spcBef>
                <a:spcPct val="20000"/>
              </a:spcBef>
            </a:pPr>
            <a:r>
              <a:rPr lang="zh-CN" altLang="en-US" sz="1800" b="1"/>
              <a:t>      </a:t>
            </a:r>
            <a:r>
              <a:rPr lang="en-US" altLang="zh-CN" sz="1800" b="1"/>
              <a:t>if(*pa&lt;=*pb) *pc++=*pa++;        		//</a:t>
            </a:r>
            <a:r>
              <a:rPr lang="zh-CN" altLang="en-US" sz="1800" b="1"/>
              <a:t>依次“摘取”两表中值较小的结点</a:t>
            </a:r>
            <a:r>
              <a:rPr lang="zh-CN" altLang="en-US" sz="3200" b="1"/>
              <a:t>       </a:t>
            </a:r>
            <a:r>
              <a:rPr lang="en-US" altLang="zh-CN" sz="1800" b="1"/>
              <a:t>else *pc++=*pb++;      } </a:t>
            </a:r>
          </a:p>
          <a:p>
            <a:pPr>
              <a:spcBef>
                <a:spcPct val="20000"/>
              </a:spcBef>
            </a:pPr>
            <a:r>
              <a:rPr lang="en-US" altLang="zh-CN" sz="1800" b="1"/>
              <a:t>     while(pa&lt;=pa_last)  *pc++=*pa++;             //LB</a:t>
            </a:r>
            <a:r>
              <a:rPr lang="zh-CN" altLang="en-US" sz="1800" b="1"/>
              <a:t>表已到达表尾</a:t>
            </a:r>
          </a:p>
          <a:p>
            <a:pPr>
              <a:spcBef>
                <a:spcPct val="20000"/>
              </a:spcBef>
            </a:pPr>
            <a:r>
              <a:rPr lang="zh-CN" altLang="en-US" sz="1800" b="1"/>
              <a:t>     </a:t>
            </a:r>
            <a:r>
              <a:rPr lang="en-US" altLang="zh-CN" sz="1800" b="1"/>
              <a:t>while(pb&lt;=pb_last)  *pc++=*pb++;          //LA</a:t>
            </a:r>
            <a:r>
              <a:rPr lang="zh-CN" altLang="en-US" sz="1800" b="1"/>
              <a:t>表已到达表尾 </a:t>
            </a:r>
          </a:p>
          <a:p>
            <a:pPr>
              <a:spcBef>
                <a:spcPct val="20000"/>
              </a:spcBef>
            </a:pPr>
            <a:r>
              <a:rPr lang="en-US" altLang="zh-CN" sz="1800" b="1"/>
              <a:t>}//MergeList_Sq</a:t>
            </a:r>
            <a:r>
              <a:rPr lang="en-US" altLang="zh-CN" sz="1800"/>
              <a:t> </a:t>
            </a:r>
          </a:p>
        </p:txBody>
      </p:sp>
      <p:grpSp>
        <p:nvGrpSpPr>
          <p:cNvPr id="2" name="Group 10"/>
          <p:cNvGrpSpPr>
            <a:grpSpLocks/>
          </p:cNvGrpSpPr>
          <p:nvPr/>
        </p:nvGrpSpPr>
        <p:grpSpPr bwMode="auto">
          <a:xfrm>
            <a:off x="157163" y="5332413"/>
            <a:ext cx="8758237" cy="1127125"/>
            <a:chOff x="99" y="3226"/>
            <a:chExt cx="5517" cy="710"/>
          </a:xfrm>
        </p:grpSpPr>
        <p:sp>
          <p:nvSpPr>
            <p:cNvPr id="131077" name="Text Box 8"/>
            <p:cNvSpPr txBox="1">
              <a:spLocks noChangeArrowheads="1"/>
            </p:cNvSpPr>
            <p:nvPr/>
          </p:nvSpPr>
          <p:spPr bwMode="auto">
            <a:xfrm>
              <a:off x="99" y="3226"/>
              <a:ext cx="1330" cy="71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r>
                <a:rPr lang="en-US" altLang="zh-CN" sz="3200" b="1"/>
                <a:t>T(n)=</a:t>
              </a:r>
            </a:p>
            <a:p>
              <a:pPr>
                <a:spcBef>
                  <a:spcPct val="50000"/>
                </a:spcBef>
              </a:pPr>
              <a:r>
                <a:rPr lang="en-US" altLang="zh-CN" sz="2400" b="1">
                  <a:solidFill>
                    <a:srgbClr val="FF0000"/>
                  </a:solidFill>
                </a:rPr>
                <a:t>S(n)= O(n)</a:t>
              </a:r>
            </a:p>
          </p:txBody>
        </p:sp>
        <p:graphicFrame>
          <p:nvGraphicFramePr>
            <p:cNvPr id="131078" name="Object 7"/>
            <p:cNvGraphicFramePr>
              <a:graphicFrameLocks noChangeAspect="1"/>
            </p:cNvGraphicFramePr>
            <p:nvPr/>
          </p:nvGraphicFramePr>
          <p:xfrm>
            <a:off x="887" y="3226"/>
            <a:ext cx="4729" cy="410"/>
          </p:xfrm>
          <a:graphic>
            <a:graphicData uri="http://schemas.openxmlformats.org/presentationml/2006/ole">
              <mc:AlternateContent xmlns:mc="http://schemas.openxmlformats.org/markup-compatibility/2006">
                <mc:Choice xmlns:v="urn:schemas-microsoft-com:vml" Requires="v">
                  <p:oleObj spid="_x0000_s131079" r:id="rId3" imgW="2298700" imgH="203200" progId="Equation.3">
                    <p:embed/>
                  </p:oleObj>
                </mc:Choice>
                <mc:Fallback>
                  <p:oleObj r:id="rId3" imgW="22987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 y="3226"/>
                          <a:ext cx="4729" cy="410"/>
                        </a:xfrm>
                        <a:prstGeom prst="rect">
                          <a:avLst/>
                        </a:prstGeom>
                        <a:solidFill>
                          <a:srgbClr val="CCFF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31076" name="Rectangle 11"/>
          <p:cNvSpPr>
            <a:spLocks noChangeArrowheads="1"/>
          </p:cNvSpPr>
          <p:nvPr/>
        </p:nvSpPr>
        <p:spPr bwMode="auto">
          <a:xfrm>
            <a:off x="4763" y="-26988"/>
            <a:ext cx="8096250"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r>
              <a:rPr lang="zh-CN" altLang="en-US" sz="4400" b="1">
                <a:ea typeface="楷体_GB2312" pitchFamily="49" charset="-122"/>
              </a:rPr>
              <a:t>－</a:t>
            </a:r>
            <a:r>
              <a:rPr lang="zh-CN" altLang="en-US" sz="3200" b="1">
                <a:latin typeface="楷体_GB2312" pitchFamily="49" charset="-122"/>
                <a:ea typeface="楷体_GB2312" pitchFamily="49" charset="-122"/>
              </a:rPr>
              <a:t>有序的顺序表合并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219200" y="428625"/>
            <a:ext cx="7315200" cy="1143000"/>
          </a:xfrm>
        </p:spPr>
        <p:txBody>
          <a:bodyPr/>
          <a:lstStyle/>
          <a:p>
            <a:pPr>
              <a:defRPr/>
            </a:pPr>
            <a:r>
              <a:rPr kumimoji="1" lang="zh-CN" altLang="en-US" dirty="0" smtClean="0">
                <a:solidFill>
                  <a:srgbClr val="002060"/>
                </a:solidFill>
                <a:ea typeface="隶书" panose="02010509060101010101" pitchFamily="49" charset="-122"/>
                <a:cs typeface="+mj-cs"/>
              </a:rPr>
              <a:t>多项式相加</a:t>
            </a:r>
          </a:p>
        </p:txBody>
      </p:sp>
      <p:sp>
        <p:nvSpPr>
          <p:cNvPr id="19459" name="Text Box 3"/>
          <p:cNvSpPr txBox="1">
            <a:spLocks noChangeArrowheads="1"/>
          </p:cNvSpPr>
          <p:nvPr/>
        </p:nvSpPr>
        <p:spPr bwMode="auto">
          <a:xfrm>
            <a:off x="593725" y="15240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19460" name="Text Box 4"/>
          <p:cNvSpPr txBox="1">
            <a:spLocks noChangeArrowheads="1"/>
          </p:cNvSpPr>
          <p:nvPr/>
        </p:nvSpPr>
        <p:spPr bwMode="auto">
          <a:xfrm>
            <a:off x="593725" y="22098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19461" name="Rectangle 5" descr="深色上对角线"/>
          <p:cNvSpPr>
            <a:spLocks noChangeArrowheads="1"/>
          </p:cNvSpPr>
          <p:nvPr/>
        </p:nvSpPr>
        <p:spPr bwMode="auto">
          <a:xfrm>
            <a:off x="723900" y="38369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9462"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9463"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9464" name="Rectangle 8"/>
          <p:cNvSpPr>
            <a:spLocks noChangeArrowheads="1"/>
          </p:cNvSpPr>
          <p:nvPr/>
        </p:nvSpPr>
        <p:spPr bwMode="auto">
          <a:xfrm>
            <a:off x="2374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9465" name="Rectangle 9"/>
          <p:cNvSpPr>
            <a:spLocks noChangeArrowheads="1"/>
          </p:cNvSpPr>
          <p:nvPr/>
        </p:nvSpPr>
        <p:spPr bwMode="auto">
          <a:xfrm>
            <a:off x="2794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19466" name="Rectangle 10"/>
          <p:cNvSpPr>
            <a:spLocks noChangeArrowheads="1"/>
          </p:cNvSpPr>
          <p:nvPr/>
        </p:nvSpPr>
        <p:spPr bwMode="auto">
          <a:xfrm>
            <a:off x="3225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9467" name="Rectangle 11" descr="深色上对角线"/>
          <p:cNvSpPr>
            <a:spLocks noChangeArrowheads="1"/>
          </p:cNvSpPr>
          <p:nvPr/>
        </p:nvSpPr>
        <p:spPr bwMode="auto">
          <a:xfrm>
            <a:off x="40259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3</a:t>
            </a:r>
          </a:p>
        </p:txBody>
      </p:sp>
      <p:sp>
        <p:nvSpPr>
          <p:cNvPr id="19468" name="Rectangle 12" descr="深色上对角线"/>
          <p:cNvSpPr>
            <a:spLocks noChangeArrowheads="1"/>
          </p:cNvSpPr>
          <p:nvPr/>
        </p:nvSpPr>
        <p:spPr bwMode="auto">
          <a:xfrm>
            <a:off x="44450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9469" name="Rectangle 13" descr="深色上对角线"/>
          <p:cNvSpPr>
            <a:spLocks noChangeArrowheads="1"/>
          </p:cNvSpPr>
          <p:nvPr/>
        </p:nvSpPr>
        <p:spPr bwMode="auto">
          <a:xfrm>
            <a:off x="48768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9470"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9471"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9472"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9473" name="Rectangle 17" descr="深色上对角线"/>
          <p:cNvSpPr>
            <a:spLocks noChangeArrowheads="1"/>
          </p:cNvSpPr>
          <p:nvPr/>
        </p:nvSpPr>
        <p:spPr bwMode="auto">
          <a:xfrm>
            <a:off x="73152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19474" name="Rectangle 18" descr="深色上对角线"/>
          <p:cNvSpPr>
            <a:spLocks noChangeArrowheads="1"/>
          </p:cNvSpPr>
          <p:nvPr/>
        </p:nvSpPr>
        <p:spPr bwMode="auto">
          <a:xfrm>
            <a:off x="77343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19475" name="Rectangle 19" descr="深色上对角线"/>
          <p:cNvSpPr>
            <a:spLocks noChangeArrowheads="1"/>
          </p:cNvSpPr>
          <p:nvPr/>
        </p:nvSpPr>
        <p:spPr bwMode="auto">
          <a:xfrm>
            <a:off x="81661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9476" name="Line 20"/>
          <p:cNvSpPr>
            <a:spLocks noChangeShapeType="1"/>
          </p:cNvSpPr>
          <p:nvPr/>
        </p:nvSpPr>
        <p:spPr bwMode="auto">
          <a:xfrm flipH="1">
            <a:off x="83058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Line 21"/>
          <p:cNvSpPr>
            <a:spLocks noChangeShapeType="1"/>
          </p:cNvSpPr>
          <p:nvPr/>
        </p:nvSpPr>
        <p:spPr bwMode="auto">
          <a:xfrm>
            <a:off x="83820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8" name="Rectangle 22" descr="深色上对角线"/>
          <p:cNvSpPr>
            <a:spLocks noChangeArrowheads="1"/>
          </p:cNvSpPr>
          <p:nvPr/>
        </p:nvSpPr>
        <p:spPr bwMode="auto">
          <a:xfrm>
            <a:off x="723900" y="48275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9479"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9480"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9481"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9482"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9483"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9484"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19485"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9486"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9487"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9488"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9489"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9490" name="Line 34"/>
          <p:cNvSpPr>
            <a:spLocks noChangeShapeType="1"/>
          </p:cNvSpPr>
          <p:nvPr/>
        </p:nvSpPr>
        <p:spPr bwMode="auto">
          <a:xfrm flipH="1">
            <a:off x="66294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1" name="Line 35"/>
          <p:cNvSpPr>
            <a:spLocks noChangeShapeType="1"/>
          </p:cNvSpPr>
          <p:nvPr/>
        </p:nvSpPr>
        <p:spPr bwMode="auto">
          <a:xfrm>
            <a:off x="67056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Line 36"/>
          <p:cNvSpPr>
            <a:spLocks noChangeShapeType="1"/>
          </p:cNvSpPr>
          <p:nvPr/>
        </p:nvSpPr>
        <p:spPr bwMode="auto">
          <a:xfrm>
            <a:off x="228600" y="40465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3" name="Line 37"/>
          <p:cNvSpPr>
            <a:spLocks noChangeShapeType="1"/>
          </p:cNvSpPr>
          <p:nvPr/>
        </p:nvSpPr>
        <p:spPr bwMode="auto">
          <a:xfrm>
            <a:off x="228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4" name="Line 38"/>
          <p:cNvSpPr>
            <a:spLocks noChangeShapeType="1"/>
          </p:cNvSpPr>
          <p:nvPr/>
        </p:nvSpPr>
        <p:spPr bwMode="auto">
          <a:xfrm>
            <a:off x="1873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5" name="Line 39"/>
          <p:cNvSpPr>
            <a:spLocks noChangeShapeType="1"/>
          </p:cNvSpPr>
          <p:nvPr/>
        </p:nvSpPr>
        <p:spPr bwMode="auto">
          <a:xfrm>
            <a:off x="3524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6" name="Line 40"/>
          <p:cNvSpPr>
            <a:spLocks noChangeShapeType="1"/>
          </p:cNvSpPr>
          <p:nvPr/>
        </p:nvSpPr>
        <p:spPr bwMode="auto">
          <a:xfrm>
            <a:off x="5162550" y="40655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7" name="Line 41"/>
          <p:cNvSpPr>
            <a:spLocks noChangeShapeType="1"/>
          </p:cNvSpPr>
          <p:nvPr/>
        </p:nvSpPr>
        <p:spPr bwMode="auto">
          <a:xfrm>
            <a:off x="6826250" y="40719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8" name="Line 42"/>
          <p:cNvSpPr>
            <a:spLocks noChangeShapeType="1"/>
          </p:cNvSpPr>
          <p:nvPr/>
        </p:nvSpPr>
        <p:spPr bwMode="auto">
          <a:xfrm>
            <a:off x="1879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9" name="Line 43"/>
          <p:cNvSpPr>
            <a:spLocks noChangeShapeType="1"/>
          </p:cNvSpPr>
          <p:nvPr/>
        </p:nvSpPr>
        <p:spPr bwMode="auto">
          <a:xfrm>
            <a:off x="3530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0" name="Line 44"/>
          <p:cNvSpPr>
            <a:spLocks noChangeShapeType="1"/>
          </p:cNvSpPr>
          <p:nvPr/>
        </p:nvSpPr>
        <p:spPr bwMode="auto">
          <a:xfrm>
            <a:off x="5168900" y="50561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1" name="Text Box 45"/>
          <p:cNvSpPr txBox="1">
            <a:spLocks noChangeArrowheads="1"/>
          </p:cNvSpPr>
          <p:nvPr/>
        </p:nvSpPr>
        <p:spPr bwMode="auto">
          <a:xfrm>
            <a:off x="161925" y="37338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19502" name="Text Box 46"/>
          <p:cNvSpPr txBox="1">
            <a:spLocks noChangeArrowheads="1"/>
          </p:cNvSpPr>
          <p:nvPr/>
        </p:nvSpPr>
        <p:spPr bwMode="auto">
          <a:xfrm>
            <a:off x="146050" y="4738688"/>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sp>
        <p:nvSpPr>
          <p:cNvPr id="19503" name="Line 47"/>
          <p:cNvSpPr>
            <a:spLocks noChangeShapeType="1"/>
          </p:cNvSpPr>
          <p:nvPr/>
        </p:nvSpPr>
        <p:spPr bwMode="auto">
          <a:xfrm>
            <a:off x="4668838" y="32766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4" name="Text Box 48"/>
          <p:cNvSpPr txBox="1">
            <a:spLocks noChangeArrowheads="1"/>
          </p:cNvSpPr>
          <p:nvPr/>
        </p:nvSpPr>
        <p:spPr bwMode="auto">
          <a:xfrm>
            <a:off x="4440238" y="2797175"/>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pa</a:t>
            </a:r>
          </a:p>
        </p:txBody>
      </p:sp>
      <p:sp>
        <p:nvSpPr>
          <p:cNvPr id="19505" name="Line 49"/>
          <p:cNvSpPr>
            <a:spLocks noChangeShapeType="1"/>
          </p:cNvSpPr>
          <p:nvPr/>
        </p:nvSpPr>
        <p:spPr bwMode="auto">
          <a:xfrm flipV="1">
            <a:off x="2971800" y="53340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6" name="Text Box 50"/>
          <p:cNvSpPr txBox="1">
            <a:spLocks noChangeArrowheads="1"/>
          </p:cNvSpPr>
          <p:nvPr/>
        </p:nvSpPr>
        <p:spPr bwMode="auto">
          <a:xfrm>
            <a:off x="2743200" y="57150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pb</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4"/>
          <p:cNvSpPr>
            <a:spLocks noChangeArrowheads="1"/>
          </p:cNvSpPr>
          <p:nvPr/>
        </p:nvSpPr>
        <p:spPr bwMode="auto">
          <a:xfrm>
            <a:off x="185738" y="508000"/>
            <a:ext cx="8850312"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Char char="ü"/>
            </a:pPr>
            <a:r>
              <a:rPr lang="zh-CN" altLang="en-US" sz="3200" b="1">
                <a:latin typeface="楷体_GB2312" pitchFamily="49" charset="-122"/>
                <a:ea typeface="楷体_GB2312" pitchFamily="49" charset="-122"/>
              </a:rPr>
              <a:t>将这两个有序链表合并成一个有序的单链表。</a:t>
            </a:r>
          </a:p>
          <a:p>
            <a:pPr>
              <a:buClr>
                <a:srgbClr val="FF0000"/>
              </a:buClr>
              <a:buFont typeface="Wingdings" panose="05000000000000000000" pitchFamily="2" charset="2"/>
              <a:buChar char="ü"/>
            </a:pPr>
            <a:endParaRPr lang="zh-CN" altLang="en-US" sz="3200" b="1">
              <a:latin typeface="楷体_GB2312" pitchFamily="49" charset="-122"/>
              <a:ea typeface="楷体_GB2312" pitchFamily="49" charset="-122"/>
            </a:endParaRPr>
          </a:p>
          <a:p>
            <a:pPr>
              <a:buClr>
                <a:srgbClr val="FF0000"/>
              </a:buClr>
              <a:buFont typeface="Wingdings" panose="05000000000000000000" pitchFamily="2" charset="2"/>
              <a:buChar char="ü"/>
            </a:pPr>
            <a:r>
              <a:rPr lang="zh-CN" altLang="en-US" sz="3200" b="1">
                <a:latin typeface="楷体_GB2312" pitchFamily="49" charset="-122"/>
                <a:ea typeface="楷体_GB2312" pitchFamily="49" charset="-122"/>
              </a:rPr>
              <a:t>要求结果链表仍使用原来两个链表的存储空间</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不另外占用其它的存储空间。</a:t>
            </a:r>
          </a:p>
          <a:p>
            <a:pPr>
              <a:buClr>
                <a:srgbClr val="FF0000"/>
              </a:buClr>
              <a:buFont typeface="Wingdings" panose="05000000000000000000" pitchFamily="2" charset="2"/>
              <a:buChar char="ü"/>
            </a:pPr>
            <a:endParaRPr lang="zh-CN" altLang="en-US" sz="3200" b="1">
              <a:latin typeface="楷体_GB2312" pitchFamily="49" charset="-122"/>
              <a:ea typeface="楷体_GB2312" pitchFamily="49" charset="-122"/>
            </a:endParaRPr>
          </a:p>
          <a:p>
            <a:pPr>
              <a:buClr>
                <a:srgbClr val="FF0000"/>
              </a:buClr>
              <a:buFont typeface="Wingdings" panose="05000000000000000000" pitchFamily="2" charset="2"/>
              <a:buChar char="ü"/>
            </a:pPr>
            <a:r>
              <a:rPr lang="zh-CN" altLang="en-US" sz="3200" b="1">
                <a:latin typeface="楷体_GB2312" pitchFamily="49" charset="-122"/>
                <a:ea typeface="楷体_GB2312" pitchFamily="49" charset="-122"/>
              </a:rPr>
              <a:t>表中允许有重复的数据。 </a:t>
            </a:r>
          </a:p>
        </p:txBody>
      </p:sp>
      <p:sp>
        <p:nvSpPr>
          <p:cNvPr id="602117" name="Rectangle 5"/>
          <p:cNvSpPr>
            <a:spLocks noChangeArrowheads="1"/>
          </p:cNvSpPr>
          <p:nvPr/>
        </p:nvSpPr>
        <p:spPr bwMode="auto">
          <a:xfrm>
            <a:off x="42863" y="0"/>
            <a:ext cx="676433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有序链表合并</a:t>
            </a:r>
            <a:r>
              <a:rPr kumimoji="1" lang="zh-CN" altLang="en-US" sz="3200" b="1">
                <a:solidFill>
                  <a:srgbClr val="FF0000"/>
                </a:solidFill>
                <a:effectLst>
                  <a:outerShdw blurRad="38100" dist="38100" dir="2700000" algn="tl">
                    <a:srgbClr val="000000"/>
                  </a:outerShdw>
                </a:effectLst>
              </a:rPr>
              <a:t>－－重点掌握</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Text Box 152"/>
          <p:cNvSpPr txBox="1">
            <a:spLocks noChangeArrowheads="1"/>
          </p:cNvSpPr>
          <p:nvPr/>
        </p:nvSpPr>
        <p:spPr bwMode="auto">
          <a:xfrm>
            <a:off x="142875" y="582613"/>
            <a:ext cx="5984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a:t>
            </a:r>
          </a:p>
        </p:txBody>
      </p:sp>
      <p:grpSp>
        <p:nvGrpSpPr>
          <p:cNvPr id="133123" name="Group 105"/>
          <p:cNvGrpSpPr>
            <a:grpSpLocks/>
          </p:cNvGrpSpPr>
          <p:nvPr/>
        </p:nvGrpSpPr>
        <p:grpSpPr bwMode="auto">
          <a:xfrm>
            <a:off x="2047875" y="809625"/>
            <a:ext cx="838200" cy="381000"/>
            <a:chOff x="1968" y="1344"/>
            <a:chExt cx="528" cy="240"/>
          </a:xfrm>
        </p:grpSpPr>
        <p:sp>
          <p:nvSpPr>
            <p:cNvPr id="133251" name="Rectangle 106"/>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52" name="Rectangle 107"/>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24" name="Group 108"/>
          <p:cNvGrpSpPr>
            <a:grpSpLocks/>
          </p:cNvGrpSpPr>
          <p:nvPr/>
        </p:nvGrpSpPr>
        <p:grpSpPr bwMode="auto">
          <a:xfrm>
            <a:off x="3267075" y="809625"/>
            <a:ext cx="838200" cy="381000"/>
            <a:chOff x="1968" y="1344"/>
            <a:chExt cx="528" cy="240"/>
          </a:xfrm>
        </p:grpSpPr>
        <p:sp>
          <p:nvSpPr>
            <p:cNvPr id="133249" name="Rectangle 109"/>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50" name="Rectangle 110"/>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25" name="Group 111"/>
          <p:cNvGrpSpPr>
            <a:grpSpLocks/>
          </p:cNvGrpSpPr>
          <p:nvPr/>
        </p:nvGrpSpPr>
        <p:grpSpPr bwMode="auto">
          <a:xfrm>
            <a:off x="4486275" y="809625"/>
            <a:ext cx="838200" cy="381000"/>
            <a:chOff x="1968" y="1344"/>
            <a:chExt cx="528" cy="240"/>
          </a:xfrm>
        </p:grpSpPr>
        <p:sp>
          <p:nvSpPr>
            <p:cNvPr id="133247" name="Rectangle 112"/>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48" name="Rectangle 113"/>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26" name="Group 114"/>
          <p:cNvGrpSpPr>
            <a:grpSpLocks/>
          </p:cNvGrpSpPr>
          <p:nvPr/>
        </p:nvGrpSpPr>
        <p:grpSpPr bwMode="auto">
          <a:xfrm>
            <a:off x="904875" y="809625"/>
            <a:ext cx="838200" cy="381000"/>
            <a:chOff x="1968" y="1344"/>
            <a:chExt cx="528" cy="240"/>
          </a:xfrm>
        </p:grpSpPr>
        <p:sp>
          <p:nvSpPr>
            <p:cNvPr id="133245" name="Rectangle 115"/>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46" name="Rectangle 116"/>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3127" name="Line 117"/>
          <p:cNvSpPr>
            <a:spLocks noChangeShapeType="1"/>
          </p:cNvSpPr>
          <p:nvPr/>
        </p:nvSpPr>
        <p:spPr bwMode="auto">
          <a:xfrm>
            <a:off x="523875" y="1038225"/>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28" name="Line 139"/>
          <p:cNvSpPr>
            <a:spLocks noChangeShapeType="1"/>
          </p:cNvSpPr>
          <p:nvPr/>
        </p:nvSpPr>
        <p:spPr bwMode="auto">
          <a:xfrm>
            <a:off x="1590675" y="103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29" name="Line 140"/>
          <p:cNvSpPr>
            <a:spLocks noChangeShapeType="1"/>
          </p:cNvSpPr>
          <p:nvPr/>
        </p:nvSpPr>
        <p:spPr bwMode="auto">
          <a:xfrm>
            <a:off x="2809875" y="103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0" name="Line 141"/>
          <p:cNvSpPr>
            <a:spLocks noChangeShapeType="1"/>
          </p:cNvSpPr>
          <p:nvPr/>
        </p:nvSpPr>
        <p:spPr bwMode="auto">
          <a:xfrm>
            <a:off x="4029075" y="103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1" name="Text Box 153"/>
          <p:cNvSpPr txBox="1">
            <a:spLocks noChangeArrowheads="1"/>
          </p:cNvSpPr>
          <p:nvPr/>
        </p:nvSpPr>
        <p:spPr bwMode="auto">
          <a:xfrm>
            <a:off x="2163763" y="7429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33132" name="Text Box 157"/>
          <p:cNvSpPr txBox="1">
            <a:spLocks noChangeArrowheads="1"/>
          </p:cNvSpPr>
          <p:nvPr/>
        </p:nvSpPr>
        <p:spPr bwMode="auto">
          <a:xfrm>
            <a:off x="3346450" y="7429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33133" name="Text Box 158"/>
          <p:cNvSpPr txBox="1">
            <a:spLocks noChangeArrowheads="1"/>
          </p:cNvSpPr>
          <p:nvPr/>
        </p:nvSpPr>
        <p:spPr bwMode="auto">
          <a:xfrm>
            <a:off x="4602163" y="7429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grpSp>
        <p:nvGrpSpPr>
          <p:cNvPr id="133134" name="Group 118"/>
          <p:cNvGrpSpPr>
            <a:grpSpLocks/>
          </p:cNvGrpSpPr>
          <p:nvPr/>
        </p:nvGrpSpPr>
        <p:grpSpPr bwMode="auto">
          <a:xfrm>
            <a:off x="2082800" y="1573213"/>
            <a:ext cx="838200" cy="381000"/>
            <a:chOff x="1968" y="1344"/>
            <a:chExt cx="528" cy="240"/>
          </a:xfrm>
        </p:grpSpPr>
        <p:sp>
          <p:nvSpPr>
            <p:cNvPr id="133243" name="Rectangle 119"/>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44" name="Rectangle 120"/>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35" name="Group 121"/>
          <p:cNvGrpSpPr>
            <a:grpSpLocks/>
          </p:cNvGrpSpPr>
          <p:nvPr/>
        </p:nvGrpSpPr>
        <p:grpSpPr bwMode="auto">
          <a:xfrm>
            <a:off x="3225800" y="1573213"/>
            <a:ext cx="838200" cy="381000"/>
            <a:chOff x="1968" y="1344"/>
            <a:chExt cx="528" cy="240"/>
          </a:xfrm>
        </p:grpSpPr>
        <p:sp>
          <p:nvSpPr>
            <p:cNvPr id="133241" name="Rectangle 122"/>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42" name="Rectangle 123"/>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36" name="Group 124"/>
          <p:cNvGrpSpPr>
            <a:grpSpLocks/>
          </p:cNvGrpSpPr>
          <p:nvPr/>
        </p:nvGrpSpPr>
        <p:grpSpPr bwMode="auto">
          <a:xfrm>
            <a:off x="4445000" y="1573213"/>
            <a:ext cx="838200" cy="381000"/>
            <a:chOff x="1968" y="1344"/>
            <a:chExt cx="528" cy="240"/>
          </a:xfrm>
        </p:grpSpPr>
        <p:sp>
          <p:nvSpPr>
            <p:cNvPr id="133239" name="Rectangle 125"/>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40" name="Rectangle 126"/>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37" name="Group 127"/>
          <p:cNvGrpSpPr>
            <a:grpSpLocks/>
          </p:cNvGrpSpPr>
          <p:nvPr/>
        </p:nvGrpSpPr>
        <p:grpSpPr bwMode="auto">
          <a:xfrm>
            <a:off x="5664200" y="1573213"/>
            <a:ext cx="838200" cy="381000"/>
            <a:chOff x="1968" y="1344"/>
            <a:chExt cx="528" cy="240"/>
          </a:xfrm>
        </p:grpSpPr>
        <p:sp>
          <p:nvSpPr>
            <p:cNvPr id="133237" name="Rectangle 128"/>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38" name="Rectangle 129"/>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38" name="Group 130"/>
          <p:cNvGrpSpPr>
            <a:grpSpLocks/>
          </p:cNvGrpSpPr>
          <p:nvPr/>
        </p:nvGrpSpPr>
        <p:grpSpPr bwMode="auto">
          <a:xfrm>
            <a:off x="6807200" y="1573213"/>
            <a:ext cx="838200" cy="381000"/>
            <a:chOff x="1968" y="1344"/>
            <a:chExt cx="528" cy="240"/>
          </a:xfrm>
        </p:grpSpPr>
        <p:sp>
          <p:nvSpPr>
            <p:cNvPr id="133235" name="Rectangle 131"/>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36" name="Rectangle 132"/>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39" name="Group 133"/>
          <p:cNvGrpSpPr>
            <a:grpSpLocks/>
          </p:cNvGrpSpPr>
          <p:nvPr/>
        </p:nvGrpSpPr>
        <p:grpSpPr bwMode="auto">
          <a:xfrm>
            <a:off x="7950200" y="1573213"/>
            <a:ext cx="838200" cy="381000"/>
            <a:chOff x="1968" y="1344"/>
            <a:chExt cx="528" cy="240"/>
          </a:xfrm>
        </p:grpSpPr>
        <p:sp>
          <p:nvSpPr>
            <p:cNvPr id="133233" name="Rectangle 134"/>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34" name="Rectangle 135"/>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3140" name="Line 136"/>
          <p:cNvSpPr>
            <a:spLocks noChangeShapeType="1"/>
          </p:cNvSpPr>
          <p:nvPr/>
        </p:nvSpPr>
        <p:spPr bwMode="auto">
          <a:xfrm>
            <a:off x="2768600" y="1725613"/>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1" name="Line 137"/>
          <p:cNvSpPr>
            <a:spLocks noChangeShapeType="1"/>
          </p:cNvSpPr>
          <p:nvPr/>
        </p:nvSpPr>
        <p:spPr bwMode="auto">
          <a:xfrm>
            <a:off x="5207000" y="1725613"/>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2" name="Line 138"/>
          <p:cNvSpPr>
            <a:spLocks noChangeShapeType="1"/>
          </p:cNvSpPr>
          <p:nvPr/>
        </p:nvSpPr>
        <p:spPr bwMode="auto">
          <a:xfrm>
            <a:off x="6350000" y="1725613"/>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3" name="Line 142"/>
          <p:cNvSpPr>
            <a:spLocks noChangeShapeType="1"/>
          </p:cNvSpPr>
          <p:nvPr/>
        </p:nvSpPr>
        <p:spPr bwMode="auto">
          <a:xfrm>
            <a:off x="3987800" y="1725613"/>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4" name="Line 143"/>
          <p:cNvSpPr>
            <a:spLocks noChangeShapeType="1"/>
          </p:cNvSpPr>
          <p:nvPr/>
        </p:nvSpPr>
        <p:spPr bwMode="auto">
          <a:xfrm>
            <a:off x="7493000" y="1725613"/>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5" name="Text Box 154"/>
          <p:cNvSpPr txBox="1">
            <a:spLocks noChangeArrowheads="1"/>
          </p:cNvSpPr>
          <p:nvPr/>
        </p:nvSpPr>
        <p:spPr bwMode="auto">
          <a:xfrm>
            <a:off x="2224088" y="1497013"/>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33146" name="Text Box 155"/>
          <p:cNvSpPr txBox="1">
            <a:spLocks noChangeArrowheads="1"/>
          </p:cNvSpPr>
          <p:nvPr/>
        </p:nvSpPr>
        <p:spPr bwMode="auto">
          <a:xfrm>
            <a:off x="3341688" y="1497013"/>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33147" name="Text Box 156"/>
          <p:cNvSpPr txBox="1">
            <a:spLocks noChangeArrowheads="1"/>
          </p:cNvSpPr>
          <p:nvPr/>
        </p:nvSpPr>
        <p:spPr bwMode="auto">
          <a:xfrm>
            <a:off x="4521200" y="1538288"/>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33148" name="Text Box 159"/>
          <p:cNvSpPr txBox="1">
            <a:spLocks noChangeArrowheads="1"/>
          </p:cNvSpPr>
          <p:nvPr/>
        </p:nvSpPr>
        <p:spPr bwMode="auto">
          <a:xfrm>
            <a:off x="5780088" y="1538288"/>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33149" name="Text Box 160"/>
          <p:cNvSpPr txBox="1">
            <a:spLocks noChangeArrowheads="1"/>
          </p:cNvSpPr>
          <p:nvPr/>
        </p:nvSpPr>
        <p:spPr bwMode="auto">
          <a:xfrm>
            <a:off x="6800850" y="1538288"/>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33150" name="Text Box 161"/>
          <p:cNvSpPr txBox="1">
            <a:spLocks noChangeArrowheads="1"/>
          </p:cNvSpPr>
          <p:nvPr/>
        </p:nvSpPr>
        <p:spPr bwMode="auto">
          <a:xfrm>
            <a:off x="7953375" y="1538288"/>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33151" name="Group 168"/>
          <p:cNvGrpSpPr>
            <a:grpSpLocks/>
          </p:cNvGrpSpPr>
          <p:nvPr/>
        </p:nvGrpSpPr>
        <p:grpSpPr bwMode="auto">
          <a:xfrm>
            <a:off x="868363" y="1563688"/>
            <a:ext cx="838200" cy="381000"/>
            <a:chOff x="1968" y="1344"/>
            <a:chExt cx="528" cy="240"/>
          </a:xfrm>
        </p:grpSpPr>
        <p:sp>
          <p:nvSpPr>
            <p:cNvPr id="133231" name="Rectangle 169"/>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32" name="Rectangle 170"/>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3152" name="Line 171"/>
          <p:cNvSpPr>
            <a:spLocks noChangeShapeType="1"/>
          </p:cNvSpPr>
          <p:nvPr/>
        </p:nvSpPr>
        <p:spPr bwMode="auto">
          <a:xfrm>
            <a:off x="1630363" y="1792288"/>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153" name="Group 179"/>
          <p:cNvGrpSpPr>
            <a:grpSpLocks/>
          </p:cNvGrpSpPr>
          <p:nvPr/>
        </p:nvGrpSpPr>
        <p:grpSpPr bwMode="auto">
          <a:xfrm>
            <a:off x="106363" y="1282700"/>
            <a:ext cx="762000" cy="579438"/>
            <a:chOff x="834" y="1888"/>
            <a:chExt cx="480" cy="365"/>
          </a:xfrm>
        </p:grpSpPr>
        <p:sp>
          <p:nvSpPr>
            <p:cNvPr id="133229" name="Line 180"/>
            <p:cNvSpPr>
              <a:spLocks noChangeShapeType="1"/>
            </p:cNvSpPr>
            <p:nvPr/>
          </p:nvSpPr>
          <p:spPr bwMode="auto">
            <a:xfrm>
              <a:off x="1074" y="2175"/>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30" name="Text Box 181"/>
            <p:cNvSpPr txBox="1">
              <a:spLocks noChangeArrowheads="1"/>
            </p:cNvSpPr>
            <p:nvPr/>
          </p:nvSpPr>
          <p:spPr bwMode="auto">
            <a:xfrm>
              <a:off x="834" y="1888"/>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Lb</a:t>
              </a:r>
            </a:p>
          </p:txBody>
        </p:sp>
      </p:grpSp>
      <p:grpSp>
        <p:nvGrpSpPr>
          <p:cNvPr id="14" name="Group 189"/>
          <p:cNvGrpSpPr>
            <a:grpSpLocks/>
          </p:cNvGrpSpPr>
          <p:nvPr/>
        </p:nvGrpSpPr>
        <p:grpSpPr bwMode="auto">
          <a:xfrm>
            <a:off x="361950" y="1995488"/>
            <a:ext cx="7920038" cy="2906712"/>
            <a:chOff x="228" y="1257"/>
            <a:chExt cx="4989" cy="1831"/>
          </a:xfrm>
        </p:grpSpPr>
        <p:grpSp>
          <p:nvGrpSpPr>
            <p:cNvPr id="133156" name="Group 5"/>
            <p:cNvGrpSpPr>
              <a:grpSpLocks/>
            </p:cNvGrpSpPr>
            <p:nvPr/>
          </p:nvGrpSpPr>
          <p:grpSpPr bwMode="auto">
            <a:xfrm>
              <a:off x="1905" y="1814"/>
              <a:ext cx="528" cy="240"/>
              <a:chOff x="1968" y="1344"/>
              <a:chExt cx="528" cy="240"/>
            </a:xfrm>
          </p:grpSpPr>
          <p:sp>
            <p:nvSpPr>
              <p:cNvPr id="133227" name="Rectangle 6"/>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28" name="Rectangle 7"/>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57" name="Group 10"/>
            <p:cNvGrpSpPr>
              <a:grpSpLocks/>
            </p:cNvGrpSpPr>
            <p:nvPr/>
          </p:nvGrpSpPr>
          <p:grpSpPr bwMode="auto">
            <a:xfrm>
              <a:off x="2673" y="1814"/>
              <a:ext cx="528" cy="240"/>
              <a:chOff x="1968" y="1344"/>
              <a:chExt cx="528" cy="240"/>
            </a:xfrm>
          </p:grpSpPr>
          <p:sp>
            <p:nvSpPr>
              <p:cNvPr id="133225" name="Rectangle 11"/>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26" name="Rectangle 12"/>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58" name="Group 13"/>
            <p:cNvGrpSpPr>
              <a:grpSpLocks/>
            </p:cNvGrpSpPr>
            <p:nvPr/>
          </p:nvGrpSpPr>
          <p:grpSpPr bwMode="auto">
            <a:xfrm>
              <a:off x="3441" y="1814"/>
              <a:ext cx="528" cy="240"/>
              <a:chOff x="1968" y="1344"/>
              <a:chExt cx="528" cy="240"/>
            </a:xfrm>
          </p:grpSpPr>
          <p:sp>
            <p:nvSpPr>
              <p:cNvPr id="133223" name="Rectangle 14"/>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24" name="Rectangle 15"/>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59" name="Group 19"/>
            <p:cNvGrpSpPr>
              <a:grpSpLocks/>
            </p:cNvGrpSpPr>
            <p:nvPr/>
          </p:nvGrpSpPr>
          <p:grpSpPr bwMode="auto">
            <a:xfrm>
              <a:off x="1185" y="1814"/>
              <a:ext cx="528" cy="240"/>
              <a:chOff x="1968" y="1344"/>
              <a:chExt cx="528" cy="240"/>
            </a:xfrm>
          </p:grpSpPr>
          <p:sp>
            <p:nvSpPr>
              <p:cNvPr id="133221" name="Rectangle 20"/>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22" name="Rectangle 21"/>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60" name="Group 27"/>
            <p:cNvGrpSpPr>
              <a:grpSpLocks/>
            </p:cNvGrpSpPr>
            <p:nvPr/>
          </p:nvGrpSpPr>
          <p:grpSpPr bwMode="auto">
            <a:xfrm>
              <a:off x="993" y="2822"/>
              <a:ext cx="528" cy="240"/>
              <a:chOff x="1968" y="1344"/>
              <a:chExt cx="528" cy="240"/>
            </a:xfrm>
          </p:grpSpPr>
          <p:sp>
            <p:nvSpPr>
              <p:cNvPr id="133219" name="Rectangle 28"/>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20" name="Rectangle 29"/>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61" name="Group 30"/>
            <p:cNvGrpSpPr>
              <a:grpSpLocks/>
            </p:cNvGrpSpPr>
            <p:nvPr/>
          </p:nvGrpSpPr>
          <p:grpSpPr bwMode="auto">
            <a:xfrm>
              <a:off x="1713" y="2822"/>
              <a:ext cx="528" cy="240"/>
              <a:chOff x="1968" y="1344"/>
              <a:chExt cx="528" cy="240"/>
            </a:xfrm>
          </p:grpSpPr>
          <p:sp>
            <p:nvSpPr>
              <p:cNvPr id="133217" name="Rectangle 31"/>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18" name="Rectangle 32"/>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62" name="Group 33"/>
            <p:cNvGrpSpPr>
              <a:grpSpLocks/>
            </p:cNvGrpSpPr>
            <p:nvPr/>
          </p:nvGrpSpPr>
          <p:grpSpPr bwMode="auto">
            <a:xfrm>
              <a:off x="2481" y="2822"/>
              <a:ext cx="528" cy="240"/>
              <a:chOff x="1968" y="1344"/>
              <a:chExt cx="528" cy="240"/>
            </a:xfrm>
          </p:grpSpPr>
          <p:sp>
            <p:nvSpPr>
              <p:cNvPr id="133215" name="Rectangle 34"/>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16" name="Rectangle 35"/>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63" name="Group 36"/>
            <p:cNvGrpSpPr>
              <a:grpSpLocks/>
            </p:cNvGrpSpPr>
            <p:nvPr/>
          </p:nvGrpSpPr>
          <p:grpSpPr bwMode="auto">
            <a:xfrm>
              <a:off x="3249" y="2822"/>
              <a:ext cx="528" cy="240"/>
              <a:chOff x="1968" y="1344"/>
              <a:chExt cx="528" cy="240"/>
            </a:xfrm>
          </p:grpSpPr>
          <p:sp>
            <p:nvSpPr>
              <p:cNvPr id="133213" name="Rectangle 37"/>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14" name="Rectangle 38"/>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64" name="Group 39"/>
            <p:cNvGrpSpPr>
              <a:grpSpLocks/>
            </p:cNvGrpSpPr>
            <p:nvPr/>
          </p:nvGrpSpPr>
          <p:grpSpPr bwMode="auto">
            <a:xfrm>
              <a:off x="3969" y="2822"/>
              <a:ext cx="528" cy="240"/>
              <a:chOff x="1968" y="1344"/>
              <a:chExt cx="528" cy="240"/>
            </a:xfrm>
          </p:grpSpPr>
          <p:sp>
            <p:nvSpPr>
              <p:cNvPr id="133211" name="Rectangle 4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12" name="Rectangle 4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3165" name="Group 42"/>
            <p:cNvGrpSpPr>
              <a:grpSpLocks/>
            </p:cNvGrpSpPr>
            <p:nvPr/>
          </p:nvGrpSpPr>
          <p:grpSpPr bwMode="auto">
            <a:xfrm>
              <a:off x="4689" y="2822"/>
              <a:ext cx="528" cy="240"/>
              <a:chOff x="1968" y="1344"/>
              <a:chExt cx="528" cy="240"/>
            </a:xfrm>
          </p:grpSpPr>
          <p:sp>
            <p:nvSpPr>
              <p:cNvPr id="133209" name="Rectangle 4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10" name="Rectangle 4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3166" name="Line 45"/>
            <p:cNvSpPr>
              <a:spLocks noChangeShapeType="1"/>
            </p:cNvSpPr>
            <p:nvPr/>
          </p:nvSpPr>
          <p:spPr bwMode="auto">
            <a:xfrm>
              <a:off x="1425" y="2918"/>
              <a:ext cx="288"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67" name="Line 47"/>
            <p:cNvSpPr>
              <a:spLocks noChangeShapeType="1"/>
            </p:cNvSpPr>
            <p:nvPr/>
          </p:nvSpPr>
          <p:spPr bwMode="auto">
            <a:xfrm>
              <a:off x="2961" y="2918"/>
              <a:ext cx="288"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68" name="Line 48"/>
            <p:cNvSpPr>
              <a:spLocks noChangeShapeType="1"/>
            </p:cNvSpPr>
            <p:nvPr/>
          </p:nvSpPr>
          <p:spPr bwMode="auto">
            <a:xfrm>
              <a:off x="3681" y="2918"/>
              <a:ext cx="288"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69" name="Line 22"/>
            <p:cNvSpPr>
              <a:spLocks noChangeShapeType="1"/>
            </p:cNvSpPr>
            <p:nvPr/>
          </p:nvSpPr>
          <p:spPr bwMode="auto">
            <a:xfrm>
              <a:off x="1617" y="1958"/>
              <a:ext cx="288"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70" name="Line 23"/>
            <p:cNvSpPr>
              <a:spLocks noChangeShapeType="1"/>
            </p:cNvSpPr>
            <p:nvPr/>
          </p:nvSpPr>
          <p:spPr bwMode="auto">
            <a:xfrm>
              <a:off x="2385" y="1958"/>
              <a:ext cx="288"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71" name="Line 24"/>
            <p:cNvSpPr>
              <a:spLocks noChangeShapeType="1"/>
            </p:cNvSpPr>
            <p:nvPr/>
          </p:nvSpPr>
          <p:spPr bwMode="auto">
            <a:xfrm>
              <a:off x="3153" y="1958"/>
              <a:ext cx="288"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72" name="Line 46"/>
            <p:cNvSpPr>
              <a:spLocks noChangeShapeType="1"/>
            </p:cNvSpPr>
            <p:nvPr/>
          </p:nvSpPr>
          <p:spPr bwMode="auto">
            <a:xfrm>
              <a:off x="2193" y="2918"/>
              <a:ext cx="288"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73" name="Line 49"/>
            <p:cNvSpPr>
              <a:spLocks noChangeShapeType="1"/>
            </p:cNvSpPr>
            <p:nvPr/>
          </p:nvSpPr>
          <p:spPr bwMode="auto">
            <a:xfrm>
              <a:off x="4401" y="2918"/>
              <a:ext cx="288"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74" name="Line 53"/>
            <p:cNvSpPr>
              <a:spLocks noChangeShapeType="1"/>
            </p:cNvSpPr>
            <p:nvPr/>
          </p:nvSpPr>
          <p:spPr bwMode="auto">
            <a:xfrm flipV="1">
              <a:off x="1281" y="2054"/>
              <a:ext cx="0" cy="48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75" name="Line 56"/>
            <p:cNvSpPr>
              <a:spLocks noChangeShapeType="1"/>
            </p:cNvSpPr>
            <p:nvPr/>
          </p:nvSpPr>
          <p:spPr bwMode="auto">
            <a:xfrm>
              <a:off x="2328" y="1958"/>
              <a:ext cx="0" cy="288"/>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76" name="Line 57"/>
            <p:cNvSpPr>
              <a:spLocks noChangeShapeType="1"/>
            </p:cNvSpPr>
            <p:nvPr/>
          </p:nvSpPr>
          <p:spPr bwMode="auto">
            <a:xfrm flipH="1">
              <a:off x="1473" y="2246"/>
              <a:ext cx="852"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77" name="Line 58"/>
            <p:cNvSpPr>
              <a:spLocks noChangeShapeType="1"/>
            </p:cNvSpPr>
            <p:nvPr/>
          </p:nvSpPr>
          <p:spPr bwMode="auto">
            <a:xfrm>
              <a:off x="1470" y="2246"/>
              <a:ext cx="0" cy="576"/>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78" name="Line 59"/>
            <p:cNvSpPr>
              <a:spLocks noChangeShapeType="1"/>
            </p:cNvSpPr>
            <p:nvPr/>
          </p:nvSpPr>
          <p:spPr bwMode="auto">
            <a:xfrm flipV="1">
              <a:off x="2913" y="2054"/>
              <a:ext cx="0" cy="864"/>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79" name="Line 65"/>
            <p:cNvSpPr>
              <a:spLocks noChangeShapeType="1"/>
            </p:cNvSpPr>
            <p:nvPr/>
          </p:nvSpPr>
          <p:spPr bwMode="auto">
            <a:xfrm>
              <a:off x="3887" y="1958"/>
              <a:ext cx="0" cy="336"/>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0" name="Line 66"/>
            <p:cNvSpPr>
              <a:spLocks noChangeShapeType="1"/>
            </p:cNvSpPr>
            <p:nvPr/>
          </p:nvSpPr>
          <p:spPr bwMode="auto">
            <a:xfrm flipH="1">
              <a:off x="3647" y="2294"/>
              <a:ext cx="24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1" name="Line 67"/>
            <p:cNvSpPr>
              <a:spLocks noChangeShapeType="1"/>
            </p:cNvSpPr>
            <p:nvPr/>
          </p:nvSpPr>
          <p:spPr bwMode="auto">
            <a:xfrm>
              <a:off x="3647" y="2294"/>
              <a:ext cx="0" cy="528"/>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182" name="Group 178"/>
            <p:cNvGrpSpPr>
              <a:grpSpLocks/>
            </p:cNvGrpSpPr>
            <p:nvPr/>
          </p:nvGrpSpPr>
          <p:grpSpPr bwMode="auto">
            <a:xfrm>
              <a:off x="705" y="1671"/>
              <a:ext cx="480" cy="365"/>
              <a:chOff x="834" y="1888"/>
              <a:chExt cx="480" cy="365"/>
            </a:xfrm>
          </p:grpSpPr>
          <p:sp>
            <p:nvSpPr>
              <p:cNvPr id="133207" name="Line 26"/>
              <p:cNvSpPr>
                <a:spLocks noChangeShapeType="1"/>
              </p:cNvSpPr>
              <p:nvPr/>
            </p:nvSpPr>
            <p:spPr bwMode="auto">
              <a:xfrm>
                <a:off x="1074" y="2175"/>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08" name="Text Box 68"/>
              <p:cNvSpPr txBox="1">
                <a:spLocks noChangeArrowheads="1"/>
              </p:cNvSpPr>
              <p:nvPr/>
            </p:nvSpPr>
            <p:spPr bwMode="auto">
              <a:xfrm>
                <a:off x="834" y="1888"/>
                <a:ext cx="37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a:t>
                </a:r>
              </a:p>
            </p:txBody>
          </p:sp>
        </p:grpSp>
        <p:sp>
          <p:nvSpPr>
            <p:cNvPr id="133183" name="Text Box 81"/>
            <p:cNvSpPr txBox="1">
              <a:spLocks noChangeArrowheads="1"/>
            </p:cNvSpPr>
            <p:nvPr/>
          </p:nvSpPr>
          <p:spPr bwMode="auto">
            <a:xfrm>
              <a:off x="1978" y="177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33184" name="Text Box 82"/>
            <p:cNvSpPr txBox="1">
              <a:spLocks noChangeArrowheads="1"/>
            </p:cNvSpPr>
            <p:nvPr/>
          </p:nvSpPr>
          <p:spPr bwMode="auto">
            <a:xfrm>
              <a:off x="1082" y="2774"/>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33185" name="Text Box 83"/>
            <p:cNvSpPr txBox="1">
              <a:spLocks noChangeArrowheads="1"/>
            </p:cNvSpPr>
            <p:nvPr/>
          </p:nvSpPr>
          <p:spPr bwMode="auto">
            <a:xfrm>
              <a:off x="1786" y="2774"/>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33186" name="Text Box 84"/>
            <p:cNvSpPr txBox="1">
              <a:spLocks noChangeArrowheads="1"/>
            </p:cNvSpPr>
            <p:nvPr/>
          </p:nvSpPr>
          <p:spPr bwMode="auto">
            <a:xfrm>
              <a:off x="2529" y="280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33187" name="Text Box 85"/>
            <p:cNvSpPr txBox="1">
              <a:spLocks noChangeArrowheads="1"/>
            </p:cNvSpPr>
            <p:nvPr/>
          </p:nvSpPr>
          <p:spPr bwMode="auto">
            <a:xfrm>
              <a:off x="2723" y="177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33188" name="Text Box 86"/>
            <p:cNvSpPr txBox="1">
              <a:spLocks noChangeArrowheads="1"/>
            </p:cNvSpPr>
            <p:nvPr/>
          </p:nvSpPr>
          <p:spPr bwMode="auto">
            <a:xfrm>
              <a:off x="3514" y="177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33189" name="Text Box 88"/>
            <p:cNvSpPr txBox="1">
              <a:spLocks noChangeArrowheads="1"/>
            </p:cNvSpPr>
            <p:nvPr/>
          </p:nvSpPr>
          <p:spPr bwMode="auto">
            <a:xfrm>
              <a:off x="3322" y="280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33190" name="Text Box 90"/>
            <p:cNvSpPr txBox="1">
              <a:spLocks noChangeArrowheads="1"/>
            </p:cNvSpPr>
            <p:nvPr/>
          </p:nvSpPr>
          <p:spPr bwMode="auto">
            <a:xfrm>
              <a:off x="3965" y="2800"/>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33191" name="Text Box 91"/>
            <p:cNvSpPr txBox="1">
              <a:spLocks noChangeArrowheads="1"/>
            </p:cNvSpPr>
            <p:nvPr/>
          </p:nvSpPr>
          <p:spPr bwMode="auto">
            <a:xfrm>
              <a:off x="4691" y="2800"/>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33192" name="Group 92"/>
            <p:cNvGrpSpPr>
              <a:grpSpLocks/>
            </p:cNvGrpSpPr>
            <p:nvPr/>
          </p:nvGrpSpPr>
          <p:grpSpPr bwMode="auto">
            <a:xfrm>
              <a:off x="2433" y="1868"/>
              <a:ext cx="144" cy="192"/>
              <a:chOff x="2698" y="1622"/>
              <a:chExt cx="144" cy="192"/>
            </a:xfrm>
          </p:grpSpPr>
          <p:sp>
            <p:nvSpPr>
              <p:cNvPr id="133205" name="Line 93"/>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6" name="Line 94"/>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193" name="Group 95"/>
            <p:cNvGrpSpPr>
              <a:grpSpLocks/>
            </p:cNvGrpSpPr>
            <p:nvPr/>
          </p:nvGrpSpPr>
          <p:grpSpPr bwMode="auto">
            <a:xfrm>
              <a:off x="3081" y="2822"/>
              <a:ext cx="144" cy="192"/>
              <a:chOff x="2698" y="1622"/>
              <a:chExt cx="144" cy="192"/>
            </a:xfrm>
          </p:grpSpPr>
          <p:sp>
            <p:nvSpPr>
              <p:cNvPr id="133203" name="Line 96"/>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4" name="Line 97"/>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194" name="Group 98"/>
            <p:cNvGrpSpPr>
              <a:grpSpLocks/>
            </p:cNvGrpSpPr>
            <p:nvPr/>
          </p:nvGrpSpPr>
          <p:grpSpPr bwMode="auto">
            <a:xfrm>
              <a:off x="228" y="2816"/>
              <a:ext cx="528" cy="240"/>
              <a:chOff x="1968" y="1344"/>
              <a:chExt cx="528" cy="240"/>
            </a:xfrm>
          </p:grpSpPr>
          <p:sp>
            <p:nvSpPr>
              <p:cNvPr id="133201" name="Rectangle 99"/>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202" name="Rectangle 100"/>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3195" name="Line 101"/>
            <p:cNvSpPr>
              <a:spLocks noChangeShapeType="1"/>
            </p:cNvSpPr>
            <p:nvPr/>
          </p:nvSpPr>
          <p:spPr bwMode="auto">
            <a:xfrm>
              <a:off x="708" y="2960"/>
              <a:ext cx="288"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196" name="Group 102"/>
            <p:cNvGrpSpPr>
              <a:grpSpLocks/>
            </p:cNvGrpSpPr>
            <p:nvPr/>
          </p:nvGrpSpPr>
          <p:grpSpPr bwMode="auto">
            <a:xfrm>
              <a:off x="756" y="2870"/>
              <a:ext cx="144" cy="192"/>
              <a:chOff x="2698" y="1622"/>
              <a:chExt cx="144" cy="192"/>
            </a:xfrm>
          </p:grpSpPr>
          <p:sp>
            <p:nvSpPr>
              <p:cNvPr id="133199" name="Line 103"/>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0" name="Line 104"/>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197" name="AutoShape 185"/>
            <p:cNvSpPr>
              <a:spLocks noChangeArrowheads="1"/>
            </p:cNvSpPr>
            <p:nvPr/>
          </p:nvSpPr>
          <p:spPr bwMode="auto">
            <a:xfrm>
              <a:off x="2848" y="1257"/>
              <a:ext cx="357" cy="491"/>
            </a:xfrm>
            <a:prstGeom prst="downArrow">
              <a:avLst>
                <a:gd name="adj1" fmla="val 50000"/>
                <a:gd name="adj2" fmla="val 3437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3198" name="Text Box 186"/>
            <p:cNvSpPr txBox="1">
              <a:spLocks noChangeArrowheads="1"/>
            </p:cNvSpPr>
            <p:nvPr/>
          </p:nvSpPr>
          <p:spPr bwMode="auto">
            <a:xfrm>
              <a:off x="3243" y="1344"/>
              <a:ext cx="953" cy="327"/>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r>
                <a:rPr lang="zh-CN" altLang="en-US" b="1">
                  <a:solidFill>
                    <a:srgbClr val="FF0000"/>
                  </a:solidFill>
                  <a:ea typeface="楷体_GB2312" pitchFamily="49" charset="-122"/>
                </a:rPr>
                <a:t>合并后</a:t>
              </a:r>
            </a:p>
          </p:txBody>
        </p:sp>
      </p:grpSp>
      <p:sp>
        <p:nvSpPr>
          <p:cNvPr id="585916" name="Rectangle 188"/>
          <p:cNvSpPr>
            <a:spLocks noChangeArrowheads="1"/>
          </p:cNvSpPr>
          <p:nvPr/>
        </p:nvSpPr>
        <p:spPr bwMode="auto">
          <a:xfrm>
            <a:off x="42863" y="0"/>
            <a:ext cx="676433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有序链表合并</a:t>
            </a:r>
            <a:r>
              <a:rPr kumimoji="1" lang="zh-CN" altLang="en-US" sz="3200" b="1">
                <a:solidFill>
                  <a:srgbClr val="FF0000"/>
                </a:solidFill>
                <a:effectLst>
                  <a:outerShdw blurRad="38100" dist="38100" dir="2700000" algn="tl">
                    <a:srgbClr val="000000"/>
                  </a:outerShdw>
                </a:effectLst>
              </a:rPr>
              <a:t>－－重点掌握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amond(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Text Box 5"/>
          <p:cNvSpPr txBox="1">
            <a:spLocks noChangeArrowheads="1"/>
          </p:cNvSpPr>
          <p:nvPr/>
        </p:nvSpPr>
        <p:spPr bwMode="auto">
          <a:xfrm>
            <a:off x="501650" y="587375"/>
            <a:ext cx="3817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楷体_GB2312" pitchFamily="49" charset="-122"/>
                <a:ea typeface="楷体_GB2312" pitchFamily="49" charset="-122"/>
              </a:rPr>
              <a:t>(1)Lc</a:t>
            </a:r>
            <a:r>
              <a:rPr lang="zh-CN" altLang="en-US" sz="3200" b="1">
                <a:latin typeface="楷体_GB2312" pitchFamily="49" charset="-122"/>
                <a:ea typeface="楷体_GB2312" pitchFamily="49" charset="-122"/>
              </a:rPr>
              <a:t>指向</a:t>
            </a:r>
            <a:r>
              <a:rPr lang="en-US" altLang="zh-CN" sz="3200" b="1">
                <a:latin typeface="楷体_GB2312" pitchFamily="49" charset="-122"/>
                <a:ea typeface="楷体_GB2312" pitchFamily="49" charset="-122"/>
              </a:rPr>
              <a:t>La</a:t>
            </a:r>
          </a:p>
        </p:txBody>
      </p:sp>
      <p:sp>
        <p:nvSpPr>
          <p:cNvPr id="600070" name="Text Box 6"/>
          <p:cNvSpPr txBox="1">
            <a:spLocks noChangeArrowheads="1"/>
          </p:cNvSpPr>
          <p:nvPr/>
        </p:nvSpPr>
        <p:spPr bwMode="auto">
          <a:xfrm>
            <a:off x="571500" y="1228725"/>
            <a:ext cx="83978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3200" b="1"/>
              <a:t>(2)</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依次从 </a:t>
            </a:r>
            <a:r>
              <a:rPr lang="en-US" altLang="zh-CN" sz="3200" b="1">
                <a:latin typeface="楷体_GB2312" pitchFamily="49" charset="-122"/>
                <a:ea typeface="楷体_GB2312" pitchFamily="49" charset="-122"/>
              </a:rPr>
              <a:t>La </a:t>
            </a:r>
            <a:r>
              <a:rPr lang="zh-CN" altLang="en-US" sz="3200" b="1">
                <a:latin typeface="楷体_GB2312" pitchFamily="49" charset="-122"/>
                <a:ea typeface="楷体_GB2312" pitchFamily="49" charset="-122"/>
              </a:rPr>
              <a:t>或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中“摘取”元素值较小的结点插入到 </a:t>
            </a:r>
            <a:r>
              <a:rPr lang="en-US" altLang="zh-CN" sz="3200" b="1">
                <a:solidFill>
                  <a:srgbClr val="FF0000"/>
                </a:solidFill>
                <a:latin typeface="楷体_GB2312" pitchFamily="49" charset="-122"/>
                <a:ea typeface="楷体_GB2312" pitchFamily="49" charset="-122"/>
              </a:rPr>
              <a:t>Lc </a:t>
            </a:r>
            <a:r>
              <a:rPr lang="zh-CN" altLang="en-US" sz="3200" b="1">
                <a:solidFill>
                  <a:srgbClr val="FF0000"/>
                </a:solidFill>
                <a:latin typeface="楷体_GB2312" pitchFamily="49" charset="-122"/>
                <a:ea typeface="楷体_GB2312" pitchFamily="49" charset="-122"/>
              </a:rPr>
              <a:t>表的最后</a:t>
            </a:r>
            <a:r>
              <a:rPr lang="zh-CN" altLang="en-US" sz="3200" b="1">
                <a:latin typeface="楷体_GB2312" pitchFamily="49" charset="-122"/>
                <a:ea typeface="楷体_GB2312" pitchFamily="49" charset="-122"/>
              </a:rPr>
              <a:t>，直至其中一个表变空为止</a:t>
            </a:r>
          </a:p>
        </p:txBody>
      </p:sp>
      <p:sp>
        <p:nvSpPr>
          <p:cNvPr id="600071" name="Text Box 7"/>
          <p:cNvSpPr txBox="1">
            <a:spLocks noChangeArrowheads="1"/>
          </p:cNvSpPr>
          <p:nvPr/>
        </p:nvSpPr>
        <p:spPr bwMode="auto">
          <a:xfrm>
            <a:off x="587375" y="3028950"/>
            <a:ext cx="83978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3200" b="1">
                <a:latin typeface="楷体_GB2312" pitchFamily="49" charset="-122"/>
                <a:ea typeface="楷体_GB2312" pitchFamily="49" charset="-122"/>
              </a:rPr>
              <a:t>(3) </a:t>
            </a:r>
            <a:r>
              <a:rPr lang="zh-CN" altLang="en-US" sz="3200" b="1">
                <a:latin typeface="楷体_GB2312" pitchFamily="49" charset="-122"/>
                <a:ea typeface="楷体_GB2312" pitchFamily="49" charset="-122"/>
              </a:rPr>
              <a:t>继续将 </a:t>
            </a:r>
            <a:r>
              <a:rPr lang="en-US" altLang="zh-CN" sz="3200" b="1">
                <a:latin typeface="楷体_GB2312" pitchFamily="49" charset="-122"/>
                <a:ea typeface="楷体_GB2312" pitchFamily="49" charset="-122"/>
              </a:rPr>
              <a:t>La </a:t>
            </a:r>
            <a:r>
              <a:rPr lang="zh-CN" altLang="en-US" sz="3200" b="1">
                <a:latin typeface="楷体_GB2312" pitchFamily="49" charset="-122"/>
                <a:ea typeface="楷体_GB2312" pitchFamily="49" charset="-122"/>
              </a:rPr>
              <a:t>或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其中一个表的剩余结点插入在 </a:t>
            </a:r>
            <a:r>
              <a:rPr lang="en-US" altLang="zh-CN" sz="3200" b="1">
                <a:solidFill>
                  <a:srgbClr val="FF0000"/>
                </a:solidFill>
                <a:latin typeface="楷体_GB2312" pitchFamily="49" charset="-122"/>
                <a:ea typeface="楷体_GB2312" pitchFamily="49" charset="-122"/>
              </a:rPr>
              <a:t>Lc </a:t>
            </a:r>
            <a:r>
              <a:rPr lang="zh-CN" altLang="en-US" sz="3200" b="1">
                <a:solidFill>
                  <a:srgbClr val="FF0000"/>
                </a:solidFill>
                <a:latin typeface="楷体_GB2312" pitchFamily="49" charset="-122"/>
                <a:ea typeface="楷体_GB2312" pitchFamily="49" charset="-122"/>
              </a:rPr>
              <a:t>表的最后</a:t>
            </a:r>
          </a:p>
        </p:txBody>
      </p:sp>
      <p:sp>
        <p:nvSpPr>
          <p:cNvPr id="600072" name="Text Box 8"/>
          <p:cNvSpPr txBox="1">
            <a:spLocks noChangeArrowheads="1"/>
          </p:cNvSpPr>
          <p:nvPr/>
        </p:nvSpPr>
        <p:spPr bwMode="auto">
          <a:xfrm>
            <a:off x="609600" y="4470400"/>
            <a:ext cx="5086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楷体_GB2312" pitchFamily="49" charset="-122"/>
                <a:ea typeface="楷体_GB2312" pitchFamily="49" charset="-122"/>
              </a:rPr>
              <a:t>(4) </a:t>
            </a:r>
            <a:r>
              <a:rPr lang="zh-CN" altLang="en-US" sz="3200" b="1">
                <a:latin typeface="楷体_GB2312" pitchFamily="49" charset="-122"/>
                <a:ea typeface="楷体_GB2312" pitchFamily="49" charset="-122"/>
              </a:rPr>
              <a:t>释放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表的表头结点</a:t>
            </a:r>
          </a:p>
        </p:txBody>
      </p:sp>
      <p:sp>
        <p:nvSpPr>
          <p:cNvPr id="134150" name="Rectangle 10"/>
          <p:cNvSpPr>
            <a:spLocks noChangeArrowheads="1"/>
          </p:cNvSpPr>
          <p:nvPr/>
        </p:nvSpPr>
        <p:spPr bwMode="auto">
          <a:xfrm>
            <a:off x="4763" y="-26988"/>
            <a:ext cx="8096250"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算法步骤</a:t>
            </a:r>
            <a:r>
              <a:rPr lang="en-US" altLang="zh-CN" sz="4400" b="1">
                <a:ea typeface="楷体_GB2312" pitchFamily="49" charset="-122"/>
              </a:rPr>
              <a:t>】</a:t>
            </a:r>
            <a:r>
              <a:rPr lang="zh-CN" altLang="en-US" sz="4400" b="1">
                <a:ea typeface="楷体_GB2312" pitchFamily="49" charset="-122"/>
              </a:rPr>
              <a:t>－</a:t>
            </a:r>
            <a:r>
              <a:rPr lang="zh-CN" altLang="en-US" sz="3200" b="1">
                <a:latin typeface="楷体_GB2312" pitchFamily="49" charset="-122"/>
                <a:ea typeface="楷体_GB2312" pitchFamily="49" charset="-122"/>
              </a:rPr>
              <a:t>有序的链表合并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0070"/>
                                        </p:tgtEl>
                                        <p:attrNameLst>
                                          <p:attrName>style.visibility</p:attrName>
                                        </p:attrNameLst>
                                      </p:cBhvr>
                                      <p:to>
                                        <p:strVal val="visible"/>
                                      </p:to>
                                    </p:set>
                                    <p:animEffect transition="in" filter="box(in)">
                                      <p:cBhvr>
                                        <p:cTn id="7" dur="500"/>
                                        <p:tgtEl>
                                          <p:spTgt spid="6000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00071"/>
                                        </p:tgtEl>
                                        <p:attrNameLst>
                                          <p:attrName>style.visibility</p:attrName>
                                        </p:attrNameLst>
                                      </p:cBhvr>
                                      <p:to>
                                        <p:strVal val="visible"/>
                                      </p:to>
                                    </p:set>
                                    <p:animEffect transition="in" filter="diamond(in)">
                                      <p:cBhvr>
                                        <p:cTn id="12" dur="2000"/>
                                        <p:tgtEl>
                                          <p:spTgt spid="6000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0072"/>
                                        </p:tgtEl>
                                        <p:attrNameLst>
                                          <p:attrName>style.visibility</p:attrName>
                                        </p:attrNameLst>
                                      </p:cBhvr>
                                      <p:to>
                                        <p:strVal val="visible"/>
                                      </p:to>
                                    </p:set>
                                    <p:anim calcmode="lin" valueType="num">
                                      <p:cBhvr additive="base">
                                        <p:cTn id="17" dur="500" fill="hold"/>
                                        <p:tgtEl>
                                          <p:spTgt spid="600072"/>
                                        </p:tgtEl>
                                        <p:attrNameLst>
                                          <p:attrName>ppt_x</p:attrName>
                                        </p:attrNameLst>
                                      </p:cBhvr>
                                      <p:tavLst>
                                        <p:tav tm="0">
                                          <p:val>
                                            <p:strVal val="#ppt_x"/>
                                          </p:val>
                                        </p:tav>
                                        <p:tav tm="100000">
                                          <p:val>
                                            <p:strVal val="#ppt_x"/>
                                          </p:val>
                                        </p:tav>
                                      </p:tavLst>
                                    </p:anim>
                                    <p:anim calcmode="lin" valueType="num">
                                      <p:cBhvr additive="base">
                                        <p:cTn id="18" dur="500" fill="hold"/>
                                        <p:tgtEl>
                                          <p:spTgt spid="600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0" grpId="0"/>
      <p:bldP spid="600071" grpId="0"/>
      <p:bldP spid="600072" grpId="0"/>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6864" name="Rectangle 112"/>
          <p:cNvSpPr>
            <a:spLocks noChangeArrowheads="1"/>
          </p:cNvSpPr>
          <p:nvPr/>
        </p:nvSpPr>
        <p:spPr bwMode="auto">
          <a:xfrm>
            <a:off x="49213" y="0"/>
            <a:ext cx="6764337"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有序链表合并</a:t>
            </a:r>
            <a:r>
              <a:rPr kumimoji="1" lang="zh-CN" altLang="en-US" sz="3200" b="1">
                <a:solidFill>
                  <a:srgbClr val="FF0000"/>
                </a:solidFill>
                <a:effectLst>
                  <a:outerShdw blurRad="38100" dist="38100" dir="2700000" algn="tl">
                    <a:srgbClr val="000000"/>
                  </a:outerShdw>
                </a:effectLst>
              </a:rPr>
              <a:t>（初始化）</a:t>
            </a:r>
          </a:p>
        </p:txBody>
      </p:sp>
      <p:sp>
        <p:nvSpPr>
          <p:cNvPr id="135171" name="Text Box 125"/>
          <p:cNvSpPr txBox="1">
            <a:spLocks noChangeArrowheads="1"/>
          </p:cNvSpPr>
          <p:nvPr/>
        </p:nvSpPr>
        <p:spPr bwMode="auto">
          <a:xfrm>
            <a:off x="3095625" y="1268413"/>
            <a:ext cx="682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pa</a:t>
            </a:r>
          </a:p>
        </p:txBody>
      </p:sp>
      <p:sp>
        <p:nvSpPr>
          <p:cNvPr id="135172" name="Line 127"/>
          <p:cNvSpPr>
            <a:spLocks noChangeShapeType="1"/>
          </p:cNvSpPr>
          <p:nvPr/>
        </p:nvSpPr>
        <p:spPr bwMode="auto">
          <a:xfrm flipV="1">
            <a:off x="3024188" y="1219200"/>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73" name="Line 180"/>
          <p:cNvSpPr>
            <a:spLocks noChangeShapeType="1"/>
          </p:cNvSpPr>
          <p:nvPr/>
        </p:nvSpPr>
        <p:spPr bwMode="auto">
          <a:xfrm>
            <a:off x="1303338" y="1095375"/>
            <a:ext cx="381000" cy="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74" name="Text Box 181"/>
          <p:cNvSpPr txBox="1">
            <a:spLocks noChangeArrowheads="1"/>
          </p:cNvSpPr>
          <p:nvPr/>
        </p:nvSpPr>
        <p:spPr bwMode="auto">
          <a:xfrm>
            <a:off x="827088" y="639763"/>
            <a:ext cx="598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a:t>
            </a:r>
          </a:p>
        </p:txBody>
      </p:sp>
      <p:grpSp>
        <p:nvGrpSpPr>
          <p:cNvPr id="135175" name="Group 133"/>
          <p:cNvGrpSpPr>
            <a:grpSpLocks/>
          </p:cNvGrpSpPr>
          <p:nvPr/>
        </p:nvGrpSpPr>
        <p:grpSpPr bwMode="auto">
          <a:xfrm>
            <a:off x="2827338" y="866775"/>
            <a:ext cx="838200" cy="381000"/>
            <a:chOff x="1968" y="1344"/>
            <a:chExt cx="528" cy="240"/>
          </a:xfrm>
        </p:grpSpPr>
        <p:sp>
          <p:nvSpPr>
            <p:cNvPr id="135232" name="Rectangle 134"/>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33" name="Rectangle 135"/>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5176" name="Group 136"/>
          <p:cNvGrpSpPr>
            <a:grpSpLocks/>
          </p:cNvGrpSpPr>
          <p:nvPr/>
        </p:nvGrpSpPr>
        <p:grpSpPr bwMode="auto">
          <a:xfrm>
            <a:off x="4046538" y="866775"/>
            <a:ext cx="838200" cy="381000"/>
            <a:chOff x="1968" y="1344"/>
            <a:chExt cx="528" cy="240"/>
          </a:xfrm>
        </p:grpSpPr>
        <p:sp>
          <p:nvSpPr>
            <p:cNvPr id="135230" name="Rectangle 137"/>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31" name="Rectangle 138"/>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5177" name="Group 139"/>
          <p:cNvGrpSpPr>
            <a:grpSpLocks/>
          </p:cNvGrpSpPr>
          <p:nvPr/>
        </p:nvGrpSpPr>
        <p:grpSpPr bwMode="auto">
          <a:xfrm>
            <a:off x="5265738" y="866775"/>
            <a:ext cx="838200" cy="381000"/>
            <a:chOff x="1968" y="1344"/>
            <a:chExt cx="528" cy="240"/>
          </a:xfrm>
        </p:grpSpPr>
        <p:sp>
          <p:nvSpPr>
            <p:cNvPr id="135228" name="Rectangle 14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29" name="Rectangle 14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5178" name="Group 142"/>
          <p:cNvGrpSpPr>
            <a:grpSpLocks/>
          </p:cNvGrpSpPr>
          <p:nvPr/>
        </p:nvGrpSpPr>
        <p:grpSpPr bwMode="auto">
          <a:xfrm>
            <a:off x="1684338" y="866775"/>
            <a:ext cx="838200" cy="381000"/>
            <a:chOff x="1968" y="1344"/>
            <a:chExt cx="528" cy="240"/>
          </a:xfrm>
        </p:grpSpPr>
        <p:sp>
          <p:nvSpPr>
            <p:cNvPr id="135226" name="Rectangle 143"/>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27" name="Rectangle 144"/>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5179" name="Line 166"/>
          <p:cNvSpPr>
            <a:spLocks noChangeShapeType="1"/>
          </p:cNvSpPr>
          <p:nvPr/>
        </p:nvSpPr>
        <p:spPr bwMode="auto">
          <a:xfrm>
            <a:off x="2370138" y="10953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0" name="Line 167"/>
          <p:cNvSpPr>
            <a:spLocks noChangeShapeType="1"/>
          </p:cNvSpPr>
          <p:nvPr/>
        </p:nvSpPr>
        <p:spPr bwMode="auto">
          <a:xfrm>
            <a:off x="3589338" y="10953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1" name="Line 168"/>
          <p:cNvSpPr>
            <a:spLocks noChangeShapeType="1"/>
          </p:cNvSpPr>
          <p:nvPr/>
        </p:nvSpPr>
        <p:spPr bwMode="auto">
          <a:xfrm>
            <a:off x="4808538" y="10953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2" name="Text Box 182"/>
          <p:cNvSpPr txBox="1">
            <a:spLocks noChangeArrowheads="1"/>
          </p:cNvSpPr>
          <p:nvPr/>
        </p:nvSpPr>
        <p:spPr bwMode="auto">
          <a:xfrm>
            <a:off x="2943225" y="8001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35183" name="Text Box 186"/>
          <p:cNvSpPr txBox="1">
            <a:spLocks noChangeArrowheads="1"/>
          </p:cNvSpPr>
          <p:nvPr/>
        </p:nvSpPr>
        <p:spPr bwMode="auto">
          <a:xfrm>
            <a:off x="4125913" y="8001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35184" name="Text Box 187"/>
          <p:cNvSpPr txBox="1">
            <a:spLocks noChangeArrowheads="1"/>
          </p:cNvSpPr>
          <p:nvPr/>
        </p:nvSpPr>
        <p:spPr bwMode="auto">
          <a:xfrm>
            <a:off x="5381625" y="8001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grpSp>
        <p:nvGrpSpPr>
          <p:cNvPr id="135185" name="Group 233"/>
          <p:cNvGrpSpPr>
            <a:grpSpLocks/>
          </p:cNvGrpSpPr>
          <p:nvPr/>
        </p:nvGrpSpPr>
        <p:grpSpPr bwMode="auto">
          <a:xfrm>
            <a:off x="2284413" y="2571750"/>
            <a:ext cx="838200" cy="381000"/>
            <a:chOff x="1968" y="1344"/>
            <a:chExt cx="528" cy="240"/>
          </a:xfrm>
        </p:grpSpPr>
        <p:sp>
          <p:nvSpPr>
            <p:cNvPr id="135224" name="Rectangle 234"/>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25" name="Rectangle 235"/>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5186" name="Group 236"/>
          <p:cNvGrpSpPr>
            <a:grpSpLocks/>
          </p:cNvGrpSpPr>
          <p:nvPr/>
        </p:nvGrpSpPr>
        <p:grpSpPr bwMode="auto">
          <a:xfrm>
            <a:off x="3427413" y="2571750"/>
            <a:ext cx="838200" cy="381000"/>
            <a:chOff x="1968" y="1344"/>
            <a:chExt cx="528" cy="240"/>
          </a:xfrm>
        </p:grpSpPr>
        <p:sp>
          <p:nvSpPr>
            <p:cNvPr id="135222" name="Rectangle 237"/>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23" name="Rectangle 238"/>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5187" name="Group 239"/>
          <p:cNvGrpSpPr>
            <a:grpSpLocks/>
          </p:cNvGrpSpPr>
          <p:nvPr/>
        </p:nvGrpSpPr>
        <p:grpSpPr bwMode="auto">
          <a:xfrm>
            <a:off x="4646613" y="2571750"/>
            <a:ext cx="838200" cy="381000"/>
            <a:chOff x="1968" y="1344"/>
            <a:chExt cx="528" cy="240"/>
          </a:xfrm>
        </p:grpSpPr>
        <p:sp>
          <p:nvSpPr>
            <p:cNvPr id="135220" name="Rectangle 24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21" name="Rectangle 24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5188" name="Group 242"/>
          <p:cNvGrpSpPr>
            <a:grpSpLocks/>
          </p:cNvGrpSpPr>
          <p:nvPr/>
        </p:nvGrpSpPr>
        <p:grpSpPr bwMode="auto">
          <a:xfrm>
            <a:off x="5865813" y="2571750"/>
            <a:ext cx="838200" cy="381000"/>
            <a:chOff x="1968" y="1344"/>
            <a:chExt cx="528" cy="240"/>
          </a:xfrm>
        </p:grpSpPr>
        <p:sp>
          <p:nvSpPr>
            <p:cNvPr id="135218" name="Rectangle 24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19" name="Rectangle 24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5189" name="Group 245"/>
          <p:cNvGrpSpPr>
            <a:grpSpLocks/>
          </p:cNvGrpSpPr>
          <p:nvPr/>
        </p:nvGrpSpPr>
        <p:grpSpPr bwMode="auto">
          <a:xfrm>
            <a:off x="7008813" y="2571750"/>
            <a:ext cx="838200" cy="381000"/>
            <a:chOff x="1968" y="1344"/>
            <a:chExt cx="528" cy="240"/>
          </a:xfrm>
        </p:grpSpPr>
        <p:sp>
          <p:nvSpPr>
            <p:cNvPr id="135216" name="Rectangle 246"/>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17" name="Rectangle 247"/>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5190" name="Group 248"/>
          <p:cNvGrpSpPr>
            <a:grpSpLocks/>
          </p:cNvGrpSpPr>
          <p:nvPr/>
        </p:nvGrpSpPr>
        <p:grpSpPr bwMode="auto">
          <a:xfrm>
            <a:off x="8151813" y="2571750"/>
            <a:ext cx="838200" cy="381000"/>
            <a:chOff x="1968" y="1344"/>
            <a:chExt cx="528" cy="240"/>
          </a:xfrm>
        </p:grpSpPr>
        <p:sp>
          <p:nvSpPr>
            <p:cNvPr id="135214" name="Rectangle 249"/>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15" name="Rectangle 250"/>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5191" name="Line 251"/>
          <p:cNvSpPr>
            <a:spLocks noChangeShapeType="1"/>
          </p:cNvSpPr>
          <p:nvPr/>
        </p:nvSpPr>
        <p:spPr bwMode="auto">
          <a:xfrm>
            <a:off x="2970213" y="272415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2" name="Line 252"/>
          <p:cNvSpPr>
            <a:spLocks noChangeShapeType="1"/>
          </p:cNvSpPr>
          <p:nvPr/>
        </p:nvSpPr>
        <p:spPr bwMode="auto">
          <a:xfrm>
            <a:off x="5408613" y="272415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3" name="Line 253"/>
          <p:cNvSpPr>
            <a:spLocks noChangeShapeType="1"/>
          </p:cNvSpPr>
          <p:nvPr/>
        </p:nvSpPr>
        <p:spPr bwMode="auto">
          <a:xfrm>
            <a:off x="6551613" y="272415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4" name="Line 254"/>
          <p:cNvSpPr>
            <a:spLocks noChangeShapeType="1"/>
          </p:cNvSpPr>
          <p:nvPr/>
        </p:nvSpPr>
        <p:spPr bwMode="auto">
          <a:xfrm>
            <a:off x="4189413" y="272415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5" name="Line 255"/>
          <p:cNvSpPr>
            <a:spLocks noChangeShapeType="1"/>
          </p:cNvSpPr>
          <p:nvPr/>
        </p:nvSpPr>
        <p:spPr bwMode="auto">
          <a:xfrm>
            <a:off x="7694613" y="272415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6" name="Text Box 256"/>
          <p:cNvSpPr txBox="1">
            <a:spLocks noChangeArrowheads="1"/>
          </p:cNvSpPr>
          <p:nvPr/>
        </p:nvSpPr>
        <p:spPr bwMode="auto">
          <a:xfrm>
            <a:off x="2425700" y="24955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35197" name="Text Box 257"/>
          <p:cNvSpPr txBox="1">
            <a:spLocks noChangeArrowheads="1"/>
          </p:cNvSpPr>
          <p:nvPr/>
        </p:nvSpPr>
        <p:spPr bwMode="auto">
          <a:xfrm>
            <a:off x="3543300" y="24955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35198" name="Text Box 258"/>
          <p:cNvSpPr txBox="1">
            <a:spLocks noChangeArrowheads="1"/>
          </p:cNvSpPr>
          <p:nvPr/>
        </p:nvSpPr>
        <p:spPr bwMode="auto">
          <a:xfrm>
            <a:off x="4722813" y="25368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35199" name="Text Box 259"/>
          <p:cNvSpPr txBox="1">
            <a:spLocks noChangeArrowheads="1"/>
          </p:cNvSpPr>
          <p:nvPr/>
        </p:nvSpPr>
        <p:spPr bwMode="auto">
          <a:xfrm>
            <a:off x="5981700" y="25368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35200" name="Text Box 260"/>
          <p:cNvSpPr txBox="1">
            <a:spLocks noChangeArrowheads="1"/>
          </p:cNvSpPr>
          <p:nvPr/>
        </p:nvSpPr>
        <p:spPr bwMode="auto">
          <a:xfrm>
            <a:off x="7002463" y="2536825"/>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35201" name="Text Box 261"/>
          <p:cNvSpPr txBox="1">
            <a:spLocks noChangeArrowheads="1"/>
          </p:cNvSpPr>
          <p:nvPr/>
        </p:nvSpPr>
        <p:spPr bwMode="auto">
          <a:xfrm>
            <a:off x="8154988" y="2536825"/>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35202" name="Group 262"/>
          <p:cNvGrpSpPr>
            <a:grpSpLocks/>
          </p:cNvGrpSpPr>
          <p:nvPr/>
        </p:nvGrpSpPr>
        <p:grpSpPr bwMode="auto">
          <a:xfrm>
            <a:off x="1069975" y="2562225"/>
            <a:ext cx="838200" cy="381000"/>
            <a:chOff x="1968" y="1344"/>
            <a:chExt cx="528" cy="240"/>
          </a:xfrm>
        </p:grpSpPr>
        <p:sp>
          <p:nvSpPr>
            <p:cNvPr id="135212" name="Rectangle 263"/>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5213" name="Rectangle 264"/>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5203" name="Line 265"/>
          <p:cNvSpPr>
            <a:spLocks noChangeShapeType="1"/>
          </p:cNvSpPr>
          <p:nvPr/>
        </p:nvSpPr>
        <p:spPr bwMode="auto">
          <a:xfrm>
            <a:off x="1831975" y="27908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5204" name="Group 266"/>
          <p:cNvGrpSpPr>
            <a:grpSpLocks/>
          </p:cNvGrpSpPr>
          <p:nvPr/>
        </p:nvGrpSpPr>
        <p:grpSpPr bwMode="auto">
          <a:xfrm>
            <a:off x="307975" y="2281238"/>
            <a:ext cx="762000" cy="579437"/>
            <a:chOff x="834" y="1888"/>
            <a:chExt cx="480" cy="365"/>
          </a:xfrm>
        </p:grpSpPr>
        <p:sp>
          <p:nvSpPr>
            <p:cNvPr id="135210" name="Line 267"/>
            <p:cNvSpPr>
              <a:spLocks noChangeShapeType="1"/>
            </p:cNvSpPr>
            <p:nvPr/>
          </p:nvSpPr>
          <p:spPr bwMode="auto">
            <a:xfrm>
              <a:off x="1074" y="2175"/>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211" name="Text Box 268"/>
            <p:cNvSpPr txBox="1">
              <a:spLocks noChangeArrowheads="1"/>
            </p:cNvSpPr>
            <p:nvPr/>
          </p:nvSpPr>
          <p:spPr bwMode="auto">
            <a:xfrm>
              <a:off x="834" y="1888"/>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Lb</a:t>
              </a:r>
            </a:p>
          </p:txBody>
        </p:sp>
      </p:grpSp>
      <p:sp>
        <p:nvSpPr>
          <p:cNvPr id="135205" name="Text Box 269"/>
          <p:cNvSpPr txBox="1">
            <a:spLocks noChangeArrowheads="1"/>
          </p:cNvSpPr>
          <p:nvPr/>
        </p:nvSpPr>
        <p:spPr bwMode="auto">
          <a:xfrm>
            <a:off x="2628900" y="2994025"/>
            <a:ext cx="696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pb</a:t>
            </a:r>
          </a:p>
        </p:txBody>
      </p:sp>
      <p:sp>
        <p:nvSpPr>
          <p:cNvPr id="135206" name="Line 270"/>
          <p:cNvSpPr>
            <a:spLocks noChangeShapeType="1"/>
          </p:cNvSpPr>
          <p:nvPr/>
        </p:nvSpPr>
        <p:spPr bwMode="auto">
          <a:xfrm flipV="1">
            <a:off x="2557463" y="2944813"/>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273"/>
          <p:cNvGrpSpPr>
            <a:grpSpLocks/>
          </p:cNvGrpSpPr>
          <p:nvPr/>
        </p:nvGrpSpPr>
        <p:grpSpPr bwMode="auto">
          <a:xfrm>
            <a:off x="177800" y="1257300"/>
            <a:ext cx="1782763" cy="922338"/>
            <a:chOff x="112" y="792"/>
            <a:chExt cx="1123" cy="581"/>
          </a:xfrm>
        </p:grpSpPr>
        <p:sp>
          <p:nvSpPr>
            <p:cNvPr id="135208" name="Text Box 271"/>
            <p:cNvSpPr txBox="1">
              <a:spLocks noChangeArrowheads="1"/>
            </p:cNvSpPr>
            <p:nvPr/>
          </p:nvSpPr>
          <p:spPr bwMode="auto">
            <a:xfrm>
              <a:off x="112" y="1008"/>
              <a:ext cx="1123" cy="3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Lc = </a:t>
              </a:r>
              <a:r>
                <a:rPr lang="en-US" altLang="zh-CN" sz="3200" b="1">
                  <a:solidFill>
                    <a:srgbClr val="FF0000"/>
                  </a:solidFill>
                </a:rPr>
                <a:t>pc</a:t>
              </a:r>
              <a:endParaRPr lang="en-US" altLang="zh-CN" sz="3200" b="1">
                <a:solidFill>
                  <a:srgbClr val="FF0000"/>
                </a:solidFill>
                <a:latin typeface="Tahoma" panose="020B0604030504040204" pitchFamily="34" charset="0"/>
                <a:ea typeface="宋体" panose="02010600030101010101" pitchFamily="2" charset="-122"/>
              </a:endParaRPr>
            </a:p>
          </p:txBody>
        </p:sp>
        <p:sp>
          <p:nvSpPr>
            <p:cNvPr id="135209" name="Line 272"/>
            <p:cNvSpPr>
              <a:spLocks noChangeShapeType="1"/>
            </p:cNvSpPr>
            <p:nvPr/>
          </p:nvSpPr>
          <p:spPr bwMode="auto">
            <a:xfrm>
              <a:off x="1154" y="792"/>
              <a:ext cx="0" cy="216"/>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Line 4"/>
          <p:cNvSpPr>
            <a:spLocks noChangeShapeType="1"/>
          </p:cNvSpPr>
          <p:nvPr/>
        </p:nvSpPr>
        <p:spPr bwMode="auto">
          <a:xfrm>
            <a:off x="3273425" y="1055688"/>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195" name="Text Box 5"/>
          <p:cNvSpPr txBox="1">
            <a:spLocks noChangeArrowheads="1"/>
          </p:cNvSpPr>
          <p:nvPr/>
        </p:nvSpPr>
        <p:spPr bwMode="auto">
          <a:xfrm>
            <a:off x="3968750" y="1230313"/>
            <a:ext cx="682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pa</a:t>
            </a:r>
          </a:p>
        </p:txBody>
      </p:sp>
      <p:sp>
        <p:nvSpPr>
          <p:cNvPr id="136196" name="Line 6"/>
          <p:cNvSpPr>
            <a:spLocks noChangeShapeType="1"/>
          </p:cNvSpPr>
          <p:nvPr/>
        </p:nvSpPr>
        <p:spPr bwMode="auto">
          <a:xfrm flipV="1">
            <a:off x="3897313" y="1181100"/>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197" name="Line 7"/>
          <p:cNvSpPr>
            <a:spLocks noChangeShapeType="1"/>
          </p:cNvSpPr>
          <p:nvPr/>
        </p:nvSpPr>
        <p:spPr bwMode="auto">
          <a:xfrm>
            <a:off x="2176463" y="1057275"/>
            <a:ext cx="381000" cy="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198" name="Text Box 8"/>
          <p:cNvSpPr txBox="1">
            <a:spLocks noChangeArrowheads="1"/>
          </p:cNvSpPr>
          <p:nvPr/>
        </p:nvSpPr>
        <p:spPr bwMode="auto">
          <a:xfrm>
            <a:off x="177800" y="639763"/>
            <a:ext cx="2247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a:t>
            </a:r>
            <a:r>
              <a:rPr lang="en-US" altLang="zh-CN" sz="3200">
                <a:solidFill>
                  <a:srgbClr val="FF0000"/>
                </a:solidFill>
                <a:latin typeface="Tahoma" panose="020B0604030504040204" pitchFamily="34" charset="0"/>
                <a:ea typeface="宋体" panose="02010600030101010101" pitchFamily="2" charset="-122"/>
              </a:rPr>
              <a:t>Lc ,pc</a:t>
            </a:r>
            <a:r>
              <a:rPr lang="en-US" altLang="zh-CN" sz="3200">
                <a:latin typeface="Tahoma" panose="020B0604030504040204" pitchFamily="34" charset="0"/>
                <a:ea typeface="宋体" panose="02010600030101010101" pitchFamily="2" charset="-122"/>
              </a:rPr>
              <a:t>)</a:t>
            </a:r>
          </a:p>
        </p:txBody>
      </p:sp>
      <p:grpSp>
        <p:nvGrpSpPr>
          <p:cNvPr id="136199" name="Group 9"/>
          <p:cNvGrpSpPr>
            <a:grpSpLocks/>
          </p:cNvGrpSpPr>
          <p:nvPr/>
        </p:nvGrpSpPr>
        <p:grpSpPr bwMode="auto">
          <a:xfrm>
            <a:off x="3700463" y="828675"/>
            <a:ext cx="838200" cy="381000"/>
            <a:chOff x="1968" y="1344"/>
            <a:chExt cx="528" cy="240"/>
          </a:xfrm>
        </p:grpSpPr>
        <p:sp>
          <p:nvSpPr>
            <p:cNvPr id="136255" name="Rectangle 1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56" name="Rectangle 1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6200" name="Group 12"/>
          <p:cNvGrpSpPr>
            <a:grpSpLocks/>
          </p:cNvGrpSpPr>
          <p:nvPr/>
        </p:nvGrpSpPr>
        <p:grpSpPr bwMode="auto">
          <a:xfrm>
            <a:off x="4919663" y="828675"/>
            <a:ext cx="838200" cy="381000"/>
            <a:chOff x="1968" y="1344"/>
            <a:chExt cx="528" cy="240"/>
          </a:xfrm>
        </p:grpSpPr>
        <p:sp>
          <p:nvSpPr>
            <p:cNvPr id="136253" name="Rectangle 1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54" name="Rectangle 1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6201" name="Group 15"/>
          <p:cNvGrpSpPr>
            <a:grpSpLocks/>
          </p:cNvGrpSpPr>
          <p:nvPr/>
        </p:nvGrpSpPr>
        <p:grpSpPr bwMode="auto">
          <a:xfrm>
            <a:off x="6138863" y="828675"/>
            <a:ext cx="838200" cy="381000"/>
            <a:chOff x="1968" y="1344"/>
            <a:chExt cx="528" cy="240"/>
          </a:xfrm>
        </p:grpSpPr>
        <p:sp>
          <p:nvSpPr>
            <p:cNvPr id="136251" name="Rectangle 16"/>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52" name="Rectangle 17"/>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6202" name="Group 18"/>
          <p:cNvGrpSpPr>
            <a:grpSpLocks/>
          </p:cNvGrpSpPr>
          <p:nvPr/>
        </p:nvGrpSpPr>
        <p:grpSpPr bwMode="auto">
          <a:xfrm>
            <a:off x="2557463" y="828675"/>
            <a:ext cx="838200" cy="381000"/>
            <a:chOff x="1968" y="1344"/>
            <a:chExt cx="528" cy="240"/>
          </a:xfrm>
        </p:grpSpPr>
        <p:sp>
          <p:nvSpPr>
            <p:cNvPr id="136249" name="Rectangle 19"/>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50" name="Rectangle 20"/>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590869" name="Line 21"/>
          <p:cNvSpPr>
            <a:spLocks noChangeShapeType="1"/>
          </p:cNvSpPr>
          <p:nvPr/>
        </p:nvSpPr>
        <p:spPr bwMode="auto">
          <a:xfrm>
            <a:off x="3311525" y="1047750"/>
            <a:ext cx="457200" cy="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04" name="Line 22"/>
          <p:cNvSpPr>
            <a:spLocks noChangeShapeType="1"/>
          </p:cNvSpPr>
          <p:nvPr/>
        </p:nvSpPr>
        <p:spPr bwMode="auto">
          <a:xfrm>
            <a:off x="44624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05" name="Line 23"/>
          <p:cNvSpPr>
            <a:spLocks noChangeShapeType="1"/>
          </p:cNvSpPr>
          <p:nvPr/>
        </p:nvSpPr>
        <p:spPr bwMode="auto">
          <a:xfrm>
            <a:off x="56816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06" name="Text Box 24"/>
          <p:cNvSpPr txBox="1">
            <a:spLocks noChangeArrowheads="1"/>
          </p:cNvSpPr>
          <p:nvPr/>
        </p:nvSpPr>
        <p:spPr bwMode="auto">
          <a:xfrm>
            <a:off x="38163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36207" name="Text Box 25"/>
          <p:cNvSpPr txBox="1">
            <a:spLocks noChangeArrowheads="1"/>
          </p:cNvSpPr>
          <p:nvPr/>
        </p:nvSpPr>
        <p:spPr bwMode="auto">
          <a:xfrm>
            <a:off x="4999038"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36208" name="Text Box 26"/>
          <p:cNvSpPr txBox="1">
            <a:spLocks noChangeArrowheads="1"/>
          </p:cNvSpPr>
          <p:nvPr/>
        </p:nvSpPr>
        <p:spPr bwMode="auto">
          <a:xfrm>
            <a:off x="62547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grpSp>
        <p:nvGrpSpPr>
          <p:cNvPr id="136209" name="Group 27"/>
          <p:cNvGrpSpPr>
            <a:grpSpLocks/>
          </p:cNvGrpSpPr>
          <p:nvPr/>
        </p:nvGrpSpPr>
        <p:grpSpPr bwMode="auto">
          <a:xfrm>
            <a:off x="2254250" y="2155825"/>
            <a:ext cx="838200" cy="381000"/>
            <a:chOff x="1968" y="1344"/>
            <a:chExt cx="528" cy="240"/>
          </a:xfrm>
        </p:grpSpPr>
        <p:sp>
          <p:nvSpPr>
            <p:cNvPr id="136247" name="Rectangle 28"/>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48" name="Rectangle 29"/>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6210" name="Group 30"/>
          <p:cNvGrpSpPr>
            <a:grpSpLocks/>
          </p:cNvGrpSpPr>
          <p:nvPr/>
        </p:nvGrpSpPr>
        <p:grpSpPr bwMode="auto">
          <a:xfrm>
            <a:off x="3397250" y="2155825"/>
            <a:ext cx="838200" cy="381000"/>
            <a:chOff x="1968" y="1344"/>
            <a:chExt cx="528" cy="240"/>
          </a:xfrm>
        </p:grpSpPr>
        <p:sp>
          <p:nvSpPr>
            <p:cNvPr id="136245" name="Rectangle 31"/>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46" name="Rectangle 32"/>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6211" name="Group 33"/>
          <p:cNvGrpSpPr>
            <a:grpSpLocks/>
          </p:cNvGrpSpPr>
          <p:nvPr/>
        </p:nvGrpSpPr>
        <p:grpSpPr bwMode="auto">
          <a:xfrm>
            <a:off x="4616450" y="2155825"/>
            <a:ext cx="838200" cy="381000"/>
            <a:chOff x="1968" y="1344"/>
            <a:chExt cx="528" cy="240"/>
          </a:xfrm>
        </p:grpSpPr>
        <p:sp>
          <p:nvSpPr>
            <p:cNvPr id="136243" name="Rectangle 34"/>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44" name="Rectangle 35"/>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6212" name="Group 36"/>
          <p:cNvGrpSpPr>
            <a:grpSpLocks/>
          </p:cNvGrpSpPr>
          <p:nvPr/>
        </p:nvGrpSpPr>
        <p:grpSpPr bwMode="auto">
          <a:xfrm>
            <a:off x="5835650" y="2155825"/>
            <a:ext cx="838200" cy="381000"/>
            <a:chOff x="1968" y="1344"/>
            <a:chExt cx="528" cy="240"/>
          </a:xfrm>
        </p:grpSpPr>
        <p:sp>
          <p:nvSpPr>
            <p:cNvPr id="136241" name="Rectangle 37"/>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42" name="Rectangle 38"/>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6213" name="Group 39"/>
          <p:cNvGrpSpPr>
            <a:grpSpLocks/>
          </p:cNvGrpSpPr>
          <p:nvPr/>
        </p:nvGrpSpPr>
        <p:grpSpPr bwMode="auto">
          <a:xfrm>
            <a:off x="6978650" y="2155825"/>
            <a:ext cx="838200" cy="381000"/>
            <a:chOff x="1968" y="1344"/>
            <a:chExt cx="528" cy="240"/>
          </a:xfrm>
        </p:grpSpPr>
        <p:sp>
          <p:nvSpPr>
            <p:cNvPr id="136239" name="Rectangle 4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40" name="Rectangle 4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6214" name="Group 42"/>
          <p:cNvGrpSpPr>
            <a:grpSpLocks/>
          </p:cNvGrpSpPr>
          <p:nvPr/>
        </p:nvGrpSpPr>
        <p:grpSpPr bwMode="auto">
          <a:xfrm>
            <a:off x="8121650" y="2155825"/>
            <a:ext cx="838200" cy="381000"/>
            <a:chOff x="1968" y="1344"/>
            <a:chExt cx="528" cy="240"/>
          </a:xfrm>
        </p:grpSpPr>
        <p:sp>
          <p:nvSpPr>
            <p:cNvPr id="136237" name="Rectangle 4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38" name="Rectangle 4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6215" name="Line 45"/>
          <p:cNvSpPr>
            <a:spLocks noChangeShapeType="1"/>
          </p:cNvSpPr>
          <p:nvPr/>
        </p:nvSpPr>
        <p:spPr bwMode="auto">
          <a:xfrm>
            <a:off x="29400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16" name="Line 46"/>
          <p:cNvSpPr>
            <a:spLocks noChangeShapeType="1"/>
          </p:cNvSpPr>
          <p:nvPr/>
        </p:nvSpPr>
        <p:spPr bwMode="auto">
          <a:xfrm>
            <a:off x="5378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17" name="Line 47"/>
          <p:cNvSpPr>
            <a:spLocks noChangeShapeType="1"/>
          </p:cNvSpPr>
          <p:nvPr/>
        </p:nvSpPr>
        <p:spPr bwMode="auto">
          <a:xfrm>
            <a:off x="6521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18" name="Line 48"/>
          <p:cNvSpPr>
            <a:spLocks noChangeShapeType="1"/>
          </p:cNvSpPr>
          <p:nvPr/>
        </p:nvSpPr>
        <p:spPr bwMode="auto">
          <a:xfrm>
            <a:off x="41592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19" name="Line 49"/>
          <p:cNvSpPr>
            <a:spLocks noChangeShapeType="1"/>
          </p:cNvSpPr>
          <p:nvPr/>
        </p:nvSpPr>
        <p:spPr bwMode="auto">
          <a:xfrm>
            <a:off x="7664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20" name="Text Box 50"/>
          <p:cNvSpPr txBox="1">
            <a:spLocks noChangeArrowheads="1"/>
          </p:cNvSpPr>
          <p:nvPr/>
        </p:nvSpPr>
        <p:spPr bwMode="auto">
          <a:xfrm>
            <a:off x="23955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36221" name="Text Box 51"/>
          <p:cNvSpPr txBox="1">
            <a:spLocks noChangeArrowheads="1"/>
          </p:cNvSpPr>
          <p:nvPr/>
        </p:nvSpPr>
        <p:spPr bwMode="auto">
          <a:xfrm>
            <a:off x="35131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36222" name="Text Box 52"/>
          <p:cNvSpPr txBox="1">
            <a:spLocks noChangeArrowheads="1"/>
          </p:cNvSpPr>
          <p:nvPr/>
        </p:nvSpPr>
        <p:spPr bwMode="auto">
          <a:xfrm>
            <a:off x="4692650"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36223" name="Text Box 53"/>
          <p:cNvSpPr txBox="1">
            <a:spLocks noChangeArrowheads="1"/>
          </p:cNvSpPr>
          <p:nvPr/>
        </p:nvSpPr>
        <p:spPr bwMode="auto">
          <a:xfrm>
            <a:off x="5951538"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36224" name="Text Box 54"/>
          <p:cNvSpPr txBox="1">
            <a:spLocks noChangeArrowheads="1"/>
          </p:cNvSpPr>
          <p:nvPr/>
        </p:nvSpPr>
        <p:spPr bwMode="auto">
          <a:xfrm>
            <a:off x="6972300"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36225" name="Text Box 55"/>
          <p:cNvSpPr txBox="1">
            <a:spLocks noChangeArrowheads="1"/>
          </p:cNvSpPr>
          <p:nvPr/>
        </p:nvSpPr>
        <p:spPr bwMode="auto">
          <a:xfrm>
            <a:off x="8124825"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36226" name="Group 56"/>
          <p:cNvGrpSpPr>
            <a:grpSpLocks/>
          </p:cNvGrpSpPr>
          <p:nvPr/>
        </p:nvGrpSpPr>
        <p:grpSpPr bwMode="auto">
          <a:xfrm>
            <a:off x="1039813" y="2146300"/>
            <a:ext cx="838200" cy="381000"/>
            <a:chOff x="1968" y="1344"/>
            <a:chExt cx="528" cy="240"/>
          </a:xfrm>
        </p:grpSpPr>
        <p:sp>
          <p:nvSpPr>
            <p:cNvPr id="136235" name="Rectangle 57"/>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6236" name="Rectangle 58"/>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6227" name="Line 59"/>
          <p:cNvSpPr>
            <a:spLocks noChangeShapeType="1"/>
          </p:cNvSpPr>
          <p:nvPr/>
        </p:nvSpPr>
        <p:spPr bwMode="auto">
          <a:xfrm>
            <a:off x="1801813" y="237490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6228" name="Group 60"/>
          <p:cNvGrpSpPr>
            <a:grpSpLocks/>
          </p:cNvGrpSpPr>
          <p:nvPr/>
        </p:nvGrpSpPr>
        <p:grpSpPr bwMode="auto">
          <a:xfrm>
            <a:off x="277813" y="1865313"/>
            <a:ext cx="762000" cy="579437"/>
            <a:chOff x="834" y="1888"/>
            <a:chExt cx="480" cy="365"/>
          </a:xfrm>
        </p:grpSpPr>
        <p:sp>
          <p:nvSpPr>
            <p:cNvPr id="136233" name="Line 61"/>
            <p:cNvSpPr>
              <a:spLocks noChangeShapeType="1"/>
            </p:cNvSpPr>
            <p:nvPr/>
          </p:nvSpPr>
          <p:spPr bwMode="auto">
            <a:xfrm>
              <a:off x="1074" y="2175"/>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4" name="Text Box 62"/>
            <p:cNvSpPr txBox="1">
              <a:spLocks noChangeArrowheads="1"/>
            </p:cNvSpPr>
            <p:nvPr/>
          </p:nvSpPr>
          <p:spPr bwMode="auto">
            <a:xfrm>
              <a:off x="834" y="1888"/>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Lb</a:t>
              </a:r>
            </a:p>
          </p:txBody>
        </p:sp>
      </p:grpSp>
      <p:sp>
        <p:nvSpPr>
          <p:cNvPr id="136229" name="Text Box 63"/>
          <p:cNvSpPr txBox="1">
            <a:spLocks noChangeArrowheads="1"/>
          </p:cNvSpPr>
          <p:nvPr/>
        </p:nvSpPr>
        <p:spPr bwMode="auto">
          <a:xfrm>
            <a:off x="2598738" y="2578100"/>
            <a:ext cx="6969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pb</a:t>
            </a:r>
          </a:p>
        </p:txBody>
      </p:sp>
      <p:sp>
        <p:nvSpPr>
          <p:cNvPr id="136230" name="Line 64"/>
          <p:cNvSpPr>
            <a:spLocks noChangeShapeType="1"/>
          </p:cNvSpPr>
          <p:nvPr/>
        </p:nvSpPr>
        <p:spPr bwMode="auto">
          <a:xfrm flipV="1">
            <a:off x="2527300" y="2528888"/>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1" name="Rectangle 68"/>
          <p:cNvSpPr>
            <a:spLocks noChangeArrowheads="1"/>
          </p:cNvSpPr>
          <p:nvPr/>
        </p:nvSpPr>
        <p:spPr bwMode="auto">
          <a:xfrm>
            <a:off x="49213" y="0"/>
            <a:ext cx="77978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有序链表合并</a:t>
            </a:r>
            <a:r>
              <a:rPr lang="en-US" altLang="zh-CN" sz="3200" b="1">
                <a:solidFill>
                  <a:srgbClr val="FF0000"/>
                </a:solidFill>
              </a:rPr>
              <a:t>( pa-&gt;data &lt; </a:t>
            </a:r>
            <a:r>
              <a:rPr lang="zh-CN" altLang="en-US" sz="3200" b="1">
                <a:solidFill>
                  <a:srgbClr val="FF0000"/>
                </a:solidFill>
              </a:rPr>
              <a:t>＝</a:t>
            </a:r>
            <a:r>
              <a:rPr lang="en-US" altLang="zh-CN" sz="3200" b="1">
                <a:solidFill>
                  <a:srgbClr val="FF0000"/>
                </a:solidFill>
              </a:rPr>
              <a:t>pb-&gt;data )</a:t>
            </a:r>
          </a:p>
        </p:txBody>
      </p:sp>
      <p:sp>
        <p:nvSpPr>
          <p:cNvPr id="590917" name="Text Box 69"/>
          <p:cNvSpPr txBox="1">
            <a:spLocks noChangeArrowheads="1"/>
          </p:cNvSpPr>
          <p:nvPr/>
        </p:nvSpPr>
        <p:spPr bwMode="auto">
          <a:xfrm>
            <a:off x="4906963" y="2867025"/>
            <a:ext cx="3681412"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pc-&gt;next = pa;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0917"/>
                                        </p:tgtEl>
                                        <p:attrNameLst>
                                          <p:attrName>style.visibility</p:attrName>
                                        </p:attrNameLst>
                                      </p:cBhvr>
                                      <p:to>
                                        <p:strVal val="visible"/>
                                      </p:to>
                                    </p:set>
                                    <p:animEffect transition="in" filter="box(in)">
                                      <p:cBhvr>
                                        <p:cTn id="7" dur="500"/>
                                        <p:tgtEl>
                                          <p:spTgt spid="590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590869"/>
                                        </p:tgtEl>
                                        <p:attrNameLst>
                                          <p:attrName>style.visibility</p:attrName>
                                        </p:attrNameLst>
                                      </p:cBhvr>
                                      <p:to>
                                        <p:strVal val="visible"/>
                                      </p:to>
                                    </p:set>
                                    <p:animEffect transition="in" filter="diamond(in)">
                                      <p:cBhvr>
                                        <p:cTn id="12" dur="2000"/>
                                        <p:tgtEl>
                                          <p:spTgt spid="590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mph" presetSubtype="0" fill="hold" nodeType="clickEffect">
                                  <p:stCondLst>
                                    <p:cond delay="0"/>
                                  </p:stCondLst>
                                  <p:childTnLst>
                                    <p:animScale>
                                      <p:cBhvr>
                                        <p:cTn id="16" dur="2000" fill="hold"/>
                                        <p:tgtEl>
                                          <p:spTgt spid="59086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917" grpId="0" animBg="1"/>
    </p:bld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Line 4"/>
          <p:cNvSpPr>
            <a:spLocks noChangeShapeType="1"/>
          </p:cNvSpPr>
          <p:nvPr/>
        </p:nvSpPr>
        <p:spPr bwMode="auto">
          <a:xfrm>
            <a:off x="3273425" y="1055688"/>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19" name="Text Box 5"/>
          <p:cNvSpPr txBox="1">
            <a:spLocks noChangeArrowheads="1"/>
          </p:cNvSpPr>
          <p:nvPr/>
        </p:nvSpPr>
        <p:spPr bwMode="auto">
          <a:xfrm>
            <a:off x="3968750" y="1230313"/>
            <a:ext cx="72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Pa</a:t>
            </a:r>
          </a:p>
        </p:txBody>
      </p:sp>
      <p:sp>
        <p:nvSpPr>
          <p:cNvPr id="137220" name="Line 6"/>
          <p:cNvSpPr>
            <a:spLocks noChangeShapeType="1"/>
          </p:cNvSpPr>
          <p:nvPr/>
        </p:nvSpPr>
        <p:spPr bwMode="auto">
          <a:xfrm flipV="1">
            <a:off x="3897313" y="1181100"/>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21" name="Line 7"/>
          <p:cNvSpPr>
            <a:spLocks noChangeShapeType="1"/>
          </p:cNvSpPr>
          <p:nvPr/>
        </p:nvSpPr>
        <p:spPr bwMode="auto">
          <a:xfrm>
            <a:off x="2176463" y="1057275"/>
            <a:ext cx="381000" cy="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22" name="Text Box 8"/>
          <p:cNvSpPr txBox="1">
            <a:spLocks noChangeArrowheads="1"/>
          </p:cNvSpPr>
          <p:nvPr/>
        </p:nvSpPr>
        <p:spPr bwMode="auto">
          <a:xfrm>
            <a:off x="939800" y="639763"/>
            <a:ext cx="1471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a:t>
            </a:r>
            <a:r>
              <a:rPr lang="en-US" altLang="zh-CN" sz="3200">
                <a:solidFill>
                  <a:srgbClr val="FF0000"/>
                </a:solidFill>
                <a:latin typeface="Tahoma" panose="020B0604030504040204" pitchFamily="34" charset="0"/>
                <a:ea typeface="宋体" panose="02010600030101010101" pitchFamily="2" charset="-122"/>
              </a:rPr>
              <a:t>Lc</a:t>
            </a:r>
            <a:r>
              <a:rPr lang="en-US" altLang="zh-CN" sz="3200">
                <a:latin typeface="Tahoma" panose="020B0604030504040204" pitchFamily="34" charset="0"/>
                <a:ea typeface="宋体" panose="02010600030101010101" pitchFamily="2" charset="-122"/>
              </a:rPr>
              <a:t>)</a:t>
            </a:r>
          </a:p>
        </p:txBody>
      </p:sp>
      <p:grpSp>
        <p:nvGrpSpPr>
          <p:cNvPr id="137223" name="Group 9"/>
          <p:cNvGrpSpPr>
            <a:grpSpLocks/>
          </p:cNvGrpSpPr>
          <p:nvPr/>
        </p:nvGrpSpPr>
        <p:grpSpPr bwMode="auto">
          <a:xfrm>
            <a:off x="3700463" y="828675"/>
            <a:ext cx="838200" cy="381000"/>
            <a:chOff x="1968" y="1344"/>
            <a:chExt cx="528" cy="240"/>
          </a:xfrm>
        </p:grpSpPr>
        <p:sp>
          <p:nvSpPr>
            <p:cNvPr id="137286" name="Rectangle 1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87" name="Rectangle 1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7224" name="Group 12"/>
          <p:cNvGrpSpPr>
            <a:grpSpLocks/>
          </p:cNvGrpSpPr>
          <p:nvPr/>
        </p:nvGrpSpPr>
        <p:grpSpPr bwMode="auto">
          <a:xfrm>
            <a:off x="4919663" y="828675"/>
            <a:ext cx="838200" cy="381000"/>
            <a:chOff x="1968" y="1344"/>
            <a:chExt cx="528" cy="240"/>
          </a:xfrm>
        </p:grpSpPr>
        <p:sp>
          <p:nvSpPr>
            <p:cNvPr id="137284" name="Rectangle 1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85" name="Rectangle 1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7225" name="Group 15"/>
          <p:cNvGrpSpPr>
            <a:grpSpLocks/>
          </p:cNvGrpSpPr>
          <p:nvPr/>
        </p:nvGrpSpPr>
        <p:grpSpPr bwMode="auto">
          <a:xfrm>
            <a:off x="6138863" y="828675"/>
            <a:ext cx="838200" cy="381000"/>
            <a:chOff x="1968" y="1344"/>
            <a:chExt cx="528" cy="240"/>
          </a:xfrm>
        </p:grpSpPr>
        <p:sp>
          <p:nvSpPr>
            <p:cNvPr id="137282" name="Rectangle 16"/>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83" name="Rectangle 17"/>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7226" name="Group 18"/>
          <p:cNvGrpSpPr>
            <a:grpSpLocks/>
          </p:cNvGrpSpPr>
          <p:nvPr/>
        </p:nvGrpSpPr>
        <p:grpSpPr bwMode="auto">
          <a:xfrm>
            <a:off x="2557463" y="828675"/>
            <a:ext cx="838200" cy="381000"/>
            <a:chOff x="1968" y="1344"/>
            <a:chExt cx="528" cy="240"/>
          </a:xfrm>
        </p:grpSpPr>
        <p:sp>
          <p:nvSpPr>
            <p:cNvPr id="137280" name="Rectangle 19"/>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81" name="Rectangle 20"/>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7227" name="Line 21"/>
          <p:cNvSpPr>
            <a:spLocks noChangeShapeType="1"/>
          </p:cNvSpPr>
          <p:nvPr/>
        </p:nvSpPr>
        <p:spPr bwMode="auto">
          <a:xfrm>
            <a:off x="3311525" y="1047750"/>
            <a:ext cx="457200" cy="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28" name="Line 22"/>
          <p:cNvSpPr>
            <a:spLocks noChangeShapeType="1"/>
          </p:cNvSpPr>
          <p:nvPr/>
        </p:nvSpPr>
        <p:spPr bwMode="auto">
          <a:xfrm>
            <a:off x="44624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29" name="Line 23"/>
          <p:cNvSpPr>
            <a:spLocks noChangeShapeType="1"/>
          </p:cNvSpPr>
          <p:nvPr/>
        </p:nvSpPr>
        <p:spPr bwMode="auto">
          <a:xfrm>
            <a:off x="56816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0" name="Text Box 24"/>
          <p:cNvSpPr txBox="1">
            <a:spLocks noChangeArrowheads="1"/>
          </p:cNvSpPr>
          <p:nvPr/>
        </p:nvSpPr>
        <p:spPr bwMode="auto">
          <a:xfrm>
            <a:off x="38163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37231" name="Text Box 25"/>
          <p:cNvSpPr txBox="1">
            <a:spLocks noChangeArrowheads="1"/>
          </p:cNvSpPr>
          <p:nvPr/>
        </p:nvSpPr>
        <p:spPr bwMode="auto">
          <a:xfrm>
            <a:off x="4999038"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37232" name="Text Box 26"/>
          <p:cNvSpPr txBox="1">
            <a:spLocks noChangeArrowheads="1"/>
          </p:cNvSpPr>
          <p:nvPr/>
        </p:nvSpPr>
        <p:spPr bwMode="auto">
          <a:xfrm>
            <a:off x="62547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grpSp>
        <p:nvGrpSpPr>
          <p:cNvPr id="137233" name="Group 27"/>
          <p:cNvGrpSpPr>
            <a:grpSpLocks/>
          </p:cNvGrpSpPr>
          <p:nvPr/>
        </p:nvGrpSpPr>
        <p:grpSpPr bwMode="auto">
          <a:xfrm>
            <a:off x="2254250" y="2155825"/>
            <a:ext cx="838200" cy="381000"/>
            <a:chOff x="1968" y="1344"/>
            <a:chExt cx="528" cy="240"/>
          </a:xfrm>
        </p:grpSpPr>
        <p:sp>
          <p:nvSpPr>
            <p:cNvPr id="137278" name="Rectangle 28"/>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79" name="Rectangle 29"/>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7234" name="Group 30"/>
          <p:cNvGrpSpPr>
            <a:grpSpLocks/>
          </p:cNvGrpSpPr>
          <p:nvPr/>
        </p:nvGrpSpPr>
        <p:grpSpPr bwMode="auto">
          <a:xfrm>
            <a:off x="3397250" y="2155825"/>
            <a:ext cx="838200" cy="381000"/>
            <a:chOff x="1968" y="1344"/>
            <a:chExt cx="528" cy="240"/>
          </a:xfrm>
        </p:grpSpPr>
        <p:sp>
          <p:nvSpPr>
            <p:cNvPr id="137276" name="Rectangle 31"/>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77" name="Rectangle 32"/>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7235" name="Group 33"/>
          <p:cNvGrpSpPr>
            <a:grpSpLocks/>
          </p:cNvGrpSpPr>
          <p:nvPr/>
        </p:nvGrpSpPr>
        <p:grpSpPr bwMode="auto">
          <a:xfrm>
            <a:off x="4616450" y="2155825"/>
            <a:ext cx="838200" cy="381000"/>
            <a:chOff x="1968" y="1344"/>
            <a:chExt cx="528" cy="240"/>
          </a:xfrm>
        </p:grpSpPr>
        <p:sp>
          <p:nvSpPr>
            <p:cNvPr id="137274" name="Rectangle 34"/>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75" name="Rectangle 35"/>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7236" name="Group 36"/>
          <p:cNvGrpSpPr>
            <a:grpSpLocks/>
          </p:cNvGrpSpPr>
          <p:nvPr/>
        </p:nvGrpSpPr>
        <p:grpSpPr bwMode="auto">
          <a:xfrm>
            <a:off x="5835650" y="2155825"/>
            <a:ext cx="838200" cy="381000"/>
            <a:chOff x="1968" y="1344"/>
            <a:chExt cx="528" cy="240"/>
          </a:xfrm>
        </p:grpSpPr>
        <p:sp>
          <p:nvSpPr>
            <p:cNvPr id="137272" name="Rectangle 37"/>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73" name="Rectangle 38"/>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7237" name="Group 39"/>
          <p:cNvGrpSpPr>
            <a:grpSpLocks/>
          </p:cNvGrpSpPr>
          <p:nvPr/>
        </p:nvGrpSpPr>
        <p:grpSpPr bwMode="auto">
          <a:xfrm>
            <a:off x="6978650" y="2155825"/>
            <a:ext cx="838200" cy="381000"/>
            <a:chOff x="1968" y="1344"/>
            <a:chExt cx="528" cy="240"/>
          </a:xfrm>
        </p:grpSpPr>
        <p:sp>
          <p:nvSpPr>
            <p:cNvPr id="137270" name="Rectangle 4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71" name="Rectangle 4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7238" name="Group 42"/>
          <p:cNvGrpSpPr>
            <a:grpSpLocks/>
          </p:cNvGrpSpPr>
          <p:nvPr/>
        </p:nvGrpSpPr>
        <p:grpSpPr bwMode="auto">
          <a:xfrm>
            <a:off x="8121650" y="2155825"/>
            <a:ext cx="838200" cy="381000"/>
            <a:chOff x="1968" y="1344"/>
            <a:chExt cx="528" cy="240"/>
          </a:xfrm>
        </p:grpSpPr>
        <p:sp>
          <p:nvSpPr>
            <p:cNvPr id="137268" name="Rectangle 4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69" name="Rectangle 4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7239" name="Line 45"/>
          <p:cNvSpPr>
            <a:spLocks noChangeShapeType="1"/>
          </p:cNvSpPr>
          <p:nvPr/>
        </p:nvSpPr>
        <p:spPr bwMode="auto">
          <a:xfrm>
            <a:off x="29400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0" name="Line 46"/>
          <p:cNvSpPr>
            <a:spLocks noChangeShapeType="1"/>
          </p:cNvSpPr>
          <p:nvPr/>
        </p:nvSpPr>
        <p:spPr bwMode="auto">
          <a:xfrm>
            <a:off x="5378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1" name="Line 47"/>
          <p:cNvSpPr>
            <a:spLocks noChangeShapeType="1"/>
          </p:cNvSpPr>
          <p:nvPr/>
        </p:nvSpPr>
        <p:spPr bwMode="auto">
          <a:xfrm>
            <a:off x="6521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2" name="Line 48"/>
          <p:cNvSpPr>
            <a:spLocks noChangeShapeType="1"/>
          </p:cNvSpPr>
          <p:nvPr/>
        </p:nvSpPr>
        <p:spPr bwMode="auto">
          <a:xfrm>
            <a:off x="41592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3" name="Line 49"/>
          <p:cNvSpPr>
            <a:spLocks noChangeShapeType="1"/>
          </p:cNvSpPr>
          <p:nvPr/>
        </p:nvSpPr>
        <p:spPr bwMode="auto">
          <a:xfrm>
            <a:off x="7664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44" name="Text Box 50"/>
          <p:cNvSpPr txBox="1">
            <a:spLocks noChangeArrowheads="1"/>
          </p:cNvSpPr>
          <p:nvPr/>
        </p:nvSpPr>
        <p:spPr bwMode="auto">
          <a:xfrm>
            <a:off x="23955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37245" name="Text Box 51"/>
          <p:cNvSpPr txBox="1">
            <a:spLocks noChangeArrowheads="1"/>
          </p:cNvSpPr>
          <p:nvPr/>
        </p:nvSpPr>
        <p:spPr bwMode="auto">
          <a:xfrm>
            <a:off x="35131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37246" name="Text Box 52"/>
          <p:cNvSpPr txBox="1">
            <a:spLocks noChangeArrowheads="1"/>
          </p:cNvSpPr>
          <p:nvPr/>
        </p:nvSpPr>
        <p:spPr bwMode="auto">
          <a:xfrm>
            <a:off x="4692650"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37247" name="Text Box 53"/>
          <p:cNvSpPr txBox="1">
            <a:spLocks noChangeArrowheads="1"/>
          </p:cNvSpPr>
          <p:nvPr/>
        </p:nvSpPr>
        <p:spPr bwMode="auto">
          <a:xfrm>
            <a:off x="5951538"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37248" name="Text Box 54"/>
          <p:cNvSpPr txBox="1">
            <a:spLocks noChangeArrowheads="1"/>
          </p:cNvSpPr>
          <p:nvPr/>
        </p:nvSpPr>
        <p:spPr bwMode="auto">
          <a:xfrm>
            <a:off x="6972300"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37249" name="Text Box 55"/>
          <p:cNvSpPr txBox="1">
            <a:spLocks noChangeArrowheads="1"/>
          </p:cNvSpPr>
          <p:nvPr/>
        </p:nvSpPr>
        <p:spPr bwMode="auto">
          <a:xfrm>
            <a:off x="8124825"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37250" name="Group 56"/>
          <p:cNvGrpSpPr>
            <a:grpSpLocks/>
          </p:cNvGrpSpPr>
          <p:nvPr/>
        </p:nvGrpSpPr>
        <p:grpSpPr bwMode="auto">
          <a:xfrm>
            <a:off x="1039813" y="2146300"/>
            <a:ext cx="838200" cy="381000"/>
            <a:chOff x="1968" y="1344"/>
            <a:chExt cx="528" cy="240"/>
          </a:xfrm>
        </p:grpSpPr>
        <p:sp>
          <p:nvSpPr>
            <p:cNvPr id="137266" name="Rectangle 57"/>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67" name="Rectangle 58"/>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7251" name="Line 59"/>
          <p:cNvSpPr>
            <a:spLocks noChangeShapeType="1"/>
          </p:cNvSpPr>
          <p:nvPr/>
        </p:nvSpPr>
        <p:spPr bwMode="auto">
          <a:xfrm>
            <a:off x="1801813" y="237490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7252" name="Group 60"/>
          <p:cNvGrpSpPr>
            <a:grpSpLocks/>
          </p:cNvGrpSpPr>
          <p:nvPr/>
        </p:nvGrpSpPr>
        <p:grpSpPr bwMode="auto">
          <a:xfrm>
            <a:off x="277813" y="1865313"/>
            <a:ext cx="762000" cy="579437"/>
            <a:chOff x="834" y="1888"/>
            <a:chExt cx="480" cy="365"/>
          </a:xfrm>
        </p:grpSpPr>
        <p:sp>
          <p:nvSpPr>
            <p:cNvPr id="137264" name="Line 61"/>
            <p:cNvSpPr>
              <a:spLocks noChangeShapeType="1"/>
            </p:cNvSpPr>
            <p:nvPr/>
          </p:nvSpPr>
          <p:spPr bwMode="auto">
            <a:xfrm>
              <a:off x="1074" y="2175"/>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65" name="Text Box 62"/>
            <p:cNvSpPr txBox="1">
              <a:spLocks noChangeArrowheads="1"/>
            </p:cNvSpPr>
            <p:nvPr/>
          </p:nvSpPr>
          <p:spPr bwMode="auto">
            <a:xfrm>
              <a:off x="834" y="1888"/>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Lb</a:t>
              </a:r>
            </a:p>
          </p:txBody>
        </p:sp>
      </p:grpSp>
      <p:sp>
        <p:nvSpPr>
          <p:cNvPr id="137253" name="Text Box 63"/>
          <p:cNvSpPr txBox="1">
            <a:spLocks noChangeArrowheads="1"/>
          </p:cNvSpPr>
          <p:nvPr/>
        </p:nvSpPr>
        <p:spPr bwMode="auto">
          <a:xfrm>
            <a:off x="2598738" y="2578100"/>
            <a:ext cx="6969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pb</a:t>
            </a:r>
          </a:p>
        </p:txBody>
      </p:sp>
      <p:sp>
        <p:nvSpPr>
          <p:cNvPr id="137254" name="Line 64"/>
          <p:cNvSpPr>
            <a:spLocks noChangeShapeType="1"/>
          </p:cNvSpPr>
          <p:nvPr/>
        </p:nvSpPr>
        <p:spPr bwMode="auto">
          <a:xfrm flipV="1">
            <a:off x="2527300" y="2528888"/>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55" name="Rectangle 65"/>
          <p:cNvSpPr>
            <a:spLocks noChangeArrowheads="1"/>
          </p:cNvSpPr>
          <p:nvPr/>
        </p:nvSpPr>
        <p:spPr bwMode="auto">
          <a:xfrm>
            <a:off x="49213" y="0"/>
            <a:ext cx="77978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有序链表合并</a:t>
            </a:r>
            <a:r>
              <a:rPr lang="en-US" altLang="zh-CN" sz="3200" b="1">
                <a:solidFill>
                  <a:srgbClr val="FF0000"/>
                </a:solidFill>
              </a:rPr>
              <a:t>( pa-&gt;data &lt; </a:t>
            </a:r>
            <a:r>
              <a:rPr lang="zh-CN" altLang="en-US" sz="3200" b="1">
                <a:solidFill>
                  <a:srgbClr val="FF0000"/>
                </a:solidFill>
              </a:rPr>
              <a:t>＝</a:t>
            </a:r>
            <a:r>
              <a:rPr lang="en-US" altLang="zh-CN" sz="3200" b="1">
                <a:solidFill>
                  <a:srgbClr val="FF0000"/>
                </a:solidFill>
              </a:rPr>
              <a:t>pb-&gt;data )</a:t>
            </a:r>
          </a:p>
        </p:txBody>
      </p:sp>
      <p:sp>
        <p:nvSpPr>
          <p:cNvPr id="137256" name="Text Box 66"/>
          <p:cNvSpPr txBox="1">
            <a:spLocks noChangeArrowheads="1"/>
          </p:cNvSpPr>
          <p:nvPr/>
        </p:nvSpPr>
        <p:spPr bwMode="auto">
          <a:xfrm>
            <a:off x="4906963" y="2867025"/>
            <a:ext cx="3681412"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pc-&gt;next = pa;</a:t>
            </a:r>
          </a:p>
        </p:txBody>
      </p:sp>
      <p:sp>
        <p:nvSpPr>
          <p:cNvPr id="591940" name="Text Box 68"/>
          <p:cNvSpPr txBox="1">
            <a:spLocks noChangeArrowheads="1"/>
          </p:cNvSpPr>
          <p:nvPr/>
        </p:nvSpPr>
        <p:spPr bwMode="auto">
          <a:xfrm>
            <a:off x="4919663" y="3446463"/>
            <a:ext cx="3681412" cy="57943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 pa;</a:t>
            </a:r>
          </a:p>
        </p:txBody>
      </p:sp>
      <p:grpSp>
        <p:nvGrpSpPr>
          <p:cNvPr id="14" name="Group 76"/>
          <p:cNvGrpSpPr>
            <a:grpSpLocks/>
          </p:cNvGrpSpPr>
          <p:nvPr/>
        </p:nvGrpSpPr>
        <p:grpSpPr bwMode="auto">
          <a:xfrm>
            <a:off x="3690938" y="773113"/>
            <a:ext cx="838200" cy="457200"/>
            <a:chOff x="2467" y="616"/>
            <a:chExt cx="528" cy="288"/>
          </a:xfrm>
        </p:grpSpPr>
        <p:grpSp>
          <p:nvGrpSpPr>
            <p:cNvPr id="137260" name="Group 72"/>
            <p:cNvGrpSpPr>
              <a:grpSpLocks/>
            </p:cNvGrpSpPr>
            <p:nvPr/>
          </p:nvGrpSpPr>
          <p:grpSpPr bwMode="auto">
            <a:xfrm>
              <a:off x="2467" y="658"/>
              <a:ext cx="528" cy="240"/>
              <a:chOff x="1968" y="1344"/>
              <a:chExt cx="528" cy="240"/>
            </a:xfrm>
          </p:grpSpPr>
          <p:sp>
            <p:nvSpPr>
              <p:cNvPr id="137262" name="Rectangle 73"/>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7263" name="Rectangle 74"/>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7261" name="Text Box 75"/>
            <p:cNvSpPr txBox="1">
              <a:spLocks noChangeArrowheads="1"/>
            </p:cNvSpPr>
            <p:nvPr/>
          </p:nvSpPr>
          <p:spPr bwMode="auto">
            <a:xfrm>
              <a:off x="2540" y="616"/>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grpSp>
      <p:sp>
        <p:nvSpPr>
          <p:cNvPr id="591950" name="Text Box 78"/>
          <p:cNvSpPr txBox="1">
            <a:spLocks noChangeArrowheads="1"/>
          </p:cNvSpPr>
          <p:nvPr/>
        </p:nvSpPr>
        <p:spPr bwMode="auto">
          <a:xfrm>
            <a:off x="3198813" y="1193800"/>
            <a:ext cx="8683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a:t>
            </a:r>
            <a:endParaRPr lang="en-US" altLang="zh-CN" sz="3200" b="1">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1940"/>
                                        </p:tgtEl>
                                        <p:attrNameLst>
                                          <p:attrName>style.visibility</p:attrName>
                                        </p:attrNameLst>
                                      </p:cBhvr>
                                      <p:to>
                                        <p:strVal val="visible"/>
                                      </p:to>
                                    </p:set>
                                    <p:animEffect transition="in" filter="box(in)">
                                      <p:cBhvr>
                                        <p:cTn id="7" dur="500"/>
                                        <p:tgtEl>
                                          <p:spTgt spid="591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91950"/>
                                        </p:tgtEl>
                                        <p:attrNameLst>
                                          <p:attrName>style.visibility</p:attrName>
                                        </p:attrNameLst>
                                      </p:cBhvr>
                                      <p:to>
                                        <p:strVal val="visible"/>
                                      </p:to>
                                    </p:set>
                                    <p:animEffect transition="in" filter="box(in)">
                                      <p:cBhvr>
                                        <p:cTn id="12" dur="500"/>
                                        <p:tgtEl>
                                          <p:spTgt spid="591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amond(in)">
                                      <p:cBhvr>
                                        <p:cTn id="17" dur="30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mph" presetSubtype="0" fill="hold" nodeType="clickEffect">
                                  <p:stCondLst>
                                    <p:cond delay="0"/>
                                  </p:stCondLst>
                                  <p:childTnLst>
                                    <p:animScale>
                                      <p:cBhvr>
                                        <p:cTn id="21" dur="20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40" grpId="0" animBg="1"/>
      <p:bldP spid="591950" grpId="0"/>
    </p:bld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Line 4"/>
          <p:cNvSpPr>
            <a:spLocks noChangeShapeType="1"/>
          </p:cNvSpPr>
          <p:nvPr/>
        </p:nvSpPr>
        <p:spPr bwMode="auto">
          <a:xfrm>
            <a:off x="3273425" y="1055688"/>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43" name="Line 6"/>
          <p:cNvSpPr>
            <a:spLocks noChangeShapeType="1"/>
          </p:cNvSpPr>
          <p:nvPr/>
        </p:nvSpPr>
        <p:spPr bwMode="auto">
          <a:xfrm flipV="1">
            <a:off x="3897313" y="1181100"/>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44" name="Line 7"/>
          <p:cNvSpPr>
            <a:spLocks noChangeShapeType="1"/>
          </p:cNvSpPr>
          <p:nvPr/>
        </p:nvSpPr>
        <p:spPr bwMode="auto">
          <a:xfrm>
            <a:off x="2176463" y="1057275"/>
            <a:ext cx="381000" cy="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45" name="Text Box 8"/>
          <p:cNvSpPr txBox="1">
            <a:spLocks noChangeArrowheads="1"/>
          </p:cNvSpPr>
          <p:nvPr/>
        </p:nvSpPr>
        <p:spPr bwMode="auto">
          <a:xfrm>
            <a:off x="939800" y="639763"/>
            <a:ext cx="1471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a:t>
            </a:r>
            <a:r>
              <a:rPr lang="en-US" altLang="zh-CN" sz="3200">
                <a:solidFill>
                  <a:srgbClr val="FF0000"/>
                </a:solidFill>
                <a:latin typeface="Tahoma" panose="020B0604030504040204" pitchFamily="34" charset="0"/>
                <a:ea typeface="宋体" panose="02010600030101010101" pitchFamily="2" charset="-122"/>
              </a:rPr>
              <a:t>Lc</a:t>
            </a:r>
            <a:r>
              <a:rPr lang="en-US" altLang="zh-CN" sz="3200">
                <a:latin typeface="Tahoma" panose="020B0604030504040204" pitchFamily="34" charset="0"/>
                <a:ea typeface="宋体" panose="02010600030101010101" pitchFamily="2" charset="-122"/>
              </a:rPr>
              <a:t>)</a:t>
            </a:r>
          </a:p>
        </p:txBody>
      </p:sp>
      <p:grpSp>
        <p:nvGrpSpPr>
          <p:cNvPr id="138246" name="Group 9"/>
          <p:cNvGrpSpPr>
            <a:grpSpLocks/>
          </p:cNvGrpSpPr>
          <p:nvPr/>
        </p:nvGrpSpPr>
        <p:grpSpPr bwMode="auto">
          <a:xfrm>
            <a:off x="3700463" y="828675"/>
            <a:ext cx="838200" cy="381000"/>
            <a:chOff x="1968" y="1344"/>
            <a:chExt cx="528" cy="240"/>
          </a:xfrm>
        </p:grpSpPr>
        <p:sp>
          <p:nvSpPr>
            <p:cNvPr id="138314" name="Rectangle 1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315" name="Rectangle 1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8247" name="Group 12"/>
          <p:cNvGrpSpPr>
            <a:grpSpLocks/>
          </p:cNvGrpSpPr>
          <p:nvPr/>
        </p:nvGrpSpPr>
        <p:grpSpPr bwMode="auto">
          <a:xfrm>
            <a:off x="4919663" y="828675"/>
            <a:ext cx="838200" cy="381000"/>
            <a:chOff x="1968" y="1344"/>
            <a:chExt cx="528" cy="240"/>
          </a:xfrm>
        </p:grpSpPr>
        <p:sp>
          <p:nvSpPr>
            <p:cNvPr id="138312" name="Rectangle 1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313" name="Rectangle 1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8248" name="Group 15"/>
          <p:cNvGrpSpPr>
            <a:grpSpLocks/>
          </p:cNvGrpSpPr>
          <p:nvPr/>
        </p:nvGrpSpPr>
        <p:grpSpPr bwMode="auto">
          <a:xfrm>
            <a:off x="6138863" y="828675"/>
            <a:ext cx="838200" cy="381000"/>
            <a:chOff x="1968" y="1344"/>
            <a:chExt cx="528" cy="240"/>
          </a:xfrm>
        </p:grpSpPr>
        <p:sp>
          <p:nvSpPr>
            <p:cNvPr id="138310" name="Rectangle 16"/>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311" name="Rectangle 17"/>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8249" name="Group 18"/>
          <p:cNvGrpSpPr>
            <a:grpSpLocks/>
          </p:cNvGrpSpPr>
          <p:nvPr/>
        </p:nvGrpSpPr>
        <p:grpSpPr bwMode="auto">
          <a:xfrm>
            <a:off x="2557463" y="828675"/>
            <a:ext cx="838200" cy="381000"/>
            <a:chOff x="1968" y="1344"/>
            <a:chExt cx="528" cy="240"/>
          </a:xfrm>
        </p:grpSpPr>
        <p:sp>
          <p:nvSpPr>
            <p:cNvPr id="138308" name="Rectangle 19"/>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309" name="Rectangle 20"/>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8250" name="Line 21"/>
          <p:cNvSpPr>
            <a:spLocks noChangeShapeType="1"/>
          </p:cNvSpPr>
          <p:nvPr/>
        </p:nvSpPr>
        <p:spPr bwMode="auto">
          <a:xfrm>
            <a:off x="3311525" y="1047750"/>
            <a:ext cx="457200" cy="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51" name="Line 22"/>
          <p:cNvSpPr>
            <a:spLocks noChangeShapeType="1"/>
          </p:cNvSpPr>
          <p:nvPr/>
        </p:nvSpPr>
        <p:spPr bwMode="auto">
          <a:xfrm>
            <a:off x="44624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52" name="Line 23"/>
          <p:cNvSpPr>
            <a:spLocks noChangeShapeType="1"/>
          </p:cNvSpPr>
          <p:nvPr/>
        </p:nvSpPr>
        <p:spPr bwMode="auto">
          <a:xfrm>
            <a:off x="56816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53" name="Text Box 24"/>
          <p:cNvSpPr txBox="1">
            <a:spLocks noChangeArrowheads="1"/>
          </p:cNvSpPr>
          <p:nvPr/>
        </p:nvSpPr>
        <p:spPr bwMode="auto">
          <a:xfrm>
            <a:off x="38163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38254" name="Text Box 25"/>
          <p:cNvSpPr txBox="1">
            <a:spLocks noChangeArrowheads="1"/>
          </p:cNvSpPr>
          <p:nvPr/>
        </p:nvSpPr>
        <p:spPr bwMode="auto">
          <a:xfrm>
            <a:off x="4999038"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38255" name="Text Box 26"/>
          <p:cNvSpPr txBox="1">
            <a:spLocks noChangeArrowheads="1"/>
          </p:cNvSpPr>
          <p:nvPr/>
        </p:nvSpPr>
        <p:spPr bwMode="auto">
          <a:xfrm>
            <a:off x="62547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grpSp>
        <p:nvGrpSpPr>
          <p:cNvPr id="138256" name="Group 27"/>
          <p:cNvGrpSpPr>
            <a:grpSpLocks/>
          </p:cNvGrpSpPr>
          <p:nvPr/>
        </p:nvGrpSpPr>
        <p:grpSpPr bwMode="auto">
          <a:xfrm>
            <a:off x="2254250" y="2155825"/>
            <a:ext cx="838200" cy="381000"/>
            <a:chOff x="1968" y="1344"/>
            <a:chExt cx="528" cy="240"/>
          </a:xfrm>
        </p:grpSpPr>
        <p:sp>
          <p:nvSpPr>
            <p:cNvPr id="138306" name="Rectangle 28"/>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307" name="Rectangle 29"/>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8257" name="Group 30"/>
          <p:cNvGrpSpPr>
            <a:grpSpLocks/>
          </p:cNvGrpSpPr>
          <p:nvPr/>
        </p:nvGrpSpPr>
        <p:grpSpPr bwMode="auto">
          <a:xfrm>
            <a:off x="3397250" y="2155825"/>
            <a:ext cx="838200" cy="381000"/>
            <a:chOff x="1968" y="1344"/>
            <a:chExt cx="528" cy="240"/>
          </a:xfrm>
        </p:grpSpPr>
        <p:sp>
          <p:nvSpPr>
            <p:cNvPr id="138304" name="Rectangle 31"/>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305" name="Rectangle 32"/>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8258" name="Group 33"/>
          <p:cNvGrpSpPr>
            <a:grpSpLocks/>
          </p:cNvGrpSpPr>
          <p:nvPr/>
        </p:nvGrpSpPr>
        <p:grpSpPr bwMode="auto">
          <a:xfrm>
            <a:off x="4616450" y="2155825"/>
            <a:ext cx="838200" cy="381000"/>
            <a:chOff x="1968" y="1344"/>
            <a:chExt cx="528" cy="240"/>
          </a:xfrm>
        </p:grpSpPr>
        <p:sp>
          <p:nvSpPr>
            <p:cNvPr id="138302" name="Rectangle 34"/>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303" name="Rectangle 35"/>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8259" name="Group 36"/>
          <p:cNvGrpSpPr>
            <a:grpSpLocks/>
          </p:cNvGrpSpPr>
          <p:nvPr/>
        </p:nvGrpSpPr>
        <p:grpSpPr bwMode="auto">
          <a:xfrm>
            <a:off x="5835650" y="2155825"/>
            <a:ext cx="838200" cy="381000"/>
            <a:chOff x="1968" y="1344"/>
            <a:chExt cx="528" cy="240"/>
          </a:xfrm>
        </p:grpSpPr>
        <p:sp>
          <p:nvSpPr>
            <p:cNvPr id="138300" name="Rectangle 37"/>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301" name="Rectangle 38"/>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8260" name="Group 39"/>
          <p:cNvGrpSpPr>
            <a:grpSpLocks/>
          </p:cNvGrpSpPr>
          <p:nvPr/>
        </p:nvGrpSpPr>
        <p:grpSpPr bwMode="auto">
          <a:xfrm>
            <a:off x="6978650" y="2155825"/>
            <a:ext cx="838200" cy="381000"/>
            <a:chOff x="1968" y="1344"/>
            <a:chExt cx="528" cy="240"/>
          </a:xfrm>
        </p:grpSpPr>
        <p:sp>
          <p:nvSpPr>
            <p:cNvPr id="138298" name="Rectangle 4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299" name="Rectangle 4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8261" name="Group 42"/>
          <p:cNvGrpSpPr>
            <a:grpSpLocks/>
          </p:cNvGrpSpPr>
          <p:nvPr/>
        </p:nvGrpSpPr>
        <p:grpSpPr bwMode="auto">
          <a:xfrm>
            <a:off x="8121650" y="2155825"/>
            <a:ext cx="838200" cy="381000"/>
            <a:chOff x="1968" y="1344"/>
            <a:chExt cx="528" cy="240"/>
          </a:xfrm>
        </p:grpSpPr>
        <p:sp>
          <p:nvSpPr>
            <p:cNvPr id="138296" name="Rectangle 4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297" name="Rectangle 4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8262" name="Line 45"/>
          <p:cNvSpPr>
            <a:spLocks noChangeShapeType="1"/>
          </p:cNvSpPr>
          <p:nvPr/>
        </p:nvSpPr>
        <p:spPr bwMode="auto">
          <a:xfrm>
            <a:off x="29400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63" name="Line 46"/>
          <p:cNvSpPr>
            <a:spLocks noChangeShapeType="1"/>
          </p:cNvSpPr>
          <p:nvPr/>
        </p:nvSpPr>
        <p:spPr bwMode="auto">
          <a:xfrm>
            <a:off x="5378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64" name="Line 47"/>
          <p:cNvSpPr>
            <a:spLocks noChangeShapeType="1"/>
          </p:cNvSpPr>
          <p:nvPr/>
        </p:nvSpPr>
        <p:spPr bwMode="auto">
          <a:xfrm>
            <a:off x="6521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65" name="Line 48"/>
          <p:cNvSpPr>
            <a:spLocks noChangeShapeType="1"/>
          </p:cNvSpPr>
          <p:nvPr/>
        </p:nvSpPr>
        <p:spPr bwMode="auto">
          <a:xfrm>
            <a:off x="41592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66" name="Line 49"/>
          <p:cNvSpPr>
            <a:spLocks noChangeShapeType="1"/>
          </p:cNvSpPr>
          <p:nvPr/>
        </p:nvSpPr>
        <p:spPr bwMode="auto">
          <a:xfrm>
            <a:off x="7664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67" name="Text Box 50"/>
          <p:cNvSpPr txBox="1">
            <a:spLocks noChangeArrowheads="1"/>
          </p:cNvSpPr>
          <p:nvPr/>
        </p:nvSpPr>
        <p:spPr bwMode="auto">
          <a:xfrm>
            <a:off x="23955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38268" name="Text Box 51"/>
          <p:cNvSpPr txBox="1">
            <a:spLocks noChangeArrowheads="1"/>
          </p:cNvSpPr>
          <p:nvPr/>
        </p:nvSpPr>
        <p:spPr bwMode="auto">
          <a:xfrm>
            <a:off x="35131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38269" name="Text Box 52"/>
          <p:cNvSpPr txBox="1">
            <a:spLocks noChangeArrowheads="1"/>
          </p:cNvSpPr>
          <p:nvPr/>
        </p:nvSpPr>
        <p:spPr bwMode="auto">
          <a:xfrm>
            <a:off x="4692650"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38270" name="Text Box 53"/>
          <p:cNvSpPr txBox="1">
            <a:spLocks noChangeArrowheads="1"/>
          </p:cNvSpPr>
          <p:nvPr/>
        </p:nvSpPr>
        <p:spPr bwMode="auto">
          <a:xfrm>
            <a:off x="5951538"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38271" name="Text Box 54"/>
          <p:cNvSpPr txBox="1">
            <a:spLocks noChangeArrowheads="1"/>
          </p:cNvSpPr>
          <p:nvPr/>
        </p:nvSpPr>
        <p:spPr bwMode="auto">
          <a:xfrm>
            <a:off x="6972300"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38272" name="Text Box 55"/>
          <p:cNvSpPr txBox="1">
            <a:spLocks noChangeArrowheads="1"/>
          </p:cNvSpPr>
          <p:nvPr/>
        </p:nvSpPr>
        <p:spPr bwMode="auto">
          <a:xfrm>
            <a:off x="8124825"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38273" name="Group 56"/>
          <p:cNvGrpSpPr>
            <a:grpSpLocks/>
          </p:cNvGrpSpPr>
          <p:nvPr/>
        </p:nvGrpSpPr>
        <p:grpSpPr bwMode="auto">
          <a:xfrm>
            <a:off x="1039813" y="2146300"/>
            <a:ext cx="838200" cy="381000"/>
            <a:chOff x="1968" y="1344"/>
            <a:chExt cx="528" cy="240"/>
          </a:xfrm>
        </p:grpSpPr>
        <p:sp>
          <p:nvSpPr>
            <p:cNvPr id="138294" name="Rectangle 57"/>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295" name="Rectangle 58"/>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8274" name="Line 59"/>
          <p:cNvSpPr>
            <a:spLocks noChangeShapeType="1"/>
          </p:cNvSpPr>
          <p:nvPr/>
        </p:nvSpPr>
        <p:spPr bwMode="auto">
          <a:xfrm>
            <a:off x="1801813" y="237490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8275" name="Group 60"/>
          <p:cNvGrpSpPr>
            <a:grpSpLocks/>
          </p:cNvGrpSpPr>
          <p:nvPr/>
        </p:nvGrpSpPr>
        <p:grpSpPr bwMode="auto">
          <a:xfrm>
            <a:off x="277813" y="1865313"/>
            <a:ext cx="762000" cy="579437"/>
            <a:chOff x="834" y="1888"/>
            <a:chExt cx="480" cy="365"/>
          </a:xfrm>
        </p:grpSpPr>
        <p:sp>
          <p:nvSpPr>
            <p:cNvPr id="138292" name="Line 61"/>
            <p:cNvSpPr>
              <a:spLocks noChangeShapeType="1"/>
            </p:cNvSpPr>
            <p:nvPr/>
          </p:nvSpPr>
          <p:spPr bwMode="auto">
            <a:xfrm>
              <a:off x="1074" y="2175"/>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93" name="Text Box 62"/>
            <p:cNvSpPr txBox="1">
              <a:spLocks noChangeArrowheads="1"/>
            </p:cNvSpPr>
            <p:nvPr/>
          </p:nvSpPr>
          <p:spPr bwMode="auto">
            <a:xfrm>
              <a:off x="834" y="1888"/>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Lb</a:t>
              </a:r>
            </a:p>
          </p:txBody>
        </p:sp>
      </p:grpSp>
      <p:sp>
        <p:nvSpPr>
          <p:cNvPr id="138276" name="Text Box 63"/>
          <p:cNvSpPr txBox="1">
            <a:spLocks noChangeArrowheads="1"/>
          </p:cNvSpPr>
          <p:nvPr/>
        </p:nvSpPr>
        <p:spPr bwMode="auto">
          <a:xfrm>
            <a:off x="2598738" y="2578100"/>
            <a:ext cx="6969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pb</a:t>
            </a:r>
          </a:p>
        </p:txBody>
      </p:sp>
      <p:sp>
        <p:nvSpPr>
          <p:cNvPr id="138277" name="Line 64"/>
          <p:cNvSpPr>
            <a:spLocks noChangeShapeType="1"/>
          </p:cNvSpPr>
          <p:nvPr/>
        </p:nvSpPr>
        <p:spPr bwMode="auto">
          <a:xfrm flipV="1">
            <a:off x="2527300" y="2528888"/>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78" name="Rectangle 65"/>
          <p:cNvSpPr>
            <a:spLocks noChangeArrowheads="1"/>
          </p:cNvSpPr>
          <p:nvPr/>
        </p:nvSpPr>
        <p:spPr bwMode="auto">
          <a:xfrm>
            <a:off x="49213" y="0"/>
            <a:ext cx="77978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有序链表合并</a:t>
            </a:r>
            <a:r>
              <a:rPr lang="en-US" altLang="zh-CN" sz="3200" b="1">
                <a:solidFill>
                  <a:srgbClr val="FF0000"/>
                </a:solidFill>
              </a:rPr>
              <a:t>( pa-&gt;data &lt; </a:t>
            </a:r>
            <a:r>
              <a:rPr lang="zh-CN" altLang="en-US" sz="3200" b="1">
                <a:solidFill>
                  <a:srgbClr val="FF0000"/>
                </a:solidFill>
              </a:rPr>
              <a:t>＝</a:t>
            </a:r>
            <a:r>
              <a:rPr lang="en-US" altLang="zh-CN" sz="3200" b="1">
                <a:solidFill>
                  <a:srgbClr val="FF0000"/>
                </a:solidFill>
              </a:rPr>
              <a:t>pb-&gt;data )</a:t>
            </a:r>
          </a:p>
        </p:txBody>
      </p:sp>
      <p:sp>
        <p:nvSpPr>
          <p:cNvPr id="138279" name="Text Box 66"/>
          <p:cNvSpPr txBox="1">
            <a:spLocks noChangeArrowheads="1"/>
          </p:cNvSpPr>
          <p:nvPr/>
        </p:nvSpPr>
        <p:spPr bwMode="auto">
          <a:xfrm>
            <a:off x="4906963" y="2867025"/>
            <a:ext cx="3681412"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pc-&gt;next = pa;</a:t>
            </a:r>
          </a:p>
        </p:txBody>
      </p:sp>
      <p:sp>
        <p:nvSpPr>
          <p:cNvPr id="138280" name="Text Box 67"/>
          <p:cNvSpPr txBox="1">
            <a:spLocks noChangeArrowheads="1"/>
          </p:cNvSpPr>
          <p:nvPr/>
        </p:nvSpPr>
        <p:spPr bwMode="auto">
          <a:xfrm>
            <a:off x="4919663" y="3446463"/>
            <a:ext cx="3681412" cy="57943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 pa;</a:t>
            </a:r>
          </a:p>
        </p:txBody>
      </p:sp>
      <p:grpSp>
        <p:nvGrpSpPr>
          <p:cNvPr id="138281" name="Group 68"/>
          <p:cNvGrpSpPr>
            <a:grpSpLocks/>
          </p:cNvGrpSpPr>
          <p:nvPr/>
        </p:nvGrpSpPr>
        <p:grpSpPr bwMode="auto">
          <a:xfrm>
            <a:off x="3690938" y="773113"/>
            <a:ext cx="838200" cy="457200"/>
            <a:chOff x="2467" y="616"/>
            <a:chExt cx="528" cy="288"/>
          </a:xfrm>
        </p:grpSpPr>
        <p:grpSp>
          <p:nvGrpSpPr>
            <p:cNvPr id="138288" name="Group 69"/>
            <p:cNvGrpSpPr>
              <a:grpSpLocks/>
            </p:cNvGrpSpPr>
            <p:nvPr/>
          </p:nvGrpSpPr>
          <p:grpSpPr bwMode="auto">
            <a:xfrm>
              <a:off x="2467" y="658"/>
              <a:ext cx="528" cy="240"/>
              <a:chOff x="1968" y="1344"/>
              <a:chExt cx="528" cy="240"/>
            </a:xfrm>
          </p:grpSpPr>
          <p:sp>
            <p:nvSpPr>
              <p:cNvPr id="138290" name="Rectangle 70"/>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8291" name="Rectangle 71"/>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8289" name="Text Box 72"/>
            <p:cNvSpPr txBox="1">
              <a:spLocks noChangeArrowheads="1"/>
            </p:cNvSpPr>
            <p:nvPr/>
          </p:nvSpPr>
          <p:spPr bwMode="auto">
            <a:xfrm>
              <a:off x="2540" y="616"/>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grpSp>
      <p:sp>
        <p:nvSpPr>
          <p:cNvPr id="138282" name="Text Box 73"/>
          <p:cNvSpPr txBox="1">
            <a:spLocks noChangeArrowheads="1"/>
          </p:cNvSpPr>
          <p:nvPr/>
        </p:nvSpPr>
        <p:spPr bwMode="auto">
          <a:xfrm>
            <a:off x="3198813" y="1193800"/>
            <a:ext cx="8683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a:t>
            </a:r>
            <a:endParaRPr lang="en-US" altLang="zh-CN" sz="3200" b="1">
              <a:latin typeface="Tahoma" panose="020B0604030504040204" pitchFamily="34" charset="0"/>
              <a:ea typeface="宋体" panose="02010600030101010101" pitchFamily="2" charset="-122"/>
            </a:endParaRPr>
          </a:p>
        </p:txBody>
      </p:sp>
      <p:grpSp>
        <p:nvGrpSpPr>
          <p:cNvPr id="16" name="Group 77"/>
          <p:cNvGrpSpPr>
            <a:grpSpLocks/>
          </p:cNvGrpSpPr>
          <p:nvPr/>
        </p:nvGrpSpPr>
        <p:grpSpPr bwMode="auto">
          <a:xfrm>
            <a:off x="4919663" y="1230313"/>
            <a:ext cx="3681412" cy="3375025"/>
            <a:chOff x="3099" y="775"/>
            <a:chExt cx="2319" cy="2126"/>
          </a:xfrm>
        </p:grpSpPr>
        <p:sp>
          <p:nvSpPr>
            <p:cNvPr id="138284" name="Text Box 74"/>
            <p:cNvSpPr txBox="1">
              <a:spLocks noChangeArrowheads="1"/>
            </p:cNvSpPr>
            <p:nvPr/>
          </p:nvSpPr>
          <p:spPr bwMode="auto">
            <a:xfrm>
              <a:off x="3099" y="2536"/>
              <a:ext cx="2319" cy="3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pa = pa-&gt;next;</a:t>
              </a:r>
            </a:p>
          </p:txBody>
        </p:sp>
        <p:grpSp>
          <p:nvGrpSpPr>
            <p:cNvPr id="138285" name="Group 76"/>
            <p:cNvGrpSpPr>
              <a:grpSpLocks/>
            </p:cNvGrpSpPr>
            <p:nvPr/>
          </p:nvGrpSpPr>
          <p:grpSpPr bwMode="auto">
            <a:xfrm>
              <a:off x="3231" y="775"/>
              <a:ext cx="456" cy="365"/>
              <a:chOff x="3231" y="775"/>
              <a:chExt cx="456" cy="365"/>
            </a:xfrm>
          </p:grpSpPr>
          <p:sp>
            <p:nvSpPr>
              <p:cNvPr id="138286" name="Text Box 5"/>
              <p:cNvSpPr txBox="1">
                <a:spLocks noChangeArrowheads="1"/>
              </p:cNvSpPr>
              <p:nvPr/>
            </p:nvSpPr>
            <p:spPr bwMode="auto">
              <a:xfrm>
                <a:off x="3231" y="775"/>
                <a:ext cx="4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Pa</a:t>
                </a:r>
              </a:p>
            </p:txBody>
          </p:sp>
          <p:sp>
            <p:nvSpPr>
              <p:cNvPr id="138287" name="Line 75"/>
              <p:cNvSpPr>
                <a:spLocks noChangeShapeType="1"/>
              </p:cNvSpPr>
              <p:nvPr/>
            </p:nvSpPr>
            <p:spPr bwMode="auto">
              <a:xfrm flipV="1">
                <a:off x="3231" y="775"/>
                <a:ext cx="0" cy="24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000" fill="hold"/>
                                        <p:tgtEl>
                                          <p:spTgt spid="16"/>
                                        </p:tgtEl>
                                        <p:attrNameLst>
                                          <p:attrName>ppt_x</p:attrName>
                                        </p:attrNameLst>
                                      </p:cBhvr>
                                      <p:tavLst>
                                        <p:tav tm="0">
                                          <p:val>
                                            <p:strVal val="#ppt_x"/>
                                          </p:val>
                                        </p:tav>
                                        <p:tav tm="100000">
                                          <p:val>
                                            <p:strVal val="#ppt_x"/>
                                          </p:val>
                                        </p:tav>
                                      </p:tavLst>
                                    </p:anim>
                                    <p:anim calcmode="lin" valueType="num">
                                      <p:cBhvr additive="base">
                                        <p:cTn id="8" dur="2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Line 67"/>
          <p:cNvSpPr>
            <a:spLocks noChangeShapeType="1"/>
          </p:cNvSpPr>
          <p:nvPr/>
        </p:nvSpPr>
        <p:spPr bwMode="auto">
          <a:xfrm>
            <a:off x="3273425" y="1055688"/>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67" name="Line 68"/>
          <p:cNvSpPr>
            <a:spLocks noChangeShapeType="1"/>
          </p:cNvSpPr>
          <p:nvPr/>
        </p:nvSpPr>
        <p:spPr bwMode="auto">
          <a:xfrm flipV="1">
            <a:off x="3897313" y="1181100"/>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68" name="Line 69"/>
          <p:cNvSpPr>
            <a:spLocks noChangeShapeType="1"/>
          </p:cNvSpPr>
          <p:nvPr/>
        </p:nvSpPr>
        <p:spPr bwMode="auto">
          <a:xfrm>
            <a:off x="2176463" y="1057275"/>
            <a:ext cx="381000" cy="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69" name="Text Box 70"/>
          <p:cNvSpPr txBox="1">
            <a:spLocks noChangeArrowheads="1"/>
          </p:cNvSpPr>
          <p:nvPr/>
        </p:nvSpPr>
        <p:spPr bwMode="auto">
          <a:xfrm>
            <a:off x="939800" y="639763"/>
            <a:ext cx="1471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a:t>
            </a:r>
            <a:r>
              <a:rPr lang="en-US" altLang="zh-CN" sz="3200">
                <a:solidFill>
                  <a:srgbClr val="FF0000"/>
                </a:solidFill>
                <a:latin typeface="Tahoma" panose="020B0604030504040204" pitchFamily="34" charset="0"/>
                <a:ea typeface="宋体" panose="02010600030101010101" pitchFamily="2" charset="-122"/>
              </a:rPr>
              <a:t>Lc</a:t>
            </a:r>
            <a:r>
              <a:rPr lang="en-US" altLang="zh-CN" sz="3200">
                <a:latin typeface="Tahoma" panose="020B0604030504040204" pitchFamily="34" charset="0"/>
                <a:ea typeface="宋体" panose="02010600030101010101" pitchFamily="2" charset="-122"/>
              </a:rPr>
              <a:t>)</a:t>
            </a:r>
          </a:p>
        </p:txBody>
      </p:sp>
      <p:grpSp>
        <p:nvGrpSpPr>
          <p:cNvPr id="139270" name="Group 71"/>
          <p:cNvGrpSpPr>
            <a:grpSpLocks/>
          </p:cNvGrpSpPr>
          <p:nvPr/>
        </p:nvGrpSpPr>
        <p:grpSpPr bwMode="auto">
          <a:xfrm>
            <a:off x="3700463" y="828675"/>
            <a:ext cx="838200" cy="381000"/>
            <a:chOff x="1968" y="1344"/>
            <a:chExt cx="528" cy="240"/>
          </a:xfrm>
        </p:grpSpPr>
        <p:sp>
          <p:nvSpPr>
            <p:cNvPr id="139341" name="Rectangle 72"/>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42" name="Rectangle 73"/>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9271" name="Group 74"/>
          <p:cNvGrpSpPr>
            <a:grpSpLocks/>
          </p:cNvGrpSpPr>
          <p:nvPr/>
        </p:nvGrpSpPr>
        <p:grpSpPr bwMode="auto">
          <a:xfrm>
            <a:off x="4919663" y="828675"/>
            <a:ext cx="838200" cy="381000"/>
            <a:chOff x="1968" y="1344"/>
            <a:chExt cx="528" cy="240"/>
          </a:xfrm>
        </p:grpSpPr>
        <p:sp>
          <p:nvSpPr>
            <p:cNvPr id="139339" name="Rectangle 75"/>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40" name="Rectangle 76"/>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9272" name="Group 77"/>
          <p:cNvGrpSpPr>
            <a:grpSpLocks/>
          </p:cNvGrpSpPr>
          <p:nvPr/>
        </p:nvGrpSpPr>
        <p:grpSpPr bwMode="auto">
          <a:xfrm>
            <a:off x="6138863" y="828675"/>
            <a:ext cx="838200" cy="381000"/>
            <a:chOff x="1968" y="1344"/>
            <a:chExt cx="528" cy="240"/>
          </a:xfrm>
        </p:grpSpPr>
        <p:sp>
          <p:nvSpPr>
            <p:cNvPr id="139337" name="Rectangle 78"/>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38" name="Rectangle 79"/>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9273" name="Group 80"/>
          <p:cNvGrpSpPr>
            <a:grpSpLocks/>
          </p:cNvGrpSpPr>
          <p:nvPr/>
        </p:nvGrpSpPr>
        <p:grpSpPr bwMode="auto">
          <a:xfrm>
            <a:off x="2557463" y="828675"/>
            <a:ext cx="838200" cy="381000"/>
            <a:chOff x="1968" y="1344"/>
            <a:chExt cx="528" cy="240"/>
          </a:xfrm>
        </p:grpSpPr>
        <p:sp>
          <p:nvSpPr>
            <p:cNvPr id="139335" name="Rectangle 81"/>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36" name="Rectangle 82"/>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9274" name="Line 83"/>
          <p:cNvSpPr>
            <a:spLocks noChangeShapeType="1"/>
          </p:cNvSpPr>
          <p:nvPr/>
        </p:nvSpPr>
        <p:spPr bwMode="auto">
          <a:xfrm>
            <a:off x="3311525" y="1047750"/>
            <a:ext cx="457200" cy="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5" name="Line 84"/>
          <p:cNvSpPr>
            <a:spLocks noChangeShapeType="1"/>
          </p:cNvSpPr>
          <p:nvPr/>
        </p:nvSpPr>
        <p:spPr bwMode="auto">
          <a:xfrm>
            <a:off x="44624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6" name="Line 85"/>
          <p:cNvSpPr>
            <a:spLocks noChangeShapeType="1"/>
          </p:cNvSpPr>
          <p:nvPr/>
        </p:nvSpPr>
        <p:spPr bwMode="auto">
          <a:xfrm>
            <a:off x="56816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7" name="Text Box 86"/>
          <p:cNvSpPr txBox="1">
            <a:spLocks noChangeArrowheads="1"/>
          </p:cNvSpPr>
          <p:nvPr/>
        </p:nvSpPr>
        <p:spPr bwMode="auto">
          <a:xfrm>
            <a:off x="38163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39278" name="Text Box 87"/>
          <p:cNvSpPr txBox="1">
            <a:spLocks noChangeArrowheads="1"/>
          </p:cNvSpPr>
          <p:nvPr/>
        </p:nvSpPr>
        <p:spPr bwMode="auto">
          <a:xfrm>
            <a:off x="4999038"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39279" name="Text Box 88"/>
          <p:cNvSpPr txBox="1">
            <a:spLocks noChangeArrowheads="1"/>
          </p:cNvSpPr>
          <p:nvPr/>
        </p:nvSpPr>
        <p:spPr bwMode="auto">
          <a:xfrm>
            <a:off x="62547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grpSp>
        <p:nvGrpSpPr>
          <p:cNvPr id="139280" name="Group 89"/>
          <p:cNvGrpSpPr>
            <a:grpSpLocks/>
          </p:cNvGrpSpPr>
          <p:nvPr/>
        </p:nvGrpSpPr>
        <p:grpSpPr bwMode="auto">
          <a:xfrm>
            <a:off x="2254250" y="2155825"/>
            <a:ext cx="838200" cy="381000"/>
            <a:chOff x="1968" y="1344"/>
            <a:chExt cx="528" cy="240"/>
          </a:xfrm>
        </p:grpSpPr>
        <p:sp>
          <p:nvSpPr>
            <p:cNvPr id="139333" name="Rectangle 9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34" name="Rectangle 9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9281" name="Group 92"/>
          <p:cNvGrpSpPr>
            <a:grpSpLocks/>
          </p:cNvGrpSpPr>
          <p:nvPr/>
        </p:nvGrpSpPr>
        <p:grpSpPr bwMode="auto">
          <a:xfrm>
            <a:off x="3397250" y="2155825"/>
            <a:ext cx="838200" cy="381000"/>
            <a:chOff x="1968" y="1344"/>
            <a:chExt cx="528" cy="240"/>
          </a:xfrm>
        </p:grpSpPr>
        <p:sp>
          <p:nvSpPr>
            <p:cNvPr id="139331" name="Rectangle 9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32" name="Rectangle 9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9282" name="Group 95"/>
          <p:cNvGrpSpPr>
            <a:grpSpLocks/>
          </p:cNvGrpSpPr>
          <p:nvPr/>
        </p:nvGrpSpPr>
        <p:grpSpPr bwMode="auto">
          <a:xfrm>
            <a:off x="4616450" y="2155825"/>
            <a:ext cx="838200" cy="381000"/>
            <a:chOff x="1968" y="1344"/>
            <a:chExt cx="528" cy="240"/>
          </a:xfrm>
        </p:grpSpPr>
        <p:sp>
          <p:nvSpPr>
            <p:cNvPr id="139329" name="Rectangle 96"/>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30" name="Rectangle 97"/>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9283" name="Group 98"/>
          <p:cNvGrpSpPr>
            <a:grpSpLocks/>
          </p:cNvGrpSpPr>
          <p:nvPr/>
        </p:nvGrpSpPr>
        <p:grpSpPr bwMode="auto">
          <a:xfrm>
            <a:off x="5835650" y="2155825"/>
            <a:ext cx="838200" cy="381000"/>
            <a:chOff x="1968" y="1344"/>
            <a:chExt cx="528" cy="240"/>
          </a:xfrm>
        </p:grpSpPr>
        <p:sp>
          <p:nvSpPr>
            <p:cNvPr id="139327" name="Rectangle 99"/>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28" name="Rectangle 100"/>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9284" name="Group 101"/>
          <p:cNvGrpSpPr>
            <a:grpSpLocks/>
          </p:cNvGrpSpPr>
          <p:nvPr/>
        </p:nvGrpSpPr>
        <p:grpSpPr bwMode="auto">
          <a:xfrm>
            <a:off x="6978650" y="2155825"/>
            <a:ext cx="838200" cy="381000"/>
            <a:chOff x="1968" y="1344"/>
            <a:chExt cx="528" cy="240"/>
          </a:xfrm>
        </p:grpSpPr>
        <p:sp>
          <p:nvSpPr>
            <p:cNvPr id="139325" name="Rectangle 102"/>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26" name="Rectangle 103"/>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39285" name="Group 104"/>
          <p:cNvGrpSpPr>
            <a:grpSpLocks/>
          </p:cNvGrpSpPr>
          <p:nvPr/>
        </p:nvGrpSpPr>
        <p:grpSpPr bwMode="auto">
          <a:xfrm>
            <a:off x="8121650" y="2155825"/>
            <a:ext cx="838200" cy="381000"/>
            <a:chOff x="1968" y="1344"/>
            <a:chExt cx="528" cy="240"/>
          </a:xfrm>
        </p:grpSpPr>
        <p:sp>
          <p:nvSpPr>
            <p:cNvPr id="139323" name="Rectangle 105"/>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24" name="Rectangle 106"/>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9286" name="Line 107"/>
          <p:cNvSpPr>
            <a:spLocks noChangeShapeType="1"/>
          </p:cNvSpPr>
          <p:nvPr/>
        </p:nvSpPr>
        <p:spPr bwMode="auto">
          <a:xfrm>
            <a:off x="29400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7" name="Line 108"/>
          <p:cNvSpPr>
            <a:spLocks noChangeShapeType="1"/>
          </p:cNvSpPr>
          <p:nvPr/>
        </p:nvSpPr>
        <p:spPr bwMode="auto">
          <a:xfrm>
            <a:off x="5378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8" name="Line 109"/>
          <p:cNvSpPr>
            <a:spLocks noChangeShapeType="1"/>
          </p:cNvSpPr>
          <p:nvPr/>
        </p:nvSpPr>
        <p:spPr bwMode="auto">
          <a:xfrm>
            <a:off x="6521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9" name="Line 110"/>
          <p:cNvSpPr>
            <a:spLocks noChangeShapeType="1"/>
          </p:cNvSpPr>
          <p:nvPr/>
        </p:nvSpPr>
        <p:spPr bwMode="auto">
          <a:xfrm>
            <a:off x="41592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0" name="Line 111"/>
          <p:cNvSpPr>
            <a:spLocks noChangeShapeType="1"/>
          </p:cNvSpPr>
          <p:nvPr/>
        </p:nvSpPr>
        <p:spPr bwMode="auto">
          <a:xfrm>
            <a:off x="7664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91" name="Text Box 112"/>
          <p:cNvSpPr txBox="1">
            <a:spLocks noChangeArrowheads="1"/>
          </p:cNvSpPr>
          <p:nvPr/>
        </p:nvSpPr>
        <p:spPr bwMode="auto">
          <a:xfrm>
            <a:off x="23955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39292" name="Text Box 113"/>
          <p:cNvSpPr txBox="1">
            <a:spLocks noChangeArrowheads="1"/>
          </p:cNvSpPr>
          <p:nvPr/>
        </p:nvSpPr>
        <p:spPr bwMode="auto">
          <a:xfrm>
            <a:off x="35131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39293" name="Text Box 114"/>
          <p:cNvSpPr txBox="1">
            <a:spLocks noChangeArrowheads="1"/>
          </p:cNvSpPr>
          <p:nvPr/>
        </p:nvSpPr>
        <p:spPr bwMode="auto">
          <a:xfrm>
            <a:off x="4692650"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39294" name="Text Box 115"/>
          <p:cNvSpPr txBox="1">
            <a:spLocks noChangeArrowheads="1"/>
          </p:cNvSpPr>
          <p:nvPr/>
        </p:nvSpPr>
        <p:spPr bwMode="auto">
          <a:xfrm>
            <a:off x="5951538"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39295" name="Text Box 116"/>
          <p:cNvSpPr txBox="1">
            <a:spLocks noChangeArrowheads="1"/>
          </p:cNvSpPr>
          <p:nvPr/>
        </p:nvSpPr>
        <p:spPr bwMode="auto">
          <a:xfrm>
            <a:off x="6972300"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39296" name="Text Box 117"/>
          <p:cNvSpPr txBox="1">
            <a:spLocks noChangeArrowheads="1"/>
          </p:cNvSpPr>
          <p:nvPr/>
        </p:nvSpPr>
        <p:spPr bwMode="auto">
          <a:xfrm>
            <a:off x="8124825"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39297" name="Group 118"/>
          <p:cNvGrpSpPr>
            <a:grpSpLocks/>
          </p:cNvGrpSpPr>
          <p:nvPr/>
        </p:nvGrpSpPr>
        <p:grpSpPr bwMode="auto">
          <a:xfrm>
            <a:off x="1039813" y="2146300"/>
            <a:ext cx="838200" cy="381000"/>
            <a:chOff x="1968" y="1344"/>
            <a:chExt cx="528" cy="240"/>
          </a:xfrm>
        </p:grpSpPr>
        <p:sp>
          <p:nvSpPr>
            <p:cNvPr id="139321" name="Rectangle 119"/>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22" name="Rectangle 120"/>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9298" name="Line 121"/>
          <p:cNvSpPr>
            <a:spLocks noChangeShapeType="1"/>
          </p:cNvSpPr>
          <p:nvPr/>
        </p:nvSpPr>
        <p:spPr bwMode="auto">
          <a:xfrm>
            <a:off x="1801813" y="237490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9299" name="Group 122"/>
          <p:cNvGrpSpPr>
            <a:grpSpLocks/>
          </p:cNvGrpSpPr>
          <p:nvPr/>
        </p:nvGrpSpPr>
        <p:grpSpPr bwMode="auto">
          <a:xfrm>
            <a:off x="277813" y="1865313"/>
            <a:ext cx="762000" cy="579437"/>
            <a:chOff x="834" y="1888"/>
            <a:chExt cx="480" cy="365"/>
          </a:xfrm>
        </p:grpSpPr>
        <p:sp>
          <p:nvSpPr>
            <p:cNvPr id="139319" name="Line 123"/>
            <p:cNvSpPr>
              <a:spLocks noChangeShapeType="1"/>
            </p:cNvSpPr>
            <p:nvPr/>
          </p:nvSpPr>
          <p:spPr bwMode="auto">
            <a:xfrm>
              <a:off x="1074" y="2175"/>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20" name="Text Box 124"/>
            <p:cNvSpPr txBox="1">
              <a:spLocks noChangeArrowheads="1"/>
            </p:cNvSpPr>
            <p:nvPr/>
          </p:nvSpPr>
          <p:spPr bwMode="auto">
            <a:xfrm>
              <a:off x="834" y="1888"/>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Lb</a:t>
              </a:r>
            </a:p>
          </p:txBody>
        </p:sp>
      </p:grpSp>
      <p:sp>
        <p:nvSpPr>
          <p:cNvPr id="139300" name="Text Box 125"/>
          <p:cNvSpPr txBox="1">
            <a:spLocks noChangeArrowheads="1"/>
          </p:cNvSpPr>
          <p:nvPr/>
        </p:nvSpPr>
        <p:spPr bwMode="auto">
          <a:xfrm>
            <a:off x="2598738" y="2578100"/>
            <a:ext cx="6969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pb</a:t>
            </a:r>
          </a:p>
        </p:txBody>
      </p:sp>
      <p:sp>
        <p:nvSpPr>
          <p:cNvPr id="139301" name="Line 126"/>
          <p:cNvSpPr>
            <a:spLocks noChangeShapeType="1"/>
          </p:cNvSpPr>
          <p:nvPr/>
        </p:nvSpPr>
        <p:spPr bwMode="auto">
          <a:xfrm flipV="1">
            <a:off x="2527300" y="2528888"/>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302" name="Rectangle 127"/>
          <p:cNvSpPr>
            <a:spLocks noChangeArrowheads="1"/>
          </p:cNvSpPr>
          <p:nvPr/>
        </p:nvSpPr>
        <p:spPr bwMode="auto">
          <a:xfrm>
            <a:off x="49213" y="0"/>
            <a:ext cx="77978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有序链表合并</a:t>
            </a:r>
            <a:r>
              <a:rPr lang="en-US" altLang="zh-CN" sz="3200" b="1">
                <a:solidFill>
                  <a:srgbClr val="FF0000"/>
                </a:solidFill>
              </a:rPr>
              <a:t>( pa-&gt;data &gt;pb-&gt;data )</a:t>
            </a:r>
          </a:p>
        </p:txBody>
      </p:sp>
      <p:sp>
        <p:nvSpPr>
          <p:cNvPr id="594048" name="Text Box 128"/>
          <p:cNvSpPr txBox="1">
            <a:spLocks noChangeArrowheads="1"/>
          </p:cNvSpPr>
          <p:nvPr/>
        </p:nvSpPr>
        <p:spPr bwMode="auto">
          <a:xfrm>
            <a:off x="4906963" y="2867025"/>
            <a:ext cx="3681412"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pc-&gt;next = pb;</a:t>
            </a:r>
          </a:p>
        </p:txBody>
      </p:sp>
      <p:grpSp>
        <p:nvGrpSpPr>
          <p:cNvPr id="139304" name="Group 130"/>
          <p:cNvGrpSpPr>
            <a:grpSpLocks/>
          </p:cNvGrpSpPr>
          <p:nvPr/>
        </p:nvGrpSpPr>
        <p:grpSpPr bwMode="auto">
          <a:xfrm>
            <a:off x="3690938" y="773113"/>
            <a:ext cx="838200" cy="457200"/>
            <a:chOff x="2467" y="616"/>
            <a:chExt cx="528" cy="288"/>
          </a:xfrm>
        </p:grpSpPr>
        <p:grpSp>
          <p:nvGrpSpPr>
            <p:cNvPr id="139315" name="Group 131"/>
            <p:cNvGrpSpPr>
              <a:grpSpLocks/>
            </p:cNvGrpSpPr>
            <p:nvPr/>
          </p:nvGrpSpPr>
          <p:grpSpPr bwMode="auto">
            <a:xfrm>
              <a:off x="2467" y="658"/>
              <a:ext cx="528" cy="240"/>
              <a:chOff x="1968" y="1344"/>
              <a:chExt cx="528" cy="240"/>
            </a:xfrm>
          </p:grpSpPr>
          <p:sp>
            <p:nvSpPr>
              <p:cNvPr id="139317" name="Rectangle 132"/>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39318" name="Rectangle 133"/>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9316" name="Text Box 134"/>
            <p:cNvSpPr txBox="1">
              <a:spLocks noChangeArrowheads="1"/>
            </p:cNvSpPr>
            <p:nvPr/>
          </p:nvSpPr>
          <p:spPr bwMode="auto">
            <a:xfrm>
              <a:off x="2540" y="616"/>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grpSp>
      <p:sp>
        <p:nvSpPr>
          <p:cNvPr id="139305" name="Text Box 135"/>
          <p:cNvSpPr txBox="1">
            <a:spLocks noChangeArrowheads="1"/>
          </p:cNvSpPr>
          <p:nvPr/>
        </p:nvSpPr>
        <p:spPr bwMode="auto">
          <a:xfrm>
            <a:off x="3198813" y="1193800"/>
            <a:ext cx="8683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a:t>
            </a:r>
            <a:endParaRPr lang="en-US" altLang="zh-CN" sz="3200" b="1">
              <a:latin typeface="Tahoma" panose="020B0604030504040204" pitchFamily="34" charset="0"/>
              <a:ea typeface="宋体" panose="02010600030101010101" pitchFamily="2" charset="-122"/>
            </a:endParaRPr>
          </a:p>
        </p:txBody>
      </p:sp>
      <p:grpSp>
        <p:nvGrpSpPr>
          <p:cNvPr id="16" name="Group 144"/>
          <p:cNvGrpSpPr>
            <a:grpSpLocks/>
          </p:cNvGrpSpPr>
          <p:nvPr/>
        </p:nvGrpSpPr>
        <p:grpSpPr bwMode="auto">
          <a:xfrm>
            <a:off x="2687638" y="1209675"/>
            <a:ext cx="1681162" cy="960438"/>
            <a:chOff x="1693" y="762"/>
            <a:chExt cx="1059" cy="605"/>
          </a:xfrm>
        </p:grpSpPr>
        <p:sp>
          <p:nvSpPr>
            <p:cNvPr id="139312" name="Line 141"/>
            <p:cNvSpPr>
              <a:spLocks noChangeShapeType="1"/>
            </p:cNvSpPr>
            <p:nvPr/>
          </p:nvSpPr>
          <p:spPr bwMode="auto">
            <a:xfrm>
              <a:off x="2737" y="762"/>
              <a:ext cx="0" cy="288"/>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3" name="Line 142"/>
            <p:cNvSpPr>
              <a:spLocks noChangeShapeType="1"/>
            </p:cNvSpPr>
            <p:nvPr/>
          </p:nvSpPr>
          <p:spPr bwMode="auto">
            <a:xfrm flipH="1">
              <a:off x="1693" y="1050"/>
              <a:ext cx="1059" cy="0"/>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4" name="Line 143"/>
            <p:cNvSpPr>
              <a:spLocks noChangeShapeType="1"/>
            </p:cNvSpPr>
            <p:nvPr/>
          </p:nvSpPr>
          <p:spPr bwMode="auto">
            <a:xfrm>
              <a:off x="1701" y="1050"/>
              <a:ext cx="0" cy="317"/>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9307" name="Text Box 145"/>
          <p:cNvSpPr txBox="1">
            <a:spLocks noChangeArrowheads="1"/>
          </p:cNvSpPr>
          <p:nvPr/>
        </p:nvSpPr>
        <p:spPr bwMode="auto">
          <a:xfrm>
            <a:off x="5187950" y="1246188"/>
            <a:ext cx="682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pa</a:t>
            </a:r>
          </a:p>
        </p:txBody>
      </p:sp>
      <p:sp>
        <p:nvSpPr>
          <p:cNvPr id="139308" name="Line 146"/>
          <p:cNvSpPr>
            <a:spLocks noChangeShapeType="1"/>
          </p:cNvSpPr>
          <p:nvPr/>
        </p:nvSpPr>
        <p:spPr bwMode="auto">
          <a:xfrm flipV="1">
            <a:off x="5116513" y="1196975"/>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147"/>
          <p:cNvGrpSpPr>
            <a:grpSpLocks/>
          </p:cNvGrpSpPr>
          <p:nvPr/>
        </p:nvGrpSpPr>
        <p:grpSpPr bwMode="auto">
          <a:xfrm>
            <a:off x="1947863" y="2222500"/>
            <a:ext cx="228600" cy="304800"/>
            <a:chOff x="2698" y="1622"/>
            <a:chExt cx="144" cy="192"/>
          </a:xfrm>
        </p:grpSpPr>
        <p:sp>
          <p:nvSpPr>
            <p:cNvPr id="139310" name="Line 148"/>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1" name="Line 149"/>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4048"/>
                                        </p:tgtEl>
                                        <p:attrNameLst>
                                          <p:attrName>style.visibility</p:attrName>
                                        </p:attrNameLst>
                                      </p:cBhvr>
                                      <p:to>
                                        <p:strVal val="visible"/>
                                      </p:to>
                                    </p:set>
                                    <p:animEffect transition="in" filter="box(in)">
                                      <p:cBhvr>
                                        <p:cTn id="7" dur="1000"/>
                                        <p:tgtEl>
                                          <p:spTgt spid="594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heckerboard(across)">
                                      <p:cBhvr>
                                        <p:cTn id="12" dur="2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mph" presetSubtype="0" fill="hold" nodeType="clickEffect">
                                  <p:stCondLst>
                                    <p:cond delay="0"/>
                                  </p:stCondLst>
                                  <p:childTnLst>
                                    <p:animRot by="21600000">
                                      <p:cBhvr>
                                        <p:cTn id="16" dur="2000" fill="hold"/>
                                        <p:tgtEl>
                                          <p:spTgt spid="16"/>
                                        </p:tgtEl>
                                        <p:attrNameLst>
                                          <p:attrName>r</p:attrName>
                                        </p:attrNameLst>
                                      </p:cBhvr>
                                    </p:animRo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2000" fill="hold"/>
                                        <p:tgtEl>
                                          <p:spTgt spid="17"/>
                                        </p:tgtEl>
                                        <p:attrNameLst>
                                          <p:attrName>ppt_x</p:attrName>
                                        </p:attrNameLst>
                                      </p:cBhvr>
                                      <p:tavLst>
                                        <p:tav tm="0">
                                          <p:val>
                                            <p:strVal val="#ppt_x"/>
                                          </p:val>
                                        </p:tav>
                                        <p:tav tm="100000">
                                          <p:val>
                                            <p:strVal val="#ppt_x"/>
                                          </p:val>
                                        </p:tav>
                                      </p:tavLst>
                                    </p:anim>
                                    <p:anim calcmode="lin" valueType="num">
                                      <p:cBhvr additive="base">
                                        <p:cTn id="22" dur="2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48" grpId="0" animBg="1"/>
    </p:bld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Line 4"/>
          <p:cNvSpPr>
            <a:spLocks noChangeShapeType="1"/>
          </p:cNvSpPr>
          <p:nvPr/>
        </p:nvSpPr>
        <p:spPr bwMode="auto">
          <a:xfrm>
            <a:off x="3273425" y="1055688"/>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291" name="Line 6"/>
          <p:cNvSpPr>
            <a:spLocks noChangeShapeType="1"/>
          </p:cNvSpPr>
          <p:nvPr/>
        </p:nvSpPr>
        <p:spPr bwMode="auto">
          <a:xfrm>
            <a:off x="2176463" y="1057275"/>
            <a:ext cx="381000" cy="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292" name="Text Box 7"/>
          <p:cNvSpPr txBox="1">
            <a:spLocks noChangeArrowheads="1"/>
          </p:cNvSpPr>
          <p:nvPr/>
        </p:nvSpPr>
        <p:spPr bwMode="auto">
          <a:xfrm>
            <a:off x="939800" y="639763"/>
            <a:ext cx="1471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a:t>
            </a:r>
            <a:r>
              <a:rPr lang="en-US" altLang="zh-CN" sz="3200">
                <a:solidFill>
                  <a:srgbClr val="FF0000"/>
                </a:solidFill>
                <a:latin typeface="Tahoma" panose="020B0604030504040204" pitchFamily="34" charset="0"/>
                <a:ea typeface="宋体" panose="02010600030101010101" pitchFamily="2" charset="-122"/>
              </a:rPr>
              <a:t>Lc</a:t>
            </a:r>
            <a:r>
              <a:rPr lang="en-US" altLang="zh-CN" sz="3200">
                <a:latin typeface="Tahoma" panose="020B0604030504040204" pitchFamily="34" charset="0"/>
                <a:ea typeface="宋体" panose="02010600030101010101" pitchFamily="2" charset="-122"/>
              </a:rPr>
              <a:t>)</a:t>
            </a:r>
          </a:p>
        </p:txBody>
      </p:sp>
      <p:grpSp>
        <p:nvGrpSpPr>
          <p:cNvPr id="140293" name="Group 8"/>
          <p:cNvGrpSpPr>
            <a:grpSpLocks/>
          </p:cNvGrpSpPr>
          <p:nvPr/>
        </p:nvGrpSpPr>
        <p:grpSpPr bwMode="auto">
          <a:xfrm>
            <a:off x="3700463" y="828675"/>
            <a:ext cx="838200" cy="381000"/>
            <a:chOff x="1968" y="1344"/>
            <a:chExt cx="528" cy="240"/>
          </a:xfrm>
        </p:grpSpPr>
        <p:sp>
          <p:nvSpPr>
            <p:cNvPr id="140372" name="Rectangle 9"/>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73" name="Rectangle 10"/>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0294" name="Group 11"/>
          <p:cNvGrpSpPr>
            <a:grpSpLocks/>
          </p:cNvGrpSpPr>
          <p:nvPr/>
        </p:nvGrpSpPr>
        <p:grpSpPr bwMode="auto">
          <a:xfrm>
            <a:off x="4919663" y="828675"/>
            <a:ext cx="838200" cy="381000"/>
            <a:chOff x="1968" y="1344"/>
            <a:chExt cx="528" cy="240"/>
          </a:xfrm>
        </p:grpSpPr>
        <p:sp>
          <p:nvSpPr>
            <p:cNvPr id="140370" name="Rectangle 12"/>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71" name="Rectangle 13"/>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0295" name="Group 14"/>
          <p:cNvGrpSpPr>
            <a:grpSpLocks/>
          </p:cNvGrpSpPr>
          <p:nvPr/>
        </p:nvGrpSpPr>
        <p:grpSpPr bwMode="auto">
          <a:xfrm>
            <a:off x="6138863" y="828675"/>
            <a:ext cx="838200" cy="381000"/>
            <a:chOff x="1968" y="1344"/>
            <a:chExt cx="528" cy="240"/>
          </a:xfrm>
        </p:grpSpPr>
        <p:sp>
          <p:nvSpPr>
            <p:cNvPr id="140368" name="Rectangle 15"/>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69" name="Rectangle 16"/>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0296" name="Group 17"/>
          <p:cNvGrpSpPr>
            <a:grpSpLocks/>
          </p:cNvGrpSpPr>
          <p:nvPr/>
        </p:nvGrpSpPr>
        <p:grpSpPr bwMode="auto">
          <a:xfrm>
            <a:off x="2557463" y="828675"/>
            <a:ext cx="838200" cy="381000"/>
            <a:chOff x="1968" y="1344"/>
            <a:chExt cx="528" cy="240"/>
          </a:xfrm>
        </p:grpSpPr>
        <p:sp>
          <p:nvSpPr>
            <p:cNvPr id="140366" name="Rectangle 18"/>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67" name="Rectangle 19"/>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0297" name="Line 20"/>
          <p:cNvSpPr>
            <a:spLocks noChangeShapeType="1"/>
          </p:cNvSpPr>
          <p:nvPr/>
        </p:nvSpPr>
        <p:spPr bwMode="auto">
          <a:xfrm>
            <a:off x="3311525" y="1047750"/>
            <a:ext cx="457200" cy="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298" name="Line 21"/>
          <p:cNvSpPr>
            <a:spLocks noChangeShapeType="1"/>
          </p:cNvSpPr>
          <p:nvPr/>
        </p:nvSpPr>
        <p:spPr bwMode="auto">
          <a:xfrm>
            <a:off x="44624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299" name="Line 22"/>
          <p:cNvSpPr>
            <a:spLocks noChangeShapeType="1"/>
          </p:cNvSpPr>
          <p:nvPr/>
        </p:nvSpPr>
        <p:spPr bwMode="auto">
          <a:xfrm>
            <a:off x="56816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00" name="Text Box 23"/>
          <p:cNvSpPr txBox="1">
            <a:spLocks noChangeArrowheads="1"/>
          </p:cNvSpPr>
          <p:nvPr/>
        </p:nvSpPr>
        <p:spPr bwMode="auto">
          <a:xfrm>
            <a:off x="38163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40301" name="Text Box 24"/>
          <p:cNvSpPr txBox="1">
            <a:spLocks noChangeArrowheads="1"/>
          </p:cNvSpPr>
          <p:nvPr/>
        </p:nvSpPr>
        <p:spPr bwMode="auto">
          <a:xfrm>
            <a:off x="4999038"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40302" name="Text Box 25"/>
          <p:cNvSpPr txBox="1">
            <a:spLocks noChangeArrowheads="1"/>
          </p:cNvSpPr>
          <p:nvPr/>
        </p:nvSpPr>
        <p:spPr bwMode="auto">
          <a:xfrm>
            <a:off x="62547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grpSp>
        <p:nvGrpSpPr>
          <p:cNvPr id="140303" name="Group 29"/>
          <p:cNvGrpSpPr>
            <a:grpSpLocks/>
          </p:cNvGrpSpPr>
          <p:nvPr/>
        </p:nvGrpSpPr>
        <p:grpSpPr bwMode="auto">
          <a:xfrm>
            <a:off x="3397250" y="2155825"/>
            <a:ext cx="838200" cy="381000"/>
            <a:chOff x="1968" y="1344"/>
            <a:chExt cx="528" cy="240"/>
          </a:xfrm>
        </p:grpSpPr>
        <p:sp>
          <p:nvSpPr>
            <p:cNvPr id="140364" name="Rectangle 30"/>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65" name="Rectangle 31"/>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0304" name="Group 32"/>
          <p:cNvGrpSpPr>
            <a:grpSpLocks/>
          </p:cNvGrpSpPr>
          <p:nvPr/>
        </p:nvGrpSpPr>
        <p:grpSpPr bwMode="auto">
          <a:xfrm>
            <a:off x="4616450" y="2155825"/>
            <a:ext cx="838200" cy="381000"/>
            <a:chOff x="1968" y="1344"/>
            <a:chExt cx="528" cy="240"/>
          </a:xfrm>
        </p:grpSpPr>
        <p:sp>
          <p:nvSpPr>
            <p:cNvPr id="140362" name="Rectangle 33"/>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63" name="Rectangle 34"/>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0305" name="Group 35"/>
          <p:cNvGrpSpPr>
            <a:grpSpLocks/>
          </p:cNvGrpSpPr>
          <p:nvPr/>
        </p:nvGrpSpPr>
        <p:grpSpPr bwMode="auto">
          <a:xfrm>
            <a:off x="5835650" y="2155825"/>
            <a:ext cx="838200" cy="381000"/>
            <a:chOff x="1968" y="1344"/>
            <a:chExt cx="528" cy="240"/>
          </a:xfrm>
        </p:grpSpPr>
        <p:sp>
          <p:nvSpPr>
            <p:cNvPr id="140360" name="Rectangle 36"/>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61" name="Rectangle 37"/>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0306" name="Group 38"/>
          <p:cNvGrpSpPr>
            <a:grpSpLocks/>
          </p:cNvGrpSpPr>
          <p:nvPr/>
        </p:nvGrpSpPr>
        <p:grpSpPr bwMode="auto">
          <a:xfrm>
            <a:off x="6978650" y="2155825"/>
            <a:ext cx="838200" cy="381000"/>
            <a:chOff x="1968" y="1344"/>
            <a:chExt cx="528" cy="240"/>
          </a:xfrm>
        </p:grpSpPr>
        <p:sp>
          <p:nvSpPr>
            <p:cNvPr id="140358" name="Rectangle 39"/>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59" name="Rectangle 40"/>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0307" name="Group 41"/>
          <p:cNvGrpSpPr>
            <a:grpSpLocks/>
          </p:cNvGrpSpPr>
          <p:nvPr/>
        </p:nvGrpSpPr>
        <p:grpSpPr bwMode="auto">
          <a:xfrm>
            <a:off x="8121650" y="2155825"/>
            <a:ext cx="838200" cy="381000"/>
            <a:chOff x="1968" y="1344"/>
            <a:chExt cx="528" cy="240"/>
          </a:xfrm>
        </p:grpSpPr>
        <p:sp>
          <p:nvSpPr>
            <p:cNvPr id="140356" name="Rectangle 42"/>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57" name="Rectangle 43"/>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0308" name="Line 44"/>
          <p:cNvSpPr>
            <a:spLocks noChangeShapeType="1"/>
          </p:cNvSpPr>
          <p:nvPr/>
        </p:nvSpPr>
        <p:spPr bwMode="auto">
          <a:xfrm>
            <a:off x="29400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09" name="Line 45"/>
          <p:cNvSpPr>
            <a:spLocks noChangeShapeType="1"/>
          </p:cNvSpPr>
          <p:nvPr/>
        </p:nvSpPr>
        <p:spPr bwMode="auto">
          <a:xfrm>
            <a:off x="5378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10" name="Line 46"/>
          <p:cNvSpPr>
            <a:spLocks noChangeShapeType="1"/>
          </p:cNvSpPr>
          <p:nvPr/>
        </p:nvSpPr>
        <p:spPr bwMode="auto">
          <a:xfrm>
            <a:off x="6521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11" name="Line 47"/>
          <p:cNvSpPr>
            <a:spLocks noChangeShapeType="1"/>
          </p:cNvSpPr>
          <p:nvPr/>
        </p:nvSpPr>
        <p:spPr bwMode="auto">
          <a:xfrm>
            <a:off x="41592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12" name="Line 48"/>
          <p:cNvSpPr>
            <a:spLocks noChangeShapeType="1"/>
          </p:cNvSpPr>
          <p:nvPr/>
        </p:nvSpPr>
        <p:spPr bwMode="auto">
          <a:xfrm>
            <a:off x="7664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0313" name="Group 83"/>
          <p:cNvGrpSpPr>
            <a:grpSpLocks/>
          </p:cNvGrpSpPr>
          <p:nvPr/>
        </p:nvGrpSpPr>
        <p:grpSpPr bwMode="auto">
          <a:xfrm>
            <a:off x="2254250" y="2079625"/>
            <a:ext cx="838200" cy="457200"/>
            <a:chOff x="1420" y="1310"/>
            <a:chExt cx="528" cy="288"/>
          </a:xfrm>
        </p:grpSpPr>
        <p:grpSp>
          <p:nvGrpSpPr>
            <p:cNvPr id="140352" name="Group 26"/>
            <p:cNvGrpSpPr>
              <a:grpSpLocks/>
            </p:cNvGrpSpPr>
            <p:nvPr/>
          </p:nvGrpSpPr>
          <p:grpSpPr bwMode="auto">
            <a:xfrm>
              <a:off x="1420" y="1358"/>
              <a:ext cx="528" cy="240"/>
              <a:chOff x="1968" y="1344"/>
              <a:chExt cx="528" cy="240"/>
            </a:xfrm>
          </p:grpSpPr>
          <p:sp>
            <p:nvSpPr>
              <p:cNvPr id="140354" name="Rectangle 27"/>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55" name="Rectangle 28"/>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0353" name="Text Box 49"/>
            <p:cNvSpPr txBox="1">
              <a:spLocks noChangeArrowheads="1"/>
            </p:cNvSpPr>
            <p:nvPr/>
          </p:nvSpPr>
          <p:spPr bwMode="auto">
            <a:xfrm>
              <a:off x="1509" y="131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grpSp>
      <p:sp>
        <p:nvSpPr>
          <p:cNvPr id="140314" name="Text Box 50"/>
          <p:cNvSpPr txBox="1">
            <a:spLocks noChangeArrowheads="1"/>
          </p:cNvSpPr>
          <p:nvPr/>
        </p:nvSpPr>
        <p:spPr bwMode="auto">
          <a:xfrm>
            <a:off x="35131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40315" name="Text Box 51"/>
          <p:cNvSpPr txBox="1">
            <a:spLocks noChangeArrowheads="1"/>
          </p:cNvSpPr>
          <p:nvPr/>
        </p:nvSpPr>
        <p:spPr bwMode="auto">
          <a:xfrm>
            <a:off x="4692650"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40316" name="Text Box 52"/>
          <p:cNvSpPr txBox="1">
            <a:spLocks noChangeArrowheads="1"/>
          </p:cNvSpPr>
          <p:nvPr/>
        </p:nvSpPr>
        <p:spPr bwMode="auto">
          <a:xfrm>
            <a:off x="5951538"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40317" name="Text Box 53"/>
          <p:cNvSpPr txBox="1">
            <a:spLocks noChangeArrowheads="1"/>
          </p:cNvSpPr>
          <p:nvPr/>
        </p:nvSpPr>
        <p:spPr bwMode="auto">
          <a:xfrm>
            <a:off x="6972300"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40318" name="Text Box 54"/>
          <p:cNvSpPr txBox="1">
            <a:spLocks noChangeArrowheads="1"/>
          </p:cNvSpPr>
          <p:nvPr/>
        </p:nvSpPr>
        <p:spPr bwMode="auto">
          <a:xfrm>
            <a:off x="8124825"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40319" name="Group 55"/>
          <p:cNvGrpSpPr>
            <a:grpSpLocks/>
          </p:cNvGrpSpPr>
          <p:nvPr/>
        </p:nvGrpSpPr>
        <p:grpSpPr bwMode="auto">
          <a:xfrm>
            <a:off x="1039813" y="2146300"/>
            <a:ext cx="838200" cy="381000"/>
            <a:chOff x="1968" y="1344"/>
            <a:chExt cx="528" cy="240"/>
          </a:xfrm>
        </p:grpSpPr>
        <p:sp>
          <p:nvSpPr>
            <p:cNvPr id="140350" name="Rectangle 56"/>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51" name="Rectangle 57"/>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0320" name="Line 58"/>
          <p:cNvSpPr>
            <a:spLocks noChangeShapeType="1"/>
          </p:cNvSpPr>
          <p:nvPr/>
        </p:nvSpPr>
        <p:spPr bwMode="auto">
          <a:xfrm>
            <a:off x="1801813" y="237490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0321" name="Group 59"/>
          <p:cNvGrpSpPr>
            <a:grpSpLocks/>
          </p:cNvGrpSpPr>
          <p:nvPr/>
        </p:nvGrpSpPr>
        <p:grpSpPr bwMode="auto">
          <a:xfrm>
            <a:off x="277813" y="1865313"/>
            <a:ext cx="762000" cy="579437"/>
            <a:chOff x="834" y="1888"/>
            <a:chExt cx="480" cy="365"/>
          </a:xfrm>
        </p:grpSpPr>
        <p:sp>
          <p:nvSpPr>
            <p:cNvPr id="140348" name="Line 60"/>
            <p:cNvSpPr>
              <a:spLocks noChangeShapeType="1"/>
            </p:cNvSpPr>
            <p:nvPr/>
          </p:nvSpPr>
          <p:spPr bwMode="auto">
            <a:xfrm>
              <a:off x="1074" y="2175"/>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49" name="Text Box 61"/>
            <p:cNvSpPr txBox="1">
              <a:spLocks noChangeArrowheads="1"/>
            </p:cNvSpPr>
            <p:nvPr/>
          </p:nvSpPr>
          <p:spPr bwMode="auto">
            <a:xfrm>
              <a:off x="834" y="1888"/>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Lb</a:t>
              </a:r>
            </a:p>
          </p:txBody>
        </p:sp>
      </p:grpSp>
      <p:sp>
        <p:nvSpPr>
          <p:cNvPr id="140322" name="Text Box 62"/>
          <p:cNvSpPr txBox="1">
            <a:spLocks noChangeArrowheads="1"/>
          </p:cNvSpPr>
          <p:nvPr/>
        </p:nvSpPr>
        <p:spPr bwMode="auto">
          <a:xfrm>
            <a:off x="2598738" y="2578100"/>
            <a:ext cx="6969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pb</a:t>
            </a:r>
          </a:p>
        </p:txBody>
      </p:sp>
      <p:sp>
        <p:nvSpPr>
          <p:cNvPr id="140323" name="Line 63"/>
          <p:cNvSpPr>
            <a:spLocks noChangeShapeType="1"/>
          </p:cNvSpPr>
          <p:nvPr/>
        </p:nvSpPr>
        <p:spPr bwMode="auto">
          <a:xfrm flipV="1">
            <a:off x="2527300" y="2528888"/>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24" name="Rectangle 64"/>
          <p:cNvSpPr>
            <a:spLocks noChangeArrowheads="1"/>
          </p:cNvSpPr>
          <p:nvPr/>
        </p:nvSpPr>
        <p:spPr bwMode="auto">
          <a:xfrm>
            <a:off x="49213" y="0"/>
            <a:ext cx="77978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有序链表合并</a:t>
            </a:r>
            <a:r>
              <a:rPr lang="en-US" altLang="zh-CN" sz="3200" b="1">
                <a:solidFill>
                  <a:srgbClr val="FF0000"/>
                </a:solidFill>
              </a:rPr>
              <a:t>( pa-&gt;data &gt;pb-&gt;data )</a:t>
            </a:r>
          </a:p>
        </p:txBody>
      </p:sp>
      <p:sp>
        <p:nvSpPr>
          <p:cNvPr id="140325" name="Text Box 65"/>
          <p:cNvSpPr txBox="1">
            <a:spLocks noChangeArrowheads="1"/>
          </p:cNvSpPr>
          <p:nvPr/>
        </p:nvSpPr>
        <p:spPr bwMode="auto">
          <a:xfrm>
            <a:off x="4906963" y="2867025"/>
            <a:ext cx="3681412"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pc-&gt;next = pb;</a:t>
            </a:r>
          </a:p>
        </p:txBody>
      </p:sp>
      <p:grpSp>
        <p:nvGrpSpPr>
          <p:cNvPr id="140326" name="Group 66"/>
          <p:cNvGrpSpPr>
            <a:grpSpLocks/>
          </p:cNvGrpSpPr>
          <p:nvPr/>
        </p:nvGrpSpPr>
        <p:grpSpPr bwMode="auto">
          <a:xfrm>
            <a:off x="3690938" y="773113"/>
            <a:ext cx="838200" cy="457200"/>
            <a:chOff x="2467" y="616"/>
            <a:chExt cx="528" cy="288"/>
          </a:xfrm>
        </p:grpSpPr>
        <p:grpSp>
          <p:nvGrpSpPr>
            <p:cNvPr id="140344" name="Group 67"/>
            <p:cNvGrpSpPr>
              <a:grpSpLocks/>
            </p:cNvGrpSpPr>
            <p:nvPr/>
          </p:nvGrpSpPr>
          <p:grpSpPr bwMode="auto">
            <a:xfrm>
              <a:off x="2467" y="658"/>
              <a:ext cx="528" cy="240"/>
              <a:chOff x="1968" y="1344"/>
              <a:chExt cx="528" cy="240"/>
            </a:xfrm>
          </p:grpSpPr>
          <p:sp>
            <p:nvSpPr>
              <p:cNvPr id="140346" name="Rectangle 68"/>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47" name="Rectangle 69"/>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0345" name="Text Box 70"/>
            <p:cNvSpPr txBox="1">
              <a:spLocks noChangeArrowheads="1"/>
            </p:cNvSpPr>
            <p:nvPr/>
          </p:nvSpPr>
          <p:spPr bwMode="auto">
            <a:xfrm>
              <a:off x="2540" y="616"/>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grpSp>
      <p:grpSp>
        <p:nvGrpSpPr>
          <p:cNvPr id="17" name="Group 72"/>
          <p:cNvGrpSpPr>
            <a:grpSpLocks/>
          </p:cNvGrpSpPr>
          <p:nvPr/>
        </p:nvGrpSpPr>
        <p:grpSpPr bwMode="auto">
          <a:xfrm>
            <a:off x="2687638" y="1209675"/>
            <a:ext cx="1681162" cy="960438"/>
            <a:chOff x="1693" y="762"/>
            <a:chExt cx="1059" cy="605"/>
          </a:xfrm>
        </p:grpSpPr>
        <p:sp>
          <p:nvSpPr>
            <p:cNvPr id="140341" name="Line 73"/>
            <p:cNvSpPr>
              <a:spLocks noChangeShapeType="1"/>
            </p:cNvSpPr>
            <p:nvPr/>
          </p:nvSpPr>
          <p:spPr bwMode="auto">
            <a:xfrm>
              <a:off x="2737" y="762"/>
              <a:ext cx="0" cy="288"/>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2" name="Line 74"/>
            <p:cNvSpPr>
              <a:spLocks noChangeShapeType="1"/>
            </p:cNvSpPr>
            <p:nvPr/>
          </p:nvSpPr>
          <p:spPr bwMode="auto">
            <a:xfrm flipH="1">
              <a:off x="1693" y="1050"/>
              <a:ext cx="1059" cy="0"/>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3" name="Line 75"/>
            <p:cNvSpPr>
              <a:spLocks noChangeShapeType="1"/>
            </p:cNvSpPr>
            <p:nvPr/>
          </p:nvSpPr>
          <p:spPr bwMode="auto">
            <a:xfrm>
              <a:off x="1701" y="1050"/>
              <a:ext cx="0" cy="317"/>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0328" name="Text Box 76"/>
          <p:cNvSpPr txBox="1">
            <a:spLocks noChangeArrowheads="1"/>
          </p:cNvSpPr>
          <p:nvPr/>
        </p:nvSpPr>
        <p:spPr bwMode="auto">
          <a:xfrm>
            <a:off x="5187950" y="1246188"/>
            <a:ext cx="682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pa</a:t>
            </a:r>
          </a:p>
        </p:txBody>
      </p:sp>
      <p:sp>
        <p:nvSpPr>
          <p:cNvPr id="140329" name="Line 77"/>
          <p:cNvSpPr>
            <a:spLocks noChangeShapeType="1"/>
          </p:cNvSpPr>
          <p:nvPr/>
        </p:nvSpPr>
        <p:spPr bwMode="auto">
          <a:xfrm flipV="1">
            <a:off x="5116513" y="1196975"/>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 name="Group 79"/>
          <p:cNvGrpSpPr>
            <a:grpSpLocks/>
          </p:cNvGrpSpPr>
          <p:nvPr/>
        </p:nvGrpSpPr>
        <p:grpSpPr bwMode="auto">
          <a:xfrm>
            <a:off x="1831975" y="2565400"/>
            <a:ext cx="6769100" cy="1460500"/>
            <a:chOff x="1154" y="1616"/>
            <a:chExt cx="4264" cy="920"/>
          </a:xfrm>
        </p:grpSpPr>
        <p:sp>
          <p:nvSpPr>
            <p:cNvPr id="140339" name="Text Box 71"/>
            <p:cNvSpPr txBox="1">
              <a:spLocks noChangeArrowheads="1"/>
            </p:cNvSpPr>
            <p:nvPr/>
          </p:nvSpPr>
          <p:spPr bwMode="auto">
            <a:xfrm>
              <a:off x="1154" y="1616"/>
              <a:ext cx="54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a:t>
              </a:r>
              <a:endParaRPr lang="en-US" altLang="zh-CN" sz="3200" b="1">
                <a:latin typeface="Tahoma" panose="020B0604030504040204" pitchFamily="34" charset="0"/>
                <a:ea typeface="宋体" panose="02010600030101010101" pitchFamily="2" charset="-122"/>
              </a:endParaRPr>
            </a:p>
          </p:txBody>
        </p:sp>
        <p:sp>
          <p:nvSpPr>
            <p:cNvPr id="140340" name="Text Box 78"/>
            <p:cNvSpPr txBox="1">
              <a:spLocks noChangeArrowheads="1"/>
            </p:cNvSpPr>
            <p:nvPr/>
          </p:nvSpPr>
          <p:spPr bwMode="auto">
            <a:xfrm>
              <a:off x="3099" y="2171"/>
              <a:ext cx="2319" cy="3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 pb;</a:t>
              </a:r>
            </a:p>
          </p:txBody>
        </p:sp>
      </p:grpSp>
      <p:grpSp>
        <p:nvGrpSpPr>
          <p:cNvPr id="19" name="Group 89"/>
          <p:cNvGrpSpPr>
            <a:grpSpLocks/>
          </p:cNvGrpSpPr>
          <p:nvPr/>
        </p:nvGrpSpPr>
        <p:grpSpPr bwMode="auto">
          <a:xfrm>
            <a:off x="2254250" y="2079625"/>
            <a:ext cx="838200" cy="457200"/>
            <a:chOff x="1420" y="1310"/>
            <a:chExt cx="528" cy="288"/>
          </a:xfrm>
        </p:grpSpPr>
        <p:grpSp>
          <p:nvGrpSpPr>
            <p:cNvPr id="140335" name="Group 85"/>
            <p:cNvGrpSpPr>
              <a:grpSpLocks/>
            </p:cNvGrpSpPr>
            <p:nvPr/>
          </p:nvGrpSpPr>
          <p:grpSpPr bwMode="auto">
            <a:xfrm>
              <a:off x="1420" y="1358"/>
              <a:ext cx="528" cy="240"/>
              <a:chOff x="1968" y="1344"/>
              <a:chExt cx="528" cy="240"/>
            </a:xfrm>
          </p:grpSpPr>
          <p:sp>
            <p:nvSpPr>
              <p:cNvPr id="140337" name="Rectangle 86"/>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0338" name="Rectangle 87"/>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0336" name="Text Box 88"/>
            <p:cNvSpPr txBox="1">
              <a:spLocks noChangeArrowheads="1"/>
            </p:cNvSpPr>
            <p:nvPr/>
          </p:nvSpPr>
          <p:spPr bwMode="auto">
            <a:xfrm>
              <a:off x="1509" y="131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grpSp>
      <p:grpSp>
        <p:nvGrpSpPr>
          <p:cNvPr id="21" name="Group 90"/>
          <p:cNvGrpSpPr>
            <a:grpSpLocks/>
          </p:cNvGrpSpPr>
          <p:nvPr/>
        </p:nvGrpSpPr>
        <p:grpSpPr bwMode="auto">
          <a:xfrm>
            <a:off x="1831975" y="2222500"/>
            <a:ext cx="228600" cy="304800"/>
            <a:chOff x="2698" y="1622"/>
            <a:chExt cx="144" cy="192"/>
          </a:xfrm>
        </p:grpSpPr>
        <p:sp>
          <p:nvSpPr>
            <p:cNvPr id="140333" name="Line 91"/>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34" name="Line 92"/>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30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fill="hold" nodeType="clickEffect">
                                  <p:stCondLst>
                                    <p:cond delay="0"/>
                                  </p:stCondLst>
                                  <p:childTnLst>
                                    <p:animRot by="21600000">
                                      <p:cBhvr>
                                        <p:cTn id="11" dur="2000" fill="hold"/>
                                        <p:tgtEl>
                                          <p:spTgt spid="17"/>
                                        </p:tgtEl>
                                        <p:attrNameLst>
                                          <p:attrName>r</p:attrName>
                                        </p:attrNameLst>
                                      </p:cBhvr>
                                    </p:animRo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mph" presetSubtype="0" fill="hold" nodeType="clickEffect">
                                  <p:stCondLst>
                                    <p:cond delay="0"/>
                                  </p:stCondLst>
                                  <p:childTnLst>
                                    <p:animScale>
                                      <p:cBhvr>
                                        <p:cTn id="32" dur="2000" fill="hold"/>
                                        <p:tgtEl>
                                          <p:spTgt spid="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Line 4"/>
          <p:cNvSpPr>
            <a:spLocks noChangeShapeType="1"/>
          </p:cNvSpPr>
          <p:nvPr/>
        </p:nvSpPr>
        <p:spPr bwMode="auto">
          <a:xfrm>
            <a:off x="3273425" y="1055688"/>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15" name="Line 5"/>
          <p:cNvSpPr>
            <a:spLocks noChangeShapeType="1"/>
          </p:cNvSpPr>
          <p:nvPr/>
        </p:nvSpPr>
        <p:spPr bwMode="auto">
          <a:xfrm>
            <a:off x="2176463" y="1057275"/>
            <a:ext cx="381000" cy="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16" name="Text Box 6"/>
          <p:cNvSpPr txBox="1">
            <a:spLocks noChangeArrowheads="1"/>
          </p:cNvSpPr>
          <p:nvPr/>
        </p:nvSpPr>
        <p:spPr bwMode="auto">
          <a:xfrm>
            <a:off x="939800" y="639763"/>
            <a:ext cx="1471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a:t>
            </a:r>
            <a:r>
              <a:rPr lang="en-US" altLang="zh-CN" sz="3200">
                <a:solidFill>
                  <a:srgbClr val="FF0000"/>
                </a:solidFill>
                <a:latin typeface="Tahoma" panose="020B0604030504040204" pitchFamily="34" charset="0"/>
                <a:ea typeface="宋体" panose="02010600030101010101" pitchFamily="2" charset="-122"/>
              </a:rPr>
              <a:t>Lc</a:t>
            </a:r>
            <a:r>
              <a:rPr lang="en-US" altLang="zh-CN" sz="3200">
                <a:latin typeface="Tahoma" panose="020B0604030504040204" pitchFamily="34" charset="0"/>
                <a:ea typeface="宋体" panose="02010600030101010101" pitchFamily="2" charset="-122"/>
              </a:rPr>
              <a:t>)</a:t>
            </a:r>
          </a:p>
        </p:txBody>
      </p:sp>
      <p:grpSp>
        <p:nvGrpSpPr>
          <p:cNvPr id="141317" name="Group 7"/>
          <p:cNvGrpSpPr>
            <a:grpSpLocks/>
          </p:cNvGrpSpPr>
          <p:nvPr/>
        </p:nvGrpSpPr>
        <p:grpSpPr bwMode="auto">
          <a:xfrm>
            <a:off x="3700463" y="828675"/>
            <a:ext cx="838200" cy="381000"/>
            <a:chOff x="1968" y="1344"/>
            <a:chExt cx="528" cy="240"/>
          </a:xfrm>
        </p:grpSpPr>
        <p:sp>
          <p:nvSpPr>
            <p:cNvPr id="141400" name="Rectangle 8"/>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401" name="Rectangle 9"/>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1318" name="Group 10"/>
          <p:cNvGrpSpPr>
            <a:grpSpLocks/>
          </p:cNvGrpSpPr>
          <p:nvPr/>
        </p:nvGrpSpPr>
        <p:grpSpPr bwMode="auto">
          <a:xfrm>
            <a:off x="4919663" y="828675"/>
            <a:ext cx="838200" cy="381000"/>
            <a:chOff x="1968" y="1344"/>
            <a:chExt cx="528" cy="240"/>
          </a:xfrm>
        </p:grpSpPr>
        <p:sp>
          <p:nvSpPr>
            <p:cNvPr id="141398" name="Rectangle 11"/>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99" name="Rectangle 12"/>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1319" name="Group 13"/>
          <p:cNvGrpSpPr>
            <a:grpSpLocks/>
          </p:cNvGrpSpPr>
          <p:nvPr/>
        </p:nvGrpSpPr>
        <p:grpSpPr bwMode="auto">
          <a:xfrm>
            <a:off x="6138863" y="828675"/>
            <a:ext cx="838200" cy="381000"/>
            <a:chOff x="1968" y="1344"/>
            <a:chExt cx="528" cy="240"/>
          </a:xfrm>
        </p:grpSpPr>
        <p:sp>
          <p:nvSpPr>
            <p:cNvPr id="141396" name="Rectangle 14"/>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97" name="Rectangle 15"/>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1320" name="Group 16"/>
          <p:cNvGrpSpPr>
            <a:grpSpLocks/>
          </p:cNvGrpSpPr>
          <p:nvPr/>
        </p:nvGrpSpPr>
        <p:grpSpPr bwMode="auto">
          <a:xfrm>
            <a:off x="2557463" y="828675"/>
            <a:ext cx="838200" cy="381000"/>
            <a:chOff x="1968" y="1344"/>
            <a:chExt cx="528" cy="240"/>
          </a:xfrm>
        </p:grpSpPr>
        <p:sp>
          <p:nvSpPr>
            <p:cNvPr id="141394" name="Rectangle 17"/>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95" name="Rectangle 18"/>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1321" name="Line 19"/>
          <p:cNvSpPr>
            <a:spLocks noChangeShapeType="1"/>
          </p:cNvSpPr>
          <p:nvPr/>
        </p:nvSpPr>
        <p:spPr bwMode="auto">
          <a:xfrm>
            <a:off x="3311525" y="1047750"/>
            <a:ext cx="457200" cy="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22" name="Line 20"/>
          <p:cNvSpPr>
            <a:spLocks noChangeShapeType="1"/>
          </p:cNvSpPr>
          <p:nvPr/>
        </p:nvSpPr>
        <p:spPr bwMode="auto">
          <a:xfrm>
            <a:off x="44624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23" name="Line 21"/>
          <p:cNvSpPr>
            <a:spLocks noChangeShapeType="1"/>
          </p:cNvSpPr>
          <p:nvPr/>
        </p:nvSpPr>
        <p:spPr bwMode="auto">
          <a:xfrm>
            <a:off x="5681663" y="105727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24" name="Text Box 22"/>
          <p:cNvSpPr txBox="1">
            <a:spLocks noChangeArrowheads="1"/>
          </p:cNvSpPr>
          <p:nvPr/>
        </p:nvSpPr>
        <p:spPr bwMode="auto">
          <a:xfrm>
            <a:off x="38163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41325" name="Text Box 23"/>
          <p:cNvSpPr txBox="1">
            <a:spLocks noChangeArrowheads="1"/>
          </p:cNvSpPr>
          <p:nvPr/>
        </p:nvSpPr>
        <p:spPr bwMode="auto">
          <a:xfrm>
            <a:off x="4999038"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41326" name="Text Box 24"/>
          <p:cNvSpPr txBox="1">
            <a:spLocks noChangeArrowheads="1"/>
          </p:cNvSpPr>
          <p:nvPr/>
        </p:nvSpPr>
        <p:spPr bwMode="auto">
          <a:xfrm>
            <a:off x="6254750" y="7620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grpSp>
        <p:nvGrpSpPr>
          <p:cNvPr id="141327" name="Group 25"/>
          <p:cNvGrpSpPr>
            <a:grpSpLocks/>
          </p:cNvGrpSpPr>
          <p:nvPr/>
        </p:nvGrpSpPr>
        <p:grpSpPr bwMode="auto">
          <a:xfrm>
            <a:off x="3397250" y="2155825"/>
            <a:ext cx="838200" cy="381000"/>
            <a:chOff x="1968" y="1344"/>
            <a:chExt cx="528" cy="240"/>
          </a:xfrm>
        </p:grpSpPr>
        <p:sp>
          <p:nvSpPr>
            <p:cNvPr id="141392" name="Rectangle 26"/>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93" name="Rectangle 27"/>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1328" name="Group 28"/>
          <p:cNvGrpSpPr>
            <a:grpSpLocks/>
          </p:cNvGrpSpPr>
          <p:nvPr/>
        </p:nvGrpSpPr>
        <p:grpSpPr bwMode="auto">
          <a:xfrm>
            <a:off x="4616450" y="2155825"/>
            <a:ext cx="838200" cy="381000"/>
            <a:chOff x="1968" y="1344"/>
            <a:chExt cx="528" cy="240"/>
          </a:xfrm>
        </p:grpSpPr>
        <p:sp>
          <p:nvSpPr>
            <p:cNvPr id="141390" name="Rectangle 29"/>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91" name="Rectangle 30"/>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1329" name="Group 31"/>
          <p:cNvGrpSpPr>
            <a:grpSpLocks/>
          </p:cNvGrpSpPr>
          <p:nvPr/>
        </p:nvGrpSpPr>
        <p:grpSpPr bwMode="auto">
          <a:xfrm>
            <a:off x="5835650" y="2155825"/>
            <a:ext cx="838200" cy="381000"/>
            <a:chOff x="1968" y="1344"/>
            <a:chExt cx="528" cy="240"/>
          </a:xfrm>
        </p:grpSpPr>
        <p:sp>
          <p:nvSpPr>
            <p:cNvPr id="141388" name="Rectangle 32"/>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89" name="Rectangle 33"/>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1330" name="Group 34"/>
          <p:cNvGrpSpPr>
            <a:grpSpLocks/>
          </p:cNvGrpSpPr>
          <p:nvPr/>
        </p:nvGrpSpPr>
        <p:grpSpPr bwMode="auto">
          <a:xfrm>
            <a:off x="6978650" y="2155825"/>
            <a:ext cx="838200" cy="381000"/>
            <a:chOff x="1968" y="1344"/>
            <a:chExt cx="528" cy="240"/>
          </a:xfrm>
        </p:grpSpPr>
        <p:sp>
          <p:nvSpPr>
            <p:cNvPr id="141386" name="Rectangle 35"/>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87" name="Rectangle 36"/>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1331" name="Group 37"/>
          <p:cNvGrpSpPr>
            <a:grpSpLocks/>
          </p:cNvGrpSpPr>
          <p:nvPr/>
        </p:nvGrpSpPr>
        <p:grpSpPr bwMode="auto">
          <a:xfrm>
            <a:off x="8121650" y="2155825"/>
            <a:ext cx="838200" cy="381000"/>
            <a:chOff x="1968" y="1344"/>
            <a:chExt cx="528" cy="240"/>
          </a:xfrm>
        </p:grpSpPr>
        <p:sp>
          <p:nvSpPr>
            <p:cNvPr id="141384" name="Rectangle 38"/>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85" name="Rectangle 39"/>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1332" name="Line 40"/>
          <p:cNvSpPr>
            <a:spLocks noChangeShapeType="1"/>
          </p:cNvSpPr>
          <p:nvPr/>
        </p:nvSpPr>
        <p:spPr bwMode="auto">
          <a:xfrm>
            <a:off x="29400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33" name="Line 41"/>
          <p:cNvSpPr>
            <a:spLocks noChangeShapeType="1"/>
          </p:cNvSpPr>
          <p:nvPr/>
        </p:nvSpPr>
        <p:spPr bwMode="auto">
          <a:xfrm>
            <a:off x="5378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34" name="Line 42"/>
          <p:cNvSpPr>
            <a:spLocks noChangeShapeType="1"/>
          </p:cNvSpPr>
          <p:nvPr/>
        </p:nvSpPr>
        <p:spPr bwMode="auto">
          <a:xfrm>
            <a:off x="6521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35" name="Line 43"/>
          <p:cNvSpPr>
            <a:spLocks noChangeShapeType="1"/>
          </p:cNvSpPr>
          <p:nvPr/>
        </p:nvSpPr>
        <p:spPr bwMode="auto">
          <a:xfrm>
            <a:off x="41592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36" name="Line 44"/>
          <p:cNvSpPr>
            <a:spLocks noChangeShapeType="1"/>
          </p:cNvSpPr>
          <p:nvPr/>
        </p:nvSpPr>
        <p:spPr bwMode="auto">
          <a:xfrm>
            <a:off x="7664450" y="2308225"/>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1337" name="Group 45"/>
          <p:cNvGrpSpPr>
            <a:grpSpLocks/>
          </p:cNvGrpSpPr>
          <p:nvPr/>
        </p:nvGrpSpPr>
        <p:grpSpPr bwMode="auto">
          <a:xfrm>
            <a:off x="2254250" y="2079625"/>
            <a:ext cx="838200" cy="457200"/>
            <a:chOff x="1420" y="1310"/>
            <a:chExt cx="528" cy="288"/>
          </a:xfrm>
        </p:grpSpPr>
        <p:grpSp>
          <p:nvGrpSpPr>
            <p:cNvPr id="141380" name="Group 46"/>
            <p:cNvGrpSpPr>
              <a:grpSpLocks/>
            </p:cNvGrpSpPr>
            <p:nvPr/>
          </p:nvGrpSpPr>
          <p:grpSpPr bwMode="auto">
            <a:xfrm>
              <a:off x="1420" y="1358"/>
              <a:ext cx="528" cy="240"/>
              <a:chOff x="1968" y="1344"/>
              <a:chExt cx="528" cy="240"/>
            </a:xfrm>
          </p:grpSpPr>
          <p:sp>
            <p:nvSpPr>
              <p:cNvPr id="141382" name="Rectangle 47"/>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83" name="Rectangle 48"/>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1381" name="Text Box 49"/>
            <p:cNvSpPr txBox="1">
              <a:spLocks noChangeArrowheads="1"/>
            </p:cNvSpPr>
            <p:nvPr/>
          </p:nvSpPr>
          <p:spPr bwMode="auto">
            <a:xfrm>
              <a:off x="1509" y="131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grpSp>
      <p:sp>
        <p:nvSpPr>
          <p:cNvPr id="141338" name="Text Box 50"/>
          <p:cNvSpPr txBox="1">
            <a:spLocks noChangeArrowheads="1"/>
          </p:cNvSpPr>
          <p:nvPr/>
        </p:nvSpPr>
        <p:spPr bwMode="auto">
          <a:xfrm>
            <a:off x="3513138" y="20796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41339" name="Text Box 51"/>
          <p:cNvSpPr txBox="1">
            <a:spLocks noChangeArrowheads="1"/>
          </p:cNvSpPr>
          <p:nvPr/>
        </p:nvSpPr>
        <p:spPr bwMode="auto">
          <a:xfrm>
            <a:off x="4692650"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41340" name="Text Box 52"/>
          <p:cNvSpPr txBox="1">
            <a:spLocks noChangeArrowheads="1"/>
          </p:cNvSpPr>
          <p:nvPr/>
        </p:nvSpPr>
        <p:spPr bwMode="auto">
          <a:xfrm>
            <a:off x="5951538" y="2120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41341" name="Text Box 53"/>
          <p:cNvSpPr txBox="1">
            <a:spLocks noChangeArrowheads="1"/>
          </p:cNvSpPr>
          <p:nvPr/>
        </p:nvSpPr>
        <p:spPr bwMode="auto">
          <a:xfrm>
            <a:off x="6972300"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41342" name="Text Box 54"/>
          <p:cNvSpPr txBox="1">
            <a:spLocks noChangeArrowheads="1"/>
          </p:cNvSpPr>
          <p:nvPr/>
        </p:nvSpPr>
        <p:spPr bwMode="auto">
          <a:xfrm>
            <a:off x="8124825" y="21209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41343" name="Group 55"/>
          <p:cNvGrpSpPr>
            <a:grpSpLocks/>
          </p:cNvGrpSpPr>
          <p:nvPr/>
        </p:nvGrpSpPr>
        <p:grpSpPr bwMode="auto">
          <a:xfrm>
            <a:off x="1039813" y="2146300"/>
            <a:ext cx="838200" cy="381000"/>
            <a:chOff x="1968" y="1344"/>
            <a:chExt cx="528" cy="240"/>
          </a:xfrm>
        </p:grpSpPr>
        <p:sp>
          <p:nvSpPr>
            <p:cNvPr id="141378" name="Rectangle 56"/>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79" name="Rectangle 57"/>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1344" name="Line 58"/>
          <p:cNvSpPr>
            <a:spLocks noChangeShapeType="1"/>
          </p:cNvSpPr>
          <p:nvPr/>
        </p:nvSpPr>
        <p:spPr bwMode="auto">
          <a:xfrm>
            <a:off x="1801813" y="2374900"/>
            <a:ext cx="4572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1345" name="Group 59"/>
          <p:cNvGrpSpPr>
            <a:grpSpLocks/>
          </p:cNvGrpSpPr>
          <p:nvPr/>
        </p:nvGrpSpPr>
        <p:grpSpPr bwMode="auto">
          <a:xfrm>
            <a:off x="277813" y="1865313"/>
            <a:ext cx="762000" cy="579437"/>
            <a:chOff x="834" y="1888"/>
            <a:chExt cx="480" cy="365"/>
          </a:xfrm>
        </p:grpSpPr>
        <p:sp>
          <p:nvSpPr>
            <p:cNvPr id="141376" name="Line 60"/>
            <p:cNvSpPr>
              <a:spLocks noChangeShapeType="1"/>
            </p:cNvSpPr>
            <p:nvPr/>
          </p:nvSpPr>
          <p:spPr bwMode="auto">
            <a:xfrm>
              <a:off x="1074" y="2175"/>
              <a:ext cx="24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77" name="Text Box 61"/>
            <p:cNvSpPr txBox="1">
              <a:spLocks noChangeArrowheads="1"/>
            </p:cNvSpPr>
            <p:nvPr/>
          </p:nvSpPr>
          <p:spPr bwMode="auto">
            <a:xfrm>
              <a:off x="834" y="1888"/>
              <a:ext cx="3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Lb</a:t>
              </a:r>
            </a:p>
          </p:txBody>
        </p:sp>
      </p:grpSp>
      <p:sp>
        <p:nvSpPr>
          <p:cNvPr id="141346" name="Line 63"/>
          <p:cNvSpPr>
            <a:spLocks noChangeShapeType="1"/>
          </p:cNvSpPr>
          <p:nvPr/>
        </p:nvSpPr>
        <p:spPr bwMode="auto">
          <a:xfrm flipV="1">
            <a:off x="2527300" y="2528888"/>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47" name="Rectangle 64"/>
          <p:cNvSpPr>
            <a:spLocks noChangeArrowheads="1"/>
          </p:cNvSpPr>
          <p:nvPr/>
        </p:nvSpPr>
        <p:spPr bwMode="auto">
          <a:xfrm>
            <a:off x="49213" y="0"/>
            <a:ext cx="779780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有序链表合并</a:t>
            </a:r>
            <a:r>
              <a:rPr lang="en-US" altLang="zh-CN" sz="3200" b="1">
                <a:solidFill>
                  <a:srgbClr val="FF0000"/>
                </a:solidFill>
              </a:rPr>
              <a:t>( pa-&gt;data &gt;pb-&gt;data )</a:t>
            </a:r>
          </a:p>
        </p:txBody>
      </p:sp>
      <p:sp>
        <p:nvSpPr>
          <p:cNvPr id="141348" name="Text Box 65"/>
          <p:cNvSpPr txBox="1">
            <a:spLocks noChangeArrowheads="1"/>
          </p:cNvSpPr>
          <p:nvPr/>
        </p:nvSpPr>
        <p:spPr bwMode="auto">
          <a:xfrm>
            <a:off x="4906963" y="2867025"/>
            <a:ext cx="3681412"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pc-&gt;next = pb;</a:t>
            </a:r>
          </a:p>
        </p:txBody>
      </p:sp>
      <p:grpSp>
        <p:nvGrpSpPr>
          <p:cNvPr id="141349" name="Group 66"/>
          <p:cNvGrpSpPr>
            <a:grpSpLocks/>
          </p:cNvGrpSpPr>
          <p:nvPr/>
        </p:nvGrpSpPr>
        <p:grpSpPr bwMode="auto">
          <a:xfrm>
            <a:off x="3690938" y="773113"/>
            <a:ext cx="838200" cy="457200"/>
            <a:chOff x="2467" y="616"/>
            <a:chExt cx="528" cy="288"/>
          </a:xfrm>
        </p:grpSpPr>
        <p:grpSp>
          <p:nvGrpSpPr>
            <p:cNvPr id="141372" name="Group 67"/>
            <p:cNvGrpSpPr>
              <a:grpSpLocks/>
            </p:cNvGrpSpPr>
            <p:nvPr/>
          </p:nvGrpSpPr>
          <p:grpSpPr bwMode="auto">
            <a:xfrm>
              <a:off x="2467" y="658"/>
              <a:ext cx="528" cy="240"/>
              <a:chOff x="1968" y="1344"/>
              <a:chExt cx="528" cy="240"/>
            </a:xfrm>
          </p:grpSpPr>
          <p:sp>
            <p:nvSpPr>
              <p:cNvPr id="141374" name="Rectangle 68"/>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75" name="Rectangle 69"/>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1373" name="Text Box 70"/>
            <p:cNvSpPr txBox="1">
              <a:spLocks noChangeArrowheads="1"/>
            </p:cNvSpPr>
            <p:nvPr/>
          </p:nvSpPr>
          <p:spPr bwMode="auto">
            <a:xfrm>
              <a:off x="2540" y="616"/>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grpSp>
      <p:grpSp>
        <p:nvGrpSpPr>
          <p:cNvPr id="141350" name="Group 71"/>
          <p:cNvGrpSpPr>
            <a:grpSpLocks/>
          </p:cNvGrpSpPr>
          <p:nvPr/>
        </p:nvGrpSpPr>
        <p:grpSpPr bwMode="auto">
          <a:xfrm>
            <a:off x="2687638" y="1209675"/>
            <a:ext cx="1681162" cy="960438"/>
            <a:chOff x="1693" y="762"/>
            <a:chExt cx="1059" cy="605"/>
          </a:xfrm>
        </p:grpSpPr>
        <p:sp>
          <p:nvSpPr>
            <p:cNvPr id="141369" name="Line 72"/>
            <p:cNvSpPr>
              <a:spLocks noChangeShapeType="1"/>
            </p:cNvSpPr>
            <p:nvPr/>
          </p:nvSpPr>
          <p:spPr bwMode="auto">
            <a:xfrm>
              <a:off x="2737" y="762"/>
              <a:ext cx="0" cy="288"/>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70" name="Line 73"/>
            <p:cNvSpPr>
              <a:spLocks noChangeShapeType="1"/>
            </p:cNvSpPr>
            <p:nvPr/>
          </p:nvSpPr>
          <p:spPr bwMode="auto">
            <a:xfrm flipH="1">
              <a:off x="1693" y="1050"/>
              <a:ext cx="1059" cy="0"/>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71" name="Line 74"/>
            <p:cNvSpPr>
              <a:spLocks noChangeShapeType="1"/>
            </p:cNvSpPr>
            <p:nvPr/>
          </p:nvSpPr>
          <p:spPr bwMode="auto">
            <a:xfrm>
              <a:off x="1701" y="1050"/>
              <a:ext cx="0" cy="317"/>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1351" name="Text Box 75"/>
          <p:cNvSpPr txBox="1">
            <a:spLocks noChangeArrowheads="1"/>
          </p:cNvSpPr>
          <p:nvPr/>
        </p:nvSpPr>
        <p:spPr bwMode="auto">
          <a:xfrm>
            <a:off x="5187950" y="1246188"/>
            <a:ext cx="682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pa</a:t>
            </a:r>
          </a:p>
        </p:txBody>
      </p:sp>
      <p:sp>
        <p:nvSpPr>
          <p:cNvPr id="141352" name="Line 76"/>
          <p:cNvSpPr>
            <a:spLocks noChangeShapeType="1"/>
          </p:cNvSpPr>
          <p:nvPr/>
        </p:nvSpPr>
        <p:spPr bwMode="auto">
          <a:xfrm flipV="1">
            <a:off x="5116513" y="1196975"/>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1353" name="Group 77"/>
          <p:cNvGrpSpPr>
            <a:grpSpLocks/>
          </p:cNvGrpSpPr>
          <p:nvPr/>
        </p:nvGrpSpPr>
        <p:grpSpPr bwMode="auto">
          <a:xfrm>
            <a:off x="1831975" y="2565400"/>
            <a:ext cx="6769100" cy="1460500"/>
            <a:chOff x="1154" y="1616"/>
            <a:chExt cx="4264" cy="920"/>
          </a:xfrm>
        </p:grpSpPr>
        <p:sp>
          <p:nvSpPr>
            <p:cNvPr id="141367" name="Text Box 78"/>
            <p:cNvSpPr txBox="1">
              <a:spLocks noChangeArrowheads="1"/>
            </p:cNvSpPr>
            <p:nvPr/>
          </p:nvSpPr>
          <p:spPr bwMode="auto">
            <a:xfrm>
              <a:off x="1154" y="1616"/>
              <a:ext cx="54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a:t>
              </a:r>
              <a:endParaRPr lang="en-US" altLang="zh-CN" sz="3200" b="1">
                <a:latin typeface="Tahoma" panose="020B0604030504040204" pitchFamily="34" charset="0"/>
                <a:ea typeface="宋体" panose="02010600030101010101" pitchFamily="2" charset="-122"/>
              </a:endParaRPr>
            </a:p>
          </p:txBody>
        </p:sp>
        <p:sp>
          <p:nvSpPr>
            <p:cNvPr id="141368" name="Text Box 79"/>
            <p:cNvSpPr txBox="1">
              <a:spLocks noChangeArrowheads="1"/>
            </p:cNvSpPr>
            <p:nvPr/>
          </p:nvSpPr>
          <p:spPr bwMode="auto">
            <a:xfrm>
              <a:off x="3099" y="2171"/>
              <a:ext cx="2319" cy="3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 pb;</a:t>
              </a:r>
            </a:p>
          </p:txBody>
        </p:sp>
      </p:grpSp>
      <p:grpSp>
        <p:nvGrpSpPr>
          <p:cNvPr id="141354" name="Group 80"/>
          <p:cNvGrpSpPr>
            <a:grpSpLocks/>
          </p:cNvGrpSpPr>
          <p:nvPr/>
        </p:nvGrpSpPr>
        <p:grpSpPr bwMode="auto">
          <a:xfrm>
            <a:off x="2254250" y="2079625"/>
            <a:ext cx="838200" cy="457200"/>
            <a:chOff x="1420" y="1310"/>
            <a:chExt cx="528" cy="288"/>
          </a:xfrm>
        </p:grpSpPr>
        <p:grpSp>
          <p:nvGrpSpPr>
            <p:cNvPr id="141363" name="Group 81"/>
            <p:cNvGrpSpPr>
              <a:grpSpLocks/>
            </p:cNvGrpSpPr>
            <p:nvPr/>
          </p:nvGrpSpPr>
          <p:grpSpPr bwMode="auto">
            <a:xfrm>
              <a:off x="1420" y="1358"/>
              <a:ext cx="528" cy="240"/>
              <a:chOff x="1968" y="1344"/>
              <a:chExt cx="528" cy="240"/>
            </a:xfrm>
          </p:grpSpPr>
          <p:sp>
            <p:nvSpPr>
              <p:cNvPr id="141365" name="Rectangle 82"/>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1366" name="Rectangle 83"/>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1364" name="Text Box 84"/>
            <p:cNvSpPr txBox="1">
              <a:spLocks noChangeArrowheads="1"/>
            </p:cNvSpPr>
            <p:nvPr/>
          </p:nvSpPr>
          <p:spPr bwMode="auto">
            <a:xfrm>
              <a:off x="1509" y="131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grpSp>
      <p:grpSp>
        <p:nvGrpSpPr>
          <p:cNvPr id="21" name="Group 88"/>
          <p:cNvGrpSpPr>
            <a:grpSpLocks/>
          </p:cNvGrpSpPr>
          <p:nvPr/>
        </p:nvGrpSpPr>
        <p:grpSpPr bwMode="auto">
          <a:xfrm>
            <a:off x="3654425" y="2565400"/>
            <a:ext cx="4946650" cy="2039938"/>
            <a:chOff x="2302" y="1616"/>
            <a:chExt cx="3116" cy="1285"/>
          </a:xfrm>
        </p:grpSpPr>
        <p:sp>
          <p:nvSpPr>
            <p:cNvPr id="141359" name="Text Box 85"/>
            <p:cNvSpPr txBox="1">
              <a:spLocks noChangeArrowheads="1"/>
            </p:cNvSpPr>
            <p:nvPr/>
          </p:nvSpPr>
          <p:spPr bwMode="auto">
            <a:xfrm>
              <a:off x="3099" y="2536"/>
              <a:ext cx="2319" cy="3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pb =pb-&gt;next;</a:t>
              </a:r>
            </a:p>
          </p:txBody>
        </p:sp>
        <p:grpSp>
          <p:nvGrpSpPr>
            <p:cNvPr id="141360" name="Group 87"/>
            <p:cNvGrpSpPr>
              <a:grpSpLocks/>
            </p:cNvGrpSpPr>
            <p:nvPr/>
          </p:nvGrpSpPr>
          <p:grpSpPr bwMode="auto">
            <a:xfrm>
              <a:off x="2302" y="1616"/>
              <a:ext cx="487" cy="365"/>
              <a:chOff x="2302" y="1616"/>
              <a:chExt cx="487" cy="365"/>
            </a:xfrm>
          </p:grpSpPr>
          <p:sp>
            <p:nvSpPr>
              <p:cNvPr id="141361" name="Text Box 62"/>
              <p:cNvSpPr txBox="1">
                <a:spLocks noChangeArrowheads="1"/>
              </p:cNvSpPr>
              <p:nvPr/>
            </p:nvSpPr>
            <p:spPr bwMode="auto">
              <a:xfrm>
                <a:off x="2350" y="1616"/>
                <a:ext cx="4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pb</a:t>
                </a:r>
              </a:p>
            </p:txBody>
          </p:sp>
          <p:sp>
            <p:nvSpPr>
              <p:cNvPr id="141362" name="Line 86"/>
              <p:cNvSpPr>
                <a:spLocks noChangeShapeType="1"/>
              </p:cNvSpPr>
              <p:nvPr/>
            </p:nvSpPr>
            <p:spPr bwMode="auto">
              <a:xfrm flipV="1">
                <a:off x="2302" y="1624"/>
                <a:ext cx="0" cy="24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41356" name="Group 89"/>
          <p:cNvGrpSpPr>
            <a:grpSpLocks/>
          </p:cNvGrpSpPr>
          <p:nvPr/>
        </p:nvGrpSpPr>
        <p:grpSpPr bwMode="auto">
          <a:xfrm>
            <a:off x="1947863" y="2222500"/>
            <a:ext cx="228600" cy="304800"/>
            <a:chOff x="2698" y="1622"/>
            <a:chExt cx="144" cy="192"/>
          </a:xfrm>
        </p:grpSpPr>
        <p:sp>
          <p:nvSpPr>
            <p:cNvPr id="141357" name="Line 90"/>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58" name="Line 91"/>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000" fill="hold"/>
                                        <p:tgtEl>
                                          <p:spTgt spid="21"/>
                                        </p:tgtEl>
                                        <p:attrNameLst>
                                          <p:attrName>ppt_x</p:attrName>
                                        </p:attrNameLst>
                                      </p:cBhvr>
                                      <p:tavLst>
                                        <p:tav tm="0">
                                          <p:val>
                                            <p:strVal val="#ppt_x"/>
                                          </p:val>
                                        </p:tav>
                                        <p:tav tm="100000">
                                          <p:val>
                                            <p:strVal val="#ppt_x"/>
                                          </p:val>
                                        </p:tav>
                                      </p:tavLst>
                                    </p:anim>
                                    <p:anim calcmode="lin" valueType="num">
                                      <p:cBhvr additive="base">
                                        <p:cTn id="8" dur="20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219200" y="500063"/>
            <a:ext cx="7315200" cy="1143000"/>
          </a:xfrm>
        </p:spPr>
        <p:txBody>
          <a:bodyPr/>
          <a:lstStyle/>
          <a:p>
            <a:pPr>
              <a:defRPr/>
            </a:pPr>
            <a:r>
              <a:rPr kumimoji="1" lang="zh-CN" altLang="en-US" dirty="0" smtClean="0">
                <a:solidFill>
                  <a:srgbClr val="002060"/>
                </a:solidFill>
                <a:ea typeface="隶书" panose="02010509060101010101" pitchFamily="49" charset="-122"/>
                <a:cs typeface="+mj-cs"/>
              </a:rPr>
              <a:t>多项式相加</a:t>
            </a:r>
          </a:p>
        </p:txBody>
      </p:sp>
      <p:sp>
        <p:nvSpPr>
          <p:cNvPr id="20483" name="Text Box 3"/>
          <p:cNvSpPr txBox="1">
            <a:spLocks noChangeArrowheads="1"/>
          </p:cNvSpPr>
          <p:nvPr/>
        </p:nvSpPr>
        <p:spPr bwMode="auto">
          <a:xfrm>
            <a:off x="593725" y="15240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20484" name="Text Box 4"/>
          <p:cNvSpPr txBox="1">
            <a:spLocks noChangeArrowheads="1"/>
          </p:cNvSpPr>
          <p:nvPr/>
        </p:nvSpPr>
        <p:spPr bwMode="auto">
          <a:xfrm>
            <a:off x="593725" y="22098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20485" name="Rectangle 5" descr="深色上对角线"/>
          <p:cNvSpPr>
            <a:spLocks noChangeArrowheads="1"/>
          </p:cNvSpPr>
          <p:nvPr/>
        </p:nvSpPr>
        <p:spPr bwMode="auto">
          <a:xfrm>
            <a:off x="723900" y="38369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20486"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0487"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0488" name="Rectangle 8"/>
          <p:cNvSpPr>
            <a:spLocks noChangeArrowheads="1"/>
          </p:cNvSpPr>
          <p:nvPr/>
        </p:nvSpPr>
        <p:spPr bwMode="auto">
          <a:xfrm>
            <a:off x="2374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20489" name="Rectangle 9"/>
          <p:cNvSpPr>
            <a:spLocks noChangeArrowheads="1"/>
          </p:cNvSpPr>
          <p:nvPr/>
        </p:nvSpPr>
        <p:spPr bwMode="auto">
          <a:xfrm>
            <a:off x="2794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20490" name="Rectangle 10"/>
          <p:cNvSpPr>
            <a:spLocks noChangeArrowheads="1"/>
          </p:cNvSpPr>
          <p:nvPr/>
        </p:nvSpPr>
        <p:spPr bwMode="auto">
          <a:xfrm>
            <a:off x="3225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0491" name="Rectangle 11"/>
          <p:cNvSpPr>
            <a:spLocks noChangeArrowheads="1"/>
          </p:cNvSpPr>
          <p:nvPr/>
        </p:nvSpPr>
        <p:spPr bwMode="auto">
          <a:xfrm>
            <a:off x="4025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11</a:t>
            </a:r>
          </a:p>
        </p:txBody>
      </p:sp>
      <p:sp>
        <p:nvSpPr>
          <p:cNvPr id="20492" name="Rectangle 12"/>
          <p:cNvSpPr>
            <a:spLocks noChangeArrowheads="1"/>
          </p:cNvSpPr>
          <p:nvPr/>
        </p:nvSpPr>
        <p:spPr bwMode="auto">
          <a:xfrm>
            <a:off x="4445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0493" name="Rectangle 13"/>
          <p:cNvSpPr>
            <a:spLocks noChangeArrowheads="1"/>
          </p:cNvSpPr>
          <p:nvPr/>
        </p:nvSpPr>
        <p:spPr bwMode="auto">
          <a:xfrm>
            <a:off x="4876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0494"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20495"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20496"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0497" name="Rectangle 17" descr="深色上对角线"/>
          <p:cNvSpPr>
            <a:spLocks noChangeArrowheads="1"/>
          </p:cNvSpPr>
          <p:nvPr/>
        </p:nvSpPr>
        <p:spPr bwMode="auto">
          <a:xfrm>
            <a:off x="73152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20498" name="Rectangle 18" descr="深色上对角线"/>
          <p:cNvSpPr>
            <a:spLocks noChangeArrowheads="1"/>
          </p:cNvSpPr>
          <p:nvPr/>
        </p:nvSpPr>
        <p:spPr bwMode="auto">
          <a:xfrm>
            <a:off x="77343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20499" name="Rectangle 19" descr="深色上对角线"/>
          <p:cNvSpPr>
            <a:spLocks noChangeArrowheads="1"/>
          </p:cNvSpPr>
          <p:nvPr/>
        </p:nvSpPr>
        <p:spPr bwMode="auto">
          <a:xfrm>
            <a:off x="81661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0500" name="Line 20"/>
          <p:cNvSpPr>
            <a:spLocks noChangeShapeType="1"/>
          </p:cNvSpPr>
          <p:nvPr/>
        </p:nvSpPr>
        <p:spPr bwMode="auto">
          <a:xfrm flipH="1">
            <a:off x="83058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21"/>
          <p:cNvSpPr>
            <a:spLocks noChangeShapeType="1"/>
          </p:cNvSpPr>
          <p:nvPr/>
        </p:nvSpPr>
        <p:spPr bwMode="auto">
          <a:xfrm>
            <a:off x="83820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Rectangle 22" descr="深色上对角线"/>
          <p:cNvSpPr>
            <a:spLocks noChangeArrowheads="1"/>
          </p:cNvSpPr>
          <p:nvPr/>
        </p:nvSpPr>
        <p:spPr bwMode="auto">
          <a:xfrm>
            <a:off x="723900" y="48275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20503"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0504"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0505"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20506"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0507"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0508"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20509"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20510"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0511"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20512"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20513"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0514" name="Line 34"/>
          <p:cNvSpPr>
            <a:spLocks noChangeShapeType="1"/>
          </p:cNvSpPr>
          <p:nvPr/>
        </p:nvSpPr>
        <p:spPr bwMode="auto">
          <a:xfrm flipH="1">
            <a:off x="66294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35"/>
          <p:cNvSpPr>
            <a:spLocks noChangeShapeType="1"/>
          </p:cNvSpPr>
          <p:nvPr/>
        </p:nvSpPr>
        <p:spPr bwMode="auto">
          <a:xfrm>
            <a:off x="67056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36"/>
          <p:cNvSpPr>
            <a:spLocks noChangeShapeType="1"/>
          </p:cNvSpPr>
          <p:nvPr/>
        </p:nvSpPr>
        <p:spPr bwMode="auto">
          <a:xfrm>
            <a:off x="228600" y="40465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7" name="Line 37"/>
          <p:cNvSpPr>
            <a:spLocks noChangeShapeType="1"/>
          </p:cNvSpPr>
          <p:nvPr/>
        </p:nvSpPr>
        <p:spPr bwMode="auto">
          <a:xfrm>
            <a:off x="228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8" name="Line 38"/>
          <p:cNvSpPr>
            <a:spLocks noChangeShapeType="1"/>
          </p:cNvSpPr>
          <p:nvPr/>
        </p:nvSpPr>
        <p:spPr bwMode="auto">
          <a:xfrm>
            <a:off x="1873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9" name="Line 39"/>
          <p:cNvSpPr>
            <a:spLocks noChangeShapeType="1"/>
          </p:cNvSpPr>
          <p:nvPr/>
        </p:nvSpPr>
        <p:spPr bwMode="auto">
          <a:xfrm>
            <a:off x="3524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0" name="Line 40"/>
          <p:cNvSpPr>
            <a:spLocks noChangeShapeType="1"/>
          </p:cNvSpPr>
          <p:nvPr/>
        </p:nvSpPr>
        <p:spPr bwMode="auto">
          <a:xfrm>
            <a:off x="5162550" y="40655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1" name="Line 41"/>
          <p:cNvSpPr>
            <a:spLocks noChangeShapeType="1"/>
          </p:cNvSpPr>
          <p:nvPr/>
        </p:nvSpPr>
        <p:spPr bwMode="auto">
          <a:xfrm>
            <a:off x="6826250" y="40719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2" name="Line 42"/>
          <p:cNvSpPr>
            <a:spLocks noChangeShapeType="1"/>
          </p:cNvSpPr>
          <p:nvPr/>
        </p:nvSpPr>
        <p:spPr bwMode="auto">
          <a:xfrm>
            <a:off x="1879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3" name="Line 43"/>
          <p:cNvSpPr>
            <a:spLocks noChangeShapeType="1"/>
          </p:cNvSpPr>
          <p:nvPr/>
        </p:nvSpPr>
        <p:spPr bwMode="auto">
          <a:xfrm>
            <a:off x="3530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4" name="Line 44"/>
          <p:cNvSpPr>
            <a:spLocks noChangeShapeType="1"/>
          </p:cNvSpPr>
          <p:nvPr/>
        </p:nvSpPr>
        <p:spPr bwMode="auto">
          <a:xfrm>
            <a:off x="5168900" y="50561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5" name="Text Box 45"/>
          <p:cNvSpPr txBox="1">
            <a:spLocks noChangeArrowheads="1"/>
          </p:cNvSpPr>
          <p:nvPr/>
        </p:nvSpPr>
        <p:spPr bwMode="auto">
          <a:xfrm>
            <a:off x="161925" y="37338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20526" name="Text Box 46"/>
          <p:cNvSpPr txBox="1">
            <a:spLocks noChangeArrowheads="1"/>
          </p:cNvSpPr>
          <p:nvPr/>
        </p:nvSpPr>
        <p:spPr bwMode="auto">
          <a:xfrm>
            <a:off x="146050" y="4738688"/>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sp>
        <p:nvSpPr>
          <p:cNvPr id="20527" name="Line 47"/>
          <p:cNvSpPr>
            <a:spLocks noChangeShapeType="1"/>
          </p:cNvSpPr>
          <p:nvPr/>
        </p:nvSpPr>
        <p:spPr bwMode="auto">
          <a:xfrm>
            <a:off x="6269038" y="32766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8" name="Text Box 48"/>
          <p:cNvSpPr txBox="1">
            <a:spLocks noChangeArrowheads="1"/>
          </p:cNvSpPr>
          <p:nvPr/>
        </p:nvSpPr>
        <p:spPr bwMode="auto">
          <a:xfrm>
            <a:off x="6040438" y="2797175"/>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pa</a:t>
            </a:r>
          </a:p>
        </p:txBody>
      </p:sp>
      <p:sp>
        <p:nvSpPr>
          <p:cNvPr id="20529" name="Line 49"/>
          <p:cNvSpPr>
            <a:spLocks noChangeShapeType="1"/>
          </p:cNvSpPr>
          <p:nvPr/>
        </p:nvSpPr>
        <p:spPr bwMode="auto">
          <a:xfrm flipV="1">
            <a:off x="4660900" y="53340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0" name="Text Box 50"/>
          <p:cNvSpPr txBox="1">
            <a:spLocks noChangeArrowheads="1"/>
          </p:cNvSpPr>
          <p:nvPr/>
        </p:nvSpPr>
        <p:spPr bwMode="auto">
          <a:xfrm>
            <a:off x="4432300" y="57150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chemeClr val="hlink"/>
                </a:solidFill>
                <a:latin typeface="Tahoma" panose="020B0604030504040204" pitchFamily="34" charset="0"/>
              </a:rPr>
              <a:t>pb</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2338" name="Group 4"/>
          <p:cNvGrpSpPr>
            <a:grpSpLocks/>
          </p:cNvGrpSpPr>
          <p:nvPr/>
        </p:nvGrpSpPr>
        <p:grpSpPr bwMode="auto">
          <a:xfrm>
            <a:off x="3041650" y="1079500"/>
            <a:ext cx="838200" cy="381000"/>
            <a:chOff x="1968" y="1344"/>
            <a:chExt cx="528" cy="240"/>
          </a:xfrm>
        </p:grpSpPr>
        <p:sp>
          <p:nvSpPr>
            <p:cNvPr id="142414" name="Rectangle 5"/>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415" name="Rectangle 6"/>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2339" name="Group 7"/>
          <p:cNvGrpSpPr>
            <a:grpSpLocks/>
          </p:cNvGrpSpPr>
          <p:nvPr/>
        </p:nvGrpSpPr>
        <p:grpSpPr bwMode="auto">
          <a:xfrm>
            <a:off x="4260850" y="1079500"/>
            <a:ext cx="838200" cy="381000"/>
            <a:chOff x="1968" y="1344"/>
            <a:chExt cx="528" cy="240"/>
          </a:xfrm>
        </p:grpSpPr>
        <p:sp>
          <p:nvSpPr>
            <p:cNvPr id="142412" name="Rectangle 8"/>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413" name="Rectangle 9"/>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2340" name="Group 10"/>
          <p:cNvGrpSpPr>
            <a:grpSpLocks/>
          </p:cNvGrpSpPr>
          <p:nvPr/>
        </p:nvGrpSpPr>
        <p:grpSpPr bwMode="auto">
          <a:xfrm>
            <a:off x="5480050" y="1079500"/>
            <a:ext cx="838200" cy="381000"/>
            <a:chOff x="1968" y="1344"/>
            <a:chExt cx="528" cy="240"/>
          </a:xfrm>
        </p:grpSpPr>
        <p:sp>
          <p:nvSpPr>
            <p:cNvPr id="142410" name="Rectangle 11"/>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411" name="Rectangle 12"/>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2341" name="Group 13"/>
          <p:cNvGrpSpPr>
            <a:grpSpLocks/>
          </p:cNvGrpSpPr>
          <p:nvPr/>
        </p:nvGrpSpPr>
        <p:grpSpPr bwMode="auto">
          <a:xfrm>
            <a:off x="1898650" y="1079500"/>
            <a:ext cx="838200" cy="381000"/>
            <a:chOff x="1968" y="1344"/>
            <a:chExt cx="528" cy="240"/>
          </a:xfrm>
        </p:grpSpPr>
        <p:sp>
          <p:nvSpPr>
            <p:cNvPr id="142408" name="Rectangle 14"/>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409" name="Rectangle 15"/>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2342" name="Group 16"/>
          <p:cNvGrpSpPr>
            <a:grpSpLocks/>
          </p:cNvGrpSpPr>
          <p:nvPr/>
        </p:nvGrpSpPr>
        <p:grpSpPr bwMode="auto">
          <a:xfrm>
            <a:off x="1593850" y="2679700"/>
            <a:ext cx="838200" cy="381000"/>
            <a:chOff x="1968" y="1344"/>
            <a:chExt cx="528" cy="240"/>
          </a:xfrm>
        </p:grpSpPr>
        <p:sp>
          <p:nvSpPr>
            <p:cNvPr id="142406" name="Rectangle 17"/>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407" name="Rectangle 18"/>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2343" name="Group 19"/>
          <p:cNvGrpSpPr>
            <a:grpSpLocks/>
          </p:cNvGrpSpPr>
          <p:nvPr/>
        </p:nvGrpSpPr>
        <p:grpSpPr bwMode="auto">
          <a:xfrm>
            <a:off x="2736850" y="2679700"/>
            <a:ext cx="838200" cy="381000"/>
            <a:chOff x="1968" y="1344"/>
            <a:chExt cx="528" cy="240"/>
          </a:xfrm>
        </p:grpSpPr>
        <p:sp>
          <p:nvSpPr>
            <p:cNvPr id="142404" name="Rectangle 20"/>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405" name="Rectangle 21"/>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2344" name="Group 22"/>
          <p:cNvGrpSpPr>
            <a:grpSpLocks/>
          </p:cNvGrpSpPr>
          <p:nvPr/>
        </p:nvGrpSpPr>
        <p:grpSpPr bwMode="auto">
          <a:xfrm>
            <a:off x="3956050" y="2679700"/>
            <a:ext cx="838200" cy="381000"/>
            <a:chOff x="1968" y="1344"/>
            <a:chExt cx="528" cy="240"/>
          </a:xfrm>
        </p:grpSpPr>
        <p:sp>
          <p:nvSpPr>
            <p:cNvPr id="142402" name="Rectangle 23"/>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403" name="Rectangle 24"/>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2345" name="Group 25"/>
          <p:cNvGrpSpPr>
            <a:grpSpLocks/>
          </p:cNvGrpSpPr>
          <p:nvPr/>
        </p:nvGrpSpPr>
        <p:grpSpPr bwMode="auto">
          <a:xfrm>
            <a:off x="5175250" y="2679700"/>
            <a:ext cx="838200" cy="381000"/>
            <a:chOff x="1968" y="1344"/>
            <a:chExt cx="528" cy="240"/>
          </a:xfrm>
        </p:grpSpPr>
        <p:sp>
          <p:nvSpPr>
            <p:cNvPr id="142400" name="Rectangle 26"/>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401" name="Rectangle 27"/>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2346" name="Group 28"/>
          <p:cNvGrpSpPr>
            <a:grpSpLocks/>
          </p:cNvGrpSpPr>
          <p:nvPr/>
        </p:nvGrpSpPr>
        <p:grpSpPr bwMode="auto">
          <a:xfrm>
            <a:off x="6318250" y="2679700"/>
            <a:ext cx="838200" cy="381000"/>
            <a:chOff x="1968" y="1344"/>
            <a:chExt cx="528" cy="240"/>
          </a:xfrm>
        </p:grpSpPr>
        <p:sp>
          <p:nvSpPr>
            <p:cNvPr id="142398" name="Rectangle 29"/>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399" name="Rectangle 30"/>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2347" name="Group 31"/>
          <p:cNvGrpSpPr>
            <a:grpSpLocks/>
          </p:cNvGrpSpPr>
          <p:nvPr/>
        </p:nvGrpSpPr>
        <p:grpSpPr bwMode="auto">
          <a:xfrm>
            <a:off x="7461250" y="2679700"/>
            <a:ext cx="838200" cy="381000"/>
            <a:chOff x="1968" y="1344"/>
            <a:chExt cx="528" cy="240"/>
          </a:xfrm>
        </p:grpSpPr>
        <p:sp>
          <p:nvSpPr>
            <p:cNvPr id="142396" name="Rectangle 32"/>
            <p:cNvSpPr>
              <a:spLocks noChangeArrowheads="1"/>
            </p:cNvSpPr>
            <p:nvPr/>
          </p:nvSpPr>
          <p:spPr bwMode="auto">
            <a:xfrm>
              <a:off x="1968" y="1344"/>
              <a:ext cx="38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397" name="Rectangle 33"/>
            <p:cNvSpPr>
              <a:spLocks noChangeArrowheads="1"/>
            </p:cNvSpPr>
            <p:nvPr/>
          </p:nvSpPr>
          <p:spPr bwMode="auto">
            <a:xfrm>
              <a:off x="2352" y="1344"/>
              <a:ext cx="144" cy="240"/>
            </a:xfrm>
            <a:prstGeom prst="rect">
              <a:avLst/>
            </a:prstGeom>
            <a:solidFill>
              <a:srgbClr val="FFCCFF"/>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2348" name="Line 34"/>
          <p:cNvSpPr>
            <a:spLocks noChangeShapeType="1"/>
          </p:cNvSpPr>
          <p:nvPr/>
        </p:nvSpPr>
        <p:spPr bwMode="auto">
          <a:xfrm>
            <a:off x="2279650" y="2832100"/>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49" name="Line 35"/>
          <p:cNvSpPr>
            <a:spLocks noChangeShapeType="1"/>
          </p:cNvSpPr>
          <p:nvPr/>
        </p:nvSpPr>
        <p:spPr bwMode="auto">
          <a:xfrm>
            <a:off x="4718050" y="2832100"/>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50" name="Line 36"/>
          <p:cNvSpPr>
            <a:spLocks noChangeShapeType="1"/>
          </p:cNvSpPr>
          <p:nvPr/>
        </p:nvSpPr>
        <p:spPr bwMode="auto">
          <a:xfrm>
            <a:off x="5861050" y="2832100"/>
            <a:ext cx="4572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51" name="Line 37"/>
          <p:cNvSpPr>
            <a:spLocks noChangeShapeType="1"/>
          </p:cNvSpPr>
          <p:nvPr/>
        </p:nvSpPr>
        <p:spPr bwMode="auto">
          <a:xfrm>
            <a:off x="2584450" y="1308100"/>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52" name="Line 38"/>
          <p:cNvSpPr>
            <a:spLocks noChangeShapeType="1"/>
          </p:cNvSpPr>
          <p:nvPr/>
        </p:nvSpPr>
        <p:spPr bwMode="auto">
          <a:xfrm>
            <a:off x="3803650" y="1308100"/>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53" name="Line 39"/>
          <p:cNvSpPr>
            <a:spLocks noChangeShapeType="1"/>
          </p:cNvSpPr>
          <p:nvPr/>
        </p:nvSpPr>
        <p:spPr bwMode="auto">
          <a:xfrm>
            <a:off x="5022850" y="1308100"/>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54" name="Line 40"/>
          <p:cNvSpPr>
            <a:spLocks noChangeShapeType="1"/>
          </p:cNvSpPr>
          <p:nvPr/>
        </p:nvSpPr>
        <p:spPr bwMode="auto">
          <a:xfrm>
            <a:off x="3498850" y="2832100"/>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55" name="Line 41"/>
          <p:cNvSpPr>
            <a:spLocks noChangeShapeType="1"/>
          </p:cNvSpPr>
          <p:nvPr/>
        </p:nvSpPr>
        <p:spPr bwMode="auto">
          <a:xfrm>
            <a:off x="7004050" y="2832100"/>
            <a:ext cx="4572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56" name="Line 42"/>
          <p:cNvSpPr>
            <a:spLocks noChangeShapeType="1"/>
          </p:cNvSpPr>
          <p:nvPr/>
        </p:nvSpPr>
        <p:spPr bwMode="auto">
          <a:xfrm flipV="1">
            <a:off x="2051050" y="1460500"/>
            <a:ext cx="0" cy="7620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57" name="Line 43"/>
          <p:cNvSpPr>
            <a:spLocks noChangeShapeType="1"/>
          </p:cNvSpPr>
          <p:nvPr/>
        </p:nvSpPr>
        <p:spPr bwMode="auto">
          <a:xfrm>
            <a:off x="3713163" y="1308100"/>
            <a:ext cx="0" cy="4572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8" name="Line 44"/>
          <p:cNvSpPr>
            <a:spLocks noChangeShapeType="1"/>
          </p:cNvSpPr>
          <p:nvPr/>
        </p:nvSpPr>
        <p:spPr bwMode="auto">
          <a:xfrm flipH="1">
            <a:off x="2355850" y="1765300"/>
            <a:ext cx="135255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9" name="Line 45"/>
          <p:cNvSpPr>
            <a:spLocks noChangeShapeType="1"/>
          </p:cNvSpPr>
          <p:nvPr/>
        </p:nvSpPr>
        <p:spPr bwMode="auto">
          <a:xfrm>
            <a:off x="2351088" y="1765300"/>
            <a:ext cx="0" cy="9144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60" name="Line 46"/>
          <p:cNvSpPr>
            <a:spLocks noChangeShapeType="1"/>
          </p:cNvSpPr>
          <p:nvPr/>
        </p:nvSpPr>
        <p:spPr bwMode="auto">
          <a:xfrm flipV="1">
            <a:off x="4641850" y="1460500"/>
            <a:ext cx="0" cy="13716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61" name="Line 47"/>
          <p:cNvSpPr>
            <a:spLocks noChangeShapeType="1"/>
          </p:cNvSpPr>
          <p:nvPr/>
        </p:nvSpPr>
        <p:spPr bwMode="auto">
          <a:xfrm>
            <a:off x="6188075" y="1308100"/>
            <a:ext cx="0" cy="5334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2" name="Line 48"/>
          <p:cNvSpPr>
            <a:spLocks noChangeShapeType="1"/>
          </p:cNvSpPr>
          <p:nvPr/>
        </p:nvSpPr>
        <p:spPr bwMode="auto">
          <a:xfrm flipH="1">
            <a:off x="5807075" y="1841500"/>
            <a:ext cx="3810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3" name="Line 49"/>
          <p:cNvSpPr>
            <a:spLocks noChangeShapeType="1"/>
          </p:cNvSpPr>
          <p:nvPr/>
        </p:nvSpPr>
        <p:spPr bwMode="auto">
          <a:xfrm>
            <a:off x="5807075" y="1841500"/>
            <a:ext cx="0" cy="8382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64" name="Line 50"/>
          <p:cNvSpPr>
            <a:spLocks noChangeShapeType="1"/>
          </p:cNvSpPr>
          <p:nvPr/>
        </p:nvSpPr>
        <p:spPr bwMode="auto">
          <a:xfrm>
            <a:off x="1517650" y="1308100"/>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65" name="Text Box 51"/>
          <p:cNvSpPr txBox="1">
            <a:spLocks noChangeArrowheads="1"/>
          </p:cNvSpPr>
          <p:nvPr/>
        </p:nvSpPr>
        <p:spPr bwMode="auto">
          <a:xfrm>
            <a:off x="379413" y="706438"/>
            <a:ext cx="1355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La(Lc)</a:t>
            </a:r>
          </a:p>
        </p:txBody>
      </p:sp>
      <p:sp>
        <p:nvSpPr>
          <p:cNvPr id="142366" name="Text Box 52"/>
          <p:cNvSpPr txBox="1">
            <a:spLocks noChangeArrowheads="1"/>
          </p:cNvSpPr>
          <p:nvPr/>
        </p:nvSpPr>
        <p:spPr bwMode="auto">
          <a:xfrm>
            <a:off x="3157538" y="10128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42367" name="Text Box 53"/>
          <p:cNvSpPr txBox="1">
            <a:spLocks noChangeArrowheads="1"/>
          </p:cNvSpPr>
          <p:nvPr/>
        </p:nvSpPr>
        <p:spPr bwMode="auto">
          <a:xfrm>
            <a:off x="1735138" y="26035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42368" name="Text Box 54"/>
          <p:cNvSpPr txBox="1">
            <a:spLocks noChangeArrowheads="1"/>
          </p:cNvSpPr>
          <p:nvPr/>
        </p:nvSpPr>
        <p:spPr bwMode="auto">
          <a:xfrm>
            <a:off x="2852738" y="26035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42369" name="Text Box 55"/>
          <p:cNvSpPr txBox="1">
            <a:spLocks noChangeArrowheads="1"/>
          </p:cNvSpPr>
          <p:nvPr/>
        </p:nvSpPr>
        <p:spPr bwMode="auto">
          <a:xfrm>
            <a:off x="4032250" y="264477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42370" name="Text Box 56"/>
          <p:cNvSpPr txBox="1">
            <a:spLocks noChangeArrowheads="1"/>
          </p:cNvSpPr>
          <p:nvPr/>
        </p:nvSpPr>
        <p:spPr bwMode="auto">
          <a:xfrm>
            <a:off x="4340225" y="10128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42371" name="Text Box 57"/>
          <p:cNvSpPr txBox="1">
            <a:spLocks noChangeArrowheads="1"/>
          </p:cNvSpPr>
          <p:nvPr/>
        </p:nvSpPr>
        <p:spPr bwMode="auto">
          <a:xfrm>
            <a:off x="5595938" y="101282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42372" name="Text Box 58"/>
          <p:cNvSpPr txBox="1">
            <a:spLocks noChangeArrowheads="1"/>
          </p:cNvSpPr>
          <p:nvPr/>
        </p:nvSpPr>
        <p:spPr bwMode="auto">
          <a:xfrm>
            <a:off x="5291138" y="264477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42373" name="Text Box 59"/>
          <p:cNvSpPr txBox="1">
            <a:spLocks noChangeArrowheads="1"/>
          </p:cNvSpPr>
          <p:nvPr/>
        </p:nvSpPr>
        <p:spPr bwMode="auto">
          <a:xfrm>
            <a:off x="6311900" y="2644775"/>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42374" name="Text Box 60"/>
          <p:cNvSpPr txBox="1">
            <a:spLocks noChangeArrowheads="1"/>
          </p:cNvSpPr>
          <p:nvPr/>
        </p:nvSpPr>
        <p:spPr bwMode="auto">
          <a:xfrm>
            <a:off x="7464425" y="2644775"/>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42375" name="Group 61"/>
          <p:cNvGrpSpPr>
            <a:grpSpLocks/>
          </p:cNvGrpSpPr>
          <p:nvPr/>
        </p:nvGrpSpPr>
        <p:grpSpPr bwMode="auto">
          <a:xfrm>
            <a:off x="3879850" y="1165225"/>
            <a:ext cx="228600" cy="304800"/>
            <a:chOff x="2698" y="1622"/>
            <a:chExt cx="144" cy="192"/>
          </a:xfrm>
        </p:grpSpPr>
        <p:sp>
          <p:nvSpPr>
            <p:cNvPr id="142394" name="Line 62"/>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95" name="Line 63"/>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2376" name="Group 64"/>
          <p:cNvGrpSpPr>
            <a:grpSpLocks/>
          </p:cNvGrpSpPr>
          <p:nvPr/>
        </p:nvGrpSpPr>
        <p:grpSpPr bwMode="auto">
          <a:xfrm>
            <a:off x="4908550" y="2679700"/>
            <a:ext cx="228600" cy="304800"/>
            <a:chOff x="2698" y="1622"/>
            <a:chExt cx="144" cy="192"/>
          </a:xfrm>
        </p:grpSpPr>
        <p:sp>
          <p:nvSpPr>
            <p:cNvPr id="142392" name="Line 65"/>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93" name="Line 66"/>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2377" name="Group 67"/>
          <p:cNvGrpSpPr>
            <a:grpSpLocks/>
          </p:cNvGrpSpPr>
          <p:nvPr/>
        </p:nvGrpSpPr>
        <p:grpSpPr bwMode="auto">
          <a:xfrm>
            <a:off x="379413" y="2670175"/>
            <a:ext cx="838200" cy="381000"/>
            <a:chOff x="1968" y="1344"/>
            <a:chExt cx="528" cy="240"/>
          </a:xfrm>
        </p:grpSpPr>
        <p:sp>
          <p:nvSpPr>
            <p:cNvPr id="142390" name="Rectangle 68"/>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2391" name="Rectangle 69"/>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2378" name="Line 70"/>
          <p:cNvSpPr>
            <a:spLocks noChangeShapeType="1"/>
          </p:cNvSpPr>
          <p:nvPr/>
        </p:nvSpPr>
        <p:spPr bwMode="auto">
          <a:xfrm>
            <a:off x="1141413" y="28987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2379" name="Group 71"/>
          <p:cNvGrpSpPr>
            <a:grpSpLocks/>
          </p:cNvGrpSpPr>
          <p:nvPr/>
        </p:nvGrpSpPr>
        <p:grpSpPr bwMode="auto">
          <a:xfrm>
            <a:off x="1217613" y="2755900"/>
            <a:ext cx="228600" cy="304800"/>
            <a:chOff x="2698" y="1622"/>
            <a:chExt cx="144" cy="192"/>
          </a:xfrm>
        </p:grpSpPr>
        <p:sp>
          <p:nvSpPr>
            <p:cNvPr id="142388" name="Line 72"/>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89" name="Line 73"/>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2380" name="Rectangle 81"/>
          <p:cNvSpPr>
            <a:spLocks noChangeArrowheads="1"/>
          </p:cNvSpPr>
          <p:nvPr/>
        </p:nvSpPr>
        <p:spPr bwMode="auto">
          <a:xfrm>
            <a:off x="31750" y="0"/>
            <a:ext cx="2816225"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有序链表合并</a:t>
            </a:r>
            <a:endParaRPr lang="zh-CN" altLang="en-US" sz="3200" b="1">
              <a:solidFill>
                <a:srgbClr val="FF0000"/>
              </a:solidFill>
            </a:endParaRPr>
          </a:p>
        </p:txBody>
      </p:sp>
      <p:sp>
        <p:nvSpPr>
          <p:cNvPr id="598098" name="Text Box 82"/>
          <p:cNvSpPr txBox="1">
            <a:spLocks noChangeArrowheads="1"/>
          </p:cNvSpPr>
          <p:nvPr/>
        </p:nvSpPr>
        <p:spPr bwMode="auto">
          <a:xfrm>
            <a:off x="3651250" y="4146550"/>
            <a:ext cx="4672013" cy="5794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pc-&gt; next=pa?pa:pb; </a:t>
            </a:r>
          </a:p>
        </p:txBody>
      </p:sp>
      <p:sp>
        <p:nvSpPr>
          <p:cNvPr id="142382" name="Text Box 83"/>
          <p:cNvSpPr txBox="1">
            <a:spLocks noChangeArrowheads="1"/>
          </p:cNvSpPr>
          <p:nvPr/>
        </p:nvSpPr>
        <p:spPr bwMode="auto">
          <a:xfrm>
            <a:off x="6662738" y="1535113"/>
            <a:ext cx="2301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pa(NULL)</a:t>
            </a:r>
          </a:p>
        </p:txBody>
      </p:sp>
      <p:sp>
        <p:nvSpPr>
          <p:cNvPr id="142383" name="Line 84"/>
          <p:cNvSpPr>
            <a:spLocks noChangeShapeType="1"/>
          </p:cNvSpPr>
          <p:nvPr/>
        </p:nvSpPr>
        <p:spPr bwMode="auto">
          <a:xfrm flipV="1">
            <a:off x="6591300" y="1485900"/>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84" name="Text Box 85"/>
          <p:cNvSpPr txBox="1">
            <a:spLocks noChangeArrowheads="1"/>
          </p:cNvSpPr>
          <p:nvPr/>
        </p:nvSpPr>
        <p:spPr bwMode="auto">
          <a:xfrm>
            <a:off x="6778625" y="3101975"/>
            <a:ext cx="696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pb</a:t>
            </a:r>
          </a:p>
        </p:txBody>
      </p:sp>
      <p:sp>
        <p:nvSpPr>
          <p:cNvPr id="142385" name="Line 86"/>
          <p:cNvSpPr>
            <a:spLocks noChangeShapeType="1"/>
          </p:cNvSpPr>
          <p:nvPr/>
        </p:nvSpPr>
        <p:spPr bwMode="auto">
          <a:xfrm flipV="1">
            <a:off x="6707188" y="3052763"/>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86" name="Text Box 87"/>
          <p:cNvSpPr txBox="1">
            <a:spLocks noChangeArrowheads="1"/>
          </p:cNvSpPr>
          <p:nvPr/>
        </p:nvSpPr>
        <p:spPr bwMode="auto">
          <a:xfrm>
            <a:off x="5595938" y="3101975"/>
            <a:ext cx="654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Tahoma" panose="020B0604030504040204" pitchFamily="34" charset="0"/>
                <a:ea typeface="宋体" panose="02010600030101010101" pitchFamily="2" charset="-122"/>
              </a:rPr>
              <a:t>pc</a:t>
            </a:r>
          </a:p>
        </p:txBody>
      </p:sp>
      <p:sp>
        <p:nvSpPr>
          <p:cNvPr id="142387" name="Line 88"/>
          <p:cNvSpPr>
            <a:spLocks noChangeShapeType="1"/>
          </p:cNvSpPr>
          <p:nvPr/>
        </p:nvSpPr>
        <p:spPr bwMode="auto">
          <a:xfrm flipV="1">
            <a:off x="5524500" y="3052763"/>
            <a:ext cx="0" cy="38100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8098"/>
                                        </p:tgtEl>
                                        <p:attrNameLst>
                                          <p:attrName>style.visibility</p:attrName>
                                        </p:attrNameLst>
                                      </p:cBhvr>
                                      <p:to>
                                        <p:strVal val="visible"/>
                                      </p:to>
                                    </p:set>
                                    <p:animEffect transition="in" filter="box(in)">
                                      <p:cBhvr>
                                        <p:cTn id="7" dur="2000"/>
                                        <p:tgtEl>
                                          <p:spTgt spid="598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98"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362" name="Group 5"/>
          <p:cNvGrpSpPr>
            <a:grpSpLocks/>
          </p:cNvGrpSpPr>
          <p:nvPr/>
        </p:nvGrpSpPr>
        <p:grpSpPr bwMode="auto">
          <a:xfrm>
            <a:off x="3322638" y="1425575"/>
            <a:ext cx="838200" cy="381000"/>
            <a:chOff x="1968" y="1344"/>
            <a:chExt cx="528" cy="240"/>
          </a:xfrm>
        </p:grpSpPr>
        <p:sp>
          <p:nvSpPr>
            <p:cNvPr id="143438" name="Rectangle 6"/>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39" name="Rectangle 7"/>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3363" name="Group 8"/>
          <p:cNvGrpSpPr>
            <a:grpSpLocks/>
          </p:cNvGrpSpPr>
          <p:nvPr/>
        </p:nvGrpSpPr>
        <p:grpSpPr bwMode="auto">
          <a:xfrm>
            <a:off x="4541838" y="1425575"/>
            <a:ext cx="838200" cy="381000"/>
            <a:chOff x="1968" y="1344"/>
            <a:chExt cx="528" cy="240"/>
          </a:xfrm>
        </p:grpSpPr>
        <p:sp>
          <p:nvSpPr>
            <p:cNvPr id="143436" name="Rectangle 9"/>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37" name="Rectangle 10"/>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3364" name="Group 11"/>
          <p:cNvGrpSpPr>
            <a:grpSpLocks/>
          </p:cNvGrpSpPr>
          <p:nvPr/>
        </p:nvGrpSpPr>
        <p:grpSpPr bwMode="auto">
          <a:xfrm>
            <a:off x="5761038" y="1425575"/>
            <a:ext cx="838200" cy="381000"/>
            <a:chOff x="1968" y="1344"/>
            <a:chExt cx="528" cy="240"/>
          </a:xfrm>
        </p:grpSpPr>
        <p:sp>
          <p:nvSpPr>
            <p:cNvPr id="143434" name="Rectangle 12"/>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35" name="Rectangle 13"/>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3365" name="Group 14"/>
          <p:cNvGrpSpPr>
            <a:grpSpLocks/>
          </p:cNvGrpSpPr>
          <p:nvPr/>
        </p:nvGrpSpPr>
        <p:grpSpPr bwMode="auto">
          <a:xfrm>
            <a:off x="2179638" y="1425575"/>
            <a:ext cx="838200" cy="381000"/>
            <a:chOff x="1968" y="1344"/>
            <a:chExt cx="528" cy="240"/>
          </a:xfrm>
        </p:grpSpPr>
        <p:sp>
          <p:nvSpPr>
            <p:cNvPr id="143432" name="Rectangle 15"/>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33" name="Rectangle 16"/>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3366" name="Group 17"/>
          <p:cNvGrpSpPr>
            <a:grpSpLocks/>
          </p:cNvGrpSpPr>
          <p:nvPr/>
        </p:nvGrpSpPr>
        <p:grpSpPr bwMode="auto">
          <a:xfrm>
            <a:off x="1874838" y="3025775"/>
            <a:ext cx="838200" cy="381000"/>
            <a:chOff x="1968" y="1344"/>
            <a:chExt cx="528" cy="240"/>
          </a:xfrm>
        </p:grpSpPr>
        <p:sp>
          <p:nvSpPr>
            <p:cNvPr id="143430" name="Rectangle 18"/>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31" name="Rectangle 19"/>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3367" name="Group 20"/>
          <p:cNvGrpSpPr>
            <a:grpSpLocks/>
          </p:cNvGrpSpPr>
          <p:nvPr/>
        </p:nvGrpSpPr>
        <p:grpSpPr bwMode="auto">
          <a:xfrm>
            <a:off x="3017838" y="3025775"/>
            <a:ext cx="838200" cy="381000"/>
            <a:chOff x="1968" y="1344"/>
            <a:chExt cx="528" cy="240"/>
          </a:xfrm>
        </p:grpSpPr>
        <p:sp>
          <p:nvSpPr>
            <p:cNvPr id="143428" name="Rectangle 21"/>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29" name="Rectangle 22"/>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3368" name="Group 23"/>
          <p:cNvGrpSpPr>
            <a:grpSpLocks/>
          </p:cNvGrpSpPr>
          <p:nvPr/>
        </p:nvGrpSpPr>
        <p:grpSpPr bwMode="auto">
          <a:xfrm>
            <a:off x="4237038" y="3025775"/>
            <a:ext cx="838200" cy="381000"/>
            <a:chOff x="1968" y="1344"/>
            <a:chExt cx="528" cy="240"/>
          </a:xfrm>
        </p:grpSpPr>
        <p:sp>
          <p:nvSpPr>
            <p:cNvPr id="143426" name="Rectangle 24"/>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27" name="Rectangle 25"/>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3369" name="Group 26"/>
          <p:cNvGrpSpPr>
            <a:grpSpLocks/>
          </p:cNvGrpSpPr>
          <p:nvPr/>
        </p:nvGrpSpPr>
        <p:grpSpPr bwMode="auto">
          <a:xfrm>
            <a:off x="5456238" y="3025775"/>
            <a:ext cx="838200" cy="381000"/>
            <a:chOff x="1968" y="1344"/>
            <a:chExt cx="528" cy="240"/>
          </a:xfrm>
        </p:grpSpPr>
        <p:sp>
          <p:nvSpPr>
            <p:cNvPr id="143424" name="Rectangle 27"/>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25" name="Rectangle 28"/>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3370" name="Group 29"/>
          <p:cNvGrpSpPr>
            <a:grpSpLocks/>
          </p:cNvGrpSpPr>
          <p:nvPr/>
        </p:nvGrpSpPr>
        <p:grpSpPr bwMode="auto">
          <a:xfrm>
            <a:off x="6599238" y="3025775"/>
            <a:ext cx="838200" cy="381000"/>
            <a:chOff x="1968" y="1344"/>
            <a:chExt cx="528" cy="240"/>
          </a:xfrm>
        </p:grpSpPr>
        <p:sp>
          <p:nvSpPr>
            <p:cNvPr id="143422" name="Rectangle 30"/>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23" name="Rectangle 31"/>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3371" name="Group 32"/>
          <p:cNvGrpSpPr>
            <a:grpSpLocks/>
          </p:cNvGrpSpPr>
          <p:nvPr/>
        </p:nvGrpSpPr>
        <p:grpSpPr bwMode="auto">
          <a:xfrm>
            <a:off x="7742238" y="3025775"/>
            <a:ext cx="838200" cy="381000"/>
            <a:chOff x="1968" y="1344"/>
            <a:chExt cx="528" cy="240"/>
          </a:xfrm>
        </p:grpSpPr>
        <p:sp>
          <p:nvSpPr>
            <p:cNvPr id="143420" name="Rectangle 33"/>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21" name="Rectangle 34"/>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3372" name="Line 35"/>
          <p:cNvSpPr>
            <a:spLocks noChangeShapeType="1"/>
          </p:cNvSpPr>
          <p:nvPr/>
        </p:nvSpPr>
        <p:spPr bwMode="auto">
          <a:xfrm>
            <a:off x="2560638" y="31781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73" name="Line 36"/>
          <p:cNvSpPr>
            <a:spLocks noChangeShapeType="1"/>
          </p:cNvSpPr>
          <p:nvPr/>
        </p:nvSpPr>
        <p:spPr bwMode="auto">
          <a:xfrm>
            <a:off x="4999038" y="31781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74" name="Line 37"/>
          <p:cNvSpPr>
            <a:spLocks noChangeShapeType="1"/>
          </p:cNvSpPr>
          <p:nvPr/>
        </p:nvSpPr>
        <p:spPr bwMode="auto">
          <a:xfrm>
            <a:off x="6142038" y="31781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75" name="Line 38"/>
          <p:cNvSpPr>
            <a:spLocks noChangeShapeType="1"/>
          </p:cNvSpPr>
          <p:nvPr/>
        </p:nvSpPr>
        <p:spPr bwMode="auto">
          <a:xfrm>
            <a:off x="2865438" y="16541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76" name="Line 39"/>
          <p:cNvSpPr>
            <a:spLocks noChangeShapeType="1"/>
          </p:cNvSpPr>
          <p:nvPr/>
        </p:nvSpPr>
        <p:spPr bwMode="auto">
          <a:xfrm>
            <a:off x="4084638" y="16541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77" name="Line 40"/>
          <p:cNvSpPr>
            <a:spLocks noChangeShapeType="1"/>
          </p:cNvSpPr>
          <p:nvPr/>
        </p:nvSpPr>
        <p:spPr bwMode="auto">
          <a:xfrm>
            <a:off x="5303838" y="16541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78" name="Line 41"/>
          <p:cNvSpPr>
            <a:spLocks noChangeShapeType="1"/>
          </p:cNvSpPr>
          <p:nvPr/>
        </p:nvSpPr>
        <p:spPr bwMode="auto">
          <a:xfrm>
            <a:off x="3779838" y="31781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79" name="Line 42"/>
          <p:cNvSpPr>
            <a:spLocks noChangeShapeType="1"/>
          </p:cNvSpPr>
          <p:nvPr/>
        </p:nvSpPr>
        <p:spPr bwMode="auto">
          <a:xfrm>
            <a:off x="7285038" y="31781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0" name="Line 43"/>
          <p:cNvSpPr>
            <a:spLocks noChangeShapeType="1"/>
          </p:cNvSpPr>
          <p:nvPr/>
        </p:nvSpPr>
        <p:spPr bwMode="auto">
          <a:xfrm flipV="1">
            <a:off x="2332038" y="1806575"/>
            <a:ext cx="0" cy="7620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1" name="Line 44"/>
          <p:cNvSpPr>
            <a:spLocks noChangeShapeType="1"/>
          </p:cNvSpPr>
          <p:nvPr/>
        </p:nvSpPr>
        <p:spPr bwMode="auto">
          <a:xfrm>
            <a:off x="3994150" y="1654175"/>
            <a:ext cx="0" cy="4572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82" name="Line 45"/>
          <p:cNvSpPr>
            <a:spLocks noChangeShapeType="1"/>
          </p:cNvSpPr>
          <p:nvPr/>
        </p:nvSpPr>
        <p:spPr bwMode="auto">
          <a:xfrm flipH="1">
            <a:off x="2636838" y="2111375"/>
            <a:ext cx="135255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83" name="Line 46"/>
          <p:cNvSpPr>
            <a:spLocks noChangeShapeType="1"/>
          </p:cNvSpPr>
          <p:nvPr/>
        </p:nvSpPr>
        <p:spPr bwMode="auto">
          <a:xfrm>
            <a:off x="2632075" y="2111375"/>
            <a:ext cx="0" cy="9144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4" name="Line 47"/>
          <p:cNvSpPr>
            <a:spLocks noChangeShapeType="1"/>
          </p:cNvSpPr>
          <p:nvPr/>
        </p:nvSpPr>
        <p:spPr bwMode="auto">
          <a:xfrm flipV="1">
            <a:off x="4922838" y="1806575"/>
            <a:ext cx="0" cy="13716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5" name="Line 48"/>
          <p:cNvSpPr>
            <a:spLocks noChangeShapeType="1"/>
          </p:cNvSpPr>
          <p:nvPr/>
        </p:nvSpPr>
        <p:spPr bwMode="auto">
          <a:xfrm>
            <a:off x="6469063" y="1654175"/>
            <a:ext cx="0" cy="5334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86" name="Line 49"/>
          <p:cNvSpPr>
            <a:spLocks noChangeShapeType="1"/>
          </p:cNvSpPr>
          <p:nvPr/>
        </p:nvSpPr>
        <p:spPr bwMode="auto">
          <a:xfrm flipH="1">
            <a:off x="6088063" y="2187575"/>
            <a:ext cx="3810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87" name="Line 50"/>
          <p:cNvSpPr>
            <a:spLocks noChangeShapeType="1"/>
          </p:cNvSpPr>
          <p:nvPr/>
        </p:nvSpPr>
        <p:spPr bwMode="auto">
          <a:xfrm>
            <a:off x="6088063" y="2187575"/>
            <a:ext cx="0" cy="8382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8" name="Line 52"/>
          <p:cNvSpPr>
            <a:spLocks noChangeShapeType="1"/>
          </p:cNvSpPr>
          <p:nvPr/>
        </p:nvSpPr>
        <p:spPr bwMode="auto">
          <a:xfrm>
            <a:off x="1798638" y="1654175"/>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9" name="Text Box 53"/>
          <p:cNvSpPr txBox="1">
            <a:spLocks noChangeArrowheads="1"/>
          </p:cNvSpPr>
          <p:nvPr/>
        </p:nvSpPr>
        <p:spPr bwMode="auto">
          <a:xfrm>
            <a:off x="660400" y="1052513"/>
            <a:ext cx="1355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La(Lc)</a:t>
            </a:r>
          </a:p>
        </p:txBody>
      </p:sp>
      <p:sp>
        <p:nvSpPr>
          <p:cNvPr id="143390" name="Text Box 54"/>
          <p:cNvSpPr txBox="1">
            <a:spLocks noChangeArrowheads="1"/>
          </p:cNvSpPr>
          <p:nvPr/>
        </p:nvSpPr>
        <p:spPr bwMode="auto">
          <a:xfrm>
            <a:off x="3438525" y="1358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43391" name="Text Box 55"/>
          <p:cNvSpPr txBox="1">
            <a:spLocks noChangeArrowheads="1"/>
          </p:cNvSpPr>
          <p:nvPr/>
        </p:nvSpPr>
        <p:spPr bwMode="auto">
          <a:xfrm>
            <a:off x="2016125" y="294957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43392" name="Text Box 56"/>
          <p:cNvSpPr txBox="1">
            <a:spLocks noChangeArrowheads="1"/>
          </p:cNvSpPr>
          <p:nvPr/>
        </p:nvSpPr>
        <p:spPr bwMode="auto">
          <a:xfrm>
            <a:off x="3133725" y="294957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43393" name="Text Box 57"/>
          <p:cNvSpPr txBox="1">
            <a:spLocks noChangeArrowheads="1"/>
          </p:cNvSpPr>
          <p:nvPr/>
        </p:nvSpPr>
        <p:spPr bwMode="auto">
          <a:xfrm>
            <a:off x="4313238" y="29908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43394" name="Text Box 58"/>
          <p:cNvSpPr txBox="1">
            <a:spLocks noChangeArrowheads="1"/>
          </p:cNvSpPr>
          <p:nvPr/>
        </p:nvSpPr>
        <p:spPr bwMode="auto">
          <a:xfrm>
            <a:off x="4621213" y="1358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43395" name="Text Box 59"/>
          <p:cNvSpPr txBox="1">
            <a:spLocks noChangeArrowheads="1"/>
          </p:cNvSpPr>
          <p:nvPr/>
        </p:nvSpPr>
        <p:spPr bwMode="auto">
          <a:xfrm>
            <a:off x="5876925" y="13589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43396" name="Text Box 60"/>
          <p:cNvSpPr txBox="1">
            <a:spLocks noChangeArrowheads="1"/>
          </p:cNvSpPr>
          <p:nvPr/>
        </p:nvSpPr>
        <p:spPr bwMode="auto">
          <a:xfrm>
            <a:off x="5572125" y="29908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43397" name="Text Box 61"/>
          <p:cNvSpPr txBox="1">
            <a:spLocks noChangeArrowheads="1"/>
          </p:cNvSpPr>
          <p:nvPr/>
        </p:nvSpPr>
        <p:spPr bwMode="auto">
          <a:xfrm>
            <a:off x="6592888" y="299085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43398" name="Text Box 62"/>
          <p:cNvSpPr txBox="1">
            <a:spLocks noChangeArrowheads="1"/>
          </p:cNvSpPr>
          <p:nvPr/>
        </p:nvSpPr>
        <p:spPr bwMode="auto">
          <a:xfrm>
            <a:off x="7745413" y="299085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43399" name="Group 63"/>
          <p:cNvGrpSpPr>
            <a:grpSpLocks/>
          </p:cNvGrpSpPr>
          <p:nvPr/>
        </p:nvGrpSpPr>
        <p:grpSpPr bwMode="auto">
          <a:xfrm>
            <a:off x="4160838" y="1511300"/>
            <a:ext cx="228600" cy="304800"/>
            <a:chOff x="2698" y="1622"/>
            <a:chExt cx="144" cy="192"/>
          </a:xfrm>
        </p:grpSpPr>
        <p:sp>
          <p:nvSpPr>
            <p:cNvPr id="143418" name="Line 64"/>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9" name="Line 65"/>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3400" name="Group 66"/>
          <p:cNvGrpSpPr>
            <a:grpSpLocks/>
          </p:cNvGrpSpPr>
          <p:nvPr/>
        </p:nvGrpSpPr>
        <p:grpSpPr bwMode="auto">
          <a:xfrm>
            <a:off x="5189538" y="3025775"/>
            <a:ext cx="228600" cy="304800"/>
            <a:chOff x="2698" y="1622"/>
            <a:chExt cx="144" cy="192"/>
          </a:xfrm>
        </p:grpSpPr>
        <p:sp>
          <p:nvSpPr>
            <p:cNvPr id="143416" name="Line 67"/>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7" name="Line 68"/>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3401" name="Group 69"/>
          <p:cNvGrpSpPr>
            <a:grpSpLocks/>
          </p:cNvGrpSpPr>
          <p:nvPr/>
        </p:nvGrpSpPr>
        <p:grpSpPr bwMode="auto">
          <a:xfrm>
            <a:off x="660400" y="3016250"/>
            <a:ext cx="838200" cy="381000"/>
            <a:chOff x="1968" y="1344"/>
            <a:chExt cx="528" cy="240"/>
          </a:xfrm>
        </p:grpSpPr>
        <p:sp>
          <p:nvSpPr>
            <p:cNvPr id="143414" name="Rectangle 70"/>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15" name="Rectangle 71"/>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3402" name="Line 72"/>
          <p:cNvSpPr>
            <a:spLocks noChangeShapeType="1"/>
          </p:cNvSpPr>
          <p:nvPr/>
        </p:nvSpPr>
        <p:spPr bwMode="auto">
          <a:xfrm>
            <a:off x="1422400" y="3244850"/>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403" name="Group 73"/>
          <p:cNvGrpSpPr>
            <a:grpSpLocks/>
          </p:cNvGrpSpPr>
          <p:nvPr/>
        </p:nvGrpSpPr>
        <p:grpSpPr bwMode="auto">
          <a:xfrm>
            <a:off x="1498600" y="3101975"/>
            <a:ext cx="228600" cy="304800"/>
            <a:chOff x="2698" y="1622"/>
            <a:chExt cx="144" cy="192"/>
          </a:xfrm>
        </p:grpSpPr>
        <p:sp>
          <p:nvSpPr>
            <p:cNvPr id="143412" name="Line 74"/>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3" name="Line 75"/>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404" name="AutoShape 76"/>
          <p:cNvSpPr>
            <a:spLocks noChangeArrowheads="1"/>
          </p:cNvSpPr>
          <p:nvPr/>
        </p:nvSpPr>
        <p:spPr bwMode="auto">
          <a:xfrm>
            <a:off x="4819650" y="541338"/>
            <a:ext cx="566738" cy="779462"/>
          </a:xfrm>
          <a:prstGeom prst="downArrow">
            <a:avLst>
              <a:gd name="adj1" fmla="val 50000"/>
              <a:gd name="adj2" fmla="val 3437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3405" name="Text Box 77"/>
          <p:cNvSpPr txBox="1">
            <a:spLocks noChangeArrowheads="1"/>
          </p:cNvSpPr>
          <p:nvPr/>
        </p:nvSpPr>
        <p:spPr bwMode="auto">
          <a:xfrm>
            <a:off x="5418138" y="496888"/>
            <a:ext cx="1790700" cy="701675"/>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r>
              <a:rPr lang="zh-CN" altLang="en-US" sz="4000" b="1">
                <a:solidFill>
                  <a:schemeClr val="accent2"/>
                </a:solidFill>
                <a:ea typeface="楷体_GB2312" pitchFamily="49" charset="-122"/>
              </a:rPr>
              <a:t>合并后</a:t>
            </a:r>
          </a:p>
        </p:txBody>
      </p:sp>
      <p:grpSp>
        <p:nvGrpSpPr>
          <p:cNvPr id="16" name="Group 82"/>
          <p:cNvGrpSpPr>
            <a:grpSpLocks/>
          </p:cNvGrpSpPr>
          <p:nvPr/>
        </p:nvGrpSpPr>
        <p:grpSpPr bwMode="auto">
          <a:xfrm>
            <a:off x="431800" y="2889250"/>
            <a:ext cx="2286000" cy="1479550"/>
            <a:chOff x="272" y="1820"/>
            <a:chExt cx="1440" cy="932"/>
          </a:xfrm>
        </p:grpSpPr>
        <p:sp>
          <p:nvSpPr>
            <p:cNvPr id="143408" name="Text Box 78"/>
            <p:cNvSpPr txBox="1">
              <a:spLocks noChangeArrowheads="1"/>
            </p:cNvSpPr>
            <p:nvPr/>
          </p:nvSpPr>
          <p:spPr bwMode="auto">
            <a:xfrm>
              <a:off x="272" y="2387"/>
              <a:ext cx="1440" cy="3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0000"/>
                  </a:solidFill>
                  <a:latin typeface="Tahoma" panose="020B0604030504040204" pitchFamily="34" charset="0"/>
                  <a:ea typeface="宋体" panose="02010600030101010101" pitchFamily="2" charset="-122"/>
                </a:rPr>
                <a:t>delete Lb;</a:t>
              </a:r>
            </a:p>
          </p:txBody>
        </p:sp>
        <p:grpSp>
          <p:nvGrpSpPr>
            <p:cNvPr id="143409" name="Group 79"/>
            <p:cNvGrpSpPr>
              <a:grpSpLocks/>
            </p:cNvGrpSpPr>
            <p:nvPr/>
          </p:nvGrpSpPr>
          <p:grpSpPr bwMode="auto">
            <a:xfrm>
              <a:off x="537" y="1820"/>
              <a:ext cx="263" cy="363"/>
              <a:chOff x="2698" y="1622"/>
              <a:chExt cx="144" cy="192"/>
            </a:xfrm>
          </p:grpSpPr>
          <p:sp>
            <p:nvSpPr>
              <p:cNvPr id="143410" name="Line 80"/>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1" name="Line 81"/>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43407" name="Rectangle 83"/>
          <p:cNvSpPr>
            <a:spLocks noChangeArrowheads="1"/>
          </p:cNvSpPr>
          <p:nvPr/>
        </p:nvSpPr>
        <p:spPr bwMode="auto">
          <a:xfrm>
            <a:off x="49213" y="0"/>
            <a:ext cx="2816225"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有序链表合并</a:t>
            </a:r>
            <a:endParaRPr lang="zh-CN" altLang="en-US"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4"/>
          <p:cNvSpPr>
            <a:spLocks noChangeArrowheads="1"/>
          </p:cNvSpPr>
          <p:nvPr/>
        </p:nvSpPr>
        <p:spPr bwMode="auto">
          <a:xfrm>
            <a:off x="304800" y="765175"/>
            <a:ext cx="86106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spcBef>
                <a:spcPct val="20000"/>
              </a:spcBef>
            </a:pPr>
            <a:r>
              <a:rPr lang="en-US" altLang="zh-CN" sz="2400" b="1">
                <a:solidFill>
                  <a:schemeClr val="folHlink"/>
                </a:solidFill>
              </a:rPr>
              <a:t>void MergeList_L(LinkList &amp;La,LinkList &amp;Lb,LinkList &amp;Lc){</a:t>
            </a:r>
          </a:p>
          <a:p>
            <a:pPr algn="just">
              <a:spcBef>
                <a:spcPct val="20000"/>
              </a:spcBef>
            </a:pPr>
            <a:r>
              <a:rPr lang="en-US" altLang="zh-CN" sz="2400" b="1"/>
              <a:t>   pa=La-&gt;next;  pb=Lb-&gt;next;</a:t>
            </a:r>
          </a:p>
          <a:p>
            <a:pPr algn="just">
              <a:spcBef>
                <a:spcPct val="20000"/>
              </a:spcBef>
            </a:pPr>
            <a:r>
              <a:rPr lang="en-US" altLang="zh-CN" sz="2400" b="1"/>
              <a:t>   pc=Lc=La;             //</a:t>
            </a:r>
            <a:r>
              <a:rPr lang="zh-CN" altLang="en-US" sz="2400" b="1"/>
              <a:t>用</a:t>
            </a:r>
            <a:r>
              <a:rPr lang="en-US" altLang="zh-CN" sz="2400" b="1"/>
              <a:t>La</a:t>
            </a:r>
            <a:r>
              <a:rPr lang="zh-CN" altLang="en-US" sz="2400" b="1"/>
              <a:t>的头结点作为</a:t>
            </a:r>
            <a:r>
              <a:rPr lang="en-US" altLang="zh-CN" sz="2400" b="1"/>
              <a:t>Lc</a:t>
            </a:r>
            <a:r>
              <a:rPr lang="zh-CN" altLang="en-US" sz="2400" b="1"/>
              <a:t>的头结点 </a:t>
            </a:r>
          </a:p>
          <a:p>
            <a:pPr algn="just">
              <a:spcBef>
                <a:spcPct val="20000"/>
              </a:spcBef>
            </a:pPr>
            <a:r>
              <a:rPr lang="zh-CN" altLang="en-US" sz="2400" b="1"/>
              <a:t>   </a:t>
            </a:r>
            <a:r>
              <a:rPr lang="en-US" altLang="zh-CN" sz="2400" b="1"/>
              <a:t>while(pa &amp;&amp; pb){</a:t>
            </a:r>
          </a:p>
          <a:p>
            <a:pPr algn="just">
              <a:spcBef>
                <a:spcPct val="20000"/>
              </a:spcBef>
            </a:pPr>
            <a:r>
              <a:rPr lang="en-US" altLang="zh-CN" sz="2400" b="1"/>
              <a:t>      if(pa-&gt;data&lt;=pb-&gt;data){ pc-&gt;next=pa;pc=pa;pa=pa-&gt;next;}</a:t>
            </a:r>
          </a:p>
          <a:p>
            <a:pPr algn="just">
              <a:spcBef>
                <a:spcPct val="20000"/>
              </a:spcBef>
            </a:pPr>
            <a:r>
              <a:rPr lang="en-US" altLang="zh-CN" sz="2400" b="1"/>
              <a:t>      else{pc-&gt;next=pb; pc=pb; pb=pb-&gt;next;};</a:t>
            </a:r>
          </a:p>
          <a:p>
            <a:pPr algn="just">
              <a:spcBef>
                <a:spcPct val="20000"/>
              </a:spcBef>
            </a:pPr>
            <a:r>
              <a:rPr lang="en-US" altLang="zh-CN" sz="2400" b="1"/>
              <a:t>   pc-&gt;next=pa?pa:pb;    //</a:t>
            </a:r>
            <a:r>
              <a:rPr lang="zh-CN" altLang="en-US" sz="2400" b="1"/>
              <a:t>插入剩余段  </a:t>
            </a:r>
          </a:p>
          <a:p>
            <a:pPr algn="just">
              <a:spcBef>
                <a:spcPct val="20000"/>
              </a:spcBef>
            </a:pPr>
            <a:r>
              <a:rPr lang="zh-CN" altLang="en-US" sz="2400" b="1"/>
              <a:t>   </a:t>
            </a:r>
            <a:r>
              <a:rPr lang="en-US" altLang="zh-CN" sz="2400" b="1"/>
              <a:t>delete Lb;             //</a:t>
            </a:r>
            <a:r>
              <a:rPr lang="zh-CN" altLang="en-US" sz="2400" b="1"/>
              <a:t>释放</a:t>
            </a:r>
            <a:r>
              <a:rPr lang="en-US" altLang="zh-CN" sz="2400" b="1"/>
              <a:t>Lb</a:t>
            </a:r>
            <a:r>
              <a:rPr lang="zh-CN" altLang="en-US" sz="2400" b="1"/>
              <a:t>的头结点</a:t>
            </a:r>
            <a:r>
              <a:rPr lang="en-US" altLang="zh-CN" sz="2400" b="1"/>
              <a:t>}  </a:t>
            </a:r>
          </a:p>
          <a:p>
            <a:pPr>
              <a:lnSpc>
                <a:spcPct val="130000"/>
              </a:lnSpc>
              <a:spcBef>
                <a:spcPct val="20000"/>
              </a:spcBef>
            </a:pPr>
            <a:endParaRPr lang="en-US" altLang="zh-CN" sz="2400" b="1"/>
          </a:p>
        </p:txBody>
      </p:sp>
      <p:grpSp>
        <p:nvGrpSpPr>
          <p:cNvPr id="2" name="Group 7"/>
          <p:cNvGrpSpPr>
            <a:grpSpLocks/>
          </p:cNvGrpSpPr>
          <p:nvPr/>
        </p:nvGrpSpPr>
        <p:grpSpPr bwMode="auto">
          <a:xfrm>
            <a:off x="304800" y="4365625"/>
            <a:ext cx="8461375" cy="1004888"/>
            <a:chOff x="192" y="3543"/>
            <a:chExt cx="5330" cy="633"/>
          </a:xfrm>
        </p:grpSpPr>
        <p:sp>
          <p:nvSpPr>
            <p:cNvPr id="144389" name="Text Box 8"/>
            <p:cNvSpPr txBox="1">
              <a:spLocks noChangeArrowheads="1"/>
            </p:cNvSpPr>
            <p:nvPr/>
          </p:nvSpPr>
          <p:spPr bwMode="auto">
            <a:xfrm>
              <a:off x="192" y="3543"/>
              <a:ext cx="1330" cy="633"/>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r>
                <a:rPr lang="en-US" altLang="zh-CN" sz="2400" b="1">
                  <a:solidFill>
                    <a:srgbClr val="FF0000"/>
                  </a:solidFill>
                </a:rPr>
                <a:t>T(n)=</a:t>
              </a:r>
            </a:p>
            <a:p>
              <a:pPr>
                <a:spcBef>
                  <a:spcPct val="50000"/>
                </a:spcBef>
              </a:pPr>
              <a:r>
                <a:rPr lang="en-US" altLang="zh-CN" sz="2400" b="1">
                  <a:solidFill>
                    <a:srgbClr val="FF0000"/>
                  </a:solidFill>
                </a:rPr>
                <a:t>S(n)= </a:t>
              </a:r>
              <a:r>
                <a:rPr lang="en-US" altLang="zh-CN" sz="2400" b="1">
                  <a:solidFill>
                    <a:schemeClr val="tx2"/>
                  </a:solidFill>
                </a:rPr>
                <a:t>O(1)</a:t>
              </a:r>
            </a:p>
          </p:txBody>
        </p:sp>
        <p:graphicFrame>
          <p:nvGraphicFramePr>
            <p:cNvPr id="144390" name="Object 9"/>
            <p:cNvGraphicFramePr>
              <a:graphicFrameLocks noChangeAspect="1"/>
            </p:cNvGraphicFramePr>
            <p:nvPr/>
          </p:nvGraphicFramePr>
          <p:xfrm>
            <a:off x="793" y="3543"/>
            <a:ext cx="4729" cy="410"/>
          </p:xfrm>
          <a:graphic>
            <a:graphicData uri="http://schemas.openxmlformats.org/presentationml/2006/ole">
              <mc:AlternateContent xmlns:mc="http://schemas.openxmlformats.org/markup-compatibility/2006">
                <mc:Choice xmlns:v="urn:schemas-microsoft-com:vml" Requires="v">
                  <p:oleObj spid="_x0000_s144391" r:id="rId3" imgW="2298700" imgH="203200" progId="Equation.3">
                    <p:embed/>
                  </p:oleObj>
                </mc:Choice>
                <mc:Fallback>
                  <p:oleObj r:id="rId3" imgW="2298700" imgH="203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3543"/>
                          <a:ext cx="4729" cy="410"/>
                        </a:xfrm>
                        <a:prstGeom prst="rect">
                          <a:avLst/>
                        </a:prstGeom>
                        <a:solidFill>
                          <a:srgbClr val="CCFF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44388" name="Rectangle 10"/>
          <p:cNvSpPr>
            <a:spLocks noChangeArrowheads="1"/>
          </p:cNvSpPr>
          <p:nvPr/>
        </p:nvSpPr>
        <p:spPr bwMode="auto">
          <a:xfrm>
            <a:off x="4763" y="-26988"/>
            <a:ext cx="8096250"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r>
              <a:rPr lang="zh-CN" altLang="en-US" sz="4400" b="1">
                <a:ea typeface="楷体_GB2312" pitchFamily="49" charset="-122"/>
              </a:rPr>
              <a:t>－</a:t>
            </a:r>
            <a:r>
              <a:rPr lang="zh-CN" altLang="en-US" sz="3200" b="1">
                <a:latin typeface="楷体_GB2312" pitchFamily="49" charset="-122"/>
                <a:ea typeface="楷体_GB2312" pitchFamily="49" charset="-122"/>
              </a:rPr>
              <a:t>有序的链表合并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78"/>
          <p:cNvSpPr>
            <a:spLocks noChangeArrowheads="1"/>
          </p:cNvSpPr>
          <p:nvPr/>
        </p:nvSpPr>
        <p:spPr bwMode="auto">
          <a:xfrm>
            <a:off x="92075" y="44450"/>
            <a:ext cx="9051925" cy="64770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solidFill>
                  <a:schemeClr val="hlink"/>
                </a:solidFill>
              </a:rPr>
              <a:t>思考</a:t>
            </a:r>
            <a:r>
              <a:rPr lang="en-US" altLang="zh-CN" sz="3200" b="1">
                <a:solidFill>
                  <a:schemeClr val="hlink"/>
                </a:solidFill>
              </a:rPr>
              <a:t>1</a:t>
            </a:r>
            <a:r>
              <a:rPr lang="zh-CN" altLang="en-US" sz="3200" b="1">
                <a:solidFill>
                  <a:schemeClr val="hlink"/>
                </a:solidFill>
              </a:rPr>
              <a:t>：要求合并后的表无重复数据，如何实现？</a:t>
            </a:r>
          </a:p>
        </p:txBody>
      </p:sp>
      <p:sp>
        <p:nvSpPr>
          <p:cNvPr id="599119" name="Rectangle 79"/>
          <p:cNvSpPr>
            <a:spLocks noChangeArrowheads="1"/>
          </p:cNvSpPr>
          <p:nvPr/>
        </p:nvSpPr>
        <p:spPr bwMode="auto">
          <a:xfrm>
            <a:off x="1314450" y="4076700"/>
            <a:ext cx="6022975" cy="10810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t>提示：要单独考虑</a:t>
            </a:r>
            <a:br>
              <a:rPr lang="zh-CN" altLang="en-US" sz="3200" b="1"/>
            </a:br>
            <a:r>
              <a:rPr lang="en-US" altLang="zh-CN" sz="4000" b="1">
                <a:solidFill>
                  <a:srgbClr val="FF0000"/>
                </a:solidFill>
              </a:rPr>
              <a:t>pa-&gt;data = =pb-&gt;data</a:t>
            </a:r>
            <a:r>
              <a:rPr lang="en-US" altLang="zh-CN" sz="3200" b="1">
                <a:solidFill>
                  <a:srgbClr val="FF0000"/>
                </a:solidFill>
              </a:rPr>
              <a:t> </a:t>
            </a:r>
          </a:p>
        </p:txBody>
      </p:sp>
      <p:grpSp>
        <p:nvGrpSpPr>
          <p:cNvPr id="145412" name="Group 159"/>
          <p:cNvGrpSpPr>
            <a:grpSpLocks/>
          </p:cNvGrpSpPr>
          <p:nvPr/>
        </p:nvGrpSpPr>
        <p:grpSpPr bwMode="auto">
          <a:xfrm>
            <a:off x="3367088" y="1577975"/>
            <a:ext cx="838200" cy="381000"/>
            <a:chOff x="1968" y="1344"/>
            <a:chExt cx="528" cy="240"/>
          </a:xfrm>
        </p:grpSpPr>
        <p:sp>
          <p:nvSpPr>
            <p:cNvPr id="145486" name="Rectangle 160"/>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87" name="Rectangle 161"/>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5413" name="Group 162"/>
          <p:cNvGrpSpPr>
            <a:grpSpLocks/>
          </p:cNvGrpSpPr>
          <p:nvPr/>
        </p:nvGrpSpPr>
        <p:grpSpPr bwMode="auto">
          <a:xfrm>
            <a:off x="4586288" y="1577975"/>
            <a:ext cx="838200" cy="381000"/>
            <a:chOff x="1968" y="1344"/>
            <a:chExt cx="528" cy="240"/>
          </a:xfrm>
        </p:grpSpPr>
        <p:sp>
          <p:nvSpPr>
            <p:cNvPr id="145484" name="Rectangle 163"/>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85" name="Rectangle 164"/>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5414" name="Group 165"/>
          <p:cNvGrpSpPr>
            <a:grpSpLocks/>
          </p:cNvGrpSpPr>
          <p:nvPr/>
        </p:nvGrpSpPr>
        <p:grpSpPr bwMode="auto">
          <a:xfrm>
            <a:off x="5805488" y="1577975"/>
            <a:ext cx="838200" cy="381000"/>
            <a:chOff x="1968" y="1344"/>
            <a:chExt cx="528" cy="240"/>
          </a:xfrm>
        </p:grpSpPr>
        <p:sp>
          <p:nvSpPr>
            <p:cNvPr id="145482" name="Rectangle 166"/>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83" name="Rectangle 167"/>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5415" name="Group 168"/>
          <p:cNvGrpSpPr>
            <a:grpSpLocks/>
          </p:cNvGrpSpPr>
          <p:nvPr/>
        </p:nvGrpSpPr>
        <p:grpSpPr bwMode="auto">
          <a:xfrm>
            <a:off x="2224088" y="1577975"/>
            <a:ext cx="838200" cy="381000"/>
            <a:chOff x="1968" y="1344"/>
            <a:chExt cx="528" cy="240"/>
          </a:xfrm>
        </p:grpSpPr>
        <p:sp>
          <p:nvSpPr>
            <p:cNvPr id="145480" name="Rectangle 169"/>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81" name="Rectangle 170"/>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5416" name="Group 171"/>
          <p:cNvGrpSpPr>
            <a:grpSpLocks/>
          </p:cNvGrpSpPr>
          <p:nvPr/>
        </p:nvGrpSpPr>
        <p:grpSpPr bwMode="auto">
          <a:xfrm>
            <a:off x="1919288" y="3178175"/>
            <a:ext cx="838200" cy="381000"/>
            <a:chOff x="1968" y="1344"/>
            <a:chExt cx="528" cy="240"/>
          </a:xfrm>
        </p:grpSpPr>
        <p:sp>
          <p:nvSpPr>
            <p:cNvPr id="145478" name="Rectangle 172"/>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79" name="Rectangle 173"/>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5417" name="Group 174"/>
          <p:cNvGrpSpPr>
            <a:grpSpLocks/>
          </p:cNvGrpSpPr>
          <p:nvPr/>
        </p:nvGrpSpPr>
        <p:grpSpPr bwMode="auto">
          <a:xfrm>
            <a:off x="3062288" y="3178175"/>
            <a:ext cx="838200" cy="381000"/>
            <a:chOff x="1968" y="1344"/>
            <a:chExt cx="528" cy="240"/>
          </a:xfrm>
        </p:grpSpPr>
        <p:sp>
          <p:nvSpPr>
            <p:cNvPr id="145476" name="Rectangle 175"/>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77" name="Rectangle 176"/>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5418" name="Group 177"/>
          <p:cNvGrpSpPr>
            <a:grpSpLocks/>
          </p:cNvGrpSpPr>
          <p:nvPr/>
        </p:nvGrpSpPr>
        <p:grpSpPr bwMode="auto">
          <a:xfrm>
            <a:off x="4281488" y="3178175"/>
            <a:ext cx="838200" cy="381000"/>
            <a:chOff x="1968" y="1344"/>
            <a:chExt cx="528" cy="240"/>
          </a:xfrm>
        </p:grpSpPr>
        <p:sp>
          <p:nvSpPr>
            <p:cNvPr id="145474" name="Rectangle 178"/>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75" name="Rectangle 179"/>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5419" name="Group 180"/>
          <p:cNvGrpSpPr>
            <a:grpSpLocks/>
          </p:cNvGrpSpPr>
          <p:nvPr/>
        </p:nvGrpSpPr>
        <p:grpSpPr bwMode="auto">
          <a:xfrm>
            <a:off x="5500688" y="3178175"/>
            <a:ext cx="838200" cy="381000"/>
            <a:chOff x="1968" y="1344"/>
            <a:chExt cx="528" cy="240"/>
          </a:xfrm>
        </p:grpSpPr>
        <p:sp>
          <p:nvSpPr>
            <p:cNvPr id="145472" name="Rectangle 181"/>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73" name="Rectangle 182"/>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5420" name="Group 183"/>
          <p:cNvGrpSpPr>
            <a:grpSpLocks/>
          </p:cNvGrpSpPr>
          <p:nvPr/>
        </p:nvGrpSpPr>
        <p:grpSpPr bwMode="auto">
          <a:xfrm>
            <a:off x="6643688" y="3178175"/>
            <a:ext cx="838200" cy="381000"/>
            <a:chOff x="1968" y="1344"/>
            <a:chExt cx="528" cy="240"/>
          </a:xfrm>
        </p:grpSpPr>
        <p:sp>
          <p:nvSpPr>
            <p:cNvPr id="145470" name="Rectangle 184"/>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71" name="Rectangle 185"/>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5421" name="Group 186"/>
          <p:cNvGrpSpPr>
            <a:grpSpLocks/>
          </p:cNvGrpSpPr>
          <p:nvPr/>
        </p:nvGrpSpPr>
        <p:grpSpPr bwMode="auto">
          <a:xfrm>
            <a:off x="7786688" y="3178175"/>
            <a:ext cx="838200" cy="381000"/>
            <a:chOff x="1968" y="1344"/>
            <a:chExt cx="528" cy="240"/>
          </a:xfrm>
        </p:grpSpPr>
        <p:sp>
          <p:nvSpPr>
            <p:cNvPr id="145468" name="Rectangle 187"/>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69" name="Rectangle 188"/>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5422" name="Line 189"/>
          <p:cNvSpPr>
            <a:spLocks noChangeShapeType="1"/>
          </p:cNvSpPr>
          <p:nvPr/>
        </p:nvSpPr>
        <p:spPr bwMode="auto">
          <a:xfrm>
            <a:off x="2605088" y="33305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23" name="Line 190"/>
          <p:cNvSpPr>
            <a:spLocks noChangeShapeType="1"/>
          </p:cNvSpPr>
          <p:nvPr/>
        </p:nvSpPr>
        <p:spPr bwMode="auto">
          <a:xfrm>
            <a:off x="5043488" y="33305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24" name="Line 191"/>
          <p:cNvSpPr>
            <a:spLocks noChangeShapeType="1"/>
          </p:cNvSpPr>
          <p:nvPr/>
        </p:nvSpPr>
        <p:spPr bwMode="auto">
          <a:xfrm>
            <a:off x="6186488" y="33305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25" name="Line 192"/>
          <p:cNvSpPr>
            <a:spLocks noChangeShapeType="1"/>
          </p:cNvSpPr>
          <p:nvPr/>
        </p:nvSpPr>
        <p:spPr bwMode="auto">
          <a:xfrm>
            <a:off x="2909888" y="18065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26" name="Line 193"/>
          <p:cNvSpPr>
            <a:spLocks noChangeShapeType="1"/>
          </p:cNvSpPr>
          <p:nvPr/>
        </p:nvSpPr>
        <p:spPr bwMode="auto">
          <a:xfrm>
            <a:off x="4129088" y="18065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27" name="Line 194"/>
          <p:cNvSpPr>
            <a:spLocks noChangeShapeType="1"/>
          </p:cNvSpPr>
          <p:nvPr/>
        </p:nvSpPr>
        <p:spPr bwMode="auto">
          <a:xfrm>
            <a:off x="5348288" y="18065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28" name="Line 195"/>
          <p:cNvSpPr>
            <a:spLocks noChangeShapeType="1"/>
          </p:cNvSpPr>
          <p:nvPr/>
        </p:nvSpPr>
        <p:spPr bwMode="auto">
          <a:xfrm>
            <a:off x="3824288" y="33305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29" name="Line 196"/>
          <p:cNvSpPr>
            <a:spLocks noChangeShapeType="1"/>
          </p:cNvSpPr>
          <p:nvPr/>
        </p:nvSpPr>
        <p:spPr bwMode="auto">
          <a:xfrm>
            <a:off x="7329488" y="33305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30" name="Line 197"/>
          <p:cNvSpPr>
            <a:spLocks noChangeShapeType="1"/>
          </p:cNvSpPr>
          <p:nvPr/>
        </p:nvSpPr>
        <p:spPr bwMode="auto">
          <a:xfrm flipV="1">
            <a:off x="2376488" y="1958975"/>
            <a:ext cx="0" cy="7620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31" name="Line 198"/>
          <p:cNvSpPr>
            <a:spLocks noChangeShapeType="1"/>
          </p:cNvSpPr>
          <p:nvPr/>
        </p:nvSpPr>
        <p:spPr bwMode="auto">
          <a:xfrm>
            <a:off x="4038600" y="1806575"/>
            <a:ext cx="0" cy="4572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32" name="Line 199"/>
          <p:cNvSpPr>
            <a:spLocks noChangeShapeType="1"/>
          </p:cNvSpPr>
          <p:nvPr/>
        </p:nvSpPr>
        <p:spPr bwMode="auto">
          <a:xfrm flipH="1">
            <a:off x="2681288" y="2263775"/>
            <a:ext cx="135255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33" name="Line 200"/>
          <p:cNvSpPr>
            <a:spLocks noChangeShapeType="1"/>
          </p:cNvSpPr>
          <p:nvPr/>
        </p:nvSpPr>
        <p:spPr bwMode="auto">
          <a:xfrm>
            <a:off x="2676525" y="2263775"/>
            <a:ext cx="0" cy="9144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34" name="Line 201"/>
          <p:cNvSpPr>
            <a:spLocks noChangeShapeType="1"/>
          </p:cNvSpPr>
          <p:nvPr/>
        </p:nvSpPr>
        <p:spPr bwMode="auto">
          <a:xfrm flipV="1">
            <a:off x="4967288" y="1958975"/>
            <a:ext cx="0" cy="13716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35" name="Line 202"/>
          <p:cNvSpPr>
            <a:spLocks noChangeShapeType="1"/>
          </p:cNvSpPr>
          <p:nvPr/>
        </p:nvSpPr>
        <p:spPr bwMode="auto">
          <a:xfrm>
            <a:off x="6513513" y="1806575"/>
            <a:ext cx="0" cy="5334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36" name="Line 203"/>
          <p:cNvSpPr>
            <a:spLocks noChangeShapeType="1"/>
          </p:cNvSpPr>
          <p:nvPr/>
        </p:nvSpPr>
        <p:spPr bwMode="auto">
          <a:xfrm flipH="1">
            <a:off x="6502400" y="2339975"/>
            <a:ext cx="3810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37" name="Line 204"/>
          <p:cNvSpPr>
            <a:spLocks noChangeShapeType="1"/>
          </p:cNvSpPr>
          <p:nvPr/>
        </p:nvSpPr>
        <p:spPr bwMode="auto">
          <a:xfrm>
            <a:off x="6889750" y="2319338"/>
            <a:ext cx="0" cy="8382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38" name="Line 205"/>
          <p:cNvSpPr>
            <a:spLocks noChangeShapeType="1"/>
          </p:cNvSpPr>
          <p:nvPr/>
        </p:nvSpPr>
        <p:spPr bwMode="auto">
          <a:xfrm>
            <a:off x="1843088" y="1806575"/>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39" name="Text Box 206"/>
          <p:cNvSpPr txBox="1">
            <a:spLocks noChangeArrowheads="1"/>
          </p:cNvSpPr>
          <p:nvPr/>
        </p:nvSpPr>
        <p:spPr bwMode="auto">
          <a:xfrm>
            <a:off x="704850" y="1204913"/>
            <a:ext cx="1355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La(Lc)</a:t>
            </a:r>
          </a:p>
        </p:txBody>
      </p:sp>
      <p:sp>
        <p:nvSpPr>
          <p:cNvPr id="145440" name="Text Box 207"/>
          <p:cNvSpPr txBox="1">
            <a:spLocks noChangeArrowheads="1"/>
          </p:cNvSpPr>
          <p:nvPr/>
        </p:nvSpPr>
        <p:spPr bwMode="auto">
          <a:xfrm>
            <a:off x="3482975" y="15113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45441" name="Text Box 208"/>
          <p:cNvSpPr txBox="1">
            <a:spLocks noChangeArrowheads="1"/>
          </p:cNvSpPr>
          <p:nvPr/>
        </p:nvSpPr>
        <p:spPr bwMode="auto">
          <a:xfrm>
            <a:off x="2060575" y="310197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45442" name="Text Box 209"/>
          <p:cNvSpPr txBox="1">
            <a:spLocks noChangeArrowheads="1"/>
          </p:cNvSpPr>
          <p:nvPr/>
        </p:nvSpPr>
        <p:spPr bwMode="auto">
          <a:xfrm>
            <a:off x="3178175" y="310197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45443" name="Text Box 210"/>
          <p:cNvSpPr txBox="1">
            <a:spLocks noChangeArrowheads="1"/>
          </p:cNvSpPr>
          <p:nvPr/>
        </p:nvSpPr>
        <p:spPr bwMode="auto">
          <a:xfrm>
            <a:off x="4357688" y="31432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45444" name="Text Box 211"/>
          <p:cNvSpPr txBox="1">
            <a:spLocks noChangeArrowheads="1"/>
          </p:cNvSpPr>
          <p:nvPr/>
        </p:nvSpPr>
        <p:spPr bwMode="auto">
          <a:xfrm>
            <a:off x="4665663" y="15113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45445" name="Text Box 212"/>
          <p:cNvSpPr txBox="1">
            <a:spLocks noChangeArrowheads="1"/>
          </p:cNvSpPr>
          <p:nvPr/>
        </p:nvSpPr>
        <p:spPr bwMode="auto">
          <a:xfrm>
            <a:off x="5921375" y="15113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45446" name="Text Box 213"/>
          <p:cNvSpPr txBox="1">
            <a:spLocks noChangeArrowheads="1"/>
          </p:cNvSpPr>
          <p:nvPr/>
        </p:nvSpPr>
        <p:spPr bwMode="auto">
          <a:xfrm>
            <a:off x="5616575" y="31432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45447" name="Text Box 214"/>
          <p:cNvSpPr txBox="1">
            <a:spLocks noChangeArrowheads="1"/>
          </p:cNvSpPr>
          <p:nvPr/>
        </p:nvSpPr>
        <p:spPr bwMode="auto">
          <a:xfrm>
            <a:off x="6637338" y="314325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45448" name="Text Box 215"/>
          <p:cNvSpPr txBox="1">
            <a:spLocks noChangeArrowheads="1"/>
          </p:cNvSpPr>
          <p:nvPr/>
        </p:nvSpPr>
        <p:spPr bwMode="auto">
          <a:xfrm>
            <a:off x="7789863" y="314325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45449" name="Group 216"/>
          <p:cNvGrpSpPr>
            <a:grpSpLocks/>
          </p:cNvGrpSpPr>
          <p:nvPr/>
        </p:nvGrpSpPr>
        <p:grpSpPr bwMode="auto">
          <a:xfrm>
            <a:off x="4205288" y="1663700"/>
            <a:ext cx="228600" cy="304800"/>
            <a:chOff x="2698" y="1622"/>
            <a:chExt cx="144" cy="192"/>
          </a:xfrm>
        </p:grpSpPr>
        <p:sp>
          <p:nvSpPr>
            <p:cNvPr id="145466" name="Line 217"/>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67" name="Line 218"/>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450" name="Group 219"/>
          <p:cNvGrpSpPr>
            <a:grpSpLocks/>
          </p:cNvGrpSpPr>
          <p:nvPr/>
        </p:nvGrpSpPr>
        <p:grpSpPr bwMode="auto">
          <a:xfrm>
            <a:off x="5233988" y="3178175"/>
            <a:ext cx="228600" cy="304800"/>
            <a:chOff x="2698" y="1622"/>
            <a:chExt cx="144" cy="192"/>
          </a:xfrm>
        </p:grpSpPr>
        <p:sp>
          <p:nvSpPr>
            <p:cNvPr id="145464" name="Line 220"/>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65" name="Line 221"/>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451" name="Group 222"/>
          <p:cNvGrpSpPr>
            <a:grpSpLocks/>
          </p:cNvGrpSpPr>
          <p:nvPr/>
        </p:nvGrpSpPr>
        <p:grpSpPr bwMode="auto">
          <a:xfrm>
            <a:off x="704850" y="3168650"/>
            <a:ext cx="838200" cy="381000"/>
            <a:chOff x="1968" y="1344"/>
            <a:chExt cx="528" cy="240"/>
          </a:xfrm>
        </p:grpSpPr>
        <p:sp>
          <p:nvSpPr>
            <p:cNvPr id="145462" name="Rectangle 223"/>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45463" name="Rectangle 224"/>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5452" name="Line 225"/>
          <p:cNvSpPr>
            <a:spLocks noChangeShapeType="1"/>
          </p:cNvSpPr>
          <p:nvPr/>
        </p:nvSpPr>
        <p:spPr bwMode="auto">
          <a:xfrm>
            <a:off x="1466850" y="3397250"/>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5453" name="Group 226"/>
          <p:cNvGrpSpPr>
            <a:grpSpLocks/>
          </p:cNvGrpSpPr>
          <p:nvPr/>
        </p:nvGrpSpPr>
        <p:grpSpPr bwMode="auto">
          <a:xfrm>
            <a:off x="1543050" y="3254375"/>
            <a:ext cx="228600" cy="304800"/>
            <a:chOff x="2698" y="1622"/>
            <a:chExt cx="144" cy="192"/>
          </a:xfrm>
        </p:grpSpPr>
        <p:sp>
          <p:nvSpPr>
            <p:cNvPr id="145460" name="Line 227"/>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61" name="Line 228"/>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454" name="Group 229"/>
          <p:cNvGrpSpPr>
            <a:grpSpLocks/>
          </p:cNvGrpSpPr>
          <p:nvPr/>
        </p:nvGrpSpPr>
        <p:grpSpPr bwMode="auto">
          <a:xfrm>
            <a:off x="5754688" y="3124200"/>
            <a:ext cx="431800" cy="434975"/>
            <a:chOff x="2698" y="1622"/>
            <a:chExt cx="144" cy="192"/>
          </a:xfrm>
        </p:grpSpPr>
        <p:sp>
          <p:nvSpPr>
            <p:cNvPr id="145458" name="Line 230"/>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59" name="Line 231"/>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455" name="Group 232"/>
          <p:cNvGrpSpPr>
            <a:grpSpLocks/>
          </p:cNvGrpSpPr>
          <p:nvPr/>
        </p:nvGrpSpPr>
        <p:grpSpPr bwMode="auto">
          <a:xfrm>
            <a:off x="6338888" y="3178175"/>
            <a:ext cx="228600" cy="304800"/>
            <a:chOff x="2698" y="1622"/>
            <a:chExt cx="144" cy="192"/>
          </a:xfrm>
        </p:grpSpPr>
        <p:sp>
          <p:nvSpPr>
            <p:cNvPr id="145456" name="Line 233"/>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57" name="Line 234"/>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99119"/>
                                        </p:tgtEl>
                                        <p:attrNameLst>
                                          <p:attrName>style.visibility</p:attrName>
                                        </p:attrNameLst>
                                      </p:cBhvr>
                                      <p:to>
                                        <p:strVal val="visible"/>
                                      </p:to>
                                    </p:set>
                                    <p:animEffect transition="in" filter="diamond(in)">
                                      <p:cBhvr>
                                        <p:cTn id="7" dur="2000"/>
                                        <p:tgtEl>
                                          <p:spTgt spid="599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119"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4"/>
          <p:cNvSpPr>
            <a:spLocks noChangeArrowheads="1"/>
          </p:cNvSpPr>
          <p:nvPr/>
        </p:nvSpPr>
        <p:spPr bwMode="auto">
          <a:xfrm>
            <a:off x="304800" y="1268413"/>
            <a:ext cx="86106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spcBef>
                <a:spcPct val="20000"/>
              </a:spcBef>
            </a:pPr>
            <a:r>
              <a:rPr lang="en-US" altLang="zh-CN" sz="2400" b="1">
                <a:solidFill>
                  <a:schemeClr val="folHlink"/>
                </a:solidFill>
              </a:rPr>
              <a:t>void MergeList_L(LinkList &amp;La,LinkList &amp;Lb,LinkList &amp;Lc){</a:t>
            </a:r>
          </a:p>
          <a:p>
            <a:pPr algn="just">
              <a:spcBef>
                <a:spcPct val="20000"/>
              </a:spcBef>
            </a:pPr>
            <a:r>
              <a:rPr lang="en-US" altLang="zh-CN" sz="2400" b="1"/>
              <a:t>   pa=La-&gt;next;  pb=Lb-&gt;next;</a:t>
            </a:r>
          </a:p>
          <a:p>
            <a:pPr algn="just">
              <a:spcBef>
                <a:spcPct val="20000"/>
              </a:spcBef>
            </a:pPr>
            <a:r>
              <a:rPr lang="en-US" altLang="zh-CN" sz="2400" b="1"/>
              <a:t>   pc=Lc=La;             //</a:t>
            </a:r>
            <a:r>
              <a:rPr lang="zh-CN" altLang="en-US" sz="2400" b="1"/>
              <a:t>用</a:t>
            </a:r>
            <a:r>
              <a:rPr lang="en-US" altLang="zh-CN" sz="2400" b="1"/>
              <a:t>La</a:t>
            </a:r>
            <a:r>
              <a:rPr lang="zh-CN" altLang="en-US" sz="2400" b="1"/>
              <a:t>的头结点作为</a:t>
            </a:r>
            <a:r>
              <a:rPr lang="en-US" altLang="zh-CN" sz="2400" b="1"/>
              <a:t>Lc</a:t>
            </a:r>
            <a:r>
              <a:rPr lang="zh-CN" altLang="en-US" sz="2400" b="1"/>
              <a:t>的头结点 </a:t>
            </a:r>
          </a:p>
          <a:p>
            <a:pPr algn="just">
              <a:spcBef>
                <a:spcPct val="20000"/>
              </a:spcBef>
            </a:pPr>
            <a:r>
              <a:rPr lang="zh-CN" altLang="en-US" sz="2400" b="1"/>
              <a:t>   </a:t>
            </a:r>
            <a:r>
              <a:rPr lang="en-US" altLang="zh-CN" sz="2400" b="1"/>
              <a:t>while(pa &amp;&amp; pb){</a:t>
            </a:r>
          </a:p>
          <a:p>
            <a:pPr algn="just">
              <a:spcBef>
                <a:spcPct val="20000"/>
              </a:spcBef>
            </a:pPr>
            <a:r>
              <a:rPr lang="en-US" altLang="zh-CN" sz="2400" b="1"/>
              <a:t>   if (pa-&gt;data</a:t>
            </a:r>
            <a:r>
              <a:rPr lang="zh-CN" altLang="en-US" sz="2400" b="1"/>
              <a:t> </a:t>
            </a:r>
            <a:r>
              <a:rPr lang="en-US" altLang="zh-CN" sz="2400" b="1"/>
              <a:t>==</a:t>
            </a:r>
            <a:r>
              <a:rPr lang="zh-CN" altLang="en-US" sz="2400" b="1"/>
              <a:t> </a:t>
            </a:r>
            <a:r>
              <a:rPr lang="en-US" altLang="zh-CN" sz="2400" b="1"/>
              <a:t>pb-&gt;data)</a:t>
            </a:r>
          </a:p>
          <a:p>
            <a:pPr algn="just">
              <a:spcBef>
                <a:spcPct val="20000"/>
              </a:spcBef>
            </a:pPr>
            <a:r>
              <a:rPr lang="zh-CN" altLang="en-US" sz="2400" b="1"/>
              <a:t>        </a:t>
            </a:r>
            <a:r>
              <a:rPr lang="en-US" altLang="zh-CN" sz="2400" b="1"/>
              <a:t>{ pbd=pb; pb = pb-&gt;next; delete pbd;}</a:t>
            </a:r>
          </a:p>
          <a:p>
            <a:pPr algn="just">
              <a:spcBef>
                <a:spcPct val="20000"/>
              </a:spcBef>
            </a:pPr>
            <a:r>
              <a:rPr lang="zh-CN" altLang="en-US" sz="2400" b="1"/>
              <a:t>     </a:t>
            </a:r>
            <a:r>
              <a:rPr lang="en-US" altLang="zh-CN" sz="2400" b="1"/>
              <a:t>else if (pa-&gt;data&lt;pb-&gt;data)</a:t>
            </a:r>
          </a:p>
          <a:p>
            <a:pPr algn="just">
              <a:spcBef>
                <a:spcPct val="20000"/>
              </a:spcBef>
            </a:pPr>
            <a:r>
              <a:rPr lang="zh-CN" altLang="en-US" sz="2400" b="1"/>
              <a:t>                 </a:t>
            </a:r>
            <a:r>
              <a:rPr lang="en-US" altLang="zh-CN" sz="2400" b="1"/>
              <a:t>{ pc-&gt;next=pa;pc=pa;pa=pa-&gt;next;}</a:t>
            </a:r>
          </a:p>
          <a:p>
            <a:pPr algn="just">
              <a:spcBef>
                <a:spcPct val="20000"/>
              </a:spcBef>
            </a:pPr>
            <a:r>
              <a:rPr lang="en-US" altLang="zh-CN" sz="2400" b="1"/>
              <a:t>              else</a:t>
            </a:r>
            <a:r>
              <a:rPr lang="zh-CN" altLang="en-US" sz="2400" b="1"/>
              <a:t>  </a:t>
            </a:r>
            <a:r>
              <a:rPr lang="en-US" altLang="zh-CN" sz="2400" b="1"/>
              <a:t>{pc-&gt;next=pb; pc=pb; pb=pb-&gt;next;};</a:t>
            </a:r>
          </a:p>
          <a:p>
            <a:pPr algn="just">
              <a:spcBef>
                <a:spcPct val="20000"/>
              </a:spcBef>
            </a:pPr>
            <a:r>
              <a:rPr lang="en-US" altLang="zh-CN" sz="2400" b="1"/>
              <a:t>   pc-&gt;next=pa?pa:pb;    //</a:t>
            </a:r>
            <a:r>
              <a:rPr lang="zh-CN" altLang="en-US" sz="2400" b="1"/>
              <a:t>插入剩余段  </a:t>
            </a:r>
          </a:p>
          <a:p>
            <a:pPr algn="just">
              <a:spcBef>
                <a:spcPct val="20000"/>
              </a:spcBef>
            </a:pPr>
            <a:r>
              <a:rPr lang="zh-CN" altLang="en-US" sz="2400" b="1"/>
              <a:t>   </a:t>
            </a:r>
            <a:r>
              <a:rPr lang="en-US" altLang="zh-CN" sz="2400" b="1"/>
              <a:t>delete Lb;             //</a:t>
            </a:r>
            <a:r>
              <a:rPr lang="zh-CN" altLang="en-US" sz="2400" b="1"/>
              <a:t>释放</a:t>
            </a:r>
            <a:r>
              <a:rPr lang="en-US" altLang="zh-CN" sz="2400" b="1"/>
              <a:t>Lb</a:t>
            </a:r>
            <a:r>
              <a:rPr lang="zh-CN" altLang="en-US" sz="2400" b="1"/>
              <a:t>的头结点</a:t>
            </a:r>
            <a:r>
              <a:rPr lang="en-US" altLang="zh-CN" sz="2400" b="1"/>
              <a:t>}  </a:t>
            </a:r>
          </a:p>
          <a:p>
            <a:pPr>
              <a:lnSpc>
                <a:spcPct val="130000"/>
              </a:lnSpc>
              <a:spcBef>
                <a:spcPct val="20000"/>
              </a:spcBef>
            </a:pPr>
            <a:endParaRPr lang="en-US" altLang="zh-CN" sz="2400" b="1"/>
          </a:p>
        </p:txBody>
      </p:sp>
      <p:sp>
        <p:nvSpPr>
          <p:cNvPr id="146435" name="Rectangle 10"/>
          <p:cNvSpPr>
            <a:spLocks noChangeArrowheads="1"/>
          </p:cNvSpPr>
          <p:nvPr/>
        </p:nvSpPr>
        <p:spPr bwMode="auto">
          <a:xfrm>
            <a:off x="4763" y="-26988"/>
            <a:ext cx="8096250" cy="11525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r>
              <a:rPr lang="zh-CN" altLang="en-US" sz="4400" b="1">
                <a:ea typeface="楷体_GB2312" pitchFamily="49" charset="-122"/>
              </a:rPr>
              <a:t>－</a:t>
            </a:r>
            <a:r>
              <a:rPr lang="zh-CN" altLang="en-US" sz="3200" b="1">
                <a:latin typeface="楷体_GB2312" pitchFamily="49" charset="-122"/>
                <a:ea typeface="楷体_GB2312" pitchFamily="49" charset="-122"/>
              </a:rPr>
              <a:t>有序的链表合并</a:t>
            </a:r>
            <a:endParaRPr lang="en-US" altLang="zh-CN" sz="3200" b="1">
              <a:latin typeface="楷体_GB2312" pitchFamily="49" charset="-122"/>
              <a:ea typeface="楷体_GB2312" pitchFamily="49" charset="-122"/>
            </a:endParaRPr>
          </a:p>
          <a:p>
            <a:r>
              <a:rPr lang="zh-CN" altLang="en-US" sz="3200" b="1">
                <a:latin typeface="楷体_GB2312" pitchFamily="49" charset="-122"/>
                <a:ea typeface="楷体_GB2312" pitchFamily="49" charset="-122"/>
              </a:rPr>
              <a:t>                   </a:t>
            </a:r>
            <a:r>
              <a:rPr lang="en-US" altLang="zh-CN" sz="3200" b="1">
                <a:latin typeface="楷体_GB2312" pitchFamily="49" charset="-122"/>
                <a:ea typeface="楷体_GB2312" pitchFamily="49" charset="-122"/>
              </a:rPr>
              <a:t>(</a:t>
            </a:r>
            <a:r>
              <a:rPr lang="zh-CN" altLang="en-US" sz="3200" b="1">
                <a:latin typeface="楷体_GB2312" pitchFamily="49" charset="-122"/>
                <a:ea typeface="楷体_GB2312" pitchFamily="49" charset="-122"/>
              </a:rPr>
              <a:t>结果无重复元素</a:t>
            </a:r>
            <a:r>
              <a:rPr lang="en-US" altLang="zh-CN" sz="3200" b="1">
                <a:latin typeface="楷体_GB2312" pitchFamily="49" charset="-122"/>
                <a:ea typeface="楷体_GB2312" pitchFamily="49" charset="-122"/>
              </a:rPr>
              <a:t>)</a:t>
            </a:r>
            <a:endParaRPr lang="zh-CN" altLang="en-US" sz="3200" b="1">
              <a:latin typeface="楷体_GB2312" pitchFamily="49" charset="-122"/>
              <a:ea typeface="楷体_GB2312" pitchFamily="49"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Rectangle 90"/>
          <p:cNvSpPr>
            <a:spLocks noChangeArrowheads="1"/>
          </p:cNvSpPr>
          <p:nvPr/>
        </p:nvSpPr>
        <p:spPr bwMode="auto">
          <a:xfrm>
            <a:off x="323850" y="1341438"/>
            <a:ext cx="8583613"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Char char="ü"/>
            </a:pPr>
            <a:r>
              <a:rPr lang="zh-CN" altLang="en-US" sz="3200" b="1">
                <a:latin typeface="楷体_GB2312" pitchFamily="49" charset="-122"/>
                <a:ea typeface="楷体_GB2312" pitchFamily="49" charset="-122"/>
              </a:rPr>
              <a:t>要求结果链表仍使用原来两个链表的存储空间</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不另外占用其它的存储空间。</a:t>
            </a:r>
          </a:p>
          <a:p>
            <a:pPr>
              <a:buClr>
                <a:srgbClr val="FF0000"/>
              </a:buClr>
              <a:buFont typeface="Wingdings" panose="05000000000000000000" pitchFamily="2" charset="2"/>
              <a:buChar char="ü"/>
            </a:pPr>
            <a:endParaRPr lang="zh-CN" altLang="en-US" sz="3200" b="1">
              <a:latin typeface="楷体_GB2312" pitchFamily="49" charset="-122"/>
              <a:ea typeface="楷体_GB2312" pitchFamily="49" charset="-122"/>
            </a:endParaRPr>
          </a:p>
          <a:p>
            <a:pPr>
              <a:buClr>
                <a:srgbClr val="FF0000"/>
              </a:buClr>
              <a:buFont typeface="Wingdings" panose="05000000000000000000" pitchFamily="2" charset="2"/>
              <a:buChar char="ü"/>
            </a:pPr>
            <a:r>
              <a:rPr lang="zh-CN" altLang="en-US" sz="3200" b="1">
                <a:latin typeface="楷体_GB2312" pitchFamily="49" charset="-122"/>
                <a:ea typeface="楷体_GB2312" pitchFamily="49" charset="-122"/>
              </a:rPr>
              <a:t>表中允许有重复的数据。 </a:t>
            </a:r>
          </a:p>
        </p:txBody>
      </p:sp>
      <p:sp>
        <p:nvSpPr>
          <p:cNvPr id="147459" name="Rectangle 93"/>
          <p:cNvSpPr>
            <a:spLocks noChangeArrowheads="1"/>
          </p:cNvSpPr>
          <p:nvPr/>
        </p:nvSpPr>
        <p:spPr bwMode="auto">
          <a:xfrm>
            <a:off x="92075" y="0"/>
            <a:ext cx="9051925" cy="101600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solidFill>
                  <a:schemeClr val="hlink"/>
                </a:solidFill>
              </a:rPr>
              <a:t>思考</a:t>
            </a:r>
            <a:r>
              <a:rPr lang="en-US" altLang="zh-CN" sz="3200" b="1">
                <a:solidFill>
                  <a:schemeClr val="hlink"/>
                </a:solidFill>
              </a:rPr>
              <a:t>2</a:t>
            </a:r>
            <a:r>
              <a:rPr lang="zh-CN" altLang="en-US" sz="3200" b="1">
                <a:solidFill>
                  <a:schemeClr val="hlink"/>
                </a:solidFill>
              </a:rPr>
              <a:t>：将两个非递减的有序链表合并为一个非递增的有序链表，如何实现？</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2" name="Text Box 4"/>
          <p:cNvSpPr txBox="1">
            <a:spLocks noChangeArrowheads="1"/>
          </p:cNvSpPr>
          <p:nvPr/>
        </p:nvSpPr>
        <p:spPr bwMode="auto">
          <a:xfrm>
            <a:off x="501650" y="587375"/>
            <a:ext cx="3817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楷体_GB2312" pitchFamily="49" charset="-122"/>
                <a:ea typeface="楷体_GB2312" pitchFamily="49" charset="-122"/>
              </a:rPr>
              <a:t>(1)Lc</a:t>
            </a:r>
            <a:r>
              <a:rPr lang="zh-CN" altLang="en-US" sz="3200" b="1">
                <a:latin typeface="楷体_GB2312" pitchFamily="49" charset="-122"/>
                <a:ea typeface="楷体_GB2312" pitchFamily="49" charset="-122"/>
              </a:rPr>
              <a:t>指向</a:t>
            </a:r>
            <a:r>
              <a:rPr lang="en-US" altLang="zh-CN" sz="3200" b="1">
                <a:latin typeface="楷体_GB2312" pitchFamily="49" charset="-122"/>
                <a:ea typeface="楷体_GB2312" pitchFamily="49" charset="-122"/>
              </a:rPr>
              <a:t>La</a:t>
            </a:r>
          </a:p>
        </p:txBody>
      </p:sp>
      <p:sp>
        <p:nvSpPr>
          <p:cNvPr id="609285" name="Text Box 5"/>
          <p:cNvSpPr txBox="1">
            <a:spLocks noChangeArrowheads="1"/>
          </p:cNvSpPr>
          <p:nvPr/>
        </p:nvSpPr>
        <p:spPr bwMode="auto">
          <a:xfrm>
            <a:off x="571500" y="1228725"/>
            <a:ext cx="83978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3200" b="1"/>
              <a:t>(2)</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依次从 </a:t>
            </a:r>
            <a:r>
              <a:rPr lang="en-US" altLang="zh-CN" sz="3200" b="1">
                <a:latin typeface="楷体_GB2312" pitchFamily="49" charset="-122"/>
                <a:ea typeface="楷体_GB2312" pitchFamily="49" charset="-122"/>
              </a:rPr>
              <a:t>La </a:t>
            </a:r>
            <a:r>
              <a:rPr lang="zh-CN" altLang="en-US" sz="3200" b="1">
                <a:latin typeface="楷体_GB2312" pitchFamily="49" charset="-122"/>
                <a:ea typeface="楷体_GB2312" pitchFamily="49" charset="-122"/>
              </a:rPr>
              <a:t>或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中“摘取”元素值较小的结点插入到 </a:t>
            </a:r>
            <a:r>
              <a:rPr lang="en-US" altLang="zh-CN" sz="3200" b="1">
                <a:latin typeface="楷体_GB2312" pitchFamily="49" charset="-122"/>
                <a:ea typeface="楷体_GB2312" pitchFamily="49" charset="-122"/>
              </a:rPr>
              <a:t>Lc </a:t>
            </a:r>
            <a:r>
              <a:rPr lang="zh-CN" altLang="en-US" sz="3200" b="1">
                <a:latin typeface="楷体_GB2312" pitchFamily="49" charset="-122"/>
                <a:ea typeface="楷体_GB2312" pitchFamily="49" charset="-122"/>
              </a:rPr>
              <a:t>表的</a:t>
            </a:r>
            <a:r>
              <a:rPr lang="zh-CN" altLang="en-US" sz="3200" b="1">
                <a:solidFill>
                  <a:srgbClr val="FF0000"/>
                </a:solidFill>
                <a:latin typeface="楷体_GB2312" pitchFamily="49" charset="-122"/>
                <a:ea typeface="楷体_GB2312" pitchFamily="49" charset="-122"/>
              </a:rPr>
              <a:t>表头结点之后</a:t>
            </a:r>
            <a:r>
              <a:rPr lang="zh-CN" altLang="en-US" sz="3200" b="1">
                <a:latin typeface="楷体_GB2312" pitchFamily="49" charset="-122"/>
                <a:ea typeface="楷体_GB2312" pitchFamily="49" charset="-122"/>
              </a:rPr>
              <a:t>，直至其中一个表变空为止</a:t>
            </a:r>
          </a:p>
        </p:txBody>
      </p:sp>
      <p:sp>
        <p:nvSpPr>
          <p:cNvPr id="609286" name="Text Box 6"/>
          <p:cNvSpPr txBox="1">
            <a:spLocks noChangeArrowheads="1"/>
          </p:cNvSpPr>
          <p:nvPr/>
        </p:nvSpPr>
        <p:spPr bwMode="auto">
          <a:xfrm>
            <a:off x="587375" y="3028950"/>
            <a:ext cx="83978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3200" b="1">
                <a:latin typeface="楷体_GB2312" pitchFamily="49" charset="-122"/>
                <a:ea typeface="楷体_GB2312" pitchFamily="49" charset="-122"/>
              </a:rPr>
              <a:t>(3) </a:t>
            </a:r>
            <a:r>
              <a:rPr lang="zh-CN" altLang="en-US" sz="3200" b="1">
                <a:latin typeface="楷体_GB2312" pitchFamily="49" charset="-122"/>
                <a:ea typeface="楷体_GB2312" pitchFamily="49" charset="-122"/>
              </a:rPr>
              <a:t>继续将 </a:t>
            </a:r>
            <a:r>
              <a:rPr lang="en-US" altLang="zh-CN" sz="3200" b="1">
                <a:latin typeface="楷体_GB2312" pitchFamily="49" charset="-122"/>
                <a:ea typeface="楷体_GB2312" pitchFamily="49" charset="-122"/>
              </a:rPr>
              <a:t>La </a:t>
            </a:r>
            <a:r>
              <a:rPr lang="zh-CN" altLang="en-US" sz="3200" b="1">
                <a:latin typeface="楷体_GB2312" pitchFamily="49" charset="-122"/>
                <a:ea typeface="楷体_GB2312" pitchFamily="49" charset="-122"/>
              </a:rPr>
              <a:t>或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其中一个表的剩余结点插入在 </a:t>
            </a:r>
            <a:r>
              <a:rPr lang="en-US" altLang="zh-CN" sz="3200" b="1">
                <a:latin typeface="楷体_GB2312" pitchFamily="49" charset="-122"/>
                <a:ea typeface="楷体_GB2312" pitchFamily="49" charset="-122"/>
              </a:rPr>
              <a:t>Lc </a:t>
            </a:r>
            <a:r>
              <a:rPr lang="zh-CN" altLang="en-US" sz="3200" b="1">
                <a:latin typeface="楷体_GB2312" pitchFamily="49" charset="-122"/>
                <a:ea typeface="楷体_GB2312" pitchFamily="49" charset="-122"/>
              </a:rPr>
              <a:t>表的</a:t>
            </a:r>
            <a:r>
              <a:rPr lang="zh-CN" altLang="en-US" sz="3200" b="1">
                <a:solidFill>
                  <a:srgbClr val="FF0000"/>
                </a:solidFill>
                <a:latin typeface="楷体_GB2312" pitchFamily="49" charset="-122"/>
                <a:ea typeface="楷体_GB2312" pitchFamily="49" charset="-122"/>
              </a:rPr>
              <a:t>表头结点之后</a:t>
            </a:r>
            <a:endParaRPr lang="zh-CN" altLang="en-US" sz="3200" b="1">
              <a:latin typeface="楷体_GB2312" pitchFamily="49" charset="-122"/>
              <a:ea typeface="楷体_GB2312" pitchFamily="49" charset="-122"/>
            </a:endParaRPr>
          </a:p>
        </p:txBody>
      </p:sp>
      <p:sp>
        <p:nvSpPr>
          <p:cNvPr id="609287" name="Text Box 7"/>
          <p:cNvSpPr txBox="1">
            <a:spLocks noChangeArrowheads="1"/>
          </p:cNvSpPr>
          <p:nvPr/>
        </p:nvSpPr>
        <p:spPr bwMode="auto">
          <a:xfrm>
            <a:off x="609600" y="4470400"/>
            <a:ext cx="5086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楷体_GB2312" pitchFamily="49" charset="-122"/>
                <a:ea typeface="楷体_GB2312" pitchFamily="49" charset="-122"/>
              </a:rPr>
              <a:t>(4) </a:t>
            </a:r>
            <a:r>
              <a:rPr lang="zh-CN" altLang="en-US" sz="3200" b="1">
                <a:latin typeface="楷体_GB2312" pitchFamily="49" charset="-122"/>
                <a:ea typeface="楷体_GB2312" pitchFamily="49" charset="-122"/>
              </a:rPr>
              <a:t>释放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表的表头结点</a:t>
            </a:r>
          </a:p>
        </p:txBody>
      </p:sp>
      <p:sp>
        <p:nvSpPr>
          <p:cNvPr id="148486" name="Rectangle 10"/>
          <p:cNvSpPr>
            <a:spLocks noChangeArrowheads="1"/>
          </p:cNvSpPr>
          <p:nvPr/>
        </p:nvSpPr>
        <p:spPr bwMode="auto">
          <a:xfrm>
            <a:off x="4763" y="-26988"/>
            <a:ext cx="3846512"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算法步骤</a:t>
            </a:r>
            <a:r>
              <a:rPr lang="en-US" altLang="zh-CN" sz="4400" b="1">
                <a:ea typeface="楷体_GB2312" pitchFamily="49" charset="-122"/>
              </a:rPr>
              <a:t>】</a:t>
            </a:r>
            <a:endParaRPr lang="en-US" altLang="zh-CN" sz="32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9285"/>
                                        </p:tgtEl>
                                        <p:attrNameLst>
                                          <p:attrName>style.visibility</p:attrName>
                                        </p:attrNameLst>
                                      </p:cBhvr>
                                      <p:to>
                                        <p:strVal val="visible"/>
                                      </p:to>
                                    </p:set>
                                    <p:animEffect transition="in" filter="box(in)">
                                      <p:cBhvr>
                                        <p:cTn id="7" dur="500"/>
                                        <p:tgtEl>
                                          <p:spTgt spid="609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09286"/>
                                        </p:tgtEl>
                                        <p:attrNameLst>
                                          <p:attrName>style.visibility</p:attrName>
                                        </p:attrNameLst>
                                      </p:cBhvr>
                                      <p:to>
                                        <p:strVal val="visible"/>
                                      </p:to>
                                    </p:set>
                                    <p:animEffect transition="in" filter="diamond(in)">
                                      <p:cBhvr>
                                        <p:cTn id="12" dur="2000"/>
                                        <p:tgtEl>
                                          <p:spTgt spid="609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09287"/>
                                        </p:tgtEl>
                                        <p:attrNameLst>
                                          <p:attrName>style.visibility</p:attrName>
                                        </p:attrNameLst>
                                      </p:cBhvr>
                                      <p:to>
                                        <p:strVal val="visible"/>
                                      </p:to>
                                    </p:set>
                                    <p:animEffect transition="in" filter="checkerboard(across)">
                                      <p:cBhvr>
                                        <p:cTn id="17" dur="500"/>
                                        <p:tgtEl>
                                          <p:spTgt spid="609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5" grpId="0"/>
      <p:bldP spid="609286" grpId="0"/>
      <p:bldP spid="609287" grpId="0"/>
    </p:bld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Rectangle 58"/>
          <p:cNvSpPr>
            <a:spLocks noChangeArrowheads="1"/>
          </p:cNvSpPr>
          <p:nvPr/>
        </p:nvSpPr>
        <p:spPr bwMode="auto">
          <a:xfrm>
            <a:off x="0" y="511175"/>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华文楷体" panose="02010600040101010101" pitchFamily="2" charset="-122"/>
                <a:ea typeface="华文楷体" panose="02010600040101010101" pitchFamily="2" charset="-122"/>
              </a:rPr>
              <a:t>2.8 </a:t>
            </a:r>
            <a:r>
              <a:rPr lang="zh-CN" altLang="en-US" sz="4000" b="1">
                <a:solidFill>
                  <a:srgbClr val="CC00CC"/>
                </a:solidFill>
                <a:latin typeface="华文楷体" panose="02010600040101010101" pitchFamily="2" charset="-122"/>
                <a:ea typeface="华文楷体" panose="02010600040101010101" pitchFamily="2" charset="-122"/>
              </a:rPr>
              <a:t>案例分析与实现</a:t>
            </a:r>
          </a:p>
        </p:txBody>
      </p:sp>
      <p:sp>
        <p:nvSpPr>
          <p:cNvPr id="149507" name="Line 59"/>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49508" name="Picture 6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154"/>
          <p:cNvSpPr txBox="1">
            <a:spLocks noChangeArrowheads="1"/>
          </p:cNvSpPr>
          <p:nvPr/>
        </p:nvSpPr>
        <p:spPr>
          <a:xfrm>
            <a:off x="0" y="1268413"/>
            <a:ext cx="4933950" cy="609600"/>
          </a:xfrm>
          <a:prstGeom prst="rect">
            <a:avLst/>
          </a:prstGeom>
          <a:solidFill>
            <a:srgbClr val="92D050"/>
          </a:solidFill>
        </p:spPr>
        <p:txBody>
          <a:bodyPr/>
          <a:lstStyle/>
          <a:p>
            <a:pPr>
              <a:defRPr/>
            </a:pP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案例</a:t>
            </a:r>
            <a:r>
              <a:rPr kumimoji="1" lang="en-US" altLang="zh-CN"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2.1 </a:t>
            </a: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：一元多项式的运算</a:t>
            </a:r>
          </a:p>
        </p:txBody>
      </p:sp>
      <p:graphicFrame>
        <p:nvGraphicFramePr>
          <p:cNvPr id="74" name="表格 73"/>
          <p:cNvGraphicFramePr>
            <a:graphicFrameLocks noGrp="1"/>
          </p:cNvGraphicFramePr>
          <p:nvPr/>
        </p:nvGraphicFramePr>
        <p:xfrm>
          <a:off x="1046163" y="2971800"/>
          <a:ext cx="6413500" cy="1241425"/>
        </p:xfrm>
        <a:graphic>
          <a:graphicData uri="http://schemas.openxmlformats.org/drawingml/2006/table">
            <a:tbl>
              <a:tblPr/>
              <a:tblGrid>
                <a:gridCol w="1068413">
                  <a:extLst>
                    <a:ext uri="{9D8B030D-6E8A-4147-A177-3AD203B41FA5}">
                      <a16:colId xmlns:a16="http://schemas.microsoft.com/office/drawing/2014/main" val="20000"/>
                    </a:ext>
                  </a:extLst>
                </a:gridCol>
                <a:gridCol w="1069168">
                  <a:extLst>
                    <a:ext uri="{9D8B030D-6E8A-4147-A177-3AD203B41FA5}">
                      <a16:colId xmlns:a16="http://schemas.microsoft.com/office/drawing/2014/main" val="20001"/>
                    </a:ext>
                  </a:extLst>
                </a:gridCol>
                <a:gridCol w="1069168">
                  <a:extLst>
                    <a:ext uri="{9D8B030D-6E8A-4147-A177-3AD203B41FA5}">
                      <a16:colId xmlns:a16="http://schemas.microsoft.com/office/drawing/2014/main" val="20002"/>
                    </a:ext>
                  </a:extLst>
                </a:gridCol>
                <a:gridCol w="1068413">
                  <a:extLst>
                    <a:ext uri="{9D8B030D-6E8A-4147-A177-3AD203B41FA5}">
                      <a16:colId xmlns:a16="http://schemas.microsoft.com/office/drawing/2014/main" val="20003"/>
                    </a:ext>
                  </a:extLst>
                </a:gridCol>
                <a:gridCol w="1069168">
                  <a:extLst>
                    <a:ext uri="{9D8B030D-6E8A-4147-A177-3AD203B41FA5}">
                      <a16:colId xmlns:a16="http://schemas.microsoft.com/office/drawing/2014/main" val="20004"/>
                    </a:ext>
                  </a:extLst>
                </a:gridCol>
                <a:gridCol w="1069168">
                  <a:extLst>
                    <a:ext uri="{9D8B030D-6E8A-4147-A177-3AD203B41FA5}">
                      <a16:colId xmlns:a16="http://schemas.microsoft.com/office/drawing/2014/main" val="20005"/>
                    </a:ext>
                  </a:extLst>
                </a:gridCol>
              </a:tblGrid>
              <a:tr h="620713">
                <a:tc>
                  <a:txBody>
                    <a:bodyPr/>
                    <a:lstStyle/>
                    <a:p>
                      <a:pPr algn="ctr">
                        <a:spcBef>
                          <a:spcPts val="120"/>
                        </a:spcBef>
                        <a:spcAft>
                          <a:spcPts val="120"/>
                        </a:spcAft>
                      </a:pPr>
                      <a:r>
                        <a:rPr lang="zh-CN" sz="2000" kern="1000" dirty="0">
                          <a:latin typeface="Times New Roman" panose="02020603050405020304"/>
                          <a:ea typeface="方正书宋简体"/>
                          <a:cs typeface="Times New Roman" panose="02020603050405020304"/>
                        </a:rPr>
                        <a:t>指数（下标</a:t>
                      </a:r>
                      <a:r>
                        <a:rPr lang="en-US" sz="2000" kern="1000" dirty="0" err="1">
                          <a:latin typeface="Times New Roman" panose="02020603050405020304"/>
                          <a:ea typeface="方正书宋简体"/>
                          <a:cs typeface="Times New Roman" panose="02020603050405020304"/>
                        </a:rPr>
                        <a:t>i</a:t>
                      </a:r>
                      <a:r>
                        <a:rPr lang="zh-CN" sz="2000" kern="1000" dirty="0">
                          <a:latin typeface="Times New Roman" panose="02020603050405020304"/>
                          <a:ea typeface="方正书宋简体"/>
                          <a:cs typeface="Times New Roman" panose="02020603050405020304"/>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0</a:t>
                      </a:r>
                      <a:endParaRPr lang="zh-CN" sz="20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1</a:t>
                      </a:r>
                      <a:endParaRPr lang="zh-CN" sz="20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2</a:t>
                      </a:r>
                      <a:endParaRPr lang="zh-CN" sz="20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dirty="0">
                          <a:latin typeface="Times New Roman" panose="02020603050405020304"/>
                          <a:ea typeface="方正书宋简体"/>
                          <a:cs typeface="Times New Roman" panose="02020603050405020304"/>
                        </a:rPr>
                        <a:t>3</a:t>
                      </a:r>
                      <a:endParaRPr lang="zh-CN" sz="2000" kern="1000" dirty="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4</a:t>
                      </a:r>
                      <a:endParaRPr lang="zh-CN" sz="20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0"/>
                  </a:ext>
                </a:extLst>
              </a:tr>
              <a:tr h="620713">
                <a:tc>
                  <a:txBody>
                    <a:bodyPr/>
                    <a:lstStyle/>
                    <a:p>
                      <a:pPr algn="ctr">
                        <a:spcBef>
                          <a:spcPts val="120"/>
                        </a:spcBef>
                        <a:spcAft>
                          <a:spcPts val="120"/>
                        </a:spcAft>
                      </a:pPr>
                      <a:r>
                        <a:rPr lang="zh-CN" sz="2000" kern="1000">
                          <a:latin typeface="Times New Roman" panose="02020603050405020304"/>
                          <a:ea typeface="方正书宋简体"/>
                          <a:cs typeface="Times New Roman" panose="02020603050405020304"/>
                        </a:rPr>
                        <a:t>系数</a:t>
                      </a:r>
                      <a:r>
                        <a:rPr lang="en-US" sz="2000" kern="1000">
                          <a:latin typeface="Times New Roman" panose="02020603050405020304"/>
                          <a:ea typeface="方正书宋简体"/>
                          <a:cs typeface="Times New Roman" panose="02020603050405020304"/>
                        </a:rPr>
                        <a:t>p[i]</a:t>
                      </a:r>
                      <a:endParaRPr lang="zh-CN" sz="2000" kern="1000">
                        <a:latin typeface="Times New Roman" panose="02020603050405020304"/>
                        <a:ea typeface="方正书宋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10</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5</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-4</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3</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2</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1"/>
                  </a:ext>
                </a:extLst>
              </a:tr>
            </a:tbl>
          </a:graphicData>
        </a:graphic>
      </p:graphicFrame>
      <p:sp>
        <p:nvSpPr>
          <p:cNvPr id="44062" name="矩形 74"/>
          <p:cNvSpPr>
            <a:spLocks noChangeArrowheads="1"/>
          </p:cNvSpPr>
          <p:nvPr/>
        </p:nvSpPr>
        <p:spPr bwMode="auto">
          <a:xfrm>
            <a:off x="642938" y="2070100"/>
            <a:ext cx="51435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i="1"/>
              <a:t>P</a:t>
            </a:r>
            <a:r>
              <a:rPr lang="en-US" altLang="zh-CN" b="1"/>
              <a:t>(</a:t>
            </a:r>
            <a:r>
              <a:rPr lang="en-US" altLang="zh-CN" b="1" i="1"/>
              <a:t>x</a:t>
            </a:r>
            <a:r>
              <a:rPr lang="en-US" altLang="zh-CN" b="1"/>
              <a:t>) = 10 + 5x - 4</a:t>
            </a:r>
            <a:r>
              <a:rPr lang="en-US" altLang="zh-CN" b="1" i="1"/>
              <a:t>x</a:t>
            </a:r>
            <a:r>
              <a:rPr lang="en-US" altLang="zh-CN" b="1" baseline="30000"/>
              <a:t>2</a:t>
            </a:r>
            <a:r>
              <a:rPr lang="en-US" altLang="zh-CN" b="1"/>
              <a:t> + 3</a:t>
            </a:r>
            <a:r>
              <a:rPr lang="en-US" altLang="zh-CN" b="1" i="1"/>
              <a:t>x</a:t>
            </a:r>
            <a:r>
              <a:rPr lang="en-US" altLang="zh-CN" b="1" baseline="30000"/>
              <a:t>3</a:t>
            </a:r>
            <a:r>
              <a:rPr lang="en-US" altLang="zh-CN" b="1"/>
              <a:t> + 2</a:t>
            </a:r>
            <a:r>
              <a:rPr lang="en-US" altLang="zh-CN" b="1" i="1"/>
              <a:t>x</a:t>
            </a:r>
            <a:r>
              <a:rPr lang="en-US" altLang="zh-CN" b="1" baseline="30000"/>
              <a:t>4</a:t>
            </a:r>
            <a:endParaRPr lang="zh-CN" altLang="en-US" b="1"/>
          </a:p>
        </p:txBody>
      </p:sp>
      <p:grpSp>
        <p:nvGrpSpPr>
          <p:cNvPr id="2" name="组合 14"/>
          <p:cNvGrpSpPr>
            <a:grpSpLocks/>
          </p:cNvGrpSpPr>
          <p:nvPr/>
        </p:nvGrpSpPr>
        <p:grpSpPr bwMode="auto">
          <a:xfrm>
            <a:off x="5786438" y="1857375"/>
            <a:ext cx="3190875" cy="1069975"/>
            <a:chOff x="5786438" y="3644900"/>
            <a:chExt cx="3190875" cy="1069975"/>
          </a:xfrm>
        </p:grpSpPr>
        <p:sp>
          <p:nvSpPr>
            <p:cNvPr id="149539" name="矩形 75"/>
            <p:cNvSpPr>
              <a:spLocks noChangeArrowheads="1"/>
            </p:cNvSpPr>
            <p:nvPr/>
          </p:nvSpPr>
          <p:spPr bwMode="auto">
            <a:xfrm>
              <a:off x="6500813" y="3644900"/>
              <a:ext cx="2476500" cy="10699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2400" b="1">
                  <a:solidFill>
                    <a:srgbClr val="FF0000"/>
                  </a:solidFill>
                  <a:latin typeface="华文楷体" panose="02010600040101010101" pitchFamily="2" charset="-122"/>
                  <a:ea typeface="华文楷体" panose="02010600040101010101" pitchFamily="2" charset="-122"/>
                </a:rPr>
                <a:t>数组表示</a:t>
              </a:r>
              <a:endParaRPr lang="en-US" altLang="zh-CN" sz="2400" b="1">
                <a:solidFill>
                  <a:srgbClr val="FF0000"/>
                </a:solidFill>
                <a:latin typeface="华文楷体" panose="02010600040101010101" pitchFamily="2" charset="-122"/>
                <a:ea typeface="华文楷体" panose="02010600040101010101" pitchFamily="2" charset="-122"/>
              </a:endParaRPr>
            </a:p>
            <a:p>
              <a:pPr>
                <a:spcBef>
                  <a:spcPct val="20000"/>
                </a:spcBef>
              </a:pPr>
              <a:r>
                <a:rPr lang="zh-CN" altLang="en-US" sz="1800" b="1"/>
                <a:t>（每一项的指数</a:t>
              </a:r>
              <a:r>
                <a:rPr lang="en-US" altLang="zh-CN" sz="1800" b="1" i="1"/>
                <a:t>i</a:t>
              </a:r>
              <a:r>
                <a:rPr lang="zh-CN" altLang="en-US" sz="1800" b="1"/>
                <a:t>隐含在其系数</a:t>
              </a:r>
              <a:r>
                <a:rPr lang="en-US" altLang="zh-CN" sz="1800" b="1" i="1"/>
                <a:t>p</a:t>
              </a:r>
              <a:r>
                <a:rPr lang="en-US" altLang="zh-CN" sz="1800" b="1" i="1" baseline="-30000"/>
                <a:t>i</a:t>
              </a:r>
              <a:r>
                <a:rPr lang="zh-CN" altLang="en-US" sz="1800" b="1"/>
                <a:t>的序号中）</a:t>
              </a:r>
              <a:endParaRPr lang="zh-CN" altLang="en-US" sz="2400" b="1"/>
            </a:p>
          </p:txBody>
        </p:sp>
        <p:sp>
          <p:nvSpPr>
            <p:cNvPr id="149540" name="右弧形箭头 76"/>
            <p:cNvSpPr>
              <a:spLocks noChangeArrowheads="1"/>
            </p:cNvSpPr>
            <p:nvPr/>
          </p:nvSpPr>
          <p:spPr bwMode="auto">
            <a:xfrm>
              <a:off x="5786438" y="4046538"/>
              <a:ext cx="428625" cy="668337"/>
            </a:xfrm>
            <a:prstGeom prst="curvedLeftArrow">
              <a:avLst>
                <a:gd name="adj1" fmla="val 24970"/>
                <a:gd name="adj2" fmla="val 49932"/>
                <a:gd name="adj3" fmla="val 3328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3" name="组合 20"/>
          <p:cNvGrpSpPr>
            <a:grpSpLocks/>
          </p:cNvGrpSpPr>
          <p:nvPr/>
        </p:nvGrpSpPr>
        <p:grpSpPr bwMode="auto">
          <a:xfrm>
            <a:off x="0" y="4643438"/>
            <a:ext cx="8351838" cy="1392237"/>
            <a:chOff x="0" y="4643446"/>
            <a:chExt cx="8351838" cy="1392238"/>
          </a:xfrm>
        </p:grpSpPr>
        <p:sp>
          <p:nvSpPr>
            <p:cNvPr id="149534" name="矩形 2"/>
            <p:cNvSpPr>
              <a:spLocks noChangeArrowheads="1"/>
            </p:cNvSpPr>
            <p:nvPr/>
          </p:nvSpPr>
          <p:spPr bwMode="auto">
            <a:xfrm>
              <a:off x="0" y="4643446"/>
              <a:ext cx="3357563"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i="1"/>
                <a:t>R</a:t>
              </a:r>
              <a:r>
                <a:rPr lang="en-US" altLang="zh-CN" b="1" i="1" baseline="-30000"/>
                <a:t>n</a:t>
              </a:r>
              <a:r>
                <a:rPr lang="en-US" altLang="zh-CN" b="1"/>
                <a:t>(</a:t>
              </a:r>
              <a:r>
                <a:rPr lang="en-US" altLang="zh-CN" b="1" i="1"/>
                <a:t>x</a:t>
              </a:r>
              <a:r>
                <a:rPr lang="en-US" altLang="zh-CN" b="1"/>
                <a:t>) = </a:t>
              </a:r>
              <a:r>
                <a:rPr lang="en-US" altLang="zh-CN" b="1" i="1"/>
                <a:t>P</a:t>
              </a:r>
              <a:r>
                <a:rPr lang="en-US" altLang="zh-CN" b="1" i="1" baseline="-30000"/>
                <a:t>n</a:t>
              </a:r>
              <a:r>
                <a:rPr lang="en-US" altLang="zh-CN" b="1"/>
                <a:t>(</a:t>
              </a:r>
              <a:r>
                <a:rPr lang="en-US" altLang="zh-CN" b="1" i="1"/>
                <a:t>x</a:t>
              </a:r>
              <a:r>
                <a:rPr lang="en-US" altLang="zh-CN" b="1"/>
                <a:t>) + </a:t>
              </a:r>
              <a:r>
                <a:rPr lang="en-US" altLang="zh-CN" b="1" i="1"/>
                <a:t>Q</a:t>
              </a:r>
              <a:r>
                <a:rPr lang="en-US" altLang="zh-CN" b="1" i="1" baseline="-30000"/>
                <a:t>m</a:t>
              </a:r>
              <a:r>
                <a:rPr lang="en-US" altLang="zh-CN" b="1"/>
                <a:t>(</a:t>
              </a:r>
              <a:r>
                <a:rPr lang="en-US" altLang="zh-CN" b="1" i="1"/>
                <a:t>x</a:t>
              </a:r>
              <a:r>
                <a:rPr lang="en-US" altLang="zh-CN" b="1"/>
                <a:t>)</a:t>
              </a:r>
              <a:endParaRPr lang="zh-CN" altLang="en-US" b="1"/>
            </a:p>
          </p:txBody>
        </p:sp>
        <p:grpSp>
          <p:nvGrpSpPr>
            <p:cNvPr id="149535" name="组合 3"/>
            <p:cNvGrpSpPr>
              <a:grpSpLocks/>
            </p:cNvGrpSpPr>
            <p:nvPr/>
          </p:nvGrpSpPr>
          <p:grpSpPr bwMode="auto">
            <a:xfrm>
              <a:off x="285750" y="4905384"/>
              <a:ext cx="8066088" cy="1130300"/>
              <a:chOff x="285720" y="3902807"/>
              <a:chExt cx="8065939" cy="1130866"/>
            </a:xfrm>
          </p:grpSpPr>
          <p:sp>
            <p:nvSpPr>
              <p:cNvPr id="149537" name="矩形 4"/>
              <p:cNvSpPr>
                <a:spLocks noChangeArrowheads="1"/>
              </p:cNvSpPr>
              <p:nvPr/>
            </p:nvSpPr>
            <p:spPr bwMode="auto">
              <a:xfrm>
                <a:off x="285720" y="4572008"/>
                <a:ext cx="8065939" cy="46166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54000">
                  <a:tabLst>
                    <a:tab pos="2667000" algn="ctr"/>
                    <a:tab pos="5334000" algn="r"/>
                  </a:tabLst>
                  <a:defRPr sz="2800">
                    <a:solidFill>
                      <a:schemeClr val="tx1"/>
                    </a:solidFill>
                    <a:latin typeface="Times New Roman" panose="02020603050405020304" pitchFamily="18" charset="0"/>
                    <a:ea typeface="仿宋_GB2312" pitchFamily="49" charset="-122"/>
                  </a:defRPr>
                </a:lvl1pPr>
                <a:lvl2pPr marL="742950" indent="-285750">
                  <a:tabLst>
                    <a:tab pos="2667000" algn="ctr"/>
                    <a:tab pos="5334000" algn="r"/>
                  </a:tabLst>
                  <a:defRPr sz="2800">
                    <a:solidFill>
                      <a:schemeClr val="tx1"/>
                    </a:solidFill>
                    <a:latin typeface="Times New Roman" panose="02020603050405020304" pitchFamily="18" charset="0"/>
                    <a:ea typeface="仿宋_GB2312" pitchFamily="49" charset="-122"/>
                  </a:defRPr>
                </a:lvl2pPr>
                <a:lvl3pPr marL="1143000" indent="-228600">
                  <a:tabLst>
                    <a:tab pos="2667000" algn="ctr"/>
                    <a:tab pos="5334000" algn="r"/>
                  </a:tabLst>
                  <a:defRPr sz="2800">
                    <a:solidFill>
                      <a:schemeClr val="tx1"/>
                    </a:solidFill>
                    <a:latin typeface="Times New Roman" panose="02020603050405020304" pitchFamily="18" charset="0"/>
                    <a:ea typeface="仿宋_GB2312" pitchFamily="49" charset="-122"/>
                  </a:defRPr>
                </a:lvl3pPr>
                <a:lvl4pPr marL="1600200" indent="-228600">
                  <a:tabLst>
                    <a:tab pos="2667000" algn="ctr"/>
                    <a:tab pos="5334000" algn="r"/>
                  </a:tabLst>
                  <a:defRPr sz="2800">
                    <a:solidFill>
                      <a:schemeClr val="tx1"/>
                    </a:solidFill>
                    <a:latin typeface="Times New Roman" panose="02020603050405020304" pitchFamily="18" charset="0"/>
                    <a:ea typeface="仿宋_GB2312" pitchFamily="49" charset="-122"/>
                  </a:defRPr>
                </a:lvl4pPr>
                <a:lvl5pPr marL="2057400" indent="-228600">
                  <a:tabLst>
                    <a:tab pos="2667000" algn="ctr"/>
                    <a:tab pos="5334000" algn="r"/>
                  </a:tabLst>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2667000" algn="ctr"/>
                    <a:tab pos="5334000" algn="r"/>
                  </a:tabLs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2667000" algn="ctr"/>
                    <a:tab pos="5334000" algn="r"/>
                  </a:tabLs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2667000" algn="ctr"/>
                    <a:tab pos="5334000" algn="r"/>
                  </a:tabLs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2667000" algn="ctr"/>
                    <a:tab pos="5334000" algn="r"/>
                  </a:tabLst>
                  <a:defRPr sz="2800">
                    <a:solidFill>
                      <a:schemeClr val="tx1"/>
                    </a:solidFill>
                    <a:latin typeface="Times New Roman" panose="02020603050405020304" pitchFamily="18" charset="0"/>
                    <a:ea typeface="仿宋_GB2312" pitchFamily="49" charset="-122"/>
                  </a:defRPr>
                </a:lvl9pPr>
              </a:lstStyle>
              <a:p>
                <a:r>
                  <a:rPr lang="zh-CN" altLang="en-US" sz="2400" b="1">
                    <a:latin typeface="华文楷体" panose="02010600040101010101" pitchFamily="2" charset="-122"/>
                    <a:ea typeface="华文楷体" panose="02010600040101010101" pitchFamily="2" charset="-122"/>
                  </a:rPr>
                  <a:t>线性表</a:t>
                </a:r>
                <a:r>
                  <a:rPr lang="en-US" altLang="zh-CN" sz="2400" b="1"/>
                  <a:t>R = (p</a:t>
                </a:r>
                <a:r>
                  <a:rPr lang="en-US" altLang="zh-CN" sz="2400" b="1" baseline="-30000"/>
                  <a:t>0</a:t>
                </a:r>
                <a:r>
                  <a:rPr lang="en-US" altLang="zh-CN" sz="2400" b="1"/>
                  <a:t> + q</a:t>
                </a:r>
                <a:r>
                  <a:rPr lang="en-US" altLang="zh-CN" sz="2400" b="1" baseline="-30000"/>
                  <a:t>0</a:t>
                </a:r>
                <a:r>
                  <a:rPr lang="en-US" altLang="zh-CN" sz="2400" b="1"/>
                  <a:t>,p</a:t>
                </a:r>
                <a:r>
                  <a:rPr lang="en-US" altLang="zh-CN" sz="2400" b="1" baseline="-30000"/>
                  <a:t>1</a:t>
                </a:r>
                <a:r>
                  <a:rPr lang="en-US" altLang="zh-CN" sz="2400" b="1"/>
                  <a:t> + q</a:t>
                </a:r>
                <a:r>
                  <a:rPr lang="en-US" altLang="zh-CN" sz="2400" b="1" baseline="-30000"/>
                  <a:t>1</a:t>
                </a:r>
                <a:r>
                  <a:rPr lang="en-US" altLang="zh-CN" sz="2400" b="1"/>
                  <a:t>,p</a:t>
                </a:r>
                <a:r>
                  <a:rPr lang="en-US" altLang="zh-CN" sz="2400" b="1" baseline="-30000"/>
                  <a:t>2</a:t>
                </a:r>
                <a:r>
                  <a:rPr lang="en-US" altLang="zh-CN" sz="2400" b="1"/>
                  <a:t> + q</a:t>
                </a:r>
                <a:r>
                  <a:rPr lang="en-US" altLang="zh-CN" sz="2400" b="1" baseline="-30000"/>
                  <a:t>2</a:t>
                </a:r>
                <a:r>
                  <a:rPr lang="en-US" altLang="zh-CN" sz="2400" b="1"/>
                  <a:t>,…,p</a:t>
                </a:r>
                <a:r>
                  <a:rPr lang="en-US" altLang="zh-CN" sz="2400" b="1" baseline="-30000"/>
                  <a:t>m</a:t>
                </a:r>
                <a:r>
                  <a:rPr lang="en-US" altLang="zh-CN" sz="2400" b="1"/>
                  <a:t> + q</a:t>
                </a:r>
                <a:r>
                  <a:rPr lang="en-US" altLang="zh-CN" sz="2400" b="1" baseline="-30000"/>
                  <a:t>m</a:t>
                </a:r>
                <a:r>
                  <a:rPr lang="en-US" altLang="zh-CN" sz="2400" b="1"/>
                  <a:t>,p</a:t>
                </a:r>
                <a:r>
                  <a:rPr lang="en-US" altLang="zh-CN" sz="2400" b="1" baseline="-30000"/>
                  <a:t>m+1</a:t>
                </a:r>
                <a:r>
                  <a:rPr lang="en-US" altLang="zh-CN" sz="2400" b="1"/>
                  <a:t>,…,p</a:t>
                </a:r>
                <a:r>
                  <a:rPr lang="en-US" altLang="zh-CN" sz="2400" b="1" baseline="-30000"/>
                  <a:t>n</a:t>
                </a:r>
                <a:r>
                  <a:rPr lang="en-US" altLang="zh-CN" sz="2400" b="1"/>
                  <a:t>)</a:t>
                </a:r>
              </a:p>
            </p:txBody>
          </p:sp>
          <p:sp>
            <p:nvSpPr>
              <p:cNvPr id="149538" name="右弧形箭头 5"/>
              <p:cNvSpPr>
                <a:spLocks noChangeArrowheads="1"/>
              </p:cNvSpPr>
              <p:nvPr/>
            </p:nvSpPr>
            <p:spPr bwMode="auto">
              <a:xfrm>
                <a:off x="3357554" y="3902807"/>
                <a:ext cx="428629" cy="669201"/>
              </a:xfrm>
              <a:prstGeom prst="curvedLeftArrow">
                <a:avLst>
                  <a:gd name="adj1" fmla="val 25002"/>
                  <a:gd name="adj2" fmla="val 49996"/>
                  <a:gd name="adj3" fmla="val 3328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pic>
          <p:nvPicPr>
            <p:cNvPr id="149536" name="Picture 2" descr="http://p8.qhimg.com/t01e8c1a6d348fa0b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4643446"/>
              <a:ext cx="100012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62"/>
                                        </p:tgtEl>
                                        <p:attrNameLst>
                                          <p:attrName>style.visibility</p:attrName>
                                        </p:attrNameLst>
                                      </p:cBhvr>
                                      <p:to>
                                        <p:strVal val="visible"/>
                                      </p:to>
                                    </p:set>
                                    <p:anim calcmode="lin" valueType="num">
                                      <p:cBhvr additive="base">
                                        <p:cTn id="7" dur="500" fill="hold"/>
                                        <p:tgtEl>
                                          <p:spTgt spid="44062"/>
                                        </p:tgtEl>
                                        <p:attrNameLst>
                                          <p:attrName>ppt_x</p:attrName>
                                        </p:attrNameLst>
                                      </p:cBhvr>
                                      <p:tavLst>
                                        <p:tav tm="0">
                                          <p:val>
                                            <p:strVal val="#ppt_x"/>
                                          </p:val>
                                        </p:tav>
                                        <p:tav tm="100000">
                                          <p:val>
                                            <p:strVal val="#ppt_x"/>
                                          </p:val>
                                        </p:tav>
                                      </p:tavLst>
                                    </p:anim>
                                    <p:anim calcmode="lin" valueType="num">
                                      <p:cBhvr additive="base">
                                        <p:cTn id="8" dur="500" fill="hold"/>
                                        <p:tgtEl>
                                          <p:spTgt spid="440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box(in)">
                                      <p:cBhvr>
                                        <p:cTn id="19" dur="500"/>
                                        <p:tgtEl>
                                          <p:spTgt spid="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2" grpId="0" animBg="1"/>
    </p:bld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AutoShape 2" descr="http://img0.imgtn.bdimg.com/it/u=239226275,1387765387&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0531" name="AutoShape 4" descr="http://img0.imgtn.bdimg.com/it/u=239226275,1387765387&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0532" name="AutoShape 6" descr="http://img0.imgtn.bdimg.com/it/u=239226275,1387765387&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0533" name="AutoShape 8" descr="http://img4.imgtn.bdimg.com/it/u=3584398993,898841989&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aphicFrame>
        <p:nvGraphicFramePr>
          <p:cNvPr id="7" name="表格 6"/>
          <p:cNvGraphicFramePr>
            <a:graphicFrameLocks noGrp="1"/>
          </p:cNvGraphicFramePr>
          <p:nvPr/>
        </p:nvGraphicFramePr>
        <p:xfrm>
          <a:off x="928688" y="1428750"/>
          <a:ext cx="7321550" cy="1219200"/>
        </p:xfrm>
        <a:graphic>
          <a:graphicData uri="http://schemas.openxmlformats.org/drawingml/2006/table">
            <a:tbl>
              <a:tblPr/>
              <a:tblGrid>
                <a:gridCol w="972819">
                  <a:extLst>
                    <a:ext uri="{9D8B030D-6E8A-4147-A177-3AD203B41FA5}">
                      <a16:colId xmlns:a16="http://schemas.microsoft.com/office/drawing/2014/main" val="20000"/>
                    </a:ext>
                  </a:extLst>
                </a:gridCol>
                <a:gridCol w="622389">
                  <a:extLst>
                    <a:ext uri="{9D8B030D-6E8A-4147-A177-3AD203B41FA5}">
                      <a16:colId xmlns:a16="http://schemas.microsoft.com/office/drawing/2014/main" val="20001"/>
                    </a:ext>
                  </a:extLst>
                </a:gridCol>
                <a:gridCol w="623281">
                  <a:extLst>
                    <a:ext uri="{9D8B030D-6E8A-4147-A177-3AD203B41FA5}">
                      <a16:colId xmlns:a16="http://schemas.microsoft.com/office/drawing/2014/main" val="20002"/>
                    </a:ext>
                  </a:extLst>
                </a:gridCol>
                <a:gridCol w="622389">
                  <a:extLst>
                    <a:ext uri="{9D8B030D-6E8A-4147-A177-3AD203B41FA5}">
                      <a16:colId xmlns:a16="http://schemas.microsoft.com/office/drawing/2014/main" val="20003"/>
                    </a:ext>
                  </a:extLst>
                </a:gridCol>
                <a:gridCol w="623281">
                  <a:extLst>
                    <a:ext uri="{9D8B030D-6E8A-4147-A177-3AD203B41FA5}">
                      <a16:colId xmlns:a16="http://schemas.microsoft.com/office/drawing/2014/main" val="20004"/>
                    </a:ext>
                  </a:extLst>
                </a:gridCol>
                <a:gridCol w="655382">
                  <a:extLst>
                    <a:ext uri="{9D8B030D-6E8A-4147-A177-3AD203B41FA5}">
                      <a16:colId xmlns:a16="http://schemas.microsoft.com/office/drawing/2014/main" val="20005"/>
                    </a:ext>
                  </a:extLst>
                </a:gridCol>
                <a:gridCol w="856008">
                  <a:extLst>
                    <a:ext uri="{9D8B030D-6E8A-4147-A177-3AD203B41FA5}">
                      <a16:colId xmlns:a16="http://schemas.microsoft.com/office/drawing/2014/main" val="20006"/>
                    </a:ext>
                  </a:extLst>
                </a:gridCol>
                <a:gridCol w="782000">
                  <a:extLst>
                    <a:ext uri="{9D8B030D-6E8A-4147-A177-3AD203B41FA5}">
                      <a16:colId xmlns:a16="http://schemas.microsoft.com/office/drawing/2014/main" val="20007"/>
                    </a:ext>
                  </a:extLst>
                </a:gridCol>
                <a:gridCol w="782000">
                  <a:extLst>
                    <a:ext uri="{9D8B030D-6E8A-4147-A177-3AD203B41FA5}">
                      <a16:colId xmlns:a16="http://schemas.microsoft.com/office/drawing/2014/main" val="20008"/>
                    </a:ext>
                  </a:extLst>
                </a:gridCol>
                <a:gridCol w="782000">
                  <a:extLst>
                    <a:ext uri="{9D8B030D-6E8A-4147-A177-3AD203B41FA5}">
                      <a16:colId xmlns:a16="http://schemas.microsoft.com/office/drawing/2014/main" val="20009"/>
                    </a:ext>
                  </a:extLst>
                </a:gridCol>
              </a:tblGrid>
              <a:tr h="214314">
                <a:tc>
                  <a:txBody>
                    <a:bodyPr/>
                    <a:lstStyle/>
                    <a:p>
                      <a:pPr algn="ctr">
                        <a:spcBef>
                          <a:spcPts val="120"/>
                        </a:spcBef>
                        <a:spcAft>
                          <a:spcPts val="120"/>
                        </a:spcAft>
                      </a:pPr>
                      <a:r>
                        <a:rPr lang="zh-CN" sz="2000" kern="1000" dirty="0">
                          <a:latin typeface="Times New Roman" panose="02020603050405020304"/>
                          <a:ea typeface="方正书宋简体"/>
                          <a:cs typeface="Times New Roman" panose="02020603050405020304"/>
                        </a:rPr>
                        <a:t>下标</a:t>
                      </a:r>
                      <a:r>
                        <a:rPr lang="en-US" sz="2000" kern="1000" dirty="0" err="1">
                          <a:latin typeface="Times New Roman" panose="02020603050405020304"/>
                          <a:ea typeface="方正书宋简体"/>
                          <a:cs typeface="Times New Roman" panose="02020603050405020304"/>
                        </a:rPr>
                        <a:t>i</a:t>
                      </a:r>
                      <a:endParaRPr lang="zh-CN" sz="2000" kern="1000" dirty="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0</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1</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2</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3</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Times New Roman" panose="02020603050405020304"/>
                        <a:ea typeface="方正书宋简体"/>
                        <a:cs typeface="Times New Roman" panose="02020603050405020304"/>
                      </a:endParaRPr>
                    </a:p>
                  </a:txBody>
                  <a:tcPr marL="68577" marR="68577" marT="0" marB="0" anchor="ctr">
                    <a:lnL>
                      <a:noFill/>
                    </a:lnL>
                    <a:lnR>
                      <a:noFill/>
                    </a:lnR>
                    <a:lnT>
                      <a:noFill/>
                    </a:lnT>
                    <a:lnB>
                      <a:noFill/>
                    </a:lnB>
                  </a:tcPr>
                </a:tc>
                <a:tc>
                  <a:txBody>
                    <a:bodyPr/>
                    <a:lstStyle/>
                    <a:p>
                      <a:pPr algn="ctr">
                        <a:spcBef>
                          <a:spcPts val="120"/>
                        </a:spcBef>
                        <a:spcAft>
                          <a:spcPts val="120"/>
                        </a:spcAft>
                      </a:pPr>
                      <a:r>
                        <a:rPr lang="zh-CN" sz="2000" kern="1000">
                          <a:latin typeface="Times New Roman" panose="02020603050405020304"/>
                          <a:ea typeface="方正书宋简体"/>
                          <a:cs typeface="Times New Roman" panose="02020603050405020304"/>
                        </a:rPr>
                        <a:t>下标</a:t>
                      </a:r>
                      <a:r>
                        <a:rPr lang="en-US" sz="2000" kern="1000">
                          <a:latin typeface="Times New Roman" panose="02020603050405020304"/>
                          <a:ea typeface="方正书宋简体"/>
                          <a:cs typeface="Times New Roman" panose="02020603050405020304"/>
                        </a:rPr>
                        <a:t>i</a:t>
                      </a:r>
                      <a:endParaRPr lang="zh-CN" sz="2000" kern="100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0</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1</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2</a:t>
                      </a:r>
                      <a:endParaRPr lang="zh-CN" sz="2000"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8628">
                <a:tc>
                  <a:txBody>
                    <a:bodyPr/>
                    <a:lstStyle/>
                    <a:p>
                      <a:pPr algn="ctr">
                        <a:spcBef>
                          <a:spcPts val="120"/>
                        </a:spcBef>
                        <a:spcAft>
                          <a:spcPts val="120"/>
                        </a:spcAft>
                      </a:pPr>
                      <a:r>
                        <a:rPr lang="zh-CN" sz="2000" kern="1000" dirty="0">
                          <a:solidFill>
                            <a:srgbClr val="FF0000"/>
                          </a:solidFill>
                          <a:latin typeface="Times New Roman" panose="02020603050405020304"/>
                          <a:ea typeface="方正书宋简体"/>
                          <a:cs typeface="Times New Roman" panose="02020603050405020304"/>
                        </a:rPr>
                        <a:t>系数</a:t>
                      </a:r>
                      <a:r>
                        <a:rPr lang="en-US" sz="2000" kern="1000" dirty="0">
                          <a:latin typeface="Times New Roman" panose="02020603050405020304"/>
                          <a:ea typeface="方正书宋简体"/>
                          <a:cs typeface="Times New Roman" panose="02020603050405020304"/>
                        </a:rPr>
                        <a:t>a[</a:t>
                      </a:r>
                      <a:r>
                        <a:rPr lang="en-US" sz="2000" kern="1000" dirty="0" err="1">
                          <a:latin typeface="Times New Roman" panose="02020603050405020304"/>
                          <a:ea typeface="方正书宋简体"/>
                          <a:cs typeface="Times New Roman" panose="02020603050405020304"/>
                        </a:rPr>
                        <a:t>i</a:t>
                      </a:r>
                      <a:r>
                        <a:rPr lang="en-US" sz="2000" kern="1000" dirty="0">
                          <a:latin typeface="Times New Roman" panose="02020603050405020304"/>
                          <a:ea typeface="方正书宋简体"/>
                          <a:cs typeface="Times New Roman" panose="02020603050405020304"/>
                        </a:rPr>
                        <a:t>]</a:t>
                      </a:r>
                      <a:endParaRPr lang="zh-CN" sz="2000" kern="1000" dirty="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7</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3</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9</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5</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Times New Roman" panose="02020603050405020304"/>
                        <a:ea typeface="方正书宋简体"/>
                        <a:cs typeface="Times New Roman" panose="02020603050405020304"/>
                      </a:endParaRPr>
                    </a:p>
                  </a:txBody>
                  <a:tcPr marL="68577" marR="68577" marT="0" marB="0" anchor="ctr">
                    <a:lnL>
                      <a:noFill/>
                    </a:lnL>
                    <a:lnR>
                      <a:noFill/>
                    </a:lnR>
                    <a:lnT>
                      <a:noFill/>
                    </a:lnT>
                    <a:lnB>
                      <a:noFill/>
                    </a:lnB>
                  </a:tcPr>
                </a:tc>
                <a:tc>
                  <a:txBody>
                    <a:bodyPr/>
                    <a:lstStyle/>
                    <a:p>
                      <a:pPr algn="ctr">
                        <a:spcBef>
                          <a:spcPts val="120"/>
                        </a:spcBef>
                        <a:spcAft>
                          <a:spcPts val="120"/>
                        </a:spcAft>
                      </a:pPr>
                      <a:r>
                        <a:rPr lang="zh-CN" sz="2000" kern="1000" dirty="0">
                          <a:solidFill>
                            <a:srgbClr val="FF0000"/>
                          </a:solidFill>
                          <a:latin typeface="Times New Roman" panose="02020603050405020304"/>
                          <a:ea typeface="方正书宋简体"/>
                          <a:cs typeface="Times New Roman" panose="02020603050405020304"/>
                        </a:rPr>
                        <a:t>系数</a:t>
                      </a:r>
                      <a:r>
                        <a:rPr lang="en-US" sz="2000" kern="1000" dirty="0">
                          <a:latin typeface="Times New Roman" panose="02020603050405020304"/>
                          <a:ea typeface="方正书宋简体"/>
                          <a:cs typeface="Times New Roman" panose="02020603050405020304"/>
                        </a:rPr>
                        <a:t>b[</a:t>
                      </a:r>
                      <a:r>
                        <a:rPr lang="en-US" sz="2000" kern="1000" dirty="0" err="1">
                          <a:latin typeface="Times New Roman" panose="02020603050405020304"/>
                          <a:ea typeface="方正书宋简体"/>
                          <a:cs typeface="Times New Roman" panose="02020603050405020304"/>
                        </a:rPr>
                        <a:t>i</a:t>
                      </a:r>
                      <a:r>
                        <a:rPr lang="en-US" sz="2000" kern="1000" dirty="0">
                          <a:latin typeface="Times New Roman" panose="02020603050405020304"/>
                          <a:ea typeface="方正书宋简体"/>
                          <a:cs typeface="Times New Roman" panose="02020603050405020304"/>
                        </a:rPr>
                        <a:t>]</a:t>
                      </a:r>
                      <a:endParaRPr lang="zh-CN" sz="2000" kern="1000" dirty="0">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8</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22</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-9</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4314">
                <a:tc>
                  <a:txBody>
                    <a:bodyPr/>
                    <a:lstStyle/>
                    <a:p>
                      <a:pPr algn="ctr">
                        <a:spcBef>
                          <a:spcPts val="120"/>
                        </a:spcBef>
                        <a:spcAft>
                          <a:spcPts val="120"/>
                        </a:spcAft>
                      </a:pPr>
                      <a:r>
                        <a:rPr lang="zh-CN" sz="2000" kern="1000" dirty="0">
                          <a:solidFill>
                            <a:srgbClr val="FF0000"/>
                          </a:solidFill>
                          <a:latin typeface="Times New Roman" panose="02020603050405020304"/>
                          <a:ea typeface="方正书宋简体"/>
                          <a:cs typeface="Times New Roman" panose="02020603050405020304"/>
                        </a:rPr>
                        <a:t>指数</a:t>
                      </a: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0</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1</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8</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17</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Times New Roman" panose="02020603050405020304"/>
                        <a:ea typeface="方正书宋简体"/>
                        <a:cs typeface="Times New Roman" panose="02020603050405020304"/>
                      </a:endParaRPr>
                    </a:p>
                  </a:txBody>
                  <a:tcPr marL="68577" marR="68577" marT="0" marB="0" anchor="ctr">
                    <a:lnL>
                      <a:noFill/>
                    </a:lnL>
                    <a:lnR>
                      <a:noFill/>
                    </a:lnR>
                    <a:lnT>
                      <a:noFill/>
                    </a:lnT>
                    <a:lnB>
                      <a:noFill/>
                    </a:lnB>
                  </a:tcPr>
                </a:tc>
                <a:tc>
                  <a:txBody>
                    <a:bodyPr/>
                    <a:lstStyle/>
                    <a:p>
                      <a:pPr algn="ctr">
                        <a:spcBef>
                          <a:spcPts val="120"/>
                        </a:spcBef>
                        <a:spcAft>
                          <a:spcPts val="120"/>
                        </a:spcAft>
                      </a:pPr>
                      <a:r>
                        <a:rPr lang="zh-CN" sz="2000" kern="1000" dirty="0">
                          <a:solidFill>
                            <a:srgbClr val="FF0000"/>
                          </a:solidFill>
                          <a:latin typeface="Times New Roman" panose="02020603050405020304"/>
                          <a:ea typeface="方正书宋简体"/>
                          <a:cs typeface="Times New Roman" panose="02020603050405020304"/>
                        </a:rPr>
                        <a:t>指数</a:t>
                      </a: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solidFill>
                            <a:srgbClr val="FF0000"/>
                          </a:solidFill>
                          <a:latin typeface="Times New Roman" panose="02020603050405020304"/>
                          <a:ea typeface="方正书宋简体"/>
                          <a:cs typeface="Times New Roman" panose="02020603050405020304"/>
                        </a:rPr>
                        <a:t>1</a:t>
                      </a:r>
                      <a:endParaRPr lang="zh-CN" sz="2000" kern="100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solidFill>
                            <a:srgbClr val="FF0000"/>
                          </a:solidFill>
                          <a:latin typeface="Times New Roman" panose="02020603050405020304"/>
                          <a:ea typeface="方正书宋简体"/>
                          <a:cs typeface="Times New Roman" panose="02020603050405020304"/>
                        </a:rPr>
                        <a:t>7</a:t>
                      </a:r>
                      <a:endParaRPr lang="zh-CN" sz="2000" kern="100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Times New Roman" panose="02020603050405020304"/>
                          <a:ea typeface="方正书宋简体"/>
                          <a:cs typeface="Times New Roman" panose="02020603050405020304"/>
                        </a:rPr>
                        <a:t>8</a:t>
                      </a:r>
                      <a:endParaRPr lang="zh-CN" sz="2000"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0580" name="Rectangle 1"/>
          <p:cNvSpPr>
            <a:spLocks noChangeArrowheads="1"/>
          </p:cNvSpPr>
          <p:nvPr/>
        </p:nvSpPr>
        <p:spPr bwMode="auto">
          <a:xfrm>
            <a:off x="180975" y="571500"/>
            <a:ext cx="8248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2413">
              <a:tabLst>
                <a:tab pos="2667000" algn="ctr"/>
              </a:tabLst>
              <a:defRPr sz="2800">
                <a:solidFill>
                  <a:schemeClr val="tx1"/>
                </a:solidFill>
                <a:latin typeface="Times New Roman" panose="02020603050405020304" pitchFamily="18" charset="0"/>
                <a:ea typeface="仿宋_GB2312" pitchFamily="49" charset="-122"/>
              </a:defRPr>
            </a:lvl1pPr>
            <a:lvl2pPr marL="742950" indent="-285750">
              <a:tabLst>
                <a:tab pos="2667000" algn="ctr"/>
              </a:tabLst>
              <a:defRPr sz="2800">
                <a:solidFill>
                  <a:schemeClr val="tx1"/>
                </a:solidFill>
                <a:latin typeface="Times New Roman" panose="02020603050405020304" pitchFamily="18" charset="0"/>
                <a:ea typeface="仿宋_GB2312" pitchFamily="49" charset="-122"/>
              </a:defRPr>
            </a:lvl2pPr>
            <a:lvl3pPr marL="1143000" indent="-228600">
              <a:tabLst>
                <a:tab pos="2667000" algn="ctr"/>
              </a:tabLst>
              <a:defRPr sz="2800">
                <a:solidFill>
                  <a:schemeClr val="tx1"/>
                </a:solidFill>
                <a:latin typeface="Times New Roman" panose="02020603050405020304" pitchFamily="18" charset="0"/>
                <a:ea typeface="仿宋_GB2312" pitchFamily="49" charset="-122"/>
              </a:defRPr>
            </a:lvl3pPr>
            <a:lvl4pPr marL="1600200" indent="-228600">
              <a:tabLst>
                <a:tab pos="2667000" algn="ctr"/>
              </a:tabLst>
              <a:defRPr sz="2800">
                <a:solidFill>
                  <a:schemeClr val="tx1"/>
                </a:solidFill>
                <a:latin typeface="Times New Roman" panose="02020603050405020304" pitchFamily="18" charset="0"/>
                <a:ea typeface="仿宋_GB2312" pitchFamily="49" charset="-122"/>
              </a:defRPr>
            </a:lvl4pPr>
            <a:lvl5pPr marL="2057400" indent="-228600">
              <a:tabLst>
                <a:tab pos="2667000" algn="ctr"/>
              </a:tabLst>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2667000" algn="ctr"/>
              </a:tabLs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2667000" algn="ctr"/>
              </a:tabLs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2667000" algn="ctr"/>
              </a:tabLs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2667000" algn="ctr"/>
              </a:tabLst>
              <a:defRPr sz="2800">
                <a:solidFill>
                  <a:schemeClr val="tx1"/>
                </a:solidFill>
                <a:latin typeface="Times New Roman" panose="02020603050405020304" pitchFamily="18" charset="0"/>
                <a:ea typeface="仿宋_GB2312" pitchFamily="49" charset="-122"/>
              </a:defRPr>
            </a:lvl9pPr>
          </a:lstStyle>
          <a:p>
            <a:pPr algn="ctr" eaLnBrk="1" hangingPunct="1"/>
            <a:r>
              <a:rPr lang="zh-CN" altLang="zh-CN" sz="2000">
                <a:latin typeface="Arial" panose="020B0604020202020204" pitchFamily="34" charset="0"/>
                <a:ea typeface="方正细圆简体" charset="-122"/>
              </a:rPr>
              <a:t>多项式</a:t>
            </a:r>
            <a:r>
              <a:rPr lang="zh-CN" altLang="zh-CN" sz="2000" b="1">
                <a:solidFill>
                  <a:srgbClr val="FF0000"/>
                </a:solidFill>
                <a:latin typeface="Arial" panose="020B0604020202020204" pitchFamily="34" charset="0"/>
                <a:ea typeface="方正细圆简体" charset="-122"/>
              </a:rPr>
              <a:t>非零项</a:t>
            </a:r>
            <a:r>
              <a:rPr lang="zh-CN" altLang="zh-CN" sz="2000">
                <a:latin typeface="Arial" panose="020B0604020202020204" pitchFamily="34" charset="0"/>
                <a:ea typeface="方正细圆简体" charset="-122"/>
              </a:rPr>
              <a:t>的数组表示</a:t>
            </a:r>
          </a:p>
          <a:p>
            <a:r>
              <a:rPr lang="zh-CN" altLang="en-US" sz="2000">
                <a:ea typeface="方正细圆简体" charset="-122"/>
              </a:rPr>
              <a:t> （</a:t>
            </a:r>
            <a:r>
              <a:rPr lang="en-US" altLang="zh-CN" sz="2000">
                <a:ea typeface="方正细圆简体" charset="-122"/>
              </a:rPr>
              <a:t>a</a:t>
            </a:r>
            <a:r>
              <a:rPr lang="zh-CN" altLang="en-US" sz="2000">
                <a:ea typeface="方正细圆简体" charset="-122"/>
              </a:rPr>
              <a:t>）</a:t>
            </a:r>
            <a:r>
              <a:rPr lang="en-US" altLang="zh-CN" sz="2000" i="1">
                <a:ea typeface="方正细圆简体" charset="-122"/>
              </a:rPr>
              <a:t>A</a:t>
            </a:r>
            <a:r>
              <a:rPr lang="en-US" altLang="zh-CN" sz="2000">
                <a:ea typeface="方正细圆简体" charset="-122"/>
              </a:rPr>
              <a:t>(</a:t>
            </a:r>
            <a:r>
              <a:rPr lang="en-US" altLang="zh-CN" sz="2000" i="1">
                <a:ea typeface="方正细圆简体" charset="-122"/>
              </a:rPr>
              <a:t>x</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7</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3</a:t>
            </a:r>
            <a:r>
              <a:rPr lang="en-US" altLang="zh-CN" sz="2000" i="1">
                <a:ea typeface="方正细圆简体" charset="-122"/>
              </a:rPr>
              <a:t>x</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9</a:t>
            </a:r>
            <a:r>
              <a:rPr lang="en-US" altLang="zh-CN" sz="2000" i="1">
                <a:ea typeface="方正细圆简体" charset="-122"/>
              </a:rPr>
              <a:t>x</a:t>
            </a:r>
            <a:r>
              <a:rPr lang="en-US" altLang="zh-CN" sz="2000" baseline="30000">
                <a:ea typeface="方正细圆简体" charset="-122"/>
              </a:rPr>
              <a:t>8</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5</a:t>
            </a:r>
            <a:r>
              <a:rPr lang="en-US" altLang="zh-CN" sz="2000" i="1">
                <a:ea typeface="方正细圆简体" charset="-122"/>
              </a:rPr>
              <a:t>x</a:t>
            </a:r>
            <a:r>
              <a:rPr lang="en-US" altLang="zh-CN" sz="2000" baseline="30000">
                <a:ea typeface="方正细圆简体" charset="-122"/>
              </a:rPr>
              <a:t>17</a:t>
            </a:r>
            <a:r>
              <a:rPr lang="en-US" altLang="zh-CN" sz="2000">
                <a:ea typeface="方正细圆简体" charset="-122"/>
              </a:rPr>
              <a:t>                       </a:t>
            </a:r>
            <a:r>
              <a:rPr lang="zh-CN" altLang="en-US" sz="2000">
                <a:ea typeface="方正细圆简体" charset="-122"/>
              </a:rPr>
              <a:t>（</a:t>
            </a:r>
            <a:r>
              <a:rPr lang="en-US" altLang="zh-CN" sz="2000">
                <a:ea typeface="方正细圆简体" charset="-122"/>
              </a:rPr>
              <a:t>b</a:t>
            </a:r>
            <a:r>
              <a:rPr lang="zh-CN" altLang="en-US" sz="2000">
                <a:ea typeface="方正细圆简体" charset="-122"/>
              </a:rPr>
              <a:t>）</a:t>
            </a:r>
            <a:r>
              <a:rPr lang="en-US" altLang="zh-CN" sz="2000" i="1">
                <a:ea typeface="方正细圆简体" charset="-122"/>
              </a:rPr>
              <a:t>B</a:t>
            </a:r>
            <a:r>
              <a:rPr lang="en-US" altLang="zh-CN" sz="2000">
                <a:ea typeface="方正细圆简体" charset="-122"/>
              </a:rPr>
              <a:t>(</a:t>
            </a:r>
            <a:r>
              <a:rPr lang="en-US" altLang="zh-CN" sz="2000" i="1">
                <a:ea typeface="方正细圆简体" charset="-122"/>
              </a:rPr>
              <a:t>x</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8</a:t>
            </a:r>
            <a:r>
              <a:rPr lang="en-US" altLang="zh-CN" sz="2000" i="1">
                <a:ea typeface="方正细圆简体" charset="-122"/>
              </a:rPr>
              <a:t>x</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22</a:t>
            </a:r>
            <a:r>
              <a:rPr lang="en-US" altLang="zh-CN" sz="2000" i="1">
                <a:ea typeface="方正细圆简体" charset="-122"/>
              </a:rPr>
              <a:t>x</a:t>
            </a:r>
            <a:r>
              <a:rPr lang="en-US" altLang="zh-CN" sz="2000" baseline="30000">
                <a:ea typeface="方正细圆简体" charset="-122"/>
              </a:rPr>
              <a:t>7</a:t>
            </a:r>
            <a:r>
              <a:rPr lang="en-US" altLang="zh-CN" sz="2000">
                <a:latin typeface="Arial" panose="020B0604020202020204" pitchFamily="34" charset="0"/>
                <a:ea typeface="方正细圆简体" charset="-122"/>
              </a:rPr>
              <a:t> </a:t>
            </a:r>
            <a:r>
              <a:rPr lang="en-US" altLang="zh-CN" sz="2000">
                <a:ea typeface="方正细圆简体" charset="-122"/>
              </a:rPr>
              <a:t>−</a:t>
            </a:r>
            <a:r>
              <a:rPr lang="en-US" altLang="zh-CN" sz="2000">
                <a:latin typeface="Arial" panose="020B0604020202020204" pitchFamily="34" charset="0"/>
                <a:ea typeface="方正细圆简体" charset="-122"/>
              </a:rPr>
              <a:t> </a:t>
            </a:r>
            <a:r>
              <a:rPr lang="en-US" altLang="zh-CN" sz="2000">
                <a:ea typeface="方正细圆简体" charset="-122"/>
              </a:rPr>
              <a:t>9</a:t>
            </a:r>
            <a:r>
              <a:rPr lang="en-US" altLang="zh-CN" sz="2000" i="1">
                <a:ea typeface="方正细圆简体" charset="-122"/>
              </a:rPr>
              <a:t>x</a:t>
            </a:r>
            <a:r>
              <a:rPr lang="en-US" altLang="zh-CN" sz="2000" baseline="30000">
                <a:ea typeface="方正细圆简体" charset="-122"/>
              </a:rPr>
              <a:t>8</a:t>
            </a:r>
            <a:endParaRPr lang="en-US" altLang="zh-CN" sz="2000">
              <a:latin typeface="Arial" panose="020B0604020202020204" pitchFamily="34" charset="0"/>
              <a:ea typeface="宋体" panose="02010600030101010101" pitchFamily="2" charset="-122"/>
            </a:endParaRPr>
          </a:p>
          <a:p>
            <a:endParaRPr lang="en-US" altLang="zh-CN" sz="2000">
              <a:latin typeface="Arial" panose="020B0604020202020204" pitchFamily="34" charset="0"/>
              <a:ea typeface="宋体" panose="02010600030101010101" pitchFamily="2" charset="-122"/>
            </a:endParaRPr>
          </a:p>
        </p:txBody>
      </p:sp>
      <p:sp>
        <p:nvSpPr>
          <p:cNvPr id="150581" name="Rectangle 8"/>
          <p:cNvSpPr>
            <a:spLocks noChangeArrowheads="1"/>
          </p:cNvSpPr>
          <p:nvPr/>
        </p:nvSpPr>
        <p:spPr bwMode="auto">
          <a:xfrm>
            <a:off x="0" y="1028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zh-CN" sz="600">
                <a:latin typeface="Arial" panose="020B0604020202020204" pitchFamily="34" charset="0"/>
                <a:ea typeface="宋体" panose="02010600030101010101" pitchFamily="2" charset="-122"/>
              </a:rPr>
              <a:t> </a:t>
            </a:r>
            <a:endParaRPr lang="zh-CN" altLang="zh-CN" sz="1800">
              <a:latin typeface="Arial" panose="020B0604020202020204" pitchFamily="34" charset="0"/>
              <a:ea typeface="宋体" panose="02010600030101010101" pitchFamily="2" charset="-122"/>
            </a:endParaRPr>
          </a:p>
        </p:txBody>
      </p:sp>
      <p:grpSp>
        <p:nvGrpSpPr>
          <p:cNvPr id="3" name="组合 22"/>
          <p:cNvGrpSpPr>
            <a:grpSpLocks/>
          </p:cNvGrpSpPr>
          <p:nvPr/>
        </p:nvGrpSpPr>
        <p:grpSpPr bwMode="auto">
          <a:xfrm>
            <a:off x="485775" y="2886075"/>
            <a:ext cx="8443913" cy="1171575"/>
            <a:chOff x="485775" y="2886256"/>
            <a:chExt cx="8443942" cy="1170920"/>
          </a:xfrm>
        </p:grpSpPr>
        <p:sp>
          <p:nvSpPr>
            <p:cNvPr id="150588" name="矩形 10"/>
            <p:cNvSpPr>
              <a:spLocks noChangeArrowheads="1"/>
            </p:cNvSpPr>
            <p:nvPr/>
          </p:nvSpPr>
          <p:spPr bwMode="auto">
            <a:xfrm>
              <a:off x="3000364" y="3533956"/>
              <a:ext cx="5929353" cy="52322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华文楷体" panose="02010600040101010101" pitchFamily="2" charset="-122"/>
                  <a:ea typeface="华文楷体" panose="02010600040101010101" pitchFamily="2" charset="-122"/>
                </a:rPr>
                <a:t>线性表</a:t>
              </a:r>
              <a:r>
                <a:rPr lang="en-US" altLang="zh-CN" b="1"/>
                <a:t>P =((p</a:t>
              </a:r>
              <a:r>
                <a:rPr lang="en-US" altLang="zh-CN" b="1" baseline="-25000"/>
                <a:t>1</a:t>
              </a:r>
              <a:r>
                <a:rPr lang="en-US" altLang="zh-CN" b="1"/>
                <a:t>, e</a:t>
              </a:r>
              <a:r>
                <a:rPr lang="en-US" altLang="zh-CN" b="1" baseline="-25000"/>
                <a:t>1</a:t>
              </a:r>
              <a:r>
                <a:rPr lang="en-US" altLang="zh-CN" b="1"/>
                <a:t>), (p</a:t>
              </a:r>
              <a:r>
                <a:rPr lang="en-US" altLang="zh-CN" b="1" baseline="-25000"/>
                <a:t>2</a:t>
              </a:r>
              <a:r>
                <a:rPr lang="en-US" altLang="zh-CN" b="1"/>
                <a:t>, e</a:t>
              </a:r>
              <a:r>
                <a:rPr lang="en-US" altLang="zh-CN" b="1" baseline="-25000"/>
                <a:t>2</a:t>
              </a:r>
              <a:r>
                <a:rPr lang="en-US" altLang="zh-CN" b="1"/>
                <a:t>),…,(p</a:t>
              </a:r>
              <a:r>
                <a:rPr lang="en-US" altLang="zh-CN" b="1" baseline="-25000"/>
                <a:t>m</a:t>
              </a:r>
              <a:r>
                <a:rPr lang="en-US" altLang="zh-CN" b="1"/>
                <a:t>, e</a:t>
              </a:r>
              <a:r>
                <a:rPr lang="en-US" altLang="zh-CN" b="1" baseline="-25000"/>
                <a:t>m</a:t>
              </a:r>
              <a:r>
                <a:rPr lang="en-US" altLang="zh-CN" b="1"/>
                <a:t>))</a:t>
              </a:r>
              <a:endParaRPr lang="zh-CN" altLang="en-US" b="1"/>
            </a:p>
          </p:txBody>
        </p:sp>
        <p:sp>
          <p:nvSpPr>
            <p:cNvPr id="150589" name="右弧形箭头 11"/>
            <p:cNvSpPr>
              <a:spLocks noChangeArrowheads="1"/>
            </p:cNvSpPr>
            <p:nvPr/>
          </p:nvSpPr>
          <p:spPr bwMode="auto">
            <a:xfrm>
              <a:off x="5819775" y="3074875"/>
              <a:ext cx="466721" cy="459081"/>
            </a:xfrm>
            <a:prstGeom prst="curvedLeftArrow">
              <a:avLst>
                <a:gd name="adj1" fmla="val 25000"/>
                <a:gd name="adj2" fmla="val 50000"/>
                <a:gd name="adj3" fmla="val 3328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pic>
          <p:nvPicPr>
            <p:cNvPr id="150590" name="Picture 9" descr="C:\Users\Administrator\AppData\Roaming\Tencent\Users\597999009\QQ\WinTemp\RichOle\1AKPSCBIIOLLOXL@N~]AD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2886256"/>
              <a:ext cx="533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0583" name="AutoShape 11" descr="http://img5.imgtn.bdimg.com/it/u=2433390337,3835181186&amp;fm=21&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4" name="组合 25"/>
          <p:cNvGrpSpPr>
            <a:grpSpLocks/>
          </p:cNvGrpSpPr>
          <p:nvPr/>
        </p:nvGrpSpPr>
        <p:grpSpPr bwMode="auto">
          <a:xfrm>
            <a:off x="0" y="3600450"/>
            <a:ext cx="8616950" cy="3097213"/>
            <a:chOff x="0" y="3599900"/>
            <a:chExt cx="8616950" cy="3097763"/>
          </a:xfrm>
        </p:grpSpPr>
        <p:sp>
          <p:nvSpPr>
            <p:cNvPr id="150586" name="Rectangle 1044"/>
            <p:cNvSpPr>
              <a:spLocks noChangeArrowheads="1"/>
            </p:cNvSpPr>
            <p:nvPr/>
          </p:nvSpPr>
          <p:spPr bwMode="auto">
            <a:xfrm>
              <a:off x="180975" y="4450894"/>
              <a:ext cx="8435975" cy="224676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创建一个</a:t>
              </a:r>
              <a:r>
                <a:rPr lang="zh-CN" altLang="en-US" sz="2000" b="1">
                  <a:solidFill>
                    <a:srgbClr val="FF0000"/>
                  </a:solidFill>
                  <a:latin typeface="华文楷体" panose="02010600040101010101" pitchFamily="2" charset="-122"/>
                  <a:ea typeface="华文楷体" panose="02010600040101010101" pitchFamily="2" charset="-122"/>
                </a:rPr>
                <a:t>新数组</a:t>
              </a:r>
              <a:r>
                <a:rPr lang="en-US" altLang="zh-CN" sz="2000" b="1">
                  <a:solidFill>
                    <a:srgbClr val="FF0000"/>
                  </a:solidFill>
                  <a:latin typeface="华文楷体" panose="02010600040101010101" pitchFamily="2" charset="-122"/>
                  <a:ea typeface="华文楷体" panose="02010600040101010101" pitchFamily="2" charset="-122"/>
                </a:rPr>
                <a:t>c</a:t>
              </a:r>
            </a:p>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分别从头遍历比较</a:t>
              </a:r>
              <a:r>
                <a:rPr lang="en-US" altLang="zh-CN" sz="2000" b="1">
                  <a:latin typeface="华文楷体" panose="02010600040101010101" pitchFamily="2" charset="-122"/>
                  <a:ea typeface="华文楷体" panose="02010600040101010101" pitchFamily="2" charset="-122"/>
                </a:rPr>
                <a:t>a</a:t>
              </a:r>
              <a:r>
                <a:rPr lang="zh-CN" altLang="en-US" sz="2000" b="1">
                  <a:latin typeface="华文楷体" panose="02010600040101010101" pitchFamily="2" charset="-122"/>
                  <a:ea typeface="华文楷体" panose="02010600040101010101" pitchFamily="2" charset="-122"/>
                </a:rPr>
                <a:t>和</a:t>
              </a:r>
              <a:r>
                <a:rPr lang="en-US" altLang="zh-CN" sz="2000" b="1">
                  <a:latin typeface="华文楷体" panose="02010600040101010101" pitchFamily="2" charset="-122"/>
                  <a:ea typeface="华文楷体" panose="02010600040101010101" pitchFamily="2" charset="-122"/>
                </a:rPr>
                <a:t>b</a:t>
              </a:r>
              <a:r>
                <a:rPr lang="zh-CN" altLang="en-US" sz="2000" b="1">
                  <a:latin typeface="华文楷体" panose="02010600040101010101" pitchFamily="2" charset="-122"/>
                  <a:ea typeface="华文楷体" panose="02010600040101010101" pitchFamily="2" charset="-122"/>
                </a:rPr>
                <a:t>的每一项</a:t>
              </a:r>
              <a:endParaRPr lang="en-US" altLang="zh-CN" sz="2000" b="1">
                <a:latin typeface="华文楷体" panose="02010600040101010101" pitchFamily="2" charset="-122"/>
                <a:ea typeface="华文楷体" panose="02010600040101010101" pitchFamily="2" charset="-122"/>
              </a:endParaRPr>
            </a:p>
            <a:p>
              <a:pPr lvl="1" eaLnBrk="1" hangingPunct="1">
                <a:spcBef>
                  <a:spcPct val="50000"/>
                </a:spcBef>
                <a:buFont typeface="Wingdings" panose="05000000000000000000" pitchFamily="2" charset="2"/>
                <a:buChar char="ü"/>
              </a:pPr>
              <a:r>
                <a:rPr lang="zh-CN" altLang="en-US" sz="2000" b="1">
                  <a:solidFill>
                    <a:srgbClr val="FF0000"/>
                  </a:solidFill>
                  <a:latin typeface="华文楷体" panose="02010600040101010101" pitchFamily="2" charset="-122"/>
                  <a:ea typeface="华文楷体" panose="02010600040101010101" pitchFamily="2" charset="-122"/>
                </a:rPr>
                <a:t>指数相同</a:t>
              </a:r>
              <a:r>
                <a:rPr lang="zh-CN" altLang="en-US" sz="2000" b="1">
                  <a:latin typeface="华文楷体" panose="02010600040101010101" pitchFamily="2" charset="-122"/>
                  <a:ea typeface="华文楷体" panose="02010600040101010101" pitchFamily="2" charset="-122"/>
                </a:rPr>
                <a:t>，对应系数相加，若其和不为零，则在</a:t>
              </a:r>
              <a:r>
                <a:rPr lang="en-US" altLang="zh-CN" sz="2000" b="1">
                  <a:latin typeface="华文楷体" panose="02010600040101010101" pitchFamily="2" charset="-122"/>
                  <a:ea typeface="华文楷体" panose="02010600040101010101" pitchFamily="2" charset="-122"/>
                </a:rPr>
                <a:t>c</a:t>
              </a:r>
              <a:r>
                <a:rPr lang="zh-CN" altLang="en-US" sz="2000" b="1">
                  <a:latin typeface="华文楷体" panose="02010600040101010101" pitchFamily="2" charset="-122"/>
                  <a:ea typeface="华文楷体" panose="02010600040101010101" pitchFamily="2" charset="-122"/>
                </a:rPr>
                <a:t>中增加一个新项</a:t>
              </a:r>
              <a:endParaRPr lang="en-US" altLang="zh-CN" sz="2000" b="1">
                <a:latin typeface="华文楷体" panose="02010600040101010101" pitchFamily="2" charset="-122"/>
                <a:ea typeface="华文楷体" panose="02010600040101010101" pitchFamily="2" charset="-122"/>
              </a:endParaRPr>
            </a:p>
            <a:p>
              <a:pPr lvl="1" eaLnBrk="1" hangingPunct="1">
                <a:spcBef>
                  <a:spcPct val="50000"/>
                </a:spcBef>
                <a:buFont typeface="Wingdings" panose="05000000000000000000" pitchFamily="2" charset="2"/>
                <a:buChar char="ü"/>
              </a:pPr>
              <a:r>
                <a:rPr lang="zh-CN" altLang="en-US" sz="2000" b="1">
                  <a:solidFill>
                    <a:srgbClr val="FF0000"/>
                  </a:solidFill>
                  <a:latin typeface="华文楷体" panose="02010600040101010101" pitchFamily="2" charset="-122"/>
                  <a:ea typeface="华文楷体" panose="02010600040101010101" pitchFamily="2" charset="-122"/>
                </a:rPr>
                <a:t>指数不相同</a:t>
              </a:r>
              <a:r>
                <a:rPr lang="zh-CN" altLang="en-US" sz="2000" b="1">
                  <a:latin typeface="华文楷体" panose="02010600040101010101" pitchFamily="2" charset="-122"/>
                  <a:ea typeface="华文楷体" panose="02010600040101010101" pitchFamily="2" charset="-122"/>
                </a:rPr>
                <a:t>，则将指数较小的项复制到</a:t>
              </a:r>
              <a:r>
                <a:rPr lang="en-US" altLang="zh-CN" sz="2000" b="1">
                  <a:latin typeface="华文楷体" panose="02010600040101010101" pitchFamily="2" charset="-122"/>
                  <a:ea typeface="华文楷体" panose="02010600040101010101" pitchFamily="2" charset="-122"/>
                </a:rPr>
                <a:t>c</a:t>
              </a:r>
              <a:r>
                <a:rPr lang="zh-CN" altLang="en-US" sz="2000" b="1">
                  <a:latin typeface="华文楷体" panose="02010600040101010101" pitchFamily="2" charset="-122"/>
                  <a:ea typeface="华文楷体" panose="02010600040101010101" pitchFamily="2" charset="-122"/>
                </a:rPr>
                <a:t>中</a:t>
              </a:r>
              <a:endParaRPr lang="en-US" altLang="zh-CN" sz="2000" b="1">
                <a:latin typeface="华文楷体" panose="02010600040101010101" pitchFamily="2" charset="-122"/>
                <a:ea typeface="华文楷体" panose="02010600040101010101" pitchFamily="2" charset="-122"/>
              </a:endParaRPr>
            </a:p>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一个多项式已遍历</a:t>
              </a:r>
              <a:r>
                <a:rPr lang="zh-CN" altLang="en-US" sz="2000" b="1">
                  <a:solidFill>
                    <a:srgbClr val="FF0000"/>
                  </a:solidFill>
                  <a:latin typeface="华文楷体" panose="02010600040101010101" pitchFamily="2" charset="-122"/>
                  <a:ea typeface="华文楷体" panose="02010600040101010101" pitchFamily="2" charset="-122"/>
                </a:rPr>
                <a:t>完毕</a:t>
              </a:r>
              <a:r>
                <a:rPr lang="zh-CN" altLang="en-US" sz="2000" b="1">
                  <a:latin typeface="华文楷体" panose="02010600040101010101" pitchFamily="2" charset="-122"/>
                  <a:ea typeface="华文楷体" panose="02010600040101010101" pitchFamily="2" charset="-122"/>
                </a:rPr>
                <a:t>时，将另一个剩余项依次复制到</a:t>
              </a:r>
              <a:r>
                <a:rPr lang="en-US" altLang="zh-CN" sz="2000" b="1">
                  <a:latin typeface="华文楷体" panose="02010600040101010101" pitchFamily="2" charset="-122"/>
                  <a:ea typeface="华文楷体" panose="02010600040101010101" pitchFamily="2" charset="-122"/>
                </a:rPr>
                <a:t>c</a:t>
              </a:r>
              <a:r>
                <a:rPr lang="zh-CN" altLang="en-US" sz="2000" b="1">
                  <a:latin typeface="华文楷体" panose="02010600040101010101" pitchFamily="2" charset="-122"/>
                  <a:ea typeface="华文楷体" panose="02010600040101010101" pitchFamily="2" charset="-122"/>
                </a:rPr>
                <a:t>中即可</a:t>
              </a:r>
            </a:p>
          </p:txBody>
        </p:sp>
        <p:pic>
          <p:nvPicPr>
            <p:cNvPr id="150587" name="Picture 13" descr="http://img1.cache.netease.com/catchpic/A/AE/AE337561062EF9D8F8CC1190277C957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9900"/>
              <a:ext cx="988218" cy="91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Rectangle 154"/>
          <p:cNvSpPr txBox="1">
            <a:spLocks noChangeArrowheads="1"/>
          </p:cNvSpPr>
          <p:nvPr/>
        </p:nvSpPr>
        <p:spPr>
          <a:xfrm>
            <a:off x="0" y="0"/>
            <a:ext cx="4933950" cy="609600"/>
          </a:xfrm>
          <a:prstGeom prst="rect">
            <a:avLst/>
          </a:prstGeom>
          <a:solidFill>
            <a:srgbClr val="92D050"/>
          </a:solidFill>
        </p:spPr>
        <p:txBody>
          <a:bodyPr/>
          <a:lstStyle/>
          <a:p>
            <a:pPr>
              <a:defRPr/>
            </a:pP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案例</a:t>
            </a:r>
            <a:r>
              <a:rPr kumimoji="1" lang="en-US" altLang="zh-CN"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2.2 </a:t>
            </a: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：稀疏多项式的运算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62"/>
          <p:cNvGrpSpPr>
            <a:grpSpLocks/>
          </p:cNvGrpSpPr>
          <p:nvPr/>
        </p:nvGrpSpPr>
        <p:grpSpPr bwMode="auto">
          <a:xfrm>
            <a:off x="146050" y="3208338"/>
            <a:ext cx="8451850" cy="2576512"/>
            <a:chOff x="146050" y="3208595"/>
            <a:chExt cx="8451850" cy="2576256"/>
          </a:xfrm>
        </p:grpSpPr>
        <p:sp>
          <p:nvSpPr>
            <p:cNvPr id="151561" name="Text Box 3"/>
            <p:cNvSpPr txBox="1">
              <a:spLocks noChangeArrowheads="1"/>
            </p:cNvSpPr>
            <p:nvPr/>
          </p:nvSpPr>
          <p:spPr bwMode="auto">
            <a:xfrm>
              <a:off x="468313" y="3208595"/>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151562" name="Text Box 4"/>
            <p:cNvSpPr txBox="1">
              <a:spLocks noChangeArrowheads="1"/>
            </p:cNvSpPr>
            <p:nvPr/>
          </p:nvSpPr>
          <p:spPr bwMode="auto">
            <a:xfrm>
              <a:off x="766762" y="5265738"/>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grpSp>
          <p:nvGrpSpPr>
            <p:cNvPr id="151563" name="Group 5"/>
            <p:cNvGrpSpPr>
              <a:grpSpLocks/>
            </p:cNvGrpSpPr>
            <p:nvPr/>
          </p:nvGrpSpPr>
          <p:grpSpPr bwMode="auto">
            <a:xfrm>
              <a:off x="146050" y="3733800"/>
              <a:ext cx="8451850" cy="1531938"/>
              <a:chOff x="92" y="2352"/>
              <a:chExt cx="5324" cy="965"/>
            </a:xfrm>
          </p:grpSpPr>
          <p:sp>
            <p:nvSpPr>
              <p:cNvPr id="151564" name="Rectangle 6" descr="深色上对角线"/>
              <p:cNvSpPr>
                <a:spLocks noChangeArrowheads="1"/>
              </p:cNvSpPr>
              <p:nvPr/>
            </p:nvSpPr>
            <p:spPr bwMode="auto">
              <a:xfrm>
                <a:off x="456" y="2417"/>
                <a:ext cx="264" cy="276"/>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1565" name="Rectangle 7" descr="深色上对角线"/>
              <p:cNvSpPr>
                <a:spLocks noChangeArrowheads="1"/>
              </p:cNvSpPr>
              <p:nvPr/>
            </p:nvSpPr>
            <p:spPr bwMode="auto">
              <a:xfrm>
                <a:off x="720"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1566" name="Rectangle 8" descr="深色上对角线"/>
              <p:cNvSpPr>
                <a:spLocks noChangeArrowheads="1"/>
              </p:cNvSpPr>
              <p:nvPr/>
            </p:nvSpPr>
            <p:spPr bwMode="auto">
              <a:xfrm>
                <a:off x="99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1567" name="Rectangle 9" descr="深色上对角线"/>
              <p:cNvSpPr>
                <a:spLocks noChangeArrowheads="1"/>
              </p:cNvSpPr>
              <p:nvPr/>
            </p:nvSpPr>
            <p:spPr bwMode="auto">
              <a:xfrm>
                <a:off x="1496"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1568" name="Rectangle 10" descr="深色上对角线"/>
              <p:cNvSpPr>
                <a:spLocks noChangeArrowheads="1"/>
              </p:cNvSpPr>
              <p:nvPr/>
            </p:nvSpPr>
            <p:spPr bwMode="auto">
              <a:xfrm>
                <a:off x="1760"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151569" name="Rectangle 11" descr="深色上对角线"/>
              <p:cNvSpPr>
                <a:spLocks noChangeArrowheads="1"/>
              </p:cNvSpPr>
              <p:nvPr/>
            </p:nvSpPr>
            <p:spPr bwMode="auto">
              <a:xfrm>
                <a:off x="203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1570" name="Rectangle 12" descr="深色上对角线"/>
              <p:cNvSpPr>
                <a:spLocks noChangeArrowheads="1"/>
              </p:cNvSpPr>
              <p:nvPr/>
            </p:nvSpPr>
            <p:spPr bwMode="auto">
              <a:xfrm>
                <a:off x="2536"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3</a:t>
                </a:r>
              </a:p>
            </p:txBody>
          </p:sp>
          <p:sp>
            <p:nvSpPr>
              <p:cNvPr id="151571" name="Rectangle 13" descr="深色上对角线"/>
              <p:cNvSpPr>
                <a:spLocks noChangeArrowheads="1"/>
              </p:cNvSpPr>
              <p:nvPr/>
            </p:nvSpPr>
            <p:spPr bwMode="auto">
              <a:xfrm>
                <a:off x="2800"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1572" name="Rectangle 14" descr="深色上对角线"/>
              <p:cNvSpPr>
                <a:spLocks noChangeArrowheads="1"/>
              </p:cNvSpPr>
              <p:nvPr/>
            </p:nvSpPr>
            <p:spPr bwMode="auto">
              <a:xfrm>
                <a:off x="307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1573" name="Rectangle 15" descr="深色上对角线"/>
              <p:cNvSpPr>
                <a:spLocks noChangeArrowheads="1"/>
              </p:cNvSpPr>
              <p:nvPr/>
            </p:nvSpPr>
            <p:spPr bwMode="auto">
              <a:xfrm>
                <a:off x="3560"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1574" name="Rectangle 16" descr="深色上对角线"/>
              <p:cNvSpPr>
                <a:spLocks noChangeArrowheads="1"/>
              </p:cNvSpPr>
              <p:nvPr/>
            </p:nvSpPr>
            <p:spPr bwMode="auto">
              <a:xfrm>
                <a:off x="3824"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1575" name="Rectangle 17" descr="深色上对角线"/>
              <p:cNvSpPr>
                <a:spLocks noChangeArrowheads="1"/>
              </p:cNvSpPr>
              <p:nvPr/>
            </p:nvSpPr>
            <p:spPr bwMode="auto">
              <a:xfrm>
                <a:off x="4096"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1576" name="Rectangle 18" descr="深色上对角线"/>
              <p:cNvSpPr>
                <a:spLocks noChangeArrowheads="1"/>
              </p:cNvSpPr>
              <p:nvPr/>
            </p:nvSpPr>
            <p:spPr bwMode="auto">
              <a:xfrm>
                <a:off x="4608"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151577" name="Rectangle 19" descr="深色上对角线"/>
              <p:cNvSpPr>
                <a:spLocks noChangeArrowheads="1"/>
              </p:cNvSpPr>
              <p:nvPr/>
            </p:nvSpPr>
            <p:spPr bwMode="auto">
              <a:xfrm>
                <a:off x="487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151578" name="Rectangle 20" descr="深色上对角线"/>
              <p:cNvSpPr>
                <a:spLocks noChangeArrowheads="1"/>
              </p:cNvSpPr>
              <p:nvPr/>
            </p:nvSpPr>
            <p:spPr bwMode="auto">
              <a:xfrm>
                <a:off x="5144"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1579" name="Line 21"/>
              <p:cNvSpPr>
                <a:spLocks noChangeShapeType="1"/>
              </p:cNvSpPr>
              <p:nvPr/>
            </p:nvSpPr>
            <p:spPr bwMode="auto">
              <a:xfrm flipH="1">
                <a:off x="5232" y="250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80" name="Line 22"/>
              <p:cNvSpPr>
                <a:spLocks noChangeShapeType="1"/>
              </p:cNvSpPr>
              <p:nvPr/>
            </p:nvSpPr>
            <p:spPr bwMode="auto">
              <a:xfrm>
                <a:off x="5280" y="250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81" name="Rectangle 23" descr="深色上对角线"/>
              <p:cNvSpPr>
                <a:spLocks noChangeArrowheads="1"/>
              </p:cNvSpPr>
              <p:nvPr/>
            </p:nvSpPr>
            <p:spPr bwMode="auto">
              <a:xfrm>
                <a:off x="456" y="3041"/>
                <a:ext cx="264" cy="276"/>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1582" name="Rectangle 24" descr="深色上对角线"/>
              <p:cNvSpPr>
                <a:spLocks noChangeArrowheads="1"/>
              </p:cNvSpPr>
              <p:nvPr/>
            </p:nvSpPr>
            <p:spPr bwMode="auto">
              <a:xfrm>
                <a:off x="720"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1583" name="Rectangle 25" descr="深色上对角线"/>
              <p:cNvSpPr>
                <a:spLocks noChangeArrowheads="1"/>
              </p:cNvSpPr>
              <p:nvPr/>
            </p:nvSpPr>
            <p:spPr bwMode="auto">
              <a:xfrm>
                <a:off x="992"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1584" name="Rectangle 26" descr="深色上对角线"/>
              <p:cNvSpPr>
                <a:spLocks noChangeArrowheads="1"/>
              </p:cNvSpPr>
              <p:nvPr/>
            </p:nvSpPr>
            <p:spPr bwMode="auto">
              <a:xfrm>
                <a:off x="1496" y="3041"/>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1585" name="Rectangle 27" descr="深色上对角线"/>
              <p:cNvSpPr>
                <a:spLocks noChangeArrowheads="1"/>
              </p:cNvSpPr>
              <p:nvPr/>
            </p:nvSpPr>
            <p:spPr bwMode="auto">
              <a:xfrm>
                <a:off x="1760"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1586" name="Rectangle 28" descr="深色上对角线"/>
              <p:cNvSpPr>
                <a:spLocks noChangeArrowheads="1"/>
              </p:cNvSpPr>
              <p:nvPr/>
            </p:nvSpPr>
            <p:spPr bwMode="auto">
              <a:xfrm>
                <a:off x="2032"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1587" name="Rectangle 29" descr="深色上对角线"/>
              <p:cNvSpPr>
                <a:spLocks noChangeArrowheads="1"/>
              </p:cNvSpPr>
              <p:nvPr/>
            </p:nvSpPr>
            <p:spPr bwMode="auto">
              <a:xfrm>
                <a:off x="2536" y="3041"/>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151588" name="Rectangle 30" descr="深色上对角线"/>
              <p:cNvSpPr>
                <a:spLocks noChangeArrowheads="1"/>
              </p:cNvSpPr>
              <p:nvPr/>
            </p:nvSpPr>
            <p:spPr bwMode="auto">
              <a:xfrm>
                <a:off x="2800"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1589" name="Rectangle 31" descr="深色上对角线"/>
              <p:cNvSpPr>
                <a:spLocks noChangeArrowheads="1"/>
              </p:cNvSpPr>
              <p:nvPr/>
            </p:nvSpPr>
            <p:spPr bwMode="auto">
              <a:xfrm>
                <a:off x="3072"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1590" name="Rectangle 32" descr="深色上对角线"/>
              <p:cNvSpPr>
                <a:spLocks noChangeArrowheads="1"/>
              </p:cNvSpPr>
              <p:nvPr/>
            </p:nvSpPr>
            <p:spPr bwMode="auto">
              <a:xfrm>
                <a:off x="3560" y="3041"/>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1591" name="Rectangle 33" descr="深色上对角线"/>
              <p:cNvSpPr>
                <a:spLocks noChangeArrowheads="1"/>
              </p:cNvSpPr>
              <p:nvPr/>
            </p:nvSpPr>
            <p:spPr bwMode="auto">
              <a:xfrm>
                <a:off x="3824"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1592" name="Rectangle 34" descr="深色上对角线"/>
              <p:cNvSpPr>
                <a:spLocks noChangeArrowheads="1"/>
              </p:cNvSpPr>
              <p:nvPr/>
            </p:nvSpPr>
            <p:spPr bwMode="auto">
              <a:xfrm>
                <a:off x="4096"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1593" name="Line 35"/>
              <p:cNvSpPr>
                <a:spLocks noChangeShapeType="1"/>
              </p:cNvSpPr>
              <p:nvPr/>
            </p:nvSpPr>
            <p:spPr bwMode="auto">
              <a:xfrm flipH="1">
                <a:off x="4176" y="314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94" name="Line 36"/>
              <p:cNvSpPr>
                <a:spLocks noChangeShapeType="1"/>
              </p:cNvSpPr>
              <p:nvPr/>
            </p:nvSpPr>
            <p:spPr bwMode="auto">
              <a:xfrm>
                <a:off x="4224" y="314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95" name="Line 37"/>
              <p:cNvSpPr>
                <a:spLocks noChangeShapeType="1"/>
              </p:cNvSpPr>
              <p:nvPr/>
            </p:nvSpPr>
            <p:spPr bwMode="auto">
              <a:xfrm>
                <a:off x="144" y="2549"/>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6" name="Line 38"/>
              <p:cNvSpPr>
                <a:spLocks noChangeShapeType="1"/>
              </p:cNvSpPr>
              <p:nvPr/>
            </p:nvSpPr>
            <p:spPr bwMode="auto">
              <a:xfrm>
                <a:off x="144" y="318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7" name="Line 39"/>
              <p:cNvSpPr>
                <a:spLocks noChangeShapeType="1"/>
              </p:cNvSpPr>
              <p:nvPr/>
            </p:nvSpPr>
            <p:spPr bwMode="auto">
              <a:xfrm>
                <a:off x="1180" y="2557"/>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8" name="Line 40"/>
              <p:cNvSpPr>
                <a:spLocks noChangeShapeType="1"/>
              </p:cNvSpPr>
              <p:nvPr/>
            </p:nvSpPr>
            <p:spPr bwMode="auto">
              <a:xfrm>
                <a:off x="2220" y="2557"/>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99" name="Line 41"/>
              <p:cNvSpPr>
                <a:spLocks noChangeShapeType="1"/>
              </p:cNvSpPr>
              <p:nvPr/>
            </p:nvSpPr>
            <p:spPr bwMode="auto">
              <a:xfrm>
                <a:off x="3252" y="256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600" name="Line 42"/>
              <p:cNvSpPr>
                <a:spLocks noChangeShapeType="1"/>
              </p:cNvSpPr>
              <p:nvPr/>
            </p:nvSpPr>
            <p:spPr bwMode="auto">
              <a:xfrm>
                <a:off x="4300" y="2565"/>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601" name="Line 43"/>
              <p:cNvSpPr>
                <a:spLocks noChangeShapeType="1"/>
              </p:cNvSpPr>
              <p:nvPr/>
            </p:nvSpPr>
            <p:spPr bwMode="auto">
              <a:xfrm>
                <a:off x="1184" y="318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602" name="Line 44"/>
              <p:cNvSpPr>
                <a:spLocks noChangeShapeType="1"/>
              </p:cNvSpPr>
              <p:nvPr/>
            </p:nvSpPr>
            <p:spPr bwMode="auto">
              <a:xfrm>
                <a:off x="2224" y="318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603" name="Line 45"/>
              <p:cNvSpPr>
                <a:spLocks noChangeShapeType="1"/>
              </p:cNvSpPr>
              <p:nvPr/>
            </p:nvSpPr>
            <p:spPr bwMode="auto">
              <a:xfrm>
                <a:off x="3256" y="3185"/>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604" name="Text Box 46"/>
              <p:cNvSpPr txBox="1">
                <a:spLocks noChangeArrowheads="1"/>
              </p:cNvSpPr>
              <p:nvPr/>
            </p:nvSpPr>
            <p:spPr bwMode="auto">
              <a:xfrm>
                <a:off x="102" y="2352"/>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151605" name="Text Box 47"/>
              <p:cNvSpPr txBox="1">
                <a:spLocks noChangeArrowheads="1"/>
              </p:cNvSpPr>
              <p:nvPr/>
            </p:nvSpPr>
            <p:spPr bwMode="auto">
              <a:xfrm>
                <a:off x="92" y="2985"/>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grpSp>
      </p:grpSp>
      <p:sp>
        <p:nvSpPr>
          <p:cNvPr id="151555" name="Rectangle 1044"/>
          <p:cNvSpPr>
            <a:spLocks noChangeArrowheads="1"/>
          </p:cNvSpPr>
          <p:nvPr/>
        </p:nvSpPr>
        <p:spPr bwMode="auto">
          <a:xfrm>
            <a:off x="0" y="0"/>
            <a:ext cx="4445000" cy="13239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顺序存储结构存在问题</a:t>
            </a:r>
            <a:endParaRPr lang="en-US" altLang="en-US" sz="2000" b="1">
              <a:latin typeface="华文楷体" panose="02010600040101010101" pitchFamily="2" charset="-122"/>
              <a:ea typeface="华文楷体" panose="02010600040101010101" pitchFamily="2" charset="-122"/>
            </a:endParaRPr>
          </a:p>
          <a:p>
            <a:pPr lvl="1" eaLnBrk="1" hangingPunct="1">
              <a:spcBef>
                <a:spcPct val="50000"/>
              </a:spcBef>
              <a:buFont typeface="Wingdings" panose="05000000000000000000" pitchFamily="2" charset="2"/>
              <a:buChar char="ü"/>
            </a:pPr>
            <a:r>
              <a:rPr lang="zh-CN" altLang="en-US" sz="2000" b="1">
                <a:solidFill>
                  <a:srgbClr val="FF0000"/>
                </a:solidFill>
                <a:latin typeface="华文楷体" panose="02010600040101010101" pitchFamily="2" charset="-122"/>
                <a:ea typeface="华文楷体" panose="02010600040101010101" pitchFamily="2" charset="-122"/>
              </a:rPr>
              <a:t>存储空间分配不灵活</a:t>
            </a:r>
            <a:endParaRPr lang="en-US" altLang="zh-CN" sz="2000" b="1">
              <a:latin typeface="华文楷体" panose="02010600040101010101" pitchFamily="2" charset="-122"/>
              <a:ea typeface="华文楷体" panose="02010600040101010101" pitchFamily="2" charset="-122"/>
            </a:endParaRPr>
          </a:p>
          <a:p>
            <a:pPr lvl="1" eaLnBrk="1" hangingPunct="1">
              <a:spcBef>
                <a:spcPct val="50000"/>
              </a:spcBef>
              <a:buFont typeface="Wingdings" panose="05000000000000000000" pitchFamily="2" charset="2"/>
              <a:buChar char="ü"/>
            </a:pPr>
            <a:r>
              <a:rPr lang="zh-CN" altLang="en-US" sz="2000" b="1">
                <a:solidFill>
                  <a:srgbClr val="FF0000"/>
                </a:solidFill>
                <a:latin typeface="华文楷体" panose="02010600040101010101" pitchFamily="2" charset="-122"/>
                <a:ea typeface="华文楷体" panose="02010600040101010101" pitchFamily="2" charset="-122"/>
              </a:rPr>
              <a:t>运算的空间复杂度高</a:t>
            </a:r>
            <a:endParaRPr lang="zh-CN" altLang="en-US" sz="2000" b="1">
              <a:latin typeface="华文楷体" panose="02010600040101010101" pitchFamily="2" charset="-122"/>
              <a:ea typeface="华文楷体" panose="02010600040101010101" pitchFamily="2" charset="-122"/>
            </a:endParaRPr>
          </a:p>
        </p:txBody>
      </p:sp>
      <p:pic>
        <p:nvPicPr>
          <p:cNvPr id="151556" name="Picture 2" descr="http://p8.qhimg.com/t01fd6029fbad6d07a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963" y="0"/>
            <a:ext cx="85725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61"/>
          <p:cNvGrpSpPr>
            <a:grpSpLocks/>
          </p:cNvGrpSpPr>
          <p:nvPr/>
        </p:nvGrpSpPr>
        <p:grpSpPr bwMode="auto">
          <a:xfrm>
            <a:off x="4475163" y="665163"/>
            <a:ext cx="4122737" cy="584200"/>
            <a:chOff x="4475162" y="664415"/>
            <a:chExt cx="4122738" cy="584775"/>
          </a:xfrm>
        </p:grpSpPr>
        <p:sp>
          <p:nvSpPr>
            <p:cNvPr id="151559" name="Rectangle 8"/>
            <p:cNvSpPr>
              <a:spLocks noChangeArrowheads="1"/>
            </p:cNvSpPr>
            <p:nvPr/>
          </p:nvSpPr>
          <p:spPr bwMode="auto">
            <a:xfrm>
              <a:off x="5951022" y="664415"/>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链式存储结构</a:t>
              </a:r>
            </a:p>
          </p:txBody>
        </p:sp>
        <p:sp>
          <p:nvSpPr>
            <p:cNvPr id="151560" name="AutoShape 11"/>
            <p:cNvSpPr>
              <a:spLocks noChangeArrowheads="1"/>
            </p:cNvSpPr>
            <p:nvPr/>
          </p:nvSpPr>
          <p:spPr bwMode="auto">
            <a:xfrm>
              <a:off x="4475162" y="664415"/>
              <a:ext cx="1387475" cy="427037"/>
            </a:xfrm>
            <a:prstGeom prst="notchedRightArrow">
              <a:avLst>
                <a:gd name="adj1" fmla="val 50000"/>
                <a:gd name="adj2" fmla="val 81212"/>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latin typeface="华文楷体" panose="02010600040101010101" pitchFamily="2" charset="-122"/>
                <a:ea typeface="华文楷体" panose="02010600040101010101" pitchFamily="2" charset="-122"/>
              </a:endParaRPr>
            </a:p>
          </p:txBody>
        </p:sp>
      </p:grpSp>
      <p:sp>
        <p:nvSpPr>
          <p:cNvPr id="60" name="Text Box 3"/>
          <p:cNvSpPr txBox="1">
            <a:spLocks noChangeArrowheads="1"/>
          </p:cNvSpPr>
          <p:nvPr/>
        </p:nvSpPr>
        <p:spPr bwMode="auto">
          <a:xfrm>
            <a:off x="4568825" y="1323975"/>
            <a:ext cx="4029075" cy="2144713"/>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000" b="1"/>
              <a:t>typedef struct PNode</a:t>
            </a:r>
            <a:endParaRPr lang="zh-CN" altLang="en-US" sz="2000" b="1"/>
          </a:p>
          <a:p>
            <a:pPr eaLnBrk="1" hangingPunct="1"/>
            <a:r>
              <a:rPr lang="en-US" altLang="zh-CN" sz="2000" b="1"/>
              <a:t>{   </a:t>
            </a:r>
            <a:endParaRPr lang="zh-CN" altLang="en-US" sz="2000" b="1"/>
          </a:p>
          <a:p>
            <a:pPr eaLnBrk="1" hangingPunct="1"/>
            <a:r>
              <a:rPr lang="en-US" altLang="zh-CN" sz="2000" b="1"/>
              <a:t>   float  coef;//</a:t>
            </a:r>
            <a:r>
              <a:rPr lang="zh-CN" altLang="en-US" sz="2000" b="1"/>
              <a:t>系数 </a:t>
            </a:r>
          </a:p>
          <a:p>
            <a:pPr eaLnBrk="1" hangingPunct="1"/>
            <a:r>
              <a:rPr lang="en-US" altLang="zh-CN" sz="2000" b="1"/>
              <a:t>   int   expn;	//</a:t>
            </a:r>
            <a:r>
              <a:rPr lang="zh-CN" altLang="en-US" sz="2000" b="1"/>
              <a:t>指数 </a:t>
            </a:r>
          </a:p>
          <a:p>
            <a:pPr eaLnBrk="1" hangingPunct="1"/>
            <a:r>
              <a:rPr lang="en-US" altLang="zh-CN" sz="2000" b="1"/>
              <a:t>   struct PNode  *next;	//</a:t>
            </a:r>
            <a:r>
              <a:rPr lang="zh-CN" altLang="en-US" sz="2000" b="1"/>
              <a:t>指针域</a:t>
            </a:r>
          </a:p>
          <a:p>
            <a:pPr eaLnBrk="1" hangingPunct="1"/>
            <a:r>
              <a:rPr lang="en-US" altLang="zh-CN" sz="2000" b="1"/>
              <a:t>}PNode,*Polynomial;  </a:t>
            </a:r>
            <a:endParaRPr lang="zh-CN" altLang="en-US" sz="2000" b="1"/>
          </a:p>
          <a:p>
            <a:pPr eaLnBrk="1" hangingPunct="1"/>
            <a:endParaRPr lang="en-US" altLang="zh-CN" sz="2000" b="1" baseline="300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ox(in)">
                                      <p:cBhvr>
                                        <p:cTn id="7" dur="500"/>
                                        <p:tgtEl>
                                          <p:spTgt spid="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amond(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295400" y="500063"/>
            <a:ext cx="7315200" cy="1143000"/>
          </a:xfrm>
        </p:spPr>
        <p:txBody>
          <a:bodyPr/>
          <a:lstStyle/>
          <a:p>
            <a:pPr>
              <a:defRPr/>
            </a:pPr>
            <a:r>
              <a:rPr kumimoji="1" lang="zh-CN" altLang="en-US" dirty="0" smtClean="0">
                <a:solidFill>
                  <a:srgbClr val="002060"/>
                </a:solidFill>
                <a:ea typeface="隶书" panose="02010509060101010101" pitchFamily="49" charset="-122"/>
                <a:cs typeface="+mj-cs"/>
              </a:rPr>
              <a:t>多项式相加</a:t>
            </a:r>
          </a:p>
        </p:txBody>
      </p:sp>
      <p:sp>
        <p:nvSpPr>
          <p:cNvPr id="21507" name="Text Box 3"/>
          <p:cNvSpPr txBox="1">
            <a:spLocks noChangeArrowheads="1"/>
          </p:cNvSpPr>
          <p:nvPr/>
        </p:nvSpPr>
        <p:spPr bwMode="auto">
          <a:xfrm>
            <a:off x="593725" y="15240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21508" name="Text Box 4"/>
          <p:cNvSpPr txBox="1">
            <a:spLocks noChangeArrowheads="1"/>
          </p:cNvSpPr>
          <p:nvPr/>
        </p:nvSpPr>
        <p:spPr bwMode="auto">
          <a:xfrm>
            <a:off x="593725" y="22098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21509" name="Rectangle 5" descr="深色上对角线"/>
          <p:cNvSpPr>
            <a:spLocks noChangeArrowheads="1"/>
          </p:cNvSpPr>
          <p:nvPr/>
        </p:nvSpPr>
        <p:spPr bwMode="auto">
          <a:xfrm>
            <a:off x="723900" y="38369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21510"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1511"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1512" name="Rectangle 8"/>
          <p:cNvSpPr>
            <a:spLocks noChangeArrowheads="1"/>
          </p:cNvSpPr>
          <p:nvPr/>
        </p:nvSpPr>
        <p:spPr bwMode="auto">
          <a:xfrm>
            <a:off x="2374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21513" name="Rectangle 9"/>
          <p:cNvSpPr>
            <a:spLocks noChangeArrowheads="1"/>
          </p:cNvSpPr>
          <p:nvPr/>
        </p:nvSpPr>
        <p:spPr bwMode="auto">
          <a:xfrm>
            <a:off x="2794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21514" name="Rectangle 10"/>
          <p:cNvSpPr>
            <a:spLocks noChangeArrowheads="1"/>
          </p:cNvSpPr>
          <p:nvPr/>
        </p:nvSpPr>
        <p:spPr bwMode="auto">
          <a:xfrm>
            <a:off x="3225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1515" name="Rectangle 11"/>
          <p:cNvSpPr>
            <a:spLocks noChangeArrowheads="1"/>
          </p:cNvSpPr>
          <p:nvPr/>
        </p:nvSpPr>
        <p:spPr bwMode="auto">
          <a:xfrm>
            <a:off x="4025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11</a:t>
            </a:r>
          </a:p>
        </p:txBody>
      </p:sp>
      <p:sp>
        <p:nvSpPr>
          <p:cNvPr id="21516" name="Rectangle 12"/>
          <p:cNvSpPr>
            <a:spLocks noChangeArrowheads="1"/>
          </p:cNvSpPr>
          <p:nvPr/>
        </p:nvSpPr>
        <p:spPr bwMode="auto">
          <a:xfrm>
            <a:off x="4445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1517" name="Rectangle 13"/>
          <p:cNvSpPr>
            <a:spLocks noChangeArrowheads="1"/>
          </p:cNvSpPr>
          <p:nvPr/>
        </p:nvSpPr>
        <p:spPr bwMode="auto">
          <a:xfrm>
            <a:off x="4876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1518"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21519"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21520"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1521" name="Rectangle 17" descr="深色上对角线"/>
          <p:cNvSpPr>
            <a:spLocks noChangeArrowheads="1"/>
          </p:cNvSpPr>
          <p:nvPr/>
        </p:nvSpPr>
        <p:spPr bwMode="auto">
          <a:xfrm>
            <a:off x="73152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21522" name="Rectangle 18" descr="深色上对角线"/>
          <p:cNvSpPr>
            <a:spLocks noChangeArrowheads="1"/>
          </p:cNvSpPr>
          <p:nvPr/>
        </p:nvSpPr>
        <p:spPr bwMode="auto">
          <a:xfrm>
            <a:off x="77343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21523" name="Rectangle 19" descr="深色上对角线"/>
          <p:cNvSpPr>
            <a:spLocks noChangeArrowheads="1"/>
          </p:cNvSpPr>
          <p:nvPr/>
        </p:nvSpPr>
        <p:spPr bwMode="auto">
          <a:xfrm>
            <a:off x="81661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1524" name="Line 20"/>
          <p:cNvSpPr>
            <a:spLocks noChangeShapeType="1"/>
          </p:cNvSpPr>
          <p:nvPr/>
        </p:nvSpPr>
        <p:spPr bwMode="auto">
          <a:xfrm flipH="1">
            <a:off x="83058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21"/>
          <p:cNvSpPr>
            <a:spLocks noChangeShapeType="1"/>
          </p:cNvSpPr>
          <p:nvPr/>
        </p:nvSpPr>
        <p:spPr bwMode="auto">
          <a:xfrm>
            <a:off x="83820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Rectangle 22" descr="深色上对角线"/>
          <p:cNvSpPr>
            <a:spLocks noChangeArrowheads="1"/>
          </p:cNvSpPr>
          <p:nvPr/>
        </p:nvSpPr>
        <p:spPr bwMode="auto">
          <a:xfrm>
            <a:off x="723900" y="48275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21527"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1528"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1529"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21530"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1531"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1532"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21533"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21534"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1535"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21536"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21537"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1538" name="Line 34"/>
          <p:cNvSpPr>
            <a:spLocks noChangeShapeType="1"/>
          </p:cNvSpPr>
          <p:nvPr/>
        </p:nvSpPr>
        <p:spPr bwMode="auto">
          <a:xfrm flipH="1">
            <a:off x="66294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9" name="Line 35"/>
          <p:cNvSpPr>
            <a:spLocks noChangeShapeType="1"/>
          </p:cNvSpPr>
          <p:nvPr/>
        </p:nvSpPr>
        <p:spPr bwMode="auto">
          <a:xfrm>
            <a:off x="67056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0" name="Line 36"/>
          <p:cNvSpPr>
            <a:spLocks noChangeShapeType="1"/>
          </p:cNvSpPr>
          <p:nvPr/>
        </p:nvSpPr>
        <p:spPr bwMode="auto">
          <a:xfrm>
            <a:off x="228600" y="40465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1" name="Line 37"/>
          <p:cNvSpPr>
            <a:spLocks noChangeShapeType="1"/>
          </p:cNvSpPr>
          <p:nvPr/>
        </p:nvSpPr>
        <p:spPr bwMode="auto">
          <a:xfrm>
            <a:off x="228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2" name="Line 38"/>
          <p:cNvSpPr>
            <a:spLocks noChangeShapeType="1"/>
          </p:cNvSpPr>
          <p:nvPr/>
        </p:nvSpPr>
        <p:spPr bwMode="auto">
          <a:xfrm>
            <a:off x="1873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3" name="Line 39"/>
          <p:cNvSpPr>
            <a:spLocks noChangeShapeType="1"/>
          </p:cNvSpPr>
          <p:nvPr/>
        </p:nvSpPr>
        <p:spPr bwMode="auto">
          <a:xfrm>
            <a:off x="3524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4" name="Line 40"/>
          <p:cNvSpPr>
            <a:spLocks noChangeShapeType="1"/>
          </p:cNvSpPr>
          <p:nvPr/>
        </p:nvSpPr>
        <p:spPr bwMode="auto">
          <a:xfrm>
            <a:off x="5149850" y="4065588"/>
            <a:ext cx="6350" cy="6604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5" name="Line 41"/>
          <p:cNvSpPr>
            <a:spLocks noChangeShapeType="1"/>
          </p:cNvSpPr>
          <p:nvPr/>
        </p:nvSpPr>
        <p:spPr bwMode="auto">
          <a:xfrm>
            <a:off x="6826250" y="40719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6" name="Line 42"/>
          <p:cNvSpPr>
            <a:spLocks noChangeShapeType="1"/>
          </p:cNvSpPr>
          <p:nvPr/>
        </p:nvSpPr>
        <p:spPr bwMode="auto">
          <a:xfrm>
            <a:off x="1879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7" name="Line 43"/>
          <p:cNvSpPr>
            <a:spLocks noChangeShapeType="1"/>
          </p:cNvSpPr>
          <p:nvPr/>
        </p:nvSpPr>
        <p:spPr bwMode="auto">
          <a:xfrm>
            <a:off x="3530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8" name="Line 44"/>
          <p:cNvSpPr>
            <a:spLocks noChangeShapeType="1"/>
          </p:cNvSpPr>
          <p:nvPr/>
        </p:nvSpPr>
        <p:spPr bwMode="auto">
          <a:xfrm>
            <a:off x="5168900" y="50561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49" name="Text Box 45"/>
          <p:cNvSpPr txBox="1">
            <a:spLocks noChangeArrowheads="1"/>
          </p:cNvSpPr>
          <p:nvPr/>
        </p:nvSpPr>
        <p:spPr bwMode="auto">
          <a:xfrm>
            <a:off x="161925" y="37338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21550" name="Text Box 46"/>
          <p:cNvSpPr txBox="1">
            <a:spLocks noChangeArrowheads="1"/>
          </p:cNvSpPr>
          <p:nvPr/>
        </p:nvSpPr>
        <p:spPr bwMode="auto">
          <a:xfrm>
            <a:off x="146050" y="4738688"/>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sp>
        <p:nvSpPr>
          <p:cNvPr id="21551" name="Line 47"/>
          <p:cNvSpPr>
            <a:spLocks noChangeShapeType="1"/>
          </p:cNvSpPr>
          <p:nvPr/>
        </p:nvSpPr>
        <p:spPr bwMode="auto">
          <a:xfrm>
            <a:off x="6269038" y="32766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52" name="Text Box 48"/>
          <p:cNvSpPr txBox="1">
            <a:spLocks noChangeArrowheads="1"/>
          </p:cNvSpPr>
          <p:nvPr/>
        </p:nvSpPr>
        <p:spPr bwMode="auto">
          <a:xfrm>
            <a:off x="6040438" y="2797175"/>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pa</a:t>
            </a:r>
          </a:p>
        </p:txBody>
      </p:sp>
      <p:sp>
        <p:nvSpPr>
          <p:cNvPr id="21553" name="Line 49"/>
          <p:cNvSpPr>
            <a:spLocks noChangeShapeType="1"/>
          </p:cNvSpPr>
          <p:nvPr/>
        </p:nvSpPr>
        <p:spPr bwMode="auto">
          <a:xfrm flipV="1">
            <a:off x="6261100" y="53340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54" name="Text Box 50"/>
          <p:cNvSpPr txBox="1">
            <a:spLocks noChangeArrowheads="1"/>
          </p:cNvSpPr>
          <p:nvPr/>
        </p:nvSpPr>
        <p:spPr bwMode="auto">
          <a:xfrm>
            <a:off x="6032500" y="57150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pb</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Text Box 5"/>
          <p:cNvSpPr txBox="1">
            <a:spLocks noChangeArrowheads="1"/>
          </p:cNvSpPr>
          <p:nvPr/>
        </p:nvSpPr>
        <p:spPr bwMode="auto">
          <a:xfrm>
            <a:off x="250825" y="765175"/>
            <a:ext cx="87185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2400"/>
              <a:t>① 创建一个只有头结点的空链表。</a:t>
            </a:r>
          </a:p>
          <a:p>
            <a:pPr eaLnBrk="1" hangingPunct="1"/>
            <a:r>
              <a:rPr lang="zh-CN" altLang="en-US" sz="2400"/>
              <a:t>②</a:t>
            </a:r>
            <a:r>
              <a:rPr lang="en-US" altLang="zh-CN" sz="2400"/>
              <a:t> </a:t>
            </a:r>
            <a:r>
              <a:rPr lang="zh-CN" altLang="en-US" sz="2400"/>
              <a:t>根据多项式的项的个数</a:t>
            </a:r>
            <a:r>
              <a:rPr lang="en-US" altLang="zh-CN" sz="2400" i="1"/>
              <a:t>n</a:t>
            </a:r>
            <a:r>
              <a:rPr lang="zh-CN" altLang="en-US" sz="2400"/>
              <a:t>，循环</a:t>
            </a:r>
            <a:r>
              <a:rPr lang="en-US" altLang="zh-CN" sz="2400" i="1"/>
              <a:t>n</a:t>
            </a:r>
            <a:r>
              <a:rPr lang="zh-CN" altLang="en-US" sz="2400"/>
              <a:t>次执行以下操作：</a:t>
            </a:r>
          </a:p>
          <a:p>
            <a:pPr eaLnBrk="1" hangingPunct="1">
              <a:buFont typeface="Wingdings" panose="05000000000000000000" pitchFamily="2" charset="2"/>
              <a:buChar char="l"/>
            </a:pPr>
            <a:r>
              <a:rPr lang="zh-CN" altLang="en-US" sz="2400"/>
              <a:t>生成一个新结点</a:t>
            </a:r>
            <a:r>
              <a:rPr lang="en-US" altLang="zh-CN" sz="2400"/>
              <a:t>*s</a:t>
            </a:r>
            <a:r>
              <a:rPr lang="zh-CN" altLang="en-US" sz="2400"/>
              <a:t>；</a:t>
            </a:r>
          </a:p>
          <a:p>
            <a:pPr eaLnBrk="1" hangingPunct="1">
              <a:buFont typeface="Wingdings" panose="05000000000000000000" pitchFamily="2" charset="2"/>
              <a:buChar char="l"/>
            </a:pPr>
            <a:r>
              <a:rPr lang="zh-CN" altLang="en-US" sz="2400"/>
              <a:t>输入多项式当前项的系数和指数赋给新结点</a:t>
            </a:r>
            <a:r>
              <a:rPr lang="en-US" altLang="zh-CN" sz="2400"/>
              <a:t>*s</a:t>
            </a:r>
            <a:r>
              <a:rPr lang="zh-CN" altLang="en-US" sz="2400"/>
              <a:t>的数据域；</a:t>
            </a:r>
          </a:p>
          <a:p>
            <a:pPr eaLnBrk="1" hangingPunct="1">
              <a:buFont typeface="Wingdings" panose="05000000000000000000" pitchFamily="2" charset="2"/>
              <a:buChar char="l"/>
            </a:pPr>
            <a:r>
              <a:rPr lang="zh-CN" altLang="en-US" sz="2400"/>
              <a:t>设置一前驱指针</a:t>
            </a:r>
            <a:r>
              <a:rPr lang="en-US" altLang="zh-CN" sz="2400"/>
              <a:t>pre</a:t>
            </a:r>
            <a:r>
              <a:rPr lang="zh-CN" altLang="en-US" sz="2400"/>
              <a:t>，用于指向待找到的第一个大于输入项指数的结点的前驱，</a:t>
            </a:r>
            <a:r>
              <a:rPr lang="en-US" altLang="zh-CN" sz="2400"/>
              <a:t>pre</a:t>
            </a:r>
            <a:r>
              <a:rPr lang="zh-CN" altLang="en-US" sz="2400"/>
              <a:t>初值指向头结点；</a:t>
            </a:r>
          </a:p>
          <a:p>
            <a:pPr eaLnBrk="1" hangingPunct="1">
              <a:buFont typeface="Wingdings" panose="05000000000000000000" pitchFamily="2" charset="2"/>
              <a:buChar char="l"/>
            </a:pPr>
            <a:r>
              <a:rPr lang="zh-CN" altLang="en-US" sz="2400"/>
              <a:t>指针</a:t>
            </a:r>
            <a:r>
              <a:rPr lang="en-US" altLang="zh-CN" sz="2400"/>
              <a:t>q</a:t>
            </a:r>
            <a:r>
              <a:rPr lang="zh-CN" altLang="en-US" sz="2400"/>
              <a:t>初始化，指向首元结点；</a:t>
            </a:r>
          </a:p>
          <a:p>
            <a:pPr eaLnBrk="1" hangingPunct="1">
              <a:buFont typeface="Wingdings" panose="05000000000000000000" pitchFamily="2" charset="2"/>
              <a:buChar char="l"/>
            </a:pPr>
            <a:r>
              <a:rPr lang="zh-CN" altLang="en-US" sz="2400"/>
              <a:t>循链向下逐个比较链表中当前结点与输入项指数，找到第一个大于输入项指数的结点</a:t>
            </a:r>
            <a:r>
              <a:rPr lang="en-US" altLang="zh-CN" sz="2400"/>
              <a:t>*q</a:t>
            </a:r>
            <a:r>
              <a:rPr lang="zh-CN" altLang="en-US" sz="2400"/>
              <a:t>；</a:t>
            </a:r>
          </a:p>
          <a:p>
            <a:pPr eaLnBrk="1" hangingPunct="1">
              <a:buFont typeface="Wingdings" panose="05000000000000000000" pitchFamily="2" charset="2"/>
              <a:buChar char="l"/>
            </a:pPr>
            <a:r>
              <a:rPr lang="zh-CN" altLang="en-US" sz="2400"/>
              <a:t>将输入项结点</a:t>
            </a:r>
            <a:r>
              <a:rPr lang="en-US" altLang="zh-CN" sz="2400"/>
              <a:t>*s</a:t>
            </a:r>
            <a:r>
              <a:rPr lang="zh-CN" altLang="en-US" sz="2400"/>
              <a:t>插入到结点</a:t>
            </a:r>
            <a:r>
              <a:rPr lang="en-US" altLang="zh-CN" sz="2400"/>
              <a:t>*q</a:t>
            </a:r>
            <a:r>
              <a:rPr lang="zh-CN" altLang="en-US" sz="2400"/>
              <a:t>之前。</a:t>
            </a:r>
          </a:p>
        </p:txBody>
      </p:sp>
      <p:sp>
        <p:nvSpPr>
          <p:cNvPr id="152579" name="Rectangle 8"/>
          <p:cNvSpPr>
            <a:spLocks noChangeArrowheads="1"/>
          </p:cNvSpPr>
          <p:nvPr/>
        </p:nvSpPr>
        <p:spPr bwMode="auto">
          <a:xfrm>
            <a:off x="4763" y="-26988"/>
            <a:ext cx="721042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4400" b="1">
                <a:latin typeface="华文楷体" panose="02010600040101010101" pitchFamily="2" charset="-122"/>
                <a:ea typeface="华文楷体" panose="02010600040101010101" pitchFamily="2" charset="-122"/>
              </a:rPr>
              <a:t>多项式创建</a:t>
            </a:r>
            <a:r>
              <a:rPr lang="en-US" altLang="zh-CN" sz="4400" b="1">
                <a:latin typeface="华文楷体" panose="02010600040101010101" pitchFamily="2" charset="-122"/>
                <a:ea typeface="华文楷体" panose="02010600040101010101" pitchFamily="2" charset="-122"/>
              </a:rPr>
              <a:t>---【</a:t>
            </a:r>
            <a:r>
              <a:rPr lang="zh-CN" altLang="en-US" sz="4400" b="1">
                <a:latin typeface="华文楷体" panose="02010600040101010101" pitchFamily="2" charset="-122"/>
                <a:ea typeface="华文楷体" panose="02010600040101010101" pitchFamily="2" charset="-122"/>
              </a:rPr>
              <a:t>算法步骤</a:t>
            </a:r>
            <a:r>
              <a:rPr lang="en-US" altLang="zh-CN" sz="4400" b="1">
                <a:latin typeface="华文楷体" panose="02010600040101010101" pitchFamily="2" charset="-122"/>
                <a:ea typeface="华文楷体" panose="02010600040101010101" pitchFamily="2" charset="-122"/>
              </a:rPr>
              <a: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Text Box 5"/>
          <p:cNvSpPr txBox="1">
            <a:spLocks noChangeArrowheads="1"/>
          </p:cNvSpPr>
          <p:nvPr/>
        </p:nvSpPr>
        <p:spPr bwMode="auto">
          <a:xfrm>
            <a:off x="250825" y="765175"/>
            <a:ext cx="87185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1800" b="1"/>
              <a:t>void CreatePolyn(Polynomial &amp;P,int n)</a:t>
            </a:r>
            <a:endParaRPr lang="zh-CN" altLang="en-US" sz="1800" b="1"/>
          </a:p>
          <a:p>
            <a:pPr eaLnBrk="1" hangingPunct="1"/>
            <a:r>
              <a:rPr lang="en-US" altLang="zh-CN" sz="1800" b="1"/>
              <a:t>{//</a:t>
            </a:r>
            <a:r>
              <a:rPr lang="zh-CN" altLang="en-US" sz="1800" b="1"/>
              <a:t>输入</a:t>
            </a:r>
            <a:r>
              <a:rPr lang="en-US" altLang="zh-CN" sz="1800" b="1"/>
              <a:t>m</a:t>
            </a:r>
            <a:r>
              <a:rPr lang="zh-CN" altLang="en-US" sz="1800" b="1"/>
              <a:t>项的系数和指数，建立表示多项式的有序链表</a:t>
            </a:r>
            <a:r>
              <a:rPr lang="en-US" altLang="zh-CN" sz="1800" b="1"/>
              <a:t>P</a:t>
            </a:r>
            <a:endParaRPr lang="zh-CN" altLang="en-US" sz="1800" b="1"/>
          </a:p>
          <a:p>
            <a:pPr eaLnBrk="1" hangingPunct="1"/>
            <a:r>
              <a:rPr lang="en-US" altLang="zh-CN" sz="1800" b="1"/>
              <a:t>   P=new PNode; </a:t>
            </a:r>
            <a:endParaRPr lang="zh-CN" altLang="en-US" sz="1800" b="1"/>
          </a:p>
          <a:p>
            <a:pPr eaLnBrk="1" hangingPunct="1"/>
            <a:r>
              <a:rPr lang="en-US" altLang="zh-CN" sz="1800" b="1"/>
              <a:t>   P-&gt;next=NULL;			//</a:t>
            </a:r>
            <a:r>
              <a:rPr lang="zh-CN" altLang="en-US" sz="1800" b="1"/>
              <a:t>先建立一个带头结点的单链表 </a:t>
            </a:r>
          </a:p>
          <a:p>
            <a:pPr eaLnBrk="1" hangingPunct="1"/>
            <a:r>
              <a:rPr lang="en-US" altLang="zh-CN" sz="1800" b="1"/>
              <a:t>   for(i=1;i&lt;=n;++i)		//</a:t>
            </a:r>
            <a:r>
              <a:rPr lang="zh-CN" altLang="en-US" sz="1800" b="1"/>
              <a:t>依次输入</a:t>
            </a:r>
            <a:r>
              <a:rPr lang="en-US" altLang="zh-CN" sz="1800" b="1"/>
              <a:t>n</a:t>
            </a:r>
            <a:r>
              <a:rPr lang="zh-CN" altLang="en-US" sz="1800" b="1"/>
              <a:t>个非零项</a:t>
            </a:r>
          </a:p>
          <a:p>
            <a:pPr eaLnBrk="1" hangingPunct="1"/>
            <a:r>
              <a:rPr lang="en-US" altLang="zh-CN" sz="1800" b="1"/>
              <a:t>   {</a:t>
            </a:r>
            <a:endParaRPr lang="zh-CN" altLang="en-US" sz="1800" b="1"/>
          </a:p>
          <a:p>
            <a:pPr eaLnBrk="1" hangingPunct="1"/>
            <a:r>
              <a:rPr lang="en-US" altLang="zh-CN" sz="1800" b="1"/>
              <a:t>      s=new PNode;			//</a:t>
            </a:r>
            <a:r>
              <a:rPr lang="zh-CN" altLang="en-US" sz="1800" b="1"/>
              <a:t>生成新结点 </a:t>
            </a:r>
          </a:p>
          <a:p>
            <a:pPr eaLnBrk="1" hangingPunct="1"/>
            <a:r>
              <a:rPr lang="en-US" altLang="zh-CN" sz="1800" b="1"/>
              <a:t>      scanf(“%d ”,&amp;s-&gt;coef);                  //</a:t>
            </a:r>
            <a:r>
              <a:rPr lang="zh-CN" altLang="en-US" sz="1800" b="1"/>
              <a:t>输入系数</a:t>
            </a:r>
            <a:endParaRPr lang="en-US" altLang="zh-CN" sz="1800" b="1"/>
          </a:p>
          <a:p>
            <a:pPr eaLnBrk="1" hangingPunct="1"/>
            <a:r>
              <a:rPr lang="en-US" altLang="zh-CN" sz="1800" b="1"/>
              <a:t>       scanf(“%d ”,&amp;s-&gt;expn); 	//</a:t>
            </a:r>
            <a:r>
              <a:rPr lang="zh-CN" altLang="en-US" sz="1800" b="1"/>
              <a:t>输入指数 </a:t>
            </a:r>
          </a:p>
          <a:p>
            <a:pPr eaLnBrk="1" hangingPunct="1"/>
            <a:r>
              <a:rPr lang="en-US" altLang="zh-CN" sz="1800" b="1"/>
              <a:t>      pre=P;			//pre</a:t>
            </a:r>
            <a:r>
              <a:rPr lang="zh-CN" altLang="en-US" sz="1800" b="1"/>
              <a:t>用于保存</a:t>
            </a:r>
            <a:r>
              <a:rPr lang="en-US" altLang="zh-CN" sz="1800" b="1"/>
              <a:t>q</a:t>
            </a:r>
            <a:r>
              <a:rPr lang="zh-CN" altLang="en-US" sz="1800" b="1"/>
              <a:t>的前驱，初值为头结点 </a:t>
            </a:r>
          </a:p>
          <a:p>
            <a:pPr eaLnBrk="1" hangingPunct="1"/>
            <a:r>
              <a:rPr lang="en-US" altLang="zh-CN" sz="1800" b="1"/>
              <a:t>      q=P-&gt;next;			//q</a:t>
            </a:r>
            <a:r>
              <a:rPr lang="zh-CN" altLang="en-US" sz="1800" b="1"/>
              <a:t>初始化，指向首元结点</a:t>
            </a:r>
          </a:p>
          <a:p>
            <a:pPr eaLnBrk="1" hangingPunct="1"/>
            <a:r>
              <a:rPr lang="en-US" altLang="zh-CN" sz="1800" b="1"/>
              <a:t>      while(q&amp;&amp;q-&gt;expn&lt;s-&gt;expn)	//</a:t>
            </a:r>
            <a:r>
              <a:rPr lang="zh-CN" altLang="en-US" sz="1800" b="1"/>
              <a:t>找到第一个大于输入项指数的项</a:t>
            </a:r>
            <a:r>
              <a:rPr lang="en-US" altLang="zh-CN" sz="1800" b="1"/>
              <a:t>*q</a:t>
            </a:r>
            <a:endParaRPr lang="zh-CN" altLang="en-US" sz="1800" b="1"/>
          </a:p>
          <a:p>
            <a:pPr eaLnBrk="1" hangingPunct="1"/>
            <a:r>
              <a:rPr lang="en-US" altLang="zh-CN" sz="1800" b="1"/>
              <a:t>      {</a:t>
            </a:r>
            <a:endParaRPr lang="zh-CN" altLang="en-US" sz="1800" b="1"/>
          </a:p>
          <a:p>
            <a:pPr eaLnBrk="1" hangingPunct="1"/>
            <a:r>
              <a:rPr lang="en-US" altLang="zh-CN" sz="1800" b="1"/>
              <a:t>         pre=q; </a:t>
            </a:r>
            <a:endParaRPr lang="zh-CN" altLang="en-US" sz="1800" b="1"/>
          </a:p>
          <a:p>
            <a:pPr eaLnBrk="1" hangingPunct="1"/>
            <a:r>
              <a:rPr lang="en-US" altLang="zh-CN" sz="1800" b="1"/>
              <a:t>         q=q-&gt;next; </a:t>
            </a:r>
            <a:endParaRPr lang="zh-CN" altLang="en-US" sz="1800" b="1"/>
          </a:p>
          <a:p>
            <a:pPr eaLnBrk="1" hangingPunct="1"/>
            <a:r>
              <a:rPr lang="en-US" altLang="zh-CN" sz="1800" b="1"/>
              <a:t>     }				//while </a:t>
            </a:r>
            <a:endParaRPr lang="zh-CN" altLang="en-US" sz="1800" b="1"/>
          </a:p>
          <a:p>
            <a:pPr eaLnBrk="1" hangingPunct="1"/>
            <a:r>
              <a:rPr lang="en-US" altLang="zh-CN" sz="1800" b="1"/>
              <a:t>      s-&gt;next=q;			//</a:t>
            </a:r>
            <a:r>
              <a:rPr lang="zh-CN" altLang="en-US" sz="1800" b="1"/>
              <a:t>将输入项</a:t>
            </a:r>
            <a:r>
              <a:rPr lang="en-US" altLang="zh-CN" sz="1800" b="1"/>
              <a:t>s</a:t>
            </a:r>
            <a:r>
              <a:rPr lang="zh-CN" altLang="en-US" sz="1800" b="1"/>
              <a:t>插入到</a:t>
            </a:r>
            <a:r>
              <a:rPr lang="en-US" altLang="zh-CN" sz="1800" b="1"/>
              <a:t>q</a:t>
            </a:r>
            <a:r>
              <a:rPr lang="zh-CN" altLang="en-US" sz="1800" b="1"/>
              <a:t>和其前驱结点</a:t>
            </a:r>
            <a:r>
              <a:rPr lang="en-US" altLang="zh-CN" sz="1800" b="1"/>
              <a:t>pre</a:t>
            </a:r>
            <a:r>
              <a:rPr lang="zh-CN" altLang="en-US" sz="1800" b="1"/>
              <a:t>之间 </a:t>
            </a:r>
          </a:p>
          <a:p>
            <a:pPr eaLnBrk="1" hangingPunct="1"/>
            <a:r>
              <a:rPr lang="en-US" altLang="zh-CN" sz="1800" b="1"/>
              <a:t>      pre-&gt;next=s; </a:t>
            </a:r>
            <a:endParaRPr lang="zh-CN" altLang="en-US" sz="1800" b="1"/>
          </a:p>
          <a:p>
            <a:pPr eaLnBrk="1" hangingPunct="1"/>
            <a:r>
              <a:rPr lang="en-US" altLang="zh-CN" sz="1800" b="1"/>
              <a:t>   }				//for </a:t>
            </a:r>
            <a:endParaRPr lang="zh-CN" altLang="en-US" sz="1800" b="1"/>
          </a:p>
          <a:p>
            <a:pPr eaLnBrk="1" hangingPunct="1"/>
            <a:r>
              <a:rPr lang="en-US" altLang="zh-CN" sz="1800" b="1"/>
              <a:t>} </a:t>
            </a:r>
            <a:endParaRPr lang="zh-CN" altLang="en-US" sz="1800" b="1"/>
          </a:p>
        </p:txBody>
      </p:sp>
      <p:sp>
        <p:nvSpPr>
          <p:cNvPr id="153603" name="Rectangle 8"/>
          <p:cNvSpPr>
            <a:spLocks noChangeArrowheads="1"/>
          </p:cNvSpPr>
          <p:nvPr/>
        </p:nvSpPr>
        <p:spPr bwMode="auto">
          <a:xfrm>
            <a:off x="4763" y="-26988"/>
            <a:ext cx="721042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4400" b="1">
                <a:latin typeface="华文楷体" panose="02010600040101010101" pitchFamily="2" charset="-122"/>
                <a:ea typeface="华文楷体" panose="02010600040101010101" pitchFamily="2" charset="-122"/>
              </a:rPr>
              <a:t>多项式创建</a:t>
            </a:r>
            <a:r>
              <a:rPr lang="en-US" altLang="zh-CN" sz="4400" b="1">
                <a:latin typeface="华文楷体" panose="02010600040101010101" pitchFamily="2" charset="-122"/>
                <a:ea typeface="华文楷体" panose="02010600040101010101" pitchFamily="2" charset="-122"/>
              </a:rPr>
              <a:t>---【</a:t>
            </a:r>
            <a:r>
              <a:rPr lang="zh-CN" altLang="en-US" sz="4400" b="1">
                <a:latin typeface="华文楷体" panose="02010600040101010101" pitchFamily="2" charset="-122"/>
                <a:ea typeface="华文楷体" panose="02010600040101010101" pitchFamily="2" charset="-122"/>
              </a:rPr>
              <a:t>算法描述</a:t>
            </a:r>
            <a:r>
              <a:rPr lang="en-US" altLang="zh-CN" sz="4400" b="1">
                <a:latin typeface="华文楷体" panose="02010600040101010101" pitchFamily="2" charset="-122"/>
                <a:ea typeface="华文楷体" panose="02010600040101010101" pitchFamily="2" charset="-122"/>
              </a:rPr>
              <a: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62"/>
          <p:cNvGrpSpPr>
            <a:grpSpLocks/>
          </p:cNvGrpSpPr>
          <p:nvPr/>
        </p:nvGrpSpPr>
        <p:grpSpPr bwMode="auto">
          <a:xfrm>
            <a:off x="146050" y="1524000"/>
            <a:ext cx="8451850" cy="4648200"/>
            <a:chOff x="146050" y="1524000"/>
            <a:chExt cx="8451850" cy="4648200"/>
          </a:xfrm>
        </p:grpSpPr>
        <p:sp>
          <p:nvSpPr>
            <p:cNvPr id="154627" name="Text Box 3"/>
            <p:cNvSpPr txBox="1">
              <a:spLocks noChangeArrowheads="1"/>
            </p:cNvSpPr>
            <p:nvPr/>
          </p:nvSpPr>
          <p:spPr bwMode="auto">
            <a:xfrm>
              <a:off x="593725" y="15240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154628" name="Text Box 4"/>
            <p:cNvSpPr txBox="1">
              <a:spLocks noChangeArrowheads="1"/>
            </p:cNvSpPr>
            <p:nvPr/>
          </p:nvSpPr>
          <p:spPr bwMode="auto">
            <a:xfrm>
              <a:off x="593725" y="22098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grpSp>
          <p:nvGrpSpPr>
            <p:cNvPr id="154629" name="Group 5"/>
            <p:cNvGrpSpPr>
              <a:grpSpLocks/>
            </p:cNvGrpSpPr>
            <p:nvPr/>
          </p:nvGrpSpPr>
          <p:grpSpPr bwMode="auto">
            <a:xfrm>
              <a:off x="146050" y="3733800"/>
              <a:ext cx="8451850" cy="1531938"/>
              <a:chOff x="92" y="2352"/>
              <a:chExt cx="5324" cy="965"/>
            </a:xfrm>
          </p:grpSpPr>
          <p:sp>
            <p:nvSpPr>
              <p:cNvPr id="154636" name="Rectangle 6" descr="深色上对角线"/>
              <p:cNvSpPr>
                <a:spLocks noChangeArrowheads="1"/>
              </p:cNvSpPr>
              <p:nvPr/>
            </p:nvSpPr>
            <p:spPr bwMode="auto">
              <a:xfrm>
                <a:off x="456" y="2417"/>
                <a:ext cx="264" cy="276"/>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4637" name="Rectangle 7" descr="深色上对角线"/>
              <p:cNvSpPr>
                <a:spLocks noChangeArrowheads="1"/>
              </p:cNvSpPr>
              <p:nvPr/>
            </p:nvSpPr>
            <p:spPr bwMode="auto">
              <a:xfrm>
                <a:off x="720"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4638" name="Rectangle 8" descr="深色上对角线"/>
              <p:cNvSpPr>
                <a:spLocks noChangeArrowheads="1"/>
              </p:cNvSpPr>
              <p:nvPr/>
            </p:nvSpPr>
            <p:spPr bwMode="auto">
              <a:xfrm>
                <a:off x="99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4639" name="Rectangle 9" descr="深色上对角线"/>
              <p:cNvSpPr>
                <a:spLocks noChangeArrowheads="1"/>
              </p:cNvSpPr>
              <p:nvPr/>
            </p:nvSpPr>
            <p:spPr bwMode="auto">
              <a:xfrm>
                <a:off x="1496"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4640" name="Rectangle 10" descr="深色上对角线"/>
              <p:cNvSpPr>
                <a:spLocks noChangeArrowheads="1"/>
              </p:cNvSpPr>
              <p:nvPr/>
            </p:nvSpPr>
            <p:spPr bwMode="auto">
              <a:xfrm>
                <a:off x="1760"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154641" name="Rectangle 11" descr="深色上对角线"/>
              <p:cNvSpPr>
                <a:spLocks noChangeArrowheads="1"/>
              </p:cNvSpPr>
              <p:nvPr/>
            </p:nvSpPr>
            <p:spPr bwMode="auto">
              <a:xfrm>
                <a:off x="203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4642" name="Rectangle 12" descr="深色上对角线"/>
              <p:cNvSpPr>
                <a:spLocks noChangeArrowheads="1"/>
              </p:cNvSpPr>
              <p:nvPr/>
            </p:nvSpPr>
            <p:spPr bwMode="auto">
              <a:xfrm>
                <a:off x="2536"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3</a:t>
                </a:r>
              </a:p>
            </p:txBody>
          </p:sp>
          <p:sp>
            <p:nvSpPr>
              <p:cNvPr id="154643" name="Rectangle 13" descr="深色上对角线"/>
              <p:cNvSpPr>
                <a:spLocks noChangeArrowheads="1"/>
              </p:cNvSpPr>
              <p:nvPr/>
            </p:nvSpPr>
            <p:spPr bwMode="auto">
              <a:xfrm>
                <a:off x="2800"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4644" name="Rectangle 14" descr="深色上对角线"/>
              <p:cNvSpPr>
                <a:spLocks noChangeArrowheads="1"/>
              </p:cNvSpPr>
              <p:nvPr/>
            </p:nvSpPr>
            <p:spPr bwMode="auto">
              <a:xfrm>
                <a:off x="307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4645" name="Rectangle 15" descr="深色上对角线"/>
              <p:cNvSpPr>
                <a:spLocks noChangeArrowheads="1"/>
              </p:cNvSpPr>
              <p:nvPr/>
            </p:nvSpPr>
            <p:spPr bwMode="auto">
              <a:xfrm>
                <a:off x="3560"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4646" name="Rectangle 16" descr="深色上对角线"/>
              <p:cNvSpPr>
                <a:spLocks noChangeArrowheads="1"/>
              </p:cNvSpPr>
              <p:nvPr/>
            </p:nvSpPr>
            <p:spPr bwMode="auto">
              <a:xfrm>
                <a:off x="3824"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4647" name="Rectangle 17" descr="深色上对角线"/>
              <p:cNvSpPr>
                <a:spLocks noChangeArrowheads="1"/>
              </p:cNvSpPr>
              <p:nvPr/>
            </p:nvSpPr>
            <p:spPr bwMode="auto">
              <a:xfrm>
                <a:off x="4096"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4648" name="Rectangle 18" descr="深色上对角线"/>
              <p:cNvSpPr>
                <a:spLocks noChangeArrowheads="1"/>
              </p:cNvSpPr>
              <p:nvPr/>
            </p:nvSpPr>
            <p:spPr bwMode="auto">
              <a:xfrm>
                <a:off x="4608" y="2417"/>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154649" name="Rectangle 19" descr="深色上对角线"/>
              <p:cNvSpPr>
                <a:spLocks noChangeArrowheads="1"/>
              </p:cNvSpPr>
              <p:nvPr/>
            </p:nvSpPr>
            <p:spPr bwMode="auto">
              <a:xfrm>
                <a:off x="4872"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154650" name="Rectangle 20" descr="深色上对角线"/>
              <p:cNvSpPr>
                <a:spLocks noChangeArrowheads="1"/>
              </p:cNvSpPr>
              <p:nvPr/>
            </p:nvSpPr>
            <p:spPr bwMode="auto">
              <a:xfrm>
                <a:off x="5144" y="2417"/>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4651" name="Line 21"/>
              <p:cNvSpPr>
                <a:spLocks noChangeShapeType="1"/>
              </p:cNvSpPr>
              <p:nvPr/>
            </p:nvSpPr>
            <p:spPr bwMode="auto">
              <a:xfrm flipH="1">
                <a:off x="5232" y="250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52" name="Line 22"/>
              <p:cNvSpPr>
                <a:spLocks noChangeShapeType="1"/>
              </p:cNvSpPr>
              <p:nvPr/>
            </p:nvSpPr>
            <p:spPr bwMode="auto">
              <a:xfrm>
                <a:off x="5280" y="250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53" name="Rectangle 23" descr="深色上对角线"/>
              <p:cNvSpPr>
                <a:spLocks noChangeArrowheads="1"/>
              </p:cNvSpPr>
              <p:nvPr/>
            </p:nvSpPr>
            <p:spPr bwMode="auto">
              <a:xfrm>
                <a:off x="456" y="3041"/>
                <a:ext cx="264" cy="276"/>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4654" name="Rectangle 24" descr="深色上对角线"/>
              <p:cNvSpPr>
                <a:spLocks noChangeArrowheads="1"/>
              </p:cNvSpPr>
              <p:nvPr/>
            </p:nvSpPr>
            <p:spPr bwMode="auto">
              <a:xfrm>
                <a:off x="720"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4655" name="Rectangle 25" descr="深色上对角线"/>
              <p:cNvSpPr>
                <a:spLocks noChangeArrowheads="1"/>
              </p:cNvSpPr>
              <p:nvPr/>
            </p:nvSpPr>
            <p:spPr bwMode="auto">
              <a:xfrm>
                <a:off x="992"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4656" name="Rectangle 26" descr="深色上对角线"/>
              <p:cNvSpPr>
                <a:spLocks noChangeArrowheads="1"/>
              </p:cNvSpPr>
              <p:nvPr/>
            </p:nvSpPr>
            <p:spPr bwMode="auto">
              <a:xfrm>
                <a:off x="1496" y="3041"/>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4657" name="Rectangle 27" descr="深色上对角线"/>
              <p:cNvSpPr>
                <a:spLocks noChangeArrowheads="1"/>
              </p:cNvSpPr>
              <p:nvPr/>
            </p:nvSpPr>
            <p:spPr bwMode="auto">
              <a:xfrm>
                <a:off x="1760"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4658" name="Rectangle 28" descr="深色上对角线"/>
              <p:cNvSpPr>
                <a:spLocks noChangeArrowheads="1"/>
              </p:cNvSpPr>
              <p:nvPr/>
            </p:nvSpPr>
            <p:spPr bwMode="auto">
              <a:xfrm>
                <a:off x="2032"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4659" name="Rectangle 29" descr="深色上对角线"/>
              <p:cNvSpPr>
                <a:spLocks noChangeArrowheads="1"/>
              </p:cNvSpPr>
              <p:nvPr/>
            </p:nvSpPr>
            <p:spPr bwMode="auto">
              <a:xfrm>
                <a:off x="2536" y="3041"/>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154660" name="Rectangle 30" descr="深色上对角线"/>
              <p:cNvSpPr>
                <a:spLocks noChangeArrowheads="1"/>
              </p:cNvSpPr>
              <p:nvPr/>
            </p:nvSpPr>
            <p:spPr bwMode="auto">
              <a:xfrm>
                <a:off x="2800"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4661" name="Rectangle 31" descr="深色上对角线"/>
              <p:cNvSpPr>
                <a:spLocks noChangeArrowheads="1"/>
              </p:cNvSpPr>
              <p:nvPr/>
            </p:nvSpPr>
            <p:spPr bwMode="auto">
              <a:xfrm>
                <a:off x="3072"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4662" name="Rectangle 32" descr="深色上对角线"/>
              <p:cNvSpPr>
                <a:spLocks noChangeArrowheads="1"/>
              </p:cNvSpPr>
              <p:nvPr/>
            </p:nvSpPr>
            <p:spPr bwMode="auto">
              <a:xfrm>
                <a:off x="3560" y="3041"/>
                <a:ext cx="264"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4663" name="Rectangle 33" descr="深色上对角线"/>
              <p:cNvSpPr>
                <a:spLocks noChangeArrowheads="1"/>
              </p:cNvSpPr>
              <p:nvPr/>
            </p:nvSpPr>
            <p:spPr bwMode="auto">
              <a:xfrm>
                <a:off x="3824"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4664" name="Rectangle 34" descr="深色上对角线"/>
              <p:cNvSpPr>
                <a:spLocks noChangeArrowheads="1"/>
              </p:cNvSpPr>
              <p:nvPr/>
            </p:nvSpPr>
            <p:spPr bwMode="auto">
              <a:xfrm>
                <a:off x="4096" y="3041"/>
                <a:ext cx="272" cy="27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4665" name="Line 35"/>
              <p:cNvSpPr>
                <a:spLocks noChangeShapeType="1"/>
              </p:cNvSpPr>
              <p:nvPr/>
            </p:nvSpPr>
            <p:spPr bwMode="auto">
              <a:xfrm flipH="1">
                <a:off x="4176" y="314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6" name="Line 36"/>
              <p:cNvSpPr>
                <a:spLocks noChangeShapeType="1"/>
              </p:cNvSpPr>
              <p:nvPr/>
            </p:nvSpPr>
            <p:spPr bwMode="auto">
              <a:xfrm>
                <a:off x="4224" y="3141"/>
                <a:ext cx="48" cy="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7" name="Line 37"/>
              <p:cNvSpPr>
                <a:spLocks noChangeShapeType="1"/>
              </p:cNvSpPr>
              <p:nvPr/>
            </p:nvSpPr>
            <p:spPr bwMode="auto">
              <a:xfrm>
                <a:off x="144" y="2549"/>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68" name="Line 38"/>
              <p:cNvSpPr>
                <a:spLocks noChangeShapeType="1"/>
              </p:cNvSpPr>
              <p:nvPr/>
            </p:nvSpPr>
            <p:spPr bwMode="auto">
              <a:xfrm>
                <a:off x="144" y="318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69" name="Line 39"/>
              <p:cNvSpPr>
                <a:spLocks noChangeShapeType="1"/>
              </p:cNvSpPr>
              <p:nvPr/>
            </p:nvSpPr>
            <p:spPr bwMode="auto">
              <a:xfrm>
                <a:off x="1180" y="2557"/>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70" name="Line 40"/>
              <p:cNvSpPr>
                <a:spLocks noChangeShapeType="1"/>
              </p:cNvSpPr>
              <p:nvPr/>
            </p:nvSpPr>
            <p:spPr bwMode="auto">
              <a:xfrm>
                <a:off x="2220" y="2557"/>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71" name="Line 41"/>
              <p:cNvSpPr>
                <a:spLocks noChangeShapeType="1"/>
              </p:cNvSpPr>
              <p:nvPr/>
            </p:nvSpPr>
            <p:spPr bwMode="auto">
              <a:xfrm>
                <a:off x="3252" y="256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72" name="Line 42"/>
              <p:cNvSpPr>
                <a:spLocks noChangeShapeType="1"/>
              </p:cNvSpPr>
              <p:nvPr/>
            </p:nvSpPr>
            <p:spPr bwMode="auto">
              <a:xfrm>
                <a:off x="4300" y="2565"/>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73" name="Line 43"/>
              <p:cNvSpPr>
                <a:spLocks noChangeShapeType="1"/>
              </p:cNvSpPr>
              <p:nvPr/>
            </p:nvSpPr>
            <p:spPr bwMode="auto">
              <a:xfrm>
                <a:off x="1184" y="318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74" name="Line 44"/>
              <p:cNvSpPr>
                <a:spLocks noChangeShapeType="1"/>
              </p:cNvSpPr>
              <p:nvPr/>
            </p:nvSpPr>
            <p:spPr bwMode="auto">
              <a:xfrm>
                <a:off x="2224" y="3181"/>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75" name="Line 45"/>
              <p:cNvSpPr>
                <a:spLocks noChangeShapeType="1"/>
              </p:cNvSpPr>
              <p:nvPr/>
            </p:nvSpPr>
            <p:spPr bwMode="auto">
              <a:xfrm>
                <a:off x="3256" y="3185"/>
                <a:ext cx="30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76" name="Text Box 46"/>
              <p:cNvSpPr txBox="1">
                <a:spLocks noChangeArrowheads="1"/>
              </p:cNvSpPr>
              <p:nvPr/>
            </p:nvSpPr>
            <p:spPr bwMode="auto">
              <a:xfrm>
                <a:off x="102" y="2352"/>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154677" name="Text Box 47"/>
              <p:cNvSpPr txBox="1">
                <a:spLocks noChangeArrowheads="1"/>
              </p:cNvSpPr>
              <p:nvPr/>
            </p:nvSpPr>
            <p:spPr bwMode="auto">
              <a:xfrm>
                <a:off x="92" y="2985"/>
                <a:ext cx="1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grpSp>
        <p:grpSp>
          <p:nvGrpSpPr>
            <p:cNvPr id="154630" name="Group 48"/>
            <p:cNvGrpSpPr>
              <a:grpSpLocks/>
            </p:cNvGrpSpPr>
            <p:nvPr/>
          </p:nvGrpSpPr>
          <p:grpSpPr bwMode="auto">
            <a:xfrm>
              <a:off x="2743200" y="2797175"/>
              <a:ext cx="512763" cy="936625"/>
              <a:chOff x="1728" y="1762"/>
              <a:chExt cx="323" cy="590"/>
            </a:xfrm>
          </p:grpSpPr>
          <p:sp>
            <p:nvSpPr>
              <p:cNvPr id="154634" name="Line 49"/>
              <p:cNvSpPr>
                <a:spLocks noChangeShapeType="1"/>
              </p:cNvSpPr>
              <p:nvPr/>
            </p:nvSpPr>
            <p:spPr bwMode="auto">
              <a:xfrm>
                <a:off x="1872" y="2064"/>
                <a:ext cx="0" cy="2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35" name="Text Box 50"/>
              <p:cNvSpPr txBox="1">
                <a:spLocks noChangeArrowheads="1"/>
              </p:cNvSpPr>
              <p:nvPr/>
            </p:nvSpPr>
            <p:spPr bwMode="auto">
              <a:xfrm>
                <a:off x="1728" y="1762"/>
                <a:ext cx="3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pa</a:t>
                </a:r>
              </a:p>
            </p:txBody>
          </p:sp>
        </p:grpSp>
        <p:grpSp>
          <p:nvGrpSpPr>
            <p:cNvPr id="154631" name="Group 51"/>
            <p:cNvGrpSpPr>
              <a:grpSpLocks/>
            </p:cNvGrpSpPr>
            <p:nvPr/>
          </p:nvGrpSpPr>
          <p:grpSpPr bwMode="auto">
            <a:xfrm>
              <a:off x="2743200" y="5334000"/>
              <a:ext cx="520700" cy="838200"/>
              <a:chOff x="1728" y="3360"/>
              <a:chExt cx="328" cy="528"/>
            </a:xfrm>
          </p:grpSpPr>
          <p:sp>
            <p:nvSpPr>
              <p:cNvPr id="154632" name="Line 52"/>
              <p:cNvSpPr>
                <a:spLocks noChangeShapeType="1"/>
              </p:cNvSpPr>
              <p:nvPr/>
            </p:nvSpPr>
            <p:spPr bwMode="auto">
              <a:xfrm flipV="1">
                <a:off x="1872" y="3360"/>
                <a:ext cx="0" cy="2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33" name="Text Box 53"/>
              <p:cNvSpPr txBox="1">
                <a:spLocks noChangeArrowheads="1"/>
              </p:cNvSpPr>
              <p:nvPr/>
            </p:nvSpPr>
            <p:spPr bwMode="auto">
              <a:xfrm>
                <a:off x="1728" y="3600"/>
                <a:ext cx="3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pb</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219200" y="428625"/>
            <a:ext cx="7315200" cy="1143000"/>
          </a:xfrm>
        </p:spPr>
        <p:txBody>
          <a:bodyPr/>
          <a:lstStyle/>
          <a:p>
            <a:pPr>
              <a:defRPr/>
            </a:pPr>
            <a:r>
              <a:rPr kumimoji="1" lang="zh-CN" altLang="en-US" dirty="0" smtClean="0">
                <a:solidFill>
                  <a:srgbClr val="002060"/>
                </a:solidFill>
                <a:ea typeface="隶书" panose="02010509060101010101" pitchFamily="49" charset="-122"/>
                <a:cs typeface="+mj-cs"/>
              </a:rPr>
              <a:t>多项式相加</a:t>
            </a:r>
          </a:p>
        </p:txBody>
      </p:sp>
      <p:sp>
        <p:nvSpPr>
          <p:cNvPr id="155651" name="Text Box 3"/>
          <p:cNvSpPr txBox="1">
            <a:spLocks noChangeArrowheads="1"/>
          </p:cNvSpPr>
          <p:nvPr/>
        </p:nvSpPr>
        <p:spPr bwMode="auto">
          <a:xfrm>
            <a:off x="593725" y="15240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155652" name="Text Box 4"/>
          <p:cNvSpPr txBox="1">
            <a:spLocks noChangeArrowheads="1"/>
          </p:cNvSpPr>
          <p:nvPr/>
        </p:nvSpPr>
        <p:spPr bwMode="auto">
          <a:xfrm>
            <a:off x="593725" y="22098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155653" name="Rectangle 5" descr="深色上对角线"/>
          <p:cNvSpPr>
            <a:spLocks noChangeArrowheads="1"/>
          </p:cNvSpPr>
          <p:nvPr/>
        </p:nvSpPr>
        <p:spPr bwMode="auto">
          <a:xfrm>
            <a:off x="723900" y="38369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5654"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5655"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5656" name="Rectangle 8"/>
          <p:cNvSpPr>
            <a:spLocks noChangeArrowheads="1"/>
          </p:cNvSpPr>
          <p:nvPr/>
        </p:nvSpPr>
        <p:spPr bwMode="auto">
          <a:xfrm>
            <a:off x="2374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5657" name="Rectangle 9"/>
          <p:cNvSpPr>
            <a:spLocks noChangeArrowheads="1"/>
          </p:cNvSpPr>
          <p:nvPr/>
        </p:nvSpPr>
        <p:spPr bwMode="auto">
          <a:xfrm>
            <a:off x="2794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155658" name="Rectangle 10"/>
          <p:cNvSpPr>
            <a:spLocks noChangeArrowheads="1"/>
          </p:cNvSpPr>
          <p:nvPr/>
        </p:nvSpPr>
        <p:spPr bwMode="auto">
          <a:xfrm>
            <a:off x="3225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5659" name="Rectangle 11" descr="深色上对角线"/>
          <p:cNvSpPr>
            <a:spLocks noChangeArrowheads="1"/>
          </p:cNvSpPr>
          <p:nvPr/>
        </p:nvSpPr>
        <p:spPr bwMode="auto">
          <a:xfrm>
            <a:off x="40259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3</a:t>
            </a:r>
          </a:p>
        </p:txBody>
      </p:sp>
      <p:sp>
        <p:nvSpPr>
          <p:cNvPr id="155660" name="Rectangle 12" descr="深色上对角线"/>
          <p:cNvSpPr>
            <a:spLocks noChangeArrowheads="1"/>
          </p:cNvSpPr>
          <p:nvPr/>
        </p:nvSpPr>
        <p:spPr bwMode="auto">
          <a:xfrm>
            <a:off x="44450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5661" name="Rectangle 13" descr="深色上对角线"/>
          <p:cNvSpPr>
            <a:spLocks noChangeArrowheads="1"/>
          </p:cNvSpPr>
          <p:nvPr/>
        </p:nvSpPr>
        <p:spPr bwMode="auto">
          <a:xfrm>
            <a:off x="48768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5662"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5663"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5664"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5665" name="Rectangle 17" descr="深色上对角线"/>
          <p:cNvSpPr>
            <a:spLocks noChangeArrowheads="1"/>
          </p:cNvSpPr>
          <p:nvPr/>
        </p:nvSpPr>
        <p:spPr bwMode="auto">
          <a:xfrm>
            <a:off x="73152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155666" name="Rectangle 18" descr="深色上对角线"/>
          <p:cNvSpPr>
            <a:spLocks noChangeArrowheads="1"/>
          </p:cNvSpPr>
          <p:nvPr/>
        </p:nvSpPr>
        <p:spPr bwMode="auto">
          <a:xfrm>
            <a:off x="77343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155667" name="Rectangle 19" descr="深色上对角线"/>
          <p:cNvSpPr>
            <a:spLocks noChangeArrowheads="1"/>
          </p:cNvSpPr>
          <p:nvPr/>
        </p:nvSpPr>
        <p:spPr bwMode="auto">
          <a:xfrm>
            <a:off x="81661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5668" name="Line 20"/>
          <p:cNvSpPr>
            <a:spLocks noChangeShapeType="1"/>
          </p:cNvSpPr>
          <p:nvPr/>
        </p:nvSpPr>
        <p:spPr bwMode="auto">
          <a:xfrm flipH="1">
            <a:off x="83058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9" name="Line 21"/>
          <p:cNvSpPr>
            <a:spLocks noChangeShapeType="1"/>
          </p:cNvSpPr>
          <p:nvPr/>
        </p:nvSpPr>
        <p:spPr bwMode="auto">
          <a:xfrm>
            <a:off x="83820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0" name="Rectangle 22" descr="深色上对角线"/>
          <p:cNvSpPr>
            <a:spLocks noChangeArrowheads="1"/>
          </p:cNvSpPr>
          <p:nvPr/>
        </p:nvSpPr>
        <p:spPr bwMode="auto">
          <a:xfrm>
            <a:off x="723900" y="48275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5671"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5672"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5673"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5674"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5675"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5676"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155677"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5678"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5679"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5680"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5681"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5682" name="Line 34"/>
          <p:cNvSpPr>
            <a:spLocks noChangeShapeType="1"/>
          </p:cNvSpPr>
          <p:nvPr/>
        </p:nvSpPr>
        <p:spPr bwMode="auto">
          <a:xfrm flipH="1">
            <a:off x="66294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3" name="Line 35"/>
          <p:cNvSpPr>
            <a:spLocks noChangeShapeType="1"/>
          </p:cNvSpPr>
          <p:nvPr/>
        </p:nvSpPr>
        <p:spPr bwMode="auto">
          <a:xfrm>
            <a:off x="67056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4" name="Line 36"/>
          <p:cNvSpPr>
            <a:spLocks noChangeShapeType="1"/>
          </p:cNvSpPr>
          <p:nvPr/>
        </p:nvSpPr>
        <p:spPr bwMode="auto">
          <a:xfrm>
            <a:off x="228600" y="40465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85" name="Line 37"/>
          <p:cNvSpPr>
            <a:spLocks noChangeShapeType="1"/>
          </p:cNvSpPr>
          <p:nvPr/>
        </p:nvSpPr>
        <p:spPr bwMode="auto">
          <a:xfrm>
            <a:off x="228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86" name="Line 38"/>
          <p:cNvSpPr>
            <a:spLocks noChangeShapeType="1"/>
          </p:cNvSpPr>
          <p:nvPr/>
        </p:nvSpPr>
        <p:spPr bwMode="auto">
          <a:xfrm>
            <a:off x="1873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87" name="Line 39"/>
          <p:cNvSpPr>
            <a:spLocks noChangeShapeType="1"/>
          </p:cNvSpPr>
          <p:nvPr/>
        </p:nvSpPr>
        <p:spPr bwMode="auto">
          <a:xfrm>
            <a:off x="3524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88" name="Line 40"/>
          <p:cNvSpPr>
            <a:spLocks noChangeShapeType="1"/>
          </p:cNvSpPr>
          <p:nvPr/>
        </p:nvSpPr>
        <p:spPr bwMode="auto">
          <a:xfrm>
            <a:off x="5162550" y="40655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89" name="Line 41"/>
          <p:cNvSpPr>
            <a:spLocks noChangeShapeType="1"/>
          </p:cNvSpPr>
          <p:nvPr/>
        </p:nvSpPr>
        <p:spPr bwMode="auto">
          <a:xfrm>
            <a:off x="6826250" y="40719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90" name="Line 42"/>
          <p:cNvSpPr>
            <a:spLocks noChangeShapeType="1"/>
          </p:cNvSpPr>
          <p:nvPr/>
        </p:nvSpPr>
        <p:spPr bwMode="auto">
          <a:xfrm>
            <a:off x="1879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91" name="Line 43"/>
          <p:cNvSpPr>
            <a:spLocks noChangeShapeType="1"/>
          </p:cNvSpPr>
          <p:nvPr/>
        </p:nvSpPr>
        <p:spPr bwMode="auto">
          <a:xfrm>
            <a:off x="3530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92" name="Line 44"/>
          <p:cNvSpPr>
            <a:spLocks noChangeShapeType="1"/>
          </p:cNvSpPr>
          <p:nvPr/>
        </p:nvSpPr>
        <p:spPr bwMode="auto">
          <a:xfrm>
            <a:off x="5168900" y="50561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93" name="Text Box 45"/>
          <p:cNvSpPr txBox="1">
            <a:spLocks noChangeArrowheads="1"/>
          </p:cNvSpPr>
          <p:nvPr/>
        </p:nvSpPr>
        <p:spPr bwMode="auto">
          <a:xfrm>
            <a:off x="161925" y="37338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155694" name="Text Box 46"/>
          <p:cNvSpPr txBox="1">
            <a:spLocks noChangeArrowheads="1"/>
          </p:cNvSpPr>
          <p:nvPr/>
        </p:nvSpPr>
        <p:spPr bwMode="auto">
          <a:xfrm>
            <a:off x="146050" y="4738688"/>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sp>
        <p:nvSpPr>
          <p:cNvPr id="155695" name="Line 47"/>
          <p:cNvSpPr>
            <a:spLocks noChangeShapeType="1"/>
          </p:cNvSpPr>
          <p:nvPr/>
        </p:nvSpPr>
        <p:spPr bwMode="auto">
          <a:xfrm>
            <a:off x="4668838" y="32766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96" name="Text Box 48"/>
          <p:cNvSpPr txBox="1">
            <a:spLocks noChangeArrowheads="1"/>
          </p:cNvSpPr>
          <p:nvPr/>
        </p:nvSpPr>
        <p:spPr bwMode="auto">
          <a:xfrm>
            <a:off x="4440238" y="2797175"/>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pa</a:t>
            </a:r>
          </a:p>
        </p:txBody>
      </p:sp>
      <p:sp>
        <p:nvSpPr>
          <p:cNvPr id="155697" name="Line 49"/>
          <p:cNvSpPr>
            <a:spLocks noChangeShapeType="1"/>
          </p:cNvSpPr>
          <p:nvPr/>
        </p:nvSpPr>
        <p:spPr bwMode="auto">
          <a:xfrm flipV="1">
            <a:off x="2971800" y="53340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98" name="Text Box 50"/>
          <p:cNvSpPr txBox="1">
            <a:spLocks noChangeArrowheads="1"/>
          </p:cNvSpPr>
          <p:nvPr/>
        </p:nvSpPr>
        <p:spPr bwMode="auto">
          <a:xfrm>
            <a:off x="2743200" y="57150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pb</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219200" y="500063"/>
            <a:ext cx="7315200" cy="1143000"/>
          </a:xfrm>
        </p:spPr>
        <p:txBody>
          <a:bodyPr/>
          <a:lstStyle/>
          <a:p>
            <a:pPr>
              <a:defRPr/>
            </a:pPr>
            <a:r>
              <a:rPr kumimoji="1" lang="zh-CN" altLang="en-US" dirty="0" smtClean="0">
                <a:solidFill>
                  <a:srgbClr val="002060"/>
                </a:solidFill>
                <a:ea typeface="隶书" panose="02010509060101010101" pitchFamily="49" charset="-122"/>
                <a:cs typeface="+mj-cs"/>
              </a:rPr>
              <a:t>多项式相加</a:t>
            </a:r>
          </a:p>
        </p:txBody>
      </p:sp>
      <p:sp>
        <p:nvSpPr>
          <p:cNvPr id="156675" name="Text Box 3"/>
          <p:cNvSpPr txBox="1">
            <a:spLocks noChangeArrowheads="1"/>
          </p:cNvSpPr>
          <p:nvPr/>
        </p:nvSpPr>
        <p:spPr bwMode="auto">
          <a:xfrm>
            <a:off x="593725" y="15240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156676" name="Text Box 4"/>
          <p:cNvSpPr txBox="1">
            <a:spLocks noChangeArrowheads="1"/>
          </p:cNvSpPr>
          <p:nvPr/>
        </p:nvSpPr>
        <p:spPr bwMode="auto">
          <a:xfrm>
            <a:off x="593725" y="22098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156677" name="Rectangle 5" descr="深色上对角线"/>
          <p:cNvSpPr>
            <a:spLocks noChangeArrowheads="1"/>
          </p:cNvSpPr>
          <p:nvPr/>
        </p:nvSpPr>
        <p:spPr bwMode="auto">
          <a:xfrm>
            <a:off x="723900" y="38369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6678"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6679"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6680" name="Rectangle 8"/>
          <p:cNvSpPr>
            <a:spLocks noChangeArrowheads="1"/>
          </p:cNvSpPr>
          <p:nvPr/>
        </p:nvSpPr>
        <p:spPr bwMode="auto">
          <a:xfrm>
            <a:off x="2374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6681" name="Rectangle 9"/>
          <p:cNvSpPr>
            <a:spLocks noChangeArrowheads="1"/>
          </p:cNvSpPr>
          <p:nvPr/>
        </p:nvSpPr>
        <p:spPr bwMode="auto">
          <a:xfrm>
            <a:off x="2794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156682" name="Rectangle 10"/>
          <p:cNvSpPr>
            <a:spLocks noChangeArrowheads="1"/>
          </p:cNvSpPr>
          <p:nvPr/>
        </p:nvSpPr>
        <p:spPr bwMode="auto">
          <a:xfrm>
            <a:off x="3225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6683" name="Rectangle 11"/>
          <p:cNvSpPr>
            <a:spLocks noChangeArrowheads="1"/>
          </p:cNvSpPr>
          <p:nvPr/>
        </p:nvSpPr>
        <p:spPr bwMode="auto">
          <a:xfrm>
            <a:off x="4025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11</a:t>
            </a:r>
          </a:p>
        </p:txBody>
      </p:sp>
      <p:sp>
        <p:nvSpPr>
          <p:cNvPr id="156684" name="Rectangle 12"/>
          <p:cNvSpPr>
            <a:spLocks noChangeArrowheads="1"/>
          </p:cNvSpPr>
          <p:nvPr/>
        </p:nvSpPr>
        <p:spPr bwMode="auto">
          <a:xfrm>
            <a:off x="4445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6685" name="Rectangle 13"/>
          <p:cNvSpPr>
            <a:spLocks noChangeArrowheads="1"/>
          </p:cNvSpPr>
          <p:nvPr/>
        </p:nvSpPr>
        <p:spPr bwMode="auto">
          <a:xfrm>
            <a:off x="4876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6686"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6687"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6688"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6689" name="Rectangle 17" descr="深色上对角线"/>
          <p:cNvSpPr>
            <a:spLocks noChangeArrowheads="1"/>
          </p:cNvSpPr>
          <p:nvPr/>
        </p:nvSpPr>
        <p:spPr bwMode="auto">
          <a:xfrm>
            <a:off x="73152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156690" name="Rectangle 18" descr="深色上对角线"/>
          <p:cNvSpPr>
            <a:spLocks noChangeArrowheads="1"/>
          </p:cNvSpPr>
          <p:nvPr/>
        </p:nvSpPr>
        <p:spPr bwMode="auto">
          <a:xfrm>
            <a:off x="77343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156691" name="Rectangle 19" descr="深色上对角线"/>
          <p:cNvSpPr>
            <a:spLocks noChangeArrowheads="1"/>
          </p:cNvSpPr>
          <p:nvPr/>
        </p:nvSpPr>
        <p:spPr bwMode="auto">
          <a:xfrm>
            <a:off x="81661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6692" name="Line 20"/>
          <p:cNvSpPr>
            <a:spLocks noChangeShapeType="1"/>
          </p:cNvSpPr>
          <p:nvPr/>
        </p:nvSpPr>
        <p:spPr bwMode="auto">
          <a:xfrm flipH="1">
            <a:off x="83058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3" name="Line 21"/>
          <p:cNvSpPr>
            <a:spLocks noChangeShapeType="1"/>
          </p:cNvSpPr>
          <p:nvPr/>
        </p:nvSpPr>
        <p:spPr bwMode="auto">
          <a:xfrm>
            <a:off x="83820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4" name="Rectangle 22" descr="深色上对角线"/>
          <p:cNvSpPr>
            <a:spLocks noChangeArrowheads="1"/>
          </p:cNvSpPr>
          <p:nvPr/>
        </p:nvSpPr>
        <p:spPr bwMode="auto">
          <a:xfrm>
            <a:off x="723900" y="48275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6695"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6696"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6697"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6698"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6699"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6700"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156701"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6702"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6703"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6704"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6705"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6706" name="Line 34"/>
          <p:cNvSpPr>
            <a:spLocks noChangeShapeType="1"/>
          </p:cNvSpPr>
          <p:nvPr/>
        </p:nvSpPr>
        <p:spPr bwMode="auto">
          <a:xfrm flipH="1">
            <a:off x="66294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7" name="Line 35"/>
          <p:cNvSpPr>
            <a:spLocks noChangeShapeType="1"/>
          </p:cNvSpPr>
          <p:nvPr/>
        </p:nvSpPr>
        <p:spPr bwMode="auto">
          <a:xfrm>
            <a:off x="67056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8" name="Line 36"/>
          <p:cNvSpPr>
            <a:spLocks noChangeShapeType="1"/>
          </p:cNvSpPr>
          <p:nvPr/>
        </p:nvSpPr>
        <p:spPr bwMode="auto">
          <a:xfrm>
            <a:off x="228600" y="40465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09" name="Line 37"/>
          <p:cNvSpPr>
            <a:spLocks noChangeShapeType="1"/>
          </p:cNvSpPr>
          <p:nvPr/>
        </p:nvSpPr>
        <p:spPr bwMode="auto">
          <a:xfrm>
            <a:off x="228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10" name="Line 38"/>
          <p:cNvSpPr>
            <a:spLocks noChangeShapeType="1"/>
          </p:cNvSpPr>
          <p:nvPr/>
        </p:nvSpPr>
        <p:spPr bwMode="auto">
          <a:xfrm>
            <a:off x="1873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11" name="Line 39"/>
          <p:cNvSpPr>
            <a:spLocks noChangeShapeType="1"/>
          </p:cNvSpPr>
          <p:nvPr/>
        </p:nvSpPr>
        <p:spPr bwMode="auto">
          <a:xfrm>
            <a:off x="3524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12" name="Line 40"/>
          <p:cNvSpPr>
            <a:spLocks noChangeShapeType="1"/>
          </p:cNvSpPr>
          <p:nvPr/>
        </p:nvSpPr>
        <p:spPr bwMode="auto">
          <a:xfrm>
            <a:off x="5162550" y="40655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13" name="Line 41"/>
          <p:cNvSpPr>
            <a:spLocks noChangeShapeType="1"/>
          </p:cNvSpPr>
          <p:nvPr/>
        </p:nvSpPr>
        <p:spPr bwMode="auto">
          <a:xfrm>
            <a:off x="6826250" y="40719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14" name="Line 42"/>
          <p:cNvSpPr>
            <a:spLocks noChangeShapeType="1"/>
          </p:cNvSpPr>
          <p:nvPr/>
        </p:nvSpPr>
        <p:spPr bwMode="auto">
          <a:xfrm>
            <a:off x="1879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15" name="Line 43"/>
          <p:cNvSpPr>
            <a:spLocks noChangeShapeType="1"/>
          </p:cNvSpPr>
          <p:nvPr/>
        </p:nvSpPr>
        <p:spPr bwMode="auto">
          <a:xfrm>
            <a:off x="3530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16" name="Line 44"/>
          <p:cNvSpPr>
            <a:spLocks noChangeShapeType="1"/>
          </p:cNvSpPr>
          <p:nvPr/>
        </p:nvSpPr>
        <p:spPr bwMode="auto">
          <a:xfrm>
            <a:off x="5168900" y="50561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17" name="Text Box 45"/>
          <p:cNvSpPr txBox="1">
            <a:spLocks noChangeArrowheads="1"/>
          </p:cNvSpPr>
          <p:nvPr/>
        </p:nvSpPr>
        <p:spPr bwMode="auto">
          <a:xfrm>
            <a:off x="161925" y="37338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156718" name="Text Box 46"/>
          <p:cNvSpPr txBox="1">
            <a:spLocks noChangeArrowheads="1"/>
          </p:cNvSpPr>
          <p:nvPr/>
        </p:nvSpPr>
        <p:spPr bwMode="auto">
          <a:xfrm>
            <a:off x="146050" y="4738688"/>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sp>
        <p:nvSpPr>
          <p:cNvPr id="156719" name="Line 47"/>
          <p:cNvSpPr>
            <a:spLocks noChangeShapeType="1"/>
          </p:cNvSpPr>
          <p:nvPr/>
        </p:nvSpPr>
        <p:spPr bwMode="auto">
          <a:xfrm>
            <a:off x="6269038" y="32766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20" name="Text Box 48"/>
          <p:cNvSpPr txBox="1">
            <a:spLocks noChangeArrowheads="1"/>
          </p:cNvSpPr>
          <p:nvPr/>
        </p:nvSpPr>
        <p:spPr bwMode="auto">
          <a:xfrm>
            <a:off x="6040438" y="2797175"/>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pa</a:t>
            </a:r>
          </a:p>
        </p:txBody>
      </p:sp>
      <p:sp>
        <p:nvSpPr>
          <p:cNvPr id="156721" name="Line 49"/>
          <p:cNvSpPr>
            <a:spLocks noChangeShapeType="1"/>
          </p:cNvSpPr>
          <p:nvPr/>
        </p:nvSpPr>
        <p:spPr bwMode="auto">
          <a:xfrm flipV="1">
            <a:off x="4660900" y="53340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722" name="Text Box 50"/>
          <p:cNvSpPr txBox="1">
            <a:spLocks noChangeArrowheads="1"/>
          </p:cNvSpPr>
          <p:nvPr/>
        </p:nvSpPr>
        <p:spPr bwMode="auto">
          <a:xfrm>
            <a:off x="4432300" y="57150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chemeClr val="hlink"/>
                </a:solidFill>
                <a:latin typeface="Tahoma" panose="020B0604030504040204" pitchFamily="34" charset="0"/>
              </a:rPr>
              <a:t>pb</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295400" y="500063"/>
            <a:ext cx="7315200" cy="1143000"/>
          </a:xfrm>
        </p:spPr>
        <p:txBody>
          <a:bodyPr/>
          <a:lstStyle/>
          <a:p>
            <a:pPr>
              <a:defRPr/>
            </a:pPr>
            <a:r>
              <a:rPr kumimoji="1" lang="zh-CN" altLang="en-US" dirty="0" smtClean="0">
                <a:solidFill>
                  <a:srgbClr val="002060"/>
                </a:solidFill>
                <a:ea typeface="隶书" panose="02010509060101010101" pitchFamily="49" charset="-122"/>
                <a:cs typeface="+mj-cs"/>
              </a:rPr>
              <a:t>多项式相加</a:t>
            </a:r>
          </a:p>
        </p:txBody>
      </p:sp>
      <p:sp>
        <p:nvSpPr>
          <p:cNvPr id="157699" name="Text Box 3"/>
          <p:cNvSpPr txBox="1">
            <a:spLocks noChangeArrowheads="1"/>
          </p:cNvSpPr>
          <p:nvPr/>
        </p:nvSpPr>
        <p:spPr bwMode="auto">
          <a:xfrm>
            <a:off x="593725" y="15240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157700" name="Text Box 4"/>
          <p:cNvSpPr txBox="1">
            <a:spLocks noChangeArrowheads="1"/>
          </p:cNvSpPr>
          <p:nvPr/>
        </p:nvSpPr>
        <p:spPr bwMode="auto">
          <a:xfrm>
            <a:off x="593725" y="22098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157701" name="Rectangle 5" descr="深色上对角线"/>
          <p:cNvSpPr>
            <a:spLocks noChangeArrowheads="1"/>
          </p:cNvSpPr>
          <p:nvPr/>
        </p:nvSpPr>
        <p:spPr bwMode="auto">
          <a:xfrm>
            <a:off x="723900" y="38369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7702"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7703"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7704" name="Rectangle 8"/>
          <p:cNvSpPr>
            <a:spLocks noChangeArrowheads="1"/>
          </p:cNvSpPr>
          <p:nvPr/>
        </p:nvSpPr>
        <p:spPr bwMode="auto">
          <a:xfrm>
            <a:off x="2374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7705" name="Rectangle 9"/>
          <p:cNvSpPr>
            <a:spLocks noChangeArrowheads="1"/>
          </p:cNvSpPr>
          <p:nvPr/>
        </p:nvSpPr>
        <p:spPr bwMode="auto">
          <a:xfrm>
            <a:off x="2794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157706" name="Rectangle 10"/>
          <p:cNvSpPr>
            <a:spLocks noChangeArrowheads="1"/>
          </p:cNvSpPr>
          <p:nvPr/>
        </p:nvSpPr>
        <p:spPr bwMode="auto">
          <a:xfrm>
            <a:off x="3225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7707" name="Rectangle 11"/>
          <p:cNvSpPr>
            <a:spLocks noChangeArrowheads="1"/>
          </p:cNvSpPr>
          <p:nvPr/>
        </p:nvSpPr>
        <p:spPr bwMode="auto">
          <a:xfrm>
            <a:off x="4025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11</a:t>
            </a:r>
          </a:p>
        </p:txBody>
      </p:sp>
      <p:sp>
        <p:nvSpPr>
          <p:cNvPr id="157708" name="Rectangle 12"/>
          <p:cNvSpPr>
            <a:spLocks noChangeArrowheads="1"/>
          </p:cNvSpPr>
          <p:nvPr/>
        </p:nvSpPr>
        <p:spPr bwMode="auto">
          <a:xfrm>
            <a:off x="4445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7709" name="Rectangle 13"/>
          <p:cNvSpPr>
            <a:spLocks noChangeArrowheads="1"/>
          </p:cNvSpPr>
          <p:nvPr/>
        </p:nvSpPr>
        <p:spPr bwMode="auto">
          <a:xfrm>
            <a:off x="4876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7710"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7711"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7712"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7713" name="Rectangle 17" descr="深色上对角线"/>
          <p:cNvSpPr>
            <a:spLocks noChangeArrowheads="1"/>
          </p:cNvSpPr>
          <p:nvPr/>
        </p:nvSpPr>
        <p:spPr bwMode="auto">
          <a:xfrm>
            <a:off x="73152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157714" name="Rectangle 18" descr="深色上对角线"/>
          <p:cNvSpPr>
            <a:spLocks noChangeArrowheads="1"/>
          </p:cNvSpPr>
          <p:nvPr/>
        </p:nvSpPr>
        <p:spPr bwMode="auto">
          <a:xfrm>
            <a:off x="77343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157715" name="Rectangle 19" descr="深色上对角线"/>
          <p:cNvSpPr>
            <a:spLocks noChangeArrowheads="1"/>
          </p:cNvSpPr>
          <p:nvPr/>
        </p:nvSpPr>
        <p:spPr bwMode="auto">
          <a:xfrm>
            <a:off x="81661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7716" name="Line 20"/>
          <p:cNvSpPr>
            <a:spLocks noChangeShapeType="1"/>
          </p:cNvSpPr>
          <p:nvPr/>
        </p:nvSpPr>
        <p:spPr bwMode="auto">
          <a:xfrm flipH="1">
            <a:off x="83058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7" name="Line 21"/>
          <p:cNvSpPr>
            <a:spLocks noChangeShapeType="1"/>
          </p:cNvSpPr>
          <p:nvPr/>
        </p:nvSpPr>
        <p:spPr bwMode="auto">
          <a:xfrm>
            <a:off x="83820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8" name="Rectangle 22" descr="深色上对角线"/>
          <p:cNvSpPr>
            <a:spLocks noChangeArrowheads="1"/>
          </p:cNvSpPr>
          <p:nvPr/>
        </p:nvSpPr>
        <p:spPr bwMode="auto">
          <a:xfrm>
            <a:off x="723900" y="48275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57719"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7720"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7721"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7722"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157723"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7724"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157725"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157726"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7727"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157728"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157729"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157730" name="Line 34"/>
          <p:cNvSpPr>
            <a:spLocks noChangeShapeType="1"/>
          </p:cNvSpPr>
          <p:nvPr/>
        </p:nvSpPr>
        <p:spPr bwMode="auto">
          <a:xfrm flipH="1">
            <a:off x="66294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1" name="Line 35"/>
          <p:cNvSpPr>
            <a:spLocks noChangeShapeType="1"/>
          </p:cNvSpPr>
          <p:nvPr/>
        </p:nvSpPr>
        <p:spPr bwMode="auto">
          <a:xfrm>
            <a:off x="67056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2" name="Line 36"/>
          <p:cNvSpPr>
            <a:spLocks noChangeShapeType="1"/>
          </p:cNvSpPr>
          <p:nvPr/>
        </p:nvSpPr>
        <p:spPr bwMode="auto">
          <a:xfrm>
            <a:off x="228600" y="40465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33" name="Line 37"/>
          <p:cNvSpPr>
            <a:spLocks noChangeShapeType="1"/>
          </p:cNvSpPr>
          <p:nvPr/>
        </p:nvSpPr>
        <p:spPr bwMode="auto">
          <a:xfrm>
            <a:off x="228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34" name="Line 38"/>
          <p:cNvSpPr>
            <a:spLocks noChangeShapeType="1"/>
          </p:cNvSpPr>
          <p:nvPr/>
        </p:nvSpPr>
        <p:spPr bwMode="auto">
          <a:xfrm>
            <a:off x="1873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35" name="Line 39"/>
          <p:cNvSpPr>
            <a:spLocks noChangeShapeType="1"/>
          </p:cNvSpPr>
          <p:nvPr/>
        </p:nvSpPr>
        <p:spPr bwMode="auto">
          <a:xfrm>
            <a:off x="3524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36" name="Line 40"/>
          <p:cNvSpPr>
            <a:spLocks noChangeShapeType="1"/>
          </p:cNvSpPr>
          <p:nvPr/>
        </p:nvSpPr>
        <p:spPr bwMode="auto">
          <a:xfrm>
            <a:off x="5149850" y="4065588"/>
            <a:ext cx="6350" cy="6604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37" name="Line 41"/>
          <p:cNvSpPr>
            <a:spLocks noChangeShapeType="1"/>
          </p:cNvSpPr>
          <p:nvPr/>
        </p:nvSpPr>
        <p:spPr bwMode="auto">
          <a:xfrm>
            <a:off x="6826250" y="40719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38" name="Line 42"/>
          <p:cNvSpPr>
            <a:spLocks noChangeShapeType="1"/>
          </p:cNvSpPr>
          <p:nvPr/>
        </p:nvSpPr>
        <p:spPr bwMode="auto">
          <a:xfrm>
            <a:off x="1879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39" name="Line 43"/>
          <p:cNvSpPr>
            <a:spLocks noChangeShapeType="1"/>
          </p:cNvSpPr>
          <p:nvPr/>
        </p:nvSpPr>
        <p:spPr bwMode="auto">
          <a:xfrm>
            <a:off x="3530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40" name="Line 44"/>
          <p:cNvSpPr>
            <a:spLocks noChangeShapeType="1"/>
          </p:cNvSpPr>
          <p:nvPr/>
        </p:nvSpPr>
        <p:spPr bwMode="auto">
          <a:xfrm>
            <a:off x="5168900" y="505618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41" name="Text Box 45"/>
          <p:cNvSpPr txBox="1">
            <a:spLocks noChangeArrowheads="1"/>
          </p:cNvSpPr>
          <p:nvPr/>
        </p:nvSpPr>
        <p:spPr bwMode="auto">
          <a:xfrm>
            <a:off x="161925" y="37338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157742" name="Text Box 46"/>
          <p:cNvSpPr txBox="1">
            <a:spLocks noChangeArrowheads="1"/>
          </p:cNvSpPr>
          <p:nvPr/>
        </p:nvSpPr>
        <p:spPr bwMode="auto">
          <a:xfrm>
            <a:off x="146050" y="4738688"/>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sp>
        <p:nvSpPr>
          <p:cNvPr id="157743" name="Line 47"/>
          <p:cNvSpPr>
            <a:spLocks noChangeShapeType="1"/>
          </p:cNvSpPr>
          <p:nvPr/>
        </p:nvSpPr>
        <p:spPr bwMode="auto">
          <a:xfrm>
            <a:off x="6269038" y="32766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44" name="Text Box 48"/>
          <p:cNvSpPr txBox="1">
            <a:spLocks noChangeArrowheads="1"/>
          </p:cNvSpPr>
          <p:nvPr/>
        </p:nvSpPr>
        <p:spPr bwMode="auto">
          <a:xfrm>
            <a:off x="6040438" y="2797175"/>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pa</a:t>
            </a:r>
          </a:p>
        </p:txBody>
      </p:sp>
      <p:sp>
        <p:nvSpPr>
          <p:cNvPr id="157745" name="Line 49"/>
          <p:cNvSpPr>
            <a:spLocks noChangeShapeType="1"/>
          </p:cNvSpPr>
          <p:nvPr/>
        </p:nvSpPr>
        <p:spPr bwMode="auto">
          <a:xfrm flipV="1">
            <a:off x="6261100" y="53340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746" name="Text Box 50"/>
          <p:cNvSpPr txBox="1">
            <a:spLocks noChangeArrowheads="1"/>
          </p:cNvSpPr>
          <p:nvPr/>
        </p:nvSpPr>
        <p:spPr bwMode="auto">
          <a:xfrm>
            <a:off x="6032500" y="57150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pb</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Rectangle 8"/>
          <p:cNvSpPr>
            <a:spLocks noChangeArrowheads="1"/>
          </p:cNvSpPr>
          <p:nvPr/>
        </p:nvSpPr>
        <p:spPr bwMode="auto">
          <a:xfrm>
            <a:off x="827088" y="785813"/>
            <a:ext cx="5400675" cy="8223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2400" b="1" i="1">
                <a:ea typeface="方正书宋简体" charset="-122"/>
              </a:rPr>
              <a:t>A</a:t>
            </a:r>
            <a:r>
              <a:rPr lang="en-US" altLang="zh-CN" sz="2400" b="1" baseline="-30000">
                <a:ea typeface="方正书宋简体" charset="-122"/>
              </a:rPr>
              <a:t>17</a:t>
            </a:r>
            <a:r>
              <a:rPr lang="en-US" altLang="zh-CN" sz="2400" b="1">
                <a:ea typeface="方正书宋简体" charset="-122"/>
              </a:rPr>
              <a:t>(</a:t>
            </a:r>
            <a:r>
              <a:rPr lang="en-US" altLang="zh-CN" sz="2400" b="1" i="1">
                <a:ea typeface="方正书宋简体" charset="-122"/>
              </a:rPr>
              <a:t>x</a:t>
            </a:r>
            <a:r>
              <a:rPr lang="en-US" altLang="zh-CN" sz="2400" b="1">
                <a:ea typeface="方正书宋简体" charset="-122"/>
              </a:rPr>
              <a:t>) = 7 + 3</a:t>
            </a:r>
            <a:r>
              <a:rPr lang="en-US" altLang="zh-CN" sz="2400" b="1" i="1">
                <a:ea typeface="方正书宋简体" charset="-122"/>
              </a:rPr>
              <a:t>x</a:t>
            </a:r>
            <a:r>
              <a:rPr lang="en-US" altLang="zh-CN" sz="2400" b="1">
                <a:ea typeface="方正书宋简体" charset="-122"/>
              </a:rPr>
              <a:t> + 9</a:t>
            </a:r>
            <a:r>
              <a:rPr lang="en-US" altLang="zh-CN" sz="2400" b="1" i="1">
                <a:ea typeface="方正书宋简体" charset="-122"/>
              </a:rPr>
              <a:t>x</a:t>
            </a:r>
            <a:r>
              <a:rPr lang="en-US" altLang="zh-CN" sz="2400" b="1" baseline="30000">
                <a:ea typeface="方正书宋简体" charset="-122"/>
              </a:rPr>
              <a:t>8</a:t>
            </a:r>
            <a:r>
              <a:rPr lang="en-US" altLang="zh-CN" sz="2400" b="1">
                <a:ea typeface="方正书宋简体" charset="-122"/>
              </a:rPr>
              <a:t> + 5</a:t>
            </a:r>
            <a:r>
              <a:rPr lang="en-US" altLang="zh-CN" sz="2400" b="1" i="1">
                <a:ea typeface="方正书宋简体" charset="-122"/>
              </a:rPr>
              <a:t>x</a:t>
            </a:r>
            <a:r>
              <a:rPr lang="en-US" altLang="zh-CN" sz="2400" b="1" baseline="30000">
                <a:ea typeface="方正书宋简体" charset="-122"/>
              </a:rPr>
              <a:t>17</a:t>
            </a:r>
          </a:p>
          <a:p>
            <a:r>
              <a:rPr lang="en-US" altLang="zh-CN" sz="2400" b="1" i="1">
                <a:ea typeface="方正书宋简体" charset="-122"/>
              </a:rPr>
              <a:t>B</a:t>
            </a:r>
            <a:r>
              <a:rPr lang="en-US" altLang="zh-CN" sz="2400" b="1" baseline="-30000">
                <a:ea typeface="方正书宋简体" charset="-122"/>
              </a:rPr>
              <a:t>8</a:t>
            </a:r>
            <a:r>
              <a:rPr lang="en-US" altLang="zh-CN" sz="2400" b="1">
                <a:ea typeface="方正书宋简体" charset="-122"/>
              </a:rPr>
              <a:t>(</a:t>
            </a:r>
            <a:r>
              <a:rPr lang="en-US" altLang="zh-CN" sz="2400" b="1" i="1">
                <a:ea typeface="方正书宋简体" charset="-122"/>
              </a:rPr>
              <a:t>x</a:t>
            </a:r>
            <a:r>
              <a:rPr lang="en-US" altLang="zh-CN" sz="2400" b="1">
                <a:ea typeface="方正书宋简体" charset="-122"/>
              </a:rPr>
              <a:t>) = 8</a:t>
            </a:r>
            <a:r>
              <a:rPr lang="en-US" altLang="zh-CN" sz="2400" b="1" i="1">
                <a:ea typeface="方正书宋简体" charset="-122"/>
              </a:rPr>
              <a:t>x</a:t>
            </a:r>
            <a:r>
              <a:rPr lang="en-US" altLang="zh-CN" sz="2400" b="1">
                <a:ea typeface="方正书宋简体" charset="-122"/>
              </a:rPr>
              <a:t> + 22</a:t>
            </a:r>
            <a:r>
              <a:rPr lang="en-US" altLang="zh-CN" sz="2400" b="1" i="1">
                <a:ea typeface="方正书宋简体" charset="-122"/>
              </a:rPr>
              <a:t>x</a:t>
            </a:r>
            <a:r>
              <a:rPr lang="en-US" altLang="zh-CN" sz="2400" b="1" baseline="30000">
                <a:ea typeface="方正书宋简体" charset="-122"/>
              </a:rPr>
              <a:t>7</a:t>
            </a:r>
            <a:r>
              <a:rPr lang="en-US" altLang="zh-CN" sz="2400" b="1">
                <a:ea typeface="方正书宋简体" charset="-122"/>
              </a:rPr>
              <a:t> − 9</a:t>
            </a:r>
            <a:r>
              <a:rPr lang="en-US" altLang="zh-CN" sz="2400" b="1" i="1">
                <a:ea typeface="方正书宋简体" charset="-122"/>
              </a:rPr>
              <a:t>x</a:t>
            </a:r>
            <a:r>
              <a:rPr lang="en-US" altLang="zh-CN" sz="2400" b="1" baseline="30000">
                <a:ea typeface="方正书宋简体" charset="-122"/>
              </a:rPr>
              <a:t>8</a:t>
            </a:r>
            <a:endParaRPr lang="en-US" altLang="zh-CN" sz="2400" b="1"/>
          </a:p>
        </p:txBody>
      </p:sp>
      <p:pic>
        <p:nvPicPr>
          <p:cNvPr id="158723" name="Picture 7" descr="0217"/>
          <p:cNvPicPr>
            <a:picLocks noChangeAspect="1" noChangeArrowheads="1"/>
          </p:cNvPicPr>
          <p:nvPr/>
        </p:nvPicPr>
        <p:blipFill>
          <a:blip r:embed="rId2">
            <a:extLst>
              <a:ext uri="{28A0092B-C50C-407E-A947-70E740481C1C}">
                <a14:useLocalDpi xmlns:a14="http://schemas.microsoft.com/office/drawing/2010/main" val="0"/>
              </a:ext>
            </a:extLst>
          </a:blip>
          <a:srcRect l="-861" t="-8134" r="-1248" b="-6258"/>
          <a:stretch>
            <a:fillRect/>
          </a:stretch>
        </p:blipFill>
        <p:spPr bwMode="auto">
          <a:xfrm>
            <a:off x="469900" y="1793875"/>
            <a:ext cx="6910388"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755650" y="3063875"/>
            <a:ext cx="6624638" cy="2208213"/>
            <a:chOff x="476" y="2461"/>
            <a:chExt cx="4173" cy="1391"/>
          </a:xfrm>
        </p:grpSpPr>
        <p:pic>
          <p:nvPicPr>
            <p:cNvPr id="158725" name="Picture 10" descr="34"/>
            <p:cNvPicPr>
              <a:picLocks noChangeAspect="1" noChangeArrowheads="1"/>
            </p:cNvPicPr>
            <p:nvPr/>
          </p:nvPicPr>
          <p:blipFill>
            <a:blip r:embed="rId3">
              <a:extLst>
                <a:ext uri="{28A0092B-C50C-407E-A947-70E740481C1C}">
                  <a14:useLocalDpi xmlns:a14="http://schemas.microsoft.com/office/drawing/2010/main" val="0"/>
                </a:ext>
              </a:extLst>
            </a:blip>
            <a:srcRect t="-8850" r="-740" b="-7112"/>
            <a:stretch>
              <a:fillRect/>
            </a:stretch>
          </p:blipFill>
          <p:spPr bwMode="auto">
            <a:xfrm>
              <a:off x="476" y="2976"/>
              <a:ext cx="4173"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6" name="AutoShape 11"/>
            <p:cNvSpPr>
              <a:spLocks noChangeArrowheads="1"/>
            </p:cNvSpPr>
            <p:nvPr/>
          </p:nvSpPr>
          <p:spPr bwMode="auto">
            <a:xfrm>
              <a:off x="2109" y="2461"/>
              <a:ext cx="317" cy="515"/>
            </a:xfrm>
            <a:prstGeom prst="downArrow">
              <a:avLst>
                <a:gd name="adj1" fmla="val 50000"/>
                <a:gd name="adj2" fmla="val 4060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Text Box 5"/>
          <p:cNvSpPr txBox="1">
            <a:spLocks noChangeArrowheads="1"/>
          </p:cNvSpPr>
          <p:nvPr/>
        </p:nvSpPr>
        <p:spPr bwMode="auto">
          <a:xfrm>
            <a:off x="250825" y="765175"/>
            <a:ext cx="871855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2400"/>
              <a:t>① 指针</a:t>
            </a:r>
            <a:r>
              <a:rPr lang="en-US" altLang="zh-CN" sz="2400"/>
              <a:t>p1</a:t>
            </a:r>
            <a:r>
              <a:rPr lang="zh-CN" altLang="en-US" sz="2400"/>
              <a:t>和</a:t>
            </a:r>
            <a:r>
              <a:rPr lang="en-US" altLang="zh-CN" sz="2400"/>
              <a:t>p2</a:t>
            </a:r>
            <a:r>
              <a:rPr lang="zh-CN" altLang="en-US" sz="2400"/>
              <a:t>初始化，分别指向</a:t>
            </a:r>
            <a:r>
              <a:rPr lang="en-US" altLang="zh-CN" sz="2400"/>
              <a:t>Pa</a:t>
            </a:r>
            <a:r>
              <a:rPr lang="zh-CN" altLang="en-US" sz="2400"/>
              <a:t>和</a:t>
            </a:r>
            <a:r>
              <a:rPr lang="en-US" altLang="zh-CN" sz="2400"/>
              <a:t>Pb</a:t>
            </a:r>
            <a:r>
              <a:rPr lang="zh-CN" altLang="en-US" sz="2400"/>
              <a:t>的首元结点。</a:t>
            </a:r>
          </a:p>
          <a:p>
            <a:pPr eaLnBrk="1" hangingPunct="1"/>
            <a:r>
              <a:rPr lang="zh-CN" altLang="en-US" sz="2400"/>
              <a:t>②</a:t>
            </a:r>
            <a:r>
              <a:rPr lang="en-US" altLang="zh-CN" sz="2400"/>
              <a:t> p3</a:t>
            </a:r>
            <a:r>
              <a:rPr lang="zh-CN" altLang="en-US" sz="2400"/>
              <a:t>指向和多项式的当前结点，初值为</a:t>
            </a:r>
            <a:r>
              <a:rPr lang="en-US" altLang="zh-CN" sz="2400"/>
              <a:t>Pa</a:t>
            </a:r>
            <a:r>
              <a:rPr lang="zh-CN" altLang="en-US" sz="2400"/>
              <a:t>的头结点。</a:t>
            </a:r>
          </a:p>
          <a:p>
            <a:pPr eaLnBrk="1" hangingPunct="1"/>
            <a:r>
              <a:rPr lang="zh-CN" altLang="en-US" sz="2400"/>
              <a:t>③</a:t>
            </a:r>
            <a:r>
              <a:rPr lang="en-US" altLang="zh-CN" sz="2400"/>
              <a:t> </a:t>
            </a:r>
            <a:r>
              <a:rPr lang="zh-CN" altLang="en-US" sz="2400"/>
              <a:t>当指针</a:t>
            </a:r>
            <a:r>
              <a:rPr lang="en-US" altLang="zh-CN" sz="2400"/>
              <a:t>p1</a:t>
            </a:r>
            <a:r>
              <a:rPr lang="zh-CN" altLang="en-US" sz="2400"/>
              <a:t>和</a:t>
            </a:r>
            <a:r>
              <a:rPr lang="en-US" altLang="zh-CN" sz="2400"/>
              <a:t>p2</a:t>
            </a:r>
            <a:r>
              <a:rPr lang="zh-CN" altLang="en-US" sz="2400"/>
              <a:t>均未到达相应表尾时，则循环比较</a:t>
            </a:r>
            <a:r>
              <a:rPr lang="en-US" altLang="zh-CN" sz="2400"/>
              <a:t>p1</a:t>
            </a:r>
            <a:r>
              <a:rPr lang="zh-CN" altLang="en-US" sz="2400"/>
              <a:t>和</a:t>
            </a:r>
            <a:r>
              <a:rPr lang="en-US" altLang="zh-CN" sz="2400"/>
              <a:t>p2</a:t>
            </a:r>
            <a:r>
              <a:rPr lang="zh-CN" altLang="en-US" sz="2400"/>
              <a:t>所指结点对应的指数值（</a:t>
            </a:r>
            <a:r>
              <a:rPr lang="en-US" altLang="zh-CN" sz="2400"/>
              <a:t>p1-&gt;expn</a:t>
            </a:r>
            <a:r>
              <a:rPr lang="zh-CN" altLang="en-US" sz="2400"/>
              <a:t>与</a:t>
            </a:r>
            <a:r>
              <a:rPr lang="en-US" altLang="zh-CN" sz="2400"/>
              <a:t>p2-&gt;expn</a:t>
            </a:r>
            <a:r>
              <a:rPr lang="zh-CN" altLang="en-US" sz="2400"/>
              <a:t>），有下列</a:t>
            </a:r>
            <a:r>
              <a:rPr lang="en-US" altLang="zh-CN" sz="2400"/>
              <a:t>3</a:t>
            </a:r>
            <a:r>
              <a:rPr lang="zh-CN" altLang="en-US" sz="2400"/>
              <a:t>种情况：</a:t>
            </a:r>
          </a:p>
          <a:p>
            <a:pPr lvl="1" eaLnBrk="1" hangingPunct="1">
              <a:buFont typeface="Arial" panose="020B0604020202020204" pitchFamily="34" charset="0"/>
              <a:buChar char="•"/>
            </a:pPr>
            <a:r>
              <a:rPr lang="zh-CN" altLang="en-US" sz="2400"/>
              <a:t>当</a:t>
            </a:r>
            <a:r>
              <a:rPr lang="en-US" altLang="zh-CN" sz="2400"/>
              <a:t>p1-&gt;expn</a:t>
            </a:r>
            <a:r>
              <a:rPr lang="zh-CN" altLang="en-US" sz="2400"/>
              <a:t>等于</a:t>
            </a:r>
            <a:r>
              <a:rPr lang="en-US" altLang="zh-CN" sz="2400"/>
              <a:t>p2-&gt;expn</a:t>
            </a:r>
            <a:r>
              <a:rPr lang="zh-CN" altLang="en-US" sz="2400"/>
              <a:t>时，则将两个结点中的系数相加，若和不为零，则修改</a:t>
            </a:r>
            <a:r>
              <a:rPr lang="en-US" altLang="zh-CN" sz="2400"/>
              <a:t>p1</a:t>
            </a:r>
            <a:r>
              <a:rPr lang="zh-CN" altLang="en-US" sz="2400"/>
              <a:t>所指结点的系数值，同时删除</a:t>
            </a:r>
            <a:r>
              <a:rPr lang="en-US" altLang="zh-CN" sz="2400"/>
              <a:t>p2</a:t>
            </a:r>
            <a:r>
              <a:rPr lang="zh-CN" altLang="en-US" sz="2400"/>
              <a:t>所指结点，若和为零，则删除</a:t>
            </a:r>
            <a:r>
              <a:rPr lang="en-US" altLang="zh-CN" sz="2400"/>
              <a:t>p1</a:t>
            </a:r>
            <a:r>
              <a:rPr lang="zh-CN" altLang="en-US" sz="2400"/>
              <a:t>和</a:t>
            </a:r>
            <a:r>
              <a:rPr lang="en-US" altLang="zh-CN" sz="2400"/>
              <a:t>p2</a:t>
            </a:r>
            <a:r>
              <a:rPr lang="zh-CN" altLang="en-US" sz="2400"/>
              <a:t>所指结点；</a:t>
            </a:r>
          </a:p>
          <a:p>
            <a:pPr lvl="1" eaLnBrk="1" hangingPunct="1">
              <a:buFont typeface="Arial" panose="020B0604020202020204" pitchFamily="34" charset="0"/>
              <a:buChar char="•"/>
            </a:pPr>
            <a:r>
              <a:rPr lang="zh-CN" altLang="en-US" sz="2400"/>
              <a:t>当</a:t>
            </a:r>
            <a:r>
              <a:rPr lang="en-US" altLang="zh-CN" sz="2400"/>
              <a:t>p1-&gt;expn</a:t>
            </a:r>
            <a:r>
              <a:rPr lang="zh-CN" altLang="en-US" sz="2400"/>
              <a:t>小于</a:t>
            </a:r>
            <a:r>
              <a:rPr lang="en-US" altLang="zh-CN" sz="2400"/>
              <a:t>p2-&gt;expn</a:t>
            </a:r>
            <a:r>
              <a:rPr lang="zh-CN" altLang="en-US" sz="2400"/>
              <a:t>时，则应摘取</a:t>
            </a:r>
            <a:r>
              <a:rPr lang="en-US" altLang="zh-CN" sz="2400"/>
              <a:t>p1</a:t>
            </a:r>
            <a:r>
              <a:rPr lang="zh-CN" altLang="en-US" sz="2400"/>
              <a:t>所指结点插入到“和多项式”链表中去；</a:t>
            </a:r>
          </a:p>
          <a:p>
            <a:pPr lvl="1" eaLnBrk="1" hangingPunct="1">
              <a:buFont typeface="Arial" panose="020B0604020202020204" pitchFamily="34" charset="0"/>
              <a:buChar char="•"/>
            </a:pPr>
            <a:r>
              <a:rPr lang="zh-CN" altLang="en-US" sz="2400"/>
              <a:t>当</a:t>
            </a:r>
            <a:r>
              <a:rPr lang="en-US" altLang="zh-CN" sz="2400"/>
              <a:t>p1-&gt;expn</a:t>
            </a:r>
            <a:r>
              <a:rPr lang="zh-CN" altLang="en-US" sz="2400"/>
              <a:t>大于</a:t>
            </a:r>
            <a:r>
              <a:rPr lang="en-US" altLang="zh-CN" sz="2400"/>
              <a:t>p2-&gt;expn</a:t>
            </a:r>
            <a:r>
              <a:rPr lang="zh-CN" altLang="en-US" sz="2400"/>
              <a:t>时，则应摘取</a:t>
            </a:r>
            <a:r>
              <a:rPr lang="en-US" altLang="zh-CN" sz="2400"/>
              <a:t>p2</a:t>
            </a:r>
            <a:r>
              <a:rPr lang="zh-CN" altLang="en-US" sz="2400"/>
              <a:t>所指结点插入到“和多项式”链表中去。</a:t>
            </a:r>
          </a:p>
          <a:p>
            <a:pPr eaLnBrk="1" hangingPunct="1"/>
            <a:r>
              <a:rPr lang="zh-CN" altLang="en-US" sz="2400"/>
              <a:t>④</a:t>
            </a:r>
            <a:r>
              <a:rPr lang="en-US" altLang="zh-CN" sz="2400"/>
              <a:t> </a:t>
            </a:r>
            <a:r>
              <a:rPr lang="zh-CN" altLang="en-US" sz="2400"/>
              <a:t>将非空多项式的剩余段插入到</a:t>
            </a:r>
            <a:r>
              <a:rPr lang="en-US" altLang="zh-CN" sz="2400"/>
              <a:t>p3</a:t>
            </a:r>
            <a:r>
              <a:rPr lang="zh-CN" altLang="en-US" sz="2400"/>
              <a:t>所指结点之后。</a:t>
            </a:r>
          </a:p>
          <a:p>
            <a:pPr eaLnBrk="1" hangingPunct="1"/>
            <a:r>
              <a:rPr lang="zh-CN" altLang="en-US" sz="2400"/>
              <a:t>⑤</a:t>
            </a:r>
            <a:r>
              <a:rPr lang="en-US" altLang="zh-CN" sz="2400"/>
              <a:t> </a:t>
            </a:r>
            <a:r>
              <a:rPr lang="zh-CN" altLang="en-US" sz="2400"/>
              <a:t>释放</a:t>
            </a:r>
            <a:r>
              <a:rPr lang="en-US" altLang="zh-CN" sz="2400"/>
              <a:t>Pb</a:t>
            </a:r>
            <a:r>
              <a:rPr lang="zh-CN" altLang="en-US" sz="2400"/>
              <a:t>的头结点。</a:t>
            </a:r>
          </a:p>
        </p:txBody>
      </p:sp>
      <p:sp>
        <p:nvSpPr>
          <p:cNvPr id="159747" name="Rectangle 8"/>
          <p:cNvSpPr>
            <a:spLocks noChangeArrowheads="1"/>
          </p:cNvSpPr>
          <p:nvPr/>
        </p:nvSpPr>
        <p:spPr bwMode="auto">
          <a:xfrm>
            <a:off x="4763" y="-26988"/>
            <a:ext cx="721042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4400" b="1">
                <a:latin typeface="华文楷体" panose="02010600040101010101" pitchFamily="2" charset="-122"/>
                <a:ea typeface="华文楷体" panose="02010600040101010101" pitchFamily="2" charset="-122"/>
              </a:rPr>
              <a:t>多项式相加</a:t>
            </a:r>
            <a:r>
              <a:rPr lang="en-US" altLang="zh-CN" sz="4400" b="1">
                <a:latin typeface="华文楷体" panose="02010600040101010101" pitchFamily="2" charset="-122"/>
                <a:ea typeface="华文楷体" panose="02010600040101010101" pitchFamily="2" charset="-122"/>
              </a:rPr>
              <a:t>---【</a:t>
            </a:r>
            <a:r>
              <a:rPr lang="zh-CN" altLang="en-US" sz="4400" b="1">
                <a:latin typeface="华文楷体" panose="02010600040101010101" pitchFamily="2" charset="-122"/>
                <a:ea typeface="华文楷体" panose="02010600040101010101" pitchFamily="2" charset="-122"/>
              </a:rPr>
              <a:t>算法步骤</a:t>
            </a:r>
            <a:r>
              <a:rPr lang="en-US" altLang="zh-CN" sz="4400" b="1">
                <a:latin typeface="华文楷体" panose="02010600040101010101" pitchFamily="2" charset="-122"/>
                <a:ea typeface="华文楷体" panose="02010600040101010101" pitchFamily="2" charset="-122"/>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154"/>
          <p:cNvSpPr txBox="1">
            <a:spLocks noChangeArrowheads="1"/>
          </p:cNvSpPr>
          <p:nvPr/>
        </p:nvSpPr>
        <p:spPr>
          <a:xfrm>
            <a:off x="0" y="0"/>
            <a:ext cx="4933950" cy="609600"/>
          </a:xfrm>
          <a:prstGeom prst="rect">
            <a:avLst/>
          </a:prstGeom>
          <a:solidFill>
            <a:srgbClr val="92D050"/>
          </a:solidFill>
        </p:spPr>
        <p:txBody>
          <a:bodyPr/>
          <a:lstStyle/>
          <a:p>
            <a:pPr>
              <a:defRPr/>
            </a:pP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案例</a:t>
            </a:r>
            <a:r>
              <a:rPr kumimoji="1" lang="en-US" altLang="zh-CN"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2.3 </a:t>
            </a: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：图书信息管理系统</a:t>
            </a:r>
          </a:p>
        </p:txBody>
      </p:sp>
      <p:pic>
        <p:nvPicPr>
          <p:cNvPr id="160771" name="Picture 1" descr="2UD0Y{DZT1C_VAP(LNSYLG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857250"/>
            <a:ext cx="5889625"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云形标注 6"/>
          <p:cNvSpPr>
            <a:spLocks noChangeArrowheads="1"/>
          </p:cNvSpPr>
          <p:nvPr/>
        </p:nvSpPr>
        <p:spPr bwMode="auto">
          <a:xfrm>
            <a:off x="3643313" y="1285875"/>
            <a:ext cx="5357812" cy="1214438"/>
          </a:xfrm>
          <a:prstGeom prst="cloudCallout">
            <a:avLst>
              <a:gd name="adj1" fmla="val -77417"/>
              <a:gd name="adj2" fmla="val 10509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2400"/>
              <a:t>实验</a:t>
            </a:r>
            <a:r>
              <a:rPr lang="en-US" altLang="zh-CN" sz="2400"/>
              <a:t>1---</a:t>
            </a:r>
            <a:r>
              <a:rPr lang="zh-CN" altLang="en-US" sz="2400">
                <a:solidFill>
                  <a:srgbClr val="FF0000"/>
                </a:solidFill>
              </a:rPr>
              <a:t>基于线性表的图书信息管理系统</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1794" name="Picture 3" descr="02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785813"/>
            <a:ext cx="8215313"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5" name="矩形 5"/>
          <p:cNvSpPr>
            <a:spLocks noChangeArrowheads="1"/>
          </p:cNvSpPr>
          <p:nvPr/>
        </p:nvSpPr>
        <p:spPr bwMode="auto">
          <a:xfrm>
            <a:off x="0" y="714375"/>
            <a:ext cx="2214563"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zh-CN" altLang="en-US" b="1">
                <a:latin typeface="华文楷体" panose="02010600040101010101" pitchFamily="2" charset="-122"/>
                <a:ea typeface="华文楷体" panose="02010600040101010101" pitchFamily="2" charset="-122"/>
              </a:rPr>
              <a:t>图书顺序表</a:t>
            </a:r>
          </a:p>
        </p:txBody>
      </p:sp>
      <p:grpSp>
        <p:nvGrpSpPr>
          <p:cNvPr id="2" name="组合 6"/>
          <p:cNvGrpSpPr>
            <a:grpSpLocks/>
          </p:cNvGrpSpPr>
          <p:nvPr/>
        </p:nvGrpSpPr>
        <p:grpSpPr bwMode="auto">
          <a:xfrm>
            <a:off x="0" y="2903538"/>
            <a:ext cx="6696075" cy="1704975"/>
            <a:chOff x="0" y="2903804"/>
            <a:chExt cx="6696046" cy="1704130"/>
          </a:xfrm>
        </p:grpSpPr>
        <p:pic>
          <p:nvPicPr>
            <p:cNvPr id="161797" name="Picture 6" descr="C:\Users\Administrator\AppData\Roaming\Tencent\Users\597999009\QQ\WinTemp\RichOle\ZB7IEZIQ4@M0WCY9X1%V~U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3836409"/>
              <a:ext cx="62674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8" name="矩形 8"/>
            <p:cNvSpPr>
              <a:spLocks noChangeArrowheads="1"/>
            </p:cNvSpPr>
            <p:nvPr/>
          </p:nvSpPr>
          <p:spPr bwMode="auto">
            <a:xfrm>
              <a:off x="0" y="3214686"/>
              <a:ext cx="2214546"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zh-CN" altLang="en-US" b="1">
                  <a:latin typeface="华文楷体" panose="02010600040101010101" pitchFamily="2" charset="-122"/>
                  <a:ea typeface="华文楷体" panose="02010600040101010101" pitchFamily="2" charset="-122"/>
                </a:rPr>
                <a:t>图书链表</a:t>
              </a:r>
            </a:p>
          </p:txBody>
        </p:sp>
        <p:cxnSp>
          <p:nvCxnSpPr>
            <p:cNvPr id="161799" name="直接连接符 9"/>
            <p:cNvCxnSpPr>
              <a:cxnSpLocks noChangeShapeType="1"/>
            </p:cNvCxnSpPr>
            <p:nvPr/>
          </p:nvCxnSpPr>
          <p:spPr bwMode="auto">
            <a:xfrm>
              <a:off x="2571736" y="2903804"/>
              <a:ext cx="1428761" cy="1025262"/>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cxnSp>
          <p:nvCxnSpPr>
            <p:cNvPr id="161800" name="直接连接符 10"/>
            <p:cNvCxnSpPr>
              <a:cxnSpLocks noChangeShapeType="1"/>
            </p:cNvCxnSpPr>
            <p:nvPr/>
          </p:nvCxnSpPr>
          <p:spPr bwMode="auto">
            <a:xfrm rot="16200000" flipH="1">
              <a:off x="3380708" y="3309278"/>
              <a:ext cx="1025262" cy="214314"/>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295400" y="500063"/>
            <a:ext cx="7315200" cy="1143000"/>
          </a:xfrm>
        </p:spPr>
        <p:txBody>
          <a:bodyPr/>
          <a:lstStyle/>
          <a:p>
            <a:pPr>
              <a:defRPr/>
            </a:pPr>
            <a:r>
              <a:rPr kumimoji="1" lang="zh-CN" altLang="en-US" dirty="0" smtClean="0">
                <a:solidFill>
                  <a:srgbClr val="002060"/>
                </a:solidFill>
                <a:ea typeface="隶书" panose="02010509060101010101" pitchFamily="49" charset="-122"/>
                <a:cs typeface="+mj-cs"/>
              </a:rPr>
              <a:t>多项式相加</a:t>
            </a:r>
          </a:p>
        </p:txBody>
      </p:sp>
      <p:sp>
        <p:nvSpPr>
          <p:cNvPr id="22531" name="Text Box 3"/>
          <p:cNvSpPr txBox="1">
            <a:spLocks noChangeArrowheads="1"/>
          </p:cNvSpPr>
          <p:nvPr/>
        </p:nvSpPr>
        <p:spPr bwMode="auto">
          <a:xfrm>
            <a:off x="593725" y="15240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A</a:t>
            </a:r>
            <a:r>
              <a:rPr lang="en-US" altLang="zh-CN" baseline="-25000">
                <a:latin typeface="Tahoma" panose="020B0604030504040204" pitchFamily="34" charset="0"/>
              </a:rPr>
              <a:t>17</a:t>
            </a:r>
            <a:r>
              <a:rPr lang="en-US" altLang="zh-CN">
                <a:latin typeface="Tahoma" panose="020B0604030504040204" pitchFamily="34" charset="0"/>
              </a:rPr>
              <a:t>(x)=7+3x+9x</a:t>
            </a:r>
            <a:r>
              <a:rPr lang="en-US" altLang="zh-CN" baseline="30000">
                <a:latin typeface="Tahoma" panose="020B0604030504040204" pitchFamily="34" charset="0"/>
              </a:rPr>
              <a:t>8</a:t>
            </a:r>
            <a:r>
              <a:rPr lang="en-US" altLang="zh-CN">
                <a:latin typeface="Tahoma" panose="020B0604030504040204" pitchFamily="34" charset="0"/>
              </a:rPr>
              <a:t>+5x</a:t>
            </a:r>
            <a:r>
              <a:rPr lang="en-US" altLang="zh-CN" baseline="30000">
                <a:latin typeface="Tahoma" panose="020B0604030504040204" pitchFamily="34" charset="0"/>
              </a:rPr>
              <a:t>17</a:t>
            </a:r>
          </a:p>
        </p:txBody>
      </p:sp>
      <p:sp>
        <p:nvSpPr>
          <p:cNvPr id="22532" name="Text Box 4"/>
          <p:cNvSpPr txBox="1">
            <a:spLocks noChangeArrowheads="1"/>
          </p:cNvSpPr>
          <p:nvPr/>
        </p:nvSpPr>
        <p:spPr bwMode="auto">
          <a:xfrm>
            <a:off x="593725" y="220980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latin typeface="Tahoma" panose="020B0604030504040204" pitchFamily="34" charset="0"/>
              </a:rPr>
              <a:t>B</a:t>
            </a:r>
            <a:r>
              <a:rPr lang="en-US" altLang="zh-CN" baseline="-25000">
                <a:latin typeface="Tahoma" panose="020B0604030504040204" pitchFamily="34" charset="0"/>
              </a:rPr>
              <a:t>8</a:t>
            </a:r>
            <a:r>
              <a:rPr lang="en-US" altLang="zh-CN">
                <a:latin typeface="Tahoma" panose="020B0604030504040204" pitchFamily="34" charset="0"/>
              </a:rPr>
              <a:t>(x)=8x+22x</a:t>
            </a:r>
            <a:r>
              <a:rPr lang="en-US" altLang="zh-CN" baseline="30000">
                <a:latin typeface="Tahoma" panose="020B0604030504040204" pitchFamily="34" charset="0"/>
              </a:rPr>
              <a:t>7</a:t>
            </a:r>
            <a:r>
              <a:rPr lang="en-US" altLang="zh-CN">
                <a:latin typeface="Tahoma" panose="020B0604030504040204" pitchFamily="34" charset="0"/>
              </a:rPr>
              <a:t>-9x</a:t>
            </a:r>
            <a:r>
              <a:rPr lang="en-US" altLang="zh-CN" baseline="30000">
                <a:latin typeface="Tahoma" panose="020B0604030504040204" pitchFamily="34" charset="0"/>
              </a:rPr>
              <a:t>8</a:t>
            </a:r>
          </a:p>
        </p:txBody>
      </p:sp>
      <p:sp>
        <p:nvSpPr>
          <p:cNvPr id="22533" name="Rectangle 5" descr="深色上对角线"/>
          <p:cNvSpPr>
            <a:spLocks noChangeArrowheads="1"/>
          </p:cNvSpPr>
          <p:nvPr/>
        </p:nvSpPr>
        <p:spPr bwMode="auto">
          <a:xfrm>
            <a:off x="723900" y="38369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22534"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2535"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2536" name="Rectangle 8"/>
          <p:cNvSpPr>
            <a:spLocks noChangeArrowheads="1"/>
          </p:cNvSpPr>
          <p:nvPr/>
        </p:nvSpPr>
        <p:spPr bwMode="auto">
          <a:xfrm>
            <a:off x="2374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22537" name="Rectangle 9"/>
          <p:cNvSpPr>
            <a:spLocks noChangeArrowheads="1"/>
          </p:cNvSpPr>
          <p:nvPr/>
        </p:nvSpPr>
        <p:spPr bwMode="auto">
          <a:xfrm>
            <a:off x="2794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0</a:t>
            </a:r>
          </a:p>
        </p:txBody>
      </p:sp>
      <p:sp>
        <p:nvSpPr>
          <p:cNvPr id="22538" name="Rectangle 10"/>
          <p:cNvSpPr>
            <a:spLocks noChangeArrowheads="1"/>
          </p:cNvSpPr>
          <p:nvPr/>
        </p:nvSpPr>
        <p:spPr bwMode="auto">
          <a:xfrm>
            <a:off x="3225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2539" name="Rectangle 11"/>
          <p:cNvSpPr>
            <a:spLocks noChangeArrowheads="1"/>
          </p:cNvSpPr>
          <p:nvPr/>
        </p:nvSpPr>
        <p:spPr bwMode="auto">
          <a:xfrm>
            <a:off x="40259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11</a:t>
            </a:r>
          </a:p>
        </p:txBody>
      </p:sp>
      <p:sp>
        <p:nvSpPr>
          <p:cNvPr id="22540" name="Rectangle 12"/>
          <p:cNvSpPr>
            <a:spLocks noChangeArrowheads="1"/>
          </p:cNvSpPr>
          <p:nvPr/>
        </p:nvSpPr>
        <p:spPr bwMode="auto">
          <a:xfrm>
            <a:off x="44450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2541" name="Rectangle 13"/>
          <p:cNvSpPr>
            <a:spLocks noChangeArrowheads="1"/>
          </p:cNvSpPr>
          <p:nvPr/>
        </p:nvSpPr>
        <p:spPr bwMode="auto">
          <a:xfrm>
            <a:off x="48768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2542"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22543"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22544"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2545" name="Rectangle 17"/>
          <p:cNvSpPr>
            <a:spLocks noChangeArrowheads="1"/>
          </p:cNvSpPr>
          <p:nvPr/>
        </p:nvSpPr>
        <p:spPr bwMode="auto">
          <a:xfrm>
            <a:off x="7315200" y="3836988"/>
            <a:ext cx="4191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5</a:t>
            </a:r>
          </a:p>
        </p:txBody>
      </p:sp>
      <p:sp>
        <p:nvSpPr>
          <p:cNvPr id="22546" name="Rectangle 18"/>
          <p:cNvSpPr>
            <a:spLocks noChangeArrowheads="1"/>
          </p:cNvSpPr>
          <p:nvPr/>
        </p:nvSpPr>
        <p:spPr bwMode="auto">
          <a:xfrm>
            <a:off x="77343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17</a:t>
            </a:r>
          </a:p>
        </p:txBody>
      </p:sp>
      <p:sp>
        <p:nvSpPr>
          <p:cNvPr id="22547" name="Rectangle 19"/>
          <p:cNvSpPr>
            <a:spLocks noChangeArrowheads="1"/>
          </p:cNvSpPr>
          <p:nvPr/>
        </p:nvSpPr>
        <p:spPr bwMode="auto">
          <a:xfrm>
            <a:off x="8166100" y="3836988"/>
            <a:ext cx="431800" cy="438150"/>
          </a:xfrm>
          <a:prstGeom prst="rect">
            <a:avLst/>
          </a:prstGeom>
          <a:solidFill>
            <a:srgbClr val="66FF33"/>
          </a:solid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2548" name="Line 20"/>
          <p:cNvSpPr>
            <a:spLocks noChangeShapeType="1"/>
          </p:cNvSpPr>
          <p:nvPr/>
        </p:nvSpPr>
        <p:spPr bwMode="auto">
          <a:xfrm flipH="1">
            <a:off x="83058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Line 21"/>
          <p:cNvSpPr>
            <a:spLocks noChangeShapeType="1"/>
          </p:cNvSpPr>
          <p:nvPr/>
        </p:nvSpPr>
        <p:spPr bwMode="auto">
          <a:xfrm>
            <a:off x="8382000" y="3970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Rectangle 22" descr="深色上对角线"/>
          <p:cNvSpPr>
            <a:spLocks noChangeArrowheads="1"/>
          </p:cNvSpPr>
          <p:nvPr/>
        </p:nvSpPr>
        <p:spPr bwMode="auto">
          <a:xfrm>
            <a:off x="723900" y="4827588"/>
            <a:ext cx="419100" cy="438150"/>
          </a:xfrm>
          <a:prstGeom prst="rect">
            <a:avLst/>
          </a:prstGeom>
          <a:blipFill dpi="0" rotWithShape="0">
            <a:blip r:embed="rId2"/>
            <a:srcRect/>
            <a:tile tx="0" ty="0" sx="100000" sy="100000" flip="none" algn="tl"/>
          </a:blipFill>
          <a:ln w="190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22551"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2552"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2553"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22554"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1</a:t>
            </a:r>
          </a:p>
        </p:txBody>
      </p:sp>
      <p:sp>
        <p:nvSpPr>
          <p:cNvPr id="22555"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2556"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22</a:t>
            </a:r>
          </a:p>
        </p:txBody>
      </p:sp>
      <p:sp>
        <p:nvSpPr>
          <p:cNvPr id="22557"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7</a:t>
            </a:r>
          </a:p>
        </p:txBody>
      </p:sp>
      <p:sp>
        <p:nvSpPr>
          <p:cNvPr id="22558"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2559"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-9</a:t>
            </a:r>
          </a:p>
        </p:txBody>
      </p:sp>
      <p:sp>
        <p:nvSpPr>
          <p:cNvPr id="22560"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8</a:t>
            </a:r>
          </a:p>
        </p:txBody>
      </p:sp>
      <p:sp>
        <p:nvSpPr>
          <p:cNvPr id="22561"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1600">
              <a:latin typeface="Tahoma" panose="020B0604030504040204" pitchFamily="34" charset="0"/>
            </a:endParaRPr>
          </a:p>
        </p:txBody>
      </p:sp>
      <p:sp>
        <p:nvSpPr>
          <p:cNvPr id="22562" name="Line 34"/>
          <p:cNvSpPr>
            <a:spLocks noChangeShapeType="1"/>
          </p:cNvSpPr>
          <p:nvPr/>
        </p:nvSpPr>
        <p:spPr bwMode="auto">
          <a:xfrm flipH="1">
            <a:off x="66294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35"/>
          <p:cNvSpPr>
            <a:spLocks noChangeShapeType="1"/>
          </p:cNvSpPr>
          <p:nvPr/>
        </p:nvSpPr>
        <p:spPr bwMode="auto">
          <a:xfrm>
            <a:off x="6705600" y="4986338"/>
            <a:ext cx="762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4" name="Line 36"/>
          <p:cNvSpPr>
            <a:spLocks noChangeShapeType="1"/>
          </p:cNvSpPr>
          <p:nvPr/>
        </p:nvSpPr>
        <p:spPr bwMode="auto">
          <a:xfrm>
            <a:off x="228600" y="40465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5" name="Line 37"/>
          <p:cNvSpPr>
            <a:spLocks noChangeShapeType="1"/>
          </p:cNvSpPr>
          <p:nvPr/>
        </p:nvSpPr>
        <p:spPr bwMode="auto">
          <a:xfrm>
            <a:off x="228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6" name="Line 38"/>
          <p:cNvSpPr>
            <a:spLocks noChangeShapeType="1"/>
          </p:cNvSpPr>
          <p:nvPr/>
        </p:nvSpPr>
        <p:spPr bwMode="auto">
          <a:xfrm>
            <a:off x="1873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7" name="Line 39"/>
          <p:cNvSpPr>
            <a:spLocks noChangeShapeType="1"/>
          </p:cNvSpPr>
          <p:nvPr/>
        </p:nvSpPr>
        <p:spPr bwMode="auto">
          <a:xfrm>
            <a:off x="3524250" y="40592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8" name="Line 40"/>
          <p:cNvSpPr>
            <a:spLocks noChangeShapeType="1"/>
          </p:cNvSpPr>
          <p:nvPr/>
        </p:nvSpPr>
        <p:spPr bwMode="auto">
          <a:xfrm>
            <a:off x="1879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9" name="Line 41"/>
          <p:cNvSpPr>
            <a:spLocks noChangeShapeType="1"/>
          </p:cNvSpPr>
          <p:nvPr/>
        </p:nvSpPr>
        <p:spPr bwMode="auto">
          <a:xfrm>
            <a:off x="3530600" y="5049838"/>
            <a:ext cx="488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0" name="Text Box 42"/>
          <p:cNvSpPr txBox="1">
            <a:spLocks noChangeArrowheads="1"/>
          </p:cNvSpPr>
          <p:nvPr/>
        </p:nvSpPr>
        <p:spPr bwMode="auto">
          <a:xfrm>
            <a:off x="161925" y="3733800"/>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A</a:t>
            </a:r>
          </a:p>
        </p:txBody>
      </p:sp>
      <p:sp>
        <p:nvSpPr>
          <p:cNvPr id="22571" name="Text Box 43"/>
          <p:cNvSpPr txBox="1">
            <a:spLocks noChangeArrowheads="1"/>
          </p:cNvSpPr>
          <p:nvPr/>
        </p:nvSpPr>
        <p:spPr bwMode="auto">
          <a:xfrm>
            <a:off x="146050" y="4738688"/>
            <a:ext cx="30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1600">
                <a:latin typeface="Tahoma" panose="020B0604030504040204" pitchFamily="34" charset="0"/>
              </a:rPr>
              <a:t>B</a:t>
            </a:r>
          </a:p>
        </p:txBody>
      </p:sp>
      <p:sp>
        <p:nvSpPr>
          <p:cNvPr id="22572" name="Line 44"/>
          <p:cNvSpPr>
            <a:spLocks noChangeShapeType="1"/>
          </p:cNvSpPr>
          <p:nvPr/>
        </p:nvSpPr>
        <p:spPr bwMode="auto">
          <a:xfrm>
            <a:off x="7945438" y="32766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3" name="Text Box 45"/>
          <p:cNvSpPr txBox="1">
            <a:spLocks noChangeArrowheads="1"/>
          </p:cNvSpPr>
          <p:nvPr/>
        </p:nvSpPr>
        <p:spPr bwMode="auto">
          <a:xfrm>
            <a:off x="7716838" y="2797175"/>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pa</a:t>
            </a:r>
          </a:p>
        </p:txBody>
      </p:sp>
      <p:sp>
        <p:nvSpPr>
          <p:cNvPr id="22574" name="Line 46"/>
          <p:cNvSpPr>
            <a:spLocks noChangeShapeType="1"/>
          </p:cNvSpPr>
          <p:nvPr/>
        </p:nvSpPr>
        <p:spPr bwMode="auto">
          <a:xfrm flipV="1">
            <a:off x="6261100" y="5334000"/>
            <a:ext cx="0" cy="457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5" name="Text Box 47"/>
          <p:cNvSpPr txBox="1">
            <a:spLocks noChangeArrowheads="1"/>
          </p:cNvSpPr>
          <p:nvPr/>
        </p:nvSpPr>
        <p:spPr bwMode="auto">
          <a:xfrm>
            <a:off x="6032500" y="57150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latin typeface="Tahoma" panose="020B0604030504040204" pitchFamily="34" charset="0"/>
              </a:rPr>
              <a:t>pb</a:t>
            </a:r>
          </a:p>
        </p:txBody>
      </p:sp>
      <p:sp>
        <p:nvSpPr>
          <p:cNvPr id="22576" name="Freeform 48"/>
          <p:cNvSpPr>
            <a:spLocks noChangeArrowheads="1"/>
          </p:cNvSpPr>
          <p:nvPr/>
        </p:nvSpPr>
        <p:spPr bwMode="auto">
          <a:xfrm>
            <a:off x="5181600" y="4038600"/>
            <a:ext cx="2133600" cy="965200"/>
          </a:xfrm>
          <a:custGeom>
            <a:avLst/>
            <a:gdLst>
              <a:gd name="T0" fmla="*/ 0 w 1344"/>
              <a:gd name="T1" fmla="*/ 914400 h 608"/>
              <a:gd name="T2" fmla="*/ 381000 w 1344"/>
              <a:gd name="T3" fmla="*/ 914400 h 608"/>
              <a:gd name="T4" fmla="*/ 457200 w 1344"/>
              <a:gd name="T5" fmla="*/ 609600 h 608"/>
              <a:gd name="T6" fmla="*/ 1905000 w 1344"/>
              <a:gd name="T7" fmla="*/ 609600 h 608"/>
              <a:gd name="T8" fmla="*/ 1752600 w 1344"/>
              <a:gd name="T9" fmla="*/ 228600 h 608"/>
              <a:gd name="T10" fmla="*/ 2133600 w 1344"/>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44" h="608">
                <a:moveTo>
                  <a:pt x="0" y="576"/>
                </a:moveTo>
                <a:cubicBezTo>
                  <a:pt x="96" y="592"/>
                  <a:pt x="192" y="608"/>
                  <a:pt x="240" y="576"/>
                </a:cubicBezTo>
                <a:cubicBezTo>
                  <a:pt x="288" y="544"/>
                  <a:pt x="128" y="416"/>
                  <a:pt x="288" y="384"/>
                </a:cubicBezTo>
                <a:cubicBezTo>
                  <a:pt x="448" y="352"/>
                  <a:pt x="1064" y="424"/>
                  <a:pt x="1200" y="384"/>
                </a:cubicBezTo>
                <a:cubicBezTo>
                  <a:pt x="1336" y="344"/>
                  <a:pt x="1080" y="208"/>
                  <a:pt x="1104" y="144"/>
                </a:cubicBezTo>
                <a:cubicBezTo>
                  <a:pt x="1128" y="80"/>
                  <a:pt x="1304" y="24"/>
                  <a:pt x="1344" y="0"/>
                </a:cubicBezTo>
              </a:path>
            </a:pathLst>
          </a:custGeom>
          <a:noFill/>
          <a:ln w="28575">
            <a:solidFill>
              <a:schemeClr val="hlink"/>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7" name="Line 49"/>
          <p:cNvSpPr>
            <a:spLocks noChangeShapeType="1"/>
          </p:cNvSpPr>
          <p:nvPr/>
        </p:nvSpPr>
        <p:spPr bwMode="auto">
          <a:xfrm>
            <a:off x="5149850" y="4065588"/>
            <a:ext cx="6350" cy="6604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矩形 4"/>
          <p:cNvSpPr>
            <a:spLocks noChangeArrowheads="1"/>
          </p:cNvSpPr>
          <p:nvPr/>
        </p:nvSpPr>
        <p:spPr bwMode="auto">
          <a:xfrm>
            <a:off x="214313" y="2071688"/>
            <a:ext cx="3786187" cy="2678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t>struct Book </a:t>
            </a:r>
          </a:p>
          <a:p>
            <a:pPr eaLnBrk="1" hangingPunct="1"/>
            <a:r>
              <a:rPr lang="en-US" altLang="zh-CN"/>
              <a:t>{</a:t>
            </a:r>
          </a:p>
          <a:p>
            <a:pPr eaLnBrk="1" hangingPunct="1"/>
            <a:r>
              <a:rPr lang="en-US" altLang="zh-CN"/>
              <a:t>  char id[20];//ISBN</a:t>
            </a:r>
          </a:p>
          <a:p>
            <a:pPr eaLnBrk="1" hangingPunct="1"/>
            <a:r>
              <a:rPr lang="en-US" altLang="zh-CN"/>
              <a:t>  char name[50];//</a:t>
            </a:r>
            <a:r>
              <a:rPr lang="zh-CN" altLang="en-US"/>
              <a:t>书名</a:t>
            </a:r>
          </a:p>
          <a:p>
            <a:pPr eaLnBrk="1" hangingPunct="1"/>
            <a:r>
              <a:rPr lang="en-US" altLang="zh-CN"/>
              <a:t>  int price;//</a:t>
            </a:r>
            <a:r>
              <a:rPr lang="zh-CN" altLang="en-US"/>
              <a:t>定价</a:t>
            </a:r>
          </a:p>
          <a:p>
            <a:pPr eaLnBrk="1" hangingPunct="1"/>
            <a:r>
              <a:rPr lang="en-US" altLang="zh-CN"/>
              <a:t>};</a:t>
            </a:r>
          </a:p>
        </p:txBody>
      </p:sp>
      <p:sp>
        <p:nvSpPr>
          <p:cNvPr id="6" name="矩形 5"/>
          <p:cNvSpPr/>
          <p:nvPr/>
        </p:nvSpPr>
        <p:spPr>
          <a:xfrm>
            <a:off x="4643438" y="642938"/>
            <a:ext cx="4214812" cy="224631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eaLnBrk="1" hangingPunct="1">
              <a:defRPr/>
            </a:pPr>
            <a:r>
              <a:rPr kumimoji="1" lang="en-US" altLang="zh-CN" dirty="0" err="1">
                <a:ea typeface="仿宋_GB2312"/>
                <a:cs typeface="仿宋_GB2312"/>
              </a:rPr>
              <a:t>typedef</a:t>
            </a:r>
            <a:r>
              <a:rPr kumimoji="1" lang="en-US" altLang="zh-CN" dirty="0">
                <a:ea typeface="仿宋_GB2312"/>
                <a:cs typeface="仿宋_GB2312"/>
              </a:rPr>
              <a:t> </a:t>
            </a:r>
            <a:r>
              <a:rPr kumimoji="1" lang="en-US" altLang="zh-CN" dirty="0" err="1">
                <a:ea typeface="仿宋_GB2312"/>
                <a:cs typeface="仿宋_GB2312"/>
              </a:rPr>
              <a:t>struct</a:t>
            </a:r>
            <a:r>
              <a:rPr kumimoji="1" lang="en-US" altLang="zh-CN" dirty="0">
                <a:ea typeface="仿宋_GB2312"/>
                <a:cs typeface="仿宋_GB2312"/>
              </a:rPr>
              <a:t> </a:t>
            </a:r>
          </a:p>
          <a:p>
            <a:pPr eaLnBrk="1" hangingPunct="1">
              <a:defRPr/>
            </a:pPr>
            <a:r>
              <a:rPr kumimoji="1" lang="en-US" altLang="zh-CN" dirty="0">
                <a:ea typeface="仿宋_GB2312"/>
                <a:cs typeface="仿宋_GB2312"/>
              </a:rPr>
              <a:t>{//</a:t>
            </a:r>
            <a:r>
              <a:rPr kumimoji="1" lang="zh-CN" altLang="en-US" dirty="0">
                <a:ea typeface="仿宋_GB2312"/>
                <a:cs typeface="仿宋_GB2312"/>
              </a:rPr>
              <a:t>顺序表</a:t>
            </a:r>
            <a:endParaRPr kumimoji="1" lang="en-US" altLang="zh-CN" dirty="0">
              <a:ea typeface="仿宋_GB2312"/>
              <a:cs typeface="仿宋_GB2312"/>
            </a:endParaRPr>
          </a:p>
          <a:p>
            <a:pPr eaLnBrk="1" hangingPunct="1">
              <a:defRPr/>
            </a:pPr>
            <a:r>
              <a:rPr kumimoji="1" lang="en-US" altLang="zh-CN" dirty="0">
                <a:ea typeface="仿宋_GB2312"/>
                <a:cs typeface="仿宋_GB2312"/>
              </a:rPr>
              <a:t>   Book *</a:t>
            </a:r>
            <a:r>
              <a:rPr kumimoji="1" lang="en-US" altLang="zh-CN" dirty="0" err="1">
                <a:ea typeface="仿宋_GB2312"/>
                <a:cs typeface="仿宋_GB2312"/>
              </a:rPr>
              <a:t>elem</a:t>
            </a:r>
            <a:r>
              <a:rPr kumimoji="1" lang="en-US" altLang="zh-CN" dirty="0">
                <a:ea typeface="仿宋_GB2312"/>
                <a:cs typeface="仿宋_GB2312"/>
              </a:rPr>
              <a:t>; </a:t>
            </a:r>
            <a:endParaRPr kumimoji="1" lang="zh-CN" altLang="en-US" dirty="0">
              <a:ea typeface="仿宋_GB2312"/>
              <a:cs typeface="仿宋_GB2312"/>
            </a:endParaRPr>
          </a:p>
          <a:p>
            <a:pPr eaLnBrk="1" hangingPunct="1">
              <a:defRPr/>
            </a:pPr>
            <a:r>
              <a:rPr kumimoji="1" lang="zh-CN" altLang="en-US" dirty="0">
                <a:ea typeface="仿宋_GB2312"/>
                <a:cs typeface="仿宋_GB2312"/>
              </a:rPr>
              <a:t>   </a:t>
            </a:r>
            <a:r>
              <a:rPr kumimoji="1" lang="en-US" altLang="zh-CN" dirty="0" err="1">
                <a:ea typeface="仿宋_GB2312"/>
                <a:cs typeface="仿宋_GB2312"/>
              </a:rPr>
              <a:t>int</a:t>
            </a:r>
            <a:r>
              <a:rPr kumimoji="1" lang="en-US" altLang="zh-CN" dirty="0">
                <a:ea typeface="仿宋_GB2312"/>
                <a:cs typeface="仿宋_GB2312"/>
              </a:rPr>
              <a:t> length; </a:t>
            </a:r>
            <a:endParaRPr kumimoji="1" lang="zh-CN" altLang="en-US" dirty="0">
              <a:ea typeface="仿宋_GB2312"/>
              <a:cs typeface="仿宋_GB2312"/>
            </a:endParaRPr>
          </a:p>
          <a:p>
            <a:pPr eaLnBrk="1" hangingPunct="1">
              <a:defRPr/>
            </a:pPr>
            <a:r>
              <a:rPr kumimoji="1" lang="en-US" altLang="zh-CN" dirty="0">
                <a:ea typeface="仿宋_GB2312"/>
                <a:cs typeface="仿宋_GB2312"/>
              </a:rPr>
              <a:t>} </a:t>
            </a:r>
            <a:r>
              <a:rPr kumimoji="1" lang="en-US" altLang="zh-CN" dirty="0" err="1">
                <a:ea typeface="仿宋_GB2312"/>
                <a:cs typeface="仿宋_GB2312"/>
              </a:rPr>
              <a:t>SqList</a:t>
            </a:r>
            <a:r>
              <a:rPr kumimoji="1" lang="en-US" altLang="zh-CN" dirty="0">
                <a:ea typeface="仿宋_GB2312"/>
                <a:cs typeface="仿宋_GB2312"/>
              </a:rPr>
              <a:t>;</a:t>
            </a:r>
          </a:p>
        </p:txBody>
      </p:sp>
      <p:sp>
        <p:nvSpPr>
          <p:cNvPr id="8" name="矩形 7"/>
          <p:cNvSpPr/>
          <p:nvPr/>
        </p:nvSpPr>
        <p:spPr>
          <a:xfrm>
            <a:off x="4643438" y="3409950"/>
            <a:ext cx="4214812" cy="22479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eaLnBrk="1" hangingPunct="1">
              <a:defRPr/>
            </a:pPr>
            <a:r>
              <a:rPr kumimoji="1" lang="en-US" altLang="zh-CN" dirty="0" err="1">
                <a:ea typeface="仿宋_GB2312"/>
                <a:cs typeface="仿宋_GB2312"/>
              </a:rPr>
              <a:t>typedef</a:t>
            </a:r>
            <a:r>
              <a:rPr kumimoji="1" lang="en-US" altLang="zh-CN" dirty="0">
                <a:ea typeface="仿宋_GB2312"/>
                <a:cs typeface="仿宋_GB2312"/>
              </a:rPr>
              <a:t> </a:t>
            </a:r>
            <a:r>
              <a:rPr kumimoji="1" lang="en-US" altLang="zh-CN" dirty="0" err="1">
                <a:ea typeface="仿宋_GB2312"/>
                <a:cs typeface="仿宋_GB2312"/>
              </a:rPr>
              <a:t>struct</a:t>
            </a:r>
            <a:r>
              <a:rPr kumimoji="1" lang="en-US" altLang="zh-CN" dirty="0">
                <a:ea typeface="仿宋_GB2312"/>
                <a:cs typeface="仿宋_GB2312"/>
              </a:rPr>
              <a:t>  </a:t>
            </a:r>
            <a:r>
              <a:rPr kumimoji="1" lang="en-US" altLang="zh-CN" dirty="0" err="1">
                <a:ea typeface="仿宋_GB2312"/>
                <a:cs typeface="仿宋_GB2312"/>
              </a:rPr>
              <a:t>LNode</a:t>
            </a:r>
            <a:endParaRPr kumimoji="1" lang="en-US" altLang="zh-CN" dirty="0">
              <a:ea typeface="仿宋_GB2312"/>
              <a:cs typeface="仿宋_GB2312"/>
            </a:endParaRPr>
          </a:p>
          <a:p>
            <a:pPr eaLnBrk="1" hangingPunct="1">
              <a:defRPr/>
            </a:pPr>
            <a:r>
              <a:rPr kumimoji="1" lang="en-US" altLang="zh-CN" dirty="0">
                <a:ea typeface="仿宋_GB2312"/>
                <a:cs typeface="仿宋_GB2312"/>
              </a:rPr>
              <a:t>{//</a:t>
            </a:r>
            <a:r>
              <a:rPr kumimoji="1" lang="zh-CN" altLang="en-US" dirty="0">
                <a:ea typeface="仿宋_GB2312"/>
                <a:cs typeface="仿宋_GB2312"/>
              </a:rPr>
              <a:t>链表</a:t>
            </a:r>
            <a:endParaRPr kumimoji="1" lang="en-US" altLang="zh-CN" dirty="0">
              <a:ea typeface="仿宋_GB2312"/>
              <a:cs typeface="仿宋_GB2312"/>
            </a:endParaRPr>
          </a:p>
          <a:p>
            <a:pPr eaLnBrk="1" hangingPunct="1">
              <a:defRPr/>
            </a:pPr>
            <a:r>
              <a:rPr kumimoji="1" lang="en-US" altLang="zh-CN" dirty="0">
                <a:ea typeface="仿宋_GB2312"/>
                <a:cs typeface="仿宋_GB2312"/>
              </a:rPr>
              <a:t>   Book  data;      	 </a:t>
            </a:r>
          </a:p>
          <a:p>
            <a:pPr eaLnBrk="1" hangingPunct="1">
              <a:defRPr/>
            </a:pPr>
            <a:r>
              <a:rPr kumimoji="1" lang="en-US" altLang="zh-CN" dirty="0">
                <a:ea typeface="仿宋_GB2312"/>
                <a:cs typeface="仿宋_GB2312"/>
              </a:rPr>
              <a:t>   </a:t>
            </a:r>
            <a:r>
              <a:rPr kumimoji="1" lang="en-US" altLang="zh-CN" dirty="0" err="1">
                <a:ea typeface="仿宋_GB2312"/>
                <a:cs typeface="仿宋_GB2312"/>
              </a:rPr>
              <a:t>struct</a:t>
            </a:r>
            <a:r>
              <a:rPr kumimoji="1" lang="en-US" altLang="zh-CN" dirty="0">
                <a:ea typeface="仿宋_GB2312"/>
                <a:cs typeface="仿宋_GB2312"/>
              </a:rPr>
              <a:t> </a:t>
            </a:r>
            <a:r>
              <a:rPr kumimoji="1" lang="en-US" altLang="zh-CN" dirty="0" err="1">
                <a:ea typeface="仿宋_GB2312"/>
                <a:cs typeface="仿宋_GB2312"/>
              </a:rPr>
              <a:t>LNode</a:t>
            </a:r>
            <a:r>
              <a:rPr kumimoji="1" lang="en-US" altLang="zh-CN" dirty="0">
                <a:ea typeface="仿宋_GB2312"/>
                <a:cs typeface="仿宋_GB2312"/>
              </a:rPr>
              <a:t>  *next;  </a:t>
            </a:r>
          </a:p>
          <a:p>
            <a:pPr eaLnBrk="1" hangingPunct="1">
              <a:defRPr/>
            </a:pPr>
            <a:r>
              <a:rPr kumimoji="1" lang="en-US" altLang="zh-CN" dirty="0">
                <a:ea typeface="仿宋_GB2312"/>
                <a:cs typeface="仿宋_GB2312"/>
              </a:rPr>
              <a:t>}</a:t>
            </a:r>
            <a:r>
              <a:rPr kumimoji="1" lang="en-US" altLang="zh-CN" dirty="0" err="1">
                <a:ea typeface="仿宋_GB2312"/>
                <a:cs typeface="仿宋_GB2312"/>
              </a:rPr>
              <a:t>LNode</a:t>
            </a:r>
            <a:r>
              <a:rPr kumimoji="1" lang="en-US" altLang="zh-CN" dirty="0">
                <a:ea typeface="仿宋_GB2312"/>
                <a:cs typeface="仿宋_GB2312"/>
              </a:rPr>
              <a:t>,*</a:t>
            </a:r>
            <a:r>
              <a:rPr kumimoji="1" lang="en-US" altLang="zh-CN" dirty="0" err="1">
                <a:ea typeface="仿宋_GB2312"/>
                <a:cs typeface="仿宋_GB2312"/>
              </a:rPr>
              <a:t>LinkList</a:t>
            </a:r>
            <a:r>
              <a:rPr kumimoji="1" lang="en-US" altLang="zh-CN" dirty="0">
                <a:ea typeface="仿宋_GB2312"/>
                <a:cs typeface="仿宋_GB2312"/>
              </a:rPr>
              <a:t>;</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4"/>
          <p:cNvSpPr>
            <a:spLocks noChangeArrowheads="1"/>
          </p:cNvSpPr>
          <p:nvPr/>
        </p:nvSpPr>
        <p:spPr bwMode="auto">
          <a:xfrm>
            <a:off x="323850" y="981075"/>
            <a:ext cx="8645525" cy="4103688"/>
          </a:xfrm>
          <a:prstGeom prst="rect">
            <a:avLst/>
          </a:prstGeom>
          <a:solidFill>
            <a:srgbClr val="FFFFE7"/>
          </a:solidFill>
          <a:ln w="9525">
            <a:solidFill>
              <a:srgbClr val="0037E8"/>
            </a:solidFill>
            <a:miter lim="800000"/>
            <a:headEnd/>
            <a:tailEnd/>
          </a:ln>
          <a:effectLst>
            <a:outerShdw dist="107763" dir="18900000" algn="ctr" rotWithShape="0">
              <a:srgbClr val="808080"/>
            </a:outerShdw>
          </a:effec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kumimoji="1" lang="en-US" altLang="zh-CN" sz="3200" b="1">
                <a:latin typeface="楷体_GB2312" pitchFamily="49" charset="-122"/>
                <a:ea typeface="楷体_GB2312" pitchFamily="49" charset="-122"/>
              </a:rPr>
              <a:t>1</a:t>
            </a:r>
            <a:r>
              <a:rPr kumimoji="1" lang="zh-CN" altLang="en-US" sz="3200" b="1">
                <a:latin typeface="楷体_GB2312" pitchFamily="49" charset="-122"/>
                <a:ea typeface="楷体_GB2312" pitchFamily="49" charset="-122"/>
              </a:rPr>
              <a:t>、掌握线性表的逻辑结构特性是数据元素之间存在着线性关系，在计算机中表示这种关系的两类不同的存储结构是顺序存储结构（</a:t>
            </a:r>
            <a:r>
              <a:rPr kumimoji="1" lang="zh-CN" altLang="en-US" sz="3200" b="1">
                <a:solidFill>
                  <a:srgbClr val="FF0000"/>
                </a:solidFill>
                <a:latin typeface="楷体_GB2312" pitchFamily="49" charset="-122"/>
                <a:ea typeface="楷体_GB2312" pitchFamily="49" charset="-122"/>
              </a:rPr>
              <a:t>顺序表</a:t>
            </a:r>
            <a:r>
              <a:rPr kumimoji="1" lang="zh-CN" altLang="en-US" sz="3200" b="1">
                <a:latin typeface="楷体_GB2312" pitchFamily="49" charset="-122"/>
                <a:ea typeface="楷体_GB2312" pitchFamily="49" charset="-122"/>
              </a:rPr>
              <a:t>）和链式存储结构（</a:t>
            </a:r>
            <a:r>
              <a:rPr kumimoji="1" lang="zh-CN" altLang="en-US" sz="3200" b="1">
                <a:solidFill>
                  <a:srgbClr val="FF0000"/>
                </a:solidFill>
                <a:latin typeface="楷体_GB2312" pitchFamily="49" charset="-122"/>
                <a:ea typeface="楷体_GB2312" pitchFamily="49" charset="-122"/>
              </a:rPr>
              <a:t>链表</a:t>
            </a:r>
            <a:r>
              <a:rPr kumimoji="1" lang="zh-CN" altLang="en-US" sz="3200" b="1">
                <a:latin typeface="楷体_GB2312" pitchFamily="49" charset="-122"/>
                <a:ea typeface="楷体_GB2312" pitchFamily="49" charset="-122"/>
              </a:rPr>
              <a:t>）。</a:t>
            </a:r>
          </a:p>
          <a:p>
            <a:pPr eaLnBrk="1" hangingPunct="1">
              <a:spcBef>
                <a:spcPct val="20000"/>
              </a:spcBef>
            </a:pPr>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、熟练掌握这两类存储结构的描述方法，掌握链表中的</a:t>
            </a:r>
            <a:r>
              <a:rPr kumimoji="1" lang="zh-CN" altLang="en-US" sz="3200" b="1">
                <a:solidFill>
                  <a:srgbClr val="FF0000"/>
                </a:solidFill>
                <a:latin typeface="楷体_GB2312" pitchFamily="49" charset="-122"/>
                <a:ea typeface="楷体_GB2312" pitchFamily="49" charset="-122"/>
              </a:rPr>
              <a:t>头结点、头指针和首元结点</a:t>
            </a:r>
            <a:r>
              <a:rPr kumimoji="1" lang="zh-CN" altLang="en-US" sz="3200" b="1">
                <a:latin typeface="楷体_GB2312" pitchFamily="49" charset="-122"/>
                <a:ea typeface="楷体_GB2312" pitchFamily="49" charset="-122"/>
              </a:rPr>
              <a:t>的区别及</a:t>
            </a:r>
            <a:r>
              <a:rPr kumimoji="1" lang="zh-CN" altLang="en-US" sz="3200" b="1">
                <a:solidFill>
                  <a:srgbClr val="FF0000"/>
                </a:solidFill>
                <a:latin typeface="楷体_GB2312" pitchFamily="49" charset="-122"/>
                <a:ea typeface="楷体_GB2312" pitchFamily="49" charset="-122"/>
              </a:rPr>
              <a:t>循环链表、双向链表的特点</a:t>
            </a:r>
            <a:r>
              <a:rPr kumimoji="1" lang="zh-CN" altLang="en-US" sz="3200" b="1">
                <a:latin typeface="楷体_GB2312" pitchFamily="49" charset="-122"/>
                <a:ea typeface="楷体_GB2312" pitchFamily="49" charset="-122"/>
              </a:rPr>
              <a:t>等。</a:t>
            </a:r>
          </a:p>
        </p:txBody>
      </p:sp>
      <p:sp>
        <p:nvSpPr>
          <p:cNvPr id="163843" name="Comment 6"/>
          <p:cNvSpPr>
            <a:spLocks noChangeArrowheads="1"/>
          </p:cNvSpPr>
          <p:nvPr/>
        </p:nvSpPr>
        <p:spPr bwMode="auto">
          <a:xfrm>
            <a:off x="7292975" y="-63500"/>
            <a:ext cx="16764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kumimoji="1" lang="zh-CN" altLang="en-US" sz="3600" b="1">
                <a:solidFill>
                  <a:schemeClr val="accent2"/>
                </a:solidFill>
                <a:ea typeface="楷体_GB2312" pitchFamily="49" charset="-122"/>
              </a:rPr>
              <a:t>小结</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4"/>
          <p:cNvSpPr>
            <a:spLocks noChangeArrowheads="1"/>
          </p:cNvSpPr>
          <p:nvPr/>
        </p:nvSpPr>
        <p:spPr bwMode="auto">
          <a:xfrm>
            <a:off x="323850" y="981075"/>
            <a:ext cx="8645525" cy="4103688"/>
          </a:xfrm>
          <a:prstGeom prst="rect">
            <a:avLst/>
          </a:prstGeom>
          <a:solidFill>
            <a:srgbClr val="FFFFE7"/>
          </a:solidFill>
          <a:ln w="9525">
            <a:solidFill>
              <a:srgbClr val="0037E8"/>
            </a:solidFill>
            <a:miter lim="800000"/>
            <a:headEnd/>
            <a:tailEnd/>
          </a:ln>
          <a:effectLst>
            <a:outerShdw dist="107763" dir="18900000" algn="ctr" rotWithShape="0">
              <a:srgbClr val="808080"/>
            </a:outerShdw>
          </a:effec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kumimoji="1" lang="en-US" altLang="zh-CN" sz="3200" b="1">
                <a:latin typeface="楷体_GB2312" pitchFamily="49" charset="-122"/>
                <a:ea typeface="楷体_GB2312" pitchFamily="49" charset="-122"/>
              </a:rPr>
              <a:t>3</a:t>
            </a:r>
            <a:r>
              <a:rPr kumimoji="1" lang="zh-CN" altLang="en-US" sz="3200" b="1">
                <a:latin typeface="楷体_GB2312" pitchFamily="49" charset="-122"/>
                <a:ea typeface="楷体_GB2312" pitchFamily="49" charset="-122"/>
              </a:rPr>
              <a:t>、熟练掌握顺序表的</a:t>
            </a:r>
            <a:r>
              <a:rPr kumimoji="1" lang="zh-CN" altLang="en-US" sz="3200" b="1">
                <a:solidFill>
                  <a:srgbClr val="FF0000"/>
                </a:solidFill>
                <a:latin typeface="楷体_GB2312" pitchFamily="49" charset="-122"/>
                <a:ea typeface="楷体_GB2312" pitchFamily="49" charset="-122"/>
              </a:rPr>
              <a:t>查找、插入和删除</a:t>
            </a:r>
            <a:r>
              <a:rPr kumimoji="1" lang="zh-CN" altLang="en-US" sz="3200" b="1">
                <a:latin typeface="楷体_GB2312" pitchFamily="49" charset="-122"/>
                <a:ea typeface="楷体_GB2312" pitchFamily="49" charset="-122"/>
              </a:rPr>
              <a:t>算法 </a:t>
            </a:r>
          </a:p>
          <a:p>
            <a:pPr>
              <a:spcBef>
                <a:spcPct val="20000"/>
              </a:spcBef>
            </a:pPr>
            <a:r>
              <a:rPr kumimoji="1" lang="en-US" altLang="zh-CN" sz="3200" b="1">
                <a:latin typeface="楷体_GB2312" pitchFamily="49" charset="-122"/>
                <a:ea typeface="楷体_GB2312" pitchFamily="49" charset="-122"/>
              </a:rPr>
              <a:t>4</a:t>
            </a:r>
            <a:r>
              <a:rPr kumimoji="1" lang="zh-CN" altLang="en-US" sz="3200" b="1">
                <a:latin typeface="楷体_GB2312" pitchFamily="49" charset="-122"/>
                <a:ea typeface="楷体_GB2312" pitchFamily="49" charset="-122"/>
              </a:rPr>
              <a:t>、熟练掌握链表的</a:t>
            </a:r>
            <a:r>
              <a:rPr kumimoji="1" lang="zh-CN" altLang="en-US" sz="3200" b="1">
                <a:solidFill>
                  <a:srgbClr val="FF0000"/>
                </a:solidFill>
                <a:latin typeface="楷体_GB2312" pitchFamily="49" charset="-122"/>
                <a:ea typeface="楷体_GB2312" pitchFamily="49" charset="-122"/>
              </a:rPr>
              <a:t>查找、插入和删除</a:t>
            </a:r>
            <a:r>
              <a:rPr kumimoji="1" lang="zh-CN" altLang="en-US" sz="3200" b="1">
                <a:latin typeface="楷体_GB2312" pitchFamily="49" charset="-122"/>
                <a:ea typeface="楷体_GB2312" pitchFamily="49" charset="-122"/>
              </a:rPr>
              <a:t>算法</a:t>
            </a:r>
          </a:p>
          <a:p>
            <a:pPr>
              <a:spcBef>
                <a:spcPct val="20000"/>
              </a:spcBef>
            </a:pPr>
            <a:r>
              <a:rPr kumimoji="1" lang="en-US" altLang="zh-CN" sz="3200" b="1">
                <a:latin typeface="楷体_GB2312" pitchFamily="49" charset="-122"/>
                <a:ea typeface="楷体_GB2312" pitchFamily="49" charset="-122"/>
              </a:rPr>
              <a:t>5</a:t>
            </a:r>
            <a:r>
              <a:rPr kumimoji="1" lang="zh-CN" altLang="en-US" sz="3200" b="1">
                <a:latin typeface="楷体_GB2312" pitchFamily="49" charset="-122"/>
                <a:ea typeface="楷体_GB2312" pitchFamily="49" charset="-122"/>
              </a:rPr>
              <a:t>、能够从</a:t>
            </a:r>
            <a:r>
              <a:rPr kumimoji="1" lang="zh-CN" altLang="en-US" sz="3200" b="1">
                <a:solidFill>
                  <a:srgbClr val="FF0000"/>
                </a:solidFill>
                <a:latin typeface="楷体_GB2312" pitchFamily="49" charset="-122"/>
                <a:ea typeface="楷体_GB2312" pitchFamily="49" charset="-122"/>
              </a:rPr>
              <a:t>时间和空间复杂度</a:t>
            </a:r>
            <a:r>
              <a:rPr kumimoji="1" lang="zh-CN" altLang="en-US" sz="3200" b="1">
                <a:latin typeface="楷体_GB2312" pitchFamily="49" charset="-122"/>
                <a:ea typeface="楷体_GB2312" pitchFamily="49" charset="-122"/>
              </a:rPr>
              <a:t>的角度比较两种存储结构的不同特点及其适用场合 </a:t>
            </a:r>
          </a:p>
          <a:p>
            <a:pPr eaLnBrk="1" hangingPunct="1">
              <a:spcBef>
                <a:spcPct val="20000"/>
              </a:spcBef>
              <a:buFontTx/>
              <a:buChar char=" "/>
            </a:pPr>
            <a:endParaRPr kumimoji="1" lang="en-US" altLang="zh-CN" sz="3200" b="1">
              <a:latin typeface="楷体_GB2312" pitchFamily="49" charset="-122"/>
              <a:ea typeface="楷体_GB2312" pitchFamily="49" charset="-122"/>
            </a:endParaRPr>
          </a:p>
        </p:txBody>
      </p:sp>
      <p:sp>
        <p:nvSpPr>
          <p:cNvPr id="164867" name="Comment 5"/>
          <p:cNvSpPr>
            <a:spLocks noChangeArrowheads="1"/>
          </p:cNvSpPr>
          <p:nvPr/>
        </p:nvSpPr>
        <p:spPr bwMode="auto">
          <a:xfrm>
            <a:off x="7292975" y="-63500"/>
            <a:ext cx="16764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kumimoji="1" lang="zh-CN" altLang="en-US" sz="3600" b="1">
                <a:solidFill>
                  <a:schemeClr val="accent2"/>
                </a:solidFill>
                <a:ea typeface="楷体_GB2312" pitchFamily="49" charset="-122"/>
              </a:rPr>
              <a:t>小结</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6"/>
          <p:cNvSpPr>
            <a:spLocks noChangeArrowheads="1"/>
          </p:cNvSpPr>
          <p:nvPr/>
        </p:nvSpPr>
        <p:spPr bwMode="auto">
          <a:xfrm>
            <a:off x="952500" y="2135188"/>
            <a:ext cx="10255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5891" name="Line 4"/>
          <p:cNvSpPr>
            <a:spLocks noChangeShapeType="1"/>
          </p:cNvSpPr>
          <p:nvPr/>
        </p:nvSpPr>
        <p:spPr bwMode="auto">
          <a:xfrm>
            <a:off x="2789238" y="2716213"/>
            <a:ext cx="1017587" cy="3714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3156" name="Group 148"/>
          <p:cNvGraphicFramePr>
            <a:graphicFrameLocks noGrp="1"/>
          </p:cNvGraphicFramePr>
          <p:nvPr/>
        </p:nvGraphicFramePr>
        <p:xfrm>
          <a:off x="107950" y="115888"/>
          <a:ext cx="9036050" cy="6742112"/>
        </p:xfrm>
        <a:graphic>
          <a:graphicData uri="http://schemas.openxmlformats.org/drawingml/2006/table">
            <a:tbl>
              <a:tblPr/>
              <a:tblGrid>
                <a:gridCol w="608013">
                  <a:extLst>
                    <a:ext uri="{9D8B030D-6E8A-4147-A177-3AD203B41FA5}">
                      <a16:colId xmlns:a16="http://schemas.microsoft.com/office/drawing/2014/main" val="20000"/>
                    </a:ext>
                  </a:extLst>
                </a:gridCol>
                <a:gridCol w="1128712">
                  <a:extLst>
                    <a:ext uri="{9D8B030D-6E8A-4147-A177-3AD203B41FA5}">
                      <a16:colId xmlns:a16="http://schemas.microsoft.com/office/drawing/2014/main" val="20001"/>
                    </a:ext>
                  </a:extLst>
                </a:gridCol>
                <a:gridCol w="3295650">
                  <a:extLst>
                    <a:ext uri="{9D8B030D-6E8A-4147-A177-3AD203B41FA5}">
                      <a16:colId xmlns:a16="http://schemas.microsoft.com/office/drawing/2014/main" val="20002"/>
                    </a:ext>
                  </a:extLst>
                </a:gridCol>
                <a:gridCol w="4003675">
                  <a:extLst>
                    <a:ext uri="{9D8B030D-6E8A-4147-A177-3AD203B41FA5}">
                      <a16:colId xmlns:a16="http://schemas.microsoft.com/office/drawing/2014/main" val="20003"/>
                    </a:ext>
                  </a:extLst>
                </a:gridCol>
              </a:tblGrid>
              <a:tr h="871538">
                <a:tc gridSpan="2">
                  <a: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顺  序  表</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链    表</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8025">
                <a:tc row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空间</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存储空间</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预先分配，会导致空间闲置或溢出现象</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动态分配，不会出现闲置或溢出现象</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11238">
                <a:tc vMerge="1">
                  <a:txBody>
                    <a:bodyPr/>
                    <a:lstStyle/>
                    <a:p>
                      <a:endParaRPr lang="zh-CN"/>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存储密度</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不用为表示结点间的逻辑关系而增加额外的存储开销，存储密度等于</a:t>
                      </a: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1</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需要借助指针来体现元素间的逻辑关系，存储密度小于</a:t>
                      </a: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1</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8025">
                <a:tc row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时间</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存取元素</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随机存取，时间复杂度为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O(1)</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顺序存取，时间复杂度为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O(</a:t>
                      </a:r>
                      <a:r>
                        <a:rPr kumimoji="1" lang="en-US" altLang="zh-CN" sz="1800" b="1" i="1" u="none" strike="noStrike" cap="none" normalizeH="0" baseline="0" smtClean="0">
                          <a:ln>
                            <a:noFill/>
                          </a:ln>
                          <a:solidFill>
                            <a:schemeClr val="tx1"/>
                          </a:solidFill>
                          <a:effectLst/>
                          <a:latin typeface="Times New Roman" panose="02020603050405020304" pitchFamily="18" charset="0"/>
                          <a:ea typeface="方正书宋简体" charset="-122"/>
                        </a:rPr>
                        <a:t>n</a:t>
                      </a: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71538">
                <a:tc vMerge="1">
                  <a:txBody>
                    <a:bodyPr/>
                    <a:lstStyle/>
                    <a:p>
                      <a:endParaRPr lang="zh-CN"/>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插入、删除</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平均移动约表中一半元素，时间复杂度为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O(</a:t>
                      </a:r>
                      <a:r>
                        <a:rPr kumimoji="1" lang="en-US" altLang="zh-CN" sz="1800" b="1" i="1" u="none" strike="noStrike" cap="none" normalizeH="0" baseline="0" smtClean="0">
                          <a:ln>
                            <a:noFill/>
                          </a:ln>
                          <a:solidFill>
                            <a:schemeClr val="tx1"/>
                          </a:solidFill>
                          <a:effectLst/>
                          <a:latin typeface="Times New Roman" panose="02020603050405020304" pitchFamily="18" charset="0"/>
                          <a:ea typeface="方正书宋简体" charset="-122"/>
                        </a:rPr>
                        <a:t>n</a:t>
                      </a: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不需移动元素，确定插入、删除位置后，时间复杂度为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O(1)</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571749">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适用情况</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①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表长变化不大，且能事先确定变化的范围</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② 很少进行插入或删除操作，经常按元素序号访问数据元素</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方正书宋简体" charset="-122"/>
                        </a:rPr>
                        <a:t>①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长度变化较大</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方正书宋简体" charset="-122"/>
                        </a:rPr>
                        <a:t>② 频繁进行插入或删除操作</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4"/>
          <p:cNvSpPr>
            <a:spLocks noChangeArrowheads="1"/>
          </p:cNvSpPr>
          <p:nvPr/>
        </p:nvSpPr>
        <p:spPr bwMode="auto">
          <a:xfrm>
            <a:off x="96838" y="1155700"/>
            <a:ext cx="8872537" cy="18605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）将两个</a:t>
            </a:r>
            <a:r>
              <a:rPr lang="zh-CN" altLang="en-US" b="1">
                <a:solidFill>
                  <a:srgbClr val="FF0000"/>
                </a:solidFill>
                <a:latin typeface="楷体_GB2312" pitchFamily="49" charset="-122"/>
                <a:ea typeface="楷体_GB2312" pitchFamily="49" charset="-122"/>
              </a:rPr>
              <a:t>递增</a:t>
            </a:r>
            <a:r>
              <a:rPr lang="zh-CN" altLang="en-US" b="1">
                <a:latin typeface="楷体_GB2312" pitchFamily="49" charset="-122"/>
                <a:ea typeface="楷体_GB2312" pitchFamily="49" charset="-122"/>
              </a:rPr>
              <a:t>的有序链表合并为一个</a:t>
            </a:r>
            <a:r>
              <a:rPr lang="zh-CN" altLang="en-US" b="1">
                <a:solidFill>
                  <a:srgbClr val="FF0000"/>
                </a:solidFill>
                <a:latin typeface="楷体_GB2312" pitchFamily="49" charset="-122"/>
                <a:ea typeface="楷体_GB2312" pitchFamily="49" charset="-122"/>
              </a:rPr>
              <a:t>递增</a:t>
            </a:r>
            <a:r>
              <a:rPr lang="zh-CN" altLang="en-US" b="1">
                <a:latin typeface="楷体_GB2312" pitchFamily="49" charset="-122"/>
                <a:ea typeface="楷体_GB2312" pitchFamily="49" charset="-122"/>
              </a:rPr>
              <a:t>的有序链表。要求结果链表仍使用原来两个链表的存储空间，不另外占用其他的存储空间。表中</a:t>
            </a:r>
            <a:r>
              <a:rPr lang="zh-CN" altLang="en-US" b="1">
                <a:solidFill>
                  <a:srgbClr val="FF0000"/>
                </a:solidFill>
                <a:latin typeface="楷体_GB2312" pitchFamily="49" charset="-122"/>
                <a:ea typeface="楷体_GB2312" pitchFamily="49" charset="-122"/>
              </a:rPr>
              <a:t>不允许有重复</a:t>
            </a:r>
            <a:r>
              <a:rPr lang="zh-CN" altLang="en-US" b="1">
                <a:latin typeface="楷体_GB2312" pitchFamily="49" charset="-122"/>
                <a:ea typeface="楷体_GB2312" pitchFamily="49" charset="-122"/>
              </a:rPr>
              <a:t>的数据。</a:t>
            </a:r>
            <a:endParaRPr lang="zh-CN" altLang="en-US" sz="3200" b="1">
              <a:latin typeface="楷体_GB2312" pitchFamily="49" charset="-122"/>
              <a:ea typeface="楷体_GB2312" pitchFamily="49" charset="-122"/>
            </a:endParaRPr>
          </a:p>
          <a:p>
            <a:pPr>
              <a:buClr>
                <a:srgbClr val="FF0000"/>
              </a:buClr>
              <a:buFont typeface="Wingdings" panose="05000000000000000000" pitchFamily="2" charset="2"/>
              <a:buChar char="ü"/>
            </a:pPr>
            <a:endParaRPr lang="en-US" altLang="zh-CN" sz="3200">
              <a:latin typeface="楷体_GB2312" pitchFamily="49" charset="-122"/>
              <a:ea typeface="楷体_GB2312" pitchFamily="49" charset="-122"/>
            </a:endParaRPr>
          </a:p>
        </p:txBody>
      </p:sp>
      <p:sp>
        <p:nvSpPr>
          <p:cNvPr id="166915" name="Comment 6"/>
          <p:cNvSpPr>
            <a:spLocks noChangeArrowheads="1"/>
          </p:cNvSpPr>
          <p:nvPr/>
        </p:nvSpPr>
        <p:spPr bwMode="auto">
          <a:xfrm>
            <a:off x="5580063" y="-63500"/>
            <a:ext cx="3389312"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600" b="1">
                <a:solidFill>
                  <a:srgbClr val="A50021"/>
                </a:solidFill>
                <a:latin typeface="Arial" panose="020B0604020202020204" pitchFamily="34" charset="0"/>
                <a:ea typeface="楷体_GB2312" pitchFamily="49" charset="-122"/>
              </a:rPr>
              <a:t>算法设计题</a:t>
            </a:r>
            <a:endParaRPr kumimoji="1" lang="zh-CN" altLang="en-US" sz="1600">
              <a:solidFill>
                <a:srgbClr val="000000"/>
              </a:solidFill>
              <a:latin typeface="Arial" panose="020B0604020202020204" pitchFamily="34" charset="0"/>
              <a:ea typeface="楷体_GB2312" pitchFamily="49"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5"/>
          <p:cNvSpPr>
            <a:spLocks noChangeArrowheads="1"/>
          </p:cNvSpPr>
          <p:nvPr/>
        </p:nvSpPr>
        <p:spPr bwMode="auto">
          <a:xfrm>
            <a:off x="171450" y="650875"/>
            <a:ext cx="4505325" cy="52387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None/>
            </a:pPr>
            <a:r>
              <a:rPr lang="zh-CN" altLang="en-US" b="1">
                <a:latin typeface="楷体_GB2312" pitchFamily="49" charset="-122"/>
                <a:ea typeface="楷体_GB2312" pitchFamily="49" charset="-122"/>
              </a:rPr>
              <a:t>参考算法</a:t>
            </a:r>
            <a:r>
              <a:rPr lang="en-US" altLang="zh-CN" b="1">
                <a:latin typeface="楷体_GB2312" pitchFamily="49" charset="-122"/>
                <a:ea typeface="楷体_GB2312" pitchFamily="49" charset="-122"/>
              </a:rPr>
              <a:t>2.17</a:t>
            </a:r>
            <a:endParaRPr lang="en-US" altLang="zh-CN">
              <a:latin typeface="楷体_GB2312" pitchFamily="49" charset="-122"/>
              <a:ea typeface="楷体_GB2312" pitchFamily="49" charset="-122"/>
            </a:endParaRPr>
          </a:p>
        </p:txBody>
      </p:sp>
      <p:sp>
        <p:nvSpPr>
          <p:cNvPr id="677894" name="Rectangle 6"/>
          <p:cNvSpPr>
            <a:spLocks noChangeArrowheads="1"/>
          </p:cNvSpPr>
          <p:nvPr/>
        </p:nvSpPr>
        <p:spPr bwMode="auto">
          <a:xfrm>
            <a:off x="1404938" y="4610100"/>
            <a:ext cx="6022975" cy="10810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ea typeface="楷体_GB2312" pitchFamily="49" charset="-122"/>
              </a:rPr>
              <a:t>要单独考虑</a:t>
            </a:r>
            <a:r>
              <a:rPr lang="zh-CN" altLang="en-US" sz="3200" b="1"/>
              <a:t/>
            </a:r>
            <a:br>
              <a:rPr lang="zh-CN" altLang="en-US" sz="3200" b="1"/>
            </a:br>
            <a:r>
              <a:rPr lang="en-US" altLang="zh-CN" sz="4000" b="1">
                <a:solidFill>
                  <a:srgbClr val="FF0000"/>
                </a:solidFill>
              </a:rPr>
              <a:t>pa-&gt;data = =pb-&gt;data</a:t>
            </a:r>
            <a:r>
              <a:rPr lang="en-US" altLang="zh-CN" sz="3200" b="1">
                <a:solidFill>
                  <a:srgbClr val="FF0000"/>
                </a:solidFill>
              </a:rPr>
              <a:t> </a:t>
            </a:r>
          </a:p>
        </p:txBody>
      </p:sp>
      <p:grpSp>
        <p:nvGrpSpPr>
          <p:cNvPr id="167940" name="Group 7"/>
          <p:cNvGrpSpPr>
            <a:grpSpLocks/>
          </p:cNvGrpSpPr>
          <p:nvPr/>
        </p:nvGrpSpPr>
        <p:grpSpPr bwMode="auto">
          <a:xfrm>
            <a:off x="3457575" y="2111375"/>
            <a:ext cx="838200" cy="381000"/>
            <a:chOff x="1968" y="1344"/>
            <a:chExt cx="528" cy="240"/>
          </a:xfrm>
        </p:grpSpPr>
        <p:sp>
          <p:nvSpPr>
            <p:cNvPr id="168014" name="Rectangle 8"/>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8015" name="Rectangle 9"/>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67941" name="Group 10"/>
          <p:cNvGrpSpPr>
            <a:grpSpLocks/>
          </p:cNvGrpSpPr>
          <p:nvPr/>
        </p:nvGrpSpPr>
        <p:grpSpPr bwMode="auto">
          <a:xfrm>
            <a:off x="4676775" y="2111375"/>
            <a:ext cx="838200" cy="381000"/>
            <a:chOff x="1968" y="1344"/>
            <a:chExt cx="528" cy="240"/>
          </a:xfrm>
        </p:grpSpPr>
        <p:sp>
          <p:nvSpPr>
            <p:cNvPr id="168012" name="Rectangle 11"/>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8013" name="Rectangle 12"/>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67942" name="Group 13"/>
          <p:cNvGrpSpPr>
            <a:grpSpLocks/>
          </p:cNvGrpSpPr>
          <p:nvPr/>
        </p:nvGrpSpPr>
        <p:grpSpPr bwMode="auto">
          <a:xfrm>
            <a:off x="5895975" y="2111375"/>
            <a:ext cx="838200" cy="381000"/>
            <a:chOff x="1968" y="1344"/>
            <a:chExt cx="528" cy="240"/>
          </a:xfrm>
        </p:grpSpPr>
        <p:sp>
          <p:nvSpPr>
            <p:cNvPr id="168010" name="Rectangle 14"/>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8011" name="Rectangle 15"/>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67943" name="Group 16"/>
          <p:cNvGrpSpPr>
            <a:grpSpLocks/>
          </p:cNvGrpSpPr>
          <p:nvPr/>
        </p:nvGrpSpPr>
        <p:grpSpPr bwMode="auto">
          <a:xfrm>
            <a:off x="2314575" y="2111375"/>
            <a:ext cx="838200" cy="381000"/>
            <a:chOff x="1968" y="1344"/>
            <a:chExt cx="528" cy="240"/>
          </a:xfrm>
        </p:grpSpPr>
        <p:sp>
          <p:nvSpPr>
            <p:cNvPr id="168008" name="Rectangle 17"/>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8009" name="Rectangle 18"/>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67944" name="Group 19"/>
          <p:cNvGrpSpPr>
            <a:grpSpLocks/>
          </p:cNvGrpSpPr>
          <p:nvPr/>
        </p:nvGrpSpPr>
        <p:grpSpPr bwMode="auto">
          <a:xfrm>
            <a:off x="2009775" y="3711575"/>
            <a:ext cx="838200" cy="381000"/>
            <a:chOff x="1968" y="1344"/>
            <a:chExt cx="528" cy="240"/>
          </a:xfrm>
        </p:grpSpPr>
        <p:sp>
          <p:nvSpPr>
            <p:cNvPr id="168006" name="Rectangle 20"/>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8007" name="Rectangle 21"/>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67945" name="Group 22"/>
          <p:cNvGrpSpPr>
            <a:grpSpLocks/>
          </p:cNvGrpSpPr>
          <p:nvPr/>
        </p:nvGrpSpPr>
        <p:grpSpPr bwMode="auto">
          <a:xfrm>
            <a:off x="3152775" y="3711575"/>
            <a:ext cx="838200" cy="381000"/>
            <a:chOff x="1968" y="1344"/>
            <a:chExt cx="528" cy="240"/>
          </a:xfrm>
        </p:grpSpPr>
        <p:sp>
          <p:nvSpPr>
            <p:cNvPr id="168004" name="Rectangle 23"/>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8005" name="Rectangle 24"/>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67946" name="Group 25"/>
          <p:cNvGrpSpPr>
            <a:grpSpLocks/>
          </p:cNvGrpSpPr>
          <p:nvPr/>
        </p:nvGrpSpPr>
        <p:grpSpPr bwMode="auto">
          <a:xfrm>
            <a:off x="4371975" y="3711575"/>
            <a:ext cx="838200" cy="381000"/>
            <a:chOff x="1968" y="1344"/>
            <a:chExt cx="528" cy="240"/>
          </a:xfrm>
        </p:grpSpPr>
        <p:sp>
          <p:nvSpPr>
            <p:cNvPr id="168002" name="Rectangle 26"/>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8003" name="Rectangle 27"/>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67947" name="Group 28"/>
          <p:cNvGrpSpPr>
            <a:grpSpLocks/>
          </p:cNvGrpSpPr>
          <p:nvPr/>
        </p:nvGrpSpPr>
        <p:grpSpPr bwMode="auto">
          <a:xfrm>
            <a:off x="5591175" y="3711575"/>
            <a:ext cx="838200" cy="381000"/>
            <a:chOff x="1968" y="1344"/>
            <a:chExt cx="528" cy="240"/>
          </a:xfrm>
        </p:grpSpPr>
        <p:sp>
          <p:nvSpPr>
            <p:cNvPr id="168000" name="Rectangle 29"/>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8001" name="Rectangle 30"/>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67948" name="Group 31"/>
          <p:cNvGrpSpPr>
            <a:grpSpLocks/>
          </p:cNvGrpSpPr>
          <p:nvPr/>
        </p:nvGrpSpPr>
        <p:grpSpPr bwMode="auto">
          <a:xfrm>
            <a:off x="6734175" y="3711575"/>
            <a:ext cx="838200" cy="381000"/>
            <a:chOff x="1968" y="1344"/>
            <a:chExt cx="528" cy="240"/>
          </a:xfrm>
        </p:grpSpPr>
        <p:sp>
          <p:nvSpPr>
            <p:cNvPr id="167998" name="Rectangle 32"/>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7999" name="Rectangle 33"/>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67949" name="Group 34"/>
          <p:cNvGrpSpPr>
            <a:grpSpLocks/>
          </p:cNvGrpSpPr>
          <p:nvPr/>
        </p:nvGrpSpPr>
        <p:grpSpPr bwMode="auto">
          <a:xfrm>
            <a:off x="7877175" y="3711575"/>
            <a:ext cx="838200" cy="381000"/>
            <a:chOff x="1968" y="1344"/>
            <a:chExt cx="528" cy="240"/>
          </a:xfrm>
        </p:grpSpPr>
        <p:sp>
          <p:nvSpPr>
            <p:cNvPr id="167996" name="Rectangle 35"/>
            <p:cNvSpPr>
              <a:spLocks noChangeArrowheads="1"/>
            </p:cNvSpPr>
            <p:nvPr/>
          </p:nvSpPr>
          <p:spPr bwMode="auto">
            <a:xfrm>
              <a:off x="1968" y="1344"/>
              <a:ext cx="38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7997" name="Rectangle 36"/>
            <p:cNvSpPr>
              <a:spLocks noChangeArrowheads="1"/>
            </p:cNvSpPr>
            <p:nvPr/>
          </p:nvSpPr>
          <p:spPr bwMode="auto">
            <a:xfrm>
              <a:off x="2352" y="1344"/>
              <a:ext cx="144" cy="240"/>
            </a:xfrm>
            <a:prstGeom prst="rect">
              <a:avLst/>
            </a:prstGeom>
            <a:solidFill>
              <a:srgbClr val="FF00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67950" name="Line 37"/>
          <p:cNvSpPr>
            <a:spLocks noChangeShapeType="1"/>
          </p:cNvSpPr>
          <p:nvPr/>
        </p:nvSpPr>
        <p:spPr bwMode="auto">
          <a:xfrm>
            <a:off x="2695575" y="38639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1" name="Line 38"/>
          <p:cNvSpPr>
            <a:spLocks noChangeShapeType="1"/>
          </p:cNvSpPr>
          <p:nvPr/>
        </p:nvSpPr>
        <p:spPr bwMode="auto">
          <a:xfrm>
            <a:off x="5133975" y="38639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2" name="Line 39"/>
          <p:cNvSpPr>
            <a:spLocks noChangeShapeType="1"/>
          </p:cNvSpPr>
          <p:nvPr/>
        </p:nvSpPr>
        <p:spPr bwMode="auto">
          <a:xfrm>
            <a:off x="6276975" y="38639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3" name="Line 40"/>
          <p:cNvSpPr>
            <a:spLocks noChangeShapeType="1"/>
          </p:cNvSpPr>
          <p:nvPr/>
        </p:nvSpPr>
        <p:spPr bwMode="auto">
          <a:xfrm>
            <a:off x="3000375" y="23399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4" name="Line 41"/>
          <p:cNvSpPr>
            <a:spLocks noChangeShapeType="1"/>
          </p:cNvSpPr>
          <p:nvPr/>
        </p:nvSpPr>
        <p:spPr bwMode="auto">
          <a:xfrm>
            <a:off x="4219575" y="23399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5" name="Line 42"/>
          <p:cNvSpPr>
            <a:spLocks noChangeShapeType="1"/>
          </p:cNvSpPr>
          <p:nvPr/>
        </p:nvSpPr>
        <p:spPr bwMode="auto">
          <a:xfrm>
            <a:off x="5438775" y="23399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6" name="Line 43"/>
          <p:cNvSpPr>
            <a:spLocks noChangeShapeType="1"/>
          </p:cNvSpPr>
          <p:nvPr/>
        </p:nvSpPr>
        <p:spPr bwMode="auto">
          <a:xfrm>
            <a:off x="3914775" y="38639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7" name="Line 44"/>
          <p:cNvSpPr>
            <a:spLocks noChangeShapeType="1"/>
          </p:cNvSpPr>
          <p:nvPr/>
        </p:nvSpPr>
        <p:spPr bwMode="auto">
          <a:xfrm>
            <a:off x="7419975" y="3863975"/>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8" name="Line 45"/>
          <p:cNvSpPr>
            <a:spLocks noChangeShapeType="1"/>
          </p:cNvSpPr>
          <p:nvPr/>
        </p:nvSpPr>
        <p:spPr bwMode="auto">
          <a:xfrm flipV="1">
            <a:off x="2466975" y="2492375"/>
            <a:ext cx="0" cy="7620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9" name="Line 46"/>
          <p:cNvSpPr>
            <a:spLocks noChangeShapeType="1"/>
          </p:cNvSpPr>
          <p:nvPr/>
        </p:nvSpPr>
        <p:spPr bwMode="auto">
          <a:xfrm>
            <a:off x="4129088" y="2339975"/>
            <a:ext cx="0" cy="4572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0" name="Line 47"/>
          <p:cNvSpPr>
            <a:spLocks noChangeShapeType="1"/>
          </p:cNvSpPr>
          <p:nvPr/>
        </p:nvSpPr>
        <p:spPr bwMode="auto">
          <a:xfrm flipH="1">
            <a:off x="2771775" y="2797175"/>
            <a:ext cx="135255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1" name="Line 48"/>
          <p:cNvSpPr>
            <a:spLocks noChangeShapeType="1"/>
          </p:cNvSpPr>
          <p:nvPr/>
        </p:nvSpPr>
        <p:spPr bwMode="auto">
          <a:xfrm>
            <a:off x="2767013" y="2797175"/>
            <a:ext cx="0" cy="9144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62" name="Line 49"/>
          <p:cNvSpPr>
            <a:spLocks noChangeShapeType="1"/>
          </p:cNvSpPr>
          <p:nvPr/>
        </p:nvSpPr>
        <p:spPr bwMode="auto">
          <a:xfrm flipV="1">
            <a:off x="5057775" y="2492375"/>
            <a:ext cx="0" cy="13716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63" name="Line 50"/>
          <p:cNvSpPr>
            <a:spLocks noChangeShapeType="1"/>
          </p:cNvSpPr>
          <p:nvPr/>
        </p:nvSpPr>
        <p:spPr bwMode="auto">
          <a:xfrm>
            <a:off x="6604000" y="2339975"/>
            <a:ext cx="0" cy="5334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4" name="Line 51"/>
          <p:cNvSpPr>
            <a:spLocks noChangeShapeType="1"/>
          </p:cNvSpPr>
          <p:nvPr/>
        </p:nvSpPr>
        <p:spPr bwMode="auto">
          <a:xfrm flipH="1">
            <a:off x="6592888" y="2873375"/>
            <a:ext cx="3810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65" name="Line 52"/>
          <p:cNvSpPr>
            <a:spLocks noChangeShapeType="1"/>
          </p:cNvSpPr>
          <p:nvPr/>
        </p:nvSpPr>
        <p:spPr bwMode="auto">
          <a:xfrm>
            <a:off x="6980238" y="2852738"/>
            <a:ext cx="0" cy="83820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66" name="Line 53"/>
          <p:cNvSpPr>
            <a:spLocks noChangeShapeType="1"/>
          </p:cNvSpPr>
          <p:nvPr/>
        </p:nvSpPr>
        <p:spPr bwMode="auto">
          <a:xfrm>
            <a:off x="1933575" y="2339975"/>
            <a:ext cx="3810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67" name="Text Box 54"/>
          <p:cNvSpPr txBox="1">
            <a:spLocks noChangeArrowheads="1"/>
          </p:cNvSpPr>
          <p:nvPr/>
        </p:nvSpPr>
        <p:spPr bwMode="auto">
          <a:xfrm>
            <a:off x="795338" y="1738313"/>
            <a:ext cx="1355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latin typeface="Tahoma" panose="020B0604030504040204" pitchFamily="34" charset="0"/>
                <a:ea typeface="宋体" panose="02010600030101010101" pitchFamily="2" charset="-122"/>
              </a:rPr>
              <a:t>La(Lc)</a:t>
            </a:r>
          </a:p>
        </p:txBody>
      </p:sp>
      <p:sp>
        <p:nvSpPr>
          <p:cNvPr id="167968" name="Text Box 55"/>
          <p:cNvSpPr txBox="1">
            <a:spLocks noChangeArrowheads="1"/>
          </p:cNvSpPr>
          <p:nvPr/>
        </p:nvSpPr>
        <p:spPr bwMode="auto">
          <a:xfrm>
            <a:off x="3573463" y="20447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a:t>
            </a:r>
          </a:p>
        </p:txBody>
      </p:sp>
      <p:sp>
        <p:nvSpPr>
          <p:cNvPr id="167969" name="Text Box 56"/>
          <p:cNvSpPr txBox="1">
            <a:spLocks noChangeArrowheads="1"/>
          </p:cNvSpPr>
          <p:nvPr/>
        </p:nvSpPr>
        <p:spPr bwMode="auto">
          <a:xfrm>
            <a:off x="2151063" y="363537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2</a:t>
            </a:r>
          </a:p>
        </p:txBody>
      </p:sp>
      <p:sp>
        <p:nvSpPr>
          <p:cNvPr id="167970" name="Text Box 57"/>
          <p:cNvSpPr txBox="1">
            <a:spLocks noChangeArrowheads="1"/>
          </p:cNvSpPr>
          <p:nvPr/>
        </p:nvSpPr>
        <p:spPr bwMode="auto">
          <a:xfrm>
            <a:off x="3268663" y="363537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4</a:t>
            </a:r>
          </a:p>
        </p:txBody>
      </p:sp>
      <p:sp>
        <p:nvSpPr>
          <p:cNvPr id="167971" name="Text Box 58"/>
          <p:cNvSpPr txBox="1">
            <a:spLocks noChangeArrowheads="1"/>
          </p:cNvSpPr>
          <p:nvPr/>
        </p:nvSpPr>
        <p:spPr bwMode="auto">
          <a:xfrm>
            <a:off x="4448175" y="36766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6</a:t>
            </a:r>
          </a:p>
        </p:txBody>
      </p:sp>
      <p:sp>
        <p:nvSpPr>
          <p:cNvPr id="167972" name="Text Box 59"/>
          <p:cNvSpPr txBox="1">
            <a:spLocks noChangeArrowheads="1"/>
          </p:cNvSpPr>
          <p:nvPr/>
        </p:nvSpPr>
        <p:spPr bwMode="auto">
          <a:xfrm>
            <a:off x="4756150" y="20447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7</a:t>
            </a:r>
          </a:p>
        </p:txBody>
      </p:sp>
      <p:sp>
        <p:nvSpPr>
          <p:cNvPr id="167973" name="Text Box 60"/>
          <p:cNvSpPr txBox="1">
            <a:spLocks noChangeArrowheads="1"/>
          </p:cNvSpPr>
          <p:nvPr/>
        </p:nvSpPr>
        <p:spPr bwMode="auto">
          <a:xfrm>
            <a:off x="6011863" y="204470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67974" name="Text Box 61"/>
          <p:cNvSpPr txBox="1">
            <a:spLocks noChangeArrowheads="1"/>
          </p:cNvSpPr>
          <p:nvPr/>
        </p:nvSpPr>
        <p:spPr bwMode="auto">
          <a:xfrm>
            <a:off x="5707063" y="3676650"/>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8</a:t>
            </a:r>
          </a:p>
        </p:txBody>
      </p:sp>
      <p:sp>
        <p:nvSpPr>
          <p:cNvPr id="167975" name="Text Box 62"/>
          <p:cNvSpPr txBox="1">
            <a:spLocks noChangeArrowheads="1"/>
          </p:cNvSpPr>
          <p:nvPr/>
        </p:nvSpPr>
        <p:spPr bwMode="auto">
          <a:xfrm>
            <a:off x="6727825" y="367665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10</a:t>
            </a:r>
          </a:p>
        </p:txBody>
      </p:sp>
      <p:sp>
        <p:nvSpPr>
          <p:cNvPr id="167976" name="Text Box 63"/>
          <p:cNvSpPr txBox="1">
            <a:spLocks noChangeArrowheads="1"/>
          </p:cNvSpPr>
          <p:nvPr/>
        </p:nvSpPr>
        <p:spPr bwMode="auto">
          <a:xfrm>
            <a:off x="7880350" y="367665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Tahoma" panose="020B0604030504040204" pitchFamily="34" charset="0"/>
                <a:ea typeface="宋体" panose="02010600030101010101" pitchFamily="2" charset="-122"/>
              </a:rPr>
              <a:t>11</a:t>
            </a:r>
          </a:p>
        </p:txBody>
      </p:sp>
      <p:grpSp>
        <p:nvGrpSpPr>
          <p:cNvPr id="167977" name="Group 64"/>
          <p:cNvGrpSpPr>
            <a:grpSpLocks/>
          </p:cNvGrpSpPr>
          <p:nvPr/>
        </p:nvGrpSpPr>
        <p:grpSpPr bwMode="auto">
          <a:xfrm>
            <a:off x="4295775" y="2197100"/>
            <a:ext cx="228600" cy="304800"/>
            <a:chOff x="2698" y="1622"/>
            <a:chExt cx="144" cy="192"/>
          </a:xfrm>
        </p:grpSpPr>
        <p:sp>
          <p:nvSpPr>
            <p:cNvPr id="167994" name="Line 65"/>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95" name="Line 66"/>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7978" name="Group 67"/>
          <p:cNvGrpSpPr>
            <a:grpSpLocks/>
          </p:cNvGrpSpPr>
          <p:nvPr/>
        </p:nvGrpSpPr>
        <p:grpSpPr bwMode="auto">
          <a:xfrm>
            <a:off x="5324475" y="3711575"/>
            <a:ext cx="228600" cy="304800"/>
            <a:chOff x="2698" y="1622"/>
            <a:chExt cx="144" cy="192"/>
          </a:xfrm>
        </p:grpSpPr>
        <p:sp>
          <p:nvSpPr>
            <p:cNvPr id="167992" name="Line 68"/>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93" name="Line 69"/>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7979" name="Group 70"/>
          <p:cNvGrpSpPr>
            <a:grpSpLocks/>
          </p:cNvGrpSpPr>
          <p:nvPr/>
        </p:nvGrpSpPr>
        <p:grpSpPr bwMode="auto">
          <a:xfrm>
            <a:off x="795338" y="3702050"/>
            <a:ext cx="838200" cy="381000"/>
            <a:chOff x="1968" y="1344"/>
            <a:chExt cx="528" cy="240"/>
          </a:xfrm>
        </p:grpSpPr>
        <p:sp>
          <p:nvSpPr>
            <p:cNvPr id="167990" name="Rectangle 71"/>
            <p:cNvSpPr>
              <a:spLocks noChangeArrowheads="1"/>
            </p:cNvSpPr>
            <p:nvPr/>
          </p:nvSpPr>
          <p:spPr bwMode="auto">
            <a:xfrm>
              <a:off x="1968" y="1344"/>
              <a:ext cx="38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67991" name="Rectangle 72"/>
            <p:cNvSpPr>
              <a:spLocks noChangeArrowheads="1"/>
            </p:cNvSpPr>
            <p:nvPr/>
          </p:nvSpPr>
          <p:spPr bwMode="auto">
            <a:xfrm>
              <a:off x="2352" y="1344"/>
              <a:ext cx="144" cy="240"/>
            </a:xfrm>
            <a:prstGeom prst="rect">
              <a:avLst/>
            </a:prstGeom>
            <a:solidFill>
              <a:srgbClr val="CCFFCC"/>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67980" name="Line 73"/>
          <p:cNvSpPr>
            <a:spLocks noChangeShapeType="1"/>
          </p:cNvSpPr>
          <p:nvPr/>
        </p:nvSpPr>
        <p:spPr bwMode="auto">
          <a:xfrm>
            <a:off x="1557338" y="3930650"/>
            <a:ext cx="45720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7981" name="Group 74"/>
          <p:cNvGrpSpPr>
            <a:grpSpLocks/>
          </p:cNvGrpSpPr>
          <p:nvPr/>
        </p:nvGrpSpPr>
        <p:grpSpPr bwMode="auto">
          <a:xfrm>
            <a:off x="1633538" y="3787775"/>
            <a:ext cx="228600" cy="304800"/>
            <a:chOff x="2698" y="1622"/>
            <a:chExt cx="144" cy="192"/>
          </a:xfrm>
        </p:grpSpPr>
        <p:sp>
          <p:nvSpPr>
            <p:cNvPr id="167988" name="Line 75"/>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89" name="Line 76"/>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7982" name="Group 77"/>
          <p:cNvGrpSpPr>
            <a:grpSpLocks/>
          </p:cNvGrpSpPr>
          <p:nvPr/>
        </p:nvGrpSpPr>
        <p:grpSpPr bwMode="auto">
          <a:xfrm>
            <a:off x="5845175" y="3657600"/>
            <a:ext cx="431800" cy="434975"/>
            <a:chOff x="2698" y="1622"/>
            <a:chExt cx="144" cy="192"/>
          </a:xfrm>
        </p:grpSpPr>
        <p:sp>
          <p:nvSpPr>
            <p:cNvPr id="167986" name="Line 78"/>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87" name="Line 79"/>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7983" name="Group 80"/>
          <p:cNvGrpSpPr>
            <a:grpSpLocks/>
          </p:cNvGrpSpPr>
          <p:nvPr/>
        </p:nvGrpSpPr>
        <p:grpSpPr bwMode="auto">
          <a:xfrm>
            <a:off x="6429375" y="3711575"/>
            <a:ext cx="228600" cy="304800"/>
            <a:chOff x="2698" y="1622"/>
            <a:chExt cx="144" cy="192"/>
          </a:xfrm>
        </p:grpSpPr>
        <p:sp>
          <p:nvSpPr>
            <p:cNvPr id="167984" name="Line 81"/>
            <p:cNvSpPr>
              <a:spLocks noChangeShapeType="1"/>
            </p:cNvSpPr>
            <p:nvPr/>
          </p:nvSpPr>
          <p:spPr bwMode="auto">
            <a:xfrm flipH="1">
              <a:off x="2746" y="1622"/>
              <a:ext cx="48"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985" name="Line 82"/>
            <p:cNvSpPr>
              <a:spLocks noChangeShapeType="1"/>
            </p:cNvSpPr>
            <p:nvPr/>
          </p:nvSpPr>
          <p:spPr bwMode="auto">
            <a:xfrm>
              <a:off x="2698" y="1622"/>
              <a:ext cx="144" cy="192"/>
            </a:xfrm>
            <a:prstGeom prst="line">
              <a:avLst/>
            </a:prstGeom>
            <a:noFill/>
            <a:ln w="57150">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77894"/>
                                        </p:tgtEl>
                                        <p:attrNameLst>
                                          <p:attrName>style.visibility</p:attrName>
                                        </p:attrNameLst>
                                      </p:cBhvr>
                                      <p:to>
                                        <p:strVal val="visible"/>
                                      </p:to>
                                    </p:set>
                                    <p:animEffect transition="in" filter="diamond(in)">
                                      <p:cBhvr>
                                        <p:cTn id="7" dur="2000"/>
                                        <p:tgtEl>
                                          <p:spTgt spid="67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4" grpId="0" animBg="1"/>
    </p:bld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8917" name="Rectangle 5"/>
          <p:cNvSpPr>
            <a:spLocks noChangeArrowheads="1"/>
          </p:cNvSpPr>
          <p:nvPr/>
        </p:nvSpPr>
        <p:spPr bwMode="auto">
          <a:xfrm>
            <a:off x="107950" y="1052513"/>
            <a:ext cx="8697913" cy="180022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None/>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）将两个</a:t>
            </a:r>
            <a:r>
              <a:rPr lang="zh-CN" altLang="en-US" b="1">
                <a:solidFill>
                  <a:srgbClr val="FF0000"/>
                </a:solidFill>
                <a:latin typeface="楷体_GB2312" pitchFamily="49" charset="-122"/>
                <a:ea typeface="楷体_GB2312" pitchFamily="49" charset="-122"/>
              </a:rPr>
              <a:t>非递减</a:t>
            </a:r>
            <a:r>
              <a:rPr lang="zh-CN" altLang="en-US" b="1">
                <a:latin typeface="楷体_GB2312" pitchFamily="49" charset="-122"/>
                <a:ea typeface="楷体_GB2312" pitchFamily="49" charset="-122"/>
              </a:rPr>
              <a:t>的有序链表合并为一个</a:t>
            </a:r>
            <a:r>
              <a:rPr lang="zh-CN" altLang="en-US" b="1">
                <a:solidFill>
                  <a:srgbClr val="FF0000"/>
                </a:solidFill>
                <a:latin typeface="楷体_GB2312" pitchFamily="49" charset="-122"/>
                <a:ea typeface="楷体_GB2312" pitchFamily="49" charset="-122"/>
              </a:rPr>
              <a:t>非递增</a:t>
            </a:r>
            <a:r>
              <a:rPr lang="zh-CN" altLang="en-US" b="1">
                <a:latin typeface="楷体_GB2312" pitchFamily="49" charset="-122"/>
                <a:ea typeface="楷体_GB2312" pitchFamily="49" charset="-122"/>
              </a:rPr>
              <a:t>的有序链表。要求结果链表仍使用原来两个链表的存储空间，不另外占用其他的存储空间。表中</a:t>
            </a:r>
            <a:r>
              <a:rPr lang="zh-CN" altLang="en-US" b="1">
                <a:solidFill>
                  <a:srgbClr val="FF0000"/>
                </a:solidFill>
                <a:latin typeface="楷体_GB2312" pitchFamily="49" charset="-122"/>
                <a:ea typeface="楷体_GB2312" pitchFamily="49" charset="-122"/>
              </a:rPr>
              <a:t>允许有重复</a:t>
            </a:r>
            <a:r>
              <a:rPr lang="zh-CN" altLang="en-US" b="1">
                <a:latin typeface="楷体_GB2312" pitchFamily="49" charset="-122"/>
                <a:ea typeface="楷体_GB2312" pitchFamily="49" charset="-122"/>
              </a:rPr>
              <a:t>的数据。</a:t>
            </a:r>
          </a:p>
        </p:txBody>
      </p:sp>
      <p:sp>
        <p:nvSpPr>
          <p:cNvPr id="168963" name="Comment 6"/>
          <p:cNvSpPr>
            <a:spLocks noChangeArrowheads="1"/>
          </p:cNvSpPr>
          <p:nvPr/>
        </p:nvSpPr>
        <p:spPr bwMode="auto">
          <a:xfrm>
            <a:off x="5580063" y="-63500"/>
            <a:ext cx="3389312"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600" b="1">
                <a:solidFill>
                  <a:srgbClr val="A50021"/>
                </a:solidFill>
                <a:latin typeface="Arial" panose="020B0604020202020204" pitchFamily="34" charset="0"/>
                <a:ea typeface="楷体_GB2312" pitchFamily="49" charset="-122"/>
              </a:rPr>
              <a:t>算法设计题</a:t>
            </a:r>
            <a:endParaRPr kumimoji="1" lang="zh-CN" altLang="en-US" sz="1600">
              <a:solidFill>
                <a:srgbClr val="0000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78917"/>
                                        </p:tgtEl>
                                        <p:attrNameLst>
                                          <p:attrName>style.visibility</p:attrName>
                                        </p:attrNameLst>
                                      </p:cBhvr>
                                      <p:to>
                                        <p:strVal val="visible"/>
                                      </p:to>
                                    </p:set>
                                    <p:animEffect transition="in" filter="diamond(in)">
                                      <p:cBhvr>
                                        <p:cTn id="7" dur="2000"/>
                                        <p:tgtEl>
                                          <p:spTgt spid="67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7" grpId="0" animBg="1"/>
    </p:bld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Text Box 4"/>
          <p:cNvSpPr txBox="1">
            <a:spLocks noChangeArrowheads="1"/>
          </p:cNvSpPr>
          <p:nvPr/>
        </p:nvSpPr>
        <p:spPr bwMode="auto">
          <a:xfrm>
            <a:off x="539750" y="1228725"/>
            <a:ext cx="3817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楷体_GB2312" pitchFamily="49" charset="-122"/>
                <a:ea typeface="楷体_GB2312" pitchFamily="49" charset="-122"/>
              </a:rPr>
              <a:t>(1)Lc</a:t>
            </a:r>
            <a:r>
              <a:rPr lang="zh-CN" altLang="en-US" sz="3200" b="1">
                <a:latin typeface="楷体_GB2312" pitchFamily="49" charset="-122"/>
                <a:ea typeface="楷体_GB2312" pitchFamily="49" charset="-122"/>
              </a:rPr>
              <a:t>指向</a:t>
            </a:r>
            <a:r>
              <a:rPr lang="en-US" altLang="zh-CN" sz="3200" b="1">
                <a:latin typeface="楷体_GB2312" pitchFamily="49" charset="-122"/>
                <a:ea typeface="楷体_GB2312" pitchFamily="49" charset="-122"/>
              </a:rPr>
              <a:t>La</a:t>
            </a:r>
          </a:p>
        </p:txBody>
      </p:sp>
      <p:sp>
        <p:nvSpPr>
          <p:cNvPr id="679941" name="Text Box 5"/>
          <p:cNvSpPr txBox="1">
            <a:spLocks noChangeArrowheads="1"/>
          </p:cNvSpPr>
          <p:nvPr/>
        </p:nvSpPr>
        <p:spPr bwMode="auto">
          <a:xfrm>
            <a:off x="609600" y="1870075"/>
            <a:ext cx="83978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3200" b="1"/>
              <a:t>(2)</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依次从 </a:t>
            </a:r>
            <a:r>
              <a:rPr lang="en-US" altLang="zh-CN" sz="3200" b="1">
                <a:latin typeface="楷体_GB2312" pitchFamily="49" charset="-122"/>
                <a:ea typeface="楷体_GB2312" pitchFamily="49" charset="-122"/>
              </a:rPr>
              <a:t>La </a:t>
            </a:r>
            <a:r>
              <a:rPr lang="zh-CN" altLang="en-US" sz="3200" b="1">
                <a:latin typeface="楷体_GB2312" pitchFamily="49" charset="-122"/>
                <a:ea typeface="楷体_GB2312" pitchFamily="49" charset="-122"/>
              </a:rPr>
              <a:t>或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中“摘取”元素值较小的结点插入到 </a:t>
            </a:r>
            <a:r>
              <a:rPr lang="en-US" altLang="zh-CN" sz="3200" b="1">
                <a:latin typeface="楷体_GB2312" pitchFamily="49" charset="-122"/>
                <a:ea typeface="楷体_GB2312" pitchFamily="49" charset="-122"/>
              </a:rPr>
              <a:t>Lc </a:t>
            </a:r>
            <a:r>
              <a:rPr lang="zh-CN" altLang="en-US" sz="3200" b="1">
                <a:latin typeface="楷体_GB2312" pitchFamily="49" charset="-122"/>
                <a:ea typeface="楷体_GB2312" pitchFamily="49" charset="-122"/>
              </a:rPr>
              <a:t>表的</a:t>
            </a:r>
            <a:r>
              <a:rPr lang="zh-CN" altLang="en-US" sz="3200" b="1">
                <a:solidFill>
                  <a:srgbClr val="FF0000"/>
                </a:solidFill>
                <a:latin typeface="楷体_GB2312" pitchFamily="49" charset="-122"/>
                <a:ea typeface="楷体_GB2312" pitchFamily="49" charset="-122"/>
              </a:rPr>
              <a:t>表头结点之后</a:t>
            </a:r>
            <a:r>
              <a:rPr lang="zh-CN" altLang="en-US" sz="3200" b="1">
                <a:latin typeface="楷体_GB2312" pitchFamily="49" charset="-122"/>
                <a:ea typeface="楷体_GB2312" pitchFamily="49" charset="-122"/>
              </a:rPr>
              <a:t>，直至其中一个表变空为止</a:t>
            </a:r>
          </a:p>
        </p:txBody>
      </p:sp>
      <p:sp>
        <p:nvSpPr>
          <p:cNvPr id="679942" name="Text Box 6"/>
          <p:cNvSpPr txBox="1">
            <a:spLocks noChangeArrowheads="1"/>
          </p:cNvSpPr>
          <p:nvPr/>
        </p:nvSpPr>
        <p:spPr bwMode="auto">
          <a:xfrm>
            <a:off x="625475" y="3670300"/>
            <a:ext cx="83978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pPr>
            <a:r>
              <a:rPr lang="en-US" altLang="zh-CN" sz="3200" b="1">
                <a:latin typeface="楷体_GB2312" pitchFamily="49" charset="-122"/>
                <a:ea typeface="楷体_GB2312" pitchFamily="49" charset="-122"/>
              </a:rPr>
              <a:t>(3) </a:t>
            </a:r>
            <a:r>
              <a:rPr lang="zh-CN" altLang="en-US" sz="3200" b="1">
                <a:latin typeface="楷体_GB2312" pitchFamily="49" charset="-122"/>
                <a:ea typeface="楷体_GB2312" pitchFamily="49" charset="-122"/>
              </a:rPr>
              <a:t>继续将 </a:t>
            </a:r>
            <a:r>
              <a:rPr lang="en-US" altLang="zh-CN" sz="3200" b="1">
                <a:latin typeface="楷体_GB2312" pitchFamily="49" charset="-122"/>
                <a:ea typeface="楷体_GB2312" pitchFamily="49" charset="-122"/>
              </a:rPr>
              <a:t>La </a:t>
            </a:r>
            <a:r>
              <a:rPr lang="zh-CN" altLang="en-US" sz="3200" b="1">
                <a:latin typeface="楷体_GB2312" pitchFamily="49" charset="-122"/>
                <a:ea typeface="楷体_GB2312" pitchFamily="49" charset="-122"/>
              </a:rPr>
              <a:t>或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其中一个表的剩余结点插入在 </a:t>
            </a:r>
            <a:r>
              <a:rPr lang="en-US" altLang="zh-CN" sz="3200" b="1">
                <a:latin typeface="楷体_GB2312" pitchFamily="49" charset="-122"/>
                <a:ea typeface="楷体_GB2312" pitchFamily="49" charset="-122"/>
              </a:rPr>
              <a:t>Lc </a:t>
            </a:r>
            <a:r>
              <a:rPr lang="zh-CN" altLang="en-US" sz="3200" b="1">
                <a:latin typeface="楷体_GB2312" pitchFamily="49" charset="-122"/>
                <a:ea typeface="楷体_GB2312" pitchFamily="49" charset="-122"/>
              </a:rPr>
              <a:t>表的</a:t>
            </a:r>
            <a:r>
              <a:rPr lang="zh-CN" altLang="en-US" sz="3200" b="1">
                <a:solidFill>
                  <a:srgbClr val="FF0000"/>
                </a:solidFill>
                <a:latin typeface="楷体_GB2312" pitchFamily="49" charset="-122"/>
                <a:ea typeface="楷体_GB2312" pitchFamily="49" charset="-122"/>
              </a:rPr>
              <a:t>表头结点之后</a:t>
            </a:r>
            <a:endParaRPr lang="zh-CN" altLang="en-US" sz="3200" b="1">
              <a:latin typeface="楷体_GB2312" pitchFamily="49" charset="-122"/>
              <a:ea typeface="楷体_GB2312" pitchFamily="49" charset="-122"/>
            </a:endParaRPr>
          </a:p>
        </p:txBody>
      </p:sp>
      <p:sp>
        <p:nvSpPr>
          <p:cNvPr id="679943" name="Text Box 7"/>
          <p:cNvSpPr txBox="1">
            <a:spLocks noChangeArrowheads="1"/>
          </p:cNvSpPr>
          <p:nvPr/>
        </p:nvSpPr>
        <p:spPr bwMode="auto">
          <a:xfrm>
            <a:off x="647700" y="5111750"/>
            <a:ext cx="5086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latin typeface="楷体_GB2312" pitchFamily="49" charset="-122"/>
                <a:ea typeface="楷体_GB2312" pitchFamily="49" charset="-122"/>
              </a:rPr>
              <a:t>(4) </a:t>
            </a:r>
            <a:r>
              <a:rPr lang="zh-CN" altLang="en-US" sz="3200" b="1">
                <a:latin typeface="楷体_GB2312" pitchFamily="49" charset="-122"/>
                <a:ea typeface="楷体_GB2312" pitchFamily="49" charset="-122"/>
              </a:rPr>
              <a:t>释放 </a:t>
            </a:r>
            <a:r>
              <a:rPr lang="en-US" altLang="zh-CN" sz="3200" b="1">
                <a:latin typeface="楷体_GB2312" pitchFamily="49" charset="-122"/>
                <a:ea typeface="楷体_GB2312" pitchFamily="49" charset="-122"/>
              </a:rPr>
              <a:t>Lb </a:t>
            </a:r>
            <a:r>
              <a:rPr lang="zh-CN" altLang="en-US" sz="3200" b="1">
                <a:latin typeface="楷体_GB2312" pitchFamily="49" charset="-122"/>
                <a:ea typeface="楷体_GB2312" pitchFamily="49" charset="-122"/>
              </a:rPr>
              <a:t>表的表头结点</a:t>
            </a:r>
          </a:p>
        </p:txBody>
      </p:sp>
      <p:sp>
        <p:nvSpPr>
          <p:cNvPr id="169990" name="Rectangle 8"/>
          <p:cNvSpPr>
            <a:spLocks noChangeArrowheads="1"/>
          </p:cNvSpPr>
          <p:nvPr/>
        </p:nvSpPr>
        <p:spPr bwMode="auto">
          <a:xfrm>
            <a:off x="250825" y="650875"/>
            <a:ext cx="4826000" cy="52387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None/>
            </a:pPr>
            <a:r>
              <a:rPr lang="en-US" altLang="zh-CN" b="1"/>
              <a:t>【</a:t>
            </a:r>
            <a:r>
              <a:rPr lang="zh-CN" altLang="en-US" b="1"/>
              <a:t>算法步骤</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9941"/>
                                        </p:tgtEl>
                                        <p:attrNameLst>
                                          <p:attrName>style.visibility</p:attrName>
                                        </p:attrNameLst>
                                      </p:cBhvr>
                                      <p:to>
                                        <p:strVal val="visible"/>
                                      </p:to>
                                    </p:set>
                                    <p:animEffect transition="in" filter="box(in)">
                                      <p:cBhvr>
                                        <p:cTn id="7" dur="500"/>
                                        <p:tgtEl>
                                          <p:spTgt spid="67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79942"/>
                                        </p:tgtEl>
                                        <p:attrNameLst>
                                          <p:attrName>style.visibility</p:attrName>
                                        </p:attrNameLst>
                                      </p:cBhvr>
                                      <p:to>
                                        <p:strVal val="visible"/>
                                      </p:to>
                                    </p:set>
                                    <p:animEffect transition="in" filter="diamond(in)">
                                      <p:cBhvr>
                                        <p:cTn id="12" dur="2000"/>
                                        <p:tgtEl>
                                          <p:spTgt spid="6799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79943"/>
                                        </p:tgtEl>
                                        <p:attrNameLst>
                                          <p:attrName>style.visibility</p:attrName>
                                        </p:attrNameLst>
                                      </p:cBhvr>
                                      <p:to>
                                        <p:strVal val="visible"/>
                                      </p:to>
                                    </p:set>
                                    <p:animEffect transition="in" filter="checkerboard(across)">
                                      <p:cBhvr>
                                        <p:cTn id="17" dur="500"/>
                                        <p:tgtEl>
                                          <p:spTgt spid="67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p:bldP spid="679942" grpId="0"/>
      <p:bldP spid="679943" grpId="0"/>
    </p:bld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2052" name="Line 4"/>
          <p:cNvSpPr>
            <a:spLocks noChangeShapeType="1"/>
          </p:cNvSpPr>
          <p:nvPr/>
        </p:nvSpPr>
        <p:spPr bwMode="auto">
          <a:xfrm>
            <a:off x="381000" y="1676400"/>
            <a:ext cx="0" cy="609600"/>
          </a:xfrm>
          <a:prstGeom prst="line">
            <a:avLst/>
          </a:prstGeom>
          <a:noFill/>
          <a:ln w="31750">
            <a:solidFill>
              <a:srgbClr val="0099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
          <p:cNvGrpSpPr>
            <a:grpSpLocks/>
          </p:cNvGrpSpPr>
          <p:nvPr/>
        </p:nvGrpSpPr>
        <p:grpSpPr bwMode="auto">
          <a:xfrm>
            <a:off x="381000" y="2057400"/>
            <a:ext cx="1143000" cy="457200"/>
            <a:chOff x="240" y="1488"/>
            <a:chExt cx="720" cy="288"/>
          </a:xfrm>
        </p:grpSpPr>
        <p:sp>
          <p:nvSpPr>
            <p:cNvPr id="171117" name="Line 6"/>
            <p:cNvSpPr>
              <a:spLocks noChangeShapeType="1"/>
            </p:cNvSpPr>
            <p:nvPr/>
          </p:nvSpPr>
          <p:spPr bwMode="auto">
            <a:xfrm>
              <a:off x="240" y="1632"/>
              <a:ext cx="192" cy="0"/>
            </a:xfrm>
            <a:prstGeom prst="line">
              <a:avLst/>
            </a:prstGeom>
            <a:noFill/>
            <a:ln w="31750">
              <a:solidFill>
                <a:srgbClr val="008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118" name="Rectangle 7"/>
            <p:cNvSpPr>
              <a:spLocks noChangeArrowheads="1"/>
            </p:cNvSpPr>
            <p:nvPr/>
          </p:nvSpPr>
          <p:spPr bwMode="auto">
            <a:xfrm>
              <a:off x="432" y="1488"/>
              <a:ext cx="528" cy="288"/>
            </a:xfrm>
            <a:prstGeom prst="rect">
              <a:avLst/>
            </a:prstGeom>
            <a:solidFill>
              <a:srgbClr val="CCFFCC"/>
            </a:solidFill>
            <a:ln w="28575">
              <a:solidFill>
                <a:srgbClr val="009999"/>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1119" name="Line 8"/>
            <p:cNvSpPr>
              <a:spLocks noChangeShapeType="1"/>
            </p:cNvSpPr>
            <p:nvPr/>
          </p:nvSpPr>
          <p:spPr bwMode="auto">
            <a:xfrm>
              <a:off x="768" y="1488"/>
              <a:ext cx="0" cy="288"/>
            </a:xfrm>
            <a:prstGeom prst="line">
              <a:avLst/>
            </a:prstGeom>
            <a:noFill/>
            <a:ln w="28575">
              <a:solidFill>
                <a:srgbClr val="0099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9"/>
          <p:cNvGrpSpPr>
            <a:grpSpLocks/>
          </p:cNvGrpSpPr>
          <p:nvPr/>
        </p:nvGrpSpPr>
        <p:grpSpPr bwMode="auto">
          <a:xfrm>
            <a:off x="1371600" y="2057400"/>
            <a:ext cx="1447800" cy="457200"/>
            <a:chOff x="864" y="1488"/>
            <a:chExt cx="912" cy="288"/>
          </a:xfrm>
        </p:grpSpPr>
        <p:sp>
          <p:nvSpPr>
            <p:cNvPr id="171114" name="Line 10"/>
            <p:cNvSpPr>
              <a:spLocks noChangeShapeType="1"/>
            </p:cNvSpPr>
            <p:nvPr/>
          </p:nvSpPr>
          <p:spPr bwMode="auto">
            <a:xfrm>
              <a:off x="864" y="1632"/>
              <a:ext cx="384" cy="0"/>
            </a:xfrm>
            <a:prstGeom prst="line">
              <a:avLst/>
            </a:prstGeom>
            <a:noFill/>
            <a:ln w="31750">
              <a:solidFill>
                <a:srgbClr val="008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115" name="Rectangle 11"/>
            <p:cNvSpPr>
              <a:spLocks noChangeArrowheads="1"/>
            </p:cNvSpPr>
            <p:nvPr/>
          </p:nvSpPr>
          <p:spPr bwMode="auto">
            <a:xfrm>
              <a:off x="1248" y="1488"/>
              <a:ext cx="528" cy="288"/>
            </a:xfrm>
            <a:prstGeom prst="rect">
              <a:avLst/>
            </a:prstGeom>
            <a:solidFill>
              <a:srgbClr val="CCFFCC"/>
            </a:solidFill>
            <a:ln w="28575">
              <a:solidFill>
                <a:srgbClr val="009999"/>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006666"/>
                  </a:solidFill>
                  <a:ea typeface="宋体" panose="02010600030101010101" pitchFamily="2" charset="-122"/>
                </a:rPr>
                <a:t>12</a:t>
              </a:r>
              <a:endParaRPr lang="en-US" altLang="zh-CN" sz="2400">
                <a:ea typeface="宋体" panose="02010600030101010101" pitchFamily="2" charset="-122"/>
              </a:endParaRPr>
            </a:p>
          </p:txBody>
        </p:sp>
        <p:sp>
          <p:nvSpPr>
            <p:cNvPr id="171116" name="Line 12"/>
            <p:cNvSpPr>
              <a:spLocks noChangeShapeType="1"/>
            </p:cNvSpPr>
            <p:nvPr/>
          </p:nvSpPr>
          <p:spPr bwMode="auto">
            <a:xfrm>
              <a:off x="1584" y="1488"/>
              <a:ext cx="0" cy="288"/>
            </a:xfrm>
            <a:prstGeom prst="line">
              <a:avLst/>
            </a:prstGeom>
            <a:noFill/>
            <a:ln w="28575">
              <a:solidFill>
                <a:srgbClr val="0099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3"/>
          <p:cNvGrpSpPr>
            <a:grpSpLocks/>
          </p:cNvGrpSpPr>
          <p:nvPr/>
        </p:nvGrpSpPr>
        <p:grpSpPr bwMode="auto">
          <a:xfrm>
            <a:off x="2667000" y="2057400"/>
            <a:ext cx="1447800" cy="457200"/>
            <a:chOff x="1680" y="1488"/>
            <a:chExt cx="912" cy="288"/>
          </a:xfrm>
        </p:grpSpPr>
        <p:sp>
          <p:nvSpPr>
            <p:cNvPr id="171111" name="Rectangle 14"/>
            <p:cNvSpPr>
              <a:spLocks noChangeArrowheads="1"/>
            </p:cNvSpPr>
            <p:nvPr/>
          </p:nvSpPr>
          <p:spPr bwMode="auto">
            <a:xfrm>
              <a:off x="2064" y="1488"/>
              <a:ext cx="528" cy="288"/>
            </a:xfrm>
            <a:prstGeom prst="rect">
              <a:avLst/>
            </a:prstGeom>
            <a:solidFill>
              <a:srgbClr val="CCFFCC"/>
            </a:solidFill>
            <a:ln w="28575">
              <a:solidFill>
                <a:srgbClr val="009999"/>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006666"/>
                  </a:solidFill>
                  <a:ea typeface="宋体" panose="02010600030101010101" pitchFamily="2" charset="-122"/>
                </a:rPr>
                <a:t>23</a:t>
              </a:r>
              <a:endParaRPr lang="en-US" altLang="zh-CN" sz="2400">
                <a:ea typeface="宋体" panose="02010600030101010101" pitchFamily="2" charset="-122"/>
              </a:endParaRPr>
            </a:p>
          </p:txBody>
        </p:sp>
        <p:sp>
          <p:nvSpPr>
            <p:cNvPr id="171112" name="Line 15"/>
            <p:cNvSpPr>
              <a:spLocks noChangeShapeType="1"/>
            </p:cNvSpPr>
            <p:nvPr/>
          </p:nvSpPr>
          <p:spPr bwMode="auto">
            <a:xfrm>
              <a:off x="1680" y="1632"/>
              <a:ext cx="384" cy="0"/>
            </a:xfrm>
            <a:prstGeom prst="line">
              <a:avLst/>
            </a:prstGeom>
            <a:noFill/>
            <a:ln w="31750">
              <a:solidFill>
                <a:srgbClr val="008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113" name="Line 16"/>
            <p:cNvSpPr>
              <a:spLocks noChangeShapeType="1"/>
            </p:cNvSpPr>
            <p:nvPr/>
          </p:nvSpPr>
          <p:spPr bwMode="auto">
            <a:xfrm>
              <a:off x="2400" y="1488"/>
              <a:ext cx="0" cy="288"/>
            </a:xfrm>
            <a:prstGeom prst="line">
              <a:avLst/>
            </a:prstGeom>
            <a:noFill/>
            <a:ln w="28575">
              <a:solidFill>
                <a:srgbClr val="0099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7"/>
          <p:cNvGrpSpPr>
            <a:grpSpLocks/>
          </p:cNvGrpSpPr>
          <p:nvPr/>
        </p:nvGrpSpPr>
        <p:grpSpPr bwMode="auto">
          <a:xfrm>
            <a:off x="3962400" y="2057400"/>
            <a:ext cx="1447800" cy="457200"/>
            <a:chOff x="2496" y="1488"/>
            <a:chExt cx="912" cy="288"/>
          </a:xfrm>
        </p:grpSpPr>
        <p:sp>
          <p:nvSpPr>
            <p:cNvPr id="171108" name="Line 18"/>
            <p:cNvSpPr>
              <a:spLocks noChangeShapeType="1"/>
            </p:cNvSpPr>
            <p:nvPr/>
          </p:nvSpPr>
          <p:spPr bwMode="auto">
            <a:xfrm>
              <a:off x="2496" y="1632"/>
              <a:ext cx="384" cy="0"/>
            </a:xfrm>
            <a:prstGeom prst="line">
              <a:avLst/>
            </a:prstGeom>
            <a:noFill/>
            <a:ln w="31750">
              <a:solidFill>
                <a:srgbClr val="008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109" name="Rectangle 19"/>
            <p:cNvSpPr>
              <a:spLocks noChangeArrowheads="1"/>
            </p:cNvSpPr>
            <p:nvPr/>
          </p:nvSpPr>
          <p:spPr bwMode="auto">
            <a:xfrm>
              <a:off x="2880" y="1488"/>
              <a:ext cx="528" cy="288"/>
            </a:xfrm>
            <a:prstGeom prst="rect">
              <a:avLst/>
            </a:prstGeom>
            <a:solidFill>
              <a:srgbClr val="CCFFCC"/>
            </a:solidFill>
            <a:ln w="28575">
              <a:solidFill>
                <a:srgbClr val="009999"/>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006666"/>
                  </a:solidFill>
                  <a:ea typeface="宋体" panose="02010600030101010101" pitchFamily="2" charset="-122"/>
                </a:rPr>
                <a:t>34</a:t>
              </a:r>
              <a:endParaRPr lang="en-US" altLang="zh-CN">
                <a:ea typeface="宋体" panose="02010600030101010101" pitchFamily="2" charset="-122"/>
              </a:endParaRPr>
            </a:p>
          </p:txBody>
        </p:sp>
        <p:sp>
          <p:nvSpPr>
            <p:cNvPr id="171110" name="Line 20"/>
            <p:cNvSpPr>
              <a:spLocks noChangeShapeType="1"/>
            </p:cNvSpPr>
            <p:nvPr/>
          </p:nvSpPr>
          <p:spPr bwMode="auto">
            <a:xfrm>
              <a:off x="3216" y="1488"/>
              <a:ext cx="0" cy="288"/>
            </a:xfrm>
            <a:prstGeom prst="line">
              <a:avLst/>
            </a:prstGeom>
            <a:noFill/>
            <a:ln w="28575">
              <a:solidFill>
                <a:srgbClr val="0099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1"/>
          <p:cNvGrpSpPr>
            <a:grpSpLocks/>
          </p:cNvGrpSpPr>
          <p:nvPr/>
        </p:nvGrpSpPr>
        <p:grpSpPr bwMode="auto">
          <a:xfrm>
            <a:off x="5257800" y="2057400"/>
            <a:ext cx="1447800" cy="457200"/>
            <a:chOff x="3312" y="1488"/>
            <a:chExt cx="912" cy="288"/>
          </a:xfrm>
        </p:grpSpPr>
        <p:sp>
          <p:nvSpPr>
            <p:cNvPr id="171105" name="Line 22"/>
            <p:cNvSpPr>
              <a:spLocks noChangeShapeType="1"/>
            </p:cNvSpPr>
            <p:nvPr/>
          </p:nvSpPr>
          <p:spPr bwMode="auto">
            <a:xfrm>
              <a:off x="3312" y="1632"/>
              <a:ext cx="384" cy="0"/>
            </a:xfrm>
            <a:prstGeom prst="line">
              <a:avLst/>
            </a:prstGeom>
            <a:noFill/>
            <a:ln w="31750">
              <a:solidFill>
                <a:srgbClr val="008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106" name="Rectangle 23"/>
            <p:cNvSpPr>
              <a:spLocks noChangeArrowheads="1"/>
            </p:cNvSpPr>
            <p:nvPr/>
          </p:nvSpPr>
          <p:spPr bwMode="auto">
            <a:xfrm>
              <a:off x="3696" y="1488"/>
              <a:ext cx="528" cy="288"/>
            </a:xfrm>
            <a:prstGeom prst="rect">
              <a:avLst/>
            </a:prstGeom>
            <a:solidFill>
              <a:srgbClr val="CCFFCC"/>
            </a:solidFill>
            <a:ln w="28575">
              <a:solidFill>
                <a:srgbClr val="009999"/>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006666"/>
                  </a:solidFill>
                  <a:ea typeface="宋体" panose="02010600030101010101" pitchFamily="2" charset="-122"/>
                </a:rPr>
                <a:t>45</a:t>
              </a:r>
              <a:endParaRPr lang="en-US" altLang="zh-CN">
                <a:ea typeface="宋体" panose="02010600030101010101" pitchFamily="2" charset="-122"/>
              </a:endParaRPr>
            </a:p>
          </p:txBody>
        </p:sp>
        <p:sp>
          <p:nvSpPr>
            <p:cNvPr id="171107" name="Line 24"/>
            <p:cNvSpPr>
              <a:spLocks noChangeShapeType="1"/>
            </p:cNvSpPr>
            <p:nvPr/>
          </p:nvSpPr>
          <p:spPr bwMode="auto">
            <a:xfrm>
              <a:off x="4032" y="1488"/>
              <a:ext cx="0" cy="288"/>
            </a:xfrm>
            <a:prstGeom prst="line">
              <a:avLst/>
            </a:prstGeom>
            <a:noFill/>
            <a:ln w="28575">
              <a:solidFill>
                <a:srgbClr val="0099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5"/>
          <p:cNvGrpSpPr>
            <a:grpSpLocks/>
          </p:cNvGrpSpPr>
          <p:nvPr/>
        </p:nvGrpSpPr>
        <p:grpSpPr bwMode="auto">
          <a:xfrm>
            <a:off x="6553200" y="2057400"/>
            <a:ext cx="1905000" cy="457200"/>
            <a:chOff x="4128" y="1488"/>
            <a:chExt cx="1200" cy="288"/>
          </a:xfrm>
        </p:grpSpPr>
        <p:sp>
          <p:nvSpPr>
            <p:cNvPr id="171101" name="Line 26"/>
            <p:cNvSpPr>
              <a:spLocks noChangeShapeType="1"/>
            </p:cNvSpPr>
            <p:nvPr/>
          </p:nvSpPr>
          <p:spPr bwMode="auto">
            <a:xfrm>
              <a:off x="4128" y="1632"/>
              <a:ext cx="384" cy="0"/>
            </a:xfrm>
            <a:prstGeom prst="line">
              <a:avLst/>
            </a:prstGeom>
            <a:noFill/>
            <a:ln w="31750">
              <a:solidFill>
                <a:srgbClr val="008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102" name="Rectangle 27"/>
            <p:cNvSpPr>
              <a:spLocks noChangeArrowheads="1"/>
            </p:cNvSpPr>
            <p:nvPr/>
          </p:nvSpPr>
          <p:spPr bwMode="auto">
            <a:xfrm>
              <a:off x="4512" y="1488"/>
              <a:ext cx="528" cy="288"/>
            </a:xfrm>
            <a:prstGeom prst="rect">
              <a:avLst/>
            </a:prstGeom>
            <a:solidFill>
              <a:srgbClr val="CCFFCC"/>
            </a:solidFill>
            <a:ln w="28575">
              <a:solidFill>
                <a:srgbClr val="009999"/>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006666"/>
                  </a:solidFill>
                  <a:ea typeface="宋体" panose="02010600030101010101" pitchFamily="2" charset="-122"/>
                </a:rPr>
                <a:t>56</a:t>
              </a:r>
              <a:endParaRPr lang="en-US" altLang="zh-CN">
                <a:ea typeface="宋体" panose="02010600030101010101" pitchFamily="2" charset="-122"/>
              </a:endParaRPr>
            </a:p>
          </p:txBody>
        </p:sp>
        <p:sp>
          <p:nvSpPr>
            <p:cNvPr id="171103" name="Line 28"/>
            <p:cNvSpPr>
              <a:spLocks noChangeShapeType="1"/>
            </p:cNvSpPr>
            <p:nvPr/>
          </p:nvSpPr>
          <p:spPr bwMode="auto">
            <a:xfrm>
              <a:off x="4848" y="1488"/>
              <a:ext cx="0" cy="288"/>
            </a:xfrm>
            <a:prstGeom prst="line">
              <a:avLst/>
            </a:prstGeom>
            <a:noFill/>
            <a:ln w="28575">
              <a:solidFill>
                <a:srgbClr val="0099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104" name="Line 29"/>
            <p:cNvSpPr>
              <a:spLocks noChangeShapeType="1"/>
            </p:cNvSpPr>
            <p:nvPr/>
          </p:nvSpPr>
          <p:spPr bwMode="auto">
            <a:xfrm>
              <a:off x="4944" y="1632"/>
              <a:ext cx="384" cy="0"/>
            </a:xfrm>
            <a:prstGeom prst="line">
              <a:avLst/>
            </a:prstGeom>
            <a:noFill/>
            <a:ln w="31750">
              <a:solidFill>
                <a:srgbClr val="00808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642078" name="Line 30"/>
          <p:cNvSpPr>
            <a:spLocks noChangeShapeType="1"/>
          </p:cNvSpPr>
          <p:nvPr/>
        </p:nvSpPr>
        <p:spPr bwMode="auto">
          <a:xfrm>
            <a:off x="381000" y="3352800"/>
            <a:ext cx="0" cy="609600"/>
          </a:xfrm>
          <a:prstGeom prst="line">
            <a:avLst/>
          </a:prstGeom>
          <a:noFill/>
          <a:ln w="31750">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 name="Group 31"/>
          <p:cNvGrpSpPr>
            <a:grpSpLocks/>
          </p:cNvGrpSpPr>
          <p:nvPr/>
        </p:nvGrpSpPr>
        <p:grpSpPr bwMode="auto">
          <a:xfrm>
            <a:off x="381000" y="3733800"/>
            <a:ext cx="1143000" cy="457200"/>
            <a:chOff x="240" y="1488"/>
            <a:chExt cx="720" cy="288"/>
          </a:xfrm>
        </p:grpSpPr>
        <p:sp>
          <p:nvSpPr>
            <p:cNvPr id="171098" name="Line 32"/>
            <p:cNvSpPr>
              <a:spLocks noChangeShapeType="1"/>
            </p:cNvSpPr>
            <p:nvPr/>
          </p:nvSpPr>
          <p:spPr bwMode="auto">
            <a:xfrm>
              <a:off x="240" y="1632"/>
              <a:ext cx="192" cy="0"/>
            </a:xfrm>
            <a:prstGeom prst="line">
              <a:avLst/>
            </a:prstGeom>
            <a:noFill/>
            <a:ln w="31750">
              <a:solidFill>
                <a:srgbClr val="0033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99" name="Rectangle 33"/>
            <p:cNvSpPr>
              <a:spLocks noChangeArrowheads="1"/>
            </p:cNvSpPr>
            <p:nvPr/>
          </p:nvSpPr>
          <p:spPr bwMode="auto">
            <a:xfrm>
              <a:off x="432" y="1488"/>
              <a:ext cx="528" cy="288"/>
            </a:xfrm>
            <a:prstGeom prst="rect">
              <a:avLst/>
            </a:prstGeom>
            <a:solidFill>
              <a:srgbClr val="CCFFFF"/>
            </a:solidFill>
            <a:ln w="28575">
              <a:solidFill>
                <a:srgbClr val="003366"/>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1100" name="Line 34"/>
            <p:cNvSpPr>
              <a:spLocks noChangeShapeType="1"/>
            </p:cNvSpPr>
            <p:nvPr/>
          </p:nvSpPr>
          <p:spPr bwMode="auto">
            <a:xfrm>
              <a:off x="768" y="1488"/>
              <a:ext cx="0" cy="288"/>
            </a:xfrm>
            <a:prstGeom prst="line">
              <a:avLst/>
            </a:prstGeom>
            <a:noFill/>
            <a:ln w="2857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5"/>
          <p:cNvGrpSpPr>
            <a:grpSpLocks/>
          </p:cNvGrpSpPr>
          <p:nvPr/>
        </p:nvGrpSpPr>
        <p:grpSpPr bwMode="auto">
          <a:xfrm>
            <a:off x="1371600" y="3733800"/>
            <a:ext cx="1447800" cy="457200"/>
            <a:chOff x="864" y="1488"/>
            <a:chExt cx="912" cy="288"/>
          </a:xfrm>
        </p:grpSpPr>
        <p:sp>
          <p:nvSpPr>
            <p:cNvPr id="171095" name="Line 36"/>
            <p:cNvSpPr>
              <a:spLocks noChangeShapeType="1"/>
            </p:cNvSpPr>
            <p:nvPr/>
          </p:nvSpPr>
          <p:spPr bwMode="auto">
            <a:xfrm>
              <a:off x="864" y="1632"/>
              <a:ext cx="384" cy="0"/>
            </a:xfrm>
            <a:prstGeom prst="line">
              <a:avLst/>
            </a:prstGeom>
            <a:noFill/>
            <a:ln w="31750">
              <a:solidFill>
                <a:srgbClr val="0033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96" name="Rectangle 37"/>
            <p:cNvSpPr>
              <a:spLocks noChangeArrowheads="1"/>
            </p:cNvSpPr>
            <p:nvPr/>
          </p:nvSpPr>
          <p:spPr bwMode="auto">
            <a:xfrm>
              <a:off x="1248" y="1488"/>
              <a:ext cx="528" cy="288"/>
            </a:xfrm>
            <a:prstGeom prst="rect">
              <a:avLst/>
            </a:prstGeom>
            <a:solidFill>
              <a:srgbClr val="CCFFFF"/>
            </a:solidFill>
            <a:ln w="28575">
              <a:solidFill>
                <a:srgbClr val="003366"/>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chemeClr val="accent2"/>
                  </a:solidFill>
                  <a:ea typeface="宋体" panose="02010600030101010101" pitchFamily="2" charset="-122"/>
                </a:rPr>
                <a:t>11</a:t>
              </a:r>
              <a:endParaRPr lang="en-US" altLang="zh-CN" sz="2400">
                <a:ea typeface="宋体" panose="02010600030101010101" pitchFamily="2" charset="-122"/>
              </a:endParaRPr>
            </a:p>
          </p:txBody>
        </p:sp>
        <p:sp>
          <p:nvSpPr>
            <p:cNvPr id="171097" name="Line 38"/>
            <p:cNvSpPr>
              <a:spLocks noChangeShapeType="1"/>
            </p:cNvSpPr>
            <p:nvPr/>
          </p:nvSpPr>
          <p:spPr bwMode="auto">
            <a:xfrm>
              <a:off x="1584" y="1488"/>
              <a:ext cx="0" cy="288"/>
            </a:xfrm>
            <a:prstGeom prst="line">
              <a:avLst/>
            </a:prstGeom>
            <a:noFill/>
            <a:ln w="2857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9"/>
          <p:cNvGrpSpPr>
            <a:grpSpLocks/>
          </p:cNvGrpSpPr>
          <p:nvPr/>
        </p:nvGrpSpPr>
        <p:grpSpPr bwMode="auto">
          <a:xfrm>
            <a:off x="2667000" y="3733800"/>
            <a:ext cx="1447800" cy="457200"/>
            <a:chOff x="1680" y="1488"/>
            <a:chExt cx="912" cy="288"/>
          </a:xfrm>
        </p:grpSpPr>
        <p:sp>
          <p:nvSpPr>
            <p:cNvPr id="171092" name="Rectangle 40"/>
            <p:cNvSpPr>
              <a:spLocks noChangeArrowheads="1"/>
            </p:cNvSpPr>
            <p:nvPr/>
          </p:nvSpPr>
          <p:spPr bwMode="auto">
            <a:xfrm>
              <a:off x="2064" y="1488"/>
              <a:ext cx="528" cy="288"/>
            </a:xfrm>
            <a:prstGeom prst="rect">
              <a:avLst/>
            </a:prstGeom>
            <a:solidFill>
              <a:srgbClr val="CCFFFF"/>
            </a:solidFill>
            <a:ln w="28575">
              <a:solidFill>
                <a:srgbClr val="003366"/>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chemeClr val="accent2"/>
                  </a:solidFill>
                  <a:ea typeface="宋体" panose="02010600030101010101" pitchFamily="2" charset="-122"/>
                </a:rPr>
                <a:t>32</a:t>
              </a:r>
              <a:endParaRPr lang="en-US" altLang="zh-CN" sz="2400">
                <a:ea typeface="宋体" panose="02010600030101010101" pitchFamily="2" charset="-122"/>
              </a:endParaRPr>
            </a:p>
          </p:txBody>
        </p:sp>
        <p:sp>
          <p:nvSpPr>
            <p:cNvPr id="171093" name="Line 41"/>
            <p:cNvSpPr>
              <a:spLocks noChangeShapeType="1"/>
            </p:cNvSpPr>
            <p:nvPr/>
          </p:nvSpPr>
          <p:spPr bwMode="auto">
            <a:xfrm>
              <a:off x="1680" y="1632"/>
              <a:ext cx="384" cy="0"/>
            </a:xfrm>
            <a:prstGeom prst="line">
              <a:avLst/>
            </a:prstGeom>
            <a:noFill/>
            <a:ln w="31750">
              <a:solidFill>
                <a:srgbClr val="0033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94" name="Line 42"/>
            <p:cNvSpPr>
              <a:spLocks noChangeShapeType="1"/>
            </p:cNvSpPr>
            <p:nvPr/>
          </p:nvSpPr>
          <p:spPr bwMode="auto">
            <a:xfrm>
              <a:off x="2400" y="1488"/>
              <a:ext cx="0" cy="288"/>
            </a:xfrm>
            <a:prstGeom prst="line">
              <a:avLst/>
            </a:prstGeom>
            <a:noFill/>
            <a:ln w="2857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3"/>
          <p:cNvGrpSpPr>
            <a:grpSpLocks/>
          </p:cNvGrpSpPr>
          <p:nvPr/>
        </p:nvGrpSpPr>
        <p:grpSpPr bwMode="auto">
          <a:xfrm>
            <a:off x="3962400" y="3733800"/>
            <a:ext cx="1447800" cy="457200"/>
            <a:chOff x="2496" y="1488"/>
            <a:chExt cx="912" cy="288"/>
          </a:xfrm>
        </p:grpSpPr>
        <p:sp>
          <p:nvSpPr>
            <p:cNvPr id="171089" name="Line 44"/>
            <p:cNvSpPr>
              <a:spLocks noChangeShapeType="1"/>
            </p:cNvSpPr>
            <p:nvPr/>
          </p:nvSpPr>
          <p:spPr bwMode="auto">
            <a:xfrm>
              <a:off x="2496" y="1632"/>
              <a:ext cx="384" cy="0"/>
            </a:xfrm>
            <a:prstGeom prst="line">
              <a:avLst/>
            </a:prstGeom>
            <a:noFill/>
            <a:ln w="31750">
              <a:solidFill>
                <a:srgbClr val="0033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90" name="Rectangle 45"/>
            <p:cNvSpPr>
              <a:spLocks noChangeArrowheads="1"/>
            </p:cNvSpPr>
            <p:nvPr/>
          </p:nvSpPr>
          <p:spPr bwMode="auto">
            <a:xfrm>
              <a:off x="2880" y="1488"/>
              <a:ext cx="528" cy="288"/>
            </a:xfrm>
            <a:prstGeom prst="rect">
              <a:avLst/>
            </a:prstGeom>
            <a:solidFill>
              <a:srgbClr val="CCFFFF"/>
            </a:solidFill>
            <a:ln w="28575">
              <a:solidFill>
                <a:srgbClr val="003366"/>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chemeClr val="accent2"/>
                  </a:solidFill>
                  <a:ea typeface="宋体" panose="02010600030101010101" pitchFamily="2" charset="-122"/>
                </a:rPr>
                <a:t>43</a:t>
              </a:r>
              <a:endParaRPr lang="en-US" altLang="zh-CN">
                <a:ea typeface="宋体" panose="02010600030101010101" pitchFamily="2" charset="-122"/>
              </a:endParaRPr>
            </a:p>
          </p:txBody>
        </p:sp>
        <p:sp>
          <p:nvSpPr>
            <p:cNvPr id="171091" name="Line 46"/>
            <p:cNvSpPr>
              <a:spLocks noChangeShapeType="1"/>
            </p:cNvSpPr>
            <p:nvPr/>
          </p:nvSpPr>
          <p:spPr bwMode="auto">
            <a:xfrm>
              <a:off x="3216" y="1488"/>
              <a:ext cx="0" cy="288"/>
            </a:xfrm>
            <a:prstGeom prst="line">
              <a:avLst/>
            </a:prstGeom>
            <a:noFill/>
            <a:ln w="2857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7"/>
          <p:cNvGrpSpPr>
            <a:grpSpLocks/>
          </p:cNvGrpSpPr>
          <p:nvPr/>
        </p:nvGrpSpPr>
        <p:grpSpPr bwMode="auto">
          <a:xfrm>
            <a:off x="5257800" y="3733800"/>
            <a:ext cx="1447800" cy="457200"/>
            <a:chOff x="3312" y="1488"/>
            <a:chExt cx="912" cy="288"/>
          </a:xfrm>
        </p:grpSpPr>
        <p:sp>
          <p:nvSpPr>
            <p:cNvPr id="171086" name="Line 48"/>
            <p:cNvSpPr>
              <a:spLocks noChangeShapeType="1"/>
            </p:cNvSpPr>
            <p:nvPr/>
          </p:nvSpPr>
          <p:spPr bwMode="auto">
            <a:xfrm>
              <a:off x="3312" y="1632"/>
              <a:ext cx="384" cy="0"/>
            </a:xfrm>
            <a:prstGeom prst="line">
              <a:avLst/>
            </a:prstGeom>
            <a:noFill/>
            <a:ln w="31750">
              <a:solidFill>
                <a:srgbClr val="0033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87" name="Rectangle 49"/>
            <p:cNvSpPr>
              <a:spLocks noChangeArrowheads="1"/>
            </p:cNvSpPr>
            <p:nvPr/>
          </p:nvSpPr>
          <p:spPr bwMode="auto">
            <a:xfrm>
              <a:off x="3696" y="1488"/>
              <a:ext cx="528" cy="288"/>
            </a:xfrm>
            <a:prstGeom prst="rect">
              <a:avLst/>
            </a:prstGeom>
            <a:solidFill>
              <a:srgbClr val="CCFFFF"/>
            </a:solidFill>
            <a:ln w="28575">
              <a:solidFill>
                <a:srgbClr val="003366"/>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chemeClr val="accent2"/>
                  </a:solidFill>
                  <a:ea typeface="宋体" panose="02010600030101010101" pitchFamily="2" charset="-122"/>
                </a:rPr>
                <a:t>48</a:t>
              </a:r>
              <a:endParaRPr lang="en-US" altLang="zh-CN">
                <a:ea typeface="宋体" panose="02010600030101010101" pitchFamily="2" charset="-122"/>
              </a:endParaRPr>
            </a:p>
          </p:txBody>
        </p:sp>
        <p:sp>
          <p:nvSpPr>
            <p:cNvPr id="171088" name="Line 50"/>
            <p:cNvSpPr>
              <a:spLocks noChangeShapeType="1"/>
            </p:cNvSpPr>
            <p:nvPr/>
          </p:nvSpPr>
          <p:spPr bwMode="auto">
            <a:xfrm>
              <a:off x="4032" y="1488"/>
              <a:ext cx="0" cy="288"/>
            </a:xfrm>
            <a:prstGeom prst="line">
              <a:avLst/>
            </a:prstGeom>
            <a:noFill/>
            <a:ln w="2857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51"/>
          <p:cNvGrpSpPr>
            <a:grpSpLocks/>
          </p:cNvGrpSpPr>
          <p:nvPr/>
        </p:nvGrpSpPr>
        <p:grpSpPr bwMode="auto">
          <a:xfrm>
            <a:off x="6553200" y="3733800"/>
            <a:ext cx="1905000" cy="457200"/>
            <a:chOff x="4128" y="1488"/>
            <a:chExt cx="1200" cy="288"/>
          </a:xfrm>
        </p:grpSpPr>
        <p:sp>
          <p:nvSpPr>
            <p:cNvPr id="171082" name="Line 52"/>
            <p:cNvSpPr>
              <a:spLocks noChangeShapeType="1"/>
            </p:cNvSpPr>
            <p:nvPr/>
          </p:nvSpPr>
          <p:spPr bwMode="auto">
            <a:xfrm>
              <a:off x="4128" y="1632"/>
              <a:ext cx="384" cy="0"/>
            </a:xfrm>
            <a:prstGeom prst="line">
              <a:avLst/>
            </a:prstGeom>
            <a:noFill/>
            <a:ln w="31750">
              <a:solidFill>
                <a:srgbClr val="0033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83" name="Rectangle 53"/>
            <p:cNvSpPr>
              <a:spLocks noChangeArrowheads="1"/>
            </p:cNvSpPr>
            <p:nvPr/>
          </p:nvSpPr>
          <p:spPr bwMode="auto">
            <a:xfrm>
              <a:off x="4512" y="1488"/>
              <a:ext cx="528" cy="288"/>
            </a:xfrm>
            <a:prstGeom prst="rect">
              <a:avLst/>
            </a:prstGeom>
            <a:solidFill>
              <a:srgbClr val="CCFFFF"/>
            </a:solidFill>
            <a:ln w="28575">
              <a:solidFill>
                <a:srgbClr val="003366"/>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chemeClr val="accent2"/>
                  </a:solidFill>
                  <a:ea typeface="宋体" panose="02010600030101010101" pitchFamily="2" charset="-122"/>
                </a:rPr>
                <a:t>54</a:t>
              </a:r>
              <a:endParaRPr lang="en-US" altLang="zh-CN">
                <a:ea typeface="宋体" panose="02010600030101010101" pitchFamily="2" charset="-122"/>
              </a:endParaRPr>
            </a:p>
          </p:txBody>
        </p:sp>
        <p:sp>
          <p:nvSpPr>
            <p:cNvPr id="171084" name="Line 54"/>
            <p:cNvSpPr>
              <a:spLocks noChangeShapeType="1"/>
            </p:cNvSpPr>
            <p:nvPr/>
          </p:nvSpPr>
          <p:spPr bwMode="auto">
            <a:xfrm>
              <a:off x="4848" y="1488"/>
              <a:ext cx="0" cy="288"/>
            </a:xfrm>
            <a:prstGeom prst="line">
              <a:avLst/>
            </a:prstGeom>
            <a:noFill/>
            <a:ln w="2857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85" name="Line 55"/>
            <p:cNvSpPr>
              <a:spLocks noChangeShapeType="1"/>
            </p:cNvSpPr>
            <p:nvPr/>
          </p:nvSpPr>
          <p:spPr bwMode="auto">
            <a:xfrm>
              <a:off x="4944" y="1632"/>
              <a:ext cx="384" cy="0"/>
            </a:xfrm>
            <a:prstGeom prst="line">
              <a:avLst/>
            </a:prstGeom>
            <a:noFill/>
            <a:ln w="31750">
              <a:solidFill>
                <a:srgbClr val="0033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642104" name="Text Box 56"/>
          <p:cNvSpPr txBox="1">
            <a:spLocks noChangeArrowheads="1"/>
          </p:cNvSpPr>
          <p:nvPr/>
        </p:nvSpPr>
        <p:spPr bwMode="auto">
          <a:xfrm>
            <a:off x="288925" y="1295400"/>
            <a:ext cx="625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b="1">
                <a:solidFill>
                  <a:srgbClr val="006666"/>
                </a:solidFill>
                <a:ea typeface="宋体" panose="02010600030101010101" pitchFamily="2" charset="-122"/>
              </a:rPr>
              <a:t>La</a:t>
            </a:r>
            <a:endParaRPr lang="en-US" altLang="zh-CN">
              <a:ea typeface="宋体" panose="02010600030101010101" pitchFamily="2" charset="-122"/>
            </a:endParaRPr>
          </a:p>
        </p:txBody>
      </p:sp>
      <p:sp>
        <p:nvSpPr>
          <p:cNvPr id="642105" name="Text Box 57"/>
          <p:cNvSpPr txBox="1">
            <a:spLocks noChangeArrowheads="1"/>
          </p:cNvSpPr>
          <p:nvPr/>
        </p:nvSpPr>
        <p:spPr bwMode="auto">
          <a:xfrm>
            <a:off x="304800" y="2986088"/>
            <a:ext cx="625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b="1">
                <a:solidFill>
                  <a:schemeClr val="accent2"/>
                </a:solidFill>
                <a:ea typeface="宋体" panose="02010600030101010101" pitchFamily="2" charset="-122"/>
              </a:rPr>
              <a:t>Lb</a:t>
            </a:r>
            <a:endParaRPr lang="en-US" altLang="zh-CN">
              <a:ea typeface="宋体" panose="02010600030101010101" pitchFamily="2" charset="-122"/>
            </a:endParaRPr>
          </a:p>
        </p:txBody>
      </p:sp>
      <p:sp>
        <p:nvSpPr>
          <p:cNvPr id="642106" name="Line 58"/>
          <p:cNvSpPr>
            <a:spLocks noChangeShapeType="1"/>
          </p:cNvSpPr>
          <p:nvPr/>
        </p:nvSpPr>
        <p:spPr bwMode="auto">
          <a:xfrm>
            <a:off x="381000" y="5029200"/>
            <a:ext cx="0" cy="609600"/>
          </a:xfrm>
          <a:prstGeom prst="line">
            <a:avLst/>
          </a:prstGeom>
          <a:noFill/>
          <a:ln w="31750">
            <a:solidFill>
              <a:srgbClr val="66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59"/>
          <p:cNvGrpSpPr>
            <a:grpSpLocks/>
          </p:cNvGrpSpPr>
          <p:nvPr/>
        </p:nvGrpSpPr>
        <p:grpSpPr bwMode="auto">
          <a:xfrm>
            <a:off x="381000" y="5410200"/>
            <a:ext cx="1143000" cy="457200"/>
            <a:chOff x="240" y="1488"/>
            <a:chExt cx="720" cy="288"/>
          </a:xfrm>
        </p:grpSpPr>
        <p:sp>
          <p:nvSpPr>
            <p:cNvPr id="171079" name="Line 60"/>
            <p:cNvSpPr>
              <a:spLocks noChangeShapeType="1"/>
            </p:cNvSpPr>
            <p:nvPr/>
          </p:nvSpPr>
          <p:spPr bwMode="auto">
            <a:xfrm>
              <a:off x="240" y="1632"/>
              <a:ext cx="192" cy="0"/>
            </a:xfrm>
            <a:prstGeom prst="line">
              <a:avLst/>
            </a:prstGeom>
            <a:noFill/>
            <a:ln w="31750">
              <a:solidFill>
                <a:srgbClr val="6633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80" name="Rectangle 61"/>
            <p:cNvSpPr>
              <a:spLocks noChangeArrowheads="1"/>
            </p:cNvSpPr>
            <p:nvPr/>
          </p:nvSpPr>
          <p:spPr bwMode="auto">
            <a:xfrm>
              <a:off x="432" y="1488"/>
              <a:ext cx="528" cy="288"/>
            </a:xfrm>
            <a:prstGeom prst="rect">
              <a:avLst/>
            </a:prstGeom>
            <a:solidFill>
              <a:srgbClr val="FFFF99"/>
            </a:solidFill>
            <a:ln w="28575">
              <a:solidFill>
                <a:srgbClr val="6633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1081" name="Line 62"/>
            <p:cNvSpPr>
              <a:spLocks noChangeShapeType="1"/>
            </p:cNvSpPr>
            <p:nvPr/>
          </p:nvSpPr>
          <p:spPr bwMode="auto">
            <a:xfrm>
              <a:off x="768" y="1488"/>
              <a:ext cx="0" cy="288"/>
            </a:xfrm>
            <a:prstGeom prst="line">
              <a:avLst/>
            </a:prstGeom>
            <a:noFill/>
            <a:ln w="28575">
              <a:solidFill>
                <a:srgbClr val="66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2111" name="Text Box 63"/>
          <p:cNvSpPr txBox="1">
            <a:spLocks noChangeArrowheads="1"/>
          </p:cNvSpPr>
          <p:nvPr/>
        </p:nvSpPr>
        <p:spPr bwMode="auto">
          <a:xfrm>
            <a:off x="260350" y="4738688"/>
            <a:ext cx="577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800000"/>
                </a:solidFill>
                <a:ea typeface="宋体" panose="02010600030101010101" pitchFamily="2" charset="-122"/>
              </a:rPr>
              <a:t>Lc</a:t>
            </a:r>
            <a:endParaRPr lang="en-US" altLang="zh-CN">
              <a:ea typeface="宋体" panose="02010600030101010101" pitchFamily="2" charset="-122"/>
            </a:endParaRPr>
          </a:p>
        </p:txBody>
      </p:sp>
      <p:sp>
        <p:nvSpPr>
          <p:cNvPr id="642112" name="Text Box 64"/>
          <p:cNvSpPr txBox="1">
            <a:spLocks noChangeArrowheads="1"/>
          </p:cNvSpPr>
          <p:nvPr/>
        </p:nvSpPr>
        <p:spPr bwMode="auto">
          <a:xfrm>
            <a:off x="1127125" y="54102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rgbClr val="663300"/>
                </a:solidFill>
                <a:ea typeface="宋体" panose="02010600030101010101" pitchFamily="2" charset="-122"/>
              </a:rPr>
              <a:t>∧</a:t>
            </a:r>
            <a:endParaRPr lang="en-US" altLang="zh-CN">
              <a:ea typeface="宋体" panose="02010600030101010101" pitchFamily="2" charset="-122"/>
            </a:endParaRPr>
          </a:p>
        </p:txBody>
      </p:sp>
      <p:grpSp>
        <p:nvGrpSpPr>
          <p:cNvPr id="15" name="Group 65"/>
          <p:cNvGrpSpPr>
            <a:grpSpLocks/>
          </p:cNvGrpSpPr>
          <p:nvPr/>
        </p:nvGrpSpPr>
        <p:grpSpPr bwMode="auto">
          <a:xfrm>
            <a:off x="2362200" y="1133475"/>
            <a:ext cx="519113" cy="923925"/>
            <a:chOff x="1334" y="906"/>
            <a:chExt cx="327" cy="582"/>
          </a:xfrm>
        </p:grpSpPr>
        <p:sp>
          <p:nvSpPr>
            <p:cNvPr id="171077" name="Line 66"/>
            <p:cNvSpPr>
              <a:spLocks noChangeShapeType="1"/>
            </p:cNvSpPr>
            <p:nvPr/>
          </p:nvSpPr>
          <p:spPr bwMode="auto">
            <a:xfrm>
              <a:off x="1344" y="1056"/>
              <a:ext cx="0" cy="432"/>
            </a:xfrm>
            <a:prstGeom prst="line">
              <a:avLst/>
            </a:prstGeom>
            <a:noFill/>
            <a:ln w="28575">
              <a:solidFill>
                <a:srgbClr val="0066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78" name="Text Box 67"/>
            <p:cNvSpPr txBox="1">
              <a:spLocks noChangeArrowheads="1"/>
            </p:cNvSpPr>
            <p:nvPr/>
          </p:nvSpPr>
          <p:spPr bwMode="auto">
            <a:xfrm>
              <a:off x="1334" y="906"/>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006666"/>
                  </a:solidFill>
                  <a:ea typeface="宋体" panose="02010600030101010101" pitchFamily="2" charset="-122"/>
                </a:rPr>
                <a:t>pa</a:t>
              </a:r>
              <a:endParaRPr lang="en-US" altLang="zh-CN">
                <a:ea typeface="宋体" panose="02010600030101010101" pitchFamily="2" charset="-122"/>
              </a:endParaRPr>
            </a:p>
          </p:txBody>
        </p:sp>
      </p:grpSp>
      <p:grpSp>
        <p:nvGrpSpPr>
          <p:cNvPr id="16" name="Group 68"/>
          <p:cNvGrpSpPr>
            <a:grpSpLocks/>
          </p:cNvGrpSpPr>
          <p:nvPr/>
        </p:nvGrpSpPr>
        <p:grpSpPr bwMode="auto">
          <a:xfrm>
            <a:off x="2376488" y="2809875"/>
            <a:ext cx="539750" cy="923925"/>
            <a:chOff x="1497" y="1866"/>
            <a:chExt cx="340" cy="582"/>
          </a:xfrm>
        </p:grpSpPr>
        <p:sp>
          <p:nvSpPr>
            <p:cNvPr id="171075" name="Text Box 69"/>
            <p:cNvSpPr txBox="1">
              <a:spLocks noChangeArrowheads="1"/>
            </p:cNvSpPr>
            <p:nvPr/>
          </p:nvSpPr>
          <p:spPr bwMode="auto">
            <a:xfrm>
              <a:off x="1497" y="186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000099"/>
                  </a:solidFill>
                  <a:ea typeface="宋体" panose="02010600030101010101" pitchFamily="2" charset="-122"/>
                </a:rPr>
                <a:t>pb</a:t>
              </a:r>
              <a:endParaRPr lang="en-US" altLang="zh-CN">
                <a:ea typeface="宋体" panose="02010600030101010101" pitchFamily="2" charset="-122"/>
              </a:endParaRPr>
            </a:p>
          </p:txBody>
        </p:sp>
        <p:sp>
          <p:nvSpPr>
            <p:cNvPr id="171076" name="Line 70"/>
            <p:cNvSpPr>
              <a:spLocks noChangeShapeType="1"/>
            </p:cNvSpPr>
            <p:nvPr/>
          </p:nvSpPr>
          <p:spPr bwMode="auto">
            <a:xfrm>
              <a:off x="1536" y="1968"/>
              <a:ext cx="0" cy="480"/>
            </a:xfrm>
            <a:prstGeom prst="line">
              <a:avLst/>
            </a:prstGeom>
            <a:noFill/>
            <a:ln w="28575">
              <a:solidFill>
                <a:srgbClr val="000099"/>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71"/>
          <p:cNvGrpSpPr>
            <a:grpSpLocks/>
          </p:cNvGrpSpPr>
          <p:nvPr/>
        </p:nvGrpSpPr>
        <p:grpSpPr bwMode="auto">
          <a:xfrm>
            <a:off x="1847850" y="2733675"/>
            <a:ext cx="361950" cy="1000125"/>
            <a:chOff x="1164" y="1824"/>
            <a:chExt cx="228" cy="630"/>
          </a:xfrm>
        </p:grpSpPr>
        <p:sp>
          <p:nvSpPr>
            <p:cNvPr id="171073" name="Text Box 72"/>
            <p:cNvSpPr txBox="1">
              <a:spLocks noChangeArrowheads="1"/>
            </p:cNvSpPr>
            <p:nvPr/>
          </p:nvSpPr>
          <p:spPr bwMode="auto">
            <a:xfrm>
              <a:off x="1164" y="18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FF0000"/>
                  </a:solidFill>
                  <a:ea typeface="宋体" panose="02010600030101010101" pitchFamily="2" charset="-122"/>
                </a:rPr>
                <a:t>q</a:t>
              </a:r>
              <a:endParaRPr lang="en-US" altLang="zh-CN">
                <a:ea typeface="宋体" panose="02010600030101010101" pitchFamily="2" charset="-122"/>
              </a:endParaRPr>
            </a:p>
          </p:txBody>
        </p:sp>
        <p:sp>
          <p:nvSpPr>
            <p:cNvPr id="171074" name="Line 73"/>
            <p:cNvSpPr>
              <a:spLocks noChangeShapeType="1"/>
            </p:cNvSpPr>
            <p:nvPr/>
          </p:nvSpPr>
          <p:spPr bwMode="auto">
            <a:xfrm>
              <a:off x="1379" y="1974"/>
              <a:ext cx="0" cy="48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74"/>
          <p:cNvGrpSpPr>
            <a:grpSpLocks/>
          </p:cNvGrpSpPr>
          <p:nvPr/>
        </p:nvGrpSpPr>
        <p:grpSpPr bwMode="auto">
          <a:xfrm>
            <a:off x="3651250" y="2809875"/>
            <a:ext cx="539750" cy="923925"/>
            <a:chOff x="1497" y="1866"/>
            <a:chExt cx="340" cy="582"/>
          </a:xfrm>
        </p:grpSpPr>
        <p:sp>
          <p:nvSpPr>
            <p:cNvPr id="171071" name="Text Box 75"/>
            <p:cNvSpPr txBox="1">
              <a:spLocks noChangeArrowheads="1"/>
            </p:cNvSpPr>
            <p:nvPr/>
          </p:nvSpPr>
          <p:spPr bwMode="auto">
            <a:xfrm>
              <a:off x="1497" y="186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000099"/>
                  </a:solidFill>
                  <a:ea typeface="宋体" panose="02010600030101010101" pitchFamily="2" charset="-122"/>
                </a:rPr>
                <a:t>pb</a:t>
              </a:r>
              <a:endParaRPr lang="en-US" altLang="zh-CN">
                <a:ea typeface="宋体" panose="02010600030101010101" pitchFamily="2" charset="-122"/>
              </a:endParaRPr>
            </a:p>
          </p:txBody>
        </p:sp>
        <p:sp>
          <p:nvSpPr>
            <p:cNvPr id="171072" name="Line 76"/>
            <p:cNvSpPr>
              <a:spLocks noChangeShapeType="1"/>
            </p:cNvSpPr>
            <p:nvPr/>
          </p:nvSpPr>
          <p:spPr bwMode="auto">
            <a:xfrm>
              <a:off x="1536" y="1968"/>
              <a:ext cx="0" cy="480"/>
            </a:xfrm>
            <a:prstGeom prst="line">
              <a:avLst/>
            </a:prstGeom>
            <a:noFill/>
            <a:ln w="28575">
              <a:solidFill>
                <a:srgbClr val="000099"/>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useBgFill="1">
        <p:nvSpPr>
          <p:cNvPr id="642125" name="Rectangle 77"/>
          <p:cNvSpPr>
            <a:spLocks noChangeArrowheads="1"/>
          </p:cNvSpPr>
          <p:nvPr/>
        </p:nvSpPr>
        <p:spPr bwMode="auto">
          <a:xfrm>
            <a:off x="2362200" y="2895600"/>
            <a:ext cx="5334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useBgFill="1">
        <p:nvSpPr>
          <p:cNvPr id="642126" name="Rectangle 78"/>
          <p:cNvSpPr>
            <a:spLocks noChangeArrowheads="1"/>
          </p:cNvSpPr>
          <p:nvPr/>
        </p:nvSpPr>
        <p:spPr bwMode="auto">
          <a:xfrm>
            <a:off x="2590800" y="3810000"/>
            <a:ext cx="6858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42127" name="Rectangle 79"/>
          <p:cNvSpPr>
            <a:spLocks noChangeArrowheads="1"/>
          </p:cNvSpPr>
          <p:nvPr/>
        </p:nvSpPr>
        <p:spPr bwMode="auto">
          <a:xfrm>
            <a:off x="2514600" y="3733800"/>
            <a:ext cx="304800" cy="457200"/>
          </a:xfrm>
          <a:prstGeom prst="rect">
            <a:avLst/>
          </a:prstGeom>
          <a:solidFill>
            <a:srgbClr val="CCFFFF"/>
          </a:solidFill>
          <a:ln w="28575">
            <a:solidFill>
              <a:srgbClr val="003366"/>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42128" name="Rectangle 80"/>
          <p:cNvSpPr>
            <a:spLocks noChangeArrowheads="1"/>
          </p:cNvSpPr>
          <p:nvPr/>
        </p:nvSpPr>
        <p:spPr bwMode="auto">
          <a:xfrm>
            <a:off x="1219200" y="5410200"/>
            <a:ext cx="304800" cy="457200"/>
          </a:xfrm>
          <a:prstGeom prst="rect">
            <a:avLst/>
          </a:prstGeom>
          <a:solidFill>
            <a:srgbClr val="FFFF99"/>
          </a:solidFill>
          <a:ln w="28575">
            <a:solidFill>
              <a:srgbClr val="6633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42129" name="Rectangle 81"/>
          <p:cNvSpPr>
            <a:spLocks noChangeArrowheads="1"/>
          </p:cNvSpPr>
          <p:nvPr/>
        </p:nvSpPr>
        <p:spPr bwMode="auto">
          <a:xfrm>
            <a:off x="2438400" y="37338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rgbClr val="800000"/>
                </a:solidFill>
                <a:ea typeface="宋体" panose="02010600030101010101" pitchFamily="2" charset="-122"/>
              </a:rPr>
              <a:t>∧</a:t>
            </a:r>
            <a:endParaRPr lang="en-US" altLang="zh-CN" sz="2400" b="1">
              <a:solidFill>
                <a:srgbClr val="663300"/>
              </a:solidFill>
              <a:ea typeface="宋体" panose="02010600030101010101" pitchFamily="2" charset="-122"/>
            </a:endParaRPr>
          </a:p>
        </p:txBody>
      </p:sp>
      <p:cxnSp>
        <p:nvCxnSpPr>
          <p:cNvPr id="642130" name="AutoShape 82"/>
          <p:cNvCxnSpPr>
            <a:cxnSpLocks noChangeShapeType="1"/>
            <a:stCxn id="642128" idx="3"/>
            <a:endCxn id="171096" idx="1"/>
          </p:cNvCxnSpPr>
          <p:nvPr/>
        </p:nvCxnSpPr>
        <p:spPr bwMode="auto">
          <a:xfrm flipV="1">
            <a:off x="1538288" y="3962400"/>
            <a:ext cx="428625" cy="1676400"/>
          </a:xfrm>
          <a:prstGeom prst="bentConnector3">
            <a:avLst>
              <a:gd name="adj1" fmla="val 50000"/>
            </a:avLst>
          </a:prstGeom>
          <a:noFill/>
          <a:ln w="38100">
            <a:solidFill>
              <a:srgbClr val="800000"/>
            </a:solidFill>
            <a:miter lim="800000"/>
            <a:headEnd/>
            <a:tailEnd type="stealth" w="med" len="lg"/>
          </a:ln>
          <a:extLst>
            <a:ext uri="{909E8E84-426E-40DD-AFC4-6F175D3DCCD1}">
              <a14:hiddenFill xmlns:a14="http://schemas.microsoft.com/office/drawing/2010/main">
                <a:noFill/>
              </a14:hiddenFill>
            </a:ext>
          </a:extLst>
        </p:spPr>
      </p:cxnSp>
      <p:grpSp>
        <p:nvGrpSpPr>
          <p:cNvPr id="19" name="Group 83"/>
          <p:cNvGrpSpPr>
            <a:grpSpLocks/>
          </p:cNvGrpSpPr>
          <p:nvPr/>
        </p:nvGrpSpPr>
        <p:grpSpPr bwMode="auto">
          <a:xfrm>
            <a:off x="1828800" y="1057275"/>
            <a:ext cx="361950" cy="1000125"/>
            <a:chOff x="1164" y="1824"/>
            <a:chExt cx="228" cy="630"/>
          </a:xfrm>
        </p:grpSpPr>
        <p:sp>
          <p:nvSpPr>
            <p:cNvPr id="171069" name="Text Box 84"/>
            <p:cNvSpPr txBox="1">
              <a:spLocks noChangeArrowheads="1"/>
            </p:cNvSpPr>
            <p:nvPr/>
          </p:nvSpPr>
          <p:spPr bwMode="auto">
            <a:xfrm>
              <a:off x="1164" y="18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FF0000"/>
                  </a:solidFill>
                  <a:ea typeface="宋体" panose="02010600030101010101" pitchFamily="2" charset="-122"/>
                </a:rPr>
                <a:t>q</a:t>
              </a:r>
              <a:endParaRPr lang="en-US" altLang="zh-CN">
                <a:ea typeface="宋体" panose="02010600030101010101" pitchFamily="2" charset="-122"/>
              </a:endParaRPr>
            </a:p>
          </p:txBody>
        </p:sp>
        <p:sp>
          <p:nvSpPr>
            <p:cNvPr id="171070" name="Line 85"/>
            <p:cNvSpPr>
              <a:spLocks noChangeShapeType="1"/>
            </p:cNvSpPr>
            <p:nvPr/>
          </p:nvSpPr>
          <p:spPr bwMode="auto">
            <a:xfrm>
              <a:off x="1379" y="1974"/>
              <a:ext cx="0" cy="48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useBgFill="1">
        <p:nvSpPr>
          <p:cNvPr id="642134" name="Rectangle 86"/>
          <p:cNvSpPr>
            <a:spLocks noChangeArrowheads="1"/>
          </p:cNvSpPr>
          <p:nvPr/>
        </p:nvSpPr>
        <p:spPr bwMode="auto">
          <a:xfrm>
            <a:off x="1905000" y="2819400"/>
            <a:ext cx="4572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useBgFill="1">
        <p:nvSpPr>
          <p:cNvPr id="642135" name="Rectangle 87"/>
          <p:cNvSpPr>
            <a:spLocks noChangeArrowheads="1"/>
          </p:cNvSpPr>
          <p:nvPr/>
        </p:nvSpPr>
        <p:spPr bwMode="auto">
          <a:xfrm>
            <a:off x="2590800" y="2133600"/>
            <a:ext cx="6858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42136" name="Rectangle 88"/>
          <p:cNvSpPr>
            <a:spLocks noChangeArrowheads="1"/>
          </p:cNvSpPr>
          <p:nvPr/>
        </p:nvSpPr>
        <p:spPr bwMode="auto">
          <a:xfrm>
            <a:off x="2514600" y="2057400"/>
            <a:ext cx="304800" cy="457200"/>
          </a:xfrm>
          <a:prstGeom prst="rect">
            <a:avLst/>
          </a:prstGeom>
          <a:solidFill>
            <a:srgbClr val="CCFFCC"/>
          </a:solidFill>
          <a:ln w="28575">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cxnSp>
        <p:nvCxnSpPr>
          <p:cNvPr id="642137" name="AutoShape 89"/>
          <p:cNvCxnSpPr>
            <a:cxnSpLocks noChangeShapeType="1"/>
            <a:stCxn id="642128" idx="3"/>
            <a:endCxn id="171096" idx="1"/>
          </p:cNvCxnSpPr>
          <p:nvPr/>
        </p:nvCxnSpPr>
        <p:spPr bwMode="auto">
          <a:xfrm flipH="1">
            <a:off x="2362200" y="2286000"/>
            <a:ext cx="433388" cy="1433513"/>
          </a:xfrm>
          <a:prstGeom prst="bentConnector4">
            <a:avLst>
              <a:gd name="adj1" fmla="val -45421"/>
              <a:gd name="adj2" fmla="val 58472"/>
            </a:avLst>
          </a:prstGeom>
          <a:noFill/>
          <a:ln w="38100">
            <a:solidFill>
              <a:srgbClr val="800000"/>
            </a:solidFill>
            <a:miter lim="800000"/>
            <a:headEnd/>
            <a:tailEnd type="stealth" w="med" len="lg"/>
          </a:ln>
          <a:extLst>
            <a:ext uri="{909E8E84-426E-40DD-AFC4-6F175D3DCCD1}">
              <a14:hiddenFill xmlns:a14="http://schemas.microsoft.com/office/drawing/2010/main">
                <a:noFill/>
              </a14:hiddenFill>
            </a:ext>
          </a:extLst>
        </p:spPr>
      </p:cxnSp>
      <p:sp useBgFill="1">
        <p:nvSpPr>
          <p:cNvPr id="642138" name="Rectangle 90"/>
          <p:cNvSpPr>
            <a:spLocks noChangeArrowheads="1"/>
          </p:cNvSpPr>
          <p:nvPr/>
        </p:nvSpPr>
        <p:spPr bwMode="auto">
          <a:xfrm>
            <a:off x="1752600" y="3810000"/>
            <a:ext cx="2286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cxnSp>
        <p:nvCxnSpPr>
          <p:cNvPr id="642139" name="AutoShape 91"/>
          <p:cNvCxnSpPr>
            <a:cxnSpLocks noChangeShapeType="1"/>
            <a:stCxn id="642128" idx="3"/>
            <a:endCxn id="171115" idx="1"/>
          </p:cNvCxnSpPr>
          <p:nvPr/>
        </p:nvCxnSpPr>
        <p:spPr bwMode="auto">
          <a:xfrm flipV="1">
            <a:off x="1538288" y="2286000"/>
            <a:ext cx="428625" cy="3352800"/>
          </a:xfrm>
          <a:prstGeom prst="bentConnector3">
            <a:avLst>
              <a:gd name="adj1" fmla="val 50000"/>
            </a:avLst>
          </a:prstGeom>
          <a:noFill/>
          <a:ln w="38100">
            <a:solidFill>
              <a:srgbClr val="800000"/>
            </a:solidFill>
            <a:miter lim="800000"/>
            <a:headEnd/>
            <a:tailEnd type="stealth" w="med" len="lg"/>
          </a:ln>
          <a:extLst>
            <a:ext uri="{909E8E84-426E-40DD-AFC4-6F175D3DCCD1}">
              <a14:hiddenFill xmlns:a14="http://schemas.microsoft.com/office/drawing/2010/main">
                <a:noFill/>
              </a14:hiddenFill>
            </a:ext>
          </a:extLst>
        </p:spPr>
      </p:cxnSp>
      <p:grpSp>
        <p:nvGrpSpPr>
          <p:cNvPr id="20" name="Group 92"/>
          <p:cNvGrpSpPr>
            <a:grpSpLocks/>
          </p:cNvGrpSpPr>
          <p:nvPr/>
        </p:nvGrpSpPr>
        <p:grpSpPr bwMode="auto">
          <a:xfrm>
            <a:off x="3671888" y="1143000"/>
            <a:ext cx="519112" cy="923925"/>
            <a:chOff x="1334" y="906"/>
            <a:chExt cx="327" cy="582"/>
          </a:xfrm>
        </p:grpSpPr>
        <p:sp>
          <p:nvSpPr>
            <p:cNvPr id="171067" name="Line 93"/>
            <p:cNvSpPr>
              <a:spLocks noChangeShapeType="1"/>
            </p:cNvSpPr>
            <p:nvPr/>
          </p:nvSpPr>
          <p:spPr bwMode="auto">
            <a:xfrm>
              <a:off x="1344" y="1056"/>
              <a:ext cx="0" cy="432"/>
            </a:xfrm>
            <a:prstGeom prst="line">
              <a:avLst/>
            </a:prstGeom>
            <a:noFill/>
            <a:ln w="28575">
              <a:solidFill>
                <a:srgbClr val="0066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68" name="Text Box 94"/>
            <p:cNvSpPr txBox="1">
              <a:spLocks noChangeArrowheads="1"/>
            </p:cNvSpPr>
            <p:nvPr/>
          </p:nvSpPr>
          <p:spPr bwMode="auto">
            <a:xfrm>
              <a:off x="1334" y="906"/>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006666"/>
                  </a:solidFill>
                  <a:ea typeface="宋体" panose="02010600030101010101" pitchFamily="2" charset="-122"/>
                </a:rPr>
                <a:t>pa</a:t>
              </a:r>
              <a:endParaRPr lang="en-US" altLang="zh-CN">
                <a:ea typeface="宋体" panose="02010600030101010101" pitchFamily="2" charset="-122"/>
              </a:endParaRPr>
            </a:p>
          </p:txBody>
        </p:sp>
      </p:grpSp>
      <p:sp useBgFill="1">
        <p:nvSpPr>
          <p:cNvPr id="642143" name="Rectangle 95"/>
          <p:cNvSpPr>
            <a:spLocks noChangeArrowheads="1"/>
          </p:cNvSpPr>
          <p:nvPr/>
        </p:nvSpPr>
        <p:spPr bwMode="auto">
          <a:xfrm>
            <a:off x="2286000" y="1219200"/>
            <a:ext cx="5334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21" name="Group 96"/>
          <p:cNvGrpSpPr>
            <a:grpSpLocks/>
          </p:cNvGrpSpPr>
          <p:nvPr/>
        </p:nvGrpSpPr>
        <p:grpSpPr bwMode="auto">
          <a:xfrm>
            <a:off x="3124200" y="1066800"/>
            <a:ext cx="361950" cy="1000125"/>
            <a:chOff x="1164" y="1824"/>
            <a:chExt cx="228" cy="630"/>
          </a:xfrm>
        </p:grpSpPr>
        <p:sp>
          <p:nvSpPr>
            <p:cNvPr id="171065" name="Text Box 97"/>
            <p:cNvSpPr txBox="1">
              <a:spLocks noChangeArrowheads="1"/>
            </p:cNvSpPr>
            <p:nvPr/>
          </p:nvSpPr>
          <p:spPr bwMode="auto">
            <a:xfrm>
              <a:off x="1164" y="18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FF0000"/>
                  </a:solidFill>
                  <a:ea typeface="宋体" panose="02010600030101010101" pitchFamily="2" charset="-122"/>
                </a:rPr>
                <a:t>q</a:t>
              </a:r>
              <a:endParaRPr lang="en-US" altLang="zh-CN">
                <a:ea typeface="宋体" panose="02010600030101010101" pitchFamily="2" charset="-122"/>
              </a:endParaRPr>
            </a:p>
          </p:txBody>
        </p:sp>
        <p:sp>
          <p:nvSpPr>
            <p:cNvPr id="171066" name="Line 98"/>
            <p:cNvSpPr>
              <a:spLocks noChangeShapeType="1"/>
            </p:cNvSpPr>
            <p:nvPr/>
          </p:nvSpPr>
          <p:spPr bwMode="auto">
            <a:xfrm>
              <a:off x="1379" y="1974"/>
              <a:ext cx="0" cy="48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useBgFill="1">
        <p:nvSpPr>
          <p:cNvPr id="642147" name="Rectangle 99"/>
          <p:cNvSpPr>
            <a:spLocks noChangeArrowheads="1"/>
          </p:cNvSpPr>
          <p:nvPr/>
        </p:nvSpPr>
        <p:spPr bwMode="auto">
          <a:xfrm>
            <a:off x="1905000" y="1143000"/>
            <a:ext cx="4572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useBgFill="1">
        <p:nvSpPr>
          <p:cNvPr id="642148" name="Rectangle 100"/>
          <p:cNvSpPr>
            <a:spLocks noChangeArrowheads="1"/>
          </p:cNvSpPr>
          <p:nvPr/>
        </p:nvSpPr>
        <p:spPr bwMode="auto">
          <a:xfrm>
            <a:off x="1676400" y="2209800"/>
            <a:ext cx="152400" cy="3429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cxnSp>
        <p:nvCxnSpPr>
          <p:cNvPr id="642149" name="AutoShape 101"/>
          <p:cNvCxnSpPr>
            <a:cxnSpLocks noChangeShapeType="1"/>
            <a:stCxn id="642128" idx="3"/>
            <a:endCxn id="171111" idx="1"/>
          </p:cNvCxnSpPr>
          <p:nvPr/>
        </p:nvCxnSpPr>
        <p:spPr bwMode="auto">
          <a:xfrm flipV="1">
            <a:off x="1538288" y="2286000"/>
            <a:ext cx="1724025" cy="3352800"/>
          </a:xfrm>
          <a:prstGeom prst="bentConnector3">
            <a:avLst>
              <a:gd name="adj1" fmla="val 50000"/>
            </a:avLst>
          </a:prstGeom>
          <a:noFill/>
          <a:ln w="38100">
            <a:solidFill>
              <a:srgbClr val="800000"/>
            </a:solidFill>
            <a:miter lim="800000"/>
            <a:headEnd/>
            <a:tailEnd type="triangle" w="med" len="med"/>
          </a:ln>
          <a:extLst>
            <a:ext uri="{909E8E84-426E-40DD-AFC4-6F175D3DCCD1}">
              <a14:hiddenFill xmlns:a14="http://schemas.microsoft.com/office/drawing/2010/main">
                <a:noFill/>
              </a14:hiddenFill>
            </a:ext>
          </a:extLst>
        </p:spPr>
      </p:cxnSp>
      <p:grpSp>
        <p:nvGrpSpPr>
          <p:cNvPr id="22" name="Group 102"/>
          <p:cNvGrpSpPr>
            <a:grpSpLocks/>
          </p:cNvGrpSpPr>
          <p:nvPr/>
        </p:nvGrpSpPr>
        <p:grpSpPr bwMode="auto">
          <a:xfrm>
            <a:off x="4891088" y="1143000"/>
            <a:ext cx="519112" cy="923925"/>
            <a:chOff x="1334" y="906"/>
            <a:chExt cx="327" cy="582"/>
          </a:xfrm>
        </p:grpSpPr>
        <p:sp>
          <p:nvSpPr>
            <p:cNvPr id="171063" name="Line 103"/>
            <p:cNvSpPr>
              <a:spLocks noChangeShapeType="1"/>
            </p:cNvSpPr>
            <p:nvPr/>
          </p:nvSpPr>
          <p:spPr bwMode="auto">
            <a:xfrm>
              <a:off x="1344" y="1056"/>
              <a:ext cx="0" cy="432"/>
            </a:xfrm>
            <a:prstGeom prst="line">
              <a:avLst/>
            </a:prstGeom>
            <a:noFill/>
            <a:ln w="28575">
              <a:solidFill>
                <a:srgbClr val="006666"/>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1064" name="Text Box 104"/>
            <p:cNvSpPr txBox="1">
              <a:spLocks noChangeArrowheads="1"/>
            </p:cNvSpPr>
            <p:nvPr/>
          </p:nvSpPr>
          <p:spPr bwMode="auto">
            <a:xfrm>
              <a:off x="1334" y="906"/>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006666"/>
                  </a:solidFill>
                  <a:ea typeface="宋体" panose="02010600030101010101" pitchFamily="2" charset="-122"/>
                </a:rPr>
                <a:t>pa</a:t>
              </a:r>
              <a:endParaRPr lang="en-US" altLang="zh-CN">
                <a:ea typeface="宋体" panose="02010600030101010101" pitchFamily="2" charset="-122"/>
              </a:endParaRPr>
            </a:p>
          </p:txBody>
        </p:sp>
      </p:grpSp>
      <p:sp useBgFill="1">
        <p:nvSpPr>
          <p:cNvPr id="642153" name="Rectangle 105"/>
          <p:cNvSpPr>
            <a:spLocks noChangeArrowheads="1"/>
          </p:cNvSpPr>
          <p:nvPr/>
        </p:nvSpPr>
        <p:spPr bwMode="auto">
          <a:xfrm>
            <a:off x="3581400" y="1295400"/>
            <a:ext cx="5334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useBgFill="1">
        <p:nvSpPr>
          <p:cNvPr id="642154" name="Rectangle 106"/>
          <p:cNvSpPr>
            <a:spLocks noChangeArrowheads="1"/>
          </p:cNvSpPr>
          <p:nvPr/>
        </p:nvSpPr>
        <p:spPr bwMode="auto">
          <a:xfrm>
            <a:off x="3886200" y="2209800"/>
            <a:ext cx="685800" cy="152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42155" name="Rectangle 107"/>
          <p:cNvSpPr>
            <a:spLocks noChangeArrowheads="1"/>
          </p:cNvSpPr>
          <p:nvPr/>
        </p:nvSpPr>
        <p:spPr bwMode="auto">
          <a:xfrm>
            <a:off x="3810000" y="2057400"/>
            <a:ext cx="304800" cy="457200"/>
          </a:xfrm>
          <a:prstGeom prst="rect">
            <a:avLst/>
          </a:prstGeom>
          <a:solidFill>
            <a:srgbClr val="CCFFCC"/>
          </a:solidFill>
          <a:ln w="28575">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cxnSp>
        <p:nvCxnSpPr>
          <p:cNvPr id="642156" name="AutoShape 108"/>
          <p:cNvCxnSpPr>
            <a:cxnSpLocks noChangeShapeType="1"/>
            <a:stCxn id="642155" idx="3"/>
            <a:endCxn id="171115" idx="1"/>
          </p:cNvCxnSpPr>
          <p:nvPr/>
        </p:nvCxnSpPr>
        <p:spPr bwMode="auto">
          <a:xfrm flipH="1">
            <a:off x="1966913" y="2286000"/>
            <a:ext cx="2162175" cy="1588"/>
          </a:xfrm>
          <a:prstGeom prst="bentConnector5">
            <a:avLst>
              <a:gd name="adj1" fmla="val -9912"/>
              <a:gd name="adj2" fmla="val -28800009"/>
              <a:gd name="adj3" fmla="val 109912"/>
            </a:avLst>
          </a:prstGeom>
          <a:noFill/>
          <a:ln w="38100">
            <a:solidFill>
              <a:srgbClr val="800000"/>
            </a:solidFill>
            <a:miter lim="800000"/>
            <a:headEnd/>
            <a:tailEnd type="stealth" w="med" len="lg"/>
          </a:ln>
          <a:extLst>
            <a:ext uri="{909E8E84-426E-40DD-AFC4-6F175D3DCCD1}">
              <a14:hiddenFill xmlns:a14="http://schemas.microsoft.com/office/drawing/2010/main">
                <a:noFill/>
              </a14:hiddenFill>
            </a:ext>
          </a:extLst>
        </p:spPr>
      </p:cxnSp>
      <p:grpSp>
        <p:nvGrpSpPr>
          <p:cNvPr id="23" name="Group 109"/>
          <p:cNvGrpSpPr>
            <a:grpSpLocks/>
          </p:cNvGrpSpPr>
          <p:nvPr/>
        </p:nvGrpSpPr>
        <p:grpSpPr bwMode="auto">
          <a:xfrm>
            <a:off x="3124200" y="2733675"/>
            <a:ext cx="361950" cy="1000125"/>
            <a:chOff x="1164" y="1824"/>
            <a:chExt cx="228" cy="630"/>
          </a:xfrm>
        </p:grpSpPr>
        <p:sp>
          <p:nvSpPr>
            <p:cNvPr id="171061" name="Text Box 110"/>
            <p:cNvSpPr txBox="1">
              <a:spLocks noChangeArrowheads="1"/>
            </p:cNvSpPr>
            <p:nvPr/>
          </p:nvSpPr>
          <p:spPr bwMode="auto">
            <a:xfrm>
              <a:off x="1164" y="18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a:solidFill>
                    <a:srgbClr val="FF0000"/>
                  </a:solidFill>
                  <a:ea typeface="宋体" panose="02010600030101010101" pitchFamily="2" charset="-122"/>
                </a:rPr>
                <a:t>q</a:t>
              </a:r>
              <a:endParaRPr lang="en-US" altLang="zh-CN">
                <a:ea typeface="宋体" panose="02010600030101010101" pitchFamily="2" charset="-122"/>
              </a:endParaRPr>
            </a:p>
          </p:txBody>
        </p:sp>
        <p:sp>
          <p:nvSpPr>
            <p:cNvPr id="171062" name="Line 111"/>
            <p:cNvSpPr>
              <a:spLocks noChangeShapeType="1"/>
            </p:cNvSpPr>
            <p:nvPr/>
          </p:nvSpPr>
          <p:spPr bwMode="auto">
            <a:xfrm>
              <a:off x="1379" y="1974"/>
              <a:ext cx="0" cy="48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useBgFill="1">
        <p:nvSpPr>
          <p:cNvPr id="642160" name="Rectangle 112"/>
          <p:cNvSpPr>
            <a:spLocks noChangeArrowheads="1"/>
          </p:cNvSpPr>
          <p:nvPr/>
        </p:nvSpPr>
        <p:spPr bwMode="auto">
          <a:xfrm>
            <a:off x="3200400" y="1219200"/>
            <a:ext cx="5334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1060" name="Rectangle 115"/>
          <p:cNvSpPr>
            <a:spLocks noChangeArrowheads="1"/>
          </p:cNvSpPr>
          <p:nvPr/>
        </p:nvSpPr>
        <p:spPr bwMode="auto">
          <a:xfrm>
            <a:off x="47625" y="576263"/>
            <a:ext cx="5084763" cy="557212"/>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None/>
            </a:pPr>
            <a:r>
              <a:rPr lang="zh-CN" altLang="en-US" b="1">
                <a:latin typeface="楷体_GB2312" pitchFamily="49" charset="-122"/>
                <a:ea typeface="楷体_GB2312" pitchFamily="49" charset="-122"/>
              </a:rPr>
              <a:t>第</a:t>
            </a:r>
            <a:r>
              <a:rPr lang="zh-CN" altLang="en-US" b="1"/>
              <a:t>（</a:t>
            </a:r>
            <a:r>
              <a:rPr lang="en-US" altLang="zh-CN" b="1"/>
              <a:t>2</a:t>
            </a:r>
            <a:r>
              <a:rPr lang="zh-CN" altLang="en-US" b="1"/>
              <a:t>）</a:t>
            </a:r>
            <a:r>
              <a:rPr lang="zh-CN" altLang="en-US" b="1">
                <a:latin typeface="楷体_GB2312" pitchFamily="49" charset="-122"/>
                <a:ea typeface="楷体_GB2312" pitchFamily="49" charset="-122"/>
              </a:rPr>
              <a:t>题实现过程动态演示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42104"/>
                                        </p:tgtEl>
                                        <p:attrNameLst>
                                          <p:attrName>style.visibility</p:attrName>
                                        </p:attrNameLst>
                                      </p:cBhvr>
                                      <p:to>
                                        <p:strVal val="visible"/>
                                      </p:to>
                                    </p:set>
                                    <p:animEffect transition="in" filter="slide(fromTop)">
                                      <p:cBhvr>
                                        <p:cTn id="7" dur="500"/>
                                        <p:tgtEl>
                                          <p:spTgt spid="642104"/>
                                        </p:tgtEl>
                                      </p:cBhvr>
                                    </p:animEffect>
                                  </p:childTnLst>
                                </p:cTn>
                              </p:par>
                            </p:childTnLst>
                          </p:cTn>
                        </p:par>
                        <p:par>
                          <p:cTn id="8" fill="hold" nodeType="afterGroup">
                            <p:stCondLst>
                              <p:cond delay="500"/>
                            </p:stCondLst>
                            <p:childTnLst>
                              <p:par>
                                <p:cTn id="9" presetID="17" presetClass="entr" presetSubtype="1" fill="hold" nodeType="afterEffect">
                                  <p:stCondLst>
                                    <p:cond delay="0"/>
                                  </p:stCondLst>
                                  <p:childTnLst>
                                    <p:set>
                                      <p:cBhvr>
                                        <p:cTn id="10" dur="1" fill="hold">
                                          <p:stCondLst>
                                            <p:cond delay="0"/>
                                          </p:stCondLst>
                                        </p:cTn>
                                        <p:tgtEl>
                                          <p:spTgt spid="642052"/>
                                        </p:tgtEl>
                                        <p:attrNameLst>
                                          <p:attrName>style.visibility</p:attrName>
                                        </p:attrNameLst>
                                      </p:cBhvr>
                                      <p:to>
                                        <p:strVal val="visible"/>
                                      </p:to>
                                    </p:set>
                                    <p:anim calcmode="lin" valueType="num">
                                      <p:cBhvr>
                                        <p:cTn id="11" dur="500" fill="hold"/>
                                        <p:tgtEl>
                                          <p:spTgt spid="642052"/>
                                        </p:tgtEl>
                                        <p:attrNameLst>
                                          <p:attrName>ppt_x</p:attrName>
                                        </p:attrNameLst>
                                      </p:cBhvr>
                                      <p:tavLst>
                                        <p:tav tm="0">
                                          <p:val>
                                            <p:strVal val="#ppt_x"/>
                                          </p:val>
                                        </p:tav>
                                        <p:tav tm="100000">
                                          <p:val>
                                            <p:strVal val="#ppt_x"/>
                                          </p:val>
                                        </p:tav>
                                      </p:tavLst>
                                    </p:anim>
                                    <p:anim calcmode="lin" valueType="num">
                                      <p:cBhvr>
                                        <p:cTn id="12" dur="500" fill="hold"/>
                                        <p:tgtEl>
                                          <p:spTgt spid="642052"/>
                                        </p:tgtEl>
                                        <p:attrNameLst>
                                          <p:attrName>ppt_y</p:attrName>
                                        </p:attrNameLst>
                                      </p:cBhvr>
                                      <p:tavLst>
                                        <p:tav tm="0">
                                          <p:val>
                                            <p:strVal val="#ppt_y-#ppt_h/2"/>
                                          </p:val>
                                        </p:tav>
                                        <p:tav tm="100000">
                                          <p:val>
                                            <p:strVal val="#ppt_y"/>
                                          </p:val>
                                        </p:tav>
                                      </p:tavLst>
                                    </p:anim>
                                    <p:anim calcmode="lin" valueType="num">
                                      <p:cBhvr>
                                        <p:cTn id="13" dur="500" fill="hold"/>
                                        <p:tgtEl>
                                          <p:spTgt spid="642052"/>
                                        </p:tgtEl>
                                        <p:attrNameLst>
                                          <p:attrName>ppt_w</p:attrName>
                                        </p:attrNameLst>
                                      </p:cBhvr>
                                      <p:tavLst>
                                        <p:tav tm="0">
                                          <p:val>
                                            <p:strVal val="#ppt_w"/>
                                          </p:val>
                                        </p:tav>
                                        <p:tav tm="100000">
                                          <p:val>
                                            <p:strVal val="#ppt_w"/>
                                          </p:val>
                                        </p:tav>
                                      </p:tavLst>
                                    </p:anim>
                                    <p:anim calcmode="lin" valueType="num">
                                      <p:cBhvr>
                                        <p:cTn id="14" dur="500" fill="hold"/>
                                        <p:tgtEl>
                                          <p:spTgt spid="642052"/>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nodeType="afterGroup">
                            <p:stCondLst>
                              <p:cond delay="1500"/>
                            </p:stCondLst>
                            <p:childTnLst>
                              <p:par>
                                <p:cTn id="20" presetID="2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par>
                          <p:cTn id="27" fill="hold" nodeType="afterGroup">
                            <p:stCondLst>
                              <p:cond delay="2500"/>
                            </p:stCondLst>
                            <p:childTnLst>
                              <p:par>
                                <p:cTn id="28" presetID="22" presetClass="entr" presetSubtype="8"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nodeType="afterGroup">
                            <p:stCondLst>
                              <p:cond delay="30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642105"/>
                                        </p:tgtEl>
                                        <p:attrNameLst>
                                          <p:attrName>style.visibility</p:attrName>
                                        </p:attrNameLst>
                                      </p:cBhvr>
                                      <p:to>
                                        <p:strVal val="visible"/>
                                      </p:to>
                                    </p:set>
                                    <p:animEffect transition="in" filter="slide(fromTop)">
                                      <p:cBhvr>
                                        <p:cTn id="43" dur="500"/>
                                        <p:tgtEl>
                                          <p:spTgt spid="642105"/>
                                        </p:tgtEl>
                                      </p:cBhvr>
                                    </p:animEffect>
                                  </p:childTnLst>
                                </p:cTn>
                              </p:par>
                            </p:childTnLst>
                          </p:cTn>
                        </p:par>
                        <p:par>
                          <p:cTn id="44" fill="hold" nodeType="afterGroup">
                            <p:stCondLst>
                              <p:cond delay="500"/>
                            </p:stCondLst>
                            <p:childTnLst>
                              <p:par>
                                <p:cTn id="45" presetID="17" presetClass="entr" presetSubtype="1" fill="hold" nodeType="afterEffect">
                                  <p:stCondLst>
                                    <p:cond delay="0"/>
                                  </p:stCondLst>
                                  <p:childTnLst>
                                    <p:set>
                                      <p:cBhvr>
                                        <p:cTn id="46" dur="1" fill="hold">
                                          <p:stCondLst>
                                            <p:cond delay="0"/>
                                          </p:stCondLst>
                                        </p:cTn>
                                        <p:tgtEl>
                                          <p:spTgt spid="642078"/>
                                        </p:tgtEl>
                                        <p:attrNameLst>
                                          <p:attrName>style.visibility</p:attrName>
                                        </p:attrNameLst>
                                      </p:cBhvr>
                                      <p:to>
                                        <p:strVal val="visible"/>
                                      </p:to>
                                    </p:set>
                                    <p:anim calcmode="lin" valueType="num">
                                      <p:cBhvr>
                                        <p:cTn id="47" dur="500" fill="hold"/>
                                        <p:tgtEl>
                                          <p:spTgt spid="642078"/>
                                        </p:tgtEl>
                                        <p:attrNameLst>
                                          <p:attrName>ppt_x</p:attrName>
                                        </p:attrNameLst>
                                      </p:cBhvr>
                                      <p:tavLst>
                                        <p:tav tm="0">
                                          <p:val>
                                            <p:strVal val="#ppt_x"/>
                                          </p:val>
                                        </p:tav>
                                        <p:tav tm="100000">
                                          <p:val>
                                            <p:strVal val="#ppt_x"/>
                                          </p:val>
                                        </p:tav>
                                      </p:tavLst>
                                    </p:anim>
                                    <p:anim calcmode="lin" valueType="num">
                                      <p:cBhvr>
                                        <p:cTn id="48" dur="500" fill="hold"/>
                                        <p:tgtEl>
                                          <p:spTgt spid="642078"/>
                                        </p:tgtEl>
                                        <p:attrNameLst>
                                          <p:attrName>ppt_y</p:attrName>
                                        </p:attrNameLst>
                                      </p:cBhvr>
                                      <p:tavLst>
                                        <p:tav tm="0">
                                          <p:val>
                                            <p:strVal val="#ppt_y-#ppt_h/2"/>
                                          </p:val>
                                        </p:tav>
                                        <p:tav tm="100000">
                                          <p:val>
                                            <p:strVal val="#ppt_y"/>
                                          </p:val>
                                        </p:tav>
                                      </p:tavLst>
                                    </p:anim>
                                    <p:anim calcmode="lin" valueType="num">
                                      <p:cBhvr>
                                        <p:cTn id="49" dur="500" fill="hold"/>
                                        <p:tgtEl>
                                          <p:spTgt spid="642078"/>
                                        </p:tgtEl>
                                        <p:attrNameLst>
                                          <p:attrName>ppt_w</p:attrName>
                                        </p:attrNameLst>
                                      </p:cBhvr>
                                      <p:tavLst>
                                        <p:tav tm="0">
                                          <p:val>
                                            <p:strVal val="#ppt_w"/>
                                          </p:val>
                                        </p:tav>
                                        <p:tav tm="100000">
                                          <p:val>
                                            <p:strVal val="#ppt_w"/>
                                          </p:val>
                                        </p:tav>
                                      </p:tavLst>
                                    </p:anim>
                                    <p:anim calcmode="lin" valueType="num">
                                      <p:cBhvr>
                                        <p:cTn id="50" dur="500" fill="hold"/>
                                        <p:tgtEl>
                                          <p:spTgt spid="642078"/>
                                        </p:tgtEl>
                                        <p:attrNameLst>
                                          <p:attrName>ppt_h</p:attrName>
                                        </p:attrNameLst>
                                      </p:cBhvr>
                                      <p:tavLst>
                                        <p:tav tm="0">
                                          <p:val>
                                            <p:fltVal val="0"/>
                                          </p:val>
                                        </p:tav>
                                        <p:tav tm="100000">
                                          <p:val>
                                            <p:strVal val="#ppt_h"/>
                                          </p:val>
                                        </p:tav>
                                      </p:tavLst>
                                    </p:anim>
                                  </p:childTnLst>
                                </p:cTn>
                              </p:par>
                            </p:childTnLst>
                          </p:cTn>
                        </p:par>
                        <p:par>
                          <p:cTn id="51" fill="hold" nodeType="afterGroup">
                            <p:stCondLst>
                              <p:cond delay="1000"/>
                            </p:stCondLst>
                            <p:childTnLst>
                              <p:par>
                                <p:cTn id="52" presetID="22" presetClass="entr" presetSubtype="8" fill="hold"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par>
                          <p:cTn id="55" fill="hold" nodeType="afterGroup">
                            <p:stCondLst>
                              <p:cond delay="1500"/>
                            </p:stCondLst>
                            <p:childTnLst>
                              <p:par>
                                <p:cTn id="56" presetID="22" presetClass="entr" presetSubtype="8"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par>
                          <p:cTn id="59" fill="hold" nodeType="afterGroup">
                            <p:stCondLst>
                              <p:cond delay="2000"/>
                            </p:stCondLst>
                            <p:childTnLst>
                              <p:par>
                                <p:cTn id="60" presetID="22" presetClass="entr" presetSubtype="8"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par>
                          <p:cTn id="63" fill="hold" nodeType="afterGroup">
                            <p:stCondLst>
                              <p:cond delay="2500"/>
                            </p:stCondLst>
                            <p:childTnLst>
                              <p:par>
                                <p:cTn id="64" presetID="22" presetClass="entr" presetSubtype="8"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childTnLst>
                          </p:cTn>
                        </p:par>
                        <p:par>
                          <p:cTn id="67" fill="hold" nodeType="afterGroup">
                            <p:stCondLst>
                              <p:cond delay="3000"/>
                            </p:stCondLst>
                            <p:childTnLst>
                              <p:par>
                                <p:cTn id="68" presetID="22" presetClass="entr" presetSubtype="8" fill="hold"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childTnLst>
                          </p:cTn>
                        </p:par>
                        <p:par>
                          <p:cTn id="71" fill="hold" nodeType="afterGroup">
                            <p:stCondLst>
                              <p:cond delay="3500"/>
                            </p:stCondLst>
                            <p:childTnLst>
                              <p:par>
                                <p:cTn id="72" presetID="22" presetClass="entr" presetSubtype="8" fill="hold" nodeType="after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ipe(left)">
                                      <p:cBhvr>
                                        <p:cTn id="74" dur="500"/>
                                        <p:tgtEl>
                                          <p:spTgt spid="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1" fill="hold" grpId="0" nodeType="clickEffect">
                                  <p:stCondLst>
                                    <p:cond delay="0"/>
                                  </p:stCondLst>
                                  <p:childTnLst>
                                    <p:set>
                                      <p:cBhvr>
                                        <p:cTn id="78" dur="1" fill="hold">
                                          <p:stCondLst>
                                            <p:cond delay="0"/>
                                          </p:stCondLst>
                                        </p:cTn>
                                        <p:tgtEl>
                                          <p:spTgt spid="642111"/>
                                        </p:tgtEl>
                                        <p:attrNameLst>
                                          <p:attrName>style.visibility</p:attrName>
                                        </p:attrNameLst>
                                      </p:cBhvr>
                                      <p:to>
                                        <p:strVal val="visible"/>
                                      </p:to>
                                    </p:set>
                                    <p:animEffect transition="in" filter="slide(fromTop)">
                                      <p:cBhvr>
                                        <p:cTn id="79" dur="500"/>
                                        <p:tgtEl>
                                          <p:spTgt spid="642111"/>
                                        </p:tgtEl>
                                      </p:cBhvr>
                                    </p:animEffect>
                                  </p:childTnLst>
                                </p:cTn>
                              </p:par>
                            </p:childTnLst>
                          </p:cTn>
                        </p:par>
                        <p:par>
                          <p:cTn id="80" fill="hold" nodeType="afterGroup">
                            <p:stCondLst>
                              <p:cond delay="500"/>
                            </p:stCondLst>
                            <p:childTnLst>
                              <p:par>
                                <p:cTn id="81" presetID="17" presetClass="entr" presetSubtype="1" fill="hold" nodeType="afterEffect">
                                  <p:stCondLst>
                                    <p:cond delay="0"/>
                                  </p:stCondLst>
                                  <p:childTnLst>
                                    <p:set>
                                      <p:cBhvr>
                                        <p:cTn id="82" dur="1" fill="hold">
                                          <p:stCondLst>
                                            <p:cond delay="0"/>
                                          </p:stCondLst>
                                        </p:cTn>
                                        <p:tgtEl>
                                          <p:spTgt spid="642106"/>
                                        </p:tgtEl>
                                        <p:attrNameLst>
                                          <p:attrName>style.visibility</p:attrName>
                                        </p:attrNameLst>
                                      </p:cBhvr>
                                      <p:to>
                                        <p:strVal val="visible"/>
                                      </p:to>
                                    </p:set>
                                    <p:anim calcmode="lin" valueType="num">
                                      <p:cBhvr>
                                        <p:cTn id="83" dur="500" fill="hold"/>
                                        <p:tgtEl>
                                          <p:spTgt spid="642106"/>
                                        </p:tgtEl>
                                        <p:attrNameLst>
                                          <p:attrName>ppt_x</p:attrName>
                                        </p:attrNameLst>
                                      </p:cBhvr>
                                      <p:tavLst>
                                        <p:tav tm="0">
                                          <p:val>
                                            <p:strVal val="#ppt_x"/>
                                          </p:val>
                                        </p:tav>
                                        <p:tav tm="100000">
                                          <p:val>
                                            <p:strVal val="#ppt_x"/>
                                          </p:val>
                                        </p:tav>
                                      </p:tavLst>
                                    </p:anim>
                                    <p:anim calcmode="lin" valueType="num">
                                      <p:cBhvr>
                                        <p:cTn id="84" dur="500" fill="hold"/>
                                        <p:tgtEl>
                                          <p:spTgt spid="642106"/>
                                        </p:tgtEl>
                                        <p:attrNameLst>
                                          <p:attrName>ppt_y</p:attrName>
                                        </p:attrNameLst>
                                      </p:cBhvr>
                                      <p:tavLst>
                                        <p:tav tm="0">
                                          <p:val>
                                            <p:strVal val="#ppt_y-#ppt_h/2"/>
                                          </p:val>
                                        </p:tav>
                                        <p:tav tm="100000">
                                          <p:val>
                                            <p:strVal val="#ppt_y"/>
                                          </p:val>
                                        </p:tav>
                                      </p:tavLst>
                                    </p:anim>
                                    <p:anim calcmode="lin" valueType="num">
                                      <p:cBhvr>
                                        <p:cTn id="85" dur="500" fill="hold"/>
                                        <p:tgtEl>
                                          <p:spTgt spid="642106"/>
                                        </p:tgtEl>
                                        <p:attrNameLst>
                                          <p:attrName>ppt_w</p:attrName>
                                        </p:attrNameLst>
                                      </p:cBhvr>
                                      <p:tavLst>
                                        <p:tav tm="0">
                                          <p:val>
                                            <p:strVal val="#ppt_w"/>
                                          </p:val>
                                        </p:tav>
                                        <p:tav tm="100000">
                                          <p:val>
                                            <p:strVal val="#ppt_w"/>
                                          </p:val>
                                        </p:tav>
                                      </p:tavLst>
                                    </p:anim>
                                    <p:anim calcmode="lin" valueType="num">
                                      <p:cBhvr>
                                        <p:cTn id="86" dur="500" fill="hold"/>
                                        <p:tgtEl>
                                          <p:spTgt spid="642106"/>
                                        </p:tgtEl>
                                        <p:attrNameLst>
                                          <p:attrName>ppt_h</p:attrName>
                                        </p:attrNameLst>
                                      </p:cBhvr>
                                      <p:tavLst>
                                        <p:tav tm="0">
                                          <p:val>
                                            <p:fltVal val="0"/>
                                          </p:val>
                                        </p:tav>
                                        <p:tav tm="100000">
                                          <p:val>
                                            <p:strVal val="#ppt_h"/>
                                          </p:val>
                                        </p:tav>
                                      </p:tavLst>
                                    </p:anim>
                                  </p:childTnLst>
                                </p:cTn>
                              </p:par>
                            </p:childTnLst>
                          </p:cTn>
                        </p:par>
                        <p:par>
                          <p:cTn id="87" fill="hold" nodeType="afterGroup">
                            <p:stCondLst>
                              <p:cond delay="1000"/>
                            </p:stCondLst>
                            <p:childTnLst>
                              <p:par>
                                <p:cTn id="88" presetID="22" presetClass="entr" presetSubtype="8" fill="hold"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left)">
                                      <p:cBhvr>
                                        <p:cTn id="90" dur="500"/>
                                        <p:tgtEl>
                                          <p:spTgt spid="1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1" fill="hold" grpId="0" nodeType="clickEffect">
                                  <p:stCondLst>
                                    <p:cond delay="0"/>
                                  </p:stCondLst>
                                  <p:childTnLst>
                                    <p:set>
                                      <p:cBhvr>
                                        <p:cTn id="94" dur="1" fill="hold">
                                          <p:stCondLst>
                                            <p:cond delay="0"/>
                                          </p:stCondLst>
                                        </p:cTn>
                                        <p:tgtEl>
                                          <p:spTgt spid="642112"/>
                                        </p:tgtEl>
                                        <p:attrNameLst>
                                          <p:attrName>style.visibility</p:attrName>
                                        </p:attrNameLst>
                                      </p:cBhvr>
                                      <p:to>
                                        <p:strVal val="visible"/>
                                      </p:to>
                                    </p:set>
                                    <p:animEffect transition="in" filter="slide(fromTop)">
                                      <p:cBhvr>
                                        <p:cTn id="95" dur="500"/>
                                        <p:tgtEl>
                                          <p:spTgt spid="64211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nodeType="click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wipe(up)">
                                      <p:cBhvr>
                                        <p:cTn id="100" dur="500"/>
                                        <p:tgtEl>
                                          <p:spTgt spid="1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nodeType="click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wipe(up)">
                                      <p:cBhvr>
                                        <p:cTn id="105" dur="500"/>
                                        <p:tgtEl>
                                          <p:spTgt spid="16"/>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wipe(up)">
                                      <p:cBhvr>
                                        <p:cTn id="110" dur="500"/>
                                        <p:tgtEl>
                                          <p:spTgt spid="1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642125"/>
                                        </p:tgtEl>
                                        <p:attrNameLst>
                                          <p:attrName>style.visibility</p:attrName>
                                        </p:attrNameLst>
                                      </p:cBhvr>
                                      <p:to>
                                        <p:strVal val="visible"/>
                                      </p:to>
                                    </p:set>
                                    <p:animEffect transition="in" filter="wipe(left)">
                                      <p:cBhvr>
                                        <p:cTn id="115" dur="500"/>
                                        <p:tgtEl>
                                          <p:spTgt spid="642125"/>
                                        </p:tgtEl>
                                      </p:cBhvr>
                                    </p:animEffect>
                                  </p:childTnLst>
                                </p:cTn>
                              </p:par>
                            </p:childTnLst>
                          </p:cTn>
                        </p:par>
                        <p:par>
                          <p:cTn id="116" fill="hold" nodeType="afterGroup">
                            <p:stCondLst>
                              <p:cond delay="500"/>
                            </p:stCondLst>
                            <p:childTnLst>
                              <p:par>
                                <p:cTn id="117" presetID="22" presetClass="entr" presetSubtype="8" fill="hold" nodeType="afterEffect">
                                  <p:stCondLst>
                                    <p:cond delay="0"/>
                                  </p:stCondLst>
                                  <p:childTnLst>
                                    <p:set>
                                      <p:cBhvr>
                                        <p:cTn id="118" dur="1" fill="hold">
                                          <p:stCondLst>
                                            <p:cond delay="0"/>
                                          </p:stCondLst>
                                        </p:cTn>
                                        <p:tgtEl>
                                          <p:spTgt spid="18"/>
                                        </p:tgtEl>
                                        <p:attrNameLst>
                                          <p:attrName>style.visibility</p:attrName>
                                        </p:attrNameLst>
                                      </p:cBhvr>
                                      <p:to>
                                        <p:strVal val="visible"/>
                                      </p:to>
                                    </p:set>
                                    <p:animEffect transition="in" filter="wipe(left)">
                                      <p:cBhvr>
                                        <p:cTn id="119" dur="500"/>
                                        <p:tgtEl>
                                          <p:spTgt spid="1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7" presetClass="entr" presetSubtype="8" fill="hold" grpId="0" nodeType="clickEffect">
                                  <p:stCondLst>
                                    <p:cond delay="0"/>
                                  </p:stCondLst>
                                  <p:childTnLst>
                                    <p:set>
                                      <p:cBhvr>
                                        <p:cTn id="123" dur="1" fill="hold">
                                          <p:stCondLst>
                                            <p:cond delay="0"/>
                                          </p:stCondLst>
                                        </p:cTn>
                                        <p:tgtEl>
                                          <p:spTgt spid="642126"/>
                                        </p:tgtEl>
                                        <p:attrNameLst>
                                          <p:attrName>style.visibility</p:attrName>
                                        </p:attrNameLst>
                                      </p:cBhvr>
                                      <p:to>
                                        <p:strVal val="visible"/>
                                      </p:to>
                                    </p:set>
                                    <p:anim calcmode="lin" valueType="num">
                                      <p:cBhvr>
                                        <p:cTn id="124" dur="500" fill="hold"/>
                                        <p:tgtEl>
                                          <p:spTgt spid="642126"/>
                                        </p:tgtEl>
                                        <p:attrNameLst>
                                          <p:attrName>ppt_x</p:attrName>
                                        </p:attrNameLst>
                                      </p:cBhvr>
                                      <p:tavLst>
                                        <p:tav tm="0">
                                          <p:val>
                                            <p:strVal val="#ppt_x-#ppt_w/2"/>
                                          </p:val>
                                        </p:tav>
                                        <p:tav tm="100000">
                                          <p:val>
                                            <p:strVal val="#ppt_x"/>
                                          </p:val>
                                        </p:tav>
                                      </p:tavLst>
                                    </p:anim>
                                    <p:anim calcmode="lin" valueType="num">
                                      <p:cBhvr>
                                        <p:cTn id="125" dur="500" fill="hold"/>
                                        <p:tgtEl>
                                          <p:spTgt spid="642126"/>
                                        </p:tgtEl>
                                        <p:attrNameLst>
                                          <p:attrName>ppt_y</p:attrName>
                                        </p:attrNameLst>
                                      </p:cBhvr>
                                      <p:tavLst>
                                        <p:tav tm="0">
                                          <p:val>
                                            <p:strVal val="#ppt_y"/>
                                          </p:val>
                                        </p:tav>
                                        <p:tav tm="100000">
                                          <p:val>
                                            <p:strVal val="#ppt_y"/>
                                          </p:val>
                                        </p:tav>
                                      </p:tavLst>
                                    </p:anim>
                                    <p:anim calcmode="lin" valueType="num">
                                      <p:cBhvr>
                                        <p:cTn id="126" dur="500" fill="hold"/>
                                        <p:tgtEl>
                                          <p:spTgt spid="642126"/>
                                        </p:tgtEl>
                                        <p:attrNameLst>
                                          <p:attrName>ppt_w</p:attrName>
                                        </p:attrNameLst>
                                      </p:cBhvr>
                                      <p:tavLst>
                                        <p:tav tm="0">
                                          <p:val>
                                            <p:fltVal val="0"/>
                                          </p:val>
                                        </p:tav>
                                        <p:tav tm="100000">
                                          <p:val>
                                            <p:strVal val="#ppt_w"/>
                                          </p:val>
                                        </p:tav>
                                      </p:tavLst>
                                    </p:anim>
                                    <p:anim calcmode="lin" valueType="num">
                                      <p:cBhvr>
                                        <p:cTn id="127" dur="500" fill="hold"/>
                                        <p:tgtEl>
                                          <p:spTgt spid="642126"/>
                                        </p:tgtEl>
                                        <p:attrNameLst>
                                          <p:attrName>ppt_h</p:attrName>
                                        </p:attrNameLst>
                                      </p:cBhvr>
                                      <p:tavLst>
                                        <p:tav tm="0">
                                          <p:val>
                                            <p:strVal val="#ppt_h"/>
                                          </p:val>
                                        </p:tav>
                                        <p:tav tm="100000">
                                          <p:val>
                                            <p:strVal val="#ppt_h"/>
                                          </p:val>
                                        </p:tav>
                                      </p:tavLst>
                                    </p:anim>
                                  </p:childTnLst>
                                </p:cTn>
                              </p:par>
                            </p:childTnLst>
                          </p:cTn>
                        </p:par>
                        <p:par>
                          <p:cTn id="128" fill="hold" nodeType="afterGroup">
                            <p:stCondLst>
                              <p:cond delay="500"/>
                            </p:stCondLst>
                            <p:childTnLst>
                              <p:par>
                                <p:cTn id="129" presetID="1" presetClass="entr" presetSubtype="0" fill="hold" grpId="0" nodeType="afterEffect">
                                  <p:stCondLst>
                                    <p:cond delay="0"/>
                                  </p:stCondLst>
                                  <p:childTnLst>
                                    <p:set>
                                      <p:cBhvr>
                                        <p:cTn id="130" dur="1" fill="hold">
                                          <p:stCondLst>
                                            <p:cond delay="499"/>
                                          </p:stCondLst>
                                        </p:cTn>
                                        <p:tgtEl>
                                          <p:spTgt spid="642127"/>
                                        </p:tgtEl>
                                        <p:attrNameLst>
                                          <p:attrName>style.visibility</p:attrName>
                                        </p:attrNameLst>
                                      </p:cBhvr>
                                      <p:to>
                                        <p:strVal val="visible"/>
                                      </p:to>
                                    </p:set>
                                  </p:childTnLst>
                                </p:cTn>
                              </p:par>
                            </p:childTnLst>
                          </p:cTn>
                        </p:par>
                        <p:par>
                          <p:cTn id="131" fill="hold" nodeType="afterGroup">
                            <p:stCondLst>
                              <p:cond delay="1000"/>
                            </p:stCondLst>
                            <p:childTnLst>
                              <p:par>
                                <p:cTn id="132" presetID="22" presetClass="entr" presetSubtype="1" fill="hold" grpId="0" nodeType="afterEffect">
                                  <p:stCondLst>
                                    <p:cond delay="0"/>
                                  </p:stCondLst>
                                  <p:childTnLst>
                                    <p:set>
                                      <p:cBhvr>
                                        <p:cTn id="133" dur="1" fill="hold">
                                          <p:stCondLst>
                                            <p:cond delay="0"/>
                                          </p:stCondLst>
                                        </p:cTn>
                                        <p:tgtEl>
                                          <p:spTgt spid="642129"/>
                                        </p:tgtEl>
                                        <p:attrNameLst>
                                          <p:attrName>style.visibility</p:attrName>
                                        </p:attrNameLst>
                                      </p:cBhvr>
                                      <p:to>
                                        <p:strVal val="visible"/>
                                      </p:to>
                                    </p:set>
                                    <p:animEffect transition="in" filter="wipe(up)">
                                      <p:cBhvr>
                                        <p:cTn id="134" dur="500"/>
                                        <p:tgtEl>
                                          <p:spTgt spid="642129"/>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4" fill="hold" nodeType="clickEffect">
                                  <p:stCondLst>
                                    <p:cond delay="0"/>
                                  </p:stCondLst>
                                  <p:childTnLst>
                                    <p:set>
                                      <p:cBhvr>
                                        <p:cTn id="138" dur="1" fill="hold">
                                          <p:stCondLst>
                                            <p:cond delay="0"/>
                                          </p:stCondLst>
                                        </p:cTn>
                                        <p:tgtEl>
                                          <p:spTgt spid="642130"/>
                                        </p:tgtEl>
                                        <p:attrNameLst>
                                          <p:attrName>style.visibility</p:attrName>
                                        </p:attrNameLst>
                                      </p:cBhvr>
                                      <p:to>
                                        <p:strVal val="visible"/>
                                      </p:to>
                                    </p:set>
                                    <p:anim calcmode="lin" valueType="num">
                                      <p:cBhvr>
                                        <p:cTn id="139" dur="500" fill="hold"/>
                                        <p:tgtEl>
                                          <p:spTgt spid="642130"/>
                                        </p:tgtEl>
                                        <p:attrNameLst>
                                          <p:attrName>ppt_x</p:attrName>
                                        </p:attrNameLst>
                                      </p:cBhvr>
                                      <p:tavLst>
                                        <p:tav tm="0">
                                          <p:val>
                                            <p:strVal val="#ppt_x"/>
                                          </p:val>
                                        </p:tav>
                                        <p:tav tm="100000">
                                          <p:val>
                                            <p:strVal val="#ppt_x"/>
                                          </p:val>
                                        </p:tav>
                                      </p:tavLst>
                                    </p:anim>
                                    <p:anim calcmode="lin" valueType="num">
                                      <p:cBhvr>
                                        <p:cTn id="140" dur="500" fill="hold"/>
                                        <p:tgtEl>
                                          <p:spTgt spid="642130"/>
                                        </p:tgtEl>
                                        <p:attrNameLst>
                                          <p:attrName>ppt_y</p:attrName>
                                        </p:attrNameLst>
                                      </p:cBhvr>
                                      <p:tavLst>
                                        <p:tav tm="0">
                                          <p:val>
                                            <p:strVal val="#ppt_y+#ppt_h/2"/>
                                          </p:val>
                                        </p:tav>
                                        <p:tav tm="100000">
                                          <p:val>
                                            <p:strVal val="#ppt_y"/>
                                          </p:val>
                                        </p:tav>
                                      </p:tavLst>
                                    </p:anim>
                                    <p:anim calcmode="lin" valueType="num">
                                      <p:cBhvr>
                                        <p:cTn id="141" dur="500" fill="hold"/>
                                        <p:tgtEl>
                                          <p:spTgt spid="642130"/>
                                        </p:tgtEl>
                                        <p:attrNameLst>
                                          <p:attrName>ppt_w</p:attrName>
                                        </p:attrNameLst>
                                      </p:cBhvr>
                                      <p:tavLst>
                                        <p:tav tm="0">
                                          <p:val>
                                            <p:strVal val="#ppt_w"/>
                                          </p:val>
                                        </p:tav>
                                        <p:tav tm="100000">
                                          <p:val>
                                            <p:strVal val="#ppt_w"/>
                                          </p:val>
                                        </p:tav>
                                      </p:tavLst>
                                    </p:anim>
                                    <p:anim calcmode="lin" valueType="num">
                                      <p:cBhvr>
                                        <p:cTn id="142" dur="500" fill="hold"/>
                                        <p:tgtEl>
                                          <p:spTgt spid="642130"/>
                                        </p:tgtEl>
                                        <p:attrNameLst>
                                          <p:attrName>ppt_h</p:attrName>
                                        </p:attrNameLst>
                                      </p:cBhvr>
                                      <p:tavLst>
                                        <p:tav tm="0">
                                          <p:val>
                                            <p:fltVal val="0"/>
                                          </p:val>
                                        </p:tav>
                                        <p:tav tm="100000">
                                          <p:val>
                                            <p:strVal val="#ppt_h"/>
                                          </p:val>
                                        </p:tav>
                                      </p:tavLst>
                                    </p:anim>
                                  </p:childTnLst>
                                </p:cTn>
                              </p:par>
                            </p:childTnLst>
                          </p:cTn>
                        </p:par>
                        <p:par>
                          <p:cTn id="143" fill="hold" nodeType="afterGroup">
                            <p:stCondLst>
                              <p:cond delay="500"/>
                            </p:stCondLst>
                            <p:childTnLst>
                              <p:par>
                                <p:cTn id="144" presetID="1" presetClass="entr" presetSubtype="0" fill="hold" grpId="0" nodeType="afterEffect">
                                  <p:stCondLst>
                                    <p:cond delay="0"/>
                                  </p:stCondLst>
                                  <p:childTnLst>
                                    <p:set>
                                      <p:cBhvr>
                                        <p:cTn id="145" dur="1" fill="hold">
                                          <p:stCondLst>
                                            <p:cond delay="499"/>
                                          </p:stCondLst>
                                        </p:cTn>
                                        <p:tgtEl>
                                          <p:spTgt spid="642128"/>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642134"/>
                                        </p:tgtEl>
                                        <p:attrNameLst>
                                          <p:attrName>style.visibility</p:attrName>
                                        </p:attrNameLst>
                                      </p:cBhvr>
                                      <p:to>
                                        <p:strVal val="visible"/>
                                      </p:to>
                                    </p:set>
                                    <p:animEffect transition="in" filter="wipe(left)">
                                      <p:cBhvr>
                                        <p:cTn id="150" dur="500"/>
                                        <p:tgtEl>
                                          <p:spTgt spid="642134"/>
                                        </p:tgtEl>
                                      </p:cBhvr>
                                    </p:animEffect>
                                  </p:childTnLst>
                                </p:cTn>
                              </p:par>
                            </p:childTnLst>
                          </p:cTn>
                        </p:par>
                        <p:par>
                          <p:cTn id="151" fill="hold" nodeType="afterGroup">
                            <p:stCondLst>
                              <p:cond delay="500"/>
                            </p:stCondLst>
                            <p:childTnLst>
                              <p:par>
                                <p:cTn id="152" presetID="22" presetClass="entr" presetSubtype="8" fill="hold" nodeType="after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left)">
                                      <p:cBhvr>
                                        <p:cTn id="154" dur="500"/>
                                        <p:tgtEl>
                                          <p:spTgt spid="19"/>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642143"/>
                                        </p:tgtEl>
                                        <p:attrNameLst>
                                          <p:attrName>style.visibility</p:attrName>
                                        </p:attrNameLst>
                                      </p:cBhvr>
                                      <p:to>
                                        <p:strVal val="visible"/>
                                      </p:to>
                                    </p:set>
                                    <p:animEffect transition="in" filter="wipe(left)">
                                      <p:cBhvr>
                                        <p:cTn id="159" dur="500"/>
                                        <p:tgtEl>
                                          <p:spTgt spid="642143"/>
                                        </p:tgtEl>
                                      </p:cBhvr>
                                    </p:animEffect>
                                  </p:childTnLst>
                                </p:cTn>
                              </p:par>
                            </p:childTnLst>
                          </p:cTn>
                        </p:par>
                        <p:par>
                          <p:cTn id="160" fill="hold" nodeType="afterGroup">
                            <p:stCondLst>
                              <p:cond delay="500"/>
                            </p:stCondLst>
                            <p:childTnLst>
                              <p:par>
                                <p:cTn id="161" presetID="12" presetClass="entr" presetSubtype="8" fill="hold" nodeType="after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slide(fromLeft)">
                                      <p:cBhvr>
                                        <p:cTn id="163" dur="500"/>
                                        <p:tgtEl>
                                          <p:spTgt spid="20"/>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7" presetClass="entr" presetSubtype="8" fill="hold" grpId="0" nodeType="clickEffect">
                                  <p:stCondLst>
                                    <p:cond delay="0"/>
                                  </p:stCondLst>
                                  <p:childTnLst>
                                    <p:set>
                                      <p:cBhvr>
                                        <p:cTn id="167" dur="1" fill="hold">
                                          <p:stCondLst>
                                            <p:cond delay="0"/>
                                          </p:stCondLst>
                                        </p:cTn>
                                        <p:tgtEl>
                                          <p:spTgt spid="642135"/>
                                        </p:tgtEl>
                                        <p:attrNameLst>
                                          <p:attrName>style.visibility</p:attrName>
                                        </p:attrNameLst>
                                      </p:cBhvr>
                                      <p:to>
                                        <p:strVal val="visible"/>
                                      </p:to>
                                    </p:set>
                                    <p:anim calcmode="lin" valueType="num">
                                      <p:cBhvr>
                                        <p:cTn id="168" dur="500" fill="hold"/>
                                        <p:tgtEl>
                                          <p:spTgt spid="642135"/>
                                        </p:tgtEl>
                                        <p:attrNameLst>
                                          <p:attrName>ppt_x</p:attrName>
                                        </p:attrNameLst>
                                      </p:cBhvr>
                                      <p:tavLst>
                                        <p:tav tm="0">
                                          <p:val>
                                            <p:strVal val="#ppt_x-#ppt_w/2"/>
                                          </p:val>
                                        </p:tav>
                                        <p:tav tm="100000">
                                          <p:val>
                                            <p:strVal val="#ppt_x"/>
                                          </p:val>
                                        </p:tav>
                                      </p:tavLst>
                                    </p:anim>
                                    <p:anim calcmode="lin" valueType="num">
                                      <p:cBhvr>
                                        <p:cTn id="169" dur="500" fill="hold"/>
                                        <p:tgtEl>
                                          <p:spTgt spid="642135"/>
                                        </p:tgtEl>
                                        <p:attrNameLst>
                                          <p:attrName>ppt_y</p:attrName>
                                        </p:attrNameLst>
                                      </p:cBhvr>
                                      <p:tavLst>
                                        <p:tav tm="0">
                                          <p:val>
                                            <p:strVal val="#ppt_y"/>
                                          </p:val>
                                        </p:tav>
                                        <p:tav tm="100000">
                                          <p:val>
                                            <p:strVal val="#ppt_y"/>
                                          </p:val>
                                        </p:tav>
                                      </p:tavLst>
                                    </p:anim>
                                    <p:anim calcmode="lin" valueType="num">
                                      <p:cBhvr>
                                        <p:cTn id="170" dur="500" fill="hold"/>
                                        <p:tgtEl>
                                          <p:spTgt spid="642135"/>
                                        </p:tgtEl>
                                        <p:attrNameLst>
                                          <p:attrName>ppt_w</p:attrName>
                                        </p:attrNameLst>
                                      </p:cBhvr>
                                      <p:tavLst>
                                        <p:tav tm="0">
                                          <p:val>
                                            <p:fltVal val="0"/>
                                          </p:val>
                                        </p:tav>
                                        <p:tav tm="100000">
                                          <p:val>
                                            <p:strVal val="#ppt_w"/>
                                          </p:val>
                                        </p:tav>
                                      </p:tavLst>
                                    </p:anim>
                                    <p:anim calcmode="lin" valueType="num">
                                      <p:cBhvr>
                                        <p:cTn id="171" dur="500" fill="hold"/>
                                        <p:tgtEl>
                                          <p:spTgt spid="642135"/>
                                        </p:tgtEl>
                                        <p:attrNameLst>
                                          <p:attrName>ppt_h</p:attrName>
                                        </p:attrNameLst>
                                      </p:cBhvr>
                                      <p:tavLst>
                                        <p:tav tm="0">
                                          <p:val>
                                            <p:strVal val="#ppt_h"/>
                                          </p:val>
                                        </p:tav>
                                        <p:tav tm="100000">
                                          <p:val>
                                            <p:strVal val="#ppt_h"/>
                                          </p:val>
                                        </p:tav>
                                      </p:tavLst>
                                    </p:anim>
                                  </p:childTnLst>
                                </p:cTn>
                              </p:par>
                            </p:childTnLst>
                          </p:cTn>
                        </p:par>
                        <p:par>
                          <p:cTn id="172" fill="hold" nodeType="afterGroup">
                            <p:stCondLst>
                              <p:cond delay="500"/>
                            </p:stCondLst>
                            <p:childTnLst>
                              <p:par>
                                <p:cTn id="173" presetID="1" presetClass="entr" presetSubtype="0" fill="hold" grpId="0" nodeType="afterEffect">
                                  <p:stCondLst>
                                    <p:cond delay="0"/>
                                  </p:stCondLst>
                                  <p:childTnLst>
                                    <p:set>
                                      <p:cBhvr>
                                        <p:cTn id="174" dur="1" fill="hold">
                                          <p:stCondLst>
                                            <p:cond delay="499"/>
                                          </p:stCondLst>
                                        </p:cTn>
                                        <p:tgtEl>
                                          <p:spTgt spid="642136"/>
                                        </p:tgtEl>
                                        <p:attrNameLst>
                                          <p:attrName>style.visibility</p:attrName>
                                        </p:attrNameLst>
                                      </p:cBhvr>
                                      <p:to>
                                        <p:strVal val="visible"/>
                                      </p:to>
                                    </p:set>
                                  </p:childTnLst>
                                </p:cTn>
                              </p:par>
                            </p:childTnLst>
                          </p:cTn>
                        </p:par>
                        <p:par>
                          <p:cTn id="175" fill="hold" nodeType="afterGroup">
                            <p:stCondLst>
                              <p:cond delay="1000"/>
                            </p:stCondLst>
                            <p:childTnLst>
                              <p:par>
                                <p:cTn id="176" presetID="17" presetClass="entr" presetSubtype="1" fill="hold" nodeType="afterEffect">
                                  <p:stCondLst>
                                    <p:cond delay="0"/>
                                  </p:stCondLst>
                                  <p:childTnLst>
                                    <p:set>
                                      <p:cBhvr>
                                        <p:cTn id="177" dur="1" fill="hold">
                                          <p:stCondLst>
                                            <p:cond delay="0"/>
                                          </p:stCondLst>
                                        </p:cTn>
                                        <p:tgtEl>
                                          <p:spTgt spid="642137"/>
                                        </p:tgtEl>
                                        <p:attrNameLst>
                                          <p:attrName>style.visibility</p:attrName>
                                        </p:attrNameLst>
                                      </p:cBhvr>
                                      <p:to>
                                        <p:strVal val="visible"/>
                                      </p:to>
                                    </p:set>
                                    <p:anim calcmode="lin" valueType="num">
                                      <p:cBhvr>
                                        <p:cTn id="178" dur="500" fill="hold"/>
                                        <p:tgtEl>
                                          <p:spTgt spid="642137"/>
                                        </p:tgtEl>
                                        <p:attrNameLst>
                                          <p:attrName>ppt_x</p:attrName>
                                        </p:attrNameLst>
                                      </p:cBhvr>
                                      <p:tavLst>
                                        <p:tav tm="0">
                                          <p:val>
                                            <p:strVal val="#ppt_x"/>
                                          </p:val>
                                        </p:tav>
                                        <p:tav tm="100000">
                                          <p:val>
                                            <p:strVal val="#ppt_x"/>
                                          </p:val>
                                        </p:tav>
                                      </p:tavLst>
                                    </p:anim>
                                    <p:anim calcmode="lin" valueType="num">
                                      <p:cBhvr>
                                        <p:cTn id="179" dur="500" fill="hold"/>
                                        <p:tgtEl>
                                          <p:spTgt spid="642137"/>
                                        </p:tgtEl>
                                        <p:attrNameLst>
                                          <p:attrName>ppt_y</p:attrName>
                                        </p:attrNameLst>
                                      </p:cBhvr>
                                      <p:tavLst>
                                        <p:tav tm="0">
                                          <p:val>
                                            <p:strVal val="#ppt_y-#ppt_h/2"/>
                                          </p:val>
                                        </p:tav>
                                        <p:tav tm="100000">
                                          <p:val>
                                            <p:strVal val="#ppt_y"/>
                                          </p:val>
                                        </p:tav>
                                      </p:tavLst>
                                    </p:anim>
                                    <p:anim calcmode="lin" valueType="num">
                                      <p:cBhvr>
                                        <p:cTn id="180" dur="500" fill="hold"/>
                                        <p:tgtEl>
                                          <p:spTgt spid="642137"/>
                                        </p:tgtEl>
                                        <p:attrNameLst>
                                          <p:attrName>ppt_w</p:attrName>
                                        </p:attrNameLst>
                                      </p:cBhvr>
                                      <p:tavLst>
                                        <p:tav tm="0">
                                          <p:val>
                                            <p:strVal val="#ppt_w"/>
                                          </p:val>
                                        </p:tav>
                                        <p:tav tm="100000">
                                          <p:val>
                                            <p:strVal val="#ppt_w"/>
                                          </p:val>
                                        </p:tav>
                                      </p:tavLst>
                                    </p:anim>
                                    <p:anim calcmode="lin" valueType="num">
                                      <p:cBhvr>
                                        <p:cTn id="181" dur="500" fill="hold"/>
                                        <p:tgtEl>
                                          <p:spTgt spid="642137"/>
                                        </p:tgtEl>
                                        <p:attrNameLst>
                                          <p:attrName>ppt_h</p:attrName>
                                        </p:attrNameLst>
                                      </p:cBhvr>
                                      <p:tavLst>
                                        <p:tav tm="0">
                                          <p:val>
                                            <p:fltVal val="0"/>
                                          </p:val>
                                        </p:tav>
                                        <p:tav tm="100000">
                                          <p:val>
                                            <p:strVal val="#ppt_h"/>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4" fill="hold" nodeType="clickEffect">
                                  <p:stCondLst>
                                    <p:cond delay="0"/>
                                  </p:stCondLst>
                                  <p:childTnLst>
                                    <p:set>
                                      <p:cBhvr>
                                        <p:cTn id="185" dur="1" fill="hold">
                                          <p:stCondLst>
                                            <p:cond delay="0"/>
                                          </p:stCondLst>
                                        </p:cTn>
                                        <p:tgtEl>
                                          <p:spTgt spid="642139"/>
                                        </p:tgtEl>
                                        <p:attrNameLst>
                                          <p:attrName>style.visibility</p:attrName>
                                        </p:attrNameLst>
                                      </p:cBhvr>
                                      <p:to>
                                        <p:strVal val="visible"/>
                                      </p:to>
                                    </p:set>
                                    <p:animEffect transition="in" filter="wipe(down)">
                                      <p:cBhvr>
                                        <p:cTn id="186" dur="500"/>
                                        <p:tgtEl>
                                          <p:spTgt spid="642139"/>
                                        </p:tgtEl>
                                      </p:cBhvr>
                                    </p:animEffect>
                                  </p:childTnLst>
                                </p:cTn>
                              </p:par>
                            </p:childTnLst>
                          </p:cTn>
                        </p:par>
                        <p:par>
                          <p:cTn id="187" fill="hold" nodeType="afterGroup">
                            <p:stCondLst>
                              <p:cond delay="500"/>
                            </p:stCondLst>
                            <p:childTnLst>
                              <p:par>
                                <p:cTn id="188" presetID="1" presetClass="entr" presetSubtype="0" fill="hold" grpId="0" nodeType="afterEffect">
                                  <p:stCondLst>
                                    <p:cond delay="0"/>
                                  </p:stCondLst>
                                  <p:childTnLst>
                                    <p:set>
                                      <p:cBhvr>
                                        <p:cTn id="189" dur="1" fill="hold">
                                          <p:stCondLst>
                                            <p:cond delay="499"/>
                                          </p:stCondLst>
                                        </p:cTn>
                                        <p:tgtEl>
                                          <p:spTgt spid="642138"/>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2" presetClass="entr" presetSubtype="8" fill="hold" grpId="0" nodeType="clickEffect">
                                  <p:stCondLst>
                                    <p:cond delay="0"/>
                                  </p:stCondLst>
                                  <p:childTnLst>
                                    <p:set>
                                      <p:cBhvr>
                                        <p:cTn id="193" dur="1" fill="hold">
                                          <p:stCondLst>
                                            <p:cond delay="0"/>
                                          </p:stCondLst>
                                        </p:cTn>
                                        <p:tgtEl>
                                          <p:spTgt spid="642147"/>
                                        </p:tgtEl>
                                        <p:attrNameLst>
                                          <p:attrName>style.visibility</p:attrName>
                                        </p:attrNameLst>
                                      </p:cBhvr>
                                      <p:to>
                                        <p:strVal val="visible"/>
                                      </p:to>
                                    </p:set>
                                    <p:animEffect transition="in" filter="slide(fromLeft)">
                                      <p:cBhvr>
                                        <p:cTn id="194" dur="500"/>
                                        <p:tgtEl>
                                          <p:spTgt spid="642147"/>
                                        </p:tgtEl>
                                      </p:cBhvr>
                                    </p:animEffect>
                                  </p:childTnLst>
                                </p:cTn>
                              </p:par>
                            </p:childTnLst>
                          </p:cTn>
                        </p:par>
                        <p:par>
                          <p:cTn id="195" fill="hold" nodeType="afterGroup">
                            <p:stCondLst>
                              <p:cond delay="500"/>
                            </p:stCondLst>
                            <p:childTnLst>
                              <p:par>
                                <p:cTn id="196" presetID="12" presetClass="entr" presetSubtype="8" fill="hold" nodeType="afterEffect">
                                  <p:stCondLst>
                                    <p:cond delay="0"/>
                                  </p:stCondLst>
                                  <p:childTnLst>
                                    <p:set>
                                      <p:cBhvr>
                                        <p:cTn id="197" dur="1" fill="hold">
                                          <p:stCondLst>
                                            <p:cond delay="0"/>
                                          </p:stCondLst>
                                        </p:cTn>
                                        <p:tgtEl>
                                          <p:spTgt spid="21"/>
                                        </p:tgtEl>
                                        <p:attrNameLst>
                                          <p:attrName>style.visibility</p:attrName>
                                        </p:attrNameLst>
                                      </p:cBhvr>
                                      <p:to>
                                        <p:strVal val="visible"/>
                                      </p:to>
                                    </p:set>
                                    <p:animEffect transition="in" filter="slide(fromLeft)">
                                      <p:cBhvr>
                                        <p:cTn id="198" dur="500"/>
                                        <p:tgtEl>
                                          <p:spTgt spid="21"/>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2" presetClass="entr" presetSubtype="8" fill="hold" grpId="0" nodeType="clickEffect">
                                  <p:stCondLst>
                                    <p:cond delay="0"/>
                                  </p:stCondLst>
                                  <p:childTnLst>
                                    <p:set>
                                      <p:cBhvr>
                                        <p:cTn id="202" dur="1" fill="hold">
                                          <p:stCondLst>
                                            <p:cond delay="0"/>
                                          </p:stCondLst>
                                        </p:cTn>
                                        <p:tgtEl>
                                          <p:spTgt spid="642153"/>
                                        </p:tgtEl>
                                        <p:attrNameLst>
                                          <p:attrName>style.visibility</p:attrName>
                                        </p:attrNameLst>
                                      </p:cBhvr>
                                      <p:to>
                                        <p:strVal val="visible"/>
                                      </p:to>
                                    </p:set>
                                    <p:animEffect transition="in" filter="slide(fromLeft)">
                                      <p:cBhvr>
                                        <p:cTn id="203" dur="500"/>
                                        <p:tgtEl>
                                          <p:spTgt spid="642153"/>
                                        </p:tgtEl>
                                      </p:cBhvr>
                                    </p:animEffect>
                                  </p:childTnLst>
                                </p:cTn>
                              </p:par>
                            </p:childTnLst>
                          </p:cTn>
                        </p:par>
                        <p:par>
                          <p:cTn id="204" fill="hold" nodeType="afterGroup">
                            <p:stCondLst>
                              <p:cond delay="500"/>
                            </p:stCondLst>
                            <p:childTnLst>
                              <p:par>
                                <p:cTn id="205" presetID="12" presetClass="entr" presetSubtype="8" fill="hold" nodeType="afterEffect">
                                  <p:stCondLst>
                                    <p:cond delay="0"/>
                                  </p:stCondLst>
                                  <p:childTnLst>
                                    <p:set>
                                      <p:cBhvr>
                                        <p:cTn id="206" dur="1" fill="hold">
                                          <p:stCondLst>
                                            <p:cond delay="0"/>
                                          </p:stCondLst>
                                        </p:cTn>
                                        <p:tgtEl>
                                          <p:spTgt spid="22"/>
                                        </p:tgtEl>
                                        <p:attrNameLst>
                                          <p:attrName>style.visibility</p:attrName>
                                        </p:attrNameLst>
                                      </p:cBhvr>
                                      <p:to>
                                        <p:strVal val="visible"/>
                                      </p:to>
                                    </p:set>
                                    <p:animEffect transition="in" filter="slide(fromLeft)">
                                      <p:cBhvr>
                                        <p:cTn id="207" dur="500"/>
                                        <p:tgtEl>
                                          <p:spTgt spid="22"/>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2" fill="hold" nodeType="clickEffect">
                                  <p:stCondLst>
                                    <p:cond delay="0"/>
                                  </p:stCondLst>
                                  <p:childTnLst>
                                    <p:set>
                                      <p:cBhvr>
                                        <p:cTn id="211" dur="1" fill="hold">
                                          <p:stCondLst>
                                            <p:cond delay="0"/>
                                          </p:stCondLst>
                                        </p:cTn>
                                        <p:tgtEl>
                                          <p:spTgt spid="642156"/>
                                        </p:tgtEl>
                                        <p:attrNameLst>
                                          <p:attrName>style.visibility</p:attrName>
                                        </p:attrNameLst>
                                      </p:cBhvr>
                                      <p:to>
                                        <p:strVal val="visible"/>
                                      </p:to>
                                    </p:set>
                                    <p:animEffect transition="in" filter="wipe(right)">
                                      <p:cBhvr>
                                        <p:cTn id="212" dur="500"/>
                                        <p:tgtEl>
                                          <p:spTgt spid="642156"/>
                                        </p:tgtEl>
                                      </p:cBhvr>
                                    </p:animEffect>
                                  </p:childTnLst>
                                </p:cTn>
                              </p:par>
                            </p:childTnLst>
                          </p:cTn>
                        </p:par>
                        <p:par>
                          <p:cTn id="213" fill="hold" nodeType="afterGroup">
                            <p:stCondLst>
                              <p:cond delay="500"/>
                            </p:stCondLst>
                            <p:childTnLst>
                              <p:par>
                                <p:cTn id="214" presetID="1" presetClass="entr" presetSubtype="0" fill="hold" grpId="0" nodeType="afterEffect">
                                  <p:stCondLst>
                                    <p:cond delay="0"/>
                                  </p:stCondLst>
                                  <p:childTnLst>
                                    <p:set>
                                      <p:cBhvr>
                                        <p:cTn id="215" dur="1" fill="hold">
                                          <p:stCondLst>
                                            <p:cond delay="499"/>
                                          </p:stCondLst>
                                        </p:cTn>
                                        <p:tgtEl>
                                          <p:spTgt spid="642154"/>
                                        </p:tgtEl>
                                        <p:attrNameLst>
                                          <p:attrName>style.visibility</p:attrName>
                                        </p:attrNameLst>
                                      </p:cBhvr>
                                      <p:to>
                                        <p:strVal val="visible"/>
                                      </p:to>
                                    </p:set>
                                  </p:childTnLst>
                                </p:cTn>
                              </p:par>
                            </p:childTnLst>
                          </p:cTn>
                        </p:par>
                        <p:par>
                          <p:cTn id="216" fill="hold" nodeType="afterGroup">
                            <p:stCondLst>
                              <p:cond delay="1000"/>
                            </p:stCondLst>
                            <p:childTnLst>
                              <p:par>
                                <p:cTn id="217" presetID="1" presetClass="entr" presetSubtype="0" fill="hold" grpId="0" nodeType="afterEffect">
                                  <p:stCondLst>
                                    <p:cond delay="0"/>
                                  </p:stCondLst>
                                  <p:childTnLst>
                                    <p:set>
                                      <p:cBhvr>
                                        <p:cTn id="218" dur="1" fill="hold">
                                          <p:stCondLst>
                                            <p:cond delay="499"/>
                                          </p:stCondLst>
                                        </p:cTn>
                                        <p:tgtEl>
                                          <p:spTgt spid="642155"/>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4" fill="hold" nodeType="clickEffect">
                                  <p:stCondLst>
                                    <p:cond delay="0"/>
                                  </p:stCondLst>
                                  <p:childTnLst>
                                    <p:set>
                                      <p:cBhvr>
                                        <p:cTn id="222" dur="1" fill="hold">
                                          <p:stCondLst>
                                            <p:cond delay="0"/>
                                          </p:stCondLst>
                                        </p:cTn>
                                        <p:tgtEl>
                                          <p:spTgt spid="642149"/>
                                        </p:tgtEl>
                                        <p:attrNameLst>
                                          <p:attrName>style.visibility</p:attrName>
                                        </p:attrNameLst>
                                      </p:cBhvr>
                                      <p:to>
                                        <p:strVal val="visible"/>
                                      </p:to>
                                    </p:set>
                                    <p:animEffect transition="in" filter="wipe(down)">
                                      <p:cBhvr>
                                        <p:cTn id="223" dur="500"/>
                                        <p:tgtEl>
                                          <p:spTgt spid="642149"/>
                                        </p:tgtEl>
                                      </p:cBhvr>
                                    </p:animEffect>
                                  </p:childTnLst>
                                </p:cTn>
                              </p:par>
                            </p:childTnLst>
                          </p:cTn>
                        </p:par>
                        <p:par>
                          <p:cTn id="224" fill="hold" nodeType="afterGroup">
                            <p:stCondLst>
                              <p:cond delay="500"/>
                            </p:stCondLst>
                            <p:childTnLst>
                              <p:par>
                                <p:cTn id="225" presetID="1" presetClass="entr" presetSubtype="0" fill="hold" grpId="0" nodeType="afterEffect">
                                  <p:stCondLst>
                                    <p:cond delay="0"/>
                                  </p:stCondLst>
                                  <p:childTnLst>
                                    <p:set>
                                      <p:cBhvr>
                                        <p:cTn id="226" dur="1" fill="hold">
                                          <p:stCondLst>
                                            <p:cond delay="499"/>
                                          </p:stCondLst>
                                        </p:cTn>
                                        <p:tgtEl>
                                          <p:spTgt spid="642148"/>
                                        </p:tgtEl>
                                        <p:attrNameLst>
                                          <p:attrName>style.visibility</p:attrName>
                                        </p:attrNameLst>
                                      </p:cBhvr>
                                      <p:to>
                                        <p:strVal val="visible"/>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2" presetClass="entr" presetSubtype="1" fill="hold" grpId="0" nodeType="clickEffect">
                                  <p:stCondLst>
                                    <p:cond delay="0"/>
                                  </p:stCondLst>
                                  <p:childTnLst>
                                    <p:set>
                                      <p:cBhvr>
                                        <p:cTn id="230" dur="1" fill="hold">
                                          <p:stCondLst>
                                            <p:cond delay="0"/>
                                          </p:stCondLst>
                                        </p:cTn>
                                        <p:tgtEl>
                                          <p:spTgt spid="642160"/>
                                        </p:tgtEl>
                                        <p:attrNameLst>
                                          <p:attrName>style.visibility</p:attrName>
                                        </p:attrNameLst>
                                      </p:cBhvr>
                                      <p:to>
                                        <p:strVal val="visible"/>
                                      </p:to>
                                    </p:set>
                                    <p:animEffect transition="in" filter="slide(fromTop)">
                                      <p:cBhvr>
                                        <p:cTn id="231" dur="500"/>
                                        <p:tgtEl>
                                          <p:spTgt spid="642160"/>
                                        </p:tgtEl>
                                      </p:cBhvr>
                                    </p:animEffect>
                                  </p:childTnLst>
                                </p:cTn>
                              </p:par>
                            </p:childTnLst>
                          </p:cTn>
                        </p:par>
                        <p:par>
                          <p:cTn id="232" fill="hold" nodeType="afterGroup">
                            <p:stCondLst>
                              <p:cond delay="500"/>
                            </p:stCondLst>
                            <p:childTnLst>
                              <p:par>
                                <p:cTn id="233" presetID="12" presetClass="entr" presetSubtype="1" fill="hold" nodeType="afterEffect">
                                  <p:stCondLst>
                                    <p:cond delay="0"/>
                                  </p:stCondLst>
                                  <p:childTnLst>
                                    <p:set>
                                      <p:cBhvr>
                                        <p:cTn id="234" dur="1" fill="hold">
                                          <p:stCondLst>
                                            <p:cond delay="0"/>
                                          </p:stCondLst>
                                        </p:cTn>
                                        <p:tgtEl>
                                          <p:spTgt spid="23"/>
                                        </p:tgtEl>
                                        <p:attrNameLst>
                                          <p:attrName>style.visibility</p:attrName>
                                        </p:attrNameLst>
                                      </p:cBhvr>
                                      <p:to>
                                        <p:strVal val="visible"/>
                                      </p:to>
                                    </p:set>
                                    <p:animEffect transition="in" filter="slide(fromTop)">
                                      <p:cBhvr>
                                        <p:cTn id="2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104" grpId="0"/>
      <p:bldP spid="642105" grpId="0"/>
      <p:bldP spid="642111" grpId="0"/>
      <p:bldP spid="642112" grpId="0"/>
      <p:bldP spid="642125" grpId="0" animBg="1"/>
      <p:bldP spid="642126" grpId="0" animBg="1"/>
      <p:bldP spid="642127" grpId="0" animBg="1"/>
      <p:bldP spid="642128" grpId="0" animBg="1"/>
      <p:bldP spid="642129" grpId="0"/>
      <p:bldP spid="642134" grpId="0" animBg="1"/>
      <p:bldP spid="642135" grpId="0" animBg="1"/>
      <p:bldP spid="642136" grpId="0" animBg="1"/>
      <p:bldP spid="642138" grpId="0" animBg="1"/>
      <p:bldP spid="642143" grpId="0" animBg="1"/>
      <p:bldP spid="642147" grpId="0" animBg="1"/>
      <p:bldP spid="642148" grpId="0" animBg="1"/>
      <p:bldP spid="642153" grpId="0" animBg="1"/>
      <p:bldP spid="642154" grpId="0" animBg="1"/>
      <p:bldP spid="642155" grpId="0" animBg="1"/>
      <p:bldP spid="642160" grpId="0" animBg="1"/>
    </p:bld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4"/>
          <p:cNvSpPr>
            <a:spLocks noChangeArrowheads="1"/>
          </p:cNvSpPr>
          <p:nvPr/>
        </p:nvSpPr>
        <p:spPr bwMode="auto">
          <a:xfrm>
            <a:off x="0" y="692150"/>
            <a:ext cx="8872538" cy="9461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None/>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6</a:t>
            </a:r>
            <a:r>
              <a:rPr lang="zh-CN" altLang="en-US" b="1">
                <a:latin typeface="楷体_GB2312" pitchFamily="49" charset="-122"/>
                <a:ea typeface="楷体_GB2312" pitchFamily="49" charset="-122"/>
              </a:rPr>
              <a:t>）设计一个算法，通过一趟遍历在单链表中确定</a:t>
            </a:r>
            <a:r>
              <a:rPr lang="zh-CN" altLang="en-US" b="1">
                <a:solidFill>
                  <a:srgbClr val="FF0000"/>
                </a:solidFill>
                <a:latin typeface="楷体_GB2312" pitchFamily="49" charset="-122"/>
                <a:ea typeface="楷体_GB2312" pitchFamily="49" charset="-122"/>
              </a:rPr>
              <a:t>值最大</a:t>
            </a:r>
            <a:r>
              <a:rPr lang="zh-CN" altLang="en-US" b="1">
                <a:latin typeface="楷体_GB2312" pitchFamily="49" charset="-122"/>
                <a:ea typeface="楷体_GB2312" pitchFamily="49" charset="-122"/>
              </a:rPr>
              <a:t>的结点。</a:t>
            </a:r>
          </a:p>
        </p:txBody>
      </p:sp>
      <p:sp>
        <p:nvSpPr>
          <p:cNvPr id="172035" name="Rectangle 6"/>
          <p:cNvSpPr>
            <a:spLocks noChangeArrowheads="1"/>
          </p:cNvSpPr>
          <p:nvPr/>
        </p:nvSpPr>
        <p:spPr bwMode="auto">
          <a:xfrm>
            <a:off x="250825" y="1989138"/>
            <a:ext cx="8208963" cy="3973512"/>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None/>
            </a:pP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算法步骤</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类似于求</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个数中的最大数</a:t>
            </a:r>
          </a:p>
          <a:p>
            <a:pPr>
              <a:buClr>
                <a:srgbClr val="FF0000"/>
              </a:buClr>
              <a:buFont typeface="Wingdings" panose="05000000000000000000" pitchFamily="2" charset="2"/>
              <a:buChar char="ü"/>
            </a:pPr>
            <a:r>
              <a:rPr lang="zh-CN" altLang="en-US" b="1">
                <a:latin typeface="楷体_GB2312" pitchFamily="49" charset="-122"/>
                <a:ea typeface="楷体_GB2312" pitchFamily="49" charset="-122"/>
              </a:rPr>
              <a:t>可假设第一个结点最大，用指针</a:t>
            </a:r>
            <a:r>
              <a:rPr lang="en-US" altLang="zh-CN" b="1">
                <a:latin typeface="楷体_GB2312" pitchFamily="49" charset="-122"/>
                <a:ea typeface="楷体_GB2312" pitchFamily="49" charset="-122"/>
              </a:rPr>
              <a:t>pmax</a:t>
            </a:r>
            <a:r>
              <a:rPr lang="zh-CN" altLang="en-US" b="1">
                <a:latin typeface="楷体_GB2312" pitchFamily="49" charset="-122"/>
                <a:ea typeface="楷体_GB2312" pitchFamily="49" charset="-122"/>
              </a:rPr>
              <a:t>指向。</a:t>
            </a:r>
          </a:p>
          <a:p>
            <a:pPr>
              <a:buClr>
                <a:srgbClr val="FF0000"/>
              </a:buClr>
              <a:buFont typeface="Wingdings" panose="05000000000000000000" pitchFamily="2" charset="2"/>
              <a:buChar char="ü"/>
            </a:pPr>
            <a:r>
              <a:rPr lang="zh-CN" altLang="en-US" b="1">
                <a:latin typeface="楷体_GB2312" pitchFamily="49" charset="-122"/>
                <a:ea typeface="楷体_GB2312" pitchFamily="49" charset="-122"/>
              </a:rPr>
              <a:t>然后用</a:t>
            </a:r>
            <a:r>
              <a:rPr lang="en-US" altLang="zh-CN" b="1">
                <a:latin typeface="楷体_GB2312" pitchFamily="49" charset="-122"/>
                <a:ea typeface="楷体_GB2312" pitchFamily="49" charset="-122"/>
              </a:rPr>
              <a:t>pmax</a:t>
            </a:r>
            <a:r>
              <a:rPr lang="zh-CN" altLang="en-US" b="1">
                <a:latin typeface="楷体_GB2312" pitchFamily="49" charset="-122"/>
                <a:ea typeface="楷体_GB2312" pitchFamily="49" charset="-122"/>
              </a:rPr>
              <a:t>依次和后面的结点进行比较，发现大者则用</a:t>
            </a:r>
            <a:r>
              <a:rPr lang="en-US" altLang="zh-CN" b="1">
                <a:latin typeface="楷体_GB2312" pitchFamily="49" charset="-122"/>
                <a:ea typeface="楷体_GB2312" pitchFamily="49" charset="-122"/>
              </a:rPr>
              <a:t>pmax</a:t>
            </a:r>
            <a:r>
              <a:rPr lang="zh-CN" altLang="en-US" b="1">
                <a:latin typeface="楷体_GB2312" pitchFamily="49" charset="-122"/>
                <a:ea typeface="楷体_GB2312" pitchFamily="49" charset="-122"/>
              </a:rPr>
              <a:t>指向该结点。</a:t>
            </a:r>
          </a:p>
          <a:p>
            <a:pPr>
              <a:buClr>
                <a:srgbClr val="FF0000"/>
              </a:buClr>
              <a:buFont typeface="Wingdings" panose="05000000000000000000" pitchFamily="2" charset="2"/>
              <a:buChar char="ü"/>
            </a:pPr>
            <a:r>
              <a:rPr lang="zh-CN" altLang="en-US" b="1">
                <a:latin typeface="楷体_GB2312" pitchFamily="49" charset="-122"/>
                <a:ea typeface="楷体_GB2312" pitchFamily="49" charset="-122"/>
              </a:rPr>
              <a:t>这样将链表从头到尾遍历一遍时，</a:t>
            </a:r>
            <a:r>
              <a:rPr lang="en-US" altLang="zh-CN" b="1">
                <a:latin typeface="楷体_GB2312" pitchFamily="49" charset="-122"/>
                <a:ea typeface="楷体_GB2312" pitchFamily="49" charset="-122"/>
              </a:rPr>
              <a:t>pmax</a:t>
            </a:r>
            <a:r>
              <a:rPr lang="zh-CN" altLang="en-US" b="1">
                <a:latin typeface="楷体_GB2312" pitchFamily="49" charset="-122"/>
                <a:ea typeface="楷体_GB2312" pitchFamily="49" charset="-122"/>
              </a:rPr>
              <a:t>所指向的结点就是最大者。</a:t>
            </a:r>
          </a:p>
          <a:p>
            <a:pPr>
              <a:buClr>
                <a:srgbClr val="FF0000"/>
              </a:buClr>
              <a:buFont typeface="Wingdings" panose="05000000000000000000" pitchFamily="2" charset="2"/>
              <a:buChar char="ü"/>
            </a:pPr>
            <a:endParaRPr lang="zh-CN" altLang="en-US" b="1">
              <a:latin typeface="楷体_GB2312" pitchFamily="49" charset="-122"/>
              <a:ea typeface="楷体_GB2312" pitchFamily="49" charset="-122"/>
            </a:endParaRPr>
          </a:p>
          <a:p>
            <a:pPr>
              <a:buClr>
                <a:srgbClr val="FF0000"/>
              </a:buClr>
              <a:buFont typeface="Wingdings" panose="05000000000000000000" pitchFamily="2" charset="2"/>
              <a:buNone/>
            </a:pPr>
            <a:r>
              <a:rPr lang="zh-CN" altLang="en-US" b="1">
                <a:solidFill>
                  <a:srgbClr val="FF0000"/>
                </a:solidFill>
                <a:latin typeface="楷体_GB2312" pitchFamily="49" charset="-122"/>
                <a:ea typeface="楷体_GB2312" pitchFamily="49" charset="-122"/>
              </a:rPr>
              <a:t>其中的比较语句形式如下：</a:t>
            </a:r>
          </a:p>
          <a:p>
            <a:pPr>
              <a:buClr>
                <a:srgbClr val="FF0000"/>
              </a:buClr>
              <a:buFont typeface="Wingdings" panose="05000000000000000000" pitchFamily="2" charset="2"/>
              <a:buNone/>
            </a:pPr>
            <a:r>
              <a:rPr lang="en-US" altLang="zh-CN" b="1">
                <a:solidFill>
                  <a:srgbClr val="FF0000"/>
                </a:solidFill>
                <a:latin typeface="楷体_GB2312" pitchFamily="49" charset="-122"/>
                <a:ea typeface="楷体_GB2312" pitchFamily="49" charset="-122"/>
              </a:rPr>
              <a:t>if(p-&gt;data &gt; pmax-&gt;data) pmax=p;</a:t>
            </a:r>
          </a:p>
        </p:txBody>
      </p:sp>
      <p:sp>
        <p:nvSpPr>
          <p:cNvPr id="172036" name="Comment 7"/>
          <p:cNvSpPr>
            <a:spLocks noChangeArrowheads="1"/>
          </p:cNvSpPr>
          <p:nvPr/>
        </p:nvSpPr>
        <p:spPr bwMode="auto">
          <a:xfrm>
            <a:off x="5580063" y="-63500"/>
            <a:ext cx="3389312"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600" b="1">
                <a:solidFill>
                  <a:srgbClr val="A50021"/>
                </a:solidFill>
                <a:latin typeface="Arial" panose="020B0604020202020204" pitchFamily="34" charset="0"/>
                <a:ea typeface="楷体_GB2312" pitchFamily="49" charset="-122"/>
              </a:rPr>
              <a:t>算法设计题</a:t>
            </a:r>
            <a:endParaRPr kumimoji="1" lang="zh-CN" altLang="en-US" sz="1600">
              <a:solidFill>
                <a:srgbClr val="000000"/>
              </a:solidFill>
              <a:latin typeface="Arial" panose="020B0604020202020204" pitchFamily="34" charset="0"/>
              <a:ea typeface="楷体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矩形 6"/>
          <p:cNvSpPr>
            <a:spLocks noChangeArrowheads="1"/>
          </p:cNvSpPr>
          <p:nvPr/>
        </p:nvSpPr>
        <p:spPr bwMode="auto">
          <a:xfrm>
            <a:off x="6643688" y="0"/>
            <a:ext cx="2500312" cy="2678113"/>
          </a:xfrm>
          <a:prstGeom prst="rect">
            <a:avLst/>
          </a:prstGeom>
          <a:solidFill>
            <a:schemeClr val="accent1"/>
          </a:solidFill>
          <a:ln w="9525">
            <a:solidFill>
              <a:schemeClr val="accent1"/>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2400" b="1">
                <a:latin typeface="华文楷体" panose="02010600040101010101" pitchFamily="2" charset="-122"/>
                <a:ea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rPr>
              <a:t>1</a:t>
            </a:r>
            <a:r>
              <a:rPr lang="zh-CN" altLang="en-US" sz="2400" b="1">
                <a:latin typeface="华文楷体" panose="02010600040101010101" pitchFamily="2" charset="-122"/>
                <a:ea typeface="华文楷体" panose="02010600040101010101" pitchFamily="2" charset="-122"/>
              </a:rPr>
              <a:t>）查找</a:t>
            </a:r>
          </a:p>
          <a:p>
            <a:pPr>
              <a:spcBef>
                <a:spcPct val="20000"/>
              </a:spcBef>
            </a:pPr>
            <a:r>
              <a:rPr lang="zh-CN" altLang="en-US" sz="2400" b="1">
                <a:latin typeface="华文楷体" panose="02010600040101010101" pitchFamily="2" charset="-122"/>
                <a:ea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rPr>
              <a:t>2</a:t>
            </a:r>
            <a:r>
              <a:rPr lang="zh-CN" altLang="en-US" sz="2400" b="1">
                <a:latin typeface="华文楷体" panose="02010600040101010101" pitchFamily="2" charset="-122"/>
                <a:ea typeface="华文楷体" panose="02010600040101010101" pitchFamily="2" charset="-122"/>
              </a:rPr>
              <a:t>）插入</a:t>
            </a:r>
          </a:p>
          <a:p>
            <a:pPr>
              <a:spcBef>
                <a:spcPct val="20000"/>
              </a:spcBef>
            </a:pPr>
            <a:r>
              <a:rPr lang="zh-CN" altLang="en-US" sz="2400" b="1">
                <a:latin typeface="华文楷体" panose="02010600040101010101" pitchFamily="2" charset="-122"/>
                <a:ea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rPr>
              <a:t>3</a:t>
            </a:r>
            <a:r>
              <a:rPr lang="zh-CN" altLang="en-US" sz="2400" b="1">
                <a:latin typeface="华文楷体" panose="02010600040101010101" pitchFamily="2" charset="-122"/>
                <a:ea typeface="华文楷体" panose="02010600040101010101" pitchFamily="2" charset="-122"/>
              </a:rPr>
              <a:t>）删除</a:t>
            </a:r>
          </a:p>
          <a:p>
            <a:pPr>
              <a:spcBef>
                <a:spcPct val="20000"/>
              </a:spcBef>
            </a:pPr>
            <a:r>
              <a:rPr lang="zh-CN" altLang="en-US" sz="2400" b="1">
                <a:latin typeface="华文楷体" panose="02010600040101010101" pitchFamily="2" charset="-122"/>
                <a:ea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rPr>
              <a:t>4</a:t>
            </a:r>
            <a:r>
              <a:rPr lang="zh-CN" altLang="en-US" sz="2400" b="1">
                <a:latin typeface="华文楷体" panose="02010600040101010101" pitchFamily="2" charset="-122"/>
                <a:ea typeface="华文楷体" panose="02010600040101010101" pitchFamily="2" charset="-122"/>
              </a:rPr>
              <a:t>）修改</a:t>
            </a:r>
          </a:p>
          <a:p>
            <a:pPr>
              <a:spcBef>
                <a:spcPct val="20000"/>
              </a:spcBef>
            </a:pPr>
            <a:r>
              <a:rPr lang="zh-CN" altLang="en-US" sz="2400" b="1">
                <a:latin typeface="华文楷体" panose="02010600040101010101" pitchFamily="2" charset="-122"/>
                <a:ea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rPr>
              <a:t>5</a:t>
            </a:r>
            <a:r>
              <a:rPr lang="zh-CN" altLang="en-US" sz="2400" b="1">
                <a:latin typeface="华文楷体" panose="02010600040101010101" pitchFamily="2" charset="-122"/>
                <a:ea typeface="华文楷体" panose="02010600040101010101" pitchFamily="2" charset="-122"/>
              </a:rPr>
              <a:t>）排序</a:t>
            </a:r>
          </a:p>
          <a:p>
            <a:pPr>
              <a:spcBef>
                <a:spcPct val="20000"/>
              </a:spcBef>
            </a:pPr>
            <a:r>
              <a:rPr lang="zh-CN" altLang="en-US" sz="2400" b="1">
                <a:latin typeface="华文楷体" panose="02010600040101010101" pitchFamily="2" charset="-122"/>
                <a:ea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rPr>
              <a:t>6</a:t>
            </a:r>
            <a:r>
              <a:rPr lang="zh-CN" altLang="en-US" sz="2400" b="1">
                <a:latin typeface="华文楷体" panose="02010600040101010101" pitchFamily="2" charset="-122"/>
                <a:ea typeface="华文楷体" panose="02010600040101010101" pitchFamily="2" charset="-122"/>
              </a:rPr>
              <a:t>）计数</a:t>
            </a:r>
          </a:p>
        </p:txBody>
      </p:sp>
      <p:sp>
        <p:nvSpPr>
          <p:cNvPr id="5" name="Rectangle 154"/>
          <p:cNvSpPr txBox="1">
            <a:spLocks noChangeArrowheads="1"/>
          </p:cNvSpPr>
          <p:nvPr/>
        </p:nvSpPr>
        <p:spPr>
          <a:xfrm>
            <a:off x="0" y="0"/>
            <a:ext cx="4933950" cy="609600"/>
          </a:xfrm>
          <a:prstGeom prst="rect">
            <a:avLst/>
          </a:prstGeom>
          <a:solidFill>
            <a:srgbClr val="92D050"/>
          </a:solidFill>
        </p:spPr>
        <p:txBody>
          <a:bodyPr/>
          <a:lstStyle/>
          <a:p>
            <a:pPr>
              <a:defRPr/>
            </a:pP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案例</a:t>
            </a:r>
            <a:r>
              <a:rPr kumimoji="1" lang="en-US" altLang="zh-CN"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2.3 </a:t>
            </a: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：图书信息管理系统</a:t>
            </a:r>
          </a:p>
        </p:txBody>
      </p:sp>
      <p:pic>
        <p:nvPicPr>
          <p:cNvPr id="23556" name="Picture 1" descr="2UD0Y{DZT1C_VAP(LNSYLG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857250"/>
            <a:ext cx="5889625"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3080" name="Rectangle 8"/>
          <p:cNvSpPr>
            <a:spLocks noChangeArrowheads="1"/>
          </p:cNvSpPr>
          <p:nvPr/>
        </p:nvSpPr>
        <p:spPr bwMode="auto">
          <a:xfrm>
            <a:off x="92075" y="908050"/>
            <a:ext cx="9051925" cy="10064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None/>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7</a:t>
            </a:r>
            <a:r>
              <a:rPr lang="zh-CN" altLang="en-US" b="1">
                <a:latin typeface="楷体_GB2312" pitchFamily="49" charset="-122"/>
                <a:ea typeface="楷体_GB2312" pitchFamily="49" charset="-122"/>
              </a:rPr>
              <a:t>）设计一个算法，通过一趟遍历，将链表中所有结点的链接方向逆转，且仍利用原表的存储空间。</a:t>
            </a:r>
            <a:r>
              <a:rPr lang="zh-CN" altLang="en-US" sz="3200" b="1">
                <a:latin typeface="楷体_GB2312" pitchFamily="49" charset="-122"/>
                <a:ea typeface="楷体_GB2312" pitchFamily="49" charset="-122"/>
              </a:rPr>
              <a:t>　</a:t>
            </a:r>
          </a:p>
        </p:txBody>
      </p:sp>
      <p:sp>
        <p:nvSpPr>
          <p:cNvPr id="173059" name="Comment 9"/>
          <p:cNvSpPr>
            <a:spLocks noChangeArrowheads="1"/>
          </p:cNvSpPr>
          <p:nvPr/>
        </p:nvSpPr>
        <p:spPr bwMode="auto">
          <a:xfrm>
            <a:off x="5580063" y="-63500"/>
            <a:ext cx="3389312"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600" b="1">
                <a:solidFill>
                  <a:srgbClr val="A50021"/>
                </a:solidFill>
                <a:latin typeface="Arial" panose="020B0604020202020204" pitchFamily="34" charset="0"/>
                <a:ea typeface="楷体_GB2312" pitchFamily="49" charset="-122"/>
              </a:rPr>
              <a:t>算法设计题</a:t>
            </a:r>
            <a:endParaRPr kumimoji="1" lang="zh-CN" altLang="en-US" sz="1600">
              <a:solidFill>
                <a:srgbClr val="000000"/>
              </a:solidFill>
              <a:latin typeface="Arial" panose="020B0604020202020204" pitchFamily="34" charset="0"/>
              <a:ea typeface="楷体_GB2312" pitchFamily="49" charset="-122"/>
            </a:endParaRPr>
          </a:p>
        </p:txBody>
      </p:sp>
      <p:sp>
        <p:nvSpPr>
          <p:cNvPr id="173060" name="Rectangle 10"/>
          <p:cNvSpPr>
            <a:spLocks noChangeArrowheads="1"/>
          </p:cNvSpPr>
          <p:nvPr/>
        </p:nvSpPr>
        <p:spPr bwMode="auto">
          <a:xfrm>
            <a:off x="107950" y="2565400"/>
            <a:ext cx="8893175" cy="98425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buClr>
                <a:srgbClr val="FF0000"/>
              </a:buClr>
              <a:buFont typeface="Wingdings" panose="05000000000000000000" pitchFamily="2" charset="2"/>
              <a:buNone/>
            </a:pP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算法步骤</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从首元结点开始，逐个地把链表</a:t>
            </a:r>
            <a:r>
              <a:rPr lang="en-US" altLang="zh-CN" b="1">
                <a:latin typeface="楷体_GB2312" pitchFamily="49" charset="-122"/>
                <a:ea typeface="楷体_GB2312" pitchFamily="49" charset="-122"/>
              </a:rPr>
              <a:t>L</a:t>
            </a:r>
            <a:r>
              <a:rPr lang="zh-CN" altLang="en-US" b="1">
                <a:latin typeface="楷体_GB2312" pitchFamily="49" charset="-122"/>
                <a:ea typeface="楷体_GB2312" pitchFamily="49" charset="-122"/>
              </a:rPr>
              <a:t>的当前结点</a:t>
            </a:r>
            <a:r>
              <a:rPr lang="en-US" altLang="zh-CN" b="1">
                <a:latin typeface="楷体_GB2312" pitchFamily="49" charset="-122"/>
                <a:ea typeface="楷体_GB2312" pitchFamily="49" charset="-122"/>
              </a:rPr>
              <a:t>p</a:t>
            </a:r>
            <a:r>
              <a:rPr lang="zh-CN" altLang="en-US" b="1">
                <a:latin typeface="楷体_GB2312" pitchFamily="49" charset="-122"/>
                <a:ea typeface="楷体_GB2312" pitchFamily="49" charset="-122"/>
              </a:rPr>
              <a:t>插入新的链表头部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3080"/>
                                        </p:tgtEl>
                                        <p:attrNameLst>
                                          <p:attrName>style.visibility</p:attrName>
                                        </p:attrNameLst>
                                      </p:cBhvr>
                                      <p:to>
                                        <p:strVal val="visible"/>
                                      </p:to>
                                    </p:set>
                                    <p:animEffect transition="in" filter="box(in)">
                                      <p:cBhvr>
                                        <p:cTn id="7" dur="500"/>
                                        <p:tgtEl>
                                          <p:spTgt spid="64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80" grpId="0" animBg="1"/>
    </p:bld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4"/>
          <p:cNvSpPr>
            <a:spLocks noChangeArrowheads="1"/>
          </p:cNvSpPr>
          <p:nvPr/>
        </p:nvSpPr>
        <p:spPr bwMode="auto">
          <a:xfrm>
            <a:off x="1285875" y="1382713"/>
            <a:ext cx="1143000" cy="533400"/>
          </a:xfrm>
          <a:prstGeom prst="rect">
            <a:avLst/>
          </a:prstGeom>
          <a:solidFill>
            <a:srgbClr val="FFFF00"/>
          </a:solidFill>
          <a:ln w="9525">
            <a:solidFill>
              <a:srgbClr val="CC66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4083" name="Line 5"/>
          <p:cNvSpPr>
            <a:spLocks noChangeShapeType="1"/>
          </p:cNvSpPr>
          <p:nvPr/>
        </p:nvSpPr>
        <p:spPr bwMode="auto">
          <a:xfrm>
            <a:off x="2047875" y="1382713"/>
            <a:ext cx="0" cy="533400"/>
          </a:xfrm>
          <a:prstGeom prst="line">
            <a:avLst/>
          </a:prstGeom>
          <a:noFill/>
          <a:ln w="9525">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84" name="Text Box 6"/>
          <p:cNvSpPr txBox="1">
            <a:spLocks noChangeArrowheads="1"/>
          </p:cNvSpPr>
          <p:nvPr/>
        </p:nvSpPr>
        <p:spPr bwMode="auto">
          <a:xfrm>
            <a:off x="2809875" y="1374775"/>
            <a:ext cx="762000" cy="541338"/>
          </a:xfrm>
          <a:prstGeom prst="rect">
            <a:avLst/>
          </a:prstGeom>
          <a:solidFill>
            <a:srgbClr val="FFFF99">
              <a:alpha val="50195"/>
            </a:srgbClr>
          </a:solidFill>
          <a:ln w="22225">
            <a:solidFill>
              <a:srgbClr val="FF66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en-US" altLang="zh-CN">
                <a:ea typeface="宋体" panose="02010600030101010101" pitchFamily="2" charset="-122"/>
              </a:rPr>
              <a:t>a</a:t>
            </a:r>
            <a:r>
              <a:rPr lang="en-US" altLang="zh-CN" baseline="-25000">
                <a:ea typeface="宋体" panose="02010600030101010101" pitchFamily="2" charset="-122"/>
              </a:rPr>
              <a:t>1</a:t>
            </a:r>
            <a:endParaRPr lang="en-US" altLang="zh-CN" sz="2400">
              <a:ea typeface="宋体" panose="02010600030101010101" pitchFamily="2" charset="-122"/>
            </a:endParaRPr>
          </a:p>
        </p:txBody>
      </p:sp>
      <p:sp>
        <p:nvSpPr>
          <p:cNvPr id="174085" name="Rectangle 7"/>
          <p:cNvSpPr>
            <a:spLocks noChangeArrowheads="1"/>
          </p:cNvSpPr>
          <p:nvPr/>
        </p:nvSpPr>
        <p:spPr bwMode="auto">
          <a:xfrm>
            <a:off x="3571875" y="1390650"/>
            <a:ext cx="381000" cy="525463"/>
          </a:xfrm>
          <a:prstGeom prst="rect">
            <a:avLst/>
          </a:prstGeom>
          <a:solidFill>
            <a:srgbClr val="FFFF00"/>
          </a:solidFill>
          <a:ln w="9525">
            <a:solidFill>
              <a:srgbClr val="CC66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4086" name="Text Box 8"/>
          <p:cNvSpPr txBox="1">
            <a:spLocks noChangeArrowheads="1"/>
          </p:cNvSpPr>
          <p:nvPr/>
        </p:nvSpPr>
        <p:spPr bwMode="auto">
          <a:xfrm>
            <a:off x="4410075" y="1382713"/>
            <a:ext cx="762000" cy="541337"/>
          </a:xfrm>
          <a:prstGeom prst="rect">
            <a:avLst/>
          </a:prstGeom>
          <a:solidFill>
            <a:srgbClr val="FFFF99">
              <a:alpha val="50195"/>
            </a:srgbClr>
          </a:solidFill>
          <a:ln w="22225">
            <a:solidFill>
              <a:srgbClr val="FF66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en-US" altLang="zh-CN">
                <a:ea typeface="宋体" panose="02010600030101010101" pitchFamily="2" charset="-122"/>
              </a:rPr>
              <a:t>a</a:t>
            </a:r>
            <a:r>
              <a:rPr lang="en-US" altLang="zh-CN" baseline="-25000">
                <a:ea typeface="宋体" panose="02010600030101010101" pitchFamily="2" charset="-122"/>
              </a:rPr>
              <a:t>2</a:t>
            </a:r>
            <a:endParaRPr lang="en-US" altLang="zh-CN" sz="2400">
              <a:ea typeface="宋体" panose="02010600030101010101" pitchFamily="2" charset="-122"/>
            </a:endParaRPr>
          </a:p>
        </p:txBody>
      </p:sp>
      <p:sp>
        <p:nvSpPr>
          <p:cNvPr id="174087" name="Rectangle 9"/>
          <p:cNvSpPr>
            <a:spLocks noChangeArrowheads="1"/>
          </p:cNvSpPr>
          <p:nvPr/>
        </p:nvSpPr>
        <p:spPr bwMode="auto">
          <a:xfrm>
            <a:off x="5172075" y="1382713"/>
            <a:ext cx="381000" cy="541337"/>
          </a:xfrm>
          <a:prstGeom prst="rect">
            <a:avLst/>
          </a:prstGeom>
          <a:solidFill>
            <a:srgbClr val="FFFF00"/>
          </a:solidFill>
          <a:ln w="9525">
            <a:solidFill>
              <a:srgbClr val="CC66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4088" name="Text Box 10"/>
          <p:cNvSpPr txBox="1">
            <a:spLocks noChangeArrowheads="1"/>
          </p:cNvSpPr>
          <p:nvPr/>
        </p:nvSpPr>
        <p:spPr bwMode="auto">
          <a:xfrm>
            <a:off x="6010275" y="1382713"/>
            <a:ext cx="762000" cy="541337"/>
          </a:xfrm>
          <a:prstGeom prst="rect">
            <a:avLst/>
          </a:prstGeom>
          <a:solidFill>
            <a:srgbClr val="FFFF99">
              <a:alpha val="50195"/>
            </a:srgbClr>
          </a:solidFill>
          <a:ln w="22225">
            <a:solidFill>
              <a:srgbClr val="FF66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en-US" altLang="zh-CN">
                <a:ea typeface="宋体" panose="02010600030101010101" pitchFamily="2" charset="-122"/>
              </a:rPr>
              <a:t>a</a:t>
            </a:r>
            <a:r>
              <a:rPr lang="en-US" altLang="zh-CN" baseline="-25000">
                <a:ea typeface="宋体" panose="02010600030101010101" pitchFamily="2" charset="-122"/>
              </a:rPr>
              <a:t>3</a:t>
            </a:r>
            <a:endParaRPr lang="en-US" altLang="zh-CN" sz="2400">
              <a:ea typeface="宋体" panose="02010600030101010101" pitchFamily="2" charset="-122"/>
            </a:endParaRPr>
          </a:p>
        </p:txBody>
      </p:sp>
      <p:sp>
        <p:nvSpPr>
          <p:cNvPr id="174089" name="Rectangle 11"/>
          <p:cNvSpPr>
            <a:spLocks noChangeArrowheads="1"/>
          </p:cNvSpPr>
          <p:nvPr/>
        </p:nvSpPr>
        <p:spPr bwMode="auto">
          <a:xfrm>
            <a:off x="6772275" y="1382713"/>
            <a:ext cx="381000" cy="541337"/>
          </a:xfrm>
          <a:prstGeom prst="rect">
            <a:avLst/>
          </a:prstGeom>
          <a:solidFill>
            <a:srgbClr val="FFFF00"/>
          </a:solidFill>
          <a:ln w="9525">
            <a:solidFill>
              <a:srgbClr val="CC66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4090" name="Line 12"/>
          <p:cNvSpPr>
            <a:spLocks noChangeShapeType="1"/>
          </p:cNvSpPr>
          <p:nvPr/>
        </p:nvSpPr>
        <p:spPr bwMode="auto">
          <a:xfrm>
            <a:off x="2276475" y="1687513"/>
            <a:ext cx="533400" cy="0"/>
          </a:xfrm>
          <a:prstGeom prst="line">
            <a:avLst/>
          </a:prstGeom>
          <a:noFill/>
          <a:ln w="22225">
            <a:solidFill>
              <a:srgbClr val="CC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091" name="Line 13"/>
          <p:cNvSpPr>
            <a:spLocks noChangeShapeType="1"/>
          </p:cNvSpPr>
          <p:nvPr/>
        </p:nvSpPr>
        <p:spPr bwMode="auto">
          <a:xfrm>
            <a:off x="5400675" y="1687513"/>
            <a:ext cx="685800" cy="0"/>
          </a:xfrm>
          <a:prstGeom prst="line">
            <a:avLst/>
          </a:prstGeom>
          <a:noFill/>
          <a:ln w="22225">
            <a:solidFill>
              <a:srgbClr val="CC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092" name="Line 14"/>
          <p:cNvSpPr>
            <a:spLocks noChangeShapeType="1"/>
          </p:cNvSpPr>
          <p:nvPr/>
        </p:nvSpPr>
        <p:spPr bwMode="auto">
          <a:xfrm>
            <a:off x="3724275" y="1695450"/>
            <a:ext cx="685800" cy="0"/>
          </a:xfrm>
          <a:prstGeom prst="line">
            <a:avLst/>
          </a:prstGeom>
          <a:noFill/>
          <a:ln w="22225">
            <a:solidFill>
              <a:srgbClr val="CC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093" name="Text Box 15"/>
          <p:cNvSpPr txBox="1">
            <a:spLocks noChangeArrowheads="1"/>
          </p:cNvSpPr>
          <p:nvPr/>
        </p:nvSpPr>
        <p:spPr bwMode="auto">
          <a:xfrm>
            <a:off x="6772275" y="1382713"/>
            <a:ext cx="228600" cy="519112"/>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174094" name="Line 16"/>
          <p:cNvSpPr>
            <a:spLocks noChangeShapeType="1"/>
          </p:cNvSpPr>
          <p:nvPr/>
        </p:nvSpPr>
        <p:spPr bwMode="auto">
          <a:xfrm>
            <a:off x="600075" y="1162050"/>
            <a:ext cx="0" cy="457200"/>
          </a:xfrm>
          <a:prstGeom prst="line">
            <a:avLst/>
          </a:prstGeom>
          <a:noFill/>
          <a:ln w="9525">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5" name="Line 17"/>
          <p:cNvSpPr>
            <a:spLocks noChangeShapeType="1"/>
          </p:cNvSpPr>
          <p:nvPr/>
        </p:nvSpPr>
        <p:spPr bwMode="auto">
          <a:xfrm>
            <a:off x="600075" y="1619250"/>
            <a:ext cx="685800" cy="0"/>
          </a:xfrm>
          <a:prstGeom prst="line">
            <a:avLst/>
          </a:prstGeom>
          <a:noFill/>
          <a:ln w="25400">
            <a:solidFill>
              <a:srgbClr val="CC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096" name="Text Box 18"/>
          <p:cNvSpPr txBox="1">
            <a:spLocks noChangeArrowheads="1"/>
          </p:cNvSpPr>
          <p:nvPr/>
        </p:nvSpPr>
        <p:spPr bwMode="auto">
          <a:xfrm>
            <a:off x="142875" y="825500"/>
            <a:ext cx="463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800000"/>
                </a:solidFill>
                <a:ea typeface="宋体" panose="02010600030101010101" pitchFamily="2" charset="-122"/>
              </a:rPr>
              <a:t>L</a:t>
            </a:r>
            <a:endParaRPr lang="en-US" altLang="zh-CN" sz="2400">
              <a:ea typeface="宋体" panose="02010600030101010101" pitchFamily="2" charset="-122"/>
            </a:endParaRPr>
          </a:p>
        </p:txBody>
      </p:sp>
      <p:grpSp>
        <p:nvGrpSpPr>
          <p:cNvPr id="2" name="Group 19"/>
          <p:cNvGrpSpPr>
            <a:grpSpLocks/>
          </p:cNvGrpSpPr>
          <p:nvPr/>
        </p:nvGrpSpPr>
        <p:grpSpPr bwMode="auto">
          <a:xfrm>
            <a:off x="1438275" y="3600450"/>
            <a:ext cx="1143000" cy="533400"/>
            <a:chOff x="1056" y="2544"/>
            <a:chExt cx="720" cy="336"/>
          </a:xfrm>
        </p:grpSpPr>
        <p:sp>
          <p:nvSpPr>
            <p:cNvPr id="174151" name="Rectangle 20"/>
            <p:cNvSpPr>
              <a:spLocks noChangeArrowheads="1"/>
            </p:cNvSpPr>
            <p:nvPr/>
          </p:nvSpPr>
          <p:spPr bwMode="auto">
            <a:xfrm>
              <a:off x="1056" y="2544"/>
              <a:ext cx="720" cy="336"/>
            </a:xfrm>
            <a:prstGeom prst="rect">
              <a:avLst/>
            </a:prstGeom>
            <a:solidFill>
              <a:srgbClr val="FFFF00"/>
            </a:solidFill>
            <a:ln w="9525">
              <a:solidFill>
                <a:srgbClr val="CC66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74152" name="Line 21"/>
            <p:cNvSpPr>
              <a:spLocks noChangeShapeType="1"/>
            </p:cNvSpPr>
            <p:nvPr/>
          </p:nvSpPr>
          <p:spPr bwMode="auto">
            <a:xfrm>
              <a:off x="1536" y="2544"/>
              <a:ext cx="0" cy="336"/>
            </a:xfrm>
            <a:prstGeom prst="line">
              <a:avLst/>
            </a:prstGeom>
            <a:noFill/>
            <a:ln w="9525">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2"/>
          <p:cNvGrpSpPr>
            <a:grpSpLocks/>
          </p:cNvGrpSpPr>
          <p:nvPr/>
        </p:nvGrpSpPr>
        <p:grpSpPr bwMode="auto">
          <a:xfrm>
            <a:off x="295275" y="3043238"/>
            <a:ext cx="1143000" cy="793750"/>
            <a:chOff x="336" y="2193"/>
            <a:chExt cx="720" cy="500"/>
          </a:xfrm>
        </p:grpSpPr>
        <p:sp>
          <p:nvSpPr>
            <p:cNvPr id="174148" name="Line 23"/>
            <p:cNvSpPr>
              <a:spLocks noChangeShapeType="1"/>
            </p:cNvSpPr>
            <p:nvPr/>
          </p:nvSpPr>
          <p:spPr bwMode="auto">
            <a:xfrm>
              <a:off x="624" y="2693"/>
              <a:ext cx="432" cy="0"/>
            </a:xfrm>
            <a:prstGeom prst="line">
              <a:avLst/>
            </a:prstGeom>
            <a:noFill/>
            <a:ln w="25400">
              <a:solidFill>
                <a:srgbClr val="CC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49" name="Line 24"/>
            <p:cNvSpPr>
              <a:spLocks noChangeShapeType="1"/>
            </p:cNvSpPr>
            <p:nvPr/>
          </p:nvSpPr>
          <p:spPr bwMode="auto">
            <a:xfrm>
              <a:off x="624" y="2405"/>
              <a:ext cx="0" cy="288"/>
            </a:xfrm>
            <a:prstGeom prst="line">
              <a:avLst/>
            </a:prstGeom>
            <a:noFill/>
            <a:ln w="9525">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0" name="Text Box 25"/>
            <p:cNvSpPr txBox="1">
              <a:spLocks noChangeArrowheads="1"/>
            </p:cNvSpPr>
            <p:nvPr/>
          </p:nvSpPr>
          <p:spPr bwMode="auto">
            <a:xfrm>
              <a:off x="336" y="2193"/>
              <a:ext cx="2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800000"/>
                  </a:solidFill>
                  <a:ea typeface="宋体" panose="02010600030101010101" pitchFamily="2" charset="-122"/>
                </a:rPr>
                <a:t>L</a:t>
              </a:r>
              <a:endParaRPr lang="en-US" altLang="zh-CN" sz="2400">
                <a:ea typeface="宋体" panose="02010600030101010101" pitchFamily="2" charset="-122"/>
              </a:endParaRPr>
            </a:p>
          </p:txBody>
        </p:sp>
      </p:grpSp>
      <p:sp useBgFill="1">
        <p:nvSpPr>
          <p:cNvPr id="682010" name="Rectangle 26"/>
          <p:cNvSpPr>
            <a:spLocks noChangeArrowheads="1"/>
          </p:cNvSpPr>
          <p:nvPr/>
        </p:nvSpPr>
        <p:spPr bwMode="auto">
          <a:xfrm>
            <a:off x="142875" y="933450"/>
            <a:ext cx="2667000" cy="1295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82011" name="Line 27"/>
          <p:cNvSpPr>
            <a:spLocks noChangeShapeType="1"/>
          </p:cNvSpPr>
          <p:nvPr/>
        </p:nvSpPr>
        <p:spPr bwMode="auto">
          <a:xfrm>
            <a:off x="3114675" y="628650"/>
            <a:ext cx="0" cy="76200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2012" name="Text Box 28"/>
          <p:cNvSpPr txBox="1">
            <a:spLocks noChangeArrowheads="1"/>
          </p:cNvSpPr>
          <p:nvPr/>
        </p:nvSpPr>
        <p:spPr bwMode="auto">
          <a:xfrm>
            <a:off x="2778125" y="3683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FF0000"/>
                </a:solidFill>
                <a:ea typeface="宋体" panose="02010600030101010101" pitchFamily="2" charset="-122"/>
              </a:rPr>
              <a:t>p</a:t>
            </a:r>
            <a:endParaRPr lang="en-US" altLang="zh-CN" sz="2400">
              <a:ea typeface="宋体" panose="02010600030101010101" pitchFamily="2" charset="-122"/>
            </a:endParaRPr>
          </a:p>
        </p:txBody>
      </p:sp>
      <p:sp>
        <p:nvSpPr>
          <p:cNvPr id="682013" name="Text Box 29"/>
          <p:cNvSpPr txBox="1">
            <a:spLocks noChangeArrowheads="1"/>
          </p:cNvSpPr>
          <p:nvPr/>
        </p:nvSpPr>
        <p:spPr bwMode="auto">
          <a:xfrm>
            <a:off x="2197100" y="3484563"/>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800000"/>
                </a:solidFill>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682014" name="Text Box 30"/>
          <p:cNvSpPr txBox="1">
            <a:spLocks noChangeArrowheads="1"/>
          </p:cNvSpPr>
          <p:nvPr/>
        </p:nvSpPr>
        <p:spPr bwMode="auto">
          <a:xfrm>
            <a:off x="5934075" y="3600450"/>
            <a:ext cx="762000" cy="541338"/>
          </a:xfrm>
          <a:prstGeom prst="rect">
            <a:avLst/>
          </a:prstGeom>
          <a:solidFill>
            <a:srgbClr val="FFFF99">
              <a:alpha val="50195"/>
            </a:srgbClr>
          </a:solidFill>
          <a:ln w="22225">
            <a:solidFill>
              <a:srgbClr val="FF66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en-US" altLang="zh-CN">
                <a:ea typeface="宋体" panose="02010600030101010101" pitchFamily="2" charset="-122"/>
              </a:rPr>
              <a:t>a</a:t>
            </a:r>
            <a:r>
              <a:rPr lang="en-US" altLang="zh-CN" baseline="-25000">
                <a:ea typeface="宋体" panose="02010600030101010101" pitchFamily="2" charset="-122"/>
              </a:rPr>
              <a:t>1</a:t>
            </a:r>
            <a:endParaRPr lang="en-US" altLang="zh-CN" sz="2400">
              <a:ea typeface="宋体" panose="02010600030101010101" pitchFamily="2" charset="-122"/>
            </a:endParaRPr>
          </a:p>
        </p:txBody>
      </p:sp>
      <p:sp>
        <p:nvSpPr>
          <p:cNvPr id="682015" name="Rectangle 31"/>
          <p:cNvSpPr>
            <a:spLocks noChangeArrowheads="1"/>
          </p:cNvSpPr>
          <p:nvPr/>
        </p:nvSpPr>
        <p:spPr bwMode="auto">
          <a:xfrm>
            <a:off x="6696075" y="3608388"/>
            <a:ext cx="381000" cy="533400"/>
          </a:xfrm>
          <a:prstGeom prst="rect">
            <a:avLst/>
          </a:prstGeom>
          <a:solidFill>
            <a:srgbClr val="FFFF00"/>
          </a:solidFill>
          <a:ln w="9525">
            <a:solidFill>
              <a:srgbClr val="CC66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82016" name="Text Box 32"/>
          <p:cNvSpPr txBox="1">
            <a:spLocks noChangeArrowheads="1"/>
          </p:cNvSpPr>
          <p:nvPr/>
        </p:nvSpPr>
        <p:spPr bwMode="auto">
          <a:xfrm>
            <a:off x="6696075" y="3538538"/>
            <a:ext cx="304800" cy="519112"/>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a:solidFill>
                  <a:srgbClr val="FF0000"/>
                </a:solidFill>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682017" name="Line 33"/>
          <p:cNvSpPr>
            <a:spLocks noChangeShapeType="1"/>
          </p:cNvSpPr>
          <p:nvPr/>
        </p:nvSpPr>
        <p:spPr bwMode="auto">
          <a:xfrm>
            <a:off x="2352675" y="3905250"/>
            <a:ext cx="3581400"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4" name="Group 34"/>
          <p:cNvGrpSpPr>
            <a:grpSpLocks/>
          </p:cNvGrpSpPr>
          <p:nvPr/>
        </p:nvGrpSpPr>
        <p:grpSpPr bwMode="auto">
          <a:xfrm>
            <a:off x="4638675" y="400050"/>
            <a:ext cx="412750" cy="1022350"/>
            <a:chOff x="3072" y="528"/>
            <a:chExt cx="260" cy="644"/>
          </a:xfrm>
        </p:grpSpPr>
        <p:sp>
          <p:nvSpPr>
            <p:cNvPr id="174146" name="Line 35"/>
            <p:cNvSpPr>
              <a:spLocks noChangeShapeType="1"/>
            </p:cNvSpPr>
            <p:nvPr/>
          </p:nvSpPr>
          <p:spPr bwMode="auto">
            <a:xfrm>
              <a:off x="3332" y="692"/>
              <a:ext cx="0" cy="48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47" name="Text Box 36"/>
            <p:cNvSpPr txBox="1">
              <a:spLocks noChangeArrowheads="1"/>
            </p:cNvSpPr>
            <p:nvPr/>
          </p:nvSpPr>
          <p:spPr bwMode="auto">
            <a:xfrm>
              <a:off x="3072" y="528"/>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FF0000"/>
                  </a:solidFill>
                  <a:ea typeface="宋体" panose="02010600030101010101" pitchFamily="2" charset="-122"/>
                </a:rPr>
                <a:t>p</a:t>
              </a:r>
              <a:endParaRPr lang="en-US" altLang="zh-CN" sz="2400">
                <a:ea typeface="宋体" panose="02010600030101010101" pitchFamily="2" charset="-122"/>
              </a:endParaRPr>
            </a:p>
          </p:txBody>
        </p:sp>
      </p:grpSp>
      <p:sp useBgFill="1">
        <p:nvSpPr>
          <p:cNvPr id="682021" name="Rectangle 37"/>
          <p:cNvSpPr>
            <a:spLocks noChangeArrowheads="1"/>
          </p:cNvSpPr>
          <p:nvPr/>
        </p:nvSpPr>
        <p:spPr bwMode="auto">
          <a:xfrm>
            <a:off x="2428875" y="476250"/>
            <a:ext cx="10668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useBgFill="1">
        <p:nvSpPr>
          <p:cNvPr id="682022" name="Rectangle 38"/>
          <p:cNvSpPr>
            <a:spLocks noChangeArrowheads="1"/>
          </p:cNvSpPr>
          <p:nvPr/>
        </p:nvSpPr>
        <p:spPr bwMode="auto">
          <a:xfrm>
            <a:off x="2733675" y="1314450"/>
            <a:ext cx="1600200" cy="1066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5" name="Group 39"/>
          <p:cNvGrpSpPr>
            <a:grpSpLocks/>
          </p:cNvGrpSpPr>
          <p:nvPr/>
        </p:nvGrpSpPr>
        <p:grpSpPr bwMode="auto">
          <a:xfrm>
            <a:off x="5654675" y="400050"/>
            <a:ext cx="577850" cy="1022350"/>
            <a:chOff x="3452" y="528"/>
            <a:chExt cx="624" cy="644"/>
          </a:xfrm>
        </p:grpSpPr>
        <p:sp>
          <p:nvSpPr>
            <p:cNvPr id="174144" name="Line 40"/>
            <p:cNvSpPr>
              <a:spLocks noChangeShapeType="1"/>
            </p:cNvSpPr>
            <p:nvPr/>
          </p:nvSpPr>
          <p:spPr bwMode="auto">
            <a:xfrm>
              <a:off x="4076" y="692"/>
              <a:ext cx="0" cy="480"/>
            </a:xfrm>
            <a:prstGeom prst="line">
              <a:avLst/>
            </a:prstGeom>
            <a:noFill/>
            <a:ln w="254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45" name="Text Box 41"/>
            <p:cNvSpPr txBox="1">
              <a:spLocks noChangeArrowheads="1"/>
            </p:cNvSpPr>
            <p:nvPr/>
          </p:nvSpPr>
          <p:spPr bwMode="auto">
            <a:xfrm>
              <a:off x="3452" y="528"/>
              <a:ext cx="44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chemeClr val="accent2"/>
                  </a:solidFill>
                  <a:ea typeface="宋体" panose="02010600030101010101" pitchFamily="2" charset="-122"/>
                </a:rPr>
                <a:t>q</a:t>
              </a:r>
              <a:endParaRPr lang="en-US" altLang="zh-CN" sz="2400">
                <a:ea typeface="宋体" panose="02010600030101010101" pitchFamily="2" charset="-122"/>
              </a:endParaRPr>
            </a:p>
          </p:txBody>
        </p:sp>
      </p:grpSp>
      <p:sp>
        <p:nvSpPr>
          <p:cNvPr id="682026" name="Text Box 42"/>
          <p:cNvSpPr txBox="1">
            <a:spLocks noChangeArrowheads="1"/>
          </p:cNvSpPr>
          <p:nvPr/>
        </p:nvSpPr>
        <p:spPr bwMode="auto">
          <a:xfrm>
            <a:off x="4333875" y="2830513"/>
            <a:ext cx="762000" cy="541337"/>
          </a:xfrm>
          <a:prstGeom prst="rect">
            <a:avLst/>
          </a:prstGeom>
          <a:solidFill>
            <a:srgbClr val="FFFF99">
              <a:alpha val="50195"/>
            </a:srgbClr>
          </a:solidFill>
          <a:ln w="22225">
            <a:solidFill>
              <a:srgbClr val="FF66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en-US" altLang="zh-CN">
                <a:ea typeface="宋体" panose="02010600030101010101" pitchFamily="2" charset="-122"/>
              </a:rPr>
              <a:t>a</a:t>
            </a:r>
            <a:r>
              <a:rPr lang="en-US" altLang="zh-CN" baseline="-25000">
                <a:ea typeface="宋体" panose="02010600030101010101" pitchFamily="2" charset="-122"/>
              </a:rPr>
              <a:t>2</a:t>
            </a:r>
            <a:endParaRPr lang="en-US" altLang="zh-CN" sz="2400">
              <a:ea typeface="宋体" panose="02010600030101010101" pitchFamily="2" charset="-122"/>
            </a:endParaRPr>
          </a:p>
        </p:txBody>
      </p:sp>
      <p:sp>
        <p:nvSpPr>
          <p:cNvPr id="682027" name="Rectangle 43"/>
          <p:cNvSpPr>
            <a:spLocks noChangeArrowheads="1"/>
          </p:cNvSpPr>
          <p:nvPr/>
        </p:nvSpPr>
        <p:spPr bwMode="auto">
          <a:xfrm>
            <a:off x="5095875" y="2830513"/>
            <a:ext cx="381000" cy="541337"/>
          </a:xfrm>
          <a:prstGeom prst="rect">
            <a:avLst/>
          </a:prstGeom>
          <a:solidFill>
            <a:srgbClr val="FFFF00"/>
          </a:solidFill>
          <a:ln w="9525">
            <a:solidFill>
              <a:srgbClr val="CC66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useBgFill="1">
        <p:nvSpPr>
          <p:cNvPr id="682028" name="Rectangle 44"/>
          <p:cNvSpPr>
            <a:spLocks noChangeArrowheads="1"/>
          </p:cNvSpPr>
          <p:nvPr/>
        </p:nvSpPr>
        <p:spPr bwMode="auto">
          <a:xfrm>
            <a:off x="4333875" y="1390650"/>
            <a:ext cx="15240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82029" name="Line 45"/>
          <p:cNvSpPr>
            <a:spLocks noChangeShapeType="1"/>
          </p:cNvSpPr>
          <p:nvPr/>
        </p:nvSpPr>
        <p:spPr bwMode="auto">
          <a:xfrm>
            <a:off x="5248275" y="3067050"/>
            <a:ext cx="914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30" name="Line 46"/>
          <p:cNvSpPr>
            <a:spLocks noChangeShapeType="1"/>
          </p:cNvSpPr>
          <p:nvPr/>
        </p:nvSpPr>
        <p:spPr bwMode="auto">
          <a:xfrm>
            <a:off x="6162675" y="3067050"/>
            <a:ext cx="0" cy="533400"/>
          </a:xfrm>
          <a:prstGeom prst="line">
            <a:avLst/>
          </a:prstGeom>
          <a:noFill/>
          <a:ln w="317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2031" name="Line 47"/>
          <p:cNvSpPr>
            <a:spLocks noChangeShapeType="1"/>
          </p:cNvSpPr>
          <p:nvPr/>
        </p:nvSpPr>
        <p:spPr bwMode="auto">
          <a:xfrm flipV="1">
            <a:off x="2352675" y="3067050"/>
            <a:ext cx="0" cy="838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32" name="Line 48"/>
          <p:cNvSpPr>
            <a:spLocks noChangeShapeType="1"/>
          </p:cNvSpPr>
          <p:nvPr/>
        </p:nvSpPr>
        <p:spPr bwMode="auto">
          <a:xfrm>
            <a:off x="2352675" y="3067050"/>
            <a:ext cx="2012950"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useBgFill="1">
        <p:nvSpPr>
          <p:cNvPr id="682033" name="Rectangle 49"/>
          <p:cNvSpPr>
            <a:spLocks noChangeArrowheads="1"/>
          </p:cNvSpPr>
          <p:nvPr/>
        </p:nvSpPr>
        <p:spPr bwMode="auto">
          <a:xfrm>
            <a:off x="2581275" y="3829050"/>
            <a:ext cx="3352800" cy="152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82034" name="Rectangle 50"/>
          <p:cNvSpPr>
            <a:spLocks noChangeArrowheads="1"/>
          </p:cNvSpPr>
          <p:nvPr/>
        </p:nvSpPr>
        <p:spPr bwMode="auto">
          <a:xfrm>
            <a:off x="2200275" y="3600450"/>
            <a:ext cx="381000" cy="533400"/>
          </a:xfrm>
          <a:prstGeom prst="rect">
            <a:avLst/>
          </a:prstGeom>
          <a:solidFill>
            <a:srgbClr val="FFFF00"/>
          </a:solidFill>
          <a:ln w="9525">
            <a:solidFill>
              <a:srgbClr val="9966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6" name="Group 51"/>
          <p:cNvGrpSpPr>
            <a:grpSpLocks/>
          </p:cNvGrpSpPr>
          <p:nvPr/>
        </p:nvGrpSpPr>
        <p:grpSpPr bwMode="auto">
          <a:xfrm>
            <a:off x="6283325" y="400050"/>
            <a:ext cx="412750" cy="1022350"/>
            <a:chOff x="4108" y="528"/>
            <a:chExt cx="260" cy="644"/>
          </a:xfrm>
        </p:grpSpPr>
        <p:sp>
          <p:nvSpPr>
            <p:cNvPr id="174142" name="Line 52"/>
            <p:cNvSpPr>
              <a:spLocks noChangeShapeType="1"/>
            </p:cNvSpPr>
            <p:nvPr/>
          </p:nvSpPr>
          <p:spPr bwMode="auto">
            <a:xfrm>
              <a:off x="4320" y="692"/>
              <a:ext cx="0" cy="48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43" name="Text Box 53"/>
            <p:cNvSpPr txBox="1">
              <a:spLocks noChangeArrowheads="1"/>
            </p:cNvSpPr>
            <p:nvPr/>
          </p:nvSpPr>
          <p:spPr bwMode="auto">
            <a:xfrm>
              <a:off x="4108" y="528"/>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FF0000"/>
                  </a:solidFill>
                  <a:ea typeface="宋体" panose="02010600030101010101" pitchFamily="2" charset="-122"/>
                </a:rPr>
                <a:t>p</a:t>
              </a:r>
              <a:endParaRPr lang="en-US" altLang="zh-CN" sz="2400">
                <a:ea typeface="宋体" panose="02010600030101010101" pitchFamily="2" charset="-122"/>
              </a:endParaRPr>
            </a:p>
          </p:txBody>
        </p:sp>
      </p:grpSp>
      <p:sp useBgFill="1">
        <p:nvSpPr>
          <p:cNvPr id="682038" name="Rectangle 54"/>
          <p:cNvSpPr>
            <a:spLocks noChangeArrowheads="1"/>
          </p:cNvSpPr>
          <p:nvPr/>
        </p:nvSpPr>
        <p:spPr bwMode="auto">
          <a:xfrm>
            <a:off x="4714875" y="476250"/>
            <a:ext cx="533400" cy="914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7" name="Group 55"/>
          <p:cNvGrpSpPr>
            <a:grpSpLocks/>
          </p:cNvGrpSpPr>
          <p:nvPr/>
        </p:nvGrpSpPr>
        <p:grpSpPr bwMode="auto">
          <a:xfrm>
            <a:off x="7153275" y="368300"/>
            <a:ext cx="609600" cy="1022350"/>
            <a:chOff x="4412" y="508"/>
            <a:chExt cx="628" cy="644"/>
          </a:xfrm>
        </p:grpSpPr>
        <p:sp>
          <p:nvSpPr>
            <p:cNvPr id="174140" name="Line 56"/>
            <p:cNvSpPr>
              <a:spLocks noChangeShapeType="1"/>
            </p:cNvSpPr>
            <p:nvPr/>
          </p:nvSpPr>
          <p:spPr bwMode="auto">
            <a:xfrm>
              <a:off x="5040" y="672"/>
              <a:ext cx="0" cy="480"/>
            </a:xfrm>
            <a:prstGeom prst="line">
              <a:avLst/>
            </a:prstGeom>
            <a:noFill/>
            <a:ln w="254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41" name="Text Box 57"/>
            <p:cNvSpPr txBox="1">
              <a:spLocks noChangeArrowheads="1"/>
            </p:cNvSpPr>
            <p:nvPr/>
          </p:nvSpPr>
          <p:spPr bwMode="auto">
            <a:xfrm>
              <a:off x="4412" y="508"/>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chemeClr val="accent2"/>
                  </a:solidFill>
                  <a:ea typeface="宋体" panose="02010600030101010101" pitchFamily="2" charset="-122"/>
                </a:rPr>
                <a:t>q</a:t>
              </a:r>
              <a:endParaRPr lang="en-US" altLang="zh-CN" sz="2400">
                <a:ea typeface="宋体" panose="02010600030101010101" pitchFamily="2" charset="-122"/>
              </a:endParaRPr>
            </a:p>
          </p:txBody>
        </p:sp>
      </p:grpSp>
      <p:sp useBgFill="1">
        <p:nvSpPr>
          <p:cNvPr id="682042" name="Rectangle 58"/>
          <p:cNvSpPr>
            <a:spLocks noChangeArrowheads="1"/>
          </p:cNvSpPr>
          <p:nvPr/>
        </p:nvSpPr>
        <p:spPr bwMode="auto">
          <a:xfrm>
            <a:off x="5248275" y="628650"/>
            <a:ext cx="10668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82043" name="Text Box 59"/>
          <p:cNvSpPr txBox="1">
            <a:spLocks noChangeArrowheads="1"/>
          </p:cNvSpPr>
          <p:nvPr/>
        </p:nvSpPr>
        <p:spPr bwMode="auto">
          <a:xfrm>
            <a:off x="2124075" y="1992313"/>
            <a:ext cx="762000" cy="541337"/>
          </a:xfrm>
          <a:prstGeom prst="rect">
            <a:avLst/>
          </a:prstGeom>
          <a:solidFill>
            <a:srgbClr val="FFFF99">
              <a:alpha val="50195"/>
            </a:srgbClr>
          </a:solidFill>
          <a:ln w="22225">
            <a:solidFill>
              <a:srgbClr val="FF66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en-US" altLang="zh-CN">
                <a:ea typeface="宋体" panose="02010600030101010101" pitchFamily="2" charset="-122"/>
              </a:rPr>
              <a:t>a</a:t>
            </a:r>
            <a:r>
              <a:rPr lang="en-US" altLang="zh-CN" baseline="-25000">
                <a:ea typeface="宋体" panose="02010600030101010101" pitchFamily="2" charset="-122"/>
              </a:rPr>
              <a:t>3</a:t>
            </a:r>
            <a:endParaRPr lang="en-US" altLang="zh-CN" sz="2400">
              <a:ea typeface="宋体" panose="02010600030101010101" pitchFamily="2" charset="-122"/>
            </a:endParaRPr>
          </a:p>
        </p:txBody>
      </p:sp>
      <p:sp>
        <p:nvSpPr>
          <p:cNvPr id="682044" name="Rectangle 60"/>
          <p:cNvSpPr>
            <a:spLocks noChangeArrowheads="1"/>
          </p:cNvSpPr>
          <p:nvPr/>
        </p:nvSpPr>
        <p:spPr bwMode="auto">
          <a:xfrm>
            <a:off x="2886075" y="1992313"/>
            <a:ext cx="381000" cy="541337"/>
          </a:xfrm>
          <a:prstGeom prst="rect">
            <a:avLst/>
          </a:prstGeom>
          <a:solidFill>
            <a:srgbClr val="FFFF00"/>
          </a:solidFill>
          <a:ln w="9525">
            <a:solidFill>
              <a:srgbClr val="CC66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82045" name="Line 61"/>
          <p:cNvSpPr>
            <a:spLocks noChangeShapeType="1"/>
          </p:cNvSpPr>
          <p:nvPr/>
        </p:nvSpPr>
        <p:spPr bwMode="auto">
          <a:xfrm>
            <a:off x="3038475" y="2305050"/>
            <a:ext cx="1600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2046" name="Line 62"/>
          <p:cNvSpPr>
            <a:spLocks noChangeShapeType="1"/>
          </p:cNvSpPr>
          <p:nvPr/>
        </p:nvSpPr>
        <p:spPr bwMode="auto">
          <a:xfrm>
            <a:off x="4638675" y="2305050"/>
            <a:ext cx="0" cy="53340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2047" name="Line 63"/>
          <p:cNvSpPr>
            <a:spLocks noChangeShapeType="1"/>
          </p:cNvSpPr>
          <p:nvPr/>
        </p:nvSpPr>
        <p:spPr bwMode="auto">
          <a:xfrm flipV="1">
            <a:off x="2352675" y="2533650"/>
            <a:ext cx="0" cy="137160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useBgFill="1">
        <p:nvSpPr>
          <p:cNvPr id="682048" name="Rectangle 64"/>
          <p:cNvSpPr>
            <a:spLocks noChangeArrowheads="1"/>
          </p:cNvSpPr>
          <p:nvPr/>
        </p:nvSpPr>
        <p:spPr bwMode="auto">
          <a:xfrm>
            <a:off x="2428875" y="2914650"/>
            <a:ext cx="19050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8" name="Group 65"/>
          <p:cNvGrpSpPr>
            <a:grpSpLocks/>
          </p:cNvGrpSpPr>
          <p:nvPr/>
        </p:nvGrpSpPr>
        <p:grpSpPr bwMode="auto">
          <a:xfrm>
            <a:off x="7731125" y="400050"/>
            <a:ext cx="412750" cy="1022350"/>
            <a:chOff x="5020" y="528"/>
            <a:chExt cx="260" cy="644"/>
          </a:xfrm>
        </p:grpSpPr>
        <p:sp>
          <p:nvSpPr>
            <p:cNvPr id="174138" name="Line 66"/>
            <p:cNvSpPr>
              <a:spLocks noChangeShapeType="1"/>
            </p:cNvSpPr>
            <p:nvPr/>
          </p:nvSpPr>
          <p:spPr bwMode="auto">
            <a:xfrm>
              <a:off x="5232" y="692"/>
              <a:ext cx="0" cy="480"/>
            </a:xfrm>
            <a:prstGeom prst="line">
              <a:avLst/>
            </a:prstGeom>
            <a:noFill/>
            <a:ln w="254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39" name="Text Box 67"/>
            <p:cNvSpPr txBox="1">
              <a:spLocks noChangeArrowheads="1"/>
            </p:cNvSpPr>
            <p:nvPr/>
          </p:nvSpPr>
          <p:spPr bwMode="auto">
            <a:xfrm>
              <a:off x="5020" y="528"/>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FF0000"/>
                  </a:solidFill>
                  <a:ea typeface="宋体" panose="02010600030101010101" pitchFamily="2" charset="-122"/>
                </a:rPr>
                <a:t>p</a:t>
              </a:r>
              <a:endParaRPr lang="en-US" altLang="zh-CN" sz="2400">
                <a:ea typeface="宋体" panose="02010600030101010101" pitchFamily="2" charset="-122"/>
              </a:endParaRPr>
            </a:p>
          </p:txBody>
        </p:sp>
      </p:grpSp>
      <p:sp useBgFill="1">
        <p:nvSpPr>
          <p:cNvPr id="682052" name="Rectangle 68"/>
          <p:cNvSpPr>
            <a:spLocks noChangeArrowheads="1"/>
          </p:cNvSpPr>
          <p:nvPr/>
        </p:nvSpPr>
        <p:spPr bwMode="auto">
          <a:xfrm>
            <a:off x="6238875" y="628650"/>
            <a:ext cx="5334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useBgFill="1">
        <p:nvSpPr>
          <p:cNvPr id="682053" name="Rectangle 69"/>
          <p:cNvSpPr>
            <a:spLocks noChangeArrowheads="1"/>
          </p:cNvSpPr>
          <p:nvPr/>
        </p:nvSpPr>
        <p:spPr bwMode="auto">
          <a:xfrm>
            <a:off x="5857875" y="1390650"/>
            <a:ext cx="1447800" cy="609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82054" name="Text Box 70"/>
          <p:cNvSpPr txBox="1">
            <a:spLocks noChangeArrowheads="1"/>
          </p:cNvSpPr>
          <p:nvPr/>
        </p:nvSpPr>
        <p:spPr bwMode="auto">
          <a:xfrm>
            <a:off x="611188" y="4365625"/>
            <a:ext cx="7070725" cy="1882775"/>
          </a:xfrm>
          <a:prstGeom prst="rect">
            <a:avLst/>
          </a:prstGeom>
          <a:noFill/>
          <a:ln w="381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buClr>
                <a:srgbClr val="FF0000"/>
              </a:buClr>
              <a:buFont typeface="Wingdings" panose="05000000000000000000" pitchFamily="2" charset="2"/>
              <a:buChar char="ü"/>
            </a:pPr>
            <a:r>
              <a:rPr lang="zh-CN" altLang="en-US" sz="3200" b="1">
                <a:solidFill>
                  <a:schemeClr val="hlink"/>
                </a:solidFill>
                <a:latin typeface="楷体_GB2312" pitchFamily="49" charset="-122"/>
                <a:ea typeface="楷体_GB2312" pitchFamily="49" charset="-122"/>
              </a:rPr>
              <a:t>标志后继结点</a:t>
            </a:r>
            <a:r>
              <a:rPr lang="en-US" altLang="zh-CN" sz="3200" b="1">
                <a:solidFill>
                  <a:schemeClr val="hlink"/>
                </a:solidFill>
                <a:latin typeface="楷体_GB2312" pitchFamily="49" charset="-122"/>
                <a:ea typeface="楷体_GB2312" pitchFamily="49" charset="-122"/>
              </a:rPr>
              <a:t>q</a:t>
            </a:r>
          </a:p>
          <a:p>
            <a:pPr eaLnBrk="1" hangingPunct="1">
              <a:lnSpc>
                <a:spcPct val="120000"/>
              </a:lnSpc>
              <a:buClr>
                <a:srgbClr val="FF0000"/>
              </a:buClr>
              <a:buFont typeface="Wingdings" panose="05000000000000000000" pitchFamily="2" charset="2"/>
              <a:buChar char="ü"/>
            </a:pPr>
            <a:r>
              <a:rPr lang="zh-CN" altLang="en-US" sz="3200" b="1">
                <a:solidFill>
                  <a:schemeClr val="hlink"/>
                </a:solidFill>
                <a:latin typeface="楷体_GB2312" pitchFamily="49" charset="-122"/>
                <a:ea typeface="楷体_GB2312" pitchFamily="49" charset="-122"/>
              </a:rPr>
              <a:t>修改指针（将</a:t>
            </a:r>
            <a:r>
              <a:rPr lang="en-US" altLang="zh-CN" sz="3200" b="1">
                <a:solidFill>
                  <a:schemeClr val="hlink"/>
                </a:solidFill>
                <a:latin typeface="楷体_GB2312" pitchFamily="49" charset="-122"/>
                <a:ea typeface="楷体_GB2312" pitchFamily="49" charset="-122"/>
              </a:rPr>
              <a:t>p</a:t>
            </a:r>
            <a:r>
              <a:rPr lang="zh-CN" altLang="en-US" sz="3200" b="1">
                <a:solidFill>
                  <a:schemeClr val="hlink"/>
                </a:solidFill>
                <a:latin typeface="楷体_GB2312" pitchFamily="49" charset="-122"/>
                <a:ea typeface="楷体_GB2312" pitchFamily="49" charset="-122"/>
              </a:rPr>
              <a:t>插入在头结点之后）</a:t>
            </a:r>
          </a:p>
          <a:p>
            <a:pPr eaLnBrk="1" hangingPunct="1">
              <a:lnSpc>
                <a:spcPct val="120000"/>
              </a:lnSpc>
              <a:buClr>
                <a:srgbClr val="FF0000"/>
              </a:buClr>
              <a:buFont typeface="Wingdings" panose="05000000000000000000" pitchFamily="2" charset="2"/>
              <a:buChar char="ü"/>
            </a:pPr>
            <a:r>
              <a:rPr lang="zh-CN" altLang="en-US" sz="3200" b="1">
                <a:solidFill>
                  <a:schemeClr val="hlink"/>
                </a:solidFill>
                <a:latin typeface="楷体_GB2312" pitchFamily="49" charset="-122"/>
                <a:ea typeface="楷体_GB2312" pitchFamily="49" charset="-122"/>
              </a:rPr>
              <a:t>重置结点</a:t>
            </a:r>
            <a:r>
              <a:rPr lang="en-US" altLang="zh-CN" sz="3200" b="1">
                <a:solidFill>
                  <a:schemeClr val="hlink"/>
                </a:solidFill>
                <a:latin typeface="楷体_GB2312" pitchFamily="49" charset="-122"/>
                <a:ea typeface="楷体_GB2312" pitchFamily="49" charset="-122"/>
              </a:rPr>
              <a:t>p</a:t>
            </a:r>
            <a:r>
              <a:rPr lang="zh-CN" altLang="en-US" sz="3200" b="1">
                <a:solidFill>
                  <a:schemeClr val="hlink"/>
                </a:solidFill>
                <a:latin typeface="楷体_GB2312" pitchFamily="49" charset="-122"/>
                <a:ea typeface="楷体_GB2312" pitchFamily="49" charset="-122"/>
              </a:rPr>
              <a:t>（</a:t>
            </a:r>
            <a:r>
              <a:rPr lang="en-US" altLang="zh-CN" sz="3200" b="1">
                <a:solidFill>
                  <a:schemeClr val="hlink"/>
                </a:solidFill>
                <a:latin typeface="楷体_GB2312" pitchFamily="49" charset="-122"/>
                <a:ea typeface="楷体_GB2312" pitchFamily="49" charset="-122"/>
              </a:rPr>
              <a:t>p</a:t>
            </a:r>
            <a:r>
              <a:rPr lang="zh-CN" altLang="en-US" sz="3200" b="1">
                <a:solidFill>
                  <a:schemeClr val="hlink"/>
                </a:solidFill>
                <a:latin typeface="楷体_GB2312" pitchFamily="49" charset="-122"/>
                <a:ea typeface="楷体_GB2312" pitchFamily="49" charset="-122"/>
              </a:rPr>
              <a:t>重新指向原表中后继）</a:t>
            </a:r>
          </a:p>
        </p:txBody>
      </p:sp>
      <p:sp useBgFill="1">
        <p:nvSpPr>
          <p:cNvPr id="682055" name="Rectangle 71"/>
          <p:cNvSpPr>
            <a:spLocks noChangeArrowheads="1"/>
          </p:cNvSpPr>
          <p:nvPr/>
        </p:nvSpPr>
        <p:spPr bwMode="auto">
          <a:xfrm>
            <a:off x="3648075" y="628650"/>
            <a:ext cx="9906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9" name="Group 72"/>
          <p:cNvGrpSpPr>
            <a:grpSpLocks/>
          </p:cNvGrpSpPr>
          <p:nvPr/>
        </p:nvGrpSpPr>
        <p:grpSpPr bwMode="auto">
          <a:xfrm>
            <a:off x="3952875" y="400050"/>
            <a:ext cx="609600" cy="1022350"/>
            <a:chOff x="2496" y="528"/>
            <a:chExt cx="624" cy="644"/>
          </a:xfrm>
        </p:grpSpPr>
        <p:sp>
          <p:nvSpPr>
            <p:cNvPr id="174136" name="Line 73"/>
            <p:cNvSpPr>
              <a:spLocks noChangeShapeType="1"/>
            </p:cNvSpPr>
            <p:nvPr/>
          </p:nvSpPr>
          <p:spPr bwMode="auto">
            <a:xfrm>
              <a:off x="3120" y="692"/>
              <a:ext cx="0" cy="480"/>
            </a:xfrm>
            <a:prstGeom prst="line">
              <a:avLst/>
            </a:prstGeom>
            <a:noFill/>
            <a:ln w="254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137" name="Text Box 74"/>
            <p:cNvSpPr txBox="1">
              <a:spLocks noChangeArrowheads="1"/>
            </p:cNvSpPr>
            <p:nvPr/>
          </p:nvSpPr>
          <p:spPr bwMode="auto">
            <a:xfrm>
              <a:off x="2496" y="528"/>
              <a:ext cx="42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chemeClr val="accent2"/>
                  </a:solidFill>
                  <a:ea typeface="宋体" panose="02010600030101010101" pitchFamily="2" charset="-122"/>
                </a:rPr>
                <a:t>q</a:t>
              </a:r>
              <a:endParaRPr lang="en-US" altLang="zh-CN" sz="240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682011"/>
                                        </p:tgtEl>
                                        <p:attrNameLst>
                                          <p:attrName>style.visibility</p:attrName>
                                        </p:attrNameLst>
                                      </p:cBhvr>
                                      <p:to>
                                        <p:strVal val="visible"/>
                                      </p:to>
                                    </p:set>
                                    <p:animEffect transition="in" filter="slide(fromTop)">
                                      <p:cBhvr>
                                        <p:cTn id="7" dur="500"/>
                                        <p:tgtEl>
                                          <p:spTgt spid="682011"/>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682012"/>
                                        </p:tgtEl>
                                        <p:attrNameLst>
                                          <p:attrName>style.visibility</p:attrName>
                                        </p:attrNameLst>
                                      </p:cBhvr>
                                      <p:to>
                                        <p:strVal val="visible"/>
                                      </p:to>
                                    </p:set>
                                    <p:animEffect transition="in" filter="slide(fromTop)">
                                      <p:cBhvr>
                                        <p:cTn id="11" dur="500"/>
                                        <p:tgtEl>
                                          <p:spTgt spid="6820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82010"/>
                                        </p:tgtEl>
                                        <p:attrNameLst>
                                          <p:attrName>style.visibility</p:attrName>
                                        </p:attrNameLst>
                                      </p:cBhvr>
                                      <p:to>
                                        <p:strVal val="visible"/>
                                      </p:to>
                                    </p:set>
                                  </p:childTnLst>
                                </p:cTn>
                              </p:par>
                            </p:childTnLst>
                          </p:cTn>
                        </p:par>
                        <p:par>
                          <p:cTn id="16" fill="hold" nodeType="afterGroup">
                            <p:stCondLst>
                              <p:cond delay="500"/>
                            </p:stCondLst>
                            <p:childTnLst>
                              <p:par>
                                <p:cTn id="17" presetID="1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Top)">
                                      <p:cBhvr>
                                        <p:cTn id="19" dur="500"/>
                                        <p:tgtEl>
                                          <p:spTgt spid="3"/>
                                        </p:tgtEl>
                                      </p:cBhvr>
                                    </p:animEffect>
                                  </p:childTnLst>
                                </p:cTn>
                              </p:par>
                            </p:childTnLst>
                          </p:cTn>
                        </p:par>
                        <p:par>
                          <p:cTn id="20" fill="hold" nodeType="afterGroup">
                            <p:stCondLst>
                              <p:cond delay="1000"/>
                            </p:stCondLst>
                            <p:childTnLst>
                              <p:par>
                                <p:cTn id="21" presetID="12"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lide(fromTop)">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682013"/>
                                        </p:tgtEl>
                                        <p:attrNameLst>
                                          <p:attrName>style.visibility</p:attrName>
                                        </p:attrNameLst>
                                      </p:cBhvr>
                                      <p:to>
                                        <p:strVal val="visible"/>
                                      </p:to>
                                    </p:set>
                                    <p:animEffect transition="in" filter="slide(fromTop)">
                                      <p:cBhvr>
                                        <p:cTn id="28" dur="500"/>
                                        <p:tgtEl>
                                          <p:spTgt spid="6820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slide(fromTop)">
                                      <p:cBhvr>
                                        <p:cTn id="33" dur="500"/>
                                        <p:tgtEl>
                                          <p:spTgt spid="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82022"/>
                                        </p:tgtEl>
                                        <p:attrNameLst>
                                          <p:attrName>style.visibility</p:attrName>
                                        </p:attrNameLst>
                                      </p:cBhvr>
                                      <p:to>
                                        <p:strVal val="visible"/>
                                      </p:to>
                                    </p:set>
                                    <p:animEffect transition="in" filter="wipe(up)">
                                      <p:cBhvr>
                                        <p:cTn id="38" dur="500"/>
                                        <p:tgtEl>
                                          <p:spTgt spid="682022"/>
                                        </p:tgtEl>
                                      </p:cBhvr>
                                    </p:animEffect>
                                  </p:childTnLst>
                                </p:cTn>
                              </p:par>
                            </p:childTnLst>
                          </p:cTn>
                        </p:par>
                        <p:par>
                          <p:cTn id="39" fill="hold" nodeType="afterGroup">
                            <p:stCondLst>
                              <p:cond delay="500"/>
                            </p:stCondLst>
                            <p:childTnLst>
                              <p:par>
                                <p:cTn id="40" presetID="2" presetClass="entr" presetSubtype="9" fill="hold" grpId="0" nodeType="afterEffect">
                                  <p:stCondLst>
                                    <p:cond delay="0"/>
                                  </p:stCondLst>
                                  <p:childTnLst>
                                    <p:set>
                                      <p:cBhvr>
                                        <p:cTn id="41" dur="1" fill="hold">
                                          <p:stCondLst>
                                            <p:cond delay="0"/>
                                          </p:stCondLst>
                                        </p:cTn>
                                        <p:tgtEl>
                                          <p:spTgt spid="682014"/>
                                        </p:tgtEl>
                                        <p:attrNameLst>
                                          <p:attrName>style.visibility</p:attrName>
                                        </p:attrNameLst>
                                      </p:cBhvr>
                                      <p:to>
                                        <p:strVal val="visible"/>
                                      </p:to>
                                    </p:set>
                                    <p:anim calcmode="lin" valueType="num">
                                      <p:cBhvr additive="base">
                                        <p:cTn id="42" dur="500" fill="hold"/>
                                        <p:tgtEl>
                                          <p:spTgt spid="682014"/>
                                        </p:tgtEl>
                                        <p:attrNameLst>
                                          <p:attrName>ppt_x</p:attrName>
                                        </p:attrNameLst>
                                      </p:cBhvr>
                                      <p:tavLst>
                                        <p:tav tm="0">
                                          <p:val>
                                            <p:strVal val="0-#ppt_w/2"/>
                                          </p:val>
                                        </p:tav>
                                        <p:tav tm="100000">
                                          <p:val>
                                            <p:strVal val="#ppt_x"/>
                                          </p:val>
                                        </p:tav>
                                      </p:tavLst>
                                    </p:anim>
                                    <p:anim calcmode="lin" valueType="num">
                                      <p:cBhvr additive="base">
                                        <p:cTn id="43" dur="500" fill="hold"/>
                                        <p:tgtEl>
                                          <p:spTgt spid="682014"/>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1000"/>
                            </p:stCondLst>
                            <p:childTnLst>
                              <p:par>
                                <p:cTn id="45" presetID="2" presetClass="entr" presetSubtype="9" fill="hold" grpId="0" nodeType="afterEffect">
                                  <p:stCondLst>
                                    <p:cond delay="0"/>
                                  </p:stCondLst>
                                  <p:childTnLst>
                                    <p:set>
                                      <p:cBhvr>
                                        <p:cTn id="46" dur="1" fill="hold">
                                          <p:stCondLst>
                                            <p:cond delay="0"/>
                                          </p:stCondLst>
                                        </p:cTn>
                                        <p:tgtEl>
                                          <p:spTgt spid="682015"/>
                                        </p:tgtEl>
                                        <p:attrNameLst>
                                          <p:attrName>style.visibility</p:attrName>
                                        </p:attrNameLst>
                                      </p:cBhvr>
                                      <p:to>
                                        <p:strVal val="visible"/>
                                      </p:to>
                                    </p:set>
                                    <p:anim calcmode="lin" valueType="num">
                                      <p:cBhvr additive="base">
                                        <p:cTn id="47" dur="500" fill="hold"/>
                                        <p:tgtEl>
                                          <p:spTgt spid="682015"/>
                                        </p:tgtEl>
                                        <p:attrNameLst>
                                          <p:attrName>ppt_x</p:attrName>
                                        </p:attrNameLst>
                                      </p:cBhvr>
                                      <p:tavLst>
                                        <p:tav tm="0">
                                          <p:val>
                                            <p:strVal val="0-#ppt_w/2"/>
                                          </p:val>
                                        </p:tav>
                                        <p:tav tm="100000">
                                          <p:val>
                                            <p:strVal val="#ppt_x"/>
                                          </p:val>
                                        </p:tav>
                                      </p:tavLst>
                                    </p:anim>
                                    <p:anim calcmode="lin" valueType="num">
                                      <p:cBhvr additive="base">
                                        <p:cTn id="48" dur="500" fill="hold"/>
                                        <p:tgtEl>
                                          <p:spTgt spid="682015"/>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grpId="0" nodeType="clickEffect">
                                  <p:stCondLst>
                                    <p:cond delay="0"/>
                                  </p:stCondLst>
                                  <p:childTnLst>
                                    <p:set>
                                      <p:cBhvr>
                                        <p:cTn id="52" dur="1" fill="hold">
                                          <p:stCondLst>
                                            <p:cond delay="0"/>
                                          </p:stCondLst>
                                        </p:cTn>
                                        <p:tgtEl>
                                          <p:spTgt spid="682016"/>
                                        </p:tgtEl>
                                        <p:attrNameLst>
                                          <p:attrName>style.visibility</p:attrName>
                                        </p:attrNameLst>
                                      </p:cBhvr>
                                      <p:to>
                                        <p:strVal val="visible"/>
                                      </p:to>
                                    </p:set>
                                    <p:animEffect transition="in" filter="slide(fromTop)">
                                      <p:cBhvr>
                                        <p:cTn id="53" dur="500"/>
                                        <p:tgtEl>
                                          <p:spTgt spid="68201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682017"/>
                                        </p:tgtEl>
                                        <p:attrNameLst>
                                          <p:attrName>style.visibility</p:attrName>
                                        </p:attrNameLst>
                                      </p:cBhvr>
                                      <p:to>
                                        <p:strVal val="visible"/>
                                      </p:to>
                                    </p:set>
                                    <p:anim calcmode="lin" valueType="num">
                                      <p:cBhvr>
                                        <p:cTn id="58" dur="500" fill="hold"/>
                                        <p:tgtEl>
                                          <p:spTgt spid="682017"/>
                                        </p:tgtEl>
                                        <p:attrNameLst>
                                          <p:attrName>ppt_x</p:attrName>
                                        </p:attrNameLst>
                                      </p:cBhvr>
                                      <p:tavLst>
                                        <p:tav tm="0">
                                          <p:val>
                                            <p:strVal val="#ppt_x-#ppt_w/2"/>
                                          </p:val>
                                        </p:tav>
                                        <p:tav tm="100000">
                                          <p:val>
                                            <p:strVal val="#ppt_x"/>
                                          </p:val>
                                        </p:tav>
                                      </p:tavLst>
                                    </p:anim>
                                    <p:anim calcmode="lin" valueType="num">
                                      <p:cBhvr>
                                        <p:cTn id="59" dur="500" fill="hold"/>
                                        <p:tgtEl>
                                          <p:spTgt spid="682017"/>
                                        </p:tgtEl>
                                        <p:attrNameLst>
                                          <p:attrName>ppt_y</p:attrName>
                                        </p:attrNameLst>
                                      </p:cBhvr>
                                      <p:tavLst>
                                        <p:tav tm="0">
                                          <p:val>
                                            <p:strVal val="#ppt_y"/>
                                          </p:val>
                                        </p:tav>
                                        <p:tav tm="100000">
                                          <p:val>
                                            <p:strVal val="#ppt_y"/>
                                          </p:val>
                                        </p:tav>
                                      </p:tavLst>
                                    </p:anim>
                                    <p:anim calcmode="lin" valueType="num">
                                      <p:cBhvr>
                                        <p:cTn id="60" dur="500" fill="hold"/>
                                        <p:tgtEl>
                                          <p:spTgt spid="682017"/>
                                        </p:tgtEl>
                                        <p:attrNameLst>
                                          <p:attrName>ppt_w</p:attrName>
                                        </p:attrNameLst>
                                      </p:cBhvr>
                                      <p:tavLst>
                                        <p:tav tm="0">
                                          <p:val>
                                            <p:fltVal val="0"/>
                                          </p:val>
                                        </p:tav>
                                        <p:tav tm="100000">
                                          <p:val>
                                            <p:strVal val="#ppt_w"/>
                                          </p:val>
                                        </p:tav>
                                      </p:tavLst>
                                    </p:anim>
                                    <p:anim calcmode="lin" valueType="num">
                                      <p:cBhvr>
                                        <p:cTn id="61" dur="500" fill="hold"/>
                                        <p:tgtEl>
                                          <p:spTgt spid="682017"/>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68203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682021"/>
                                        </p:tgtEl>
                                        <p:attrNameLst>
                                          <p:attrName>style.visibility</p:attrName>
                                        </p:attrNameLst>
                                      </p:cBhvr>
                                      <p:to>
                                        <p:strVal val="visible"/>
                                      </p:to>
                                    </p:set>
                                  </p:childTnLst>
                                </p:cTn>
                              </p:par>
                            </p:childTnLst>
                          </p:cTn>
                        </p:par>
                        <p:par>
                          <p:cTn id="69" fill="hold" nodeType="afterGroup">
                            <p:stCondLst>
                              <p:cond delay="500"/>
                            </p:stCondLst>
                            <p:childTnLst>
                              <p:par>
                                <p:cTn id="70" presetID="12" presetClass="entr" presetSubtype="8" fill="hold"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slide(fromLeft)">
                                      <p:cBhvr>
                                        <p:cTn id="72" dur="500"/>
                                        <p:tgtEl>
                                          <p:spTgt spid="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682055"/>
                                        </p:tgtEl>
                                        <p:attrNameLst>
                                          <p:attrName>style.visibility</p:attrName>
                                        </p:attrNameLst>
                                      </p:cBhvr>
                                      <p:to>
                                        <p:strVal val="visible"/>
                                      </p:to>
                                    </p:set>
                                  </p:childTnLst>
                                </p:cTn>
                              </p:par>
                            </p:childTnLst>
                          </p:cTn>
                        </p:par>
                        <p:par>
                          <p:cTn id="77" fill="hold" nodeType="afterGroup">
                            <p:stCondLst>
                              <p:cond delay="500"/>
                            </p:stCondLst>
                            <p:childTnLst>
                              <p:par>
                                <p:cTn id="78" presetID="12" presetClass="entr" presetSubtype="8" fill="hold" nodeType="after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slide(fromLeft)">
                                      <p:cBhvr>
                                        <p:cTn id="80" dur="500"/>
                                        <p:tgtEl>
                                          <p:spTgt spid="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682028"/>
                                        </p:tgtEl>
                                        <p:attrNameLst>
                                          <p:attrName>style.visibility</p:attrName>
                                        </p:attrNameLst>
                                      </p:cBhvr>
                                      <p:to>
                                        <p:strVal val="visible"/>
                                      </p:to>
                                    </p:set>
                                  </p:childTnLst>
                                </p:cTn>
                              </p:par>
                            </p:childTnLst>
                          </p:cTn>
                        </p:par>
                        <p:par>
                          <p:cTn id="85" fill="hold" nodeType="afterGroup">
                            <p:stCondLst>
                              <p:cond delay="500"/>
                            </p:stCondLst>
                            <p:childTnLst>
                              <p:par>
                                <p:cTn id="86" presetID="2" presetClass="entr" presetSubtype="1" fill="hold" grpId="0" nodeType="afterEffect">
                                  <p:stCondLst>
                                    <p:cond delay="0"/>
                                  </p:stCondLst>
                                  <p:childTnLst>
                                    <p:set>
                                      <p:cBhvr>
                                        <p:cTn id="87" dur="1" fill="hold">
                                          <p:stCondLst>
                                            <p:cond delay="0"/>
                                          </p:stCondLst>
                                        </p:cTn>
                                        <p:tgtEl>
                                          <p:spTgt spid="682026"/>
                                        </p:tgtEl>
                                        <p:attrNameLst>
                                          <p:attrName>style.visibility</p:attrName>
                                        </p:attrNameLst>
                                      </p:cBhvr>
                                      <p:to>
                                        <p:strVal val="visible"/>
                                      </p:to>
                                    </p:set>
                                    <p:anim calcmode="lin" valueType="num">
                                      <p:cBhvr additive="base">
                                        <p:cTn id="88" dur="500" fill="hold"/>
                                        <p:tgtEl>
                                          <p:spTgt spid="682026"/>
                                        </p:tgtEl>
                                        <p:attrNameLst>
                                          <p:attrName>ppt_x</p:attrName>
                                        </p:attrNameLst>
                                      </p:cBhvr>
                                      <p:tavLst>
                                        <p:tav tm="0">
                                          <p:val>
                                            <p:strVal val="#ppt_x"/>
                                          </p:val>
                                        </p:tav>
                                        <p:tav tm="100000">
                                          <p:val>
                                            <p:strVal val="#ppt_x"/>
                                          </p:val>
                                        </p:tav>
                                      </p:tavLst>
                                    </p:anim>
                                    <p:anim calcmode="lin" valueType="num">
                                      <p:cBhvr additive="base">
                                        <p:cTn id="89" dur="500" fill="hold"/>
                                        <p:tgtEl>
                                          <p:spTgt spid="682026"/>
                                        </p:tgtEl>
                                        <p:attrNameLst>
                                          <p:attrName>ppt_y</p:attrName>
                                        </p:attrNameLst>
                                      </p:cBhvr>
                                      <p:tavLst>
                                        <p:tav tm="0">
                                          <p:val>
                                            <p:strVal val="0-#ppt_h/2"/>
                                          </p:val>
                                        </p:tav>
                                        <p:tav tm="100000">
                                          <p:val>
                                            <p:strVal val="#ppt_y"/>
                                          </p:val>
                                        </p:tav>
                                      </p:tavLst>
                                    </p:anim>
                                  </p:childTnLst>
                                </p:cTn>
                              </p:par>
                            </p:childTnLst>
                          </p:cTn>
                        </p:par>
                        <p:par>
                          <p:cTn id="90" fill="hold" nodeType="afterGroup">
                            <p:stCondLst>
                              <p:cond delay="1000"/>
                            </p:stCondLst>
                            <p:childTnLst>
                              <p:par>
                                <p:cTn id="91" presetID="2" presetClass="entr" presetSubtype="1" fill="hold" grpId="0" nodeType="afterEffect">
                                  <p:stCondLst>
                                    <p:cond delay="0"/>
                                  </p:stCondLst>
                                  <p:childTnLst>
                                    <p:set>
                                      <p:cBhvr>
                                        <p:cTn id="92" dur="1" fill="hold">
                                          <p:stCondLst>
                                            <p:cond delay="0"/>
                                          </p:stCondLst>
                                        </p:cTn>
                                        <p:tgtEl>
                                          <p:spTgt spid="682027"/>
                                        </p:tgtEl>
                                        <p:attrNameLst>
                                          <p:attrName>style.visibility</p:attrName>
                                        </p:attrNameLst>
                                      </p:cBhvr>
                                      <p:to>
                                        <p:strVal val="visible"/>
                                      </p:to>
                                    </p:set>
                                    <p:anim calcmode="lin" valueType="num">
                                      <p:cBhvr additive="base">
                                        <p:cTn id="93" dur="500" fill="hold"/>
                                        <p:tgtEl>
                                          <p:spTgt spid="682027"/>
                                        </p:tgtEl>
                                        <p:attrNameLst>
                                          <p:attrName>ppt_x</p:attrName>
                                        </p:attrNameLst>
                                      </p:cBhvr>
                                      <p:tavLst>
                                        <p:tav tm="0">
                                          <p:val>
                                            <p:strVal val="#ppt_x"/>
                                          </p:val>
                                        </p:tav>
                                        <p:tav tm="100000">
                                          <p:val>
                                            <p:strVal val="#ppt_x"/>
                                          </p:val>
                                        </p:tav>
                                      </p:tavLst>
                                    </p:anim>
                                    <p:anim calcmode="lin" valueType="num">
                                      <p:cBhvr additive="base">
                                        <p:cTn id="94" dur="500" fill="hold"/>
                                        <p:tgtEl>
                                          <p:spTgt spid="682027"/>
                                        </p:tgtEl>
                                        <p:attrNameLst>
                                          <p:attrName>ppt_y</p:attrName>
                                        </p:attrNameLst>
                                      </p:cBhvr>
                                      <p:tavLst>
                                        <p:tav tm="0">
                                          <p:val>
                                            <p:strVal val="0-#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8" fill="hold" nodeType="clickEffect">
                                  <p:stCondLst>
                                    <p:cond delay="0"/>
                                  </p:stCondLst>
                                  <p:childTnLst>
                                    <p:set>
                                      <p:cBhvr>
                                        <p:cTn id="98" dur="1" fill="hold">
                                          <p:stCondLst>
                                            <p:cond delay="0"/>
                                          </p:stCondLst>
                                        </p:cTn>
                                        <p:tgtEl>
                                          <p:spTgt spid="682029"/>
                                        </p:tgtEl>
                                        <p:attrNameLst>
                                          <p:attrName>style.visibility</p:attrName>
                                        </p:attrNameLst>
                                      </p:cBhvr>
                                      <p:to>
                                        <p:strVal val="visible"/>
                                      </p:to>
                                    </p:set>
                                    <p:anim calcmode="lin" valueType="num">
                                      <p:cBhvr>
                                        <p:cTn id="99" dur="500" fill="hold"/>
                                        <p:tgtEl>
                                          <p:spTgt spid="682029"/>
                                        </p:tgtEl>
                                        <p:attrNameLst>
                                          <p:attrName>ppt_x</p:attrName>
                                        </p:attrNameLst>
                                      </p:cBhvr>
                                      <p:tavLst>
                                        <p:tav tm="0">
                                          <p:val>
                                            <p:strVal val="#ppt_x-#ppt_w/2"/>
                                          </p:val>
                                        </p:tav>
                                        <p:tav tm="100000">
                                          <p:val>
                                            <p:strVal val="#ppt_x"/>
                                          </p:val>
                                        </p:tav>
                                      </p:tavLst>
                                    </p:anim>
                                    <p:anim calcmode="lin" valueType="num">
                                      <p:cBhvr>
                                        <p:cTn id="100" dur="500" fill="hold"/>
                                        <p:tgtEl>
                                          <p:spTgt spid="682029"/>
                                        </p:tgtEl>
                                        <p:attrNameLst>
                                          <p:attrName>ppt_y</p:attrName>
                                        </p:attrNameLst>
                                      </p:cBhvr>
                                      <p:tavLst>
                                        <p:tav tm="0">
                                          <p:val>
                                            <p:strVal val="#ppt_y"/>
                                          </p:val>
                                        </p:tav>
                                        <p:tav tm="100000">
                                          <p:val>
                                            <p:strVal val="#ppt_y"/>
                                          </p:val>
                                        </p:tav>
                                      </p:tavLst>
                                    </p:anim>
                                    <p:anim calcmode="lin" valueType="num">
                                      <p:cBhvr>
                                        <p:cTn id="101" dur="500" fill="hold"/>
                                        <p:tgtEl>
                                          <p:spTgt spid="682029"/>
                                        </p:tgtEl>
                                        <p:attrNameLst>
                                          <p:attrName>ppt_w</p:attrName>
                                        </p:attrNameLst>
                                      </p:cBhvr>
                                      <p:tavLst>
                                        <p:tav tm="0">
                                          <p:val>
                                            <p:fltVal val="0"/>
                                          </p:val>
                                        </p:tav>
                                        <p:tav tm="100000">
                                          <p:val>
                                            <p:strVal val="#ppt_w"/>
                                          </p:val>
                                        </p:tav>
                                      </p:tavLst>
                                    </p:anim>
                                    <p:anim calcmode="lin" valueType="num">
                                      <p:cBhvr>
                                        <p:cTn id="102" dur="500" fill="hold"/>
                                        <p:tgtEl>
                                          <p:spTgt spid="682029"/>
                                        </p:tgtEl>
                                        <p:attrNameLst>
                                          <p:attrName>ppt_h</p:attrName>
                                        </p:attrNameLst>
                                      </p:cBhvr>
                                      <p:tavLst>
                                        <p:tav tm="0">
                                          <p:val>
                                            <p:strVal val="#ppt_h"/>
                                          </p:val>
                                        </p:tav>
                                        <p:tav tm="100000">
                                          <p:val>
                                            <p:strVal val="#ppt_h"/>
                                          </p:val>
                                        </p:tav>
                                      </p:tavLst>
                                    </p:anim>
                                  </p:childTnLst>
                                </p:cTn>
                              </p:par>
                            </p:childTnLst>
                          </p:cTn>
                        </p:par>
                        <p:par>
                          <p:cTn id="103" fill="hold" nodeType="afterGroup">
                            <p:stCondLst>
                              <p:cond delay="500"/>
                            </p:stCondLst>
                            <p:childTnLst>
                              <p:par>
                                <p:cTn id="104" presetID="17" presetClass="entr" presetSubtype="1" fill="hold" nodeType="afterEffect">
                                  <p:stCondLst>
                                    <p:cond delay="0"/>
                                  </p:stCondLst>
                                  <p:childTnLst>
                                    <p:set>
                                      <p:cBhvr>
                                        <p:cTn id="105" dur="1" fill="hold">
                                          <p:stCondLst>
                                            <p:cond delay="0"/>
                                          </p:stCondLst>
                                        </p:cTn>
                                        <p:tgtEl>
                                          <p:spTgt spid="682030"/>
                                        </p:tgtEl>
                                        <p:attrNameLst>
                                          <p:attrName>style.visibility</p:attrName>
                                        </p:attrNameLst>
                                      </p:cBhvr>
                                      <p:to>
                                        <p:strVal val="visible"/>
                                      </p:to>
                                    </p:set>
                                    <p:anim calcmode="lin" valueType="num">
                                      <p:cBhvr>
                                        <p:cTn id="106" dur="500" fill="hold"/>
                                        <p:tgtEl>
                                          <p:spTgt spid="682030"/>
                                        </p:tgtEl>
                                        <p:attrNameLst>
                                          <p:attrName>ppt_x</p:attrName>
                                        </p:attrNameLst>
                                      </p:cBhvr>
                                      <p:tavLst>
                                        <p:tav tm="0">
                                          <p:val>
                                            <p:strVal val="#ppt_x"/>
                                          </p:val>
                                        </p:tav>
                                        <p:tav tm="100000">
                                          <p:val>
                                            <p:strVal val="#ppt_x"/>
                                          </p:val>
                                        </p:tav>
                                      </p:tavLst>
                                    </p:anim>
                                    <p:anim calcmode="lin" valueType="num">
                                      <p:cBhvr>
                                        <p:cTn id="107" dur="500" fill="hold"/>
                                        <p:tgtEl>
                                          <p:spTgt spid="682030"/>
                                        </p:tgtEl>
                                        <p:attrNameLst>
                                          <p:attrName>ppt_y</p:attrName>
                                        </p:attrNameLst>
                                      </p:cBhvr>
                                      <p:tavLst>
                                        <p:tav tm="0">
                                          <p:val>
                                            <p:strVal val="#ppt_y-#ppt_h/2"/>
                                          </p:val>
                                        </p:tav>
                                        <p:tav tm="100000">
                                          <p:val>
                                            <p:strVal val="#ppt_y"/>
                                          </p:val>
                                        </p:tav>
                                      </p:tavLst>
                                    </p:anim>
                                    <p:anim calcmode="lin" valueType="num">
                                      <p:cBhvr>
                                        <p:cTn id="108" dur="500" fill="hold"/>
                                        <p:tgtEl>
                                          <p:spTgt spid="682030"/>
                                        </p:tgtEl>
                                        <p:attrNameLst>
                                          <p:attrName>ppt_w</p:attrName>
                                        </p:attrNameLst>
                                      </p:cBhvr>
                                      <p:tavLst>
                                        <p:tav tm="0">
                                          <p:val>
                                            <p:strVal val="#ppt_w"/>
                                          </p:val>
                                        </p:tav>
                                        <p:tav tm="100000">
                                          <p:val>
                                            <p:strVal val="#ppt_w"/>
                                          </p:val>
                                        </p:tav>
                                      </p:tavLst>
                                    </p:anim>
                                    <p:anim calcmode="lin" valueType="num">
                                      <p:cBhvr>
                                        <p:cTn id="109" dur="500" fill="hold"/>
                                        <p:tgtEl>
                                          <p:spTgt spid="682030"/>
                                        </p:tgtEl>
                                        <p:attrNameLst>
                                          <p:attrName>ppt_h</p:attrName>
                                        </p:attrNameLst>
                                      </p:cBhvr>
                                      <p:tavLst>
                                        <p:tav tm="0">
                                          <p:val>
                                            <p:fltVal val="0"/>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682033"/>
                                        </p:tgtEl>
                                        <p:attrNameLst>
                                          <p:attrName>style.visibility</p:attrName>
                                        </p:attrNameLst>
                                      </p:cBhvr>
                                      <p:to>
                                        <p:strVal val="visible"/>
                                      </p:to>
                                    </p:set>
                                  </p:childTnLst>
                                </p:cTn>
                              </p:par>
                            </p:childTnLst>
                          </p:cTn>
                        </p:par>
                        <p:par>
                          <p:cTn id="114" fill="hold" nodeType="afterGroup">
                            <p:stCondLst>
                              <p:cond delay="500"/>
                            </p:stCondLst>
                            <p:childTnLst>
                              <p:par>
                                <p:cTn id="115" presetID="17" presetClass="entr" presetSubtype="4" fill="hold" nodeType="afterEffect">
                                  <p:stCondLst>
                                    <p:cond delay="0"/>
                                  </p:stCondLst>
                                  <p:childTnLst>
                                    <p:set>
                                      <p:cBhvr>
                                        <p:cTn id="116" dur="1" fill="hold">
                                          <p:stCondLst>
                                            <p:cond delay="0"/>
                                          </p:stCondLst>
                                        </p:cTn>
                                        <p:tgtEl>
                                          <p:spTgt spid="682031"/>
                                        </p:tgtEl>
                                        <p:attrNameLst>
                                          <p:attrName>style.visibility</p:attrName>
                                        </p:attrNameLst>
                                      </p:cBhvr>
                                      <p:to>
                                        <p:strVal val="visible"/>
                                      </p:to>
                                    </p:set>
                                    <p:anim calcmode="lin" valueType="num">
                                      <p:cBhvr>
                                        <p:cTn id="117" dur="500" fill="hold"/>
                                        <p:tgtEl>
                                          <p:spTgt spid="682031"/>
                                        </p:tgtEl>
                                        <p:attrNameLst>
                                          <p:attrName>ppt_x</p:attrName>
                                        </p:attrNameLst>
                                      </p:cBhvr>
                                      <p:tavLst>
                                        <p:tav tm="0">
                                          <p:val>
                                            <p:strVal val="#ppt_x"/>
                                          </p:val>
                                        </p:tav>
                                        <p:tav tm="100000">
                                          <p:val>
                                            <p:strVal val="#ppt_x"/>
                                          </p:val>
                                        </p:tav>
                                      </p:tavLst>
                                    </p:anim>
                                    <p:anim calcmode="lin" valueType="num">
                                      <p:cBhvr>
                                        <p:cTn id="118" dur="500" fill="hold"/>
                                        <p:tgtEl>
                                          <p:spTgt spid="682031"/>
                                        </p:tgtEl>
                                        <p:attrNameLst>
                                          <p:attrName>ppt_y</p:attrName>
                                        </p:attrNameLst>
                                      </p:cBhvr>
                                      <p:tavLst>
                                        <p:tav tm="0">
                                          <p:val>
                                            <p:strVal val="#ppt_y+#ppt_h/2"/>
                                          </p:val>
                                        </p:tav>
                                        <p:tav tm="100000">
                                          <p:val>
                                            <p:strVal val="#ppt_y"/>
                                          </p:val>
                                        </p:tav>
                                      </p:tavLst>
                                    </p:anim>
                                    <p:anim calcmode="lin" valueType="num">
                                      <p:cBhvr>
                                        <p:cTn id="119" dur="500" fill="hold"/>
                                        <p:tgtEl>
                                          <p:spTgt spid="682031"/>
                                        </p:tgtEl>
                                        <p:attrNameLst>
                                          <p:attrName>ppt_w</p:attrName>
                                        </p:attrNameLst>
                                      </p:cBhvr>
                                      <p:tavLst>
                                        <p:tav tm="0">
                                          <p:val>
                                            <p:strVal val="#ppt_w"/>
                                          </p:val>
                                        </p:tav>
                                        <p:tav tm="100000">
                                          <p:val>
                                            <p:strVal val="#ppt_w"/>
                                          </p:val>
                                        </p:tav>
                                      </p:tavLst>
                                    </p:anim>
                                    <p:anim calcmode="lin" valueType="num">
                                      <p:cBhvr>
                                        <p:cTn id="120" dur="500" fill="hold"/>
                                        <p:tgtEl>
                                          <p:spTgt spid="682031"/>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1000"/>
                            </p:stCondLst>
                            <p:childTnLst>
                              <p:par>
                                <p:cTn id="122" presetID="17" presetClass="entr" presetSubtype="8" fill="hold" nodeType="afterEffect">
                                  <p:stCondLst>
                                    <p:cond delay="0"/>
                                  </p:stCondLst>
                                  <p:childTnLst>
                                    <p:set>
                                      <p:cBhvr>
                                        <p:cTn id="123" dur="1" fill="hold">
                                          <p:stCondLst>
                                            <p:cond delay="0"/>
                                          </p:stCondLst>
                                        </p:cTn>
                                        <p:tgtEl>
                                          <p:spTgt spid="682032"/>
                                        </p:tgtEl>
                                        <p:attrNameLst>
                                          <p:attrName>style.visibility</p:attrName>
                                        </p:attrNameLst>
                                      </p:cBhvr>
                                      <p:to>
                                        <p:strVal val="visible"/>
                                      </p:to>
                                    </p:set>
                                    <p:anim calcmode="lin" valueType="num">
                                      <p:cBhvr>
                                        <p:cTn id="124" dur="500" fill="hold"/>
                                        <p:tgtEl>
                                          <p:spTgt spid="682032"/>
                                        </p:tgtEl>
                                        <p:attrNameLst>
                                          <p:attrName>ppt_x</p:attrName>
                                        </p:attrNameLst>
                                      </p:cBhvr>
                                      <p:tavLst>
                                        <p:tav tm="0">
                                          <p:val>
                                            <p:strVal val="#ppt_x-#ppt_w/2"/>
                                          </p:val>
                                        </p:tav>
                                        <p:tav tm="100000">
                                          <p:val>
                                            <p:strVal val="#ppt_x"/>
                                          </p:val>
                                        </p:tav>
                                      </p:tavLst>
                                    </p:anim>
                                    <p:anim calcmode="lin" valueType="num">
                                      <p:cBhvr>
                                        <p:cTn id="125" dur="500" fill="hold"/>
                                        <p:tgtEl>
                                          <p:spTgt spid="682032"/>
                                        </p:tgtEl>
                                        <p:attrNameLst>
                                          <p:attrName>ppt_y</p:attrName>
                                        </p:attrNameLst>
                                      </p:cBhvr>
                                      <p:tavLst>
                                        <p:tav tm="0">
                                          <p:val>
                                            <p:strVal val="#ppt_y"/>
                                          </p:val>
                                        </p:tav>
                                        <p:tav tm="100000">
                                          <p:val>
                                            <p:strVal val="#ppt_y"/>
                                          </p:val>
                                        </p:tav>
                                      </p:tavLst>
                                    </p:anim>
                                    <p:anim calcmode="lin" valueType="num">
                                      <p:cBhvr>
                                        <p:cTn id="126" dur="500" fill="hold"/>
                                        <p:tgtEl>
                                          <p:spTgt spid="682032"/>
                                        </p:tgtEl>
                                        <p:attrNameLst>
                                          <p:attrName>ppt_w</p:attrName>
                                        </p:attrNameLst>
                                      </p:cBhvr>
                                      <p:tavLst>
                                        <p:tav tm="0">
                                          <p:val>
                                            <p:fltVal val="0"/>
                                          </p:val>
                                        </p:tav>
                                        <p:tav tm="100000">
                                          <p:val>
                                            <p:strVal val="#ppt_w"/>
                                          </p:val>
                                        </p:tav>
                                      </p:tavLst>
                                    </p:anim>
                                    <p:anim calcmode="lin" valueType="num">
                                      <p:cBhvr>
                                        <p:cTn id="127" dur="500" fill="hold"/>
                                        <p:tgtEl>
                                          <p:spTgt spid="682032"/>
                                        </p:tgtEl>
                                        <p:attrNameLst>
                                          <p:attrName>ppt_h</p:attrName>
                                        </p:attrNameLst>
                                      </p:cBhvr>
                                      <p:tavLst>
                                        <p:tav tm="0">
                                          <p:val>
                                            <p:strVal val="#ppt_h"/>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682038"/>
                                        </p:tgtEl>
                                        <p:attrNameLst>
                                          <p:attrName>style.visibility</p:attrName>
                                        </p:attrNameLst>
                                      </p:cBhvr>
                                      <p:to>
                                        <p:strVal val="visible"/>
                                      </p:to>
                                    </p:set>
                                  </p:childTnLst>
                                </p:cTn>
                              </p:par>
                            </p:childTnLst>
                          </p:cTn>
                        </p:par>
                        <p:par>
                          <p:cTn id="132" fill="hold" nodeType="afterGroup">
                            <p:stCondLst>
                              <p:cond delay="500"/>
                            </p:stCondLst>
                            <p:childTnLst>
                              <p:par>
                                <p:cTn id="133" presetID="12" presetClass="entr" presetSubtype="8" fill="hold" nodeType="after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slide(fromLeft)">
                                      <p:cBhvr>
                                        <p:cTn id="135" dur="500"/>
                                        <p:tgtEl>
                                          <p:spTgt spid="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682042"/>
                                        </p:tgtEl>
                                        <p:attrNameLst>
                                          <p:attrName>style.visibility</p:attrName>
                                        </p:attrNameLst>
                                      </p:cBhvr>
                                      <p:to>
                                        <p:strVal val="visible"/>
                                      </p:to>
                                    </p:set>
                                  </p:childTnLst>
                                </p:cTn>
                              </p:par>
                            </p:childTnLst>
                          </p:cTn>
                        </p:par>
                        <p:par>
                          <p:cTn id="140" fill="hold" nodeType="afterGroup">
                            <p:stCondLst>
                              <p:cond delay="500"/>
                            </p:stCondLst>
                            <p:childTnLst>
                              <p:par>
                                <p:cTn id="141" presetID="12" presetClass="entr" presetSubtype="8" fill="hold" nodeType="afterEffect">
                                  <p:stCondLst>
                                    <p:cond delay="0"/>
                                  </p:stCondLst>
                                  <p:childTnLst>
                                    <p:set>
                                      <p:cBhvr>
                                        <p:cTn id="142" dur="1" fill="hold">
                                          <p:stCondLst>
                                            <p:cond delay="0"/>
                                          </p:stCondLst>
                                        </p:cTn>
                                        <p:tgtEl>
                                          <p:spTgt spid="7"/>
                                        </p:tgtEl>
                                        <p:attrNameLst>
                                          <p:attrName>style.visibility</p:attrName>
                                        </p:attrNameLst>
                                      </p:cBhvr>
                                      <p:to>
                                        <p:strVal val="visible"/>
                                      </p:to>
                                    </p:set>
                                    <p:animEffect transition="in" filter="slide(fromLeft)">
                                      <p:cBhvr>
                                        <p:cTn id="143" dur="500"/>
                                        <p:tgtEl>
                                          <p:spTgt spid="7"/>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682053"/>
                                        </p:tgtEl>
                                        <p:attrNameLst>
                                          <p:attrName>style.visibility</p:attrName>
                                        </p:attrNameLst>
                                      </p:cBhvr>
                                      <p:to>
                                        <p:strVal val="visible"/>
                                      </p:to>
                                    </p:set>
                                  </p:childTnLst>
                                </p:cTn>
                              </p:par>
                            </p:childTnLst>
                          </p:cTn>
                        </p:par>
                        <p:par>
                          <p:cTn id="148" fill="hold" nodeType="afterGroup">
                            <p:stCondLst>
                              <p:cond delay="500"/>
                            </p:stCondLst>
                            <p:childTnLst>
                              <p:par>
                                <p:cTn id="149" presetID="2" presetClass="entr" presetSubtype="2" fill="hold" grpId="0" nodeType="afterEffect">
                                  <p:stCondLst>
                                    <p:cond delay="0"/>
                                  </p:stCondLst>
                                  <p:childTnLst>
                                    <p:set>
                                      <p:cBhvr>
                                        <p:cTn id="150" dur="1" fill="hold">
                                          <p:stCondLst>
                                            <p:cond delay="0"/>
                                          </p:stCondLst>
                                        </p:cTn>
                                        <p:tgtEl>
                                          <p:spTgt spid="682043"/>
                                        </p:tgtEl>
                                        <p:attrNameLst>
                                          <p:attrName>style.visibility</p:attrName>
                                        </p:attrNameLst>
                                      </p:cBhvr>
                                      <p:to>
                                        <p:strVal val="visible"/>
                                      </p:to>
                                    </p:set>
                                    <p:anim calcmode="lin" valueType="num">
                                      <p:cBhvr additive="base">
                                        <p:cTn id="151" dur="500" fill="hold"/>
                                        <p:tgtEl>
                                          <p:spTgt spid="682043"/>
                                        </p:tgtEl>
                                        <p:attrNameLst>
                                          <p:attrName>ppt_x</p:attrName>
                                        </p:attrNameLst>
                                      </p:cBhvr>
                                      <p:tavLst>
                                        <p:tav tm="0">
                                          <p:val>
                                            <p:strVal val="1+#ppt_w/2"/>
                                          </p:val>
                                        </p:tav>
                                        <p:tav tm="100000">
                                          <p:val>
                                            <p:strVal val="#ppt_x"/>
                                          </p:val>
                                        </p:tav>
                                      </p:tavLst>
                                    </p:anim>
                                    <p:anim calcmode="lin" valueType="num">
                                      <p:cBhvr additive="base">
                                        <p:cTn id="152" dur="500" fill="hold"/>
                                        <p:tgtEl>
                                          <p:spTgt spid="682043"/>
                                        </p:tgtEl>
                                        <p:attrNameLst>
                                          <p:attrName>ppt_y</p:attrName>
                                        </p:attrNameLst>
                                      </p:cBhvr>
                                      <p:tavLst>
                                        <p:tav tm="0">
                                          <p:val>
                                            <p:strVal val="#ppt_y"/>
                                          </p:val>
                                        </p:tav>
                                        <p:tav tm="100000">
                                          <p:val>
                                            <p:strVal val="#ppt_y"/>
                                          </p:val>
                                        </p:tav>
                                      </p:tavLst>
                                    </p:anim>
                                  </p:childTnLst>
                                </p:cTn>
                              </p:par>
                            </p:childTnLst>
                          </p:cTn>
                        </p:par>
                        <p:par>
                          <p:cTn id="153" fill="hold" nodeType="afterGroup">
                            <p:stCondLst>
                              <p:cond delay="1000"/>
                            </p:stCondLst>
                            <p:childTnLst>
                              <p:par>
                                <p:cTn id="154" presetID="2" presetClass="entr" presetSubtype="2" fill="hold" grpId="0" nodeType="afterEffect">
                                  <p:stCondLst>
                                    <p:cond delay="0"/>
                                  </p:stCondLst>
                                  <p:childTnLst>
                                    <p:set>
                                      <p:cBhvr>
                                        <p:cTn id="155" dur="1" fill="hold">
                                          <p:stCondLst>
                                            <p:cond delay="0"/>
                                          </p:stCondLst>
                                        </p:cTn>
                                        <p:tgtEl>
                                          <p:spTgt spid="682044"/>
                                        </p:tgtEl>
                                        <p:attrNameLst>
                                          <p:attrName>style.visibility</p:attrName>
                                        </p:attrNameLst>
                                      </p:cBhvr>
                                      <p:to>
                                        <p:strVal val="visible"/>
                                      </p:to>
                                    </p:set>
                                    <p:anim calcmode="lin" valueType="num">
                                      <p:cBhvr additive="base">
                                        <p:cTn id="156" dur="500" fill="hold"/>
                                        <p:tgtEl>
                                          <p:spTgt spid="682044"/>
                                        </p:tgtEl>
                                        <p:attrNameLst>
                                          <p:attrName>ppt_x</p:attrName>
                                        </p:attrNameLst>
                                      </p:cBhvr>
                                      <p:tavLst>
                                        <p:tav tm="0">
                                          <p:val>
                                            <p:strVal val="1+#ppt_w/2"/>
                                          </p:val>
                                        </p:tav>
                                        <p:tav tm="100000">
                                          <p:val>
                                            <p:strVal val="#ppt_x"/>
                                          </p:val>
                                        </p:tav>
                                      </p:tavLst>
                                    </p:anim>
                                    <p:anim calcmode="lin" valueType="num">
                                      <p:cBhvr additive="base">
                                        <p:cTn id="157" dur="500" fill="hold"/>
                                        <p:tgtEl>
                                          <p:spTgt spid="682044"/>
                                        </p:tgtEl>
                                        <p:attrNameLst>
                                          <p:attrName>ppt_y</p:attrName>
                                        </p:attrNameLst>
                                      </p:cBhvr>
                                      <p:tavLst>
                                        <p:tav tm="0">
                                          <p:val>
                                            <p:strVal val="#ppt_y"/>
                                          </p:val>
                                        </p:tav>
                                        <p:tav tm="100000">
                                          <p:val>
                                            <p:strVal val="#ppt_y"/>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7" presetClass="entr" presetSubtype="8" fill="hold" nodeType="clickEffect">
                                  <p:stCondLst>
                                    <p:cond delay="0"/>
                                  </p:stCondLst>
                                  <p:childTnLst>
                                    <p:set>
                                      <p:cBhvr>
                                        <p:cTn id="161" dur="1" fill="hold">
                                          <p:stCondLst>
                                            <p:cond delay="0"/>
                                          </p:stCondLst>
                                        </p:cTn>
                                        <p:tgtEl>
                                          <p:spTgt spid="682045"/>
                                        </p:tgtEl>
                                        <p:attrNameLst>
                                          <p:attrName>style.visibility</p:attrName>
                                        </p:attrNameLst>
                                      </p:cBhvr>
                                      <p:to>
                                        <p:strVal val="visible"/>
                                      </p:to>
                                    </p:set>
                                    <p:anim calcmode="lin" valueType="num">
                                      <p:cBhvr>
                                        <p:cTn id="162" dur="500" fill="hold"/>
                                        <p:tgtEl>
                                          <p:spTgt spid="682045"/>
                                        </p:tgtEl>
                                        <p:attrNameLst>
                                          <p:attrName>ppt_x</p:attrName>
                                        </p:attrNameLst>
                                      </p:cBhvr>
                                      <p:tavLst>
                                        <p:tav tm="0">
                                          <p:val>
                                            <p:strVal val="#ppt_x-#ppt_w/2"/>
                                          </p:val>
                                        </p:tav>
                                        <p:tav tm="100000">
                                          <p:val>
                                            <p:strVal val="#ppt_x"/>
                                          </p:val>
                                        </p:tav>
                                      </p:tavLst>
                                    </p:anim>
                                    <p:anim calcmode="lin" valueType="num">
                                      <p:cBhvr>
                                        <p:cTn id="163" dur="500" fill="hold"/>
                                        <p:tgtEl>
                                          <p:spTgt spid="682045"/>
                                        </p:tgtEl>
                                        <p:attrNameLst>
                                          <p:attrName>ppt_y</p:attrName>
                                        </p:attrNameLst>
                                      </p:cBhvr>
                                      <p:tavLst>
                                        <p:tav tm="0">
                                          <p:val>
                                            <p:strVal val="#ppt_y"/>
                                          </p:val>
                                        </p:tav>
                                        <p:tav tm="100000">
                                          <p:val>
                                            <p:strVal val="#ppt_y"/>
                                          </p:val>
                                        </p:tav>
                                      </p:tavLst>
                                    </p:anim>
                                    <p:anim calcmode="lin" valueType="num">
                                      <p:cBhvr>
                                        <p:cTn id="164" dur="500" fill="hold"/>
                                        <p:tgtEl>
                                          <p:spTgt spid="682045"/>
                                        </p:tgtEl>
                                        <p:attrNameLst>
                                          <p:attrName>ppt_w</p:attrName>
                                        </p:attrNameLst>
                                      </p:cBhvr>
                                      <p:tavLst>
                                        <p:tav tm="0">
                                          <p:val>
                                            <p:fltVal val="0"/>
                                          </p:val>
                                        </p:tav>
                                        <p:tav tm="100000">
                                          <p:val>
                                            <p:strVal val="#ppt_w"/>
                                          </p:val>
                                        </p:tav>
                                      </p:tavLst>
                                    </p:anim>
                                    <p:anim calcmode="lin" valueType="num">
                                      <p:cBhvr>
                                        <p:cTn id="165" dur="500" fill="hold"/>
                                        <p:tgtEl>
                                          <p:spTgt spid="682045"/>
                                        </p:tgtEl>
                                        <p:attrNameLst>
                                          <p:attrName>ppt_h</p:attrName>
                                        </p:attrNameLst>
                                      </p:cBhvr>
                                      <p:tavLst>
                                        <p:tav tm="0">
                                          <p:val>
                                            <p:strVal val="#ppt_h"/>
                                          </p:val>
                                        </p:tav>
                                        <p:tav tm="100000">
                                          <p:val>
                                            <p:strVal val="#ppt_h"/>
                                          </p:val>
                                        </p:tav>
                                      </p:tavLst>
                                    </p:anim>
                                  </p:childTnLst>
                                </p:cTn>
                              </p:par>
                            </p:childTnLst>
                          </p:cTn>
                        </p:par>
                        <p:par>
                          <p:cTn id="166" fill="hold" nodeType="afterGroup">
                            <p:stCondLst>
                              <p:cond delay="500"/>
                            </p:stCondLst>
                            <p:childTnLst>
                              <p:par>
                                <p:cTn id="167" presetID="17" presetClass="entr" presetSubtype="1" fill="hold" nodeType="afterEffect">
                                  <p:stCondLst>
                                    <p:cond delay="0"/>
                                  </p:stCondLst>
                                  <p:childTnLst>
                                    <p:set>
                                      <p:cBhvr>
                                        <p:cTn id="168" dur="1" fill="hold">
                                          <p:stCondLst>
                                            <p:cond delay="0"/>
                                          </p:stCondLst>
                                        </p:cTn>
                                        <p:tgtEl>
                                          <p:spTgt spid="682046"/>
                                        </p:tgtEl>
                                        <p:attrNameLst>
                                          <p:attrName>style.visibility</p:attrName>
                                        </p:attrNameLst>
                                      </p:cBhvr>
                                      <p:to>
                                        <p:strVal val="visible"/>
                                      </p:to>
                                    </p:set>
                                    <p:anim calcmode="lin" valueType="num">
                                      <p:cBhvr>
                                        <p:cTn id="169" dur="500" fill="hold"/>
                                        <p:tgtEl>
                                          <p:spTgt spid="682046"/>
                                        </p:tgtEl>
                                        <p:attrNameLst>
                                          <p:attrName>ppt_x</p:attrName>
                                        </p:attrNameLst>
                                      </p:cBhvr>
                                      <p:tavLst>
                                        <p:tav tm="0">
                                          <p:val>
                                            <p:strVal val="#ppt_x"/>
                                          </p:val>
                                        </p:tav>
                                        <p:tav tm="100000">
                                          <p:val>
                                            <p:strVal val="#ppt_x"/>
                                          </p:val>
                                        </p:tav>
                                      </p:tavLst>
                                    </p:anim>
                                    <p:anim calcmode="lin" valueType="num">
                                      <p:cBhvr>
                                        <p:cTn id="170" dur="500" fill="hold"/>
                                        <p:tgtEl>
                                          <p:spTgt spid="682046"/>
                                        </p:tgtEl>
                                        <p:attrNameLst>
                                          <p:attrName>ppt_y</p:attrName>
                                        </p:attrNameLst>
                                      </p:cBhvr>
                                      <p:tavLst>
                                        <p:tav tm="0">
                                          <p:val>
                                            <p:strVal val="#ppt_y-#ppt_h/2"/>
                                          </p:val>
                                        </p:tav>
                                        <p:tav tm="100000">
                                          <p:val>
                                            <p:strVal val="#ppt_y"/>
                                          </p:val>
                                        </p:tav>
                                      </p:tavLst>
                                    </p:anim>
                                    <p:anim calcmode="lin" valueType="num">
                                      <p:cBhvr>
                                        <p:cTn id="171" dur="500" fill="hold"/>
                                        <p:tgtEl>
                                          <p:spTgt spid="682046"/>
                                        </p:tgtEl>
                                        <p:attrNameLst>
                                          <p:attrName>ppt_w</p:attrName>
                                        </p:attrNameLst>
                                      </p:cBhvr>
                                      <p:tavLst>
                                        <p:tav tm="0">
                                          <p:val>
                                            <p:strVal val="#ppt_w"/>
                                          </p:val>
                                        </p:tav>
                                        <p:tav tm="100000">
                                          <p:val>
                                            <p:strVal val="#ppt_w"/>
                                          </p:val>
                                        </p:tav>
                                      </p:tavLst>
                                    </p:anim>
                                    <p:anim calcmode="lin" valueType="num">
                                      <p:cBhvr>
                                        <p:cTn id="172" dur="500" fill="hold"/>
                                        <p:tgtEl>
                                          <p:spTgt spid="682046"/>
                                        </p:tgtEl>
                                        <p:attrNameLst>
                                          <p:attrName>ppt_h</p:attrName>
                                        </p:attrNameLst>
                                      </p:cBhvr>
                                      <p:tavLst>
                                        <p:tav tm="0">
                                          <p:val>
                                            <p:fltVal val="0"/>
                                          </p:val>
                                        </p:tav>
                                        <p:tav tm="100000">
                                          <p:val>
                                            <p:strVal val="#ppt_h"/>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7" presetClass="entr" presetSubtype="4" fill="hold" nodeType="clickEffect">
                                  <p:stCondLst>
                                    <p:cond delay="0"/>
                                  </p:stCondLst>
                                  <p:childTnLst>
                                    <p:set>
                                      <p:cBhvr>
                                        <p:cTn id="176" dur="1" fill="hold">
                                          <p:stCondLst>
                                            <p:cond delay="0"/>
                                          </p:stCondLst>
                                        </p:cTn>
                                        <p:tgtEl>
                                          <p:spTgt spid="682047"/>
                                        </p:tgtEl>
                                        <p:attrNameLst>
                                          <p:attrName>style.visibility</p:attrName>
                                        </p:attrNameLst>
                                      </p:cBhvr>
                                      <p:to>
                                        <p:strVal val="visible"/>
                                      </p:to>
                                    </p:set>
                                    <p:anim calcmode="lin" valueType="num">
                                      <p:cBhvr>
                                        <p:cTn id="177" dur="500" fill="hold"/>
                                        <p:tgtEl>
                                          <p:spTgt spid="682047"/>
                                        </p:tgtEl>
                                        <p:attrNameLst>
                                          <p:attrName>ppt_x</p:attrName>
                                        </p:attrNameLst>
                                      </p:cBhvr>
                                      <p:tavLst>
                                        <p:tav tm="0">
                                          <p:val>
                                            <p:strVal val="#ppt_x"/>
                                          </p:val>
                                        </p:tav>
                                        <p:tav tm="100000">
                                          <p:val>
                                            <p:strVal val="#ppt_x"/>
                                          </p:val>
                                        </p:tav>
                                      </p:tavLst>
                                    </p:anim>
                                    <p:anim calcmode="lin" valueType="num">
                                      <p:cBhvr>
                                        <p:cTn id="178" dur="500" fill="hold"/>
                                        <p:tgtEl>
                                          <p:spTgt spid="682047"/>
                                        </p:tgtEl>
                                        <p:attrNameLst>
                                          <p:attrName>ppt_y</p:attrName>
                                        </p:attrNameLst>
                                      </p:cBhvr>
                                      <p:tavLst>
                                        <p:tav tm="0">
                                          <p:val>
                                            <p:strVal val="#ppt_y+#ppt_h/2"/>
                                          </p:val>
                                        </p:tav>
                                        <p:tav tm="100000">
                                          <p:val>
                                            <p:strVal val="#ppt_y"/>
                                          </p:val>
                                        </p:tav>
                                      </p:tavLst>
                                    </p:anim>
                                    <p:anim calcmode="lin" valueType="num">
                                      <p:cBhvr>
                                        <p:cTn id="179" dur="500" fill="hold"/>
                                        <p:tgtEl>
                                          <p:spTgt spid="682047"/>
                                        </p:tgtEl>
                                        <p:attrNameLst>
                                          <p:attrName>ppt_w</p:attrName>
                                        </p:attrNameLst>
                                      </p:cBhvr>
                                      <p:tavLst>
                                        <p:tav tm="0">
                                          <p:val>
                                            <p:strVal val="#ppt_w"/>
                                          </p:val>
                                        </p:tav>
                                        <p:tav tm="100000">
                                          <p:val>
                                            <p:strVal val="#ppt_w"/>
                                          </p:val>
                                        </p:tav>
                                      </p:tavLst>
                                    </p:anim>
                                    <p:anim calcmode="lin" valueType="num">
                                      <p:cBhvr>
                                        <p:cTn id="180" dur="500" fill="hold"/>
                                        <p:tgtEl>
                                          <p:spTgt spid="682047"/>
                                        </p:tgtEl>
                                        <p:attrNameLst>
                                          <p:attrName>ppt_h</p:attrName>
                                        </p:attrNameLst>
                                      </p:cBhvr>
                                      <p:tavLst>
                                        <p:tav tm="0">
                                          <p:val>
                                            <p:fltVal val="0"/>
                                          </p:val>
                                        </p:tav>
                                        <p:tav tm="100000">
                                          <p:val>
                                            <p:strVal val="#ppt_h"/>
                                          </p:val>
                                        </p:tav>
                                      </p:tavLst>
                                    </p:anim>
                                  </p:childTnLst>
                                </p:cTn>
                              </p:par>
                            </p:childTnLst>
                          </p:cTn>
                        </p:par>
                        <p:par>
                          <p:cTn id="181" fill="hold" nodeType="afterGroup">
                            <p:stCondLst>
                              <p:cond delay="500"/>
                            </p:stCondLst>
                            <p:childTnLst>
                              <p:par>
                                <p:cTn id="182" presetID="1" presetClass="entr" presetSubtype="0" fill="hold" grpId="0" nodeType="afterEffect">
                                  <p:stCondLst>
                                    <p:cond delay="0"/>
                                  </p:stCondLst>
                                  <p:childTnLst>
                                    <p:set>
                                      <p:cBhvr>
                                        <p:cTn id="183" dur="1" fill="hold">
                                          <p:stCondLst>
                                            <p:cond delay="499"/>
                                          </p:stCondLst>
                                        </p:cTn>
                                        <p:tgtEl>
                                          <p:spTgt spid="682048"/>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499"/>
                                          </p:stCondLst>
                                        </p:cTn>
                                        <p:tgtEl>
                                          <p:spTgt spid="682052"/>
                                        </p:tgtEl>
                                        <p:attrNameLst>
                                          <p:attrName>style.visibility</p:attrName>
                                        </p:attrNameLst>
                                      </p:cBhvr>
                                      <p:to>
                                        <p:strVal val="visible"/>
                                      </p:to>
                                    </p:set>
                                  </p:childTnLst>
                                </p:cTn>
                              </p:par>
                            </p:childTnLst>
                          </p:cTn>
                        </p:par>
                        <p:par>
                          <p:cTn id="188" fill="hold" nodeType="afterGroup">
                            <p:stCondLst>
                              <p:cond delay="500"/>
                            </p:stCondLst>
                            <p:childTnLst>
                              <p:par>
                                <p:cTn id="189" presetID="12" presetClass="entr" presetSubtype="8" fill="hold" nodeType="afterEffect">
                                  <p:stCondLst>
                                    <p:cond delay="0"/>
                                  </p:stCondLst>
                                  <p:childTnLst>
                                    <p:set>
                                      <p:cBhvr>
                                        <p:cTn id="190" dur="1" fill="hold">
                                          <p:stCondLst>
                                            <p:cond delay="0"/>
                                          </p:stCondLst>
                                        </p:cTn>
                                        <p:tgtEl>
                                          <p:spTgt spid="8"/>
                                        </p:tgtEl>
                                        <p:attrNameLst>
                                          <p:attrName>style.visibility</p:attrName>
                                        </p:attrNameLst>
                                      </p:cBhvr>
                                      <p:to>
                                        <p:strVal val="visible"/>
                                      </p:to>
                                    </p:set>
                                    <p:animEffect transition="in" filter="slide(fromLeft)">
                                      <p:cBhvr>
                                        <p:cTn id="191" dur="500"/>
                                        <p:tgtEl>
                                          <p:spTgt spid="8"/>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682054"/>
                                        </p:tgtEl>
                                        <p:attrNameLst>
                                          <p:attrName>style.visibility</p:attrName>
                                        </p:attrNameLst>
                                      </p:cBhvr>
                                      <p:to>
                                        <p:strVal val="visible"/>
                                      </p:to>
                                    </p:set>
                                    <p:animEffect transition="in" filter="wipe(left)">
                                      <p:cBhvr>
                                        <p:cTn id="196" dur="500"/>
                                        <p:tgtEl>
                                          <p:spTgt spid="68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010" grpId="0" animBg="1"/>
      <p:bldP spid="682012" grpId="0"/>
      <p:bldP spid="682013" grpId="0"/>
      <p:bldP spid="682014" grpId="0" animBg="1"/>
      <p:bldP spid="682015" grpId="0" animBg="1"/>
      <p:bldP spid="682016" grpId="0" animBg="1"/>
      <p:bldP spid="682021" grpId="0" animBg="1"/>
      <p:bldP spid="682022" grpId="0" animBg="1"/>
      <p:bldP spid="682026" grpId="0" animBg="1"/>
      <p:bldP spid="682027" grpId="0" animBg="1"/>
      <p:bldP spid="682028" grpId="0" animBg="1"/>
      <p:bldP spid="682033" grpId="0" animBg="1"/>
      <p:bldP spid="682034" grpId="0" animBg="1"/>
      <p:bldP spid="682038" grpId="0" animBg="1"/>
      <p:bldP spid="682042" grpId="0" animBg="1"/>
      <p:bldP spid="682043" grpId="0" animBg="1"/>
      <p:bldP spid="682044" grpId="0" animBg="1"/>
      <p:bldP spid="682048" grpId="0" animBg="1"/>
      <p:bldP spid="682052" grpId="0" animBg="1"/>
      <p:bldP spid="682053" grpId="0" animBg="1"/>
      <p:bldP spid="682054" grpId="0" animBg="1"/>
      <p:bldP spid="68205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Picture 3" descr="02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25" y="785813"/>
            <a:ext cx="8215313"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矩形 5"/>
          <p:cNvSpPr>
            <a:spLocks noChangeArrowheads="1"/>
          </p:cNvSpPr>
          <p:nvPr/>
        </p:nvSpPr>
        <p:spPr bwMode="auto">
          <a:xfrm>
            <a:off x="0" y="714375"/>
            <a:ext cx="2214563"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zh-CN" altLang="en-US" b="1">
                <a:latin typeface="华文楷体" panose="02010600040101010101" pitchFamily="2" charset="-122"/>
                <a:ea typeface="华文楷体" panose="02010600040101010101" pitchFamily="2" charset="-122"/>
              </a:rPr>
              <a:t>图书顺序表</a:t>
            </a:r>
          </a:p>
        </p:txBody>
      </p:sp>
      <p:grpSp>
        <p:nvGrpSpPr>
          <p:cNvPr id="2" name="组合 6"/>
          <p:cNvGrpSpPr>
            <a:grpSpLocks/>
          </p:cNvGrpSpPr>
          <p:nvPr/>
        </p:nvGrpSpPr>
        <p:grpSpPr bwMode="auto">
          <a:xfrm>
            <a:off x="0" y="2903538"/>
            <a:ext cx="6696075" cy="1704975"/>
            <a:chOff x="0" y="2903804"/>
            <a:chExt cx="6696046" cy="1704130"/>
          </a:xfrm>
        </p:grpSpPr>
        <p:pic>
          <p:nvPicPr>
            <p:cNvPr id="24581" name="Picture 6" descr="C:\Users\Administrator\AppData\Roaming\Tencent\Users\597999009\QQ\WinTemp\RichOle\ZB7IEZIQ4@M0WCY9X1%V~U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3836409"/>
              <a:ext cx="62674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矩形 8"/>
            <p:cNvSpPr>
              <a:spLocks noChangeArrowheads="1"/>
            </p:cNvSpPr>
            <p:nvPr/>
          </p:nvSpPr>
          <p:spPr bwMode="auto">
            <a:xfrm>
              <a:off x="0" y="3214686"/>
              <a:ext cx="2214546"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zh-CN" altLang="en-US" b="1">
                  <a:latin typeface="华文楷体" panose="02010600040101010101" pitchFamily="2" charset="-122"/>
                  <a:ea typeface="华文楷体" panose="02010600040101010101" pitchFamily="2" charset="-122"/>
                </a:rPr>
                <a:t>图书链表</a:t>
              </a:r>
            </a:p>
          </p:txBody>
        </p:sp>
        <p:cxnSp>
          <p:nvCxnSpPr>
            <p:cNvPr id="24583" name="直接连接符 9"/>
            <p:cNvCxnSpPr>
              <a:cxnSpLocks noChangeShapeType="1"/>
            </p:cNvCxnSpPr>
            <p:nvPr/>
          </p:nvCxnSpPr>
          <p:spPr bwMode="auto">
            <a:xfrm>
              <a:off x="2571736" y="2903804"/>
              <a:ext cx="1428761" cy="1025262"/>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cxnSp>
          <p:nvCxnSpPr>
            <p:cNvPr id="24584" name="直接连接符 10"/>
            <p:cNvCxnSpPr>
              <a:cxnSpLocks noChangeShapeType="1"/>
            </p:cNvCxnSpPr>
            <p:nvPr/>
          </p:nvCxnSpPr>
          <p:spPr bwMode="auto">
            <a:xfrm rot="16200000" flipH="1">
              <a:off x="3380708" y="3309278"/>
              <a:ext cx="1025262" cy="214314"/>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2" name="Picture 9" descr="C:\Users\Administrator\AppData\Roaming\Tencent\Users\597999009\QQ\WinTemp\RichOle\_B@P){3_W44LX}FWG39%W)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10509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044"/>
          <p:cNvSpPr>
            <a:spLocks noChangeArrowheads="1"/>
          </p:cNvSpPr>
          <p:nvPr/>
        </p:nvSpPr>
        <p:spPr bwMode="auto">
          <a:xfrm>
            <a:off x="1050925" y="1214438"/>
            <a:ext cx="7643813" cy="28622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buFont typeface="Wingdings" panose="05000000000000000000" pitchFamily="2" charset="2"/>
              <a:buChar char="l"/>
            </a:pPr>
            <a:endParaRPr lang="en-US" altLang="zh-CN" sz="2000" b="1">
              <a:latin typeface="华文楷体" panose="02010600040101010101" pitchFamily="2" charset="-122"/>
              <a:ea typeface="华文楷体" panose="02010600040101010101" pitchFamily="2" charset="-122"/>
            </a:endParaRPr>
          </a:p>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线性表中数据元素的类型可以为简单类型，也可以为复杂类型。</a:t>
            </a:r>
            <a:endParaRPr lang="en-US" altLang="zh-CN" sz="2000" b="1">
              <a:latin typeface="华文楷体" panose="02010600040101010101" pitchFamily="2" charset="-122"/>
              <a:ea typeface="华文楷体" panose="02010600040101010101" pitchFamily="2" charset="-122"/>
            </a:endParaRPr>
          </a:p>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许多实际应用问题所涉的基本操作有很大相似性，不应为每个具体应用单独编写一个程序。</a:t>
            </a:r>
            <a:endParaRPr lang="en-US" altLang="zh-CN" sz="2000" b="1">
              <a:latin typeface="华文楷体" panose="02010600040101010101" pitchFamily="2" charset="-122"/>
              <a:ea typeface="华文楷体" panose="02010600040101010101" pitchFamily="2" charset="-122"/>
            </a:endParaRPr>
          </a:p>
          <a:p>
            <a:pPr eaLnBrk="1" hangingPunct="1">
              <a:spcBef>
                <a:spcPct val="50000"/>
              </a:spcBef>
              <a:buFont typeface="Wingdings" panose="05000000000000000000" pitchFamily="2" charset="2"/>
              <a:buChar char="l"/>
            </a:pPr>
            <a:r>
              <a:rPr lang="zh-CN" altLang="en-US" sz="2000" b="1">
                <a:latin typeface="华文楷体" panose="02010600040101010101" pitchFamily="2" charset="-122"/>
                <a:ea typeface="华文楷体" panose="02010600040101010101" pitchFamily="2" charset="-122"/>
              </a:rPr>
              <a:t>从具体应用中</a:t>
            </a:r>
            <a:r>
              <a:rPr lang="zh-CN" altLang="en-US" sz="2000" b="1">
                <a:solidFill>
                  <a:srgbClr val="FF0000"/>
                </a:solidFill>
                <a:latin typeface="华文楷体" panose="02010600040101010101" pitchFamily="2" charset="-122"/>
                <a:ea typeface="华文楷体" panose="02010600040101010101" pitchFamily="2" charset="-122"/>
              </a:rPr>
              <a:t>抽象出共性的逻辑结构和基本操作</a:t>
            </a:r>
            <a:r>
              <a:rPr lang="zh-CN" altLang="en-US" sz="2000" b="1">
                <a:latin typeface="华文楷体" panose="02010600040101010101" pitchFamily="2" charset="-122"/>
                <a:ea typeface="华文楷体" panose="02010600040101010101" pitchFamily="2" charset="-122"/>
              </a:rPr>
              <a:t>（</a:t>
            </a:r>
            <a:r>
              <a:rPr lang="zh-CN" altLang="en-US" sz="2000" b="1">
                <a:solidFill>
                  <a:srgbClr val="FF0000"/>
                </a:solidFill>
                <a:latin typeface="华文楷体" panose="02010600040101010101" pitchFamily="2" charset="-122"/>
                <a:ea typeface="华文楷体" panose="02010600040101010101" pitchFamily="2" charset="-122"/>
              </a:rPr>
              <a:t>抽象数据类型</a:t>
            </a:r>
            <a:r>
              <a:rPr lang="zh-CN" altLang="en-US" sz="2000" b="1">
                <a:latin typeface="华文楷体" panose="02010600040101010101" pitchFamily="2" charset="-122"/>
                <a:ea typeface="华文楷体" panose="02010600040101010101" pitchFamily="2" charset="-122"/>
              </a:rPr>
              <a:t>），然后实现其存储结构和基本操作。</a:t>
            </a:r>
            <a:endParaRPr lang="en-US" altLang="zh-CN" sz="2000" b="1">
              <a:latin typeface="华文楷体" panose="02010600040101010101" pitchFamily="2" charset="-122"/>
              <a:ea typeface="华文楷体" panose="02010600040101010101" pitchFamily="2" charset="-122"/>
            </a:endParaRPr>
          </a:p>
          <a:p>
            <a:pPr eaLnBrk="1" hangingPunct="1">
              <a:spcBef>
                <a:spcPct val="50000"/>
              </a:spcBef>
              <a:buFont typeface="Wingdings" panose="05000000000000000000" pitchFamily="2" charset="2"/>
              <a:buChar char="l"/>
            </a:pPr>
            <a:endParaRPr lang="en-US" altLang="en-US" sz="20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animEffect transition="in" filter="box(in)">
                                      <p:cBhvr>
                                        <p:cTn id="7" dur="500"/>
                                        <p:tgtEl>
                                          <p:spTgt spid="2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box(in)">
                                      <p:cBhvr>
                                        <p:cTn id="12" dur="500"/>
                                        <p:tgtEl>
                                          <p:spTgt spid="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box(in)">
                                      <p:cBhvr>
                                        <p:cTn id="17" dur="500"/>
                                        <p:tgtEl>
                                          <p:spTgt spid="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box(in)">
                                      <p:cBhvr>
                                        <p:cTn id="22"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95"/>
          <p:cNvSpPr>
            <a:spLocks noGrp="1" noChangeArrowheads="1"/>
          </p:cNvSpPr>
          <p:nvPr>
            <p:ph idx="1"/>
          </p:nvPr>
        </p:nvSpPr>
        <p:spPr bwMode="auto">
          <a:xfrm>
            <a:off x="76200" y="1268413"/>
            <a:ext cx="5424488" cy="3160712"/>
          </a:xfrm>
          <a:solidFill>
            <a:srgbClr val="FFFFE7"/>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None/>
            </a:pPr>
            <a:r>
              <a:rPr lang="zh-CN" altLang="en-US" b="1" smtClean="0">
                <a:solidFill>
                  <a:schemeClr val="hlink"/>
                </a:solidFill>
                <a:latin typeface="华文楷体" panose="02010600040101010101" pitchFamily="2" charset="-122"/>
                <a:ea typeface="华文楷体" panose="02010600040101010101" pitchFamily="2" charset="-122"/>
              </a:rPr>
              <a:t>线性表的重要基本操作</a:t>
            </a:r>
          </a:p>
          <a:p>
            <a:pPr>
              <a:buFontTx/>
              <a:buNone/>
            </a:pPr>
            <a:r>
              <a:rPr lang="en-US" altLang="zh-CN" sz="2800" b="1" smtClean="0">
                <a:latin typeface="华文楷体" panose="02010600040101010101" pitchFamily="2" charset="-122"/>
                <a:ea typeface="华文楷体" panose="02010600040101010101" pitchFamily="2" charset="-122"/>
              </a:rPr>
              <a:t>1.  </a:t>
            </a:r>
            <a:r>
              <a:rPr lang="zh-CN" altLang="en-US" sz="2800" b="1" smtClean="0">
                <a:latin typeface="华文楷体" panose="02010600040101010101" pitchFamily="2" charset="-122"/>
                <a:ea typeface="华文楷体" panose="02010600040101010101" pitchFamily="2" charset="-122"/>
              </a:rPr>
              <a:t>初始化</a:t>
            </a:r>
            <a:endParaRPr lang="en-US" altLang="zh-CN" sz="2800" b="1" smtClean="0">
              <a:latin typeface="华文楷体" panose="02010600040101010101" pitchFamily="2" charset="-122"/>
              <a:ea typeface="华文楷体" panose="02010600040101010101" pitchFamily="2" charset="-122"/>
            </a:endParaRPr>
          </a:p>
          <a:p>
            <a:pPr>
              <a:buFontTx/>
              <a:buNone/>
            </a:pPr>
            <a:r>
              <a:rPr lang="en-US" altLang="zh-CN" sz="2800" b="1" smtClean="0">
                <a:latin typeface="华文楷体" panose="02010600040101010101" pitchFamily="2" charset="-122"/>
                <a:ea typeface="华文楷体" panose="02010600040101010101" pitchFamily="2" charset="-122"/>
              </a:rPr>
              <a:t>2.  </a:t>
            </a:r>
            <a:r>
              <a:rPr lang="zh-CN" altLang="en-US" sz="2800" b="1" smtClean="0">
                <a:latin typeface="华文楷体" panose="02010600040101010101" pitchFamily="2" charset="-122"/>
                <a:ea typeface="华文楷体" panose="02010600040101010101" pitchFamily="2" charset="-122"/>
              </a:rPr>
              <a:t>取值</a:t>
            </a:r>
            <a:endParaRPr lang="en-US" altLang="zh-CN" sz="2800" b="1" smtClean="0">
              <a:latin typeface="华文楷体" panose="02010600040101010101" pitchFamily="2" charset="-122"/>
              <a:ea typeface="华文楷体" panose="02010600040101010101" pitchFamily="2" charset="-122"/>
            </a:endParaRPr>
          </a:p>
          <a:p>
            <a:pPr>
              <a:buFontTx/>
              <a:buNone/>
            </a:pPr>
            <a:r>
              <a:rPr lang="en-US" altLang="zh-CN" sz="2800" b="1" smtClean="0">
                <a:solidFill>
                  <a:srgbClr val="FF0000"/>
                </a:solidFill>
                <a:latin typeface="华文楷体" panose="02010600040101010101" pitchFamily="2" charset="-122"/>
                <a:ea typeface="华文楷体" panose="02010600040101010101" pitchFamily="2" charset="-122"/>
              </a:rPr>
              <a:t>3.  </a:t>
            </a:r>
            <a:r>
              <a:rPr lang="zh-CN" altLang="en-US" sz="2800" b="1" smtClean="0">
                <a:solidFill>
                  <a:srgbClr val="FF0000"/>
                </a:solidFill>
                <a:latin typeface="华文楷体" panose="02010600040101010101" pitchFamily="2" charset="-122"/>
                <a:ea typeface="华文楷体" panose="02010600040101010101" pitchFamily="2" charset="-122"/>
              </a:rPr>
              <a:t>查找</a:t>
            </a:r>
            <a:endParaRPr lang="en-US" altLang="zh-CN" sz="2800" b="1" smtClean="0">
              <a:solidFill>
                <a:srgbClr val="FF0000"/>
              </a:solidFill>
              <a:latin typeface="华文楷体" panose="02010600040101010101" pitchFamily="2" charset="-122"/>
              <a:ea typeface="华文楷体" panose="02010600040101010101" pitchFamily="2" charset="-122"/>
            </a:endParaRPr>
          </a:p>
          <a:p>
            <a:pPr>
              <a:buFontTx/>
              <a:buNone/>
            </a:pPr>
            <a:r>
              <a:rPr lang="en-US" altLang="zh-CN" sz="2800" b="1" smtClean="0">
                <a:solidFill>
                  <a:srgbClr val="FF0000"/>
                </a:solidFill>
                <a:latin typeface="华文楷体" panose="02010600040101010101" pitchFamily="2" charset="-122"/>
                <a:ea typeface="华文楷体" panose="02010600040101010101" pitchFamily="2" charset="-122"/>
              </a:rPr>
              <a:t>4.  </a:t>
            </a:r>
            <a:r>
              <a:rPr lang="zh-CN" altLang="en-US" sz="2800" b="1" smtClean="0">
                <a:solidFill>
                  <a:srgbClr val="FF0000"/>
                </a:solidFill>
                <a:latin typeface="华文楷体" panose="02010600040101010101" pitchFamily="2" charset="-122"/>
                <a:ea typeface="华文楷体" panose="02010600040101010101" pitchFamily="2" charset="-122"/>
              </a:rPr>
              <a:t>插入</a:t>
            </a:r>
            <a:endParaRPr lang="en-US" altLang="zh-CN" sz="2800" b="1" smtClean="0">
              <a:solidFill>
                <a:srgbClr val="FF0000"/>
              </a:solidFill>
              <a:latin typeface="华文楷体" panose="02010600040101010101" pitchFamily="2" charset="-122"/>
              <a:ea typeface="华文楷体" panose="02010600040101010101" pitchFamily="2" charset="-122"/>
            </a:endParaRPr>
          </a:p>
          <a:p>
            <a:pPr>
              <a:buFontTx/>
              <a:buNone/>
            </a:pPr>
            <a:r>
              <a:rPr lang="en-US" altLang="zh-CN" sz="2800" b="1" smtClean="0">
                <a:solidFill>
                  <a:srgbClr val="FF0000"/>
                </a:solidFill>
                <a:latin typeface="华文楷体" panose="02010600040101010101" pitchFamily="2" charset="-122"/>
                <a:ea typeface="华文楷体" panose="02010600040101010101" pitchFamily="2" charset="-122"/>
              </a:rPr>
              <a:t>5.  </a:t>
            </a:r>
            <a:r>
              <a:rPr lang="zh-CN" altLang="en-US" sz="2800" b="1" smtClean="0">
                <a:solidFill>
                  <a:srgbClr val="FF0000"/>
                </a:solidFill>
                <a:latin typeface="华文楷体" panose="02010600040101010101" pitchFamily="2" charset="-122"/>
                <a:ea typeface="华文楷体" panose="02010600040101010101" pitchFamily="2" charset="-122"/>
              </a:rPr>
              <a:t>删除</a:t>
            </a:r>
            <a:endParaRPr lang="en-US" altLang="zh-CN" sz="2800" b="1" smtClean="0">
              <a:solidFill>
                <a:srgbClr val="FF0000"/>
              </a:solidFill>
              <a:latin typeface="华文楷体" panose="02010600040101010101" pitchFamily="2" charset="-122"/>
              <a:ea typeface="华文楷体" panose="02010600040101010101" pitchFamily="2" charset="-122"/>
            </a:endParaRPr>
          </a:p>
          <a:p>
            <a:pPr>
              <a:buFontTx/>
              <a:buNone/>
            </a:pPr>
            <a:endParaRPr lang="en-US" altLang="zh-CN" sz="2800" b="1" smtClean="0">
              <a:solidFill>
                <a:srgbClr val="FF0000"/>
              </a:solidFill>
              <a:latin typeface="华文楷体" panose="02010600040101010101" pitchFamily="2" charset="-122"/>
              <a:ea typeface="华文楷体" panose="02010600040101010101" pitchFamily="2" charset="-122"/>
            </a:endParaRPr>
          </a:p>
        </p:txBody>
      </p:sp>
      <p:sp>
        <p:nvSpPr>
          <p:cNvPr id="26627" name="Rectangle 58"/>
          <p:cNvSpPr>
            <a:spLocks noChangeArrowheads="1"/>
          </p:cNvSpPr>
          <p:nvPr/>
        </p:nvSpPr>
        <p:spPr bwMode="auto">
          <a:xfrm>
            <a:off x="0" y="511175"/>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华文楷体" panose="02010600040101010101" pitchFamily="2" charset="-122"/>
                <a:ea typeface="华文楷体" panose="02010600040101010101" pitchFamily="2" charset="-122"/>
              </a:rPr>
              <a:t>2.3 </a:t>
            </a:r>
            <a:r>
              <a:rPr lang="zh-CN" altLang="en-US" sz="4000" b="1">
                <a:solidFill>
                  <a:srgbClr val="CC00CC"/>
                </a:solidFill>
                <a:latin typeface="华文楷体" panose="02010600040101010101" pitchFamily="2" charset="-122"/>
                <a:ea typeface="华文楷体" panose="02010600040101010101" pitchFamily="2" charset="-122"/>
              </a:rPr>
              <a:t>线性表的类型定义</a:t>
            </a:r>
            <a:endParaRPr lang="zh-CN" altLang="en-US" sz="4000" b="1">
              <a:solidFill>
                <a:srgbClr val="CC00CC"/>
              </a:solidFill>
              <a:latin typeface="楷体_GB2312" pitchFamily="49" charset="-122"/>
              <a:ea typeface="楷体_GB2312" pitchFamily="49" charset="-122"/>
            </a:endParaRPr>
          </a:p>
        </p:txBody>
      </p:sp>
      <p:sp>
        <p:nvSpPr>
          <p:cNvPr id="26628" name="Line 59"/>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6629"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415925" y="1092200"/>
            <a:ext cx="1265238" cy="1079500"/>
          </a:xfrm>
          <a:prstGeom prst="rect">
            <a:avLst/>
          </a:prstGeom>
          <a:noFill/>
          <a:ln w="9525">
            <a:noFill/>
            <a:miter lim="800000"/>
          </a:ln>
          <a:effectLst/>
        </p:spPr>
        <p:txBody>
          <a:bodyPr anchor="ctr"/>
          <a:lstStyle/>
          <a:p>
            <a:pPr>
              <a:defRPr/>
            </a:pPr>
            <a:r>
              <a:rPr kumimoji="1" lang="zh-CN" altLang="en-US" b="1">
                <a:solidFill>
                  <a:schemeClr val="hlink"/>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近</a:t>
            </a:r>
            <a:r>
              <a:rPr kumimoji="1" lang="en-US" altLang="zh-CN" b="1">
                <a:solidFill>
                  <a:schemeClr val="hlink"/>
                </a:solidFill>
                <a:effectLst>
                  <a:outerShdw blurRad="38100" dist="38100" dir="2700000" algn="tl">
                    <a:srgbClr val="C0C0C0"/>
                  </a:outerShdw>
                </a:effectLst>
                <a:latin typeface="华文楷体" panose="02010600040101010101" pitchFamily="2" charset="-122"/>
                <a:ea typeface="华文楷体" panose="02010600040101010101" pitchFamily="2" charset="-122"/>
              </a:rPr>
              <a:t>3</a:t>
            </a:r>
            <a:r>
              <a:rPr kumimoji="1" lang="zh-CN" altLang="en-US" b="1">
                <a:solidFill>
                  <a:schemeClr val="hlink"/>
                </a:solidFill>
                <a:effectLst>
                  <a:outerShdw blurRad="38100" dist="38100" dir="2700000" algn="tl">
                    <a:srgbClr val="C0C0C0"/>
                  </a:outerShdw>
                </a:effectLst>
                <a:latin typeface="华文楷体" panose="02010600040101010101" pitchFamily="2" charset="-122"/>
                <a:ea typeface="华文楷体" panose="02010600040101010101" pitchFamily="2" charset="-122"/>
              </a:rPr>
              <a:t>周</a:t>
            </a:r>
            <a:br>
              <a:rPr kumimoji="1" lang="zh-CN" altLang="en-US" b="1">
                <a:solidFill>
                  <a:schemeClr val="hlink"/>
                </a:solidFill>
                <a:effectLst>
                  <a:outerShdw blurRad="38100" dist="38100" dir="2700000" algn="tl">
                    <a:srgbClr val="C0C0C0"/>
                  </a:outerShdw>
                </a:effectLst>
                <a:latin typeface="华文楷体" panose="02010600040101010101" pitchFamily="2" charset="-122"/>
                <a:ea typeface="华文楷体" panose="02010600040101010101" pitchFamily="2" charset="-122"/>
              </a:rPr>
            </a:br>
            <a:r>
              <a:rPr kumimoji="1" lang="zh-CN" altLang="en-US" b="1">
                <a:solidFill>
                  <a:schemeClr val="hlink"/>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上课</a:t>
            </a:r>
            <a:br>
              <a:rPr kumimoji="1" lang="zh-CN" altLang="en-US" b="1">
                <a:solidFill>
                  <a:schemeClr val="hlink"/>
                </a:solidFill>
                <a:effectLst>
                  <a:outerShdw blurRad="38100" dist="38100" dir="2700000" algn="tl">
                    <a:srgbClr val="C0C0C0"/>
                  </a:outerShdw>
                </a:effectLst>
                <a:latin typeface="华文楷体" panose="02010600040101010101" pitchFamily="2" charset="-122"/>
                <a:ea typeface="华文楷体" panose="02010600040101010101" pitchFamily="2" charset="-122"/>
              </a:rPr>
            </a:br>
            <a:r>
              <a:rPr kumimoji="1" lang="zh-CN" altLang="en-US" b="1">
                <a:solidFill>
                  <a:schemeClr val="hlink"/>
                </a:solidFill>
                <a:effectLst>
                  <a:outerShdw blurRad="38100" dist="38100" dir="2700000" algn="tl">
                    <a:srgbClr val="C0C0C0"/>
                  </a:outerShdw>
                </a:effectLst>
                <a:latin typeface="华文楷体" panose="02010600040101010101" pitchFamily="2" charset="-122"/>
                <a:ea typeface="华文楷体" panose="02010600040101010101" pitchFamily="2" charset="-122"/>
              </a:rPr>
              <a:t>内容</a:t>
            </a:r>
          </a:p>
        </p:txBody>
      </p:sp>
      <p:sp>
        <p:nvSpPr>
          <p:cNvPr id="7171" name="Rectangle 8"/>
          <p:cNvSpPr>
            <a:spLocks noChangeArrowheads="1"/>
          </p:cNvSpPr>
          <p:nvPr/>
        </p:nvSpPr>
        <p:spPr bwMode="auto">
          <a:xfrm>
            <a:off x="1357313" y="836613"/>
            <a:ext cx="5094287" cy="1735137"/>
          </a:xfrm>
          <a:prstGeom prst="rect">
            <a:avLst/>
          </a:prstGeom>
          <a:solidFill>
            <a:srgbClr val="CCFFCC"/>
          </a:solidFill>
          <a:ln w="9525">
            <a:solidFill>
              <a:srgbClr val="FF0000"/>
            </a:solidFill>
            <a:miter lim="800000"/>
            <a:headEnd/>
            <a:tailEnd/>
          </a:ln>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nSpc>
                <a:spcPct val="90000"/>
              </a:lnSpc>
              <a:spcBef>
                <a:spcPct val="20000"/>
              </a:spcBef>
              <a:buFontTx/>
              <a:buChar char="•"/>
            </a:pPr>
            <a:r>
              <a:rPr lang="zh-CN" altLang="en-US" sz="3200" b="1">
                <a:latin typeface="华文楷体" panose="02010600040101010101" pitchFamily="2" charset="-122"/>
                <a:ea typeface="华文楷体" panose="02010600040101010101" pitchFamily="2" charset="-122"/>
              </a:rPr>
              <a:t>第</a:t>
            </a:r>
            <a:r>
              <a:rPr lang="en-US" altLang="zh-CN" sz="3200" b="1">
                <a:latin typeface="华文楷体" panose="02010600040101010101" pitchFamily="2" charset="-122"/>
                <a:ea typeface="华文楷体" panose="02010600040101010101" pitchFamily="2" charset="-122"/>
              </a:rPr>
              <a:t>2</a:t>
            </a:r>
            <a:r>
              <a:rPr lang="zh-CN" altLang="en-US" sz="3200" b="1">
                <a:latin typeface="华文楷体" panose="02010600040101010101" pitchFamily="2" charset="-122"/>
                <a:ea typeface="华文楷体" panose="02010600040101010101" pitchFamily="2" charset="-122"/>
              </a:rPr>
              <a:t>章  线性表</a:t>
            </a:r>
          </a:p>
          <a:p>
            <a:pPr>
              <a:lnSpc>
                <a:spcPct val="90000"/>
              </a:lnSpc>
              <a:spcBef>
                <a:spcPct val="20000"/>
              </a:spcBef>
              <a:buFontTx/>
              <a:buChar char="•"/>
            </a:pPr>
            <a:r>
              <a:rPr lang="zh-CN" altLang="en-US" sz="3200" b="1">
                <a:latin typeface="华文楷体" panose="02010600040101010101" pitchFamily="2" charset="-122"/>
                <a:ea typeface="华文楷体" panose="02010600040101010101" pitchFamily="2" charset="-122"/>
              </a:rPr>
              <a:t>第</a:t>
            </a:r>
            <a:r>
              <a:rPr lang="en-US" altLang="zh-CN" sz="3200" b="1">
                <a:latin typeface="华文楷体" panose="02010600040101010101" pitchFamily="2" charset="-122"/>
                <a:ea typeface="华文楷体" panose="02010600040101010101" pitchFamily="2" charset="-122"/>
              </a:rPr>
              <a:t>3</a:t>
            </a:r>
            <a:r>
              <a:rPr lang="zh-CN" altLang="en-US" sz="3200" b="1">
                <a:latin typeface="华文楷体" panose="02010600040101010101" pitchFamily="2" charset="-122"/>
                <a:ea typeface="华文楷体" panose="02010600040101010101" pitchFamily="2" charset="-122"/>
              </a:rPr>
              <a:t>章  栈和队列</a:t>
            </a:r>
          </a:p>
          <a:p>
            <a:pPr>
              <a:lnSpc>
                <a:spcPct val="90000"/>
              </a:lnSpc>
              <a:spcBef>
                <a:spcPct val="20000"/>
              </a:spcBef>
              <a:buFontTx/>
              <a:buChar char="•"/>
            </a:pPr>
            <a:r>
              <a:rPr lang="zh-CN" altLang="en-US" sz="3200" b="1">
                <a:latin typeface="华文楷体" panose="02010600040101010101" pitchFamily="2" charset="-122"/>
                <a:ea typeface="华文楷体" panose="02010600040101010101" pitchFamily="2" charset="-122"/>
              </a:rPr>
              <a:t>第</a:t>
            </a:r>
            <a:r>
              <a:rPr lang="en-US" altLang="zh-CN" sz="3200" b="1">
                <a:latin typeface="华文楷体" panose="02010600040101010101" pitchFamily="2" charset="-122"/>
                <a:ea typeface="华文楷体" panose="02010600040101010101" pitchFamily="2" charset="-122"/>
              </a:rPr>
              <a:t>4</a:t>
            </a:r>
            <a:r>
              <a:rPr lang="zh-CN" altLang="en-US" sz="3200" b="1">
                <a:latin typeface="华文楷体" panose="02010600040101010101" pitchFamily="2" charset="-122"/>
                <a:ea typeface="华文楷体" panose="02010600040101010101" pitchFamily="2" charset="-122"/>
              </a:rPr>
              <a:t>章  串、数组和广义表</a:t>
            </a:r>
            <a:r>
              <a:rPr lang="zh-CN" altLang="en-US" sz="3200">
                <a:latin typeface="华文楷体" panose="02010600040101010101" pitchFamily="2" charset="-122"/>
                <a:ea typeface="华文楷体" panose="02010600040101010101" pitchFamily="2" charset="-122"/>
              </a:rPr>
              <a:t>  </a:t>
            </a:r>
          </a:p>
        </p:txBody>
      </p:sp>
      <p:sp>
        <p:nvSpPr>
          <p:cNvPr id="6" name="AutoShape 9"/>
          <p:cNvSpPr>
            <a:spLocks/>
          </p:cNvSpPr>
          <p:nvPr/>
        </p:nvSpPr>
        <p:spPr bwMode="auto">
          <a:xfrm>
            <a:off x="6551613" y="862013"/>
            <a:ext cx="203200" cy="1709737"/>
          </a:xfrm>
          <a:prstGeom prst="rightBrace">
            <a:avLst>
              <a:gd name="adj1" fmla="val 96956"/>
              <a:gd name="adj2" fmla="val 50000"/>
            </a:avLst>
          </a:pr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latin typeface="华文楷体" panose="02010600040101010101" pitchFamily="2" charset="-122"/>
              <a:ea typeface="华文楷体" panose="02010600040101010101" pitchFamily="2" charset="-122"/>
            </a:endParaRPr>
          </a:p>
        </p:txBody>
      </p:sp>
      <p:sp>
        <p:nvSpPr>
          <p:cNvPr id="7" name="Text Box 10"/>
          <p:cNvSpPr txBox="1">
            <a:spLocks noChangeArrowheads="1"/>
          </p:cNvSpPr>
          <p:nvPr/>
        </p:nvSpPr>
        <p:spPr bwMode="auto">
          <a:xfrm>
            <a:off x="6470650" y="836613"/>
            <a:ext cx="2190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3200" b="1">
                <a:solidFill>
                  <a:schemeClr val="tx2"/>
                </a:solidFill>
                <a:latin typeface="华文楷体" panose="02010600040101010101" pitchFamily="2" charset="-122"/>
                <a:ea typeface="华文楷体" panose="02010600040101010101" pitchFamily="2" charset="-122"/>
              </a:rPr>
              <a:t>线性结构</a:t>
            </a:r>
          </a:p>
        </p:txBody>
      </p:sp>
      <p:sp>
        <p:nvSpPr>
          <p:cNvPr id="7174" name="Rectangle 11"/>
          <p:cNvSpPr>
            <a:spLocks noChangeArrowheads="1"/>
          </p:cNvSpPr>
          <p:nvPr/>
        </p:nvSpPr>
        <p:spPr bwMode="auto">
          <a:xfrm>
            <a:off x="461963" y="3614738"/>
            <a:ext cx="8077200" cy="137318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669925" algn="l"/>
              </a:tabLst>
              <a:defRPr sz="2800">
                <a:solidFill>
                  <a:schemeClr val="tx1"/>
                </a:solidFill>
                <a:latin typeface="Times New Roman" panose="02020603050405020304" pitchFamily="18" charset="0"/>
                <a:ea typeface="仿宋_GB2312" pitchFamily="49" charset="-122"/>
              </a:defRPr>
            </a:lvl1pPr>
            <a:lvl2pPr marL="742950" indent="-285750">
              <a:tabLst>
                <a:tab pos="669925" algn="l"/>
              </a:tabLst>
              <a:defRPr sz="2800">
                <a:solidFill>
                  <a:schemeClr val="tx1"/>
                </a:solidFill>
                <a:latin typeface="Times New Roman" panose="02020603050405020304" pitchFamily="18" charset="0"/>
                <a:ea typeface="仿宋_GB2312" pitchFamily="49" charset="-122"/>
              </a:defRPr>
            </a:lvl2pPr>
            <a:lvl3pPr marL="1143000" indent="-228600">
              <a:tabLst>
                <a:tab pos="669925" algn="l"/>
              </a:tabLst>
              <a:defRPr sz="2800">
                <a:solidFill>
                  <a:schemeClr val="tx1"/>
                </a:solidFill>
                <a:latin typeface="Times New Roman" panose="02020603050405020304" pitchFamily="18" charset="0"/>
                <a:ea typeface="仿宋_GB2312" pitchFamily="49" charset="-122"/>
              </a:defRPr>
            </a:lvl3pPr>
            <a:lvl4pPr marL="1600200" indent="-228600">
              <a:tabLst>
                <a:tab pos="669925" algn="l"/>
              </a:tabLst>
              <a:defRPr sz="2800">
                <a:solidFill>
                  <a:schemeClr val="tx1"/>
                </a:solidFill>
                <a:latin typeface="Times New Roman" panose="02020603050405020304" pitchFamily="18" charset="0"/>
                <a:ea typeface="仿宋_GB2312" pitchFamily="49" charset="-122"/>
              </a:defRPr>
            </a:lvl4pPr>
            <a:lvl5pPr marL="2057400" indent="-228600">
              <a:tabLst>
                <a:tab pos="669925" algn="l"/>
              </a:tabLst>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669925" algn="l"/>
              </a:tabLs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669925" algn="l"/>
              </a:tabLs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669925" algn="l"/>
              </a:tabLs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669925" algn="l"/>
              </a:tabLst>
              <a:defRPr sz="2800">
                <a:solidFill>
                  <a:schemeClr val="tx1"/>
                </a:solidFill>
                <a:latin typeface="Times New Roman" panose="02020603050405020304" pitchFamily="18" charset="0"/>
                <a:ea typeface="仿宋_GB2312" pitchFamily="49" charset="-122"/>
              </a:defRPr>
            </a:lvl9pPr>
          </a:lstStyle>
          <a:p>
            <a:pPr algn="just" eaLnBrk="1" hangingPunct="1"/>
            <a:r>
              <a:rPr lang="en-US" altLang="zh-CN" b="1">
                <a:latin typeface="华文楷体" panose="02010600040101010101" pitchFamily="2" charset="-122"/>
                <a:ea typeface="华文楷体" panose="02010600040101010101" pitchFamily="2" charset="-122"/>
              </a:rPr>
              <a:t>	</a:t>
            </a:r>
            <a:r>
              <a:rPr lang="zh-CN" altLang="en-US" b="1">
                <a:latin typeface="华文楷体" panose="02010600040101010101" pitchFamily="2" charset="-122"/>
                <a:ea typeface="华文楷体" panose="02010600040101010101" pitchFamily="2" charset="-122"/>
              </a:rPr>
              <a:t>若结构是非空有限集，则有且仅有一个开始结点和一个终端结点，并且所有结点都最多只有一个直接前趋和一个直接后继。</a:t>
            </a:r>
            <a:endParaRPr lang="zh-CN" altLang="en-US">
              <a:latin typeface="华文楷体" panose="02010600040101010101" pitchFamily="2" charset="-122"/>
              <a:ea typeface="华文楷体" panose="02010600040101010101" pitchFamily="2" charset="-122"/>
            </a:endParaRPr>
          </a:p>
        </p:txBody>
      </p:sp>
      <p:sp>
        <p:nvSpPr>
          <p:cNvPr id="7175" name="Rectangle 12"/>
          <p:cNvSpPr>
            <a:spLocks noChangeArrowheads="1"/>
          </p:cNvSpPr>
          <p:nvPr/>
        </p:nvSpPr>
        <p:spPr bwMode="auto">
          <a:xfrm>
            <a:off x="715963" y="4994275"/>
            <a:ext cx="7556500" cy="5794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b="1">
                <a:latin typeface="华文楷体" panose="02010600040101010101" pitchFamily="2" charset="-122"/>
                <a:ea typeface="华文楷体" panose="02010600040101010101" pitchFamily="2" charset="-122"/>
              </a:rPr>
              <a:t>可表示为</a:t>
            </a:r>
            <a:r>
              <a:rPr lang="zh-CN" altLang="en-US" sz="3200" b="1">
                <a:latin typeface="华文楷体" panose="02010600040101010101" pitchFamily="2" charset="-122"/>
                <a:ea typeface="华文楷体" panose="02010600040101010101" pitchFamily="2" charset="-122"/>
              </a:rPr>
              <a:t>：（</a:t>
            </a:r>
            <a:r>
              <a:rPr lang="en-US" altLang="zh-CN" sz="3200" b="1">
                <a:latin typeface="华文楷体" panose="02010600040101010101" pitchFamily="2" charset="-122"/>
                <a:ea typeface="华文楷体" panose="02010600040101010101" pitchFamily="2" charset="-122"/>
              </a:rPr>
              <a:t>a</a:t>
            </a:r>
            <a:r>
              <a:rPr lang="en-US" altLang="zh-CN" sz="3200" b="1" baseline="-30000">
                <a:latin typeface="华文楷体" panose="02010600040101010101" pitchFamily="2" charset="-122"/>
                <a:ea typeface="华文楷体" panose="02010600040101010101" pitchFamily="2" charset="-122"/>
              </a:rPr>
              <a:t>1 </a:t>
            </a:r>
            <a:r>
              <a:rPr lang="en-US" altLang="zh-CN" sz="3200" b="1">
                <a:latin typeface="华文楷体" panose="02010600040101010101" pitchFamily="2" charset="-122"/>
                <a:ea typeface="华文楷体" panose="02010600040101010101" pitchFamily="2" charset="-122"/>
              </a:rPr>
              <a:t>,  a</a:t>
            </a:r>
            <a:r>
              <a:rPr lang="en-US" altLang="zh-CN" sz="3200" b="1" baseline="-30000">
                <a:latin typeface="华文楷体" panose="02010600040101010101" pitchFamily="2" charset="-122"/>
                <a:ea typeface="华文楷体" panose="02010600040101010101" pitchFamily="2" charset="-122"/>
              </a:rPr>
              <a:t>2   </a:t>
            </a:r>
            <a:r>
              <a:rPr lang="en-US" altLang="zh-CN" sz="3200" b="1">
                <a:latin typeface="华文楷体" panose="02010600040101010101" pitchFamily="2" charset="-122"/>
                <a:ea typeface="华文楷体" panose="02010600040101010101" pitchFamily="2" charset="-122"/>
              </a:rPr>
              <a:t>, ……,    a</a:t>
            </a:r>
            <a:r>
              <a:rPr lang="en-US" altLang="zh-CN" sz="3200" b="1" baseline="-30000">
                <a:latin typeface="华文楷体" panose="02010600040101010101" pitchFamily="2" charset="-122"/>
                <a:ea typeface="华文楷体" panose="02010600040101010101" pitchFamily="2" charset="-122"/>
              </a:rPr>
              <a:t>n</a:t>
            </a:r>
            <a:r>
              <a:rPr lang="zh-CN" altLang="en-US" sz="3200" b="1">
                <a:latin typeface="华文楷体" panose="02010600040101010101" pitchFamily="2" charset="-122"/>
                <a:ea typeface="华文楷体" panose="02010600040101010101" pitchFamily="2" charset="-122"/>
              </a:rPr>
              <a:t>） </a:t>
            </a:r>
          </a:p>
        </p:txBody>
      </p:sp>
      <p:sp>
        <p:nvSpPr>
          <p:cNvPr id="10" name="Rectangle 13"/>
          <p:cNvSpPr>
            <a:spLocks noChangeArrowheads="1"/>
          </p:cNvSpPr>
          <p:nvPr/>
        </p:nvSpPr>
        <p:spPr bwMode="auto">
          <a:xfrm>
            <a:off x="415925" y="3095625"/>
            <a:ext cx="3724275" cy="519113"/>
          </a:xfrm>
          <a:prstGeom prst="rect">
            <a:avLst/>
          </a:prstGeom>
          <a:noFill/>
          <a:ln w="9525">
            <a:noFill/>
            <a:miter lim="800000"/>
          </a:ln>
          <a:effectLst/>
        </p:spPr>
        <p:txBody>
          <a:bodyPr>
            <a:spAutoFit/>
          </a:bodyPr>
          <a:lstStyle/>
          <a:p>
            <a:pPr algn="ctr" eaLnBrk="1" hangingPunct="1">
              <a:spcBef>
                <a:spcPct val="50000"/>
              </a:spcBef>
              <a:defRPr/>
            </a:pPr>
            <a:r>
              <a:rPr kumimoji="1" lang="zh-CN" altLang="en-US" b="1">
                <a:solidFill>
                  <a:schemeClr val="hlink"/>
                </a:solidFill>
                <a:effectLst>
                  <a:outerShdw blurRad="38100" dist="38100" dir="2700000" algn="tl">
                    <a:srgbClr val="C0C0C0"/>
                  </a:outerShdw>
                </a:effectLst>
                <a:latin typeface="华文楷体" panose="02010600040101010101" pitchFamily="2" charset="-122"/>
                <a:ea typeface="华文楷体" panose="02010600040101010101" pitchFamily="2" charset="-122"/>
              </a:rPr>
              <a:t>线性结构的定义：</a:t>
            </a:r>
          </a:p>
        </p:txBody>
      </p:sp>
      <p:sp>
        <p:nvSpPr>
          <p:cNvPr id="11" name="Rectangle 14"/>
          <p:cNvSpPr>
            <a:spLocks noChangeArrowheads="1"/>
          </p:cNvSpPr>
          <p:nvPr/>
        </p:nvSpPr>
        <p:spPr bwMode="auto">
          <a:xfrm>
            <a:off x="6451600" y="1631950"/>
            <a:ext cx="2165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latin typeface="华文楷体" panose="02010600040101010101" pitchFamily="2" charset="-122"/>
                <a:ea typeface="华文楷体" panose="02010600040101010101" pitchFamily="2" charset="-122"/>
              </a:rPr>
              <a:t>（逻辑、存储和运算）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6"/>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grpId="0" nodeType="afterEffect">
                                  <p:stCondLst>
                                    <p:cond delay="2000"/>
                                  </p:stCondLst>
                                  <p:childTnLst>
                                    <p:set>
                                      <p:cBhvr>
                                        <p:cTn id="9" dur="1" fill="hold">
                                          <p:stCondLst>
                                            <p:cond delay="499"/>
                                          </p:stCondLst>
                                        </p:cTn>
                                        <p:tgtEl>
                                          <p:spTgt spid="7"/>
                                        </p:tgtEl>
                                        <p:attrNameLst>
                                          <p:attrName>style.visibility</p:attrName>
                                        </p:attrNameLst>
                                      </p:cBhvr>
                                      <p:to>
                                        <p:strVal val="visible"/>
                                      </p:to>
                                    </p:set>
                                  </p:childTnLst>
                                </p:cTn>
                              </p:par>
                            </p:childTnLst>
                          </p:cTn>
                        </p:par>
                        <p:par>
                          <p:cTn id="10" fill="hold" nodeType="afterGroup">
                            <p:stCondLst>
                              <p:cond delay="4000"/>
                            </p:stCondLst>
                            <p:childTnLst>
                              <p:par>
                                <p:cTn id="11" presetID="1" presetClass="entr" presetSubtype="0" fill="hold" grpId="0" nodeType="afterEffect">
                                  <p:stCondLst>
                                    <p:cond delay="1000"/>
                                  </p:stCondLst>
                                  <p:childTnLst>
                                    <p:set>
                                      <p:cBhvr>
                                        <p:cTn id="12" dur="1" fill="hold">
                                          <p:stCondLst>
                                            <p:cond delay="499"/>
                                          </p:stCondLst>
                                        </p:cTn>
                                        <p:tgtEl>
                                          <p:spTgt spid="11"/>
                                        </p:tgtEl>
                                        <p:attrNameLst>
                                          <p:attrName>style.visibility</p:attrName>
                                        </p:attrNameLst>
                                      </p:cBhvr>
                                      <p:to>
                                        <p:strVal val="visible"/>
                                      </p:to>
                                    </p:set>
                                  </p:childTnLst>
                                </p:cTn>
                              </p:par>
                            </p:childTnLst>
                          </p:cTn>
                        </p:par>
                        <p:par>
                          <p:cTn id="13" fill="hold" nodeType="afterGroup">
                            <p:stCondLst>
                              <p:cond delay="5500"/>
                            </p:stCondLst>
                            <p:childTnLst>
                              <p:par>
                                <p:cTn id="14" presetID="16" presetClass="entr" presetSubtype="37" fill="hold" grpId="0" nodeType="afterEffect">
                                  <p:stCondLst>
                                    <p:cond delay="200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031"/>
          <p:cNvSpPr>
            <a:spLocks noChangeArrowheads="1"/>
          </p:cNvSpPr>
          <p:nvPr/>
        </p:nvSpPr>
        <p:spPr bwMode="auto">
          <a:xfrm>
            <a:off x="0" y="511175"/>
            <a:ext cx="78501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华文楷体" panose="02010600040101010101" pitchFamily="2" charset="-122"/>
                <a:ea typeface="华文楷体" panose="02010600040101010101" pitchFamily="2" charset="-122"/>
              </a:rPr>
              <a:t>2.4 </a:t>
            </a:r>
            <a:r>
              <a:rPr lang="zh-CN" altLang="en-US" sz="4000" b="1">
                <a:solidFill>
                  <a:srgbClr val="CC00CC"/>
                </a:solidFill>
                <a:latin typeface="华文楷体" panose="02010600040101010101" pitchFamily="2" charset="-122"/>
                <a:ea typeface="华文楷体" panose="02010600040101010101" pitchFamily="2" charset="-122"/>
              </a:rPr>
              <a:t>线性表的顺序表示和实现</a:t>
            </a:r>
          </a:p>
        </p:txBody>
      </p:sp>
      <p:sp>
        <p:nvSpPr>
          <p:cNvPr id="28675" name="Line 1032"/>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8676" name="Picture 10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038"/>
          <p:cNvSpPr>
            <a:spLocks noChangeArrowheads="1"/>
          </p:cNvSpPr>
          <p:nvPr/>
        </p:nvSpPr>
        <p:spPr bwMode="auto">
          <a:xfrm>
            <a:off x="250825" y="1630363"/>
            <a:ext cx="8435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b="1">
                <a:latin typeface="华文楷体" panose="02010600040101010101" pitchFamily="2" charset="-122"/>
                <a:ea typeface="华文楷体" panose="02010600040101010101" pitchFamily="2" charset="-122"/>
              </a:rPr>
              <a:t>线性表的顺序表示又称为</a:t>
            </a:r>
            <a:r>
              <a:rPr lang="zh-CN" altLang="en-US" b="1">
                <a:solidFill>
                  <a:schemeClr val="accent1"/>
                </a:solidFill>
                <a:latin typeface="华文楷体" panose="02010600040101010101" pitchFamily="2" charset="-122"/>
                <a:ea typeface="华文楷体" panose="02010600040101010101" pitchFamily="2" charset="-122"/>
              </a:rPr>
              <a:t>顺序存储结构</a:t>
            </a:r>
            <a:r>
              <a:rPr lang="zh-CN" altLang="en-US" b="1">
                <a:latin typeface="华文楷体" panose="02010600040101010101" pitchFamily="2" charset="-122"/>
                <a:ea typeface="华文楷体" panose="02010600040101010101" pitchFamily="2" charset="-122"/>
              </a:rPr>
              <a:t>或</a:t>
            </a:r>
            <a:r>
              <a:rPr lang="zh-CN" altLang="en-US" b="1">
                <a:solidFill>
                  <a:schemeClr val="accent1"/>
                </a:solidFill>
                <a:latin typeface="华文楷体" panose="02010600040101010101" pitchFamily="2" charset="-122"/>
                <a:ea typeface="华文楷体" panose="02010600040101010101" pitchFamily="2" charset="-122"/>
              </a:rPr>
              <a:t>顺序映像</a:t>
            </a:r>
            <a:r>
              <a:rPr lang="zh-CN" altLang="en-US" b="1">
                <a:latin typeface="华文楷体" panose="02010600040101010101" pitchFamily="2" charset="-122"/>
                <a:ea typeface="华文楷体" panose="02010600040101010101" pitchFamily="2" charset="-122"/>
              </a:rPr>
              <a:t>。</a:t>
            </a:r>
          </a:p>
        </p:txBody>
      </p:sp>
      <p:sp>
        <p:nvSpPr>
          <p:cNvPr id="373777" name="Rectangle 1041"/>
          <p:cNvSpPr>
            <a:spLocks noChangeArrowheads="1"/>
          </p:cNvSpPr>
          <p:nvPr/>
        </p:nvSpPr>
        <p:spPr bwMode="auto">
          <a:xfrm>
            <a:off x="954088" y="3427413"/>
            <a:ext cx="6896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b="1">
                <a:latin typeface="华文楷体" panose="02010600040101010101" pitchFamily="2" charset="-122"/>
                <a:ea typeface="华文楷体" panose="02010600040101010101" pitchFamily="2" charset="-122"/>
              </a:rPr>
              <a:t>简言之，逻辑上相邻，物理上也相邻</a:t>
            </a:r>
          </a:p>
        </p:txBody>
      </p:sp>
      <p:sp>
        <p:nvSpPr>
          <p:cNvPr id="373779" name="Rectangle 1043"/>
          <p:cNvSpPr>
            <a:spLocks noChangeArrowheads="1"/>
          </p:cNvSpPr>
          <p:nvPr/>
        </p:nvSpPr>
        <p:spPr bwMode="auto">
          <a:xfrm>
            <a:off x="466725" y="4498975"/>
            <a:ext cx="8435975" cy="9461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b="1">
                <a:solidFill>
                  <a:schemeClr val="accent2"/>
                </a:solidFill>
                <a:latin typeface="华文楷体" panose="02010600040101010101" pitchFamily="2" charset="-122"/>
                <a:ea typeface="华文楷体" panose="02010600040101010101" pitchFamily="2" charset="-122"/>
              </a:rPr>
              <a:t>顺序存储方法：</a:t>
            </a:r>
            <a:r>
              <a:rPr lang="zh-CN" altLang="en-US" b="1">
                <a:latin typeface="华文楷体" panose="02010600040101010101" pitchFamily="2" charset="-122"/>
                <a:ea typeface="华文楷体" panose="02010600040101010101" pitchFamily="2" charset="-122"/>
              </a:rPr>
              <a:t>用</a:t>
            </a:r>
            <a:r>
              <a:rPr lang="zh-CN" altLang="en-US" b="1">
                <a:solidFill>
                  <a:srgbClr val="FF3399"/>
                </a:solidFill>
                <a:latin typeface="华文楷体" panose="02010600040101010101" pitchFamily="2" charset="-122"/>
                <a:ea typeface="华文楷体" panose="02010600040101010101" pitchFamily="2" charset="-122"/>
              </a:rPr>
              <a:t>一组地址连续</a:t>
            </a:r>
            <a:r>
              <a:rPr lang="zh-CN" altLang="en-US" b="1">
                <a:latin typeface="华文楷体" panose="02010600040101010101" pitchFamily="2" charset="-122"/>
                <a:ea typeface="华文楷体" panose="02010600040101010101" pitchFamily="2" charset="-122"/>
              </a:rPr>
              <a:t>的存储单元依次存储线性表的元素，可通过</a:t>
            </a:r>
            <a:r>
              <a:rPr lang="zh-CN" altLang="en-US" b="1">
                <a:solidFill>
                  <a:srgbClr val="FF3399"/>
                </a:solidFill>
                <a:latin typeface="华文楷体" panose="02010600040101010101" pitchFamily="2" charset="-122"/>
                <a:ea typeface="华文楷体" panose="02010600040101010101" pitchFamily="2" charset="-122"/>
              </a:rPr>
              <a:t>数组</a:t>
            </a:r>
            <a:r>
              <a:rPr lang="en-US" altLang="zh-CN" b="1">
                <a:solidFill>
                  <a:srgbClr val="FF3399"/>
                </a:solidFill>
                <a:latin typeface="华文楷体" panose="02010600040101010101" pitchFamily="2" charset="-122"/>
                <a:ea typeface="华文楷体" panose="02010600040101010101" pitchFamily="2" charset="-122"/>
              </a:rPr>
              <a:t>V[n]</a:t>
            </a:r>
            <a:r>
              <a:rPr lang="zh-CN" altLang="en-US" b="1">
                <a:latin typeface="华文楷体" panose="02010600040101010101" pitchFamily="2" charset="-122"/>
                <a:ea typeface="华文楷体" panose="02010600040101010101" pitchFamily="2" charset="-122"/>
              </a:rPr>
              <a:t>来实现。</a:t>
            </a:r>
          </a:p>
        </p:txBody>
      </p:sp>
      <p:sp>
        <p:nvSpPr>
          <p:cNvPr id="373780" name="Rectangle 1044"/>
          <p:cNvSpPr>
            <a:spLocks noChangeArrowheads="1"/>
          </p:cNvSpPr>
          <p:nvPr/>
        </p:nvSpPr>
        <p:spPr bwMode="auto">
          <a:xfrm>
            <a:off x="466725" y="2349500"/>
            <a:ext cx="8435975" cy="9461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b="1">
                <a:solidFill>
                  <a:schemeClr val="accent2"/>
                </a:solidFill>
                <a:latin typeface="华文楷体" panose="02010600040101010101" pitchFamily="2" charset="-122"/>
                <a:ea typeface="华文楷体" panose="02010600040101010101" pitchFamily="2" charset="-122"/>
              </a:rPr>
              <a:t>顺序存储定义：</a:t>
            </a:r>
            <a:r>
              <a:rPr lang="zh-CN" altLang="en-US" b="1">
                <a:latin typeface="华文楷体" panose="02010600040101010101" pitchFamily="2" charset="-122"/>
                <a:ea typeface="华文楷体" panose="02010600040101010101" pitchFamily="2" charset="-122"/>
              </a:rPr>
              <a:t>把逻辑上相邻的数据元素存储在物理上相邻的存储单元中的存储结构。</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3780"/>
                                        </p:tgtEl>
                                        <p:attrNameLst>
                                          <p:attrName>style.visibility</p:attrName>
                                        </p:attrNameLst>
                                      </p:cBhvr>
                                      <p:to>
                                        <p:strVal val="visible"/>
                                      </p:to>
                                    </p:set>
                                    <p:animEffect transition="in" filter="box(in)">
                                      <p:cBhvr>
                                        <p:cTn id="7" dur="500"/>
                                        <p:tgtEl>
                                          <p:spTgt spid="373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3777"/>
                                        </p:tgtEl>
                                        <p:attrNameLst>
                                          <p:attrName>style.visibility</p:attrName>
                                        </p:attrNameLst>
                                      </p:cBhvr>
                                      <p:to>
                                        <p:strVal val="visible"/>
                                      </p:to>
                                    </p:set>
                                    <p:animEffect transition="in" filter="box(in)">
                                      <p:cBhvr>
                                        <p:cTn id="12" dur="500"/>
                                        <p:tgtEl>
                                          <p:spTgt spid="3737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3779"/>
                                        </p:tgtEl>
                                        <p:attrNameLst>
                                          <p:attrName>style.visibility</p:attrName>
                                        </p:attrNameLst>
                                      </p:cBhvr>
                                      <p:to>
                                        <p:strVal val="visible"/>
                                      </p:to>
                                    </p:set>
                                    <p:animEffect transition="in" filter="checkerboard(across)">
                                      <p:cBhvr>
                                        <p:cTn id="17" dur="500"/>
                                        <p:tgtEl>
                                          <p:spTgt spid="373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7" grpId="0"/>
      <p:bldP spid="373779" grpId="0" animBg="1"/>
      <p:bldP spid="37378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698" name="Group 21"/>
          <p:cNvGrpSpPr>
            <a:grpSpLocks/>
          </p:cNvGrpSpPr>
          <p:nvPr/>
        </p:nvGrpSpPr>
        <p:grpSpPr bwMode="auto">
          <a:xfrm>
            <a:off x="1016000" y="749300"/>
            <a:ext cx="5372100" cy="5486400"/>
            <a:chOff x="504" y="336"/>
            <a:chExt cx="3384" cy="3456"/>
          </a:xfrm>
        </p:grpSpPr>
        <p:sp>
          <p:nvSpPr>
            <p:cNvPr id="29699" name="Rectangle 22"/>
            <p:cNvSpPr>
              <a:spLocks noChangeArrowheads="1"/>
            </p:cNvSpPr>
            <p:nvPr/>
          </p:nvSpPr>
          <p:spPr bwMode="auto">
            <a:xfrm>
              <a:off x="2952" y="2757"/>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n</a:t>
              </a:r>
            </a:p>
          </p:txBody>
        </p:sp>
        <p:sp>
          <p:nvSpPr>
            <p:cNvPr id="29700" name="Rectangle 23"/>
            <p:cNvSpPr>
              <a:spLocks noChangeArrowheads="1"/>
            </p:cNvSpPr>
            <p:nvPr/>
          </p:nvSpPr>
          <p:spPr bwMode="auto">
            <a:xfrm>
              <a:off x="2952" y="2331"/>
              <a:ext cx="816" cy="426"/>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t>……..</a:t>
              </a:r>
            </a:p>
          </p:txBody>
        </p:sp>
        <p:sp>
          <p:nvSpPr>
            <p:cNvPr id="29701" name="Rectangle 24"/>
            <p:cNvSpPr>
              <a:spLocks noChangeArrowheads="1"/>
            </p:cNvSpPr>
            <p:nvPr/>
          </p:nvSpPr>
          <p:spPr bwMode="auto">
            <a:xfrm>
              <a:off x="2952" y="1904"/>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i</a:t>
              </a:r>
            </a:p>
          </p:txBody>
        </p:sp>
        <p:sp>
          <p:nvSpPr>
            <p:cNvPr id="29702" name="Rectangle 25"/>
            <p:cNvSpPr>
              <a:spLocks noChangeArrowheads="1"/>
            </p:cNvSpPr>
            <p:nvPr/>
          </p:nvSpPr>
          <p:spPr bwMode="auto">
            <a:xfrm>
              <a:off x="2952" y="1477"/>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t>……..</a:t>
              </a:r>
            </a:p>
          </p:txBody>
        </p:sp>
        <p:sp>
          <p:nvSpPr>
            <p:cNvPr id="29703" name="Rectangle 26"/>
            <p:cNvSpPr>
              <a:spLocks noChangeArrowheads="1"/>
            </p:cNvSpPr>
            <p:nvPr/>
          </p:nvSpPr>
          <p:spPr bwMode="auto">
            <a:xfrm>
              <a:off x="2952" y="1051"/>
              <a:ext cx="816" cy="426"/>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2</a:t>
              </a:r>
            </a:p>
          </p:txBody>
        </p:sp>
        <p:sp>
          <p:nvSpPr>
            <p:cNvPr id="29704" name="Rectangle 27"/>
            <p:cNvSpPr>
              <a:spLocks noChangeArrowheads="1"/>
            </p:cNvSpPr>
            <p:nvPr/>
          </p:nvSpPr>
          <p:spPr bwMode="auto">
            <a:xfrm>
              <a:off x="2952" y="624"/>
              <a:ext cx="816" cy="42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2400" b="1">
                  <a:latin typeface="楷体_GB2312" pitchFamily="49" charset="-122"/>
                  <a:ea typeface="楷体_GB2312" pitchFamily="49" charset="-122"/>
                </a:rPr>
                <a:t>元素</a:t>
              </a:r>
              <a:r>
                <a:rPr lang="en-US" altLang="zh-CN" sz="2400" b="1">
                  <a:latin typeface="楷体_GB2312" pitchFamily="49" charset="-122"/>
                  <a:ea typeface="楷体_GB2312" pitchFamily="49" charset="-122"/>
                </a:rPr>
                <a:t>1</a:t>
              </a:r>
            </a:p>
          </p:txBody>
        </p:sp>
        <p:sp>
          <p:nvSpPr>
            <p:cNvPr id="29705" name="Line 28"/>
            <p:cNvSpPr>
              <a:spLocks noChangeShapeType="1"/>
            </p:cNvSpPr>
            <p:nvPr/>
          </p:nvSpPr>
          <p:spPr bwMode="auto">
            <a:xfrm>
              <a:off x="2952" y="624"/>
              <a:ext cx="8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29"/>
            <p:cNvSpPr>
              <a:spLocks noChangeShapeType="1"/>
            </p:cNvSpPr>
            <p:nvPr/>
          </p:nvSpPr>
          <p:spPr bwMode="auto">
            <a:xfrm>
              <a:off x="2952" y="1051"/>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30"/>
            <p:cNvSpPr>
              <a:spLocks noChangeShapeType="1"/>
            </p:cNvSpPr>
            <p:nvPr/>
          </p:nvSpPr>
          <p:spPr bwMode="auto">
            <a:xfrm>
              <a:off x="2952" y="1477"/>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31"/>
            <p:cNvSpPr>
              <a:spLocks noChangeShapeType="1"/>
            </p:cNvSpPr>
            <p:nvPr/>
          </p:nvSpPr>
          <p:spPr bwMode="auto">
            <a:xfrm>
              <a:off x="2952" y="1904"/>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32"/>
            <p:cNvSpPr>
              <a:spLocks noChangeShapeType="1"/>
            </p:cNvSpPr>
            <p:nvPr/>
          </p:nvSpPr>
          <p:spPr bwMode="auto">
            <a:xfrm>
              <a:off x="2952" y="2331"/>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33"/>
            <p:cNvSpPr>
              <a:spLocks noChangeShapeType="1"/>
            </p:cNvSpPr>
            <p:nvPr/>
          </p:nvSpPr>
          <p:spPr bwMode="auto">
            <a:xfrm>
              <a:off x="2952" y="2757"/>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34"/>
            <p:cNvSpPr>
              <a:spLocks noChangeShapeType="1"/>
            </p:cNvSpPr>
            <p:nvPr/>
          </p:nvSpPr>
          <p:spPr bwMode="auto">
            <a:xfrm>
              <a:off x="2952" y="3184"/>
              <a:ext cx="8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Line 35"/>
            <p:cNvSpPr>
              <a:spLocks noChangeShapeType="1"/>
            </p:cNvSpPr>
            <p:nvPr/>
          </p:nvSpPr>
          <p:spPr bwMode="auto">
            <a:xfrm>
              <a:off x="2952" y="624"/>
              <a:ext cx="0" cy="25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36"/>
            <p:cNvSpPr>
              <a:spLocks noChangeShapeType="1"/>
            </p:cNvSpPr>
            <p:nvPr/>
          </p:nvSpPr>
          <p:spPr bwMode="auto">
            <a:xfrm>
              <a:off x="3768" y="624"/>
              <a:ext cx="0" cy="25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Text Box 37"/>
            <p:cNvSpPr txBox="1">
              <a:spLocks noChangeArrowheads="1"/>
            </p:cNvSpPr>
            <p:nvPr/>
          </p:nvSpPr>
          <p:spPr bwMode="auto">
            <a:xfrm>
              <a:off x="2424" y="72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400" b="1">
                  <a:ea typeface="宋体" panose="02010600030101010101" pitchFamily="2" charset="-122"/>
                </a:rPr>
                <a:t>L</a:t>
              </a:r>
              <a:r>
                <a:rPr lang="en-US" altLang="zh-CN" sz="2400" b="1" baseline="-25000">
                  <a:ea typeface="宋体" panose="02010600030101010101" pitchFamily="2" charset="-122"/>
                </a:rPr>
                <a:t>o</a:t>
              </a:r>
              <a:endParaRPr lang="en-US" altLang="zh-CN" sz="2400" b="1">
                <a:ea typeface="宋体" panose="02010600030101010101" pitchFamily="2" charset="-122"/>
              </a:endParaRPr>
            </a:p>
          </p:txBody>
        </p:sp>
        <p:sp>
          <p:nvSpPr>
            <p:cNvPr id="29715" name="Text Box 38"/>
            <p:cNvSpPr txBox="1">
              <a:spLocks noChangeArrowheads="1"/>
            </p:cNvSpPr>
            <p:nvPr/>
          </p:nvSpPr>
          <p:spPr bwMode="auto">
            <a:xfrm>
              <a:off x="2232" y="115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400" b="1">
                  <a:ea typeface="宋体" panose="02010600030101010101" pitchFamily="2" charset="-122"/>
                </a:rPr>
                <a:t>L</a:t>
              </a:r>
              <a:r>
                <a:rPr lang="en-US" altLang="zh-CN" sz="1600" b="1">
                  <a:ea typeface="宋体" panose="02010600030101010101" pitchFamily="2" charset="-122"/>
                </a:rPr>
                <a:t>o</a:t>
              </a:r>
              <a:r>
                <a:rPr lang="en-US" altLang="zh-CN" sz="2400" b="1">
                  <a:ea typeface="宋体" panose="02010600030101010101" pitchFamily="2" charset="-122"/>
                </a:rPr>
                <a:t>+m</a:t>
              </a:r>
            </a:p>
          </p:txBody>
        </p:sp>
        <p:sp>
          <p:nvSpPr>
            <p:cNvPr id="29716" name="Text Box 39"/>
            <p:cNvSpPr txBox="1">
              <a:spLocks noChangeArrowheads="1"/>
            </p:cNvSpPr>
            <p:nvPr/>
          </p:nvSpPr>
          <p:spPr bwMode="auto">
            <a:xfrm>
              <a:off x="1872" y="2016"/>
              <a:ext cx="1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400" b="1">
                  <a:ea typeface="宋体" panose="02010600030101010101" pitchFamily="2" charset="-122"/>
                </a:rPr>
                <a:t>L</a:t>
              </a:r>
              <a:r>
                <a:rPr lang="en-US" altLang="zh-CN" sz="1600" b="1">
                  <a:ea typeface="宋体" panose="02010600030101010101" pitchFamily="2" charset="-122"/>
                </a:rPr>
                <a:t>o</a:t>
              </a:r>
              <a:r>
                <a:rPr lang="en-US" altLang="zh-CN" sz="2400" b="1">
                  <a:ea typeface="宋体" panose="02010600030101010101" pitchFamily="2" charset="-122"/>
                </a:rPr>
                <a:t>+(i-1)*m</a:t>
              </a:r>
            </a:p>
          </p:txBody>
        </p:sp>
        <p:sp>
          <p:nvSpPr>
            <p:cNvPr id="29717" name="Text Box 40"/>
            <p:cNvSpPr txBox="1">
              <a:spLocks noChangeArrowheads="1"/>
            </p:cNvSpPr>
            <p:nvPr/>
          </p:nvSpPr>
          <p:spPr bwMode="auto">
            <a:xfrm>
              <a:off x="1776" y="2880"/>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400" b="1">
                  <a:ea typeface="宋体" panose="02010600030101010101" pitchFamily="2" charset="-122"/>
                </a:rPr>
                <a:t>L</a:t>
              </a:r>
              <a:r>
                <a:rPr lang="en-US" altLang="zh-CN" sz="1600" b="1">
                  <a:ea typeface="宋体" panose="02010600030101010101" pitchFamily="2" charset="-122"/>
                </a:rPr>
                <a:t>o</a:t>
              </a:r>
              <a:r>
                <a:rPr lang="en-US" altLang="zh-CN" sz="2400" b="1">
                  <a:ea typeface="宋体" panose="02010600030101010101" pitchFamily="2" charset="-122"/>
                </a:rPr>
                <a:t>+</a:t>
              </a:r>
              <a:r>
                <a:rPr lang="zh-CN" altLang="en-US" sz="2400" b="1">
                  <a:ea typeface="宋体" panose="02010600030101010101" pitchFamily="2" charset="-122"/>
                </a:rPr>
                <a:t>（</a:t>
              </a:r>
              <a:r>
                <a:rPr lang="en-US" altLang="zh-CN" sz="2400" b="1">
                  <a:ea typeface="宋体" panose="02010600030101010101" pitchFamily="2" charset="-122"/>
                </a:rPr>
                <a:t>n-1)*m</a:t>
              </a:r>
            </a:p>
          </p:txBody>
        </p:sp>
        <p:sp>
          <p:nvSpPr>
            <p:cNvPr id="29718" name="Text Box 41"/>
            <p:cNvSpPr txBox="1">
              <a:spLocks noChangeArrowheads="1"/>
            </p:cNvSpPr>
            <p:nvPr/>
          </p:nvSpPr>
          <p:spPr bwMode="auto">
            <a:xfrm>
              <a:off x="1920" y="336"/>
              <a:ext cx="9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400" b="1">
                  <a:ea typeface="楷体_GB2312" pitchFamily="49" charset="-122"/>
                </a:rPr>
                <a:t>存储地址</a:t>
              </a:r>
            </a:p>
          </p:txBody>
        </p:sp>
        <p:sp>
          <p:nvSpPr>
            <p:cNvPr id="29719" name="Text Box 42"/>
            <p:cNvSpPr txBox="1">
              <a:spLocks noChangeArrowheads="1"/>
            </p:cNvSpPr>
            <p:nvPr/>
          </p:nvSpPr>
          <p:spPr bwMode="auto">
            <a:xfrm>
              <a:off x="2880" y="336"/>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400" b="1">
                  <a:ea typeface="楷体_GB2312" pitchFamily="49" charset="-122"/>
                </a:rPr>
                <a:t>存储内容</a:t>
              </a:r>
            </a:p>
          </p:txBody>
        </p:sp>
        <p:sp>
          <p:nvSpPr>
            <p:cNvPr id="29720" name="Line 43"/>
            <p:cNvSpPr>
              <a:spLocks noChangeShapeType="1"/>
            </p:cNvSpPr>
            <p:nvPr/>
          </p:nvSpPr>
          <p:spPr bwMode="auto">
            <a:xfrm flipH="1">
              <a:off x="1896" y="1056"/>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44"/>
            <p:cNvSpPr>
              <a:spLocks noChangeShapeType="1"/>
            </p:cNvSpPr>
            <p:nvPr/>
          </p:nvSpPr>
          <p:spPr bwMode="auto">
            <a:xfrm flipH="1">
              <a:off x="1896" y="1488"/>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Line 45"/>
            <p:cNvSpPr>
              <a:spLocks noChangeShapeType="1"/>
            </p:cNvSpPr>
            <p:nvPr/>
          </p:nvSpPr>
          <p:spPr bwMode="auto">
            <a:xfrm flipH="1">
              <a:off x="1896" y="2352"/>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Line 46"/>
            <p:cNvSpPr>
              <a:spLocks noChangeShapeType="1"/>
            </p:cNvSpPr>
            <p:nvPr/>
          </p:nvSpPr>
          <p:spPr bwMode="auto">
            <a:xfrm flipH="1">
              <a:off x="1896" y="3168"/>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47"/>
            <p:cNvSpPr txBox="1">
              <a:spLocks noChangeArrowheads="1"/>
            </p:cNvSpPr>
            <p:nvPr/>
          </p:nvSpPr>
          <p:spPr bwMode="auto">
            <a:xfrm>
              <a:off x="1248" y="3504"/>
              <a:ext cx="2640" cy="288"/>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2400" b="1">
                  <a:ea typeface="宋体" panose="02010600030101010101" pitchFamily="2" charset="-122"/>
                </a:rPr>
                <a:t>Loc(</a:t>
              </a:r>
              <a:r>
                <a:rPr lang="zh-CN" altLang="zh-CN" sz="2400" b="1">
                  <a:ea typeface="宋体" panose="02010600030101010101" pitchFamily="2" charset="-122"/>
                </a:rPr>
                <a:t>元素</a:t>
              </a:r>
              <a:r>
                <a:rPr lang="en-US" altLang="zh-CN" sz="2400" b="1">
                  <a:ea typeface="宋体" panose="02010600030101010101" pitchFamily="2" charset="-122"/>
                </a:rPr>
                <a:t>i)=Lo+</a:t>
              </a:r>
              <a:r>
                <a:rPr lang="zh-CN" altLang="en-US" sz="2400" b="1">
                  <a:ea typeface="宋体" panose="02010600030101010101" pitchFamily="2" charset="-122"/>
                </a:rPr>
                <a:t>（</a:t>
              </a:r>
              <a:r>
                <a:rPr lang="en-US" altLang="zh-CN" sz="2400" b="1">
                  <a:ea typeface="宋体" panose="02010600030101010101" pitchFamily="2" charset="-122"/>
                </a:rPr>
                <a:t>i-1)*m</a:t>
              </a:r>
            </a:p>
          </p:txBody>
        </p:sp>
        <p:sp>
          <p:nvSpPr>
            <p:cNvPr id="29725" name="Text Box 48" descr="蓝色砂纸"/>
            <p:cNvSpPr txBox="1">
              <a:spLocks noChangeArrowheads="1"/>
            </p:cNvSpPr>
            <p:nvPr/>
          </p:nvSpPr>
          <p:spPr bwMode="auto">
            <a:xfrm>
              <a:off x="504" y="1584"/>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b="1">
                  <a:solidFill>
                    <a:srgbClr val="0000FF"/>
                  </a:solidFill>
                  <a:ea typeface="楷体_GB2312" pitchFamily="49" charset="-122"/>
                </a:rPr>
                <a:t>顺序存储</a:t>
              </a:r>
            </a:p>
          </p:txBody>
        </p:sp>
      </p:grpSp>
    </p:spTree>
  </p:cSld>
  <p:clrMapOvr>
    <a:masterClrMapping/>
  </p:clrMapOvr>
  <p:transition>
    <p:spli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250825" y="908050"/>
            <a:ext cx="8569325"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en-US" altLang="zh-CN" b="1">
              <a:latin typeface="楷体_GB2312" pitchFamily="49" charset="-122"/>
              <a:ea typeface="楷体_GB2312" pitchFamily="49" charset="-122"/>
            </a:endParaRPr>
          </a:p>
          <a:p>
            <a:pPr>
              <a:spcBef>
                <a:spcPct val="20000"/>
              </a:spcBef>
            </a:pPr>
            <a:r>
              <a:rPr lang="en-US" altLang="zh-CN" sz="2400" b="1">
                <a:latin typeface="楷体_GB2312" pitchFamily="49" charset="-122"/>
                <a:ea typeface="楷体_GB2312" pitchFamily="49" charset="-122"/>
              </a:rPr>
              <a:t>#define  MAXSIZE 100     //</a:t>
            </a:r>
            <a:r>
              <a:rPr lang="zh-CN" altLang="en-US" sz="2400" b="1">
                <a:latin typeface="楷体_GB2312" pitchFamily="49" charset="-122"/>
                <a:ea typeface="楷体_GB2312" pitchFamily="49" charset="-122"/>
              </a:rPr>
              <a:t>最大长度</a:t>
            </a:r>
          </a:p>
          <a:p>
            <a:pPr>
              <a:spcBef>
                <a:spcPct val="20000"/>
              </a:spcBef>
            </a:pPr>
            <a:r>
              <a:rPr lang="en-US" altLang="zh-CN" sz="2400" b="1">
                <a:latin typeface="楷体_GB2312" pitchFamily="49" charset="-122"/>
                <a:ea typeface="楷体_GB2312" pitchFamily="49" charset="-122"/>
              </a:rPr>
              <a:t>typedef  struct {</a:t>
            </a:r>
          </a:p>
          <a:p>
            <a:pPr>
              <a:spcBef>
                <a:spcPct val="20000"/>
              </a:spcBef>
            </a:pPr>
            <a:r>
              <a:rPr lang="en-US" altLang="zh-CN" sz="2400" b="1">
                <a:latin typeface="楷体_GB2312" pitchFamily="49" charset="-122"/>
                <a:ea typeface="楷体_GB2312" pitchFamily="49" charset="-122"/>
              </a:rPr>
              <a:t>  ElemType  *elem;     //</a:t>
            </a:r>
            <a:r>
              <a:rPr lang="zh-CN" altLang="en-US" sz="2400" b="1">
                <a:latin typeface="楷体_GB2312" pitchFamily="49" charset="-122"/>
                <a:ea typeface="楷体_GB2312" pitchFamily="49" charset="-122"/>
              </a:rPr>
              <a:t>指向数据元素的基地址</a:t>
            </a:r>
          </a:p>
          <a:p>
            <a:pPr>
              <a:spcBef>
                <a:spcPct val="20000"/>
              </a:spcBef>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int  length;          //</a:t>
            </a:r>
            <a:r>
              <a:rPr lang="zh-CN" altLang="en-US" sz="2400" b="1">
                <a:latin typeface="楷体_GB2312" pitchFamily="49" charset="-122"/>
                <a:ea typeface="楷体_GB2312" pitchFamily="49" charset="-122"/>
              </a:rPr>
              <a:t>线性表的当前长度                                                      </a:t>
            </a:r>
          </a:p>
          <a:p>
            <a:pPr>
              <a:spcBef>
                <a:spcPct val="20000"/>
              </a:spcBef>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}SqList</a:t>
            </a:r>
            <a:r>
              <a:rPr lang="zh-CN" altLang="en-US" sz="2400" b="1">
                <a:latin typeface="楷体_GB2312" pitchFamily="49" charset="-122"/>
                <a:ea typeface="楷体_GB2312" pitchFamily="49" charset="-122"/>
              </a:rPr>
              <a:t>；</a:t>
            </a:r>
          </a:p>
        </p:txBody>
      </p:sp>
      <p:sp>
        <p:nvSpPr>
          <p:cNvPr id="30723" name="Rectangle 5"/>
          <p:cNvSpPr>
            <a:spLocks noChangeArrowheads="1"/>
          </p:cNvSpPr>
          <p:nvPr/>
        </p:nvSpPr>
        <p:spPr bwMode="auto">
          <a:xfrm>
            <a:off x="0" y="0"/>
            <a:ext cx="5795963" cy="579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顺序表的类型定义</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50825" y="908050"/>
            <a:ext cx="8569325" cy="4954588"/>
          </a:xfrm>
          <a:prstGeom prst="rect">
            <a:avLst/>
          </a:prstGeom>
          <a:noFill/>
          <a:ln w="9525">
            <a:noFill/>
            <a:miter lim="800000"/>
          </a:ln>
        </p:spPr>
        <p:txBody>
          <a:bodyPr>
            <a:spAutoFit/>
          </a:bodyPr>
          <a:lstStyle/>
          <a:p>
            <a:pPr marL="342900" indent="-342900">
              <a:spcBef>
                <a:spcPct val="20000"/>
              </a:spcBef>
              <a:defRPr/>
            </a:pPr>
            <a:endParaRPr kumimoji="1" lang="en-US" altLang="zh-CN" b="1" dirty="0">
              <a:latin typeface="楷体_GB2312"/>
              <a:ea typeface="楷体_GB2312"/>
              <a:cs typeface="楷体_GB2312"/>
            </a:endParaRPr>
          </a:p>
          <a:p>
            <a:pPr eaLnBrk="1" hangingPunct="1">
              <a:defRPr/>
            </a:pPr>
            <a:r>
              <a:rPr kumimoji="1" lang="en-US" sz="2400" b="1" dirty="0">
                <a:ea typeface="宋体" panose="02010600030101010101" pitchFamily="2" charset="-122"/>
              </a:rPr>
              <a:t>#define MAXSIZE 10000	//</a:t>
            </a:r>
            <a:r>
              <a:rPr kumimoji="1" lang="zh-CN" altLang="en-US" sz="2400" b="1" dirty="0">
                <a:ea typeface="宋体" panose="02010600030101010101" pitchFamily="2" charset="-122"/>
              </a:rPr>
              <a:t>图书表可能达到的最大长度 </a:t>
            </a:r>
          </a:p>
          <a:p>
            <a:pPr eaLnBrk="1" hangingPunct="1">
              <a:defRPr/>
            </a:pPr>
            <a:r>
              <a:rPr kumimoji="1" lang="en-US" sz="2400" b="1" dirty="0" err="1">
                <a:ea typeface="宋体" panose="02010600030101010101" pitchFamily="2" charset="-122"/>
              </a:rPr>
              <a:t>typedef</a:t>
            </a:r>
            <a:r>
              <a:rPr kumimoji="1" lang="en-US" sz="2400" b="1" dirty="0">
                <a:ea typeface="宋体" panose="02010600030101010101" pitchFamily="2" charset="-122"/>
              </a:rPr>
              <a:t> </a:t>
            </a:r>
            <a:r>
              <a:rPr kumimoji="1" lang="en-US" sz="2400" b="1" dirty="0" err="1">
                <a:ea typeface="宋体" panose="02010600030101010101" pitchFamily="2" charset="-122"/>
              </a:rPr>
              <a:t>struct</a:t>
            </a:r>
            <a:r>
              <a:rPr kumimoji="1" lang="en-US" sz="2400" b="1" dirty="0">
                <a:ea typeface="宋体" panose="02010600030101010101" pitchFamily="2" charset="-122"/>
              </a:rPr>
              <a:t>			//</a:t>
            </a:r>
            <a:r>
              <a:rPr kumimoji="1" lang="zh-CN" altLang="en-US" sz="2400" b="1" dirty="0">
                <a:ea typeface="宋体" panose="02010600030101010101" pitchFamily="2" charset="-122"/>
              </a:rPr>
              <a:t>图书信息定义</a:t>
            </a:r>
          </a:p>
          <a:p>
            <a:pPr eaLnBrk="1" hangingPunct="1">
              <a:defRPr/>
            </a:pPr>
            <a:r>
              <a:rPr kumimoji="1" lang="en-US" sz="2400" b="1" dirty="0">
                <a:ea typeface="宋体" panose="02010600030101010101" pitchFamily="2" charset="-122"/>
              </a:rPr>
              <a:t>{ </a:t>
            </a:r>
            <a:endParaRPr kumimoji="1" lang="zh-CN" altLang="en-US" sz="2400" b="1" dirty="0">
              <a:ea typeface="宋体" panose="02010600030101010101" pitchFamily="2" charset="-122"/>
            </a:endParaRPr>
          </a:p>
          <a:p>
            <a:pPr eaLnBrk="1" hangingPunct="1">
              <a:defRPr/>
            </a:pPr>
            <a:r>
              <a:rPr kumimoji="1" lang="en-US" sz="2400" b="1" dirty="0">
                <a:ea typeface="宋体" panose="02010600030101010101" pitchFamily="2" charset="-122"/>
              </a:rPr>
              <a:t>   char no[20];			//</a:t>
            </a:r>
            <a:r>
              <a:rPr kumimoji="1" lang="zh-CN" altLang="en-US" sz="2400" b="1" dirty="0">
                <a:ea typeface="宋体" panose="02010600030101010101" pitchFamily="2" charset="-122"/>
              </a:rPr>
              <a:t>图书</a:t>
            </a:r>
            <a:r>
              <a:rPr kumimoji="1" lang="en-US" sz="2400" b="1" dirty="0">
                <a:ea typeface="宋体" panose="02010600030101010101" pitchFamily="2" charset="-122"/>
              </a:rPr>
              <a:t>ISBN</a:t>
            </a:r>
            <a:endParaRPr kumimoji="1" lang="zh-CN" altLang="en-US" sz="2400" b="1" dirty="0">
              <a:ea typeface="宋体" panose="02010600030101010101" pitchFamily="2" charset="-122"/>
            </a:endParaRPr>
          </a:p>
          <a:p>
            <a:pPr eaLnBrk="1" hangingPunct="1">
              <a:defRPr/>
            </a:pPr>
            <a:r>
              <a:rPr kumimoji="1" lang="en-US" sz="2400" b="1" dirty="0">
                <a:ea typeface="宋体" panose="02010600030101010101" pitchFamily="2" charset="-122"/>
              </a:rPr>
              <a:t>   char name[50];		//</a:t>
            </a:r>
            <a:r>
              <a:rPr kumimoji="1" lang="zh-CN" altLang="en-US" sz="2400" b="1" dirty="0">
                <a:ea typeface="宋体" panose="02010600030101010101" pitchFamily="2" charset="-122"/>
              </a:rPr>
              <a:t>图书名字</a:t>
            </a:r>
          </a:p>
          <a:p>
            <a:pPr eaLnBrk="1" hangingPunct="1">
              <a:defRPr/>
            </a:pPr>
            <a:r>
              <a:rPr kumimoji="1" lang="en-US" sz="2400" b="1" dirty="0">
                <a:ea typeface="宋体" panose="02010600030101010101" pitchFamily="2" charset="-122"/>
              </a:rPr>
              <a:t>   float price; 			//</a:t>
            </a:r>
            <a:r>
              <a:rPr kumimoji="1" lang="zh-CN" altLang="en-US" sz="2400" b="1" dirty="0">
                <a:ea typeface="宋体" panose="02010600030101010101" pitchFamily="2" charset="-122"/>
              </a:rPr>
              <a:t>图书价格</a:t>
            </a:r>
          </a:p>
          <a:p>
            <a:pPr eaLnBrk="1" hangingPunct="1">
              <a:defRPr/>
            </a:pPr>
            <a:r>
              <a:rPr kumimoji="1" lang="en-US" sz="2400" b="1" dirty="0">
                <a:ea typeface="宋体" panose="02010600030101010101" pitchFamily="2" charset="-122"/>
              </a:rPr>
              <a:t>}</a:t>
            </a:r>
            <a:r>
              <a:rPr kumimoji="1" lang="en-US" sz="2400" b="1" dirty="0">
                <a:solidFill>
                  <a:srgbClr val="FF0000"/>
                </a:solidFill>
                <a:ea typeface="宋体" panose="02010600030101010101" pitchFamily="2" charset="-122"/>
              </a:rPr>
              <a:t>Book</a:t>
            </a:r>
            <a:r>
              <a:rPr kumimoji="1" lang="en-US" sz="2400" b="1" dirty="0">
                <a:ea typeface="宋体" panose="02010600030101010101" pitchFamily="2" charset="-122"/>
              </a:rPr>
              <a:t>; </a:t>
            </a:r>
            <a:endParaRPr kumimoji="1" lang="zh-CN" altLang="en-US" sz="2400" b="1" dirty="0">
              <a:ea typeface="宋体" panose="02010600030101010101" pitchFamily="2" charset="-122"/>
            </a:endParaRPr>
          </a:p>
          <a:p>
            <a:pPr eaLnBrk="1" hangingPunct="1">
              <a:defRPr/>
            </a:pPr>
            <a:r>
              <a:rPr kumimoji="1" lang="en-US" sz="2400" b="1" dirty="0" err="1">
                <a:ea typeface="宋体" panose="02010600030101010101" pitchFamily="2" charset="-122"/>
              </a:rPr>
              <a:t>typedef</a:t>
            </a:r>
            <a:r>
              <a:rPr kumimoji="1" lang="en-US" sz="2400" b="1" dirty="0">
                <a:ea typeface="宋体" panose="02010600030101010101" pitchFamily="2" charset="-122"/>
              </a:rPr>
              <a:t> </a:t>
            </a:r>
            <a:r>
              <a:rPr kumimoji="1" lang="en-US" sz="2400" b="1" dirty="0" err="1">
                <a:ea typeface="宋体" panose="02010600030101010101" pitchFamily="2" charset="-122"/>
              </a:rPr>
              <a:t>struct</a:t>
            </a:r>
            <a:endParaRPr kumimoji="1" lang="zh-CN" altLang="en-US" sz="2400" b="1" dirty="0">
              <a:ea typeface="宋体" panose="02010600030101010101" pitchFamily="2" charset="-122"/>
            </a:endParaRPr>
          </a:p>
          <a:p>
            <a:pPr eaLnBrk="1" hangingPunct="1">
              <a:defRPr/>
            </a:pPr>
            <a:r>
              <a:rPr kumimoji="1" lang="en-US" sz="2400" b="1" dirty="0">
                <a:ea typeface="宋体" panose="02010600030101010101" pitchFamily="2" charset="-122"/>
              </a:rPr>
              <a:t>{ </a:t>
            </a:r>
          </a:p>
          <a:p>
            <a:pPr eaLnBrk="1" hangingPunct="1">
              <a:defRPr/>
            </a:pPr>
            <a:r>
              <a:rPr kumimoji="1" lang="en-US" sz="2400" b="1" dirty="0">
                <a:solidFill>
                  <a:srgbClr val="FF0000"/>
                </a:solidFill>
                <a:ea typeface="宋体" panose="02010600030101010101" pitchFamily="2" charset="-122"/>
              </a:rPr>
              <a:t>   Book</a:t>
            </a:r>
            <a:r>
              <a:rPr kumimoji="1" lang="en-US" sz="2400" b="1" dirty="0">
                <a:ea typeface="宋体" panose="02010600030101010101" pitchFamily="2" charset="-122"/>
              </a:rPr>
              <a:t> *</a:t>
            </a:r>
            <a:r>
              <a:rPr kumimoji="1" lang="en-US" sz="2400" b="1" dirty="0" err="1">
                <a:ea typeface="宋体" panose="02010600030101010101" pitchFamily="2" charset="-122"/>
              </a:rPr>
              <a:t>elem</a:t>
            </a:r>
            <a:r>
              <a:rPr kumimoji="1" lang="en-US" sz="2400" b="1" dirty="0">
                <a:ea typeface="宋体" panose="02010600030101010101" pitchFamily="2" charset="-122"/>
              </a:rPr>
              <a:t>;	//</a:t>
            </a:r>
            <a:r>
              <a:rPr kumimoji="1" lang="zh-CN" altLang="en-US" sz="2400" b="1" dirty="0">
                <a:ea typeface="宋体" panose="02010600030101010101" pitchFamily="2" charset="-122"/>
              </a:rPr>
              <a:t>存储空间的基地址 </a:t>
            </a:r>
          </a:p>
          <a:p>
            <a:pPr eaLnBrk="1" hangingPunct="1">
              <a:defRPr/>
            </a:pPr>
            <a:r>
              <a:rPr kumimoji="1" lang="en-US" sz="2400" b="1" dirty="0">
                <a:ea typeface="宋体" panose="02010600030101010101" pitchFamily="2" charset="-122"/>
              </a:rPr>
              <a:t>   </a:t>
            </a:r>
            <a:r>
              <a:rPr kumimoji="1" lang="en-US" sz="2400" b="1" dirty="0" err="1">
                <a:ea typeface="宋体" panose="02010600030101010101" pitchFamily="2" charset="-122"/>
              </a:rPr>
              <a:t>int</a:t>
            </a:r>
            <a:r>
              <a:rPr kumimoji="1" lang="en-US" sz="2400" b="1" dirty="0">
                <a:ea typeface="宋体" panose="02010600030101010101" pitchFamily="2" charset="-122"/>
              </a:rPr>
              <a:t> length;		//</a:t>
            </a:r>
            <a:r>
              <a:rPr kumimoji="1" lang="zh-CN" altLang="en-US" sz="2400" b="1" dirty="0">
                <a:ea typeface="宋体" panose="02010600030101010101" pitchFamily="2" charset="-122"/>
              </a:rPr>
              <a:t>图书表中当前图书个数 </a:t>
            </a:r>
          </a:p>
          <a:p>
            <a:pPr eaLnBrk="1" hangingPunct="1">
              <a:defRPr/>
            </a:pPr>
            <a:r>
              <a:rPr kumimoji="1" lang="en-US" sz="2400" b="1" dirty="0">
                <a:ea typeface="宋体" panose="02010600030101010101" pitchFamily="2" charset="-122"/>
              </a:rPr>
              <a:t>}</a:t>
            </a:r>
            <a:r>
              <a:rPr kumimoji="1" lang="en-US" sz="2400" b="1" dirty="0" err="1">
                <a:ea typeface="宋体" panose="02010600030101010101" pitchFamily="2" charset="-122"/>
              </a:rPr>
              <a:t>SqList</a:t>
            </a:r>
            <a:r>
              <a:rPr kumimoji="1" lang="en-US" sz="2400" b="1" dirty="0">
                <a:ea typeface="宋体" panose="02010600030101010101" pitchFamily="2" charset="-122"/>
              </a:rPr>
              <a:t>;		//</a:t>
            </a:r>
            <a:r>
              <a:rPr kumimoji="1" lang="zh-CN" altLang="en-US" sz="2400" b="1" dirty="0">
                <a:ea typeface="宋体" panose="02010600030101010101" pitchFamily="2" charset="-122"/>
              </a:rPr>
              <a:t>图书表的顺序存储结构类型为</a:t>
            </a:r>
            <a:r>
              <a:rPr kumimoji="1" lang="en-US" sz="2400" b="1" dirty="0" err="1">
                <a:ea typeface="宋体" panose="02010600030101010101" pitchFamily="2" charset="-122"/>
              </a:rPr>
              <a:t>SqList</a:t>
            </a:r>
            <a:endParaRPr kumimoji="1" lang="zh-CN" altLang="en-US" sz="2400" b="1" dirty="0">
              <a:ea typeface="宋体" panose="02010600030101010101" pitchFamily="2" charset="-122"/>
            </a:endParaRPr>
          </a:p>
        </p:txBody>
      </p:sp>
      <p:sp>
        <p:nvSpPr>
          <p:cNvPr id="31747" name="Rectangle 5"/>
          <p:cNvSpPr>
            <a:spLocks noChangeArrowheads="1"/>
          </p:cNvSpPr>
          <p:nvPr/>
        </p:nvSpPr>
        <p:spPr bwMode="auto">
          <a:xfrm>
            <a:off x="0" y="0"/>
            <a:ext cx="7215188" cy="584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图书表的顺序存储结构类型定义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44" name="Rectangle 4"/>
          <p:cNvSpPr>
            <a:spLocks noChangeArrowheads="1"/>
          </p:cNvSpPr>
          <p:nvPr/>
        </p:nvSpPr>
        <p:spPr bwMode="auto">
          <a:xfrm>
            <a:off x="304800" y="849313"/>
            <a:ext cx="85344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0" indent="-22860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nSpc>
                <a:spcPct val="90000"/>
              </a:lnSpc>
              <a:spcBef>
                <a:spcPct val="20000"/>
              </a:spcBef>
            </a:pPr>
            <a:endParaRPr lang="en-US" altLang="zh-CN" sz="3600" b="1">
              <a:latin typeface="楷体_GB2312" pitchFamily="49" charset="-122"/>
              <a:ea typeface="楷体_GB2312" pitchFamily="49" charset="-122"/>
            </a:endParaRPr>
          </a:p>
          <a:p>
            <a:pPr>
              <a:lnSpc>
                <a:spcPct val="90000"/>
              </a:lnSpc>
            </a:pPr>
            <a:r>
              <a:rPr lang="en-US" altLang="zh-CN" sz="3600" b="1">
                <a:latin typeface="楷体_GB2312" pitchFamily="49" charset="-122"/>
                <a:ea typeface="楷体_GB2312" pitchFamily="49" charset="-122"/>
              </a:rPr>
              <a:t>malloc(</a:t>
            </a:r>
            <a:r>
              <a:rPr lang="en-US" altLang="zh-CN" sz="3600" b="1">
                <a:solidFill>
                  <a:srgbClr val="FF0000"/>
                </a:solidFill>
                <a:latin typeface="楷体_GB2312" pitchFamily="49" charset="-122"/>
                <a:ea typeface="楷体_GB2312" pitchFamily="49" charset="-122"/>
              </a:rPr>
              <a:t>m</a:t>
            </a:r>
            <a:r>
              <a:rPr lang="en-US" altLang="zh-CN" sz="3600" b="1">
                <a:latin typeface="楷体_GB2312" pitchFamily="49" charset="-122"/>
                <a:ea typeface="楷体_GB2312" pitchFamily="49" charset="-122"/>
              </a:rPr>
              <a:t>)</a:t>
            </a:r>
            <a:r>
              <a:rPr lang="zh-CN" altLang="en-US" sz="3600" b="1">
                <a:latin typeface="楷体_GB2312" pitchFamily="49" charset="-122"/>
                <a:ea typeface="楷体_GB2312" pitchFamily="49" charset="-122"/>
              </a:rPr>
              <a:t>：开辟</a:t>
            </a:r>
            <a:r>
              <a:rPr lang="en-US" altLang="zh-CN" sz="3600" b="1">
                <a:solidFill>
                  <a:srgbClr val="FF0000"/>
                </a:solidFill>
                <a:latin typeface="楷体_GB2312" pitchFamily="49" charset="-122"/>
                <a:ea typeface="楷体_GB2312" pitchFamily="49" charset="-122"/>
              </a:rPr>
              <a:t>m</a:t>
            </a:r>
            <a:r>
              <a:rPr lang="zh-CN" altLang="en-US" sz="3600" b="1">
                <a:latin typeface="楷体_GB2312" pitchFamily="49" charset="-122"/>
                <a:ea typeface="楷体_GB2312" pitchFamily="49" charset="-122"/>
              </a:rPr>
              <a:t>字节长度的地址空间，并返回这段空间的首地址</a:t>
            </a:r>
          </a:p>
          <a:p>
            <a:pPr>
              <a:lnSpc>
                <a:spcPct val="90000"/>
              </a:lnSpc>
            </a:pPr>
            <a:endParaRPr lang="zh-CN" altLang="en-US" sz="3600" b="1">
              <a:latin typeface="楷体_GB2312" pitchFamily="49" charset="-122"/>
              <a:ea typeface="楷体_GB2312" pitchFamily="49" charset="-122"/>
            </a:endParaRPr>
          </a:p>
          <a:p>
            <a:pPr>
              <a:lnSpc>
                <a:spcPct val="90000"/>
              </a:lnSpc>
            </a:pPr>
            <a:r>
              <a:rPr lang="en-US" altLang="zh-CN" sz="3600" b="1">
                <a:latin typeface="楷体_GB2312" pitchFamily="49" charset="-122"/>
                <a:ea typeface="楷体_GB2312" pitchFamily="49" charset="-122"/>
              </a:rPr>
              <a:t>sizeof(</a:t>
            </a:r>
            <a:r>
              <a:rPr lang="en-US" altLang="zh-CN" sz="3600" b="1">
                <a:solidFill>
                  <a:srgbClr val="FF0000"/>
                </a:solidFill>
                <a:latin typeface="楷体_GB2312" pitchFamily="49" charset="-122"/>
                <a:ea typeface="楷体_GB2312" pitchFamily="49" charset="-122"/>
              </a:rPr>
              <a:t>x</a:t>
            </a:r>
            <a:r>
              <a:rPr lang="en-US" altLang="zh-CN" sz="3600" b="1">
                <a:latin typeface="楷体_GB2312" pitchFamily="49" charset="-122"/>
                <a:ea typeface="楷体_GB2312" pitchFamily="49" charset="-122"/>
              </a:rPr>
              <a:t>)</a:t>
            </a:r>
            <a:r>
              <a:rPr lang="zh-CN" altLang="en-US" sz="3600" b="1">
                <a:latin typeface="楷体_GB2312" pitchFamily="49" charset="-122"/>
                <a:ea typeface="楷体_GB2312" pitchFamily="49" charset="-122"/>
              </a:rPr>
              <a:t>：计算变量</a:t>
            </a:r>
            <a:r>
              <a:rPr lang="en-US" altLang="zh-CN" sz="3600" b="1">
                <a:solidFill>
                  <a:srgbClr val="FF0000"/>
                </a:solidFill>
                <a:latin typeface="楷体_GB2312" pitchFamily="49" charset="-122"/>
                <a:ea typeface="楷体_GB2312" pitchFamily="49" charset="-122"/>
              </a:rPr>
              <a:t>x</a:t>
            </a:r>
            <a:r>
              <a:rPr lang="zh-CN" altLang="en-US" sz="3600" b="1">
                <a:latin typeface="楷体_GB2312" pitchFamily="49" charset="-122"/>
                <a:ea typeface="楷体_GB2312" pitchFamily="49" charset="-122"/>
              </a:rPr>
              <a:t>的长度</a:t>
            </a:r>
          </a:p>
          <a:p>
            <a:pPr>
              <a:lnSpc>
                <a:spcPct val="90000"/>
              </a:lnSpc>
            </a:pPr>
            <a:endParaRPr lang="zh-CN" altLang="en-US" sz="3600" b="1">
              <a:latin typeface="楷体_GB2312" pitchFamily="49" charset="-122"/>
              <a:ea typeface="楷体_GB2312" pitchFamily="49" charset="-122"/>
            </a:endParaRPr>
          </a:p>
          <a:p>
            <a:pPr>
              <a:lnSpc>
                <a:spcPct val="90000"/>
              </a:lnSpc>
            </a:pPr>
            <a:r>
              <a:rPr lang="en-US" altLang="zh-CN" sz="3600" b="1">
                <a:latin typeface="楷体_GB2312" pitchFamily="49" charset="-122"/>
                <a:ea typeface="楷体_GB2312" pitchFamily="49" charset="-122"/>
              </a:rPr>
              <a:t>free(</a:t>
            </a:r>
            <a:r>
              <a:rPr lang="en-US" altLang="zh-CN" sz="3600" b="1">
                <a:solidFill>
                  <a:srgbClr val="FF0000"/>
                </a:solidFill>
                <a:latin typeface="楷体_GB2312" pitchFamily="49" charset="-122"/>
                <a:ea typeface="楷体_GB2312" pitchFamily="49" charset="-122"/>
              </a:rPr>
              <a:t>p</a:t>
            </a:r>
            <a:r>
              <a:rPr lang="en-US" altLang="zh-CN" sz="3600" b="1">
                <a:latin typeface="楷体_GB2312" pitchFamily="49" charset="-122"/>
                <a:ea typeface="楷体_GB2312" pitchFamily="49" charset="-122"/>
              </a:rPr>
              <a:t>)</a:t>
            </a:r>
            <a:r>
              <a:rPr lang="zh-CN" altLang="en-US" sz="3600" b="1">
                <a:latin typeface="楷体_GB2312" pitchFamily="49" charset="-122"/>
                <a:ea typeface="楷体_GB2312" pitchFamily="49" charset="-122"/>
              </a:rPr>
              <a:t>：释放指针</a:t>
            </a:r>
            <a:r>
              <a:rPr lang="en-US" altLang="zh-CN" sz="3600" b="1">
                <a:solidFill>
                  <a:srgbClr val="FF0000"/>
                </a:solidFill>
                <a:latin typeface="楷体_GB2312" pitchFamily="49" charset="-122"/>
                <a:ea typeface="楷体_GB2312" pitchFamily="49" charset="-122"/>
              </a:rPr>
              <a:t>p</a:t>
            </a:r>
            <a:r>
              <a:rPr lang="zh-CN" altLang="en-US" sz="3600" b="1">
                <a:latin typeface="楷体_GB2312" pitchFamily="49" charset="-122"/>
                <a:ea typeface="楷体_GB2312" pitchFamily="49" charset="-122"/>
              </a:rPr>
              <a:t>所指变量的存储空间，即彻底删除一个变量</a:t>
            </a:r>
          </a:p>
        </p:txBody>
      </p:sp>
      <p:sp>
        <p:nvSpPr>
          <p:cNvPr id="32771" name="Rectangle 5"/>
          <p:cNvSpPr>
            <a:spLocks noChangeArrowheads="1"/>
          </p:cNvSpPr>
          <p:nvPr/>
        </p:nvSpPr>
        <p:spPr bwMode="auto">
          <a:xfrm>
            <a:off x="0" y="0"/>
            <a:ext cx="8839200" cy="849313"/>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ts val="100"/>
              </a:spcBef>
              <a:spcAft>
                <a:spcPts val="100"/>
              </a:spcAft>
            </a:pPr>
            <a:r>
              <a:rPr lang="zh-CN" altLang="en-US" sz="3200" b="1">
                <a:solidFill>
                  <a:schemeClr val="hlink"/>
                </a:solidFill>
                <a:latin typeface="楷体_GB2312" pitchFamily="49" charset="-122"/>
                <a:ea typeface="楷体_GB2312" pitchFamily="49" charset="-122"/>
              </a:rPr>
              <a:t>复习：</a:t>
            </a:r>
            <a:r>
              <a:rPr lang="en-US" altLang="zh-CN" sz="3200" b="1">
                <a:solidFill>
                  <a:schemeClr val="hlink"/>
                </a:solidFill>
                <a:latin typeface="楷体_GB2312" pitchFamily="49" charset="-122"/>
                <a:ea typeface="楷体_GB2312" pitchFamily="49" charset="-122"/>
              </a:rPr>
              <a:t>C</a:t>
            </a:r>
            <a:r>
              <a:rPr lang="zh-CN" altLang="en-US" sz="3200" b="1">
                <a:solidFill>
                  <a:schemeClr val="hlink"/>
                </a:solidFill>
                <a:latin typeface="楷体_GB2312" pitchFamily="49" charset="-122"/>
                <a:ea typeface="楷体_GB2312" pitchFamily="49" charset="-122"/>
              </a:rPr>
              <a:t>语言的动态分配函数（ </a:t>
            </a:r>
            <a:r>
              <a:rPr lang="en-US" altLang="zh-CN" b="1">
                <a:solidFill>
                  <a:schemeClr val="tx2"/>
                </a:solidFill>
              </a:rPr>
              <a:t>&lt;stdlib.h&gt;</a:t>
            </a:r>
            <a:r>
              <a:rPr lang="en-US" altLang="zh-CN"/>
              <a:t> </a:t>
            </a:r>
            <a:r>
              <a:rPr lang="zh-CN" altLang="en-US" sz="3200" b="1">
                <a:solidFill>
                  <a:schemeClr val="hlink"/>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2000"/>
                                  </p:stCondLst>
                                  <p:childTnLst>
                                    <p:set>
                                      <p:cBhvr>
                                        <p:cTn id="6" dur="1" fill="hold">
                                          <p:stCondLst>
                                            <p:cond delay="0"/>
                                          </p:stCondLst>
                                        </p:cTn>
                                        <p:tgtEl>
                                          <p:spTgt spid="522244">
                                            <p:txEl>
                                              <p:pRg st="1" end="1"/>
                                            </p:txEl>
                                          </p:spTgt>
                                        </p:tgtEl>
                                        <p:attrNameLst>
                                          <p:attrName>style.visibility</p:attrName>
                                        </p:attrNameLst>
                                      </p:cBhvr>
                                      <p:to>
                                        <p:strVal val="visible"/>
                                      </p:to>
                                    </p:set>
                                    <p:animEffect transition="in" filter="strips(downRight)">
                                      <p:cBhvr>
                                        <p:cTn id="7" dur="500"/>
                                        <p:tgtEl>
                                          <p:spTgt spid="522244">
                                            <p:txEl>
                                              <p:pRg st="1" end="1"/>
                                            </p:txEl>
                                          </p:spTgt>
                                        </p:tgtEl>
                                      </p:cBhvr>
                                    </p:animEffect>
                                  </p:childTnLst>
                                </p:cTn>
                              </p:par>
                            </p:childTnLst>
                          </p:cTn>
                        </p:par>
                        <p:par>
                          <p:cTn id="8" fill="hold" nodeType="afterGroup">
                            <p:stCondLst>
                              <p:cond delay="2500"/>
                            </p:stCondLst>
                            <p:childTnLst>
                              <p:par>
                                <p:cTn id="9" presetID="18" presetClass="entr" presetSubtype="6" fill="hold" grpId="0" nodeType="afterEffect">
                                  <p:stCondLst>
                                    <p:cond delay="2000"/>
                                  </p:stCondLst>
                                  <p:childTnLst>
                                    <p:set>
                                      <p:cBhvr>
                                        <p:cTn id="10" dur="1" fill="hold">
                                          <p:stCondLst>
                                            <p:cond delay="0"/>
                                          </p:stCondLst>
                                        </p:cTn>
                                        <p:tgtEl>
                                          <p:spTgt spid="522244">
                                            <p:txEl>
                                              <p:pRg st="3" end="3"/>
                                            </p:txEl>
                                          </p:spTgt>
                                        </p:tgtEl>
                                        <p:attrNameLst>
                                          <p:attrName>style.visibility</p:attrName>
                                        </p:attrNameLst>
                                      </p:cBhvr>
                                      <p:to>
                                        <p:strVal val="visible"/>
                                      </p:to>
                                    </p:set>
                                    <p:animEffect transition="in" filter="strips(downRight)">
                                      <p:cBhvr>
                                        <p:cTn id="11" dur="500"/>
                                        <p:tgtEl>
                                          <p:spTgt spid="522244">
                                            <p:txEl>
                                              <p:pRg st="3" end="3"/>
                                            </p:txEl>
                                          </p:spTgt>
                                        </p:tgtEl>
                                      </p:cBhvr>
                                    </p:animEffect>
                                  </p:childTnLst>
                                </p:cTn>
                              </p:par>
                            </p:childTnLst>
                          </p:cTn>
                        </p:par>
                        <p:par>
                          <p:cTn id="12" fill="hold" nodeType="afterGroup">
                            <p:stCondLst>
                              <p:cond delay="5000"/>
                            </p:stCondLst>
                            <p:childTnLst>
                              <p:par>
                                <p:cTn id="13" presetID="18" presetClass="entr" presetSubtype="6" fill="hold" grpId="0" nodeType="afterEffect">
                                  <p:stCondLst>
                                    <p:cond delay="2000"/>
                                  </p:stCondLst>
                                  <p:childTnLst>
                                    <p:set>
                                      <p:cBhvr>
                                        <p:cTn id="14" dur="1" fill="hold">
                                          <p:stCondLst>
                                            <p:cond delay="0"/>
                                          </p:stCondLst>
                                        </p:cTn>
                                        <p:tgtEl>
                                          <p:spTgt spid="522244">
                                            <p:txEl>
                                              <p:pRg st="5" end="5"/>
                                            </p:txEl>
                                          </p:spTgt>
                                        </p:tgtEl>
                                        <p:attrNameLst>
                                          <p:attrName>style.visibility</p:attrName>
                                        </p:attrNameLst>
                                      </p:cBhvr>
                                      <p:to>
                                        <p:strVal val="visible"/>
                                      </p:to>
                                    </p:set>
                                    <p:animEffect transition="in" filter="strips(downRight)">
                                      <p:cBhvr>
                                        <p:cTn id="15" dur="500"/>
                                        <p:tgtEl>
                                          <p:spTgt spid="5222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4" grpId="0" build="p" advAuto="200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95"/>
          <p:cNvSpPr txBox="1">
            <a:spLocks noChangeArrowheads="1"/>
          </p:cNvSpPr>
          <p:nvPr/>
        </p:nvSpPr>
        <p:spPr bwMode="auto">
          <a:xfrm>
            <a:off x="76200" y="1268413"/>
            <a:ext cx="4495800" cy="3160712"/>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latin typeface="华文楷体" panose="02010600040101010101" pitchFamily="2" charset="-122"/>
                <a:ea typeface="华文楷体" panose="02010600040101010101" pitchFamily="2" charset="-122"/>
              </a:rPr>
              <a:t>1.  </a:t>
            </a:r>
            <a:r>
              <a:rPr lang="zh-CN" altLang="en-US" b="1">
                <a:latin typeface="华文楷体" panose="02010600040101010101" pitchFamily="2" charset="-122"/>
                <a:ea typeface="华文楷体" panose="02010600040101010101" pitchFamily="2" charset="-122"/>
              </a:rPr>
              <a:t>初始化</a:t>
            </a:r>
            <a:endParaRPr lang="en-US" altLang="zh-CN" b="1">
              <a:latin typeface="华文楷体" panose="02010600040101010101" pitchFamily="2" charset="-122"/>
              <a:ea typeface="华文楷体" panose="02010600040101010101" pitchFamily="2" charset="-122"/>
            </a:endParaRPr>
          </a:p>
          <a:p>
            <a:pPr>
              <a:spcBef>
                <a:spcPct val="20000"/>
              </a:spcBef>
            </a:pPr>
            <a:r>
              <a:rPr lang="en-US" altLang="zh-CN" b="1">
                <a:latin typeface="华文楷体" panose="02010600040101010101" pitchFamily="2" charset="-122"/>
                <a:ea typeface="华文楷体" panose="02010600040101010101" pitchFamily="2" charset="-122"/>
              </a:rPr>
              <a:t>2.  </a:t>
            </a:r>
            <a:r>
              <a:rPr lang="zh-CN" altLang="en-US" b="1">
                <a:latin typeface="华文楷体" panose="02010600040101010101" pitchFamily="2" charset="-122"/>
                <a:ea typeface="华文楷体" panose="02010600040101010101" pitchFamily="2" charset="-122"/>
              </a:rPr>
              <a:t>取值</a:t>
            </a:r>
            <a:endParaRPr lang="en-US" altLang="zh-CN" b="1">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3.  </a:t>
            </a:r>
            <a:r>
              <a:rPr lang="zh-CN" altLang="en-US" b="1">
                <a:solidFill>
                  <a:srgbClr val="FF0000"/>
                </a:solidFill>
                <a:latin typeface="华文楷体" panose="02010600040101010101" pitchFamily="2" charset="-122"/>
                <a:ea typeface="华文楷体" panose="02010600040101010101" pitchFamily="2" charset="-122"/>
              </a:rPr>
              <a:t>查找</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4.  </a:t>
            </a:r>
            <a:r>
              <a:rPr lang="zh-CN" altLang="en-US" b="1">
                <a:solidFill>
                  <a:srgbClr val="FF0000"/>
                </a:solidFill>
                <a:latin typeface="华文楷体" panose="02010600040101010101" pitchFamily="2" charset="-122"/>
                <a:ea typeface="华文楷体" panose="02010600040101010101" pitchFamily="2" charset="-122"/>
              </a:rPr>
              <a:t>插入</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5.  </a:t>
            </a:r>
            <a:r>
              <a:rPr lang="zh-CN" altLang="en-US" b="1">
                <a:solidFill>
                  <a:srgbClr val="FF0000"/>
                </a:solidFill>
                <a:latin typeface="华文楷体" panose="02010600040101010101" pitchFamily="2" charset="-122"/>
                <a:ea typeface="华文楷体" panose="02010600040101010101" pitchFamily="2" charset="-122"/>
              </a:rPr>
              <a:t>删除</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endParaRPr lang="en-US" altLang="zh-CN" b="1">
              <a:solidFill>
                <a:srgbClr val="FF0000"/>
              </a:solidFill>
              <a:latin typeface="华文楷体" panose="02010600040101010101" pitchFamily="2" charset="-122"/>
              <a:ea typeface="华文楷体" panose="02010600040101010101" pitchFamily="2" charset="-122"/>
            </a:endParaRPr>
          </a:p>
        </p:txBody>
      </p:sp>
      <p:sp>
        <p:nvSpPr>
          <p:cNvPr id="33795" name="Rectangle 6"/>
          <p:cNvSpPr>
            <a:spLocks noChangeArrowheads="1"/>
          </p:cNvSpPr>
          <p:nvPr/>
        </p:nvSpPr>
        <p:spPr bwMode="auto">
          <a:xfrm>
            <a:off x="0" y="0"/>
            <a:ext cx="5076825" cy="584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线性表的重要基本操作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6"/>
          <p:cNvSpPr>
            <a:spLocks noChangeArrowheads="1"/>
          </p:cNvSpPr>
          <p:nvPr/>
        </p:nvSpPr>
        <p:spPr bwMode="auto">
          <a:xfrm>
            <a:off x="0" y="0"/>
            <a:ext cx="5076825" cy="5794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重要基本操作的算法实现</a:t>
            </a:r>
          </a:p>
        </p:txBody>
      </p:sp>
      <p:sp>
        <p:nvSpPr>
          <p:cNvPr id="34819" name="Rectangle 8"/>
          <p:cNvSpPr>
            <a:spLocks noChangeArrowheads="1"/>
          </p:cNvSpPr>
          <p:nvPr/>
        </p:nvSpPr>
        <p:spPr bwMode="auto">
          <a:xfrm>
            <a:off x="468313" y="908050"/>
            <a:ext cx="8280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lnSpc>
                <a:spcPct val="120000"/>
              </a:lnSpc>
              <a:spcBef>
                <a:spcPct val="20000"/>
              </a:spcBef>
              <a:buFontTx/>
              <a:buAutoNum type="arabicPeriod"/>
            </a:pPr>
            <a:r>
              <a:rPr lang="zh-CN" altLang="en-US" b="1">
                <a:solidFill>
                  <a:srgbClr val="FF0000"/>
                </a:solidFill>
                <a:latin typeface="楷体_GB2312" pitchFamily="49" charset="-122"/>
                <a:ea typeface="楷体_GB2312" pitchFamily="49" charset="-122"/>
              </a:rPr>
              <a:t>初始化线性表</a:t>
            </a:r>
            <a:r>
              <a:rPr lang="en-US" altLang="zh-CN" b="1">
                <a:solidFill>
                  <a:srgbClr val="FF0000"/>
                </a:solidFill>
                <a:latin typeface="楷体_GB2312" pitchFamily="49" charset="-122"/>
                <a:ea typeface="楷体_GB2312" pitchFamily="49" charset="-122"/>
              </a:rPr>
              <a:t>L </a:t>
            </a:r>
            <a:r>
              <a:rPr lang="zh-CN" altLang="en-US" b="1">
                <a:solidFill>
                  <a:srgbClr val="FF0000"/>
                </a:solidFill>
                <a:latin typeface="楷体_GB2312" pitchFamily="49" charset="-122"/>
                <a:ea typeface="楷体_GB2312" pitchFamily="49" charset="-122"/>
              </a:rPr>
              <a:t>（参数用引用）</a:t>
            </a:r>
          </a:p>
          <a:p>
            <a:pPr algn="just">
              <a:lnSpc>
                <a:spcPct val="120000"/>
              </a:lnSpc>
              <a:spcBef>
                <a:spcPct val="20000"/>
              </a:spcBef>
            </a:pPr>
            <a:endParaRPr lang="zh-CN" altLang="en-US" b="1">
              <a:solidFill>
                <a:srgbClr val="FF0000"/>
              </a:solidFill>
              <a:latin typeface="楷体_GB2312" pitchFamily="49" charset="-122"/>
              <a:ea typeface="楷体_GB2312" pitchFamily="49" charset="-122"/>
            </a:endParaRPr>
          </a:p>
          <a:p>
            <a:pPr>
              <a:spcBef>
                <a:spcPct val="20000"/>
              </a:spcBef>
            </a:pPr>
            <a:r>
              <a:rPr lang="en-US" altLang="zh-CN" sz="2400" b="1"/>
              <a:t>Status InitList_Sq(SqList &amp;L){    //</a:t>
            </a:r>
            <a:r>
              <a:rPr lang="zh-CN" altLang="en-US" sz="2400" b="1"/>
              <a:t>构造一个空的顺序表</a:t>
            </a:r>
            <a:r>
              <a:rPr lang="en-US" altLang="zh-CN" sz="2400" b="1"/>
              <a:t>L</a:t>
            </a:r>
          </a:p>
          <a:p>
            <a:pPr>
              <a:spcBef>
                <a:spcPct val="20000"/>
              </a:spcBef>
            </a:pPr>
            <a:r>
              <a:rPr lang="en-US" altLang="zh-CN" sz="2400" b="1"/>
              <a:t>    L.elem=new ElemType[MAXSIZE];   //</a:t>
            </a:r>
            <a:r>
              <a:rPr lang="zh-CN" altLang="en-US" sz="2400" b="1"/>
              <a:t>为顺序表分配空间</a:t>
            </a:r>
          </a:p>
          <a:p>
            <a:pPr>
              <a:spcBef>
                <a:spcPct val="20000"/>
              </a:spcBef>
            </a:pPr>
            <a:r>
              <a:rPr lang="zh-CN" altLang="en-US" sz="2400" b="1"/>
              <a:t>    </a:t>
            </a:r>
            <a:r>
              <a:rPr lang="en-US" altLang="zh-CN" sz="2400" b="1"/>
              <a:t>if(!L.elem) exit(OVERFLOW);       //</a:t>
            </a:r>
            <a:r>
              <a:rPr lang="zh-CN" altLang="en-US" sz="2400" b="1"/>
              <a:t>存储分配失败</a:t>
            </a:r>
          </a:p>
          <a:p>
            <a:pPr>
              <a:spcBef>
                <a:spcPct val="20000"/>
              </a:spcBef>
            </a:pPr>
            <a:r>
              <a:rPr lang="zh-CN" altLang="en-US" sz="2400" b="1"/>
              <a:t>    </a:t>
            </a:r>
            <a:r>
              <a:rPr lang="en-US" altLang="zh-CN" sz="2400" b="1"/>
              <a:t>L.length=0;					  //</a:t>
            </a:r>
            <a:r>
              <a:rPr lang="zh-CN" altLang="en-US" sz="2400" b="1"/>
              <a:t>空表长度为</a:t>
            </a:r>
            <a:r>
              <a:rPr lang="en-US" altLang="zh-CN" sz="2400" b="1"/>
              <a:t>0</a:t>
            </a:r>
          </a:p>
          <a:p>
            <a:pPr>
              <a:spcBef>
                <a:spcPct val="20000"/>
              </a:spcBef>
            </a:pPr>
            <a:r>
              <a:rPr lang="en-US" altLang="zh-CN" sz="2400" b="1"/>
              <a:t>    return OK;</a:t>
            </a:r>
          </a:p>
          <a:p>
            <a:pPr>
              <a:spcBef>
                <a:spcPct val="20000"/>
              </a:spcBef>
            </a:pPr>
            <a:r>
              <a:rPr lang="en-US" altLang="zh-CN" sz="2400" b="1"/>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468313" y="908050"/>
            <a:ext cx="84963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lnSpc>
                <a:spcPct val="120000"/>
              </a:lnSpc>
              <a:spcBef>
                <a:spcPct val="20000"/>
              </a:spcBef>
              <a:buFontTx/>
              <a:buAutoNum type="arabicPeriod"/>
            </a:pPr>
            <a:r>
              <a:rPr lang="zh-CN" altLang="en-US" b="1">
                <a:solidFill>
                  <a:srgbClr val="FF0000"/>
                </a:solidFill>
                <a:latin typeface="楷体_GB2312" pitchFamily="49" charset="-122"/>
                <a:ea typeface="楷体_GB2312" pitchFamily="49" charset="-122"/>
              </a:rPr>
              <a:t>初始化线性表</a:t>
            </a:r>
            <a:r>
              <a:rPr lang="en-US" altLang="zh-CN" b="1">
                <a:solidFill>
                  <a:srgbClr val="FF0000"/>
                </a:solidFill>
                <a:latin typeface="楷体_GB2312" pitchFamily="49" charset="-122"/>
                <a:ea typeface="楷体_GB2312" pitchFamily="49" charset="-122"/>
              </a:rPr>
              <a:t>L </a:t>
            </a:r>
            <a:r>
              <a:rPr lang="zh-CN" altLang="en-US" b="1">
                <a:solidFill>
                  <a:srgbClr val="FF0000"/>
                </a:solidFill>
                <a:latin typeface="楷体_GB2312" pitchFamily="49" charset="-122"/>
                <a:ea typeface="楷体_GB2312" pitchFamily="49" charset="-122"/>
              </a:rPr>
              <a:t>（参数用指针）</a:t>
            </a:r>
          </a:p>
          <a:p>
            <a:pPr algn="just">
              <a:lnSpc>
                <a:spcPct val="120000"/>
              </a:lnSpc>
              <a:spcBef>
                <a:spcPct val="20000"/>
              </a:spcBef>
            </a:pPr>
            <a:endParaRPr lang="zh-CN" altLang="en-US" b="1">
              <a:solidFill>
                <a:srgbClr val="FF0000"/>
              </a:solidFill>
              <a:latin typeface="楷体_GB2312" pitchFamily="49" charset="-122"/>
              <a:ea typeface="楷体_GB2312" pitchFamily="49" charset="-122"/>
            </a:endParaRPr>
          </a:p>
          <a:p>
            <a:pPr>
              <a:spcBef>
                <a:spcPct val="20000"/>
              </a:spcBef>
            </a:pPr>
            <a:r>
              <a:rPr lang="en-US" altLang="zh-CN" sz="2400" b="1"/>
              <a:t>Status InitList_Sq(SqList *L){    //</a:t>
            </a:r>
            <a:r>
              <a:rPr lang="zh-CN" altLang="en-US" sz="2400" b="1"/>
              <a:t>构造一个空的顺序表</a:t>
            </a:r>
            <a:r>
              <a:rPr lang="en-US" altLang="zh-CN" sz="2400" b="1"/>
              <a:t>L</a:t>
            </a:r>
          </a:p>
          <a:p>
            <a:pPr>
              <a:spcBef>
                <a:spcPct val="20000"/>
              </a:spcBef>
            </a:pPr>
            <a:r>
              <a:rPr lang="en-US" altLang="zh-CN" sz="2400" b="1"/>
              <a:t>    L-&gt; elem=new ElemType[MAXSIZE];   //</a:t>
            </a:r>
            <a:r>
              <a:rPr lang="zh-CN" altLang="en-US" sz="2400" b="1"/>
              <a:t>为顺序表分配空间</a:t>
            </a:r>
          </a:p>
          <a:p>
            <a:pPr>
              <a:spcBef>
                <a:spcPct val="20000"/>
              </a:spcBef>
            </a:pPr>
            <a:r>
              <a:rPr lang="zh-CN" altLang="en-US" sz="2400" b="1"/>
              <a:t>    </a:t>
            </a:r>
            <a:r>
              <a:rPr lang="en-US" altLang="zh-CN" sz="2400" b="1"/>
              <a:t>if(! L-&gt; elem) exit(OVERFLOW);       //</a:t>
            </a:r>
            <a:r>
              <a:rPr lang="zh-CN" altLang="en-US" sz="2400" b="1"/>
              <a:t>存储分配失败</a:t>
            </a:r>
          </a:p>
          <a:p>
            <a:pPr>
              <a:spcBef>
                <a:spcPct val="20000"/>
              </a:spcBef>
            </a:pPr>
            <a:r>
              <a:rPr lang="zh-CN" altLang="en-US" sz="2400" b="1"/>
              <a:t>    </a:t>
            </a:r>
            <a:r>
              <a:rPr lang="en-US" altLang="zh-CN" sz="2400" b="1"/>
              <a:t>L-&gt; length=0;	            	  //</a:t>
            </a:r>
            <a:r>
              <a:rPr lang="zh-CN" altLang="en-US" sz="2400" b="1"/>
              <a:t>空表长度为</a:t>
            </a:r>
            <a:r>
              <a:rPr lang="en-US" altLang="zh-CN" sz="2400" b="1"/>
              <a:t>0</a:t>
            </a:r>
          </a:p>
          <a:p>
            <a:pPr>
              <a:spcBef>
                <a:spcPct val="20000"/>
              </a:spcBef>
            </a:pPr>
            <a:r>
              <a:rPr lang="en-US" altLang="zh-CN" sz="2400" b="1"/>
              <a:t>    return OK;</a:t>
            </a:r>
          </a:p>
          <a:p>
            <a:pPr>
              <a:spcBef>
                <a:spcPct val="20000"/>
              </a:spcBef>
            </a:pPr>
            <a:r>
              <a:rPr lang="en-US" altLang="zh-CN" sz="2400" b="1"/>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468313" y="692150"/>
            <a:ext cx="8280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lnSpc>
                <a:spcPct val="110000"/>
              </a:lnSpc>
              <a:spcBef>
                <a:spcPts val="300"/>
              </a:spcBef>
            </a:pPr>
            <a:r>
              <a:rPr lang="en-US" altLang="zh-CN" b="1">
                <a:solidFill>
                  <a:srgbClr val="FF0000"/>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销毁线性表</a:t>
            </a:r>
            <a:r>
              <a:rPr lang="en-US" altLang="zh-CN" b="1">
                <a:solidFill>
                  <a:srgbClr val="FF0000"/>
                </a:solidFill>
                <a:latin typeface="楷体_GB2312" pitchFamily="49" charset="-122"/>
                <a:ea typeface="楷体_GB2312" pitchFamily="49" charset="-122"/>
              </a:rPr>
              <a:t>L</a:t>
            </a:r>
          </a:p>
          <a:p>
            <a:pPr algn="just">
              <a:lnSpc>
                <a:spcPct val="110000"/>
              </a:lnSpc>
              <a:spcBef>
                <a:spcPct val="20000"/>
              </a:spcBef>
            </a:pPr>
            <a:r>
              <a:rPr lang="en-US" altLang="zh-CN" sz="2400" b="1">
                <a:latin typeface="楷体_GB2312" pitchFamily="49" charset="-122"/>
                <a:ea typeface="楷体_GB2312" pitchFamily="49" charset="-122"/>
              </a:rPr>
              <a:t>void DestroyList(SqList &amp;L)</a:t>
            </a:r>
          </a:p>
          <a:p>
            <a:pPr algn="just">
              <a:lnSpc>
                <a:spcPct val="110000"/>
              </a:lnSpc>
              <a:spcBef>
                <a:spcPct val="20000"/>
              </a:spcBef>
            </a:pPr>
            <a:r>
              <a:rPr lang="en-US" altLang="zh-CN" sz="2400" b="1">
                <a:latin typeface="楷体_GB2312" pitchFamily="49" charset="-122"/>
                <a:ea typeface="楷体_GB2312" pitchFamily="49" charset="-122"/>
              </a:rPr>
              <a:t>{</a:t>
            </a:r>
          </a:p>
          <a:p>
            <a:pPr algn="just">
              <a:lnSpc>
                <a:spcPct val="110000"/>
              </a:lnSpc>
              <a:spcBef>
                <a:spcPct val="20000"/>
              </a:spcBef>
            </a:pPr>
            <a:r>
              <a:rPr lang="en-US" altLang="zh-CN" sz="2400" b="1">
                <a:latin typeface="楷体_GB2312" pitchFamily="49" charset="-122"/>
                <a:ea typeface="楷体_GB2312" pitchFamily="49" charset="-122"/>
              </a:rPr>
              <a:t>  if (L.elem) delete[]L.elem;    //</a:t>
            </a:r>
            <a:r>
              <a:rPr lang="zh-CN" altLang="en-US" sz="2400" b="1">
                <a:latin typeface="楷体_GB2312" pitchFamily="49" charset="-122"/>
                <a:ea typeface="楷体_GB2312" pitchFamily="49" charset="-122"/>
              </a:rPr>
              <a:t>释放存储空间</a:t>
            </a:r>
          </a:p>
          <a:p>
            <a:pPr algn="just">
              <a:lnSpc>
                <a:spcPct val="110000"/>
              </a:lnSpc>
              <a:spcBef>
                <a:spcPct val="20000"/>
              </a:spcBef>
            </a:pPr>
            <a:r>
              <a:rPr lang="en-US" altLang="zh-CN" sz="2400" b="1">
                <a:latin typeface="楷体_GB2312" pitchFamily="49" charset="-122"/>
                <a:ea typeface="楷体_GB2312" pitchFamily="49" charset="-122"/>
              </a:rPr>
              <a:t>}</a:t>
            </a:r>
          </a:p>
        </p:txBody>
      </p:sp>
      <p:sp>
        <p:nvSpPr>
          <p:cNvPr id="458757" name="Rectangle 5"/>
          <p:cNvSpPr>
            <a:spLocks noChangeArrowheads="1"/>
          </p:cNvSpPr>
          <p:nvPr/>
        </p:nvSpPr>
        <p:spPr bwMode="auto">
          <a:xfrm>
            <a:off x="468313" y="3284538"/>
            <a:ext cx="7991475" cy="22955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solidFill>
                  <a:srgbClr val="FF0000"/>
                </a:solidFill>
                <a:latin typeface="楷体_GB2312" pitchFamily="49" charset="-122"/>
                <a:ea typeface="楷体_GB2312" pitchFamily="49" charset="-122"/>
              </a:rPr>
              <a:t>清空线性表</a:t>
            </a:r>
            <a:r>
              <a:rPr lang="en-US" altLang="zh-CN" b="1">
                <a:solidFill>
                  <a:srgbClr val="FF0000"/>
                </a:solidFill>
                <a:latin typeface="楷体_GB2312" pitchFamily="49" charset="-122"/>
                <a:ea typeface="楷体_GB2312" pitchFamily="49" charset="-122"/>
              </a:rPr>
              <a:t>L</a:t>
            </a:r>
          </a:p>
          <a:p>
            <a:pPr>
              <a:spcBef>
                <a:spcPct val="20000"/>
              </a:spcBef>
            </a:pPr>
            <a:r>
              <a:rPr lang="en-US" altLang="zh-CN" sz="2400" b="1"/>
              <a:t>void ClearList(SqList &amp;L) </a:t>
            </a:r>
          </a:p>
          <a:p>
            <a:pPr>
              <a:spcBef>
                <a:spcPct val="20000"/>
              </a:spcBef>
            </a:pPr>
            <a:r>
              <a:rPr lang="en-US" altLang="zh-CN" sz="2400" b="1"/>
              <a:t>{</a:t>
            </a:r>
          </a:p>
          <a:p>
            <a:pPr>
              <a:spcBef>
                <a:spcPct val="20000"/>
              </a:spcBef>
            </a:pPr>
            <a:r>
              <a:rPr lang="en-US" altLang="zh-CN" sz="2400" b="1"/>
              <a:t>   L.length=0;                //</a:t>
            </a:r>
            <a:r>
              <a:rPr lang="zh-CN" altLang="en-US" sz="2400" b="1"/>
              <a:t>将线性表的长度置为</a:t>
            </a:r>
            <a:r>
              <a:rPr lang="en-US" altLang="zh-CN" sz="2400" b="1"/>
              <a:t>0</a:t>
            </a:r>
          </a:p>
          <a:p>
            <a:pPr>
              <a:spcBef>
                <a:spcPct val="20000"/>
              </a:spcBef>
            </a:pPr>
            <a:r>
              <a:rPr lang="en-US" altLang="zh-CN" sz="2400" b="1"/>
              <a:t>}</a:t>
            </a:r>
          </a:p>
        </p:txBody>
      </p:sp>
      <p:sp>
        <p:nvSpPr>
          <p:cNvPr id="36868" name="Rectangle 6"/>
          <p:cNvSpPr>
            <a:spLocks noChangeArrowheads="1"/>
          </p:cNvSpPr>
          <p:nvPr/>
        </p:nvSpPr>
        <p:spPr bwMode="auto">
          <a:xfrm>
            <a:off x="0" y="0"/>
            <a:ext cx="7429500" cy="58420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几个简单基本操作的算法实现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8757"/>
                                        </p:tgtEl>
                                        <p:attrNameLst>
                                          <p:attrName>style.visibility</p:attrName>
                                        </p:attrNameLst>
                                      </p:cBhvr>
                                      <p:to>
                                        <p:strVal val="visible"/>
                                      </p:to>
                                    </p:set>
                                    <p:anim calcmode="lin" valueType="num">
                                      <p:cBhvr additive="base">
                                        <p:cTn id="7" dur="500" fill="hold"/>
                                        <p:tgtEl>
                                          <p:spTgt spid="458757"/>
                                        </p:tgtEl>
                                        <p:attrNameLst>
                                          <p:attrName>ppt_x</p:attrName>
                                        </p:attrNameLst>
                                      </p:cBhvr>
                                      <p:tavLst>
                                        <p:tav tm="0">
                                          <p:val>
                                            <p:strVal val="#ppt_x"/>
                                          </p:val>
                                        </p:tav>
                                        <p:tav tm="100000">
                                          <p:val>
                                            <p:strVal val="#ppt_x"/>
                                          </p:val>
                                        </p:tav>
                                      </p:tavLst>
                                    </p:anim>
                                    <p:anim calcmode="lin" valueType="num">
                                      <p:cBhvr additive="base">
                                        <p:cTn id="8" dur="500" fill="hold"/>
                                        <p:tgtEl>
                                          <p:spTgt spid="458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468313" y="692150"/>
            <a:ext cx="8280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lnSpc>
                <a:spcPct val="110000"/>
              </a:lnSpc>
              <a:spcBef>
                <a:spcPts val="300"/>
              </a:spcBef>
            </a:pPr>
            <a:r>
              <a:rPr lang="zh-CN" altLang="en-US" b="1">
                <a:solidFill>
                  <a:srgbClr val="FF0000"/>
                </a:solidFill>
                <a:latin typeface="楷体_GB2312" pitchFamily="49" charset="-122"/>
                <a:ea typeface="楷体_GB2312" pitchFamily="49" charset="-122"/>
              </a:rPr>
              <a:t>求线性表</a:t>
            </a:r>
            <a:r>
              <a:rPr lang="en-US" altLang="zh-CN" b="1">
                <a:solidFill>
                  <a:srgbClr val="FF0000"/>
                </a:solidFill>
                <a:latin typeface="楷体_GB2312" pitchFamily="49" charset="-122"/>
                <a:ea typeface="楷体_GB2312" pitchFamily="49" charset="-122"/>
              </a:rPr>
              <a:t>L</a:t>
            </a:r>
            <a:r>
              <a:rPr lang="zh-CN" altLang="en-US" b="1">
                <a:solidFill>
                  <a:srgbClr val="FF0000"/>
                </a:solidFill>
                <a:latin typeface="楷体_GB2312" pitchFamily="49" charset="-122"/>
                <a:ea typeface="楷体_GB2312" pitchFamily="49" charset="-122"/>
              </a:rPr>
              <a:t>的长度</a:t>
            </a:r>
          </a:p>
          <a:p>
            <a:pPr>
              <a:lnSpc>
                <a:spcPct val="125000"/>
              </a:lnSpc>
              <a:spcBef>
                <a:spcPct val="20000"/>
              </a:spcBef>
            </a:pPr>
            <a:r>
              <a:rPr lang="en-US" altLang="zh-CN" sz="2400" b="1"/>
              <a:t>int GetLength(SqList L)</a:t>
            </a:r>
          </a:p>
          <a:p>
            <a:pPr>
              <a:lnSpc>
                <a:spcPct val="125000"/>
              </a:lnSpc>
              <a:spcBef>
                <a:spcPct val="20000"/>
              </a:spcBef>
            </a:pPr>
            <a:r>
              <a:rPr lang="en-US" altLang="zh-CN" sz="2400" b="1"/>
              <a:t>{</a:t>
            </a:r>
          </a:p>
          <a:p>
            <a:pPr>
              <a:lnSpc>
                <a:spcPct val="125000"/>
              </a:lnSpc>
              <a:spcBef>
                <a:spcPct val="20000"/>
              </a:spcBef>
            </a:pPr>
            <a:r>
              <a:rPr lang="en-US" altLang="zh-CN" sz="2400" b="1"/>
              <a:t>   return (L.length);             </a:t>
            </a:r>
          </a:p>
          <a:p>
            <a:pPr>
              <a:lnSpc>
                <a:spcPct val="125000"/>
              </a:lnSpc>
              <a:spcBef>
                <a:spcPct val="20000"/>
              </a:spcBef>
            </a:pPr>
            <a:r>
              <a:rPr lang="en-US" altLang="zh-CN" sz="2400" b="1"/>
              <a:t>}</a:t>
            </a:r>
          </a:p>
        </p:txBody>
      </p:sp>
      <p:sp>
        <p:nvSpPr>
          <p:cNvPr id="459781" name="Rectangle 5"/>
          <p:cNvSpPr>
            <a:spLocks noChangeArrowheads="1"/>
          </p:cNvSpPr>
          <p:nvPr/>
        </p:nvSpPr>
        <p:spPr bwMode="auto">
          <a:xfrm>
            <a:off x="468313" y="3284538"/>
            <a:ext cx="7991475" cy="30829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solidFill>
                  <a:srgbClr val="FF0000"/>
                </a:solidFill>
                <a:latin typeface="楷体_GB2312" pitchFamily="49" charset="-122"/>
                <a:ea typeface="楷体_GB2312" pitchFamily="49" charset="-122"/>
              </a:rPr>
              <a:t>判断线性表</a:t>
            </a:r>
            <a:r>
              <a:rPr lang="en-US" altLang="zh-CN" b="1">
                <a:solidFill>
                  <a:srgbClr val="FF0000"/>
                </a:solidFill>
                <a:latin typeface="楷体_GB2312" pitchFamily="49" charset="-122"/>
                <a:ea typeface="楷体_GB2312" pitchFamily="49" charset="-122"/>
              </a:rPr>
              <a:t>L</a:t>
            </a:r>
            <a:r>
              <a:rPr lang="zh-CN" altLang="en-US" b="1">
                <a:solidFill>
                  <a:srgbClr val="FF0000"/>
                </a:solidFill>
                <a:latin typeface="楷体_GB2312" pitchFamily="49" charset="-122"/>
                <a:ea typeface="楷体_GB2312" pitchFamily="49" charset="-122"/>
              </a:rPr>
              <a:t>是否为空</a:t>
            </a:r>
          </a:p>
          <a:p>
            <a:pPr>
              <a:spcBef>
                <a:spcPct val="20000"/>
              </a:spcBef>
            </a:pPr>
            <a:r>
              <a:rPr lang="en-US" altLang="zh-CN" b="1"/>
              <a:t>int IsEmpty(SqList L)</a:t>
            </a:r>
          </a:p>
          <a:p>
            <a:pPr>
              <a:spcBef>
                <a:spcPct val="20000"/>
              </a:spcBef>
            </a:pPr>
            <a:r>
              <a:rPr lang="en-US" altLang="zh-CN" b="1"/>
              <a:t>{</a:t>
            </a:r>
          </a:p>
          <a:p>
            <a:pPr>
              <a:spcBef>
                <a:spcPct val="20000"/>
              </a:spcBef>
            </a:pPr>
            <a:r>
              <a:rPr lang="en-US" altLang="zh-CN" b="1"/>
              <a:t>  if (L.length==0) return 1;      </a:t>
            </a:r>
          </a:p>
          <a:p>
            <a:pPr>
              <a:spcBef>
                <a:spcPct val="20000"/>
              </a:spcBef>
            </a:pPr>
            <a:r>
              <a:rPr lang="en-US" altLang="zh-CN" b="1"/>
              <a:t>   else return 0;</a:t>
            </a:r>
          </a:p>
          <a:p>
            <a:pPr>
              <a:spcBef>
                <a:spcPct val="20000"/>
              </a:spcBef>
            </a:pPr>
            <a:r>
              <a:rPr lang="en-US" altLang="zh-CN" b="1"/>
              <a:t>}</a:t>
            </a:r>
          </a:p>
        </p:txBody>
      </p:sp>
      <p:sp>
        <p:nvSpPr>
          <p:cNvPr id="37892" name="Rectangle 6"/>
          <p:cNvSpPr>
            <a:spLocks noChangeArrowheads="1"/>
          </p:cNvSpPr>
          <p:nvPr/>
        </p:nvSpPr>
        <p:spPr bwMode="auto">
          <a:xfrm>
            <a:off x="0" y="0"/>
            <a:ext cx="7429500" cy="58420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几个简单基本操作的算法实现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9781"/>
                                        </p:tgtEl>
                                        <p:attrNameLst>
                                          <p:attrName>style.visibility</p:attrName>
                                        </p:attrNameLst>
                                      </p:cBhvr>
                                      <p:to>
                                        <p:strVal val="visible"/>
                                      </p:to>
                                    </p:set>
                                    <p:anim calcmode="lin" valueType="num">
                                      <p:cBhvr additive="base">
                                        <p:cTn id="7" dur="500" fill="hold"/>
                                        <p:tgtEl>
                                          <p:spTgt spid="459781"/>
                                        </p:tgtEl>
                                        <p:attrNameLst>
                                          <p:attrName>ppt_x</p:attrName>
                                        </p:attrNameLst>
                                      </p:cBhvr>
                                      <p:tavLst>
                                        <p:tav tm="0">
                                          <p:val>
                                            <p:strVal val="#ppt_x"/>
                                          </p:val>
                                        </p:tav>
                                        <p:tav tm="100000">
                                          <p:val>
                                            <p:strVal val="#ppt_x"/>
                                          </p:val>
                                        </p:tav>
                                      </p:tavLst>
                                    </p:anim>
                                    <p:anim calcmode="lin" valueType="num">
                                      <p:cBhvr additive="base">
                                        <p:cTn id="8" dur="500" fill="hold"/>
                                        <p:tgtEl>
                                          <p:spTgt spid="459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3396" name="Rectangle 4"/>
          <p:cNvSpPr>
            <a:spLocks noChangeArrowheads="1"/>
          </p:cNvSpPr>
          <p:nvPr/>
        </p:nvSpPr>
        <p:spPr bwMode="auto">
          <a:xfrm>
            <a:off x="228600" y="1125538"/>
            <a:ext cx="3946525" cy="715962"/>
          </a:xfrm>
          <a:prstGeom prst="rect">
            <a:avLst/>
          </a:prstGeom>
          <a:noFill/>
          <a:ln w="9525">
            <a:noFill/>
            <a:miter lim="800000"/>
          </a:ln>
          <a:effectLst/>
        </p:spPr>
        <p:txBody>
          <a:bodyPr anchor="ctr"/>
          <a:lstStyle/>
          <a:p>
            <a:pPr algn="ctr">
              <a:defRPr/>
            </a:pPr>
            <a:r>
              <a:rPr kumimoji="1" lang="zh-CN" altLang="en-US" sz="3600" b="1" dirty="0">
                <a:solidFill>
                  <a:srgbClr val="0070C0"/>
                </a:solidFill>
                <a:effectLst>
                  <a:outerShdw blurRad="38100" dist="38100" dir="2700000" algn="tl">
                    <a:srgbClr val="C0C0C0"/>
                  </a:outerShdw>
                </a:effectLst>
                <a:latin typeface="华文楷体" panose="02010600040101010101" pitchFamily="2" charset="-122"/>
                <a:ea typeface="华文楷体" panose="02010600040101010101" pitchFamily="2" charset="-122"/>
              </a:rPr>
              <a:t>线性结构的特点：</a:t>
            </a:r>
          </a:p>
        </p:txBody>
      </p:sp>
      <p:sp>
        <p:nvSpPr>
          <p:cNvPr id="443397" name="Rectangle 5"/>
          <p:cNvSpPr>
            <a:spLocks noChangeArrowheads="1"/>
          </p:cNvSpPr>
          <p:nvPr/>
        </p:nvSpPr>
        <p:spPr bwMode="auto">
          <a:xfrm>
            <a:off x="228600" y="1841500"/>
            <a:ext cx="8229600" cy="1479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669925" indent="-669925">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spcBef>
                <a:spcPct val="20000"/>
              </a:spcBef>
            </a:pPr>
            <a:r>
              <a:rPr lang="en-US" altLang="zh-CN" b="1">
                <a:solidFill>
                  <a:schemeClr val="tx2"/>
                </a:solidFill>
                <a:latin typeface="华文楷体" panose="02010600040101010101" pitchFamily="2" charset="-122"/>
                <a:ea typeface="华文楷体" panose="02010600040101010101" pitchFamily="2" charset="-122"/>
              </a:rPr>
              <a:t>① </a:t>
            </a:r>
            <a:r>
              <a:rPr lang="zh-CN" altLang="en-US" b="1">
                <a:solidFill>
                  <a:schemeClr val="tx2"/>
                </a:solidFill>
                <a:latin typeface="华文楷体" panose="02010600040101010101" pitchFamily="2" charset="-122"/>
                <a:ea typeface="华文楷体" panose="02010600040101010101" pitchFamily="2" charset="-122"/>
              </a:rPr>
              <a:t>只有一个首结点和尾结点；</a:t>
            </a:r>
          </a:p>
          <a:p>
            <a:pPr algn="just">
              <a:spcBef>
                <a:spcPct val="20000"/>
              </a:spcBef>
            </a:pPr>
            <a:r>
              <a:rPr lang="zh-CN" altLang="en-US" b="1">
                <a:solidFill>
                  <a:schemeClr val="tx2"/>
                </a:solidFill>
                <a:latin typeface="华文楷体" panose="02010600040101010101" pitchFamily="2" charset="-122"/>
                <a:ea typeface="华文楷体" panose="02010600040101010101" pitchFamily="2" charset="-122"/>
              </a:rPr>
              <a:t>② 除首尾结点外，其他结点只有一个直接前驱和一个直接后继。</a:t>
            </a:r>
          </a:p>
        </p:txBody>
      </p:sp>
      <p:sp>
        <p:nvSpPr>
          <p:cNvPr id="8196" name="Rectangle 6"/>
          <p:cNvSpPr>
            <a:spLocks noChangeArrowheads="1"/>
          </p:cNvSpPr>
          <p:nvPr/>
        </p:nvSpPr>
        <p:spPr bwMode="auto">
          <a:xfrm>
            <a:off x="228600" y="5461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200" b="1">
                <a:latin typeface="华文楷体" panose="02010600040101010101" pitchFamily="2" charset="-122"/>
                <a:ea typeface="华文楷体" panose="02010600040101010101" pitchFamily="2" charset="-122"/>
              </a:rPr>
              <a:t>线性结构表达式：（</a:t>
            </a:r>
            <a:r>
              <a:rPr lang="en-US" altLang="zh-CN" sz="3200" b="1">
                <a:latin typeface="华文楷体" panose="02010600040101010101" pitchFamily="2" charset="-122"/>
                <a:ea typeface="华文楷体" panose="02010600040101010101" pitchFamily="2" charset="-122"/>
              </a:rPr>
              <a:t>a</a:t>
            </a:r>
            <a:r>
              <a:rPr lang="en-US" altLang="zh-CN" sz="3200" b="1" baseline="-30000">
                <a:latin typeface="华文楷体" panose="02010600040101010101" pitchFamily="2" charset="-122"/>
                <a:ea typeface="华文楷体" panose="02010600040101010101" pitchFamily="2" charset="-122"/>
              </a:rPr>
              <a:t>1 </a:t>
            </a:r>
            <a:r>
              <a:rPr lang="en-US" altLang="zh-CN" sz="3200" b="1">
                <a:latin typeface="华文楷体" panose="02010600040101010101" pitchFamily="2" charset="-122"/>
                <a:ea typeface="华文楷体" panose="02010600040101010101" pitchFamily="2" charset="-122"/>
              </a:rPr>
              <a:t>,  a</a:t>
            </a:r>
            <a:r>
              <a:rPr lang="en-US" altLang="zh-CN" sz="3200" b="1" baseline="-30000">
                <a:latin typeface="华文楷体" panose="02010600040101010101" pitchFamily="2" charset="-122"/>
                <a:ea typeface="华文楷体" panose="02010600040101010101" pitchFamily="2" charset="-122"/>
              </a:rPr>
              <a:t>2   </a:t>
            </a:r>
            <a:r>
              <a:rPr lang="en-US" altLang="zh-CN" sz="3200" b="1">
                <a:latin typeface="华文楷体" panose="02010600040101010101" pitchFamily="2" charset="-122"/>
                <a:ea typeface="华文楷体" panose="02010600040101010101" pitchFamily="2" charset="-122"/>
              </a:rPr>
              <a:t>, ……,    a</a:t>
            </a:r>
            <a:r>
              <a:rPr lang="en-US" altLang="zh-CN" sz="3200" b="1" baseline="-30000">
                <a:latin typeface="华文楷体" panose="02010600040101010101" pitchFamily="2" charset="-122"/>
                <a:ea typeface="华文楷体" panose="02010600040101010101" pitchFamily="2" charset="-122"/>
              </a:rPr>
              <a:t>n</a:t>
            </a:r>
            <a:r>
              <a:rPr lang="zh-CN" altLang="en-US" sz="3200" b="1">
                <a:latin typeface="华文楷体" panose="02010600040101010101" pitchFamily="2" charset="-122"/>
                <a:ea typeface="华文楷体" panose="02010600040101010101" pitchFamily="2" charset="-122"/>
              </a:rPr>
              <a:t>） </a:t>
            </a:r>
          </a:p>
        </p:txBody>
      </p:sp>
      <p:sp>
        <p:nvSpPr>
          <p:cNvPr id="443399" name="Rectangle 7"/>
          <p:cNvSpPr>
            <a:spLocks noChangeArrowheads="1"/>
          </p:cNvSpPr>
          <p:nvPr/>
        </p:nvSpPr>
        <p:spPr bwMode="auto">
          <a:xfrm>
            <a:off x="381000" y="4213225"/>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zh-CN" altLang="en-US" b="1">
                <a:latin typeface="华文楷体" panose="02010600040101010101" pitchFamily="2" charset="-122"/>
                <a:ea typeface="华文楷体" panose="02010600040101010101" pitchFamily="2" charset="-122"/>
              </a:rPr>
              <a:t>线性结构包括线性表、堆栈、队列、字符串、数组等等，其中，最典型、最常用的是</a:t>
            </a:r>
            <a:endParaRPr lang="zh-CN" altLang="en-US" b="1" u="sng">
              <a:solidFill>
                <a:schemeClr val="accent1"/>
              </a:solidFill>
              <a:latin typeface="华文楷体" panose="02010600040101010101" pitchFamily="2" charset="-122"/>
              <a:ea typeface="华文楷体" panose="02010600040101010101" pitchFamily="2" charset="-122"/>
            </a:endParaRPr>
          </a:p>
        </p:txBody>
      </p:sp>
      <p:sp>
        <p:nvSpPr>
          <p:cNvPr id="443400" name="Rectangle 8"/>
          <p:cNvSpPr>
            <a:spLocks noChangeArrowheads="1"/>
          </p:cNvSpPr>
          <p:nvPr/>
        </p:nvSpPr>
        <p:spPr bwMode="auto">
          <a:xfrm>
            <a:off x="4427538" y="5257800"/>
            <a:ext cx="18653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4400" b="1">
                <a:solidFill>
                  <a:srgbClr val="FF0000"/>
                </a:solidFill>
                <a:latin typeface="华文楷体" panose="02010600040101010101" pitchFamily="2" charset="-122"/>
                <a:ea typeface="华文楷体" panose="02010600040101010101" pitchFamily="2" charset="-122"/>
              </a:rPr>
              <a:t>线性表</a:t>
            </a:r>
          </a:p>
        </p:txBody>
      </p:sp>
      <p:sp>
        <p:nvSpPr>
          <p:cNvPr id="443401" name="Rectangle 9"/>
          <p:cNvSpPr>
            <a:spLocks noChangeArrowheads="1"/>
          </p:cNvSpPr>
          <p:nvPr/>
        </p:nvSpPr>
        <p:spPr bwMode="auto">
          <a:xfrm>
            <a:off x="349250" y="3521075"/>
            <a:ext cx="7693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zh-CN" altLang="en-US" sz="2400" b="1">
                <a:latin typeface="华文楷体" panose="02010600040101010101" pitchFamily="2" charset="-122"/>
                <a:ea typeface="华文楷体" panose="02010600040101010101" pitchFamily="2" charset="-122"/>
              </a:rPr>
              <a:t>简言之，线性结构反映结点间的逻辑关系是</a:t>
            </a:r>
            <a:r>
              <a:rPr lang="zh-CN" altLang="en-US" sz="2400" b="1" u="sng">
                <a:solidFill>
                  <a:schemeClr val="accent1"/>
                </a:solidFill>
                <a:latin typeface="华文楷体" panose="02010600040101010101" pitchFamily="2" charset="-122"/>
                <a:ea typeface="华文楷体" panose="02010600040101010101" pitchFamily="2" charset="-122"/>
              </a:rPr>
              <a:t> </a:t>
            </a:r>
            <a:r>
              <a:rPr lang="zh-CN" altLang="en-US" sz="2400" b="1" u="sng">
                <a:solidFill>
                  <a:srgbClr val="FF0000"/>
                </a:solidFill>
                <a:latin typeface="华文楷体" panose="02010600040101010101" pitchFamily="2" charset="-122"/>
                <a:ea typeface="华文楷体" panose="02010600040101010101" pitchFamily="2" charset="-122"/>
              </a:rPr>
              <a:t>一对一  </a:t>
            </a:r>
            <a:r>
              <a:rPr lang="zh-CN" altLang="en-US" sz="2400" b="1">
                <a:latin typeface="华文楷体" panose="02010600040101010101" pitchFamily="2" charset="-122"/>
                <a:ea typeface="华文楷体" panose="02010600040101010101" pitchFamily="2" charset="-122"/>
              </a:rPr>
              <a:t>的</a:t>
            </a:r>
          </a:p>
        </p:txBody>
      </p:sp>
      <p:sp>
        <p:nvSpPr>
          <p:cNvPr id="443403" name="AutoShape 11"/>
          <p:cNvSpPr>
            <a:spLocks noChangeArrowheads="1"/>
          </p:cNvSpPr>
          <p:nvPr/>
        </p:nvSpPr>
        <p:spPr bwMode="auto">
          <a:xfrm>
            <a:off x="2843213" y="5440363"/>
            <a:ext cx="1387475" cy="427037"/>
          </a:xfrm>
          <a:prstGeom prst="notchedRightArrow">
            <a:avLst>
              <a:gd name="adj1" fmla="val 50000"/>
              <a:gd name="adj2" fmla="val 81212"/>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443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443397">
                                            <p:txEl>
                                              <p:pRg st="0" end="0"/>
                                            </p:txEl>
                                          </p:spTgt>
                                        </p:tgtEl>
                                        <p:attrNameLst>
                                          <p:attrName>style.visibility</p:attrName>
                                        </p:attrNameLst>
                                      </p:cBhvr>
                                      <p:to>
                                        <p:strVal val="visible"/>
                                      </p:to>
                                    </p:set>
                                    <p:animEffect transition="in" filter="strips(downRight)">
                                      <p:cBhvr>
                                        <p:cTn id="11" dur="500"/>
                                        <p:tgtEl>
                                          <p:spTgt spid="44339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443397">
                                            <p:txEl>
                                              <p:pRg st="1" end="1"/>
                                            </p:txEl>
                                          </p:spTgt>
                                        </p:tgtEl>
                                        <p:attrNameLst>
                                          <p:attrName>style.visibility</p:attrName>
                                        </p:attrNameLst>
                                      </p:cBhvr>
                                      <p:to>
                                        <p:strVal val="visible"/>
                                      </p:to>
                                    </p:set>
                                    <p:animEffect transition="in" filter="strips(downRight)">
                                      <p:cBhvr>
                                        <p:cTn id="16" dur="500"/>
                                        <p:tgtEl>
                                          <p:spTgt spid="443397">
                                            <p:txEl>
                                              <p:pRg st="1" end="1"/>
                                            </p:txEl>
                                          </p:spTgt>
                                        </p:tgtEl>
                                      </p:cBhvr>
                                    </p:animEffect>
                                  </p:childTnLst>
                                </p:cTn>
                              </p:par>
                            </p:childTnLst>
                          </p:cTn>
                        </p:par>
                        <p:par>
                          <p:cTn id="17" fill="hold" nodeType="afterGroup">
                            <p:stCondLst>
                              <p:cond delay="500"/>
                            </p:stCondLst>
                            <p:childTnLst>
                              <p:par>
                                <p:cTn id="18" presetID="16" presetClass="entr" presetSubtype="37" fill="hold" grpId="0" nodeType="afterEffect">
                                  <p:stCondLst>
                                    <p:cond delay="3000"/>
                                  </p:stCondLst>
                                  <p:childTnLst>
                                    <p:set>
                                      <p:cBhvr>
                                        <p:cTn id="19" dur="1" fill="hold">
                                          <p:stCondLst>
                                            <p:cond delay="0"/>
                                          </p:stCondLst>
                                        </p:cTn>
                                        <p:tgtEl>
                                          <p:spTgt spid="443401"/>
                                        </p:tgtEl>
                                        <p:attrNameLst>
                                          <p:attrName>style.visibility</p:attrName>
                                        </p:attrNameLst>
                                      </p:cBhvr>
                                      <p:to>
                                        <p:strVal val="visible"/>
                                      </p:to>
                                    </p:set>
                                    <p:animEffect transition="in" filter="barn(outVertical)">
                                      <p:cBhvr>
                                        <p:cTn id="20" dur="500"/>
                                        <p:tgtEl>
                                          <p:spTgt spid="44340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43399"/>
                                        </p:tgtEl>
                                        <p:attrNameLst>
                                          <p:attrName>style.visibility</p:attrName>
                                        </p:attrNameLst>
                                      </p:cBhvr>
                                      <p:to>
                                        <p:strVal val="visible"/>
                                      </p:to>
                                    </p:set>
                                  </p:childTnLst>
                                </p:cTn>
                              </p:par>
                            </p:childTnLst>
                          </p:cTn>
                        </p:par>
                        <p:par>
                          <p:cTn id="25" fill="hold" nodeType="afterGroup">
                            <p:stCondLst>
                              <p:cond delay="500"/>
                            </p:stCondLst>
                            <p:childTnLst>
                              <p:par>
                                <p:cTn id="26" presetID="15" presetClass="entr" presetSubtype="0" fill="hold" grpId="0" nodeType="afterEffect">
                                  <p:stCondLst>
                                    <p:cond delay="1000"/>
                                  </p:stCondLst>
                                  <p:childTnLst>
                                    <p:set>
                                      <p:cBhvr>
                                        <p:cTn id="27" dur="1" fill="hold">
                                          <p:stCondLst>
                                            <p:cond delay="0"/>
                                          </p:stCondLst>
                                        </p:cTn>
                                        <p:tgtEl>
                                          <p:spTgt spid="443400"/>
                                        </p:tgtEl>
                                        <p:attrNameLst>
                                          <p:attrName>style.visibility</p:attrName>
                                        </p:attrNameLst>
                                      </p:cBhvr>
                                      <p:to>
                                        <p:strVal val="visible"/>
                                      </p:to>
                                    </p:set>
                                    <p:anim calcmode="lin" valueType="num">
                                      <p:cBhvr>
                                        <p:cTn id="28" dur="1000" fill="hold"/>
                                        <p:tgtEl>
                                          <p:spTgt spid="443400"/>
                                        </p:tgtEl>
                                        <p:attrNameLst>
                                          <p:attrName>ppt_w</p:attrName>
                                        </p:attrNameLst>
                                      </p:cBhvr>
                                      <p:tavLst>
                                        <p:tav tm="0">
                                          <p:val>
                                            <p:fltVal val="0"/>
                                          </p:val>
                                        </p:tav>
                                        <p:tav tm="100000">
                                          <p:val>
                                            <p:strVal val="#ppt_w"/>
                                          </p:val>
                                        </p:tav>
                                      </p:tavLst>
                                    </p:anim>
                                    <p:anim calcmode="lin" valueType="num">
                                      <p:cBhvr>
                                        <p:cTn id="29" dur="1000" fill="hold"/>
                                        <p:tgtEl>
                                          <p:spTgt spid="443400"/>
                                        </p:tgtEl>
                                        <p:attrNameLst>
                                          <p:attrName>ppt_h</p:attrName>
                                        </p:attrNameLst>
                                      </p:cBhvr>
                                      <p:tavLst>
                                        <p:tav tm="0">
                                          <p:val>
                                            <p:fltVal val="0"/>
                                          </p:val>
                                        </p:tav>
                                        <p:tav tm="100000">
                                          <p:val>
                                            <p:strVal val="#ppt_h"/>
                                          </p:val>
                                        </p:tav>
                                      </p:tavLst>
                                    </p:anim>
                                    <p:anim calcmode="lin" valueType="num">
                                      <p:cBhvr>
                                        <p:cTn id="30" dur="1000" fill="hold"/>
                                        <p:tgtEl>
                                          <p:spTgt spid="443400"/>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443400"/>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2500"/>
                            </p:stCondLst>
                            <p:childTnLst>
                              <p:par>
                                <p:cTn id="33" presetID="1" presetClass="entr" presetSubtype="0" fill="hold" grpId="0" nodeType="afterEffect">
                                  <p:stCondLst>
                                    <p:cond delay="0"/>
                                  </p:stCondLst>
                                  <p:childTnLst>
                                    <p:set>
                                      <p:cBhvr>
                                        <p:cTn id="34" dur="1" fill="hold">
                                          <p:stCondLst>
                                            <p:cond delay="499"/>
                                          </p:stCondLst>
                                        </p:cTn>
                                        <p:tgtEl>
                                          <p:spTgt spid="443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P spid="443397" grpId="0" build="p"/>
      <p:bldP spid="443399" grpId="0"/>
      <p:bldP spid="443400" grpId="0"/>
      <p:bldP spid="443401" grpId="0"/>
      <p:bldP spid="44340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95"/>
          <p:cNvSpPr txBox="1">
            <a:spLocks noChangeArrowheads="1"/>
          </p:cNvSpPr>
          <p:nvPr/>
        </p:nvSpPr>
        <p:spPr bwMode="auto">
          <a:xfrm>
            <a:off x="76200" y="1268413"/>
            <a:ext cx="4495800" cy="3160712"/>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latin typeface="华文楷体" panose="02010600040101010101" pitchFamily="2" charset="-122"/>
                <a:ea typeface="华文楷体" panose="02010600040101010101" pitchFamily="2" charset="-122"/>
              </a:rPr>
              <a:t>1.  </a:t>
            </a:r>
            <a:r>
              <a:rPr lang="zh-CN" altLang="en-US" b="1">
                <a:latin typeface="华文楷体" panose="02010600040101010101" pitchFamily="2" charset="-122"/>
                <a:ea typeface="华文楷体" panose="02010600040101010101" pitchFamily="2" charset="-122"/>
              </a:rPr>
              <a:t>初始化</a:t>
            </a:r>
            <a:endParaRPr lang="en-US" altLang="zh-CN" b="1">
              <a:latin typeface="华文楷体" panose="02010600040101010101" pitchFamily="2" charset="-122"/>
              <a:ea typeface="华文楷体" panose="02010600040101010101" pitchFamily="2" charset="-122"/>
            </a:endParaRPr>
          </a:p>
          <a:p>
            <a:pPr>
              <a:spcBef>
                <a:spcPct val="20000"/>
              </a:spcBef>
            </a:pPr>
            <a:r>
              <a:rPr lang="en-US" altLang="zh-CN" sz="4000" b="1" u="sng">
                <a:latin typeface="华文楷体" panose="02010600040101010101" pitchFamily="2" charset="-122"/>
                <a:ea typeface="华文楷体" panose="02010600040101010101" pitchFamily="2" charset="-122"/>
              </a:rPr>
              <a:t>2.  </a:t>
            </a:r>
            <a:r>
              <a:rPr lang="zh-CN" altLang="en-US" sz="4000" b="1" u="sng">
                <a:latin typeface="华文楷体" panose="02010600040101010101" pitchFamily="2" charset="-122"/>
                <a:ea typeface="华文楷体" panose="02010600040101010101" pitchFamily="2" charset="-122"/>
              </a:rPr>
              <a:t>取值</a:t>
            </a:r>
            <a:endParaRPr lang="en-US" altLang="zh-CN" sz="4000" b="1" u="sng">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3.  </a:t>
            </a:r>
            <a:r>
              <a:rPr lang="zh-CN" altLang="en-US" b="1">
                <a:solidFill>
                  <a:srgbClr val="FF0000"/>
                </a:solidFill>
                <a:latin typeface="华文楷体" panose="02010600040101010101" pitchFamily="2" charset="-122"/>
                <a:ea typeface="华文楷体" panose="02010600040101010101" pitchFamily="2" charset="-122"/>
              </a:rPr>
              <a:t>查找</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4.  </a:t>
            </a:r>
            <a:r>
              <a:rPr lang="zh-CN" altLang="en-US" b="1">
                <a:solidFill>
                  <a:srgbClr val="FF0000"/>
                </a:solidFill>
                <a:latin typeface="华文楷体" panose="02010600040101010101" pitchFamily="2" charset="-122"/>
                <a:ea typeface="华文楷体" panose="02010600040101010101" pitchFamily="2" charset="-122"/>
              </a:rPr>
              <a:t>插入</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5.  </a:t>
            </a:r>
            <a:r>
              <a:rPr lang="zh-CN" altLang="en-US" b="1">
                <a:solidFill>
                  <a:srgbClr val="FF0000"/>
                </a:solidFill>
                <a:latin typeface="华文楷体" panose="02010600040101010101" pitchFamily="2" charset="-122"/>
                <a:ea typeface="华文楷体" panose="02010600040101010101" pitchFamily="2" charset="-122"/>
              </a:rPr>
              <a:t>删除</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endParaRPr lang="en-US" altLang="zh-CN" b="1">
              <a:solidFill>
                <a:srgbClr val="FF0000"/>
              </a:solidFill>
              <a:latin typeface="华文楷体" panose="02010600040101010101" pitchFamily="2" charset="-122"/>
              <a:ea typeface="华文楷体" panose="02010600040101010101" pitchFamily="2" charset="-122"/>
            </a:endParaRPr>
          </a:p>
        </p:txBody>
      </p:sp>
      <p:sp>
        <p:nvSpPr>
          <p:cNvPr id="38915" name="Rectangle 6"/>
          <p:cNvSpPr>
            <a:spLocks noChangeArrowheads="1"/>
          </p:cNvSpPr>
          <p:nvPr/>
        </p:nvSpPr>
        <p:spPr bwMode="auto">
          <a:xfrm>
            <a:off x="0" y="0"/>
            <a:ext cx="5076825" cy="584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线性表的重要基本操作</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611188" y="1000125"/>
            <a:ext cx="7993062"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lnSpc>
                <a:spcPct val="170000"/>
              </a:lnSpc>
            </a:pPr>
            <a:r>
              <a:rPr lang="en-US" altLang="zh-CN" sz="2400" b="1">
                <a:latin typeface="楷体_GB2312" pitchFamily="49" charset="-122"/>
                <a:ea typeface="楷体_GB2312" pitchFamily="49" charset="-122"/>
              </a:rPr>
              <a:t>int GetElem(SqList L,int </a:t>
            </a:r>
            <a:r>
              <a:rPr lang="en-US" altLang="zh-CN" sz="2400" b="1">
                <a:solidFill>
                  <a:srgbClr val="FF0000"/>
                </a:solidFill>
                <a:latin typeface="楷体_GB2312" pitchFamily="49" charset="-122"/>
                <a:ea typeface="楷体_GB2312" pitchFamily="49" charset="-122"/>
              </a:rPr>
              <a:t>i,ElemType &amp;e</a:t>
            </a:r>
            <a:r>
              <a:rPr lang="en-US" altLang="zh-CN" sz="2400" b="1">
                <a:latin typeface="楷体_GB2312" pitchFamily="49" charset="-122"/>
                <a:ea typeface="楷体_GB2312" pitchFamily="49" charset="-122"/>
              </a:rPr>
              <a:t>)</a:t>
            </a:r>
          </a:p>
          <a:p>
            <a:pPr algn="just">
              <a:lnSpc>
                <a:spcPct val="170000"/>
              </a:lnSpc>
            </a:pPr>
            <a:r>
              <a:rPr lang="en-US" altLang="zh-CN" sz="2400" b="1">
                <a:latin typeface="楷体_GB2312" pitchFamily="49" charset="-122"/>
                <a:ea typeface="楷体_GB2312" pitchFamily="49" charset="-122"/>
              </a:rPr>
              <a:t>{</a:t>
            </a:r>
          </a:p>
          <a:p>
            <a:pPr algn="just">
              <a:lnSpc>
                <a:spcPct val="170000"/>
              </a:lnSpc>
            </a:pPr>
            <a:r>
              <a:rPr lang="en-US" altLang="zh-CN" sz="2400" b="1">
                <a:latin typeface="楷体_GB2312" pitchFamily="49" charset="-122"/>
                <a:ea typeface="楷体_GB2312" pitchFamily="49" charset="-122"/>
              </a:rPr>
              <a:t>  if (i&lt;1||i&gt;L.length) return ERROR;   </a:t>
            </a:r>
          </a:p>
          <a:p>
            <a:pPr algn="just">
              <a:lnSpc>
                <a:spcPct val="170000"/>
              </a:lnSpc>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判断</a:t>
            </a:r>
            <a:r>
              <a:rPr lang="en-US" altLang="zh-CN" sz="2400" b="1">
                <a:latin typeface="楷体_GB2312" pitchFamily="49" charset="-122"/>
                <a:ea typeface="楷体_GB2312" pitchFamily="49" charset="-122"/>
              </a:rPr>
              <a:t>i</a:t>
            </a:r>
            <a:r>
              <a:rPr lang="zh-CN" altLang="en-US" sz="2400" b="1">
                <a:latin typeface="楷体_GB2312" pitchFamily="49" charset="-122"/>
                <a:ea typeface="楷体_GB2312" pitchFamily="49" charset="-122"/>
              </a:rPr>
              <a:t>值是否合理，若不合理，返回</a:t>
            </a:r>
            <a:r>
              <a:rPr lang="en-US" altLang="zh-CN" sz="2400" b="1">
                <a:latin typeface="楷体_GB2312" pitchFamily="49" charset="-122"/>
                <a:ea typeface="楷体_GB2312" pitchFamily="49" charset="-122"/>
              </a:rPr>
              <a:t>ERROR</a:t>
            </a:r>
          </a:p>
          <a:p>
            <a:pPr algn="just">
              <a:lnSpc>
                <a:spcPct val="170000"/>
              </a:lnSpc>
            </a:pPr>
            <a:r>
              <a:rPr lang="en-US" altLang="zh-CN" sz="2400" b="1">
                <a:latin typeface="楷体_GB2312" pitchFamily="49" charset="-122"/>
                <a:ea typeface="楷体_GB2312" pitchFamily="49" charset="-122"/>
              </a:rPr>
              <a:t>  </a:t>
            </a:r>
            <a:r>
              <a:rPr lang="en-US" altLang="zh-CN" sz="2400" b="1">
                <a:solidFill>
                  <a:srgbClr val="FF0000"/>
                </a:solidFill>
                <a:latin typeface="楷体_GB2312" pitchFamily="49" charset="-122"/>
                <a:ea typeface="楷体_GB2312" pitchFamily="49" charset="-122"/>
              </a:rPr>
              <a:t>e=L.elem[i-1];</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第</a:t>
            </a:r>
            <a:r>
              <a:rPr lang="en-US" altLang="zh-CN" sz="2400" b="1">
                <a:latin typeface="楷体_GB2312" pitchFamily="49" charset="-122"/>
                <a:ea typeface="楷体_GB2312" pitchFamily="49" charset="-122"/>
              </a:rPr>
              <a:t>i-1</a:t>
            </a:r>
            <a:r>
              <a:rPr lang="zh-CN" altLang="en-US" sz="2400" b="1">
                <a:latin typeface="楷体_GB2312" pitchFamily="49" charset="-122"/>
                <a:ea typeface="楷体_GB2312" pitchFamily="49" charset="-122"/>
              </a:rPr>
              <a:t>的单元存储着第</a:t>
            </a:r>
            <a:r>
              <a:rPr lang="en-US" altLang="zh-CN" sz="2400" b="1">
                <a:latin typeface="楷体_GB2312" pitchFamily="49" charset="-122"/>
                <a:ea typeface="楷体_GB2312" pitchFamily="49" charset="-122"/>
              </a:rPr>
              <a:t>i</a:t>
            </a:r>
            <a:r>
              <a:rPr lang="zh-CN" altLang="en-US" sz="2400" b="1">
                <a:latin typeface="楷体_GB2312" pitchFamily="49" charset="-122"/>
                <a:ea typeface="楷体_GB2312" pitchFamily="49" charset="-122"/>
              </a:rPr>
              <a:t>个数据</a:t>
            </a:r>
          </a:p>
          <a:p>
            <a:pPr algn="just">
              <a:lnSpc>
                <a:spcPct val="170000"/>
              </a:lnSpc>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return OK;</a:t>
            </a:r>
          </a:p>
          <a:p>
            <a:pPr algn="just">
              <a:lnSpc>
                <a:spcPct val="170000"/>
              </a:lnSpc>
            </a:pPr>
            <a:r>
              <a:rPr lang="en-US" altLang="zh-CN" sz="2400" b="1">
                <a:latin typeface="楷体_GB2312" pitchFamily="49" charset="-122"/>
                <a:ea typeface="楷体_GB2312" pitchFamily="49" charset="-122"/>
              </a:rPr>
              <a:t>}</a:t>
            </a:r>
          </a:p>
        </p:txBody>
      </p:sp>
      <p:pic>
        <p:nvPicPr>
          <p:cNvPr id="460805" name="Picture 5" descr="clickhere3">
            <a:hlinkClick r:id="rId3" action="ppaction://hlinksldjump" highlightClick="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6248400"/>
            <a:ext cx="68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0" y="0"/>
            <a:ext cx="8072438"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2. </a:t>
            </a:r>
            <a:r>
              <a:rPr kumimoji="1" lang="zh-CN" altLang="en-US" sz="3200" b="1" dirty="0">
                <a:solidFill>
                  <a:srgbClr val="FF3399"/>
                </a:solidFill>
                <a:latin typeface="楷体_GB2312" pitchFamily="49" charset="-122"/>
                <a:ea typeface="楷体_GB2312" pitchFamily="49" charset="-122"/>
              </a:rPr>
              <a:t>取值</a:t>
            </a:r>
            <a:r>
              <a:rPr kumimoji="1" lang="zh-CN" altLang="en-US" sz="2400" b="1" dirty="0">
                <a:latin typeface="楷体_GB2312" pitchFamily="49" charset="-122"/>
                <a:ea typeface="楷体_GB2312" pitchFamily="49" charset="-122"/>
              </a:rPr>
              <a:t>（根据位置</a:t>
            </a:r>
            <a:r>
              <a:rPr kumimoji="1" lang="en-US" altLang="zh-CN" sz="2400" b="1" dirty="0" err="1">
                <a:latin typeface="楷体_GB2312" pitchFamily="49" charset="-122"/>
                <a:ea typeface="楷体_GB2312" pitchFamily="49" charset="-122"/>
              </a:rPr>
              <a:t>i</a:t>
            </a:r>
            <a:r>
              <a:rPr kumimoji="1" lang="zh-CN" altLang="en-US" sz="2400" b="1" dirty="0">
                <a:latin typeface="楷体_GB2312" pitchFamily="49" charset="-122"/>
                <a:ea typeface="楷体_GB2312" pitchFamily="49" charset="-122"/>
              </a:rPr>
              <a:t>获取相应位置数据元素的内容）</a:t>
            </a:r>
            <a:endParaRPr kumimoji="1" lang="zh-CN" altLang="en-US" sz="2400" b="1" dirty="0">
              <a:effectLst>
                <a:outerShdw blurRad="38100" dist="38100" dir="2700000" algn="tl">
                  <a:srgbClr val="000000"/>
                </a:outerShdw>
              </a:effectLst>
            </a:endParaRPr>
          </a:p>
        </p:txBody>
      </p:sp>
      <p:sp>
        <p:nvSpPr>
          <p:cNvPr id="7" name="云形标注 6"/>
          <p:cNvSpPr>
            <a:spLocks noChangeArrowheads="1"/>
          </p:cNvSpPr>
          <p:nvPr/>
        </p:nvSpPr>
        <p:spPr bwMode="auto">
          <a:xfrm>
            <a:off x="3071813" y="4357688"/>
            <a:ext cx="2714625" cy="785812"/>
          </a:xfrm>
          <a:prstGeom prst="cloudCallout">
            <a:avLst>
              <a:gd name="adj1" fmla="val -76940"/>
              <a:gd name="adj2" fmla="val -81745"/>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a:solidFill>
                  <a:srgbClr val="FF0000"/>
                </a:solidFill>
              </a:rPr>
              <a:t>随机存取</a:t>
            </a:r>
          </a:p>
        </p:txBody>
      </p:sp>
      <p:sp>
        <p:nvSpPr>
          <p:cNvPr id="39942" name="矩形 7"/>
          <p:cNvSpPr>
            <a:spLocks noChangeArrowheads="1"/>
          </p:cNvSpPr>
          <p:nvPr/>
        </p:nvSpPr>
        <p:spPr bwMode="auto">
          <a:xfrm>
            <a:off x="611188" y="746125"/>
            <a:ext cx="6246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2400" b="1">
                <a:solidFill>
                  <a:srgbClr val="FF0000"/>
                </a:solidFill>
                <a:latin typeface="楷体_GB2312" pitchFamily="49" charset="-122"/>
                <a:ea typeface="楷体_GB2312" pitchFamily="49" charset="-122"/>
              </a:rPr>
              <a:t>获取线性表</a:t>
            </a:r>
            <a:r>
              <a:rPr lang="en-US" altLang="zh-CN" sz="2400" b="1">
                <a:solidFill>
                  <a:srgbClr val="FF0000"/>
                </a:solidFill>
                <a:latin typeface="楷体_GB2312" pitchFamily="49" charset="-122"/>
                <a:ea typeface="楷体_GB2312" pitchFamily="49" charset="-122"/>
              </a:rPr>
              <a:t>L</a:t>
            </a:r>
            <a:r>
              <a:rPr lang="zh-CN" altLang="en-US" sz="2400" b="1">
                <a:solidFill>
                  <a:srgbClr val="FF0000"/>
                </a:solidFill>
                <a:latin typeface="楷体_GB2312" pitchFamily="49" charset="-122"/>
                <a:ea typeface="楷体_GB2312" pitchFamily="49" charset="-122"/>
              </a:rPr>
              <a:t>中的某个数据元素的内容</a:t>
            </a:r>
            <a:endParaRPr lang="zh-CN" altLang="en-US"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6080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mph" presetSubtype="0" fill="hold" grpId="1" nodeType="clickEffect">
                                  <p:stCondLst>
                                    <p:cond delay="0"/>
                                  </p:stCondLst>
                                  <p:childTnLst>
                                    <p:animScale>
                                      <p:cBhvr>
                                        <p:cTn id="1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9547" name="Rectangle 11"/>
          <p:cNvSpPr>
            <a:spLocks noChangeArrowheads="1"/>
          </p:cNvSpPr>
          <p:nvPr/>
        </p:nvSpPr>
        <p:spPr bwMode="auto">
          <a:xfrm>
            <a:off x="0" y="0"/>
            <a:ext cx="7286625"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3.</a:t>
            </a:r>
            <a:r>
              <a:rPr kumimoji="1" lang="zh-CN" altLang="en-US" sz="3200" b="1" dirty="0">
                <a:solidFill>
                  <a:srgbClr val="FF3399"/>
                </a:solidFill>
                <a:latin typeface="楷体_GB2312" pitchFamily="49" charset="-122"/>
                <a:ea typeface="楷体_GB2312" pitchFamily="49" charset="-122"/>
              </a:rPr>
              <a:t>查找</a:t>
            </a:r>
            <a:r>
              <a:rPr kumimoji="1" lang="zh-CN" altLang="en-US" sz="2400" b="1" dirty="0">
                <a:latin typeface="楷体_GB2312" pitchFamily="49" charset="-122"/>
                <a:ea typeface="楷体_GB2312" pitchFamily="49" charset="-122"/>
              </a:rPr>
              <a:t>（根据指定数据获取数据所在的位置）</a:t>
            </a:r>
            <a:r>
              <a:rPr kumimoji="1" lang="zh-CN" altLang="en-US" sz="2400" b="1" dirty="0">
                <a:effectLst>
                  <a:outerShdw blurRad="38100" dist="38100" dir="2700000" algn="tl">
                    <a:srgbClr val="000000"/>
                  </a:outerShdw>
                </a:effectLst>
              </a:rPr>
              <a:t> </a:t>
            </a:r>
          </a:p>
        </p:txBody>
      </p:sp>
      <p:sp>
        <p:nvSpPr>
          <p:cNvPr id="449548" name="Rectangle 12"/>
          <p:cNvSpPr>
            <a:spLocks noChangeArrowheads="1"/>
          </p:cNvSpPr>
          <p:nvPr/>
        </p:nvSpPr>
        <p:spPr bwMode="auto">
          <a:xfrm>
            <a:off x="2609850" y="590550"/>
            <a:ext cx="4267200" cy="762000"/>
          </a:xfrm>
          <a:prstGeom prst="rect">
            <a:avLst/>
          </a:prstGeom>
          <a:noFill/>
          <a:ln w="9525">
            <a:noFill/>
            <a:miter lim="800000"/>
          </a:ln>
        </p:spPr>
        <p:txBody>
          <a:bodyPr anchor="ctr"/>
          <a:lstStyle/>
          <a:p>
            <a:pPr algn="ctr">
              <a:defRPr/>
            </a:pPr>
            <a:r>
              <a:rPr kumimoji="1" lang="zh-CN" altLang="en-US" sz="4400" b="1">
                <a:solidFill>
                  <a:srgbClr val="0000FF"/>
                </a:solidFill>
                <a:effectLst>
                  <a:outerShdw blurRad="38100" dist="38100" dir="2700000" algn="tl">
                    <a:srgbClr val="C0C0C0"/>
                  </a:outerShdw>
                </a:effectLst>
                <a:ea typeface="隶书" panose="02010509060101010101" pitchFamily="49" charset="-122"/>
              </a:rPr>
              <a:t>顺序查找图示</a:t>
            </a:r>
            <a:endParaRPr kumimoji="1" lang="zh-CN" altLang="en-US" sz="4800" b="1">
              <a:effectLst>
                <a:outerShdw blurRad="38100" dist="38100" dir="2700000" algn="tl">
                  <a:srgbClr val="C0C0C0"/>
                </a:outerShdw>
              </a:effectLst>
            </a:endParaRPr>
          </a:p>
        </p:txBody>
      </p:sp>
      <p:sp>
        <p:nvSpPr>
          <p:cNvPr id="40964" name="Line 13"/>
          <p:cNvSpPr>
            <a:spLocks noChangeShapeType="1"/>
          </p:cNvSpPr>
          <p:nvPr/>
        </p:nvSpPr>
        <p:spPr bwMode="auto">
          <a:xfrm flipV="1">
            <a:off x="2914650" y="2266950"/>
            <a:ext cx="0" cy="381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65" name="Rectangle 14"/>
          <p:cNvSpPr>
            <a:spLocks noChangeArrowheads="1"/>
          </p:cNvSpPr>
          <p:nvPr/>
        </p:nvSpPr>
        <p:spPr bwMode="auto">
          <a:xfrm>
            <a:off x="2609850" y="1657350"/>
            <a:ext cx="41148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40966" name="Text Box 15"/>
          <p:cNvSpPr txBox="1">
            <a:spLocks noChangeArrowheads="1"/>
          </p:cNvSpPr>
          <p:nvPr/>
        </p:nvSpPr>
        <p:spPr bwMode="auto">
          <a:xfrm>
            <a:off x="2686050" y="165735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latin typeface="Arial" panose="020B0604020202020204" pitchFamily="34" charset="0"/>
                <a:ea typeface="宋体" panose="02010600030101010101" pitchFamily="2" charset="-122"/>
              </a:rPr>
              <a:t>25  34  57  16  48  09</a:t>
            </a:r>
            <a:r>
              <a:rPr lang="en-US" altLang="zh-CN" sz="3200" b="1">
                <a:solidFill>
                  <a:schemeClr val="tx2"/>
                </a:solidFill>
                <a:ea typeface="宋体" panose="02010600030101010101" pitchFamily="2" charset="-122"/>
              </a:rPr>
              <a:t> </a:t>
            </a:r>
            <a:endParaRPr lang="en-US" altLang="zh-CN" sz="3200">
              <a:latin typeface="Arial Narrow" panose="020B0606020202030204" pitchFamily="34" charset="0"/>
              <a:ea typeface="宋体" panose="02010600030101010101" pitchFamily="2" charset="-122"/>
              <a:sym typeface="Symbol" panose="05050102010706020507" pitchFamily="18" charset="2"/>
            </a:endParaRPr>
          </a:p>
        </p:txBody>
      </p:sp>
      <p:sp>
        <p:nvSpPr>
          <p:cNvPr id="40967" name="Line 16"/>
          <p:cNvSpPr>
            <a:spLocks noChangeShapeType="1"/>
          </p:cNvSpPr>
          <p:nvPr/>
        </p:nvSpPr>
        <p:spPr bwMode="auto">
          <a:xfrm>
            <a:off x="3295650" y="16573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8" name="Line 17"/>
          <p:cNvSpPr>
            <a:spLocks noChangeShapeType="1"/>
          </p:cNvSpPr>
          <p:nvPr/>
        </p:nvSpPr>
        <p:spPr bwMode="auto">
          <a:xfrm>
            <a:off x="3981450" y="16573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9" name="Line 18"/>
          <p:cNvSpPr>
            <a:spLocks noChangeShapeType="1"/>
          </p:cNvSpPr>
          <p:nvPr/>
        </p:nvSpPr>
        <p:spPr bwMode="auto">
          <a:xfrm>
            <a:off x="4667250" y="16573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19"/>
          <p:cNvSpPr>
            <a:spLocks noChangeShapeType="1"/>
          </p:cNvSpPr>
          <p:nvPr/>
        </p:nvSpPr>
        <p:spPr bwMode="auto">
          <a:xfrm>
            <a:off x="5353050" y="16573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Line 20"/>
          <p:cNvSpPr>
            <a:spLocks noChangeShapeType="1"/>
          </p:cNvSpPr>
          <p:nvPr/>
        </p:nvSpPr>
        <p:spPr bwMode="auto">
          <a:xfrm flipH="1">
            <a:off x="6038850" y="16573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Text Box 21"/>
          <p:cNvSpPr txBox="1">
            <a:spLocks noChangeArrowheads="1"/>
          </p:cNvSpPr>
          <p:nvPr/>
        </p:nvSpPr>
        <p:spPr bwMode="auto">
          <a:xfrm>
            <a:off x="2686050" y="1138238"/>
            <a:ext cx="3917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009900"/>
                </a:solidFill>
                <a:ea typeface="宋体" panose="02010600030101010101" pitchFamily="2" charset="-122"/>
              </a:rPr>
              <a:t>0     1      2      3      4      5 </a:t>
            </a:r>
            <a:endParaRPr lang="en-US" altLang="zh-CN" sz="2400">
              <a:ea typeface="宋体" panose="02010600030101010101" pitchFamily="2" charset="-122"/>
            </a:endParaRPr>
          </a:p>
        </p:txBody>
      </p:sp>
      <p:sp>
        <p:nvSpPr>
          <p:cNvPr id="40973" name="Text Box 22"/>
          <p:cNvSpPr txBox="1">
            <a:spLocks noChangeArrowheads="1"/>
          </p:cNvSpPr>
          <p:nvPr/>
        </p:nvSpPr>
        <p:spPr bwMode="auto">
          <a:xfrm>
            <a:off x="1671638" y="1657350"/>
            <a:ext cx="8620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solidFill>
                  <a:schemeClr val="tx2"/>
                </a:solidFill>
                <a:ea typeface="宋体" panose="02010600030101010101" pitchFamily="2" charset="-122"/>
              </a:rPr>
              <a:t>data</a:t>
            </a:r>
          </a:p>
        </p:txBody>
      </p:sp>
      <p:sp>
        <p:nvSpPr>
          <p:cNvPr id="40974" name="Text Box 23"/>
          <p:cNvSpPr txBox="1">
            <a:spLocks noChangeArrowheads="1"/>
          </p:cNvSpPr>
          <p:nvPr/>
        </p:nvSpPr>
        <p:spPr bwMode="auto">
          <a:xfrm>
            <a:off x="781050" y="2135188"/>
            <a:ext cx="1654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600" b="1">
                <a:solidFill>
                  <a:schemeClr val="accent2"/>
                </a:solidFill>
                <a:ea typeface="隶书" panose="02010509060101010101" pitchFamily="49" charset="-122"/>
              </a:rPr>
              <a:t>查找</a:t>
            </a:r>
            <a:r>
              <a:rPr lang="zh-CN" altLang="en-US" sz="3200">
                <a:solidFill>
                  <a:srgbClr val="FF5050"/>
                </a:solidFill>
                <a:ea typeface="隶书" panose="02010509060101010101" pitchFamily="49" charset="-122"/>
              </a:rPr>
              <a:t> </a:t>
            </a:r>
            <a:r>
              <a:rPr lang="en-US" altLang="zh-CN" sz="3200" b="1">
                <a:solidFill>
                  <a:srgbClr val="FF5050"/>
                </a:solidFill>
                <a:latin typeface="Arial" panose="020B0604020202020204" pitchFamily="34" charset="0"/>
                <a:ea typeface="隶书" panose="02010509060101010101" pitchFamily="49" charset="-122"/>
              </a:rPr>
              <a:t>16</a:t>
            </a:r>
            <a:endParaRPr lang="en-US" altLang="zh-CN" sz="2400">
              <a:ea typeface="宋体" panose="02010600030101010101" pitchFamily="2" charset="-122"/>
            </a:endParaRPr>
          </a:p>
        </p:txBody>
      </p:sp>
      <p:sp>
        <p:nvSpPr>
          <p:cNvPr id="40975" name="Text Box 24"/>
          <p:cNvSpPr txBox="1">
            <a:spLocks noChangeArrowheads="1"/>
          </p:cNvSpPr>
          <p:nvPr/>
        </p:nvSpPr>
        <p:spPr bwMode="auto">
          <a:xfrm>
            <a:off x="2533650" y="222091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rgbClr val="FF5050"/>
                </a:solidFill>
                <a:ea typeface="宋体" panose="02010600030101010101" pitchFamily="2" charset="-122"/>
              </a:rPr>
              <a:t>i</a:t>
            </a:r>
            <a:endParaRPr lang="en-US" altLang="zh-CN" sz="2400">
              <a:ea typeface="宋体" panose="02010600030101010101" pitchFamily="2" charset="-122"/>
            </a:endParaRPr>
          </a:p>
        </p:txBody>
      </p:sp>
      <p:sp>
        <p:nvSpPr>
          <p:cNvPr id="40976" name="Line 25"/>
          <p:cNvSpPr>
            <a:spLocks noChangeShapeType="1"/>
          </p:cNvSpPr>
          <p:nvPr/>
        </p:nvSpPr>
        <p:spPr bwMode="auto">
          <a:xfrm flipV="1">
            <a:off x="3524250" y="3363913"/>
            <a:ext cx="0" cy="381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77" name="Rectangle 26"/>
          <p:cNvSpPr>
            <a:spLocks noChangeArrowheads="1"/>
          </p:cNvSpPr>
          <p:nvPr/>
        </p:nvSpPr>
        <p:spPr bwMode="auto">
          <a:xfrm>
            <a:off x="2609850" y="2754313"/>
            <a:ext cx="41148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40978" name="Text Box 27"/>
          <p:cNvSpPr txBox="1">
            <a:spLocks noChangeArrowheads="1"/>
          </p:cNvSpPr>
          <p:nvPr/>
        </p:nvSpPr>
        <p:spPr bwMode="auto">
          <a:xfrm>
            <a:off x="2686050" y="2754313"/>
            <a:ext cx="4105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latin typeface="Arial" panose="020B0604020202020204" pitchFamily="34" charset="0"/>
                <a:ea typeface="宋体" panose="02010600030101010101" pitchFamily="2" charset="-122"/>
              </a:rPr>
              <a:t>25  34  57  16  48  09</a:t>
            </a:r>
            <a:r>
              <a:rPr lang="en-US" altLang="zh-CN" sz="3200" b="1">
                <a:solidFill>
                  <a:schemeClr val="tx2"/>
                </a:solidFill>
                <a:ea typeface="宋体" panose="02010600030101010101" pitchFamily="2" charset="-122"/>
              </a:rPr>
              <a:t> </a:t>
            </a:r>
            <a:endParaRPr lang="en-US" altLang="zh-CN" sz="3200">
              <a:latin typeface="Arial Narrow" panose="020B0606020202030204" pitchFamily="34" charset="0"/>
              <a:ea typeface="宋体" panose="02010600030101010101" pitchFamily="2" charset="-122"/>
              <a:sym typeface="Symbol" panose="05050102010706020507" pitchFamily="18" charset="2"/>
            </a:endParaRPr>
          </a:p>
        </p:txBody>
      </p:sp>
      <p:sp>
        <p:nvSpPr>
          <p:cNvPr id="40979" name="Line 28"/>
          <p:cNvSpPr>
            <a:spLocks noChangeShapeType="1"/>
          </p:cNvSpPr>
          <p:nvPr/>
        </p:nvSpPr>
        <p:spPr bwMode="auto">
          <a:xfrm>
            <a:off x="3295650" y="27543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29"/>
          <p:cNvSpPr>
            <a:spLocks noChangeShapeType="1"/>
          </p:cNvSpPr>
          <p:nvPr/>
        </p:nvSpPr>
        <p:spPr bwMode="auto">
          <a:xfrm>
            <a:off x="3981450" y="27543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30"/>
          <p:cNvSpPr>
            <a:spLocks noChangeShapeType="1"/>
          </p:cNvSpPr>
          <p:nvPr/>
        </p:nvSpPr>
        <p:spPr bwMode="auto">
          <a:xfrm>
            <a:off x="4667250" y="27543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Line 31"/>
          <p:cNvSpPr>
            <a:spLocks noChangeShapeType="1"/>
          </p:cNvSpPr>
          <p:nvPr/>
        </p:nvSpPr>
        <p:spPr bwMode="auto">
          <a:xfrm>
            <a:off x="5353050" y="27543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32"/>
          <p:cNvSpPr>
            <a:spLocks noChangeShapeType="1"/>
          </p:cNvSpPr>
          <p:nvPr/>
        </p:nvSpPr>
        <p:spPr bwMode="auto">
          <a:xfrm flipH="1">
            <a:off x="6038850" y="27543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Text Box 33"/>
          <p:cNvSpPr txBox="1">
            <a:spLocks noChangeArrowheads="1"/>
          </p:cNvSpPr>
          <p:nvPr/>
        </p:nvSpPr>
        <p:spPr bwMode="auto">
          <a:xfrm>
            <a:off x="3143250" y="328771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rgbClr val="FF5050"/>
                </a:solidFill>
                <a:ea typeface="宋体" panose="02010600030101010101" pitchFamily="2" charset="-122"/>
              </a:rPr>
              <a:t>i</a:t>
            </a:r>
            <a:endParaRPr lang="en-US" altLang="zh-CN" sz="2400">
              <a:ea typeface="宋体" panose="02010600030101010101" pitchFamily="2" charset="-122"/>
            </a:endParaRPr>
          </a:p>
        </p:txBody>
      </p:sp>
      <p:sp>
        <p:nvSpPr>
          <p:cNvPr id="40985" name="Line 34"/>
          <p:cNvSpPr>
            <a:spLocks noChangeShapeType="1"/>
          </p:cNvSpPr>
          <p:nvPr/>
        </p:nvSpPr>
        <p:spPr bwMode="auto">
          <a:xfrm flipV="1">
            <a:off x="4210050" y="4476750"/>
            <a:ext cx="0" cy="381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86" name="Rectangle 35"/>
          <p:cNvSpPr>
            <a:spLocks noChangeArrowheads="1"/>
          </p:cNvSpPr>
          <p:nvPr/>
        </p:nvSpPr>
        <p:spPr bwMode="auto">
          <a:xfrm>
            <a:off x="2609850" y="3867150"/>
            <a:ext cx="41148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40987" name="Text Box 36"/>
          <p:cNvSpPr txBox="1">
            <a:spLocks noChangeArrowheads="1"/>
          </p:cNvSpPr>
          <p:nvPr/>
        </p:nvSpPr>
        <p:spPr bwMode="auto">
          <a:xfrm>
            <a:off x="2686050" y="386715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latin typeface="Arial" panose="020B0604020202020204" pitchFamily="34" charset="0"/>
                <a:ea typeface="宋体" panose="02010600030101010101" pitchFamily="2" charset="-122"/>
              </a:rPr>
              <a:t>25  34  57  16  48  09</a:t>
            </a:r>
            <a:r>
              <a:rPr lang="en-US" altLang="zh-CN" sz="3200" b="1">
                <a:solidFill>
                  <a:schemeClr val="tx2"/>
                </a:solidFill>
                <a:ea typeface="宋体" panose="02010600030101010101" pitchFamily="2" charset="-122"/>
              </a:rPr>
              <a:t> </a:t>
            </a:r>
            <a:endParaRPr lang="en-US" altLang="zh-CN" sz="3200">
              <a:latin typeface="Arial Narrow" panose="020B0606020202030204" pitchFamily="34" charset="0"/>
              <a:ea typeface="宋体" panose="02010600030101010101" pitchFamily="2" charset="-122"/>
              <a:sym typeface="Symbol" panose="05050102010706020507" pitchFamily="18" charset="2"/>
            </a:endParaRPr>
          </a:p>
        </p:txBody>
      </p:sp>
      <p:sp>
        <p:nvSpPr>
          <p:cNvPr id="40988" name="Line 37"/>
          <p:cNvSpPr>
            <a:spLocks noChangeShapeType="1"/>
          </p:cNvSpPr>
          <p:nvPr/>
        </p:nvSpPr>
        <p:spPr bwMode="auto">
          <a:xfrm>
            <a:off x="3295650" y="38671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Line 38"/>
          <p:cNvSpPr>
            <a:spLocks noChangeShapeType="1"/>
          </p:cNvSpPr>
          <p:nvPr/>
        </p:nvSpPr>
        <p:spPr bwMode="auto">
          <a:xfrm>
            <a:off x="3981450" y="38671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39"/>
          <p:cNvSpPr>
            <a:spLocks noChangeShapeType="1"/>
          </p:cNvSpPr>
          <p:nvPr/>
        </p:nvSpPr>
        <p:spPr bwMode="auto">
          <a:xfrm>
            <a:off x="4667250" y="38671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40"/>
          <p:cNvSpPr>
            <a:spLocks noChangeShapeType="1"/>
          </p:cNvSpPr>
          <p:nvPr/>
        </p:nvSpPr>
        <p:spPr bwMode="auto">
          <a:xfrm>
            <a:off x="5353050" y="38671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Line 41"/>
          <p:cNvSpPr>
            <a:spLocks noChangeShapeType="1"/>
          </p:cNvSpPr>
          <p:nvPr/>
        </p:nvSpPr>
        <p:spPr bwMode="auto">
          <a:xfrm flipH="1">
            <a:off x="6038850" y="386715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3" name="Text Box 42"/>
          <p:cNvSpPr txBox="1">
            <a:spLocks noChangeArrowheads="1"/>
          </p:cNvSpPr>
          <p:nvPr/>
        </p:nvSpPr>
        <p:spPr bwMode="auto">
          <a:xfrm>
            <a:off x="3836988" y="4400550"/>
            <a:ext cx="296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rgbClr val="FF5050"/>
                </a:solidFill>
                <a:ea typeface="宋体" panose="02010600030101010101" pitchFamily="2" charset="-122"/>
              </a:rPr>
              <a:t>i</a:t>
            </a:r>
            <a:endParaRPr lang="en-US" altLang="zh-CN" sz="2400">
              <a:ea typeface="宋体" panose="02010600030101010101" pitchFamily="2" charset="-122"/>
            </a:endParaRPr>
          </a:p>
        </p:txBody>
      </p:sp>
      <p:sp>
        <p:nvSpPr>
          <p:cNvPr id="40994" name="Line 43"/>
          <p:cNvSpPr>
            <a:spLocks noChangeShapeType="1"/>
          </p:cNvSpPr>
          <p:nvPr/>
        </p:nvSpPr>
        <p:spPr bwMode="auto">
          <a:xfrm flipV="1">
            <a:off x="4972050" y="5573713"/>
            <a:ext cx="0" cy="381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0995" name="Rectangle 44"/>
          <p:cNvSpPr>
            <a:spLocks noChangeArrowheads="1"/>
          </p:cNvSpPr>
          <p:nvPr/>
        </p:nvSpPr>
        <p:spPr bwMode="auto">
          <a:xfrm>
            <a:off x="2619375" y="4964113"/>
            <a:ext cx="41148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40996" name="Text Box 45"/>
          <p:cNvSpPr txBox="1">
            <a:spLocks noChangeArrowheads="1"/>
          </p:cNvSpPr>
          <p:nvPr/>
        </p:nvSpPr>
        <p:spPr bwMode="auto">
          <a:xfrm>
            <a:off x="2695575" y="4964113"/>
            <a:ext cx="4105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latin typeface="Arial" panose="020B0604020202020204" pitchFamily="34" charset="0"/>
                <a:ea typeface="宋体" panose="02010600030101010101" pitchFamily="2" charset="-122"/>
              </a:rPr>
              <a:t>25  34  57  16  48  09</a:t>
            </a:r>
            <a:r>
              <a:rPr lang="en-US" altLang="zh-CN" sz="3200" b="1">
                <a:solidFill>
                  <a:schemeClr val="tx2"/>
                </a:solidFill>
                <a:ea typeface="宋体" panose="02010600030101010101" pitchFamily="2" charset="-122"/>
              </a:rPr>
              <a:t> </a:t>
            </a:r>
            <a:endParaRPr lang="en-US" altLang="zh-CN" sz="3200">
              <a:latin typeface="Arial Narrow" panose="020B0606020202030204" pitchFamily="34" charset="0"/>
              <a:ea typeface="宋体" panose="02010600030101010101" pitchFamily="2" charset="-122"/>
              <a:sym typeface="Symbol" panose="05050102010706020507" pitchFamily="18" charset="2"/>
            </a:endParaRPr>
          </a:p>
        </p:txBody>
      </p:sp>
      <p:sp>
        <p:nvSpPr>
          <p:cNvPr id="40997" name="Line 46"/>
          <p:cNvSpPr>
            <a:spLocks noChangeShapeType="1"/>
          </p:cNvSpPr>
          <p:nvPr/>
        </p:nvSpPr>
        <p:spPr bwMode="auto">
          <a:xfrm>
            <a:off x="3305175" y="49641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8" name="Line 47"/>
          <p:cNvSpPr>
            <a:spLocks noChangeShapeType="1"/>
          </p:cNvSpPr>
          <p:nvPr/>
        </p:nvSpPr>
        <p:spPr bwMode="auto">
          <a:xfrm>
            <a:off x="3990975" y="49641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9" name="Line 48"/>
          <p:cNvSpPr>
            <a:spLocks noChangeShapeType="1"/>
          </p:cNvSpPr>
          <p:nvPr/>
        </p:nvSpPr>
        <p:spPr bwMode="auto">
          <a:xfrm>
            <a:off x="4676775" y="49641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0" name="Line 49"/>
          <p:cNvSpPr>
            <a:spLocks noChangeShapeType="1"/>
          </p:cNvSpPr>
          <p:nvPr/>
        </p:nvSpPr>
        <p:spPr bwMode="auto">
          <a:xfrm>
            <a:off x="5362575" y="49641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1" name="Line 50"/>
          <p:cNvSpPr>
            <a:spLocks noChangeShapeType="1"/>
          </p:cNvSpPr>
          <p:nvPr/>
        </p:nvSpPr>
        <p:spPr bwMode="auto">
          <a:xfrm flipH="1">
            <a:off x="6048375" y="4964113"/>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2" name="Text Box 51"/>
          <p:cNvSpPr txBox="1">
            <a:spLocks noChangeArrowheads="1"/>
          </p:cNvSpPr>
          <p:nvPr/>
        </p:nvSpPr>
        <p:spPr bwMode="auto">
          <a:xfrm>
            <a:off x="4591050" y="5497513"/>
            <a:ext cx="296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rgbClr val="FF5050"/>
                </a:solidFill>
                <a:ea typeface="宋体" panose="02010600030101010101" pitchFamily="2" charset="-122"/>
              </a:rPr>
              <a:t>i</a:t>
            </a:r>
            <a:endParaRPr lang="en-US" altLang="zh-CN" sz="2400">
              <a:ea typeface="宋体" panose="02010600030101010101" pitchFamily="2" charset="-122"/>
            </a:endParaRPr>
          </a:p>
        </p:txBody>
      </p:sp>
      <p:sp>
        <p:nvSpPr>
          <p:cNvPr id="41003" name="AutoShape 52"/>
          <p:cNvSpPr>
            <a:spLocks noChangeArrowheads="1"/>
          </p:cNvSpPr>
          <p:nvPr/>
        </p:nvSpPr>
        <p:spPr bwMode="auto">
          <a:xfrm>
            <a:off x="3067050" y="2343150"/>
            <a:ext cx="533400" cy="152400"/>
          </a:xfrm>
          <a:prstGeom prst="curvedUpArrow">
            <a:avLst>
              <a:gd name="adj1" fmla="val 70000"/>
              <a:gd name="adj2" fmla="val 140000"/>
              <a:gd name="adj3" fmla="val 33329"/>
            </a:avLst>
          </a:prstGeom>
          <a:solidFill>
            <a:srgbClr val="0099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1004" name="AutoShape 53"/>
          <p:cNvSpPr>
            <a:spLocks noChangeArrowheads="1"/>
          </p:cNvSpPr>
          <p:nvPr/>
        </p:nvSpPr>
        <p:spPr bwMode="auto">
          <a:xfrm>
            <a:off x="3676650" y="3409950"/>
            <a:ext cx="533400" cy="152400"/>
          </a:xfrm>
          <a:prstGeom prst="curvedUpArrow">
            <a:avLst>
              <a:gd name="adj1" fmla="val 70000"/>
              <a:gd name="adj2" fmla="val 140000"/>
              <a:gd name="adj3" fmla="val 33329"/>
            </a:avLst>
          </a:prstGeom>
          <a:solidFill>
            <a:srgbClr val="0099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1005" name="AutoShape 54"/>
          <p:cNvSpPr>
            <a:spLocks noChangeArrowheads="1"/>
          </p:cNvSpPr>
          <p:nvPr/>
        </p:nvSpPr>
        <p:spPr bwMode="auto">
          <a:xfrm>
            <a:off x="4438650" y="4552950"/>
            <a:ext cx="533400" cy="152400"/>
          </a:xfrm>
          <a:prstGeom prst="curvedUpArrow">
            <a:avLst>
              <a:gd name="adj1" fmla="val 70000"/>
              <a:gd name="adj2" fmla="val 140000"/>
              <a:gd name="adj3" fmla="val 33329"/>
            </a:avLst>
          </a:prstGeom>
          <a:solidFill>
            <a:srgbClr val="00990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1006" name="Text Box 55"/>
          <p:cNvSpPr txBox="1">
            <a:spLocks noChangeArrowheads="1"/>
          </p:cNvSpPr>
          <p:nvPr/>
        </p:nvSpPr>
        <p:spPr bwMode="auto">
          <a:xfrm>
            <a:off x="5048250" y="5483225"/>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600" b="1">
                <a:solidFill>
                  <a:schemeClr val="accent2"/>
                </a:solidFill>
                <a:ea typeface="隶书" panose="02010509060101010101" pitchFamily="49" charset="-122"/>
              </a:rPr>
              <a:t>查找成功</a:t>
            </a:r>
            <a:endParaRPr lang="zh-CN" altLang="en-US" sz="240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Line 4"/>
          <p:cNvSpPr>
            <a:spLocks noChangeShapeType="1"/>
          </p:cNvSpPr>
          <p:nvPr/>
        </p:nvSpPr>
        <p:spPr bwMode="auto">
          <a:xfrm flipV="1">
            <a:off x="2830513" y="1524000"/>
            <a:ext cx="0" cy="381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1987" name="Rectangle 5"/>
          <p:cNvSpPr>
            <a:spLocks noChangeArrowheads="1"/>
          </p:cNvSpPr>
          <p:nvPr/>
        </p:nvSpPr>
        <p:spPr bwMode="auto">
          <a:xfrm>
            <a:off x="2533650" y="914400"/>
            <a:ext cx="3429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41988" name="Text Box 6"/>
          <p:cNvSpPr txBox="1">
            <a:spLocks noChangeArrowheads="1"/>
          </p:cNvSpPr>
          <p:nvPr/>
        </p:nvSpPr>
        <p:spPr bwMode="auto">
          <a:xfrm>
            <a:off x="2609850" y="914400"/>
            <a:ext cx="342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latin typeface="Arial" panose="020B0604020202020204" pitchFamily="34" charset="0"/>
                <a:ea typeface="宋体" panose="02010600030101010101" pitchFamily="2" charset="-122"/>
              </a:rPr>
              <a:t>25  34  57  16  48</a:t>
            </a:r>
            <a:r>
              <a:rPr lang="en-US" altLang="zh-CN" sz="3200" b="1">
                <a:solidFill>
                  <a:schemeClr val="tx2"/>
                </a:solidFill>
                <a:ea typeface="宋体" panose="02010600030101010101" pitchFamily="2" charset="-122"/>
              </a:rPr>
              <a:t> </a:t>
            </a:r>
            <a:endParaRPr lang="en-US" altLang="zh-CN" sz="3200">
              <a:latin typeface="Arial Narrow" panose="020B0606020202030204" pitchFamily="34" charset="0"/>
              <a:ea typeface="宋体" panose="02010600030101010101" pitchFamily="2" charset="-122"/>
              <a:sym typeface="Symbol" panose="05050102010706020507" pitchFamily="18" charset="2"/>
            </a:endParaRPr>
          </a:p>
        </p:txBody>
      </p:sp>
      <p:sp>
        <p:nvSpPr>
          <p:cNvPr id="41989" name="Line 7"/>
          <p:cNvSpPr>
            <a:spLocks noChangeShapeType="1"/>
          </p:cNvSpPr>
          <p:nvPr/>
        </p:nvSpPr>
        <p:spPr bwMode="auto">
          <a:xfrm>
            <a:off x="3219450" y="9144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8"/>
          <p:cNvSpPr>
            <a:spLocks noChangeShapeType="1"/>
          </p:cNvSpPr>
          <p:nvPr/>
        </p:nvSpPr>
        <p:spPr bwMode="auto">
          <a:xfrm>
            <a:off x="3905250" y="9144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9"/>
          <p:cNvSpPr>
            <a:spLocks noChangeShapeType="1"/>
          </p:cNvSpPr>
          <p:nvPr/>
        </p:nvSpPr>
        <p:spPr bwMode="auto">
          <a:xfrm>
            <a:off x="4591050" y="9144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Line 10"/>
          <p:cNvSpPr>
            <a:spLocks noChangeShapeType="1"/>
          </p:cNvSpPr>
          <p:nvPr/>
        </p:nvSpPr>
        <p:spPr bwMode="auto">
          <a:xfrm>
            <a:off x="5276850" y="9144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Text Box 11"/>
          <p:cNvSpPr txBox="1">
            <a:spLocks noChangeArrowheads="1"/>
          </p:cNvSpPr>
          <p:nvPr/>
        </p:nvSpPr>
        <p:spPr bwMode="auto">
          <a:xfrm>
            <a:off x="2609850" y="471488"/>
            <a:ext cx="3117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009900"/>
                </a:solidFill>
                <a:ea typeface="宋体" panose="02010600030101010101" pitchFamily="2" charset="-122"/>
              </a:rPr>
              <a:t>0     1      2      3      4</a:t>
            </a:r>
            <a:endParaRPr lang="en-US" altLang="zh-CN" sz="2400">
              <a:ea typeface="宋体" panose="02010600030101010101" pitchFamily="2" charset="-122"/>
            </a:endParaRPr>
          </a:p>
        </p:txBody>
      </p:sp>
      <p:sp>
        <p:nvSpPr>
          <p:cNvPr id="41994" name="Text Box 12"/>
          <p:cNvSpPr txBox="1">
            <a:spLocks noChangeArrowheads="1"/>
          </p:cNvSpPr>
          <p:nvPr/>
        </p:nvSpPr>
        <p:spPr bwMode="auto">
          <a:xfrm>
            <a:off x="1595438" y="914400"/>
            <a:ext cx="8620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a:solidFill>
                  <a:schemeClr val="tx2"/>
                </a:solidFill>
                <a:ea typeface="宋体" panose="02010600030101010101" pitchFamily="2" charset="-122"/>
              </a:rPr>
              <a:t>data</a:t>
            </a:r>
          </a:p>
        </p:txBody>
      </p:sp>
      <p:sp>
        <p:nvSpPr>
          <p:cNvPr id="41995" name="Text Box 13"/>
          <p:cNvSpPr txBox="1">
            <a:spLocks noChangeArrowheads="1"/>
          </p:cNvSpPr>
          <p:nvPr/>
        </p:nvSpPr>
        <p:spPr bwMode="auto">
          <a:xfrm>
            <a:off x="755650" y="1447800"/>
            <a:ext cx="154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200">
                <a:solidFill>
                  <a:schemeClr val="accent2"/>
                </a:solidFill>
                <a:ea typeface="隶书" panose="02010509060101010101" pitchFamily="49" charset="-122"/>
              </a:rPr>
              <a:t>查找 </a:t>
            </a:r>
            <a:r>
              <a:rPr lang="en-US" altLang="zh-CN" sz="3200" b="1">
                <a:solidFill>
                  <a:schemeClr val="hlink"/>
                </a:solidFill>
                <a:latin typeface="Arial" panose="020B0604020202020204" pitchFamily="34" charset="0"/>
                <a:ea typeface="隶书" panose="02010509060101010101" pitchFamily="49" charset="-122"/>
              </a:rPr>
              <a:t>50</a:t>
            </a:r>
            <a:endParaRPr lang="en-US" altLang="zh-CN" sz="2400">
              <a:ea typeface="宋体" panose="02010600030101010101" pitchFamily="2" charset="-122"/>
            </a:endParaRPr>
          </a:p>
        </p:txBody>
      </p:sp>
      <p:sp>
        <p:nvSpPr>
          <p:cNvPr id="41996" name="Text Box 14"/>
          <p:cNvSpPr txBox="1">
            <a:spLocks noChangeArrowheads="1"/>
          </p:cNvSpPr>
          <p:nvPr/>
        </p:nvSpPr>
        <p:spPr bwMode="auto">
          <a:xfrm>
            <a:off x="2457450" y="1447800"/>
            <a:ext cx="29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rgbClr val="FF5050"/>
                </a:solidFill>
                <a:ea typeface="宋体" panose="02010600030101010101" pitchFamily="2" charset="-122"/>
              </a:rPr>
              <a:t>i</a:t>
            </a:r>
            <a:endParaRPr lang="en-US" altLang="zh-CN" sz="2400">
              <a:ea typeface="宋体" panose="02010600030101010101" pitchFamily="2" charset="-122"/>
            </a:endParaRPr>
          </a:p>
        </p:txBody>
      </p:sp>
      <p:sp>
        <p:nvSpPr>
          <p:cNvPr id="41997" name="Line 15"/>
          <p:cNvSpPr>
            <a:spLocks noChangeShapeType="1"/>
          </p:cNvSpPr>
          <p:nvPr/>
        </p:nvSpPr>
        <p:spPr bwMode="auto">
          <a:xfrm flipV="1">
            <a:off x="3440113" y="2590800"/>
            <a:ext cx="0" cy="381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1998" name="Rectangle 16"/>
          <p:cNvSpPr>
            <a:spLocks noChangeArrowheads="1"/>
          </p:cNvSpPr>
          <p:nvPr/>
        </p:nvSpPr>
        <p:spPr bwMode="auto">
          <a:xfrm>
            <a:off x="2533650" y="1981200"/>
            <a:ext cx="3429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41999" name="Text Box 17"/>
          <p:cNvSpPr txBox="1">
            <a:spLocks noChangeArrowheads="1"/>
          </p:cNvSpPr>
          <p:nvPr/>
        </p:nvSpPr>
        <p:spPr bwMode="auto">
          <a:xfrm>
            <a:off x="2609850" y="1981200"/>
            <a:ext cx="350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latin typeface="Arial" panose="020B0604020202020204" pitchFamily="34" charset="0"/>
                <a:ea typeface="宋体" panose="02010600030101010101" pitchFamily="2" charset="-122"/>
              </a:rPr>
              <a:t>25  34  57  16  48</a:t>
            </a:r>
            <a:r>
              <a:rPr lang="en-US" altLang="zh-CN" sz="3200" b="1">
                <a:solidFill>
                  <a:schemeClr val="tx2"/>
                </a:solidFill>
                <a:ea typeface="宋体" panose="02010600030101010101" pitchFamily="2" charset="-122"/>
              </a:rPr>
              <a:t> </a:t>
            </a:r>
            <a:endParaRPr lang="en-US" altLang="zh-CN" sz="3200">
              <a:latin typeface="Arial Narrow" panose="020B0606020202030204" pitchFamily="34" charset="0"/>
              <a:ea typeface="宋体" panose="02010600030101010101" pitchFamily="2" charset="-122"/>
              <a:sym typeface="Symbol" panose="05050102010706020507" pitchFamily="18" charset="2"/>
            </a:endParaRPr>
          </a:p>
        </p:txBody>
      </p:sp>
      <p:sp>
        <p:nvSpPr>
          <p:cNvPr id="42000" name="Line 18"/>
          <p:cNvSpPr>
            <a:spLocks noChangeShapeType="1"/>
          </p:cNvSpPr>
          <p:nvPr/>
        </p:nvSpPr>
        <p:spPr bwMode="auto">
          <a:xfrm>
            <a:off x="3219450" y="19812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9"/>
          <p:cNvSpPr>
            <a:spLocks noChangeShapeType="1"/>
          </p:cNvSpPr>
          <p:nvPr/>
        </p:nvSpPr>
        <p:spPr bwMode="auto">
          <a:xfrm>
            <a:off x="3905250" y="19812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20"/>
          <p:cNvSpPr>
            <a:spLocks noChangeShapeType="1"/>
          </p:cNvSpPr>
          <p:nvPr/>
        </p:nvSpPr>
        <p:spPr bwMode="auto">
          <a:xfrm>
            <a:off x="4591050" y="19812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21"/>
          <p:cNvSpPr>
            <a:spLocks noChangeShapeType="1"/>
          </p:cNvSpPr>
          <p:nvPr/>
        </p:nvSpPr>
        <p:spPr bwMode="auto">
          <a:xfrm>
            <a:off x="5276850" y="19812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Text Box 22"/>
          <p:cNvSpPr txBox="1">
            <a:spLocks noChangeArrowheads="1"/>
          </p:cNvSpPr>
          <p:nvPr/>
        </p:nvSpPr>
        <p:spPr bwMode="auto">
          <a:xfrm>
            <a:off x="3067050" y="2514600"/>
            <a:ext cx="29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rgbClr val="FF5050"/>
                </a:solidFill>
                <a:ea typeface="宋体" panose="02010600030101010101" pitchFamily="2" charset="-122"/>
              </a:rPr>
              <a:t>i</a:t>
            </a:r>
            <a:endParaRPr lang="en-US" altLang="zh-CN" sz="2400">
              <a:ea typeface="宋体" panose="02010600030101010101" pitchFamily="2" charset="-122"/>
            </a:endParaRPr>
          </a:p>
        </p:txBody>
      </p:sp>
      <p:sp>
        <p:nvSpPr>
          <p:cNvPr id="42005" name="Line 23"/>
          <p:cNvSpPr>
            <a:spLocks noChangeShapeType="1"/>
          </p:cNvSpPr>
          <p:nvPr/>
        </p:nvSpPr>
        <p:spPr bwMode="auto">
          <a:xfrm flipV="1">
            <a:off x="4133850" y="3657600"/>
            <a:ext cx="0" cy="381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2006" name="Rectangle 24"/>
          <p:cNvSpPr>
            <a:spLocks noChangeArrowheads="1"/>
          </p:cNvSpPr>
          <p:nvPr/>
        </p:nvSpPr>
        <p:spPr bwMode="auto">
          <a:xfrm>
            <a:off x="2533650" y="3048000"/>
            <a:ext cx="3429000"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42007" name="Text Box 25"/>
          <p:cNvSpPr txBox="1">
            <a:spLocks noChangeArrowheads="1"/>
          </p:cNvSpPr>
          <p:nvPr/>
        </p:nvSpPr>
        <p:spPr bwMode="auto">
          <a:xfrm>
            <a:off x="2609850" y="304800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latin typeface="Arial" panose="020B0604020202020204" pitchFamily="34" charset="0"/>
                <a:ea typeface="宋体" panose="02010600030101010101" pitchFamily="2" charset="-122"/>
              </a:rPr>
              <a:t>25  34  57  16  48</a:t>
            </a:r>
            <a:r>
              <a:rPr lang="en-US" altLang="zh-CN" sz="3200" b="1">
                <a:solidFill>
                  <a:schemeClr val="tx2"/>
                </a:solidFill>
                <a:ea typeface="宋体" panose="02010600030101010101" pitchFamily="2" charset="-122"/>
              </a:rPr>
              <a:t> </a:t>
            </a:r>
            <a:endParaRPr lang="en-US" altLang="zh-CN" sz="3200">
              <a:latin typeface="Arial Narrow" panose="020B0606020202030204" pitchFamily="34" charset="0"/>
              <a:ea typeface="宋体" panose="02010600030101010101" pitchFamily="2" charset="-122"/>
              <a:sym typeface="Symbol" panose="05050102010706020507" pitchFamily="18" charset="2"/>
            </a:endParaRPr>
          </a:p>
        </p:txBody>
      </p:sp>
      <p:sp>
        <p:nvSpPr>
          <p:cNvPr id="42008" name="Line 26"/>
          <p:cNvSpPr>
            <a:spLocks noChangeShapeType="1"/>
          </p:cNvSpPr>
          <p:nvPr/>
        </p:nvSpPr>
        <p:spPr bwMode="auto">
          <a:xfrm>
            <a:off x="3219450" y="30480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27"/>
          <p:cNvSpPr>
            <a:spLocks noChangeShapeType="1"/>
          </p:cNvSpPr>
          <p:nvPr/>
        </p:nvSpPr>
        <p:spPr bwMode="auto">
          <a:xfrm>
            <a:off x="3905250" y="30480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28"/>
          <p:cNvSpPr>
            <a:spLocks noChangeShapeType="1"/>
          </p:cNvSpPr>
          <p:nvPr/>
        </p:nvSpPr>
        <p:spPr bwMode="auto">
          <a:xfrm>
            <a:off x="4591050" y="30480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Line 29"/>
          <p:cNvSpPr>
            <a:spLocks noChangeShapeType="1"/>
          </p:cNvSpPr>
          <p:nvPr/>
        </p:nvSpPr>
        <p:spPr bwMode="auto">
          <a:xfrm>
            <a:off x="5276850" y="30480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Text Box 30"/>
          <p:cNvSpPr txBox="1">
            <a:spLocks noChangeArrowheads="1"/>
          </p:cNvSpPr>
          <p:nvPr/>
        </p:nvSpPr>
        <p:spPr bwMode="auto">
          <a:xfrm>
            <a:off x="3760788" y="3581400"/>
            <a:ext cx="296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rgbClr val="FF5050"/>
                </a:solidFill>
                <a:ea typeface="宋体" panose="02010600030101010101" pitchFamily="2" charset="-122"/>
              </a:rPr>
              <a:t>i</a:t>
            </a:r>
            <a:endParaRPr lang="en-US" altLang="zh-CN" sz="2400">
              <a:ea typeface="宋体" panose="02010600030101010101" pitchFamily="2" charset="-122"/>
            </a:endParaRPr>
          </a:p>
        </p:txBody>
      </p:sp>
      <p:sp>
        <p:nvSpPr>
          <p:cNvPr id="42013" name="Line 31"/>
          <p:cNvSpPr>
            <a:spLocks noChangeShapeType="1"/>
          </p:cNvSpPr>
          <p:nvPr/>
        </p:nvSpPr>
        <p:spPr bwMode="auto">
          <a:xfrm flipV="1">
            <a:off x="4895850" y="4724400"/>
            <a:ext cx="0" cy="381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2014" name="Rectangle 32"/>
          <p:cNvSpPr>
            <a:spLocks noChangeArrowheads="1"/>
          </p:cNvSpPr>
          <p:nvPr/>
        </p:nvSpPr>
        <p:spPr bwMode="auto">
          <a:xfrm>
            <a:off x="2543175" y="4114800"/>
            <a:ext cx="3419475"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42015" name="Text Box 33"/>
          <p:cNvSpPr txBox="1">
            <a:spLocks noChangeArrowheads="1"/>
          </p:cNvSpPr>
          <p:nvPr/>
        </p:nvSpPr>
        <p:spPr bwMode="auto">
          <a:xfrm>
            <a:off x="2619375" y="411480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latin typeface="Arial" panose="020B0604020202020204" pitchFamily="34" charset="0"/>
                <a:ea typeface="宋体" panose="02010600030101010101" pitchFamily="2" charset="-122"/>
              </a:rPr>
              <a:t>25  34  57  16  48</a:t>
            </a:r>
            <a:r>
              <a:rPr lang="en-US" altLang="zh-CN" sz="3200" b="1">
                <a:solidFill>
                  <a:schemeClr val="tx2"/>
                </a:solidFill>
                <a:ea typeface="宋体" panose="02010600030101010101" pitchFamily="2" charset="-122"/>
              </a:rPr>
              <a:t> </a:t>
            </a:r>
            <a:endParaRPr lang="en-US" altLang="zh-CN" sz="3200">
              <a:latin typeface="Arial Narrow" panose="020B0606020202030204" pitchFamily="34" charset="0"/>
              <a:ea typeface="宋体" panose="02010600030101010101" pitchFamily="2" charset="-122"/>
              <a:sym typeface="Symbol" panose="05050102010706020507" pitchFamily="18" charset="2"/>
            </a:endParaRPr>
          </a:p>
        </p:txBody>
      </p:sp>
      <p:sp>
        <p:nvSpPr>
          <p:cNvPr id="42016" name="Line 34"/>
          <p:cNvSpPr>
            <a:spLocks noChangeShapeType="1"/>
          </p:cNvSpPr>
          <p:nvPr/>
        </p:nvSpPr>
        <p:spPr bwMode="auto">
          <a:xfrm>
            <a:off x="3228975" y="41148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35"/>
          <p:cNvSpPr>
            <a:spLocks noChangeShapeType="1"/>
          </p:cNvSpPr>
          <p:nvPr/>
        </p:nvSpPr>
        <p:spPr bwMode="auto">
          <a:xfrm>
            <a:off x="3914775" y="41148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36"/>
          <p:cNvSpPr>
            <a:spLocks noChangeShapeType="1"/>
          </p:cNvSpPr>
          <p:nvPr/>
        </p:nvSpPr>
        <p:spPr bwMode="auto">
          <a:xfrm>
            <a:off x="4600575" y="41148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37"/>
          <p:cNvSpPr>
            <a:spLocks noChangeShapeType="1"/>
          </p:cNvSpPr>
          <p:nvPr/>
        </p:nvSpPr>
        <p:spPr bwMode="auto">
          <a:xfrm>
            <a:off x="5286375" y="41148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Text Box 38"/>
          <p:cNvSpPr txBox="1">
            <a:spLocks noChangeArrowheads="1"/>
          </p:cNvSpPr>
          <p:nvPr/>
        </p:nvSpPr>
        <p:spPr bwMode="auto">
          <a:xfrm>
            <a:off x="4514850" y="4648200"/>
            <a:ext cx="29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rgbClr val="FF5050"/>
                </a:solidFill>
                <a:ea typeface="宋体" panose="02010600030101010101" pitchFamily="2" charset="-122"/>
              </a:rPr>
              <a:t>i</a:t>
            </a:r>
            <a:endParaRPr lang="en-US" altLang="zh-CN" sz="2400">
              <a:ea typeface="宋体" panose="02010600030101010101" pitchFamily="2" charset="-122"/>
            </a:endParaRPr>
          </a:p>
        </p:txBody>
      </p:sp>
      <p:sp>
        <p:nvSpPr>
          <p:cNvPr id="42021" name="Line 39"/>
          <p:cNvSpPr>
            <a:spLocks noChangeShapeType="1"/>
          </p:cNvSpPr>
          <p:nvPr/>
        </p:nvSpPr>
        <p:spPr bwMode="auto">
          <a:xfrm flipV="1">
            <a:off x="5581650" y="5791200"/>
            <a:ext cx="0" cy="381000"/>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2022" name="Rectangle 40"/>
          <p:cNvSpPr>
            <a:spLocks noChangeArrowheads="1"/>
          </p:cNvSpPr>
          <p:nvPr/>
        </p:nvSpPr>
        <p:spPr bwMode="auto">
          <a:xfrm>
            <a:off x="2543175" y="5181600"/>
            <a:ext cx="3419475" cy="533400"/>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42023" name="Text Box 41"/>
          <p:cNvSpPr txBox="1">
            <a:spLocks noChangeArrowheads="1"/>
          </p:cNvSpPr>
          <p:nvPr/>
        </p:nvSpPr>
        <p:spPr bwMode="auto">
          <a:xfrm>
            <a:off x="2619375" y="518160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latin typeface="Arial" panose="020B0604020202020204" pitchFamily="34" charset="0"/>
                <a:ea typeface="宋体" panose="02010600030101010101" pitchFamily="2" charset="-122"/>
              </a:rPr>
              <a:t>25  34  57  16  48</a:t>
            </a:r>
            <a:r>
              <a:rPr lang="en-US" altLang="zh-CN" sz="3200" b="1">
                <a:solidFill>
                  <a:schemeClr val="tx2"/>
                </a:solidFill>
                <a:ea typeface="宋体" panose="02010600030101010101" pitchFamily="2" charset="-122"/>
              </a:rPr>
              <a:t> </a:t>
            </a:r>
            <a:endParaRPr lang="en-US" altLang="zh-CN" sz="3200">
              <a:latin typeface="Arial Narrow" panose="020B0606020202030204" pitchFamily="34" charset="0"/>
              <a:ea typeface="宋体" panose="02010600030101010101" pitchFamily="2" charset="-122"/>
              <a:sym typeface="Symbol" panose="05050102010706020507" pitchFamily="18" charset="2"/>
            </a:endParaRPr>
          </a:p>
        </p:txBody>
      </p:sp>
      <p:sp>
        <p:nvSpPr>
          <p:cNvPr id="42024" name="Line 42"/>
          <p:cNvSpPr>
            <a:spLocks noChangeShapeType="1"/>
          </p:cNvSpPr>
          <p:nvPr/>
        </p:nvSpPr>
        <p:spPr bwMode="auto">
          <a:xfrm>
            <a:off x="3228975" y="51816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43"/>
          <p:cNvSpPr>
            <a:spLocks noChangeShapeType="1"/>
          </p:cNvSpPr>
          <p:nvPr/>
        </p:nvSpPr>
        <p:spPr bwMode="auto">
          <a:xfrm>
            <a:off x="3914775" y="51816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44"/>
          <p:cNvSpPr>
            <a:spLocks noChangeShapeType="1"/>
          </p:cNvSpPr>
          <p:nvPr/>
        </p:nvSpPr>
        <p:spPr bwMode="auto">
          <a:xfrm>
            <a:off x="5286375" y="51816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7" name="Line 45"/>
          <p:cNvSpPr>
            <a:spLocks noChangeShapeType="1"/>
          </p:cNvSpPr>
          <p:nvPr/>
        </p:nvSpPr>
        <p:spPr bwMode="auto">
          <a:xfrm flipH="1">
            <a:off x="4667250" y="5181600"/>
            <a:ext cx="0" cy="53340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8" name="Text Box 46"/>
          <p:cNvSpPr txBox="1">
            <a:spLocks noChangeArrowheads="1"/>
          </p:cNvSpPr>
          <p:nvPr/>
        </p:nvSpPr>
        <p:spPr bwMode="auto">
          <a:xfrm>
            <a:off x="5208588" y="5715000"/>
            <a:ext cx="296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rgbClr val="FF5050"/>
                </a:solidFill>
                <a:ea typeface="宋体" panose="02010600030101010101" pitchFamily="2" charset="-122"/>
              </a:rPr>
              <a:t>i</a:t>
            </a:r>
            <a:endParaRPr lang="en-US" altLang="zh-CN" sz="2400">
              <a:ea typeface="宋体" panose="02010600030101010101" pitchFamily="2" charset="-122"/>
            </a:endParaRPr>
          </a:p>
        </p:txBody>
      </p:sp>
      <p:sp>
        <p:nvSpPr>
          <p:cNvPr id="42029" name="AutoShape 47"/>
          <p:cNvSpPr>
            <a:spLocks noChangeArrowheads="1"/>
          </p:cNvSpPr>
          <p:nvPr/>
        </p:nvSpPr>
        <p:spPr bwMode="auto">
          <a:xfrm>
            <a:off x="2990850" y="1600200"/>
            <a:ext cx="533400" cy="152400"/>
          </a:xfrm>
          <a:prstGeom prst="curvedUpArrow">
            <a:avLst>
              <a:gd name="adj1" fmla="val 70000"/>
              <a:gd name="adj2" fmla="val 140000"/>
              <a:gd name="adj3" fmla="val 33329"/>
            </a:avLst>
          </a:prstGeom>
          <a:solidFill>
            <a:srgbClr val="FF505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2030" name="AutoShape 48"/>
          <p:cNvSpPr>
            <a:spLocks noChangeArrowheads="1"/>
          </p:cNvSpPr>
          <p:nvPr/>
        </p:nvSpPr>
        <p:spPr bwMode="auto">
          <a:xfrm>
            <a:off x="3600450" y="2667000"/>
            <a:ext cx="533400" cy="152400"/>
          </a:xfrm>
          <a:prstGeom prst="curvedUpArrow">
            <a:avLst>
              <a:gd name="adj1" fmla="val 70000"/>
              <a:gd name="adj2" fmla="val 140000"/>
              <a:gd name="adj3" fmla="val 33329"/>
            </a:avLst>
          </a:prstGeom>
          <a:solidFill>
            <a:srgbClr val="FF505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2031" name="AutoShape 49"/>
          <p:cNvSpPr>
            <a:spLocks noChangeArrowheads="1"/>
          </p:cNvSpPr>
          <p:nvPr/>
        </p:nvSpPr>
        <p:spPr bwMode="auto">
          <a:xfrm>
            <a:off x="4286250" y="3733800"/>
            <a:ext cx="533400" cy="152400"/>
          </a:xfrm>
          <a:prstGeom prst="curvedUpArrow">
            <a:avLst>
              <a:gd name="adj1" fmla="val 70000"/>
              <a:gd name="adj2" fmla="val 140000"/>
              <a:gd name="adj3" fmla="val 33329"/>
            </a:avLst>
          </a:prstGeom>
          <a:solidFill>
            <a:srgbClr val="FF505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2032" name="AutoShape 50"/>
          <p:cNvSpPr>
            <a:spLocks noChangeArrowheads="1"/>
          </p:cNvSpPr>
          <p:nvPr/>
        </p:nvSpPr>
        <p:spPr bwMode="auto">
          <a:xfrm>
            <a:off x="5048250" y="4800600"/>
            <a:ext cx="533400" cy="152400"/>
          </a:xfrm>
          <a:prstGeom prst="curvedUpArrow">
            <a:avLst>
              <a:gd name="adj1" fmla="val 70000"/>
              <a:gd name="adj2" fmla="val 140000"/>
              <a:gd name="adj3" fmla="val 33329"/>
            </a:avLst>
          </a:prstGeom>
          <a:solidFill>
            <a:srgbClr val="FF505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2033" name="AutoShape 51"/>
          <p:cNvSpPr>
            <a:spLocks noChangeArrowheads="1"/>
          </p:cNvSpPr>
          <p:nvPr/>
        </p:nvSpPr>
        <p:spPr bwMode="auto">
          <a:xfrm>
            <a:off x="5734050" y="5867400"/>
            <a:ext cx="533400" cy="152400"/>
          </a:xfrm>
          <a:prstGeom prst="curvedUpArrow">
            <a:avLst>
              <a:gd name="adj1" fmla="val 70000"/>
              <a:gd name="adj2" fmla="val 140000"/>
              <a:gd name="adj3" fmla="val 33329"/>
            </a:avLst>
          </a:prstGeom>
          <a:solidFill>
            <a:srgbClr val="FF5050"/>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2034" name="Text Box 52"/>
          <p:cNvSpPr txBox="1">
            <a:spLocks noChangeArrowheads="1"/>
          </p:cNvSpPr>
          <p:nvPr/>
        </p:nvSpPr>
        <p:spPr bwMode="auto">
          <a:xfrm>
            <a:off x="6419850" y="5592763"/>
            <a:ext cx="1816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200" b="1">
                <a:solidFill>
                  <a:schemeClr val="accent2"/>
                </a:solidFill>
                <a:ea typeface="隶书" panose="02010509060101010101" pitchFamily="49" charset="-122"/>
              </a:rPr>
              <a:t>查找失败</a:t>
            </a:r>
            <a:endParaRPr lang="zh-CN" altLang="en-US" sz="2400">
              <a:ea typeface="宋体" panose="02010600030101010101" pitchFamily="2" charset="-122"/>
            </a:endParaRPr>
          </a:p>
        </p:txBody>
      </p:sp>
      <p:sp>
        <p:nvSpPr>
          <p:cNvPr id="53" name="Rectangle 11"/>
          <p:cNvSpPr>
            <a:spLocks noChangeArrowheads="1"/>
          </p:cNvSpPr>
          <p:nvPr/>
        </p:nvSpPr>
        <p:spPr bwMode="auto">
          <a:xfrm>
            <a:off x="0" y="0"/>
            <a:ext cx="7286625"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3. </a:t>
            </a:r>
            <a:r>
              <a:rPr kumimoji="1" lang="zh-CN" altLang="en-US" sz="3200" b="1" dirty="0">
                <a:solidFill>
                  <a:srgbClr val="FF3399"/>
                </a:solidFill>
                <a:latin typeface="楷体_GB2312" pitchFamily="49" charset="-122"/>
                <a:ea typeface="楷体_GB2312" pitchFamily="49" charset="-122"/>
              </a:rPr>
              <a:t>查找</a:t>
            </a:r>
            <a:r>
              <a:rPr kumimoji="1" lang="zh-CN" altLang="en-US" sz="2400" b="1" dirty="0">
                <a:latin typeface="楷体_GB2312" pitchFamily="49" charset="-122"/>
                <a:ea typeface="楷体_GB2312" pitchFamily="49" charset="-122"/>
              </a:rPr>
              <a:t>（根据指定数据获取数据所在的位置）</a:t>
            </a:r>
            <a:r>
              <a:rPr kumimoji="1" lang="zh-CN" altLang="en-US" sz="2400" b="1" dirty="0">
                <a:effectLst>
                  <a:outerShdw blurRad="38100" dist="38100" dir="2700000" algn="tl">
                    <a:srgbClr val="000000"/>
                  </a:outerShdw>
                </a:effectLst>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1590" name="Rectangle 6"/>
          <p:cNvSpPr>
            <a:spLocks noChangeArrowheads="1"/>
          </p:cNvSpPr>
          <p:nvPr/>
        </p:nvSpPr>
        <p:spPr bwMode="auto">
          <a:xfrm>
            <a:off x="1763713" y="4572000"/>
            <a:ext cx="6192837" cy="515938"/>
          </a:xfrm>
          <a:prstGeom prst="rect">
            <a:avLst/>
          </a:prstGeom>
          <a:solidFill>
            <a:srgbClr val="FFFF99"/>
          </a:solidFill>
          <a:ln w="9525">
            <a:noFill/>
            <a:miter lim="800000"/>
          </a:ln>
          <a:effectLst/>
        </p:spPr>
        <p:txBody>
          <a:bodyPr anchor="ctr"/>
          <a:lstStyle/>
          <a:p>
            <a:pPr>
              <a:defRPr/>
            </a:pPr>
            <a:r>
              <a:rPr kumimoji="1" lang="zh-CN" altLang="en-US" sz="3200" b="1">
                <a:solidFill>
                  <a:srgbClr val="FF3399"/>
                </a:solidFill>
                <a:latin typeface="楷体_GB2312" pitchFamily="49" charset="-122"/>
                <a:ea typeface="楷体_GB2312" pitchFamily="49" charset="-122"/>
              </a:rPr>
              <a:t>查找算法时间效率分析</a:t>
            </a:r>
            <a:r>
              <a:rPr kumimoji="1" lang="zh-CN" altLang="en-US" sz="3200" b="1">
                <a:solidFill>
                  <a:schemeClr val="accent1"/>
                </a:solidFill>
                <a:effectLst>
                  <a:outerShdw blurRad="38100" dist="38100" dir="2700000" algn="tl">
                    <a:srgbClr val="000000"/>
                  </a:outerShdw>
                </a:effectLst>
              </a:rPr>
              <a:t> ？？？</a:t>
            </a:r>
          </a:p>
        </p:txBody>
      </p:sp>
      <p:sp>
        <p:nvSpPr>
          <p:cNvPr id="43011" name="Rectangle 7"/>
          <p:cNvSpPr>
            <a:spLocks noChangeArrowheads="1"/>
          </p:cNvSpPr>
          <p:nvPr/>
        </p:nvSpPr>
        <p:spPr bwMode="auto">
          <a:xfrm>
            <a:off x="250825" y="457200"/>
            <a:ext cx="86423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nSpc>
                <a:spcPct val="200000"/>
              </a:lnSpc>
              <a:spcBef>
                <a:spcPts val="300"/>
              </a:spcBef>
            </a:pPr>
            <a:r>
              <a:rPr lang="zh-CN" altLang="en-US" b="1">
                <a:solidFill>
                  <a:srgbClr val="FF0000"/>
                </a:solidFill>
                <a:latin typeface="楷体_GB2312" pitchFamily="49" charset="-122"/>
                <a:ea typeface="楷体_GB2312" pitchFamily="49" charset="-122"/>
              </a:rPr>
              <a:t>在线性表</a:t>
            </a:r>
            <a:r>
              <a:rPr lang="en-US" altLang="zh-CN" b="1">
                <a:solidFill>
                  <a:srgbClr val="FF0000"/>
                </a:solidFill>
                <a:latin typeface="楷体_GB2312" pitchFamily="49" charset="-122"/>
                <a:ea typeface="楷体_GB2312" pitchFamily="49" charset="-122"/>
              </a:rPr>
              <a:t>L</a:t>
            </a:r>
            <a:r>
              <a:rPr lang="zh-CN" altLang="en-US" b="1">
                <a:solidFill>
                  <a:srgbClr val="FF0000"/>
                </a:solidFill>
                <a:latin typeface="楷体_GB2312" pitchFamily="49" charset="-122"/>
                <a:ea typeface="楷体_GB2312" pitchFamily="49" charset="-122"/>
              </a:rPr>
              <a:t>中查找值为</a:t>
            </a:r>
            <a:r>
              <a:rPr lang="en-US" altLang="zh-CN" b="1">
                <a:solidFill>
                  <a:srgbClr val="FF0000"/>
                </a:solidFill>
                <a:latin typeface="楷体_GB2312" pitchFamily="49" charset="-122"/>
                <a:ea typeface="楷体_GB2312" pitchFamily="49" charset="-122"/>
              </a:rPr>
              <a:t>e</a:t>
            </a:r>
            <a:r>
              <a:rPr lang="zh-CN" altLang="en-US" b="1">
                <a:solidFill>
                  <a:srgbClr val="FF0000"/>
                </a:solidFill>
                <a:latin typeface="楷体_GB2312" pitchFamily="49" charset="-122"/>
                <a:ea typeface="楷体_GB2312" pitchFamily="49" charset="-122"/>
              </a:rPr>
              <a:t>的数据元素</a:t>
            </a:r>
          </a:p>
          <a:p>
            <a:pPr>
              <a:lnSpc>
                <a:spcPct val="105000"/>
              </a:lnSpc>
              <a:spcBef>
                <a:spcPct val="20000"/>
              </a:spcBef>
            </a:pPr>
            <a:r>
              <a:rPr lang="en-US" altLang="zh-CN"/>
              <a:t>int LocateELem(SqList L,ElemType e)</a:t>
            </a:r>
          </a:p>
          <a:p>
            <a:pPr>
              <a:lnSpc>
                <a:spcPct val="105000"/>
              </a:lnSpc>
              <a:spcBef>
                <a:spcPct val="20000"/>
              </a:spcBef>
            </a:pPr>
            <a:r>
              <a:rPr lang="en-US" altLang="zh-CN"/>
              <a:t>{</a:t>
            </a:r>
          </a:p>
          <a:p>
            <a:pPr>
              <a:lnSpc>
                <a:spcPct val="105000"/>
              </a:lnSpc>
              <a:spcBef>
                <a:spcPct val="20000"/>
              </a:spcBef>
            </a:pPr>
            <a:r>
              <a:rPr lang="en-US" altLang="zh-CN"/>
              <a:t>  for (i=0;i&lt; L.length;i++)</a:t>
            </a:r>
          </a:p>
          <a:p>
            <a:pPr>
              <a:lnSpc>
                <a:spcPct val="105000"/>
              </a:lnSpc>
              <a:spcBef>
                <a:spcPct val="20000"/>
              </a:spcBef>
            </a:pPr>
            <a:r>
              <a:rPr lang="en-US" altLang="zh-CN"/>
              <a:t>      if (L.elem[i]==e) return i+1;                </a:t>
            </a:r>
          </a:p>
          <a:p>
            <a:pPr>
              <a:lnSpc>
                <a:spcPct val="105000"/>
              </a:lnSpc>
              <a:spcBef>
                <a:spcPct val="20000"/>
              </a:spcBef>
            </a:pPr>
            <a:r>
              <a:rPr lang="en-US" altLang="zh-CN"/>
              <a:t>  return 0;</a:t>
            </a:r>
          </a:p>
          <a:p>
            <a:pPr>
              <a:lnSpc>
                <a:spcPct val="105000"/>
              </a:lnSpc>
              <a:spcBef>
                <a:spcPct val="20000"/>
              </a:spcBef>
            </a:pPr>
            <a:r>
              <a:rPr lang="en-US" altLang="zh-CN"/>
              <a:t>}</a:t>
            </a:r>
          </a:p>
        </p:txBody>
      </p:sp>
      <p:pic>
        <p:nvPicPr>
          <p:cNvPr id="451592" name="Picture 8" descr="clickhere3">
            <a:hlinkClick r:id="rId4" action="ppaction://hlinksldjump" highlightClick="1"/>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6248400"/>
            <a:ext cx="68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p:nvSpPr>
        <p:spPr bwMode="auto">
          <a:xfrm>
            <a:off x="0" y="0"/>
            <a:ext cx="7286625"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3. </a:t>
            </a:r>
            <a:r>
              <a:rPr kumimoji="1" lang="zh-CN" altLang="en-US" sz="3200" b="1" dirty="0">
                <a:solidFill>
                  <a:srgbClr val="FF3399"/>
                </a:solidFill>
                <a:latin typeface="楷体_GB2312" pitchFamily="49" charset="-122"/>
                <a:ea typeface="楷体_GB2312" pitchFamily="49" charset="-122"/>
              </a:rPr>
              <a:t>查找</a:t>
            </a:r>
            <a:r>
              <a:rPr kumimoji="1" lang="zh-CN" altLang="en-US" sz="2400" b="1" dirty="0">
                <a:latin typeface="楷体_GB2312" pitchFamily="49" charset="-122"/>
                <a:ea typeface="楷体_GB2312" pitchFamily="49" charset="-122"/>
              </a:rPr>
              <a:t>（根据指定数据获取数据所在的位置）</a:t>
            </a:r>
            <a:r>
              <a:rPr kumimoji="1" lang="zh-CN" altLang="en-US" sz="2400" b="1" dirty="0">
                <a:effectLst>
                  <a:outerShdw blurRad="38100" dist="38100" dir="2700000" algn="tl">
                    <a:srgbClr val="000000"/>
                  </a:outerShdw>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5159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51590"/>
                                        </p:tgtEl>
                                        <p:attrNameLst>
                                          <p:attrName>style.visibility</p:attrName>
                                        </p:attrNameLst>
                                      </p:cBhvr>
                                      <p:to>
                                        <p:strVal val="visible"/>
                                      </p:to>
                                    </p:set>
                                    <p:anim calcmode="lin" valueType="num">
                                      <p:cBhvr additive="base">
                                        <p:cTn id="11" dur="500" fill="hold"/>
                                        <p:tgtEl>
                                          <p:spTgt spid="451590"/>
                                        </p:tgtEl>
                                        <p:attrNameLst>
                                          <p:attrName>ppt_x</p:attrName>
                                        </p:attrNameLst>
                                      </p:cBhvr>
                                      <p:tavLst>
                                        <p:tav tm="0">
                                          <p:val>
                                            <p:strVal val="#ppt_x"/>
                                          </p:val>
                                        </p:tav>
                                        <p:tav tm="100000">
                                          <p:val>
                                            <p:strVal val="#ppt_x"/>
                                          </p:val>
                                        </p:tav>
                                      </p:tavLst>
                                    </p:anim>
                                    <p:anim calcmode="lin" valueType="num">
                                      <p:cBhvr additive="base">
                                        <p:cTn id="12" dur="500" fill="hold"/>
                                        <p:tgtEl>
                                          <p:spTgt spid="451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0"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1037"/>
          <p:cNvSpPr>
            <a:spLocks noChangeArrowheads="1"/>
          </p:cNvSpPr>
          <p:nvPr/>
        </p:nvSpPr>
        <p:spPr bwMode="auto">
          <a:xfrm>
            <a:off x="1143000" y="885825"/>
            <a:ext cx="838200" cy="4114800"/>
          </a:xfrm>
          <a:prstGeom prst="rect">
            <a:avLst/>
          </a:prstGeom>
          <a:solidFill>
            <a:srgbClr val="FFFFFF"/>
          </a:solidFill>
          <a:ln w="2857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5059" name="Line 1038"/>
          <p:cNvSpPr>
            <a:spLocks noChangeShapeType="1"/>
          </p:cNvSpPr>
          <p:nvPr/>
        </p:nvSpPr>
        <p:spPr bwMode="auto">
          <a:xfrm>
            <a:off x="1143000" y="1343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0" name="Line 1039"/>
          <p:cNvSpPr>
            <a:spLocks noChangeShapeType="1"/>
          </p:cNvSpPr>
          <p:nvPr/>
        </p:nvSpPr>
        <p:spPr bwMode="auto">
          <a:xfrm>
            <a:off x="1143000" y="1800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1" name="Line 1040"/>
          <p:cNvSpPr>
            <a:spLocks noChangeShapeType="1"/>
          </p:cNvSpPr>
          <p:nvPr/>
        </p:nvSpPr>
        <p:spPr bwMode="auto">
          <a:xfrm>
            <a:off x="1143000" y="2257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2" name="Line 1041"/>
          <p:cNvSpPr>
            <a:spLocks noChangeShapeType="1"/>
          </p:cNvSpPr>
          <p:nvPr/>
        </p:nvSpPr>
        <p:spPr bwMode="auto">
          <a:xfrm>
            <a:off x="1143000" y="27146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3" name="Line 1042"/>
          <p:cNvSpPr>
            <a:spLocks noChangeShapeType="1"/>
          </p:cNvSpPr>
          <p:nvPr/>
        </p:nvSpPr>
        <p:spPr bwMode="auto">
          <a:xfrm>
            <a:off x="1143000" y="31718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4" name="Line 1043"/>
          <p:cNvSpPr>
            <a:spLocks noChangeShapeType="1"/>
          </p:cNvSpPr>
          <p:nvPr/>
        </p:nvSpPr>
        <p:spPr bwMode="auto">
          <a:xfrm>
            <a:off x="1143000" y="3629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5" name="Line 1044"/>
          <p:cNvSpPr>
            <a:spLocks noChangeShapeType="1"/>
          </p:cNvSpPr>
          <p:nvPr/>
        </p:nvSpPr>
        <p:spPr bwMode="auto">
          <a:xfrm>
            <a:off x="1143000" y="4086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Line 1045"/>
          <p:cNvSpPr>
            <a:spLocks noChangeShapeType="1"/>
          </p:cNvSpPr>
          <p:nvPr/>
        </p:nvSpPr>
        <p:spPr bwMode="auto">
          <a:xfrm>
            <a:off x="1143000" y="4543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Text Box 1046"/>
          <p:cNvSpPr txBox="1">
            <a:spLocks noChangeArrowheads="1"/>
          </p:cNvSpPr>
          <p:nvPr/>
        </p:nvSpPr>
        <p:spPr bwMode="auto">
          <a:xfrm>
            <a:off x="1143000" y="885825"/>
            <a:ext cx="7620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25</a:t>
            </a:r>
          </a:p>
          <a:p>
            <a:pPr algn="ctr">
              <a:spcBef>
                <a:spcPct val="50000"/>
              </a:spcBef>
            </a:pPr>
            <a:r>
              <a:rPr lang="en-US" altLang="zh-CN" sz="2000" b="1">
                <a:latin typeface="Arial" panose="020B0604020202020204" pitchFamily="34" charset="0"/>
                <a:ea typeface="宋体" panose="02010600030101010101" pitchFamily="2" charset="-122"/>
              </a:rPr>
              <a:t>12</a:t>
            </a:r>
          </a:p>
          <a:p>
            <a:pPr algn="ctr">
              <a:spcBef>
                <a:spcPct val="50000"/>
              </a:spcBef>
            </a:pPr>
            <a:r>
              <a:rPr lang="en-US" altLang="zh-CN" sz="2000" b="1">
                <a:latin typeface="Arial" panose="020B0604020202020204" pitchFamily="34" charset="0"/>
                <a:ea typeface="宋体" panose="02010600030101010101" pitchFamily="2" charset="-122"/>
              </a:rPr>
              <a:t>47</a:t>
            </a:r>
          </a:p>
          <a:p>
            <a:pPr algn="ctr">
              <a:spcBef>
                <a:spcPct val="50000"/>
              </a:spcBef>
            </a:pPr>
            <a:r>
              <a:rPr lang="en-US" altLang="zh-CN" sz="2000" b="1">
                <a:latin typeface="Arial" panose="020B0604020202020204" pitchFamily="34" charset="0"/>
                <a:ea typeface="宋体" panose="02010600030101010101" pitchFamily="2" charset="-122"/>
              </a:rPr>
              <a:t>89</a:t>
            </a:r>
          </a:p>
          <a:p>
            <a:pPr algn="ctr">
              <a:spcBef>
                <a:spcPct val="50000"/>
              </a:spcBef>
            </a:pPr>
            <a:r>
              <a:rPr lang="en-US" altLang="zh-CN" sz="2000" b="1">
                <a:latin typeface="Arial" panose="020B0604020202020204" pitchFamily="34" charset="0"/>
                <a:ea typeface="宋体" panose="02010600030101010101" pitchFamily="2" charset="-122"/>
              </a:rPr>
              <a:t>36</a:t>
            </a:r>
          </a:p>
          <a:p>
            <a:pPr algn="ctr">
              <a:spcBef>
                <a:spcPct val="50000"/>
              </a:spcBef>
            </a:pPr>
            <a:r>
              <a:rPr lang="en-US" altLang="zh-CN" sz="2000" b="1">
                <a:latin typeface="Arial" panose="020B0604020202020204" pitchFamily="34" charset="0"/>
                <a:ea typeface="宋体" panose="02010600030101010101" pitchFamily="2" charset="-122"/>
              </a:rPr>
              <a:t>14</a:t>
            </a:r>
            <a:endParaRPr lang="en-US" altLang="zh-CN" sz="1600" b="1">
              <a:latin typeface="Arial" panose="020B0604020202020204" pitchFamily="34" charset="0"/>
              <a:ea typeface="宋体" panose="02010600030101010101" pitchFamily="2" charset="-122"/>
            </a:endParaRPr>
          </a:p>
        </p:txBody>
      </p:sp>
      <p:sp>
        <p:nvSpPr>
          <p:cNvPr id="45068" name="Text Box 1047"/>
          <p:cNvSpPr txBox="1">
            <a:spLocks noChangeArrowheads="1"/>
          </p:cNvSpPr>
          <p:nvPr/>
        </p:nvSpPr>
        <p:spPr bwMode="auto">
          <a:xfrm>
            <a:off x="609600" y="885825"/>
            <a:ext cx="762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1</a:t>
            </a:r>
          </a:p>
          <a:p>
            <a:pPr algn="ctr">
              <a:spcBef>
                <a:spcPct val="50000"/>
              </a:spcBef>
            </a:pPr>
            <a:r>
              <a:rPr lang="en-US" altLang="zh-CN" sz="2000" b="1">
                <a:latin typeface="Arial" panose="020B0604020202020204" pitchFamily="34" charset="0"/>
                <a:ea typeface="宋体" panose="02010600030101010101" pitchFamily="2" charset="-122"/>
              </a:rPr>
              <a:t>2</a:t>
            </a:r>
          </a:p>
          <a:p>
            <a:pPr algn="ctr">
              <a:spcBef>
                <a:spcPct val="50000"/>
              </a:spcBef>
            </a:pPr>
            <a:r>
              <a:rPr lang="en-US" altLang="zh-CN" sz="2000" b="1">
                <a:latin typeface="Arial" panose="020B0604020202020204" pitchFamily="34" charset="0"/>
                <a:ea typeface="宋体" panose="02010600030101010101" pitchFamily="2" charset="-122"/>
              </a:rPr>
              <a:t>3</a:t>
            </a:r>
          </a:p>
          <a:p>
            <a:pPr algn="ctr">
              <a:spcBef>
                <a:spcPct val="50000"/>
              </a:spcBef>
            </a:pPr>
            <a:r>
              <a:rPr lang="en-US" altLang="zh-CN" sz="2000" b="1">
                <a:latin typeface="Arial" panose="020B0604020202020204" pitchFamily="34" charset="0"/>
                <a:ea typeface="宋体" panose="02010600030101010101" pitchFamily="2" charset="-122"/>
              </a:rPr>
              <a:t>4</a:t>
            </a:r>
          </a:p>
          <a:p>
            <a:pPr algn="ctr">
              <a:spcBef>
                <a:spcPct val="50000"/>
              </a:spcBef>
            </a:pPr>
            <a:r>
              <a:rPr lang="en-US" altLang="zh-CN" sz="2000" b="1">
                <a:latin typeface="Arial" panose="020B0604020202020204" pitchFamily="34" charset="0"/>
                <a:ea typeface="宋体" panose="02010600030101010101" pitchFamily="2" charset="-122"/>
              </a:rPr>
              <a:t>5</a:t>
            </a:r>
          </a:p>
          <a:p>
            <a:pPr algn="ctr">
              <a:spcBef>
                <a:spcPct val="50000"/>
              </a:spcBef>
            </a:pPr>
            <a:r>
              <a:rPr lang="en-US" altLang="zh-CN" sz="2000" b="1">
                <a:latin typeface="Arial" panose="020B0604020202020204" pitchFamily="34" charset="0"/>
                <a:ea typeface="宋体" panose="02010600030101010101" pitchFamily="2" charset="-122"/>
              </a:rPr>
              <a:t>6</a:t>
            </a:r>
          </a:p>
          <a:p>
            <a:pPr algn="ctr">
              <a:spcBef>
                <a:spcPct val="50000"/>
              </a:spcBef>
            </a:pPr>
            <a:r>
              <a:rPr lang="en-US" altLang="zh-CN" sz="2000" b="1">
                <a:latin typeface="Arial" panose="020B0604020202020204" pitchFamily="34" charset="0"/>
                <a:ea typeface="宋体" panose="02010600030101010101" pitchFamily="2" charset="-122"/>
              </a:rPr>
              <a:t>7</a:t>
            </a:r>
          </a:p>
          <a:p>
            <a:pPr algn="ctr">
              <a:spcBef>
                <a:spcPct val="50000"/>
              </a:spcBef>
            </a:pPr>
            <a:r>
              <a:rPr lang="en-US" altLang="zh-CN" sz="2000" b="1">
                <a:latin typeface="Arial" panose="020B0604020202020204" pitchFamily="34" charset="0"/>
                <a:ea typeface="宋体" panose="02010600030101010101" pitchFamily="2" charset="-122"/>
              </a:rPr>
              <a:t>8</a:t>
            </a:r>
          </a:p>
          <a:p>
            <a:pPr algn="ctr">
              <a:spcBef>
                <a:spcPct val="50000"/>
              </a:spcBef>
            </a:pPr>
            <a:r>
              <a:rPr lang="en-US" altLang="zh-CN" sz="2000" b="1">
                <a:latin typeface="Arial" panose="020B0604020202020204" pitchFamily="34" charset="0"/>
                <a:ea typeface="宋体" panose="02010600030101010101" pitchFamily="2" charset="-122"/>
              </a:rPr>
              <a:t>9</a:t>
            </a:r>
            <a:endParaRPr lang="en-US" altLang="zh-CN" sz="1600" b="1">
              <a:latin typeface="Arial" panose="020B0604020202020204" pitchFamily="34" charset="0"/>
              <a:ea typeface="宋体" panose="02010600030101010101" pitchFamily="2" charset="-122"/>
            </a:endParaRPr>
          </a:p>
        </p:txBody>
      </p:sp>
      <p:sp>
        <p:nvSpPr>
          <p:cNvPr id="45069" name="Rectangle 1048"/>
          <p:cNvSpPr>
            <a:spLocks noChangeArrowheads="1"/>
          </p:cNvSpPr>
          <p:nvPr/>
        </p:nvSpPr>
        <p:spPr bwMode="auto">
          <a:xfrm>
            <a:off x="7162800" y="885825"/>
            <a:ext cx="838200" cy="4114800"/>
          </a:xfrm>
          <a:prstGeom prst="rect">
            <a:avLst/>
          </a:prstGeom>
          <a:solidFill>
            <a:srgbClr val="FFFFFF"/>
          </a:solidFill>
          <a:ln w="2857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5070" name="Line 1049"/>
          <p:cNvSpPr>
            <a:spLocks noChangeShapeType="1"/>
          </p:cNvSpPr>
          <p:nvPr/>
        </p:nvSpPr>
        <p:spPr bwMode="auto">
          <a:xfrm>
            <a:off x="7162800" y="1343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050"/>
          <p:cNvSpPr>
            <a:spLocks noChangeShapeType="1"/>
          </p:cNvSpPr>
          <p:nvPr/>
        </p:nvSpPr>
        <p:spPr bwMode="auto">
          <a:xfrm>
            <a:off x="7162800" y="1800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Line 1051"/>
          <p:cNvSpPr>
            <a:spLocks noChangeShapeType="1"/>
          </p:cNvSpPr>
          <p:nvPr/>
        </p:nvSpPr>
        <p:spPr bwMode="auto">
          <a:xfrm>
            <a:off x="7162800" y="2257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Line 1052"/>
          <p:cNvSpPr>
            <a:spLocks noChangeShapeType="1"/>
          </p:cNvSpPr>
          <p:nvPr/>
        </p:nvSpPr>
        <p:spPr bwMode="auto">
          <a:xfrm>
            <a:off x="7162800" y="27146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4" name="Line 1053"/>
          <p:cNvSpPr>
            <a:spLocks noChangeShapeType="1"/>
          </p:cNvSpPr>
          <p:nvPr/>
        </p:nvSpPr>
        <p:spPr bwMode="auto">
          <a:xfrm>
            <a:off x="7162800" y="31718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5" name="Line 1054"/>
          <p:cNvSpPr>
            <a:spLocks noChangeShapeType="1"/>
          </p:cNvSpPr>
          <p:nvPr/>
        </p:nvSpPr>
        <p:spPr bwMode="auto">
          <a:xfrm>
            <a:off x="7162800" y="3629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1055"/>
          <p:cNvSpPr>
            <a:spLocks noChangeShapeType="1"/>
          </p:cNvSpPr>
          <p:nvPr/>
        </p:nvSpPr>
        <p:spPr bwMode="auto">
          <a:xfrm>
            <a:off x="7162800" y="4086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1056"/>
          <p:cNvSpPr>
            <a:spLocks noChangeShapeType="1"/>
          </p:cNvSpPr>
          <p:nvPr/>
        </p:nvSpPr>
        <p:spPr bwMode="auto">
          <a:xfrm>
            <a:off x="7162800" y="4543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Text Box 1057"/>
          <p:cNvSpPr txBox="1">
            <a:spLocks noChangeArrowheads="1"/>
          </p:cNvSpPr>
          <p:nvPr/>
        </p:nvSpPr>
        <p:spPr bwMode="auto">
          <a:xfrm>
            <a:off x="7162800" y="885825"/>
            <a:ext cx="762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25</a:t>
            </a:r>
          </a:p>
          <a:p>
            <a:pPr algn="ctr">
              <a:spcBef>
                <a:spcPct val="50000"/>
              </a:spcBef>
            </a:pPr>
            <a:r>
              <a:rPr lang="en-US" altLang="zh-CN" sz="2000" b="1">
                <a:latin typeface="Arial" panose="020B0604020202020204" pitchFamily="34" charset="0"/>
                <a:ea typeface="宋体" panose="02010600030101010101" pitchFamily="2" charset="-122"/>
              </a:rPr>
              <a:t>12</a:t>
            </a:r>
          </a:p>
          <a:p>
            <a:pPr algn="ctr">
              <a:spcBef>
                <a:spcPct val="50000"/>
              </a:spcBef>
            </a:pPr>
            <a:r>
              <a:rPr lang="en-US" altLang="zh-CN" sz="2000" b="1">
                <a:latin typeface="Arial" panose="020B0604020202020204" pitchFamily="34" charset="0"/>
                <a:ea typeface="宋体" panose="02010600030101010101" pitchFamily="2" charset="-122"/>
              </a:rPr>
              <a:t>47</a:t>
            </a:r>
          </a:p>
          <a:p>
            <a:pPr algn="ctr">
              <a:spcBef>
                <a:spcPct val="50000"/>
              </a:spcBef>
            </a:pPr>
            <a:r>
              <a:rPr lang="en-US" altLang="zh-CN" sz="2000" b="1">
                <a:solidFill>
                  <a:schemeClr val="folHlink"/>
                </a:solidFill>
                <a:latin typeface="Arial" panose="020B0604020202020204" pitchFamily="34" charset="0"/>
                <a:ea typeface="宋体" panose="02010600030101010101" pitchFamily="2" charset="-122"/>
              </a:rPr>
              <a:t>99</a:t>
            </a:r>
            <a:endParaRPr lang="en-US" altLang="zh-CN" sz="2000" b="1">
              <a:latin typeface="Arial" panose="020B0604020202020204" pitchFamily="34" charset="0"/>
              <a:ea typeface="宋体" panose="02010600030101010101" pitchFamily="2" charset="-122"/>
            </a:endParaRPr>
          </a:p>
          <a:p>
            <a:pPr algn="ctr">
              <a:spcBef>
                <a:spcPct val="50000"/>
              </a:spcBef>
            </a:pPr>
            <a:r>
              <a:rPr lang="en-US" altLang="zh-CN" sz="2000" b="1">
                <a:latin typeface="Arial" panose="020B0604020202020204" pitchFamily="34" charset="0"/>
                <a:ea typeface="宋体" panose="02010600030101010101" pitchFamily="2" charset="-122"/>
              </a:rPr>
              <a:t>89</a:t>
            </a:r>
          </a:p>
          <a:p>
            <a:pPr algn="ctr">
              <a:spcBef>
                <a:spcPct val="50000"/>
              </a:spcBef>
            </a:pPr>
            <a:r>
              <a:rPr lang="en-US" altLang="zh-CN" sz="2000" b="1">
                <a:latin typeface="Arial" panose="020B0604020202020204" pitchFamily="34" charset="0"/>
                <a:ea typeface="宋体" panose="02010600030101010101" pitchFamily="2" charset="-122"/>
              </a:rPr>
              <a:t>36</a:t>
            </a:r>
          </a:p>
          <a:p>
            <a:pPr algn="ctr">
              <a:spcBef>
                <a:spcPct val="50000"/>
              </a:spcBef>
            </a:pPr>
            <a:r>
              <a:rPr lang="en-US" altLang="zh-CN" sz="2000" b="1">
                <a:latin typeface="Arial" panose="020B0604020202020204" pitchFamily="34" charset="0"/>
                <a:ea typeface="宋体" panose="02010600030101010101" pitchFamily="2" charset="-122"/>
              </a:rPr>
              <a:t>14</a:t>
            </a:r>
            <a:endParaRPr lang="en-US" altLang="zh-CN" sz="1600" b="1">
              <a:latin typeface="Arial" panose="020B0604020202020204" pitchFamily="34" charset="0"/>
              <a:ea typeface="宋体" panose="02010600030101010101" pitchFamily="2" charset="-122"/>
            </a:endParaRPr>
          </a:p>
        </p:txBody>
      </p:sp>
      <p:sp>
        <p:nvSpPr>
          <p:cNvPr id="45079" name="AutoShape 1058"/>
          <p:cNvSpPr>
            <a:spLocks noChangeArrowheads="1"/>
          </p:cNvSpPr>
          <p:nvPr/>
        </p:nvSpPr>
        <p:spPr bwMode="auto">
          <a:xfrm>
            <a:off x="304800" y="2181225"/>
            <a:ext cx="914400" cy="152400"/>
          </a:xfrm>
          <a:prstGeom prst="rightArrow">
            <a:avLst>
              <a:gd name="adj1" fmla="val 50000"/>
              <a:gd name="adj2" fmla="val 150000"/>
            </a:avLst>
          </a:prstGeom>
          <a:solidFill>
            <a:schemeClr val="accent1"/>
          </a:solidFill>
          <a:ln w="9525">
            <a:solidFill>
              <a:schemeClr val="accent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5080" name="Text Box 1059"/>
          <p:cNvSpPr txBox="1">
            <a:spLocks noChangeArrowheads="1"/>
          </p:cNvSpPr>
          <p:nvPr/>
        </p:nvSpPr>
        <p:spPr bwMode="auto">
          <a:xfrm>
            <a:off x="76200" y="1876425"/>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1600" b="1">
                <a:solidFill>
                  <a:schemeClr val="folHlink"/>
                </a:solidFill>
                <a:latin typeface="Arial" panose="020B0604020202020204" pitchFamily="34" charset="0"/>
                <a:ea typeface="宋体" panose="02010600030101010101" pitchFamily="2" charset="-122"/>
              </a:rPr>
              <a:t>99</a:t>
            </a:r>
            <a:r>
              <a:rPr lang="zh-CN" altLang="en-US" sz="1600" b="1">
                <a:latin typeface="Arial" panose="020B0604020202020204" pitchFamily="34" charset="0"/>
                <a:ea typeface="宋体" panose="02010600030101010101" pitchFamily="2" charset="-122"/>
              </a:rPr>
              <a:t>插入</a:t>
            </a:r>
          </a:p>
        </p:txBody>
      </p:sp>
      <p:sp>
        <p:nvSpPr>
          <p:cNvPr id="45081" name="Rectangle 1060"/>
          <p:cNvSpPr>
            <a:spLocks noChangeArrowheads="1"/>
          </p:cNvSpPr>
          <p:nvPr/>
        </p:nvSpPr>
        <p:spPr bwMode="auto">
          <a:xfrm>
            <a:off x="2590800" y="885825"/>
            <a:ext cx="838200" cy="4114800"/>
          </a:xfrm>
          <a:prstGeom prst="rect">
            <a:avLst/>
          </a:prstGeom>
          <a:solidFill>
            <a:srgbClr val="FFFFFF"/>
          </a:solidFill>
          <a:ln w="2857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5082" name="Line 1061"/>
          <p:cNvSpPr>
            <a:spLocks noChangeShapeType="1"/>
          </p:cNvSpPr>
          <p:nvPr/>
        </p:nvSpPr>
        <p:spPr bwMode="auto">
          <a:xfrm>
            <a:off x="2590800" y="1343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3" name="Line 1062"/>
          <p:cNvSpPr>
            <a:spLocks noChangeShapeType="1"/>
          </p:cNvSpPr>
          <p:nvPr/>
        </p:nvSpPr>
        <p:spPr bwMode="auto">
          <a:xfrm>
            <a:off x="2590800" y="1800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4" name="Line 1063"/>
          <p:cNvSpPr>
            <a:spLocks noChangeShapeType="1"/>
          </p:cNvSpPr>
          <p:nvPr/>
        </p:nvSpPr>
        <p:spPr bwMode="auto">
          <a:xfrm>
            <a:off x="2590800" y="2257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1064"/>
          <p:cNvSpPr>
            <a:spLocks noChangeShapeType="1"/>
          </p:cNvSpPr>
          <p:nvPr/>
        </p:nvSpPr>
        <p:spPr bwMode="auto">
          <a:xfrm>
            <a:off x="2590800" y="27146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1065"/>
          <p:cNvSpPr>
            <a:spLocks noChangeShapeType="1"/>
          </p:cNvSpPr>
          <p:nvPr/>
        </p:nvSpPr>
        <p:spPr bwMode="auto">
          <a:xfrm>
            <a:off x="2590800" y="31718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1066"/>
          <p:cNvSpPr>
            <a:spLocks noChangeShapeType="1"/>
          </p:cNvSpPr>
          <p:nvPr/>
        </p:nvSpPr>
        <p:spPr bwMode="auto">
          <a:xfrm>
            <a:off x="2590800" y="3629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1067"/>
          <p:cNvSpPr>
            <a:spLocks noChangeShapeType="1"/>
          </p:cNvSpPr>
          <p:nvPr/>
        </p:nvSpPr>
        <p:spPr bwMode="auto">
          <a:xfrm>
            <a:off x="2590800" y="4086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Line 1068"/>
          <p:cNvSpPr>
            <a:spLocks noChangeShapeType="1"/>
          </p:cNvSpPr>
          <p:nvPr/>
        </p:nvSpPr>
        <p:spPr bwMode="auto">
          <a:xfrm>
            <a:off x="2590800" y="4543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0" name="Text Box 1069"/>
          <p:cNvSpPr txBox="1">
            <a:spLocks noChangeArrowheads="1"/>
          </p:cNvSpPr>
          <p:nvPr/>
        </p:nvSpPr>
        <p:spPr bwMode="auto">
          <a:xfrm>
            <a:off x="2590800" y="885825"/>
            <a:ext cx="762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25</a:t>
            </a:r>
          </a:p>
          <a:p>
            <a:pPr algn="ctr">
              <a:spcBef>
                <a:spcPct val="50000"/>
              </a:spcBef>
            </a:pPr>
            <a:r>
              <a:rPr lang="en-US" altLang="zh-CN" sz="2000" b="1">
                <a:latin typeface="Arial" panose="020B0604020202020204" pitchFamily="34" charset="0"/>
                <a:ea typeface="宋体" panose="02010600030101010101" pitchFamily="2" charset="-122"/>
              </a:rPr>
              <a:t>12</a:t>
            </a:r>
          </a:p>
          <a:p>
            <a:pPr algn="ctr">
              <a:spcBef>
                <a:spcPct val="50000"/>
              </a:spcBef>
            </a:pPr>
            <a:r>
              <a:rPr lang="en-US" altLang="zh-CN" sz="2000" b="1">
                <a:latin typeface="Arial" panose="020B0604020202020204" pitchFamily="34" charset="0"/>
                <a:ea typeface="宋体" panose="02010600030101010101" pitchFamily="2" charset="-122"/>
              </a:rPr>
              <a:t>47</a:t>
            </a:r>
          </a:p>
          <a:p>
            <a:pPr algn="ctr">
              <a:spcBef>
                <a:spcPct val="50000"/>
              </a:spcBef>
            </a:pPr>
            <a:r>
              <a:rPr lang="en-US" altLang="zh-CN" sz="2000" b="1">
                <a:latin typeface="Arial" panose="020B0604020202020204" pitchFamily="34" charset="0"/>
                <a:ea typeface="宋体" panose="02010600030101010101" pitchFamily="2" charset="-122"/>
              </a:rPr>
              <a:t>89</a:t>
            </a:r>
          </a:p>
          <a:p>
            <a:pPr algn="ctr">
              <a:spcBef>
                <a:spcPct val="50000"/>
              </a:spcBef>
            </a:pPr>
            <a:r>
              <a:rPr lang="en-US" altLang="zh-CN" sz="2000" b="1">
                <a:latin typeface="Arial" panose="020B0604020202020204" pitchFamily="34" charset="0"/>
                <a:ea typeface="宋体" panose="02010600030101010101" pitchFamily="2" charset="-122"/>
              </a:rPr>
              <a:t>36</a:t>
            </a:r>
          </a:p>
          <a:p>
            <a:pPr algn="ctr">
              <a:spcBef>
                <a:spcPct val="50000"/>
              </a:spcBef>
            </a:pPr>
            <a:endParaRPr lang="en-US" altLang="zh-CN" sz="2000" b="1">
              <a:latin typeface="Arial" panose="020B0604020202020204" pitchFamily="34" charset="0"/>
              <a:ea typeface="宋体" panose="02010600030101010101" pitchFamily="2" charset="-122"/>
            </a:endParaRPr>
          </a:p>
          <a:p>
            <a:pPr algn="ctr">
              <a:spcBef>
                <a:spcPct val="50000"/>
              </a:spcBef>
            </a:pPr>
            <a:r>
              <a:rPr lang="en-US" altLang="zh-CN" sz="2000" b="1">
                <a:latin typeface="Arial" panose="020B0604020202020204" pitchFamily="34" charset="0"/>
                <a:ea typeface="宋体" panose="02010600030101010101" pitchFamily="2" charset="-122"/>
              </a:rPr>
              <a:t>14</a:t>
            </a:r>
            <a:endParaRPr lang="en-US" altLang="zh-CN" sz="1600" b="1">
              <a:latin typeface="Arial" panose="020B0604020202020204" pitchFamily="34" charset="0"/>
              <a:ea typeface="宋体" panose="02010600030101010101" pitchFamily="2" charset="-122"/>
            </a:endParaRPr>
          </a:p>
        </p:txBody>
      </p:sp>
      <p:sp>
        <p:nvSpPr>
          <p:cNvPr id="45091" name="AutoShape 1070"/>
          <p:cNvSpPr>
            <a:spLocks noChangeArrowheads="1"/>
          </p:cNvSpPr>
          <p:nvPr/>
        </p:nvSpPr>
        <p:spPr bwMode="auto">
          <a:xfrm>
            <a:off x="2971800" y="3324225"/>
            <a:ext cx="76200" cy="457200"/>
          </a:xfrm>
          <a:prstGeom prst="downArrow">
            <a:avLst>
              <a:gd name="adj1" fmla="val 50000"/>
              <a:gd name="adj2" fmla="val 150000"/>
            </a:avLst>
          </a:prstGeom>
          <a:solidFill>
            <a:schemeClr val="accent1"/>
          </a:solidFill>
          <a:ln w="9525">
            <a:solidFill>
              <a:schemeClr val="accent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5092" name="Rectangle 1071"/>
          <p:cNvSpPr>
            <a:spLocks noChangeArrowheads="1"/>
          </p:cNvSpPr>
          <p:nvPr/>
        </p:nvSpPr>
        <p:spPr bwMode="auto">
          <a:xfrm>
            <a:off x="4038600" y="885825"/>
            <a:ext cx="838200" cy="4114800"/>
          </a:xfrm>
          <a:prstGeom prst="rect">
            <a:avLst/>
          </a:prstGeom>
          <a:solidFill>
            <a:srgbClr val="FFFFFF"/>
          </a:solidFill>
          <a:ln w="2857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5093" name="Line 1072"/>
          <p:cNvSpPr>
            <a:spLocks noChangeShapeType="1"/>
          </p:cNvSpPr>
          <p:nvPr/>
        </p:nvSpPr>
        <p:spPr bwMode="auto">
          <a:xfrm>
            <a:off x="4038600" y="1343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Line 1073"/>
          <p:cNvSpPr>
            <a:spLocks noChangeShapeType="1"/>
          </p:cNvSpPr>
          <p:nvPr/>
        </p:nvSpPr>
        <p:spPr bwMode="auto">
          <a:xfrm>
            <a:off x="4038600" y="1800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5" name="Line 1074"/>
          <p:cNvSpPr>
            <a:spLocks noChangeShapeType="1"/>
          </p:cNvSpPr>
          <p:nvPr/>
        </p:nvSpPr>
        <p:spPr bwMode="auto">
          <a:xfrm>
            <a:off x="4038600" y="2257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6" name="Line 1075"/>
          <p:cNvSpPr>
            <a:spLocks noChangeShapeType="1"/>
          </p:cNvSpPr>
          <p:nvPr/>
        </p:nvSpPr>
        <p:spPr bwMode="auto">
          <a:xfrm>
            <a:off x="4038600" y="27146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7" name="Line 1076"/>
          <p:cNvSpPr>
            <a:spLocks noChangeShapeType="1"/>
          </p:cNvSpPr>
          <p:nvPr/>
        </p:nvSpPr>
        <p:spPr bwMode="auto">
          <a:xfrm>
            <a:off x="4038600" y="31718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8" name="Line 1077"/>
          <p:cNvSpPr>
            <a:spLocks noChangeShapeType="1"/>
          </p:cNvSpPr>
          <p:nvPr/>
        </p:nvSpPr>
        <p:spPr bwMode="auto">
          <a:xfrm>
            <a:off x="4038600" y="3629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9" name="Line 1078"/>
          <p:cNvSpPr>
            <a:spLocks noChangeShapeType="1"/>
          </p:cNvSpPr>
          <p:nvPr/>
        </p:nvSpPr>
        <p:spPr bwMode="auto">
          <a:xfrm>
            <a:off x="4038600" y="4086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0" name="Line 1079"/>
          <p:cNvSpPr>
            <a:spLocks noChangeShapeType="1"/>
          </p:cNvSpPr>
          <p:nvPr/>
        </p:nvSpPr>
        <p:spPr bwMode="auto">
          <a:xfrm>
            <a:off x="4038600" y="4543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1" name="Text Box 1080"/>
          <p:cNvSpPr txBox="1">
            <a:spLocks noChangeArrowheads="1"/>
          </p:cNvSpPr>
          <p:nvPr/>
        </p:nvSpPr>
        <p:spPr bwMode="auto">
          <a:xfrm>
            <a:off x="4038600" y="885825"/>
            <a:ext cx="762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25</a:t>
            </a:r>
          </a:p>
          <a:p>
            <a:pPr algn="ctr">
              <a:spcBef>
                <a:spcPct val="50000"/>
              </a:spcBef>
            </a:pPr>
            <a:r>
              <a:rPr lang="en-US" altLang="zh-CN" sz="2000" b="1">
                <a:latin typeface="Arial" panose="020B0604020202020204" pitchFamily="34" charset="0"/>
                <a:ea typeface="宋体" panose="02010600030101010101" pitchFamily="2" charset="-122"/>
              </a:rPr>
              <a:t>12</a:t>
            </a:r>
          </a:p>
          <a:p>
            <a:pPr algn="ctr">
              <a:spcBef>
                <a:spcPct val="50000"/>
              </a:spcBef>
            </a:pPr>
            <a:r>
              <a:rPr lang="en-US" altLang="zh-CN" sz="2000" b="1">
                <a:latin typeface="Arial" panose="020B0604020202020204" pitchFamily="34" charset="0"/>
                <a:ea typeface="宋体" panose="02010600030101010101" pitchFamily="2" charset="-122"/>
              </a:rPr>
              <a:t>47</a:t>
            </a:r>
          </a:p>
          <a:p>
            <a:pPr algn="ctr">
              <a:spcBef>
                <a:spcPct val="50000"/>
              </a:spcBef>
            </a:pPr>
            <a:r>
              <a:rPr lang="en-US" altLang="zh-CN" sz="2000" b="1">
                <a:latin typeface="Arial" panose="020B0604020202020204" pitchFamily="34" charset="0"/>
                <a:ea typeface="宋体" panose="02010600030101010101" pitchFamily="2" charset="-122"/>
              </a:rPr>
              <a:t>89</a:t>
            </a:r>
          </a:p>
          <a:p>
            <a:pPr algn="ctr">
              <a:spcBef>
                <a:spcPct val="50000"/>
              </a:spcBef>
            </a:pPr>
            <a:endParaRPr lang="en-US" altLang="zh-CN" sz="2000" b="1">
              <a:latin typeface="Arial" panose="020B0604020202020204" pitchFamily="34" charset="0"/>
              <a:ea typeface="宋体" panose="02010600030101010101" pitchFamily="2" charset="-122"/>
            </a:endParaRPr>
          </a:p>
          <a:p>
            <a:pPr algn="ctr">
              <a:spcBef>
                <a:spcPct val="50000"/>
              </a:spcBef>
            </a:pPr>
            <a:r>
              <a:rPr lang="en-US" altLang="zh-CN" sz="2000" b="1">
                <a:latin typeface="Arial" panose="020B0604020202020204" pitchFamily="34" charset="0"/>
                <a:ea typeface="宋体" panose="02010600030101010101" pitchFamily="2" charset="-122"/>
              </a:rPr>
              <a:t>36</a:t>
            </a:r>
          </a:p>
          <a:p>
            <a:pPr algn="ctr">
              <a:spcBef>
                <a:spcPct val="50000"/>
              </a:spcBef>
            </a:pPr>
            <a:r>
              <a:rPr lang="en-US" altLang="zh-CN" sz="2000" b="1">
                <a:latin typeface="Arial" panose="020B0604020202020204" pitchFamily="34" charset="0"/>
                <a:ea typeface="宋体" panose="02010600030101010101" pitchFamily="2" charset="-122"/>
              </a:rPr>
              <a:t>14</a:t>
            </a:r>
            <a:endParaRPr lang="en-US" altLang="zh-CN" sz="1600" b="1">
              <a:latin typeface="Arial" panose="020B0604020202020204" pitchFamily="34" charset="0"/>
              <a:ea typeface="宋体" panose="02010600030101010101" pitchFamily="2" charset="-122"/>
            </a:endParaRPr>
          </a:p>
        </p:txBody>
      </p:sp>
      <p:sp>
        <p:nvSpPr>
          <p:cNvPr id="45102" name="AutoShape 1081"/>
          <p:cNvSpPr>
            <a:spLocks noChangeArrowheads="1"/>
          </p:cNvSpPr>
          <p:nvPr/>
        </p:nvSpPr>
        <p:spPr bwMode="auto">
          <a:xfrm>
            <a:off x="4419600" y="2867025"/>
            <a:ext cx="76200" cy="457200"/>
          </a:xfrm>
          <a:prstGeom prst="downArrow">
            <a:avLst>
              <a:gd name="adj1" fmla="val 50000"/>
              <a:gd name="adj2" fmla="val 150000"/>
            </a:avLst>
          </a:prstGeom>
          <a:solidFill>
            <a:schemeClr val="accent1"/>
          </a:solidFill>
          <a:ln w="9525">
            <a:solidFill>
              <a:schemeClr val="accent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5103" name="Rectangle 1082"/>
          <p:cNvSpPr>
            <a:spLocks noChangeArrowheads="1"/>
          </p:cNvSpPr>
          <p:nvPr/>
        </p:nvSpPr>
        <p:spPr bwMode="auto">
          <a:xfrm>
            <a:off x="5562600" y="885825"/>
            <a:ext cx="838200" cy="4114800"/>
          </a:xfrm>
          <a:prstGeom prst="rect">
            <a:avLst/>
          </a:prstGeom>
          <a:solidFill>
            <a:srgbClr val="FFFFFF"/>
          </a:solidFill>
          <a:ln w="2857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5104" name="Line 1083"/>
          <p:cNvSpPr>
            <a:spLocks noChangeShapeType="1"/>
          </p:cNvSpPr>
          <p:nvPr/>
        </p:nvSpPr>
        <p:spPr bwMode="auto">
          <a:xfrm>
            <a:off x="5562600" y="1343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5" name="Line 1084"/>
          <p:cNvSpPr>
            <a:spLocks noChangeShapeType="1"/>
          </p:cNvSpPr>
          <p:nvPr/>
        </p:nvSpPr>
        <p:spPr bwMode="auto">
          <a:xfrm>
            <a:off x="5562600" y="1800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6" name="Line 1085"/>
          <p:cNvSpPr>
            <a:spLocks noChangeShapeType="1"/>
          </p:cNvSpPr>
          <p:nvPr/>
        </p:nvSpPr>
        <p:spPr bwMode="auto">
          <a:xfrm>
            <a:off x="5562600" y="2257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7" name="Line 1086"/>
          <p:cNvSpPr>
            <a:spLocks noChangeShapeType="1"/>
          </p:cNvSpPr>
          <p:nvPr/>
        </p:nvSpPr>
        <p:spPr bwMode="auto">
          <a:xfrm>
            <a:off x="5562600" y="27146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8" name="Line 1087"/>
          <p:cNvSpPr>
            <a:spLocks noChangeShapeType="1"/>
          </p:cNvSpPr>
          <p:nvPr/>
        </p:nvSpPr>
        <p:spPr bwMode="auto">
          <a:xfrm>
            <a:off x="5562600" y="31718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9" name="Line 1088"/>
          <p:cNvSpPr>
            <a:spLocks noChangeShapeType="1"/>
          </p:cNvSpPr>
          <p:nvPr/>
        </p:nvSpPr>
        <p:spPr bwMode="auto">
          <a:xfrm>
            <a:off x="5562600" y="36290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0" name="Line 1089"/>
          <p:cNvSpPr>
            <a:spLocks noChangeShapeType="1"/>
          </p:cNvSpPr>
          <p:nvPr/>
        </p:nvSpPr>
        <p:spPr bwMode="auto">
          <a:xfrm>
            <a:off x="5562600" y="40862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1" name="Line 1090"/>
          <p:cNvSpPr>
            <a:spLocks noChangeShapeType="1"/>
          </p:cNvSpPr>
          <p:nvPr/>
        </p:nvSpPr>
        <p:spPr bwMode="auto">
          <a:xfrm>
            <a:off x="5562600" y="45434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2" name="Text Box 1091"/>
          <p:cNvSpPr txBox="1">
            <a:spLocks noChangeArrowheads="1"/>
          </p:cNvSpPr>
          <p:nvPr/>
        </p:nvSpPr>
        <p:spPr bwMode="auto">
          <a:xfrm>
            <a:off x="5562600" y="885825"/>
            <a:ext cx="762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25</a:t>
            </a:r>
          </a:p>
          <a:p>
            <a:pPr algn="ctr">
              <a:spcBef>
                <a:spcPct val="50000"/>
              </a:spcBef>
            </a:pPr>
            <a:r>
              <a:rPr lang="en-US" altLang="zh-CN" sz="2000" b="1">
                <a:latin typeface="Arial" panose="020B0604020202020204" pitchFamily="34" charset="0"/>
                <a:ea typeface="宋体" panose="02010600030101010101" pitchFamily="2" charset="-122"/>
              </a:rPr>
              <a:t>12</a:t>
            </a:r>
          </a:p>
          <a:p>
            <a:pPr algn="ctr">
              <a:spcBef>
                <a:spcPct val="50000"/>
              </a:spcBef>
            </a:pPr>
            <a:r>
              <a:rPr lang="en-US" altLang="zh-CN" sz="2000" b="1">
                <a:latin typeface="Arial" panose="020B0604020202020204" pitchFamily="34" charset="0"/>
                <a:ea typeface="宋体" panose="02010600030101010101" pitchFamily="2" charset="-122"/>
              </a:rPr>
              <a:t>47</a:t>
            </a:r>
          </a:p>
          <a:p>
            <a:pPr algn="ctr">
              <a:spcBef>
                <a:spcPct val="50000"/>
              </a:spcBef>
            </a:pPr>
            <a:endParaRPr lang="en-US" altLang="zh-CN" sz="2000" b="1">
              <a:latin typeface="Arial" panose="020B0604020202020204" pitchFamily="34" charset="0"/>
              <a:ea typeface="宋体" panose="02010600030101010101" pitchFamily="2" charset="-122"/>
            </a:endParaRPr>
          </a:p>
          <a:p>
            <a:pPr algn="ctr">
              <a:spcBef>
                <a:spcPct val="50000"/>
              </a:spcBef>
            </a:pPr>
            <a:r>
              <a:rPr lang="en-US" altLang="zh-CN" sz="2000" b="1">
                <a:latin typeface="Arial" panose="020B0604020202020204" pitchFamily="34" charset="0"/>
                <a:ea typeface="宋体" panose="02010600030101010101" pitchFamily="2" charset="-122"/>
              </a:rPr>
              <a:t>89</a:t>
            </a:r>
          </a:p>
          <a:p>
            <a:pPr algn="ctr">
              <a:spcBef>
                <a:spcPct val="50000"/>
              </a:spcBef>
            </a:pPr>
            <a:r>
              <a:rPr lang="en-US" altLang="zh-CN" sz="2000" b="1">
                <a:latin typeface="Arial" panose="020B0604020202020204" pitchFamily="34" charset="0"/>
                <a:ea typeface="宋体" panose="02010600030101010101" pitchFamily="2" charset="-122"/>
              </a:rPr>
              <a:t>36</a:t>
            </a:r>
          </a:p>
          <a:p>
            <a:pPr algn="ctr">
              <a:spcBef>
                <a:spcPct val="50000"/>
              </a:spcBef>
            </a:pPr>
            <a:r>
              <a:rPr lang="en-US" altLang="zh-CN" sz="2000" b="1">
                <a:latin typeface="Arial" panose="020B0604020202020204" pitchFamily="34" charset="0"/>
                <a:ea typeface="宋体" panose="02010600030101010101" pitchFamily="2" charset="-122"/>
              </a:rPr>
              <a:t>14</a:t>
            </a:r>
            <a:endParaRPr lang="en-US" altLang="zh-CN" sz="1600" b="1">
              <a:latin typeface="Arial" panose="020B0604020202020204" pitchFamily="34" charset="0"/>
              <a:ea typeface="宋体" panose="02010600030101010101" pitchFamily="2" charset="-122"/>
            </a:endParaRPr>
          </a:p>
        </p:txBody>
      </p:sp>
      <p:sp>
        <p:nvSpPr>
          <p:cNvPr id="45113" name="AutoShape 1092"/>
          <p:cNvSpPr>
            <a:spLocks noChangeArrowheads="1"/>
          </p:cNvSpPr>
          <p:nvPr/>
        </p:nvSpPr>
        <p:spPr bwMode="auto">
          <a:xfrm>
            <a:off x="5943600" y="2333625"/>
            <a:ext cx="76200" cy="457200"/>
          </a:xfrm>
          <a:prstGeom prst="downArrow">
            <a:avLst>
              <a:gd name="adj1" fmla="val 50000"/>
              <a:gd name="adj2" fmla="val 150000"/>
            </a:avLst>
          </a:prstGeom>
          <a:solidFill>
            <a:schemeClr val="accent1"/>
          </a:solidFill>
          <a:ln w="9525">
            <a:solidFill>
              <a:schemeClr val="accent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395333" name="Rectangle 1093"/>
          <p:cNvSpPr>
            <a:spLocks noChangeArrowheads="1"/>
          </p:cNvSpPr>
          <p:nvPr/>
        </p:nvSpPr>
        <p:spPr bwMode="auto">
          <a:xfrm>
            <a:off x="304800" y="5153025"/>
            <a:ext cx="8515350" cy="11604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lvl="1">
              <a:spcBef>
                <a:spcPct val="50000"/>
              </a:spcBef>
            </a:pPr>
            <a:r>
              <a:rPr lang="zh-CN" altLang="en-US" b="1">
                <a:latin typeface="楷体_GB2312" pitchFamily="49" charset="-122"/>
                <a:ea typeface="楷体_GB2312" pitchFamily="49" charset="-122"/>
              </a:rPr>
              <a:t>插第 </a:t>
            </a:r>
            <a:r>
              <a:rPr lang="en-US" altLang="zh-CN" b="1">
                <a:latin typeface="楷体_GB2312" pitchFamily="49" charset="-122"/>
                <a:ea typeface="楷体_GB2312" pitchFamily="49" charset="-122"/>
              </a:rPr>
              <a:t>4 </a:t>
            </a:r>
            <a:r>
              <a:rPr lang="zh-CN" altLang="en-US" b="1">
                <a:latin typeface="楷体_GB2312" pitchFamily="49" charset="-122"/>
                <a:ea typeface="楷体_GB2312" pitchFamily="49" charset="-122"/>
              </a:rPr>
              <a:t>个结点之前，移动 </a:t>
            </a:r>
            <a:r>
              <a:rPr lang="en-US" altLang="zh-CN" b="1">
                <a:solidFill>
                  <a:srgbClr val="FF0000"/>
                </a:solidFill>
                <a:latin typeface="楷体_GB2312" pitchFamily="49" charset="-122"/>
                <a:ea typeface="楷体_GB2312" pitchFamily="49" charset="-122"/>
              </a:rPr>
              <a:t>6</a:t>
            </a:r>
            <a:r>
              <a:rPr lang="zh-CN" altLang="en-US" b="1">
                <a:solidFill>
                  <a:srgbClr val="FF0000"/>
                </a:solidFill>
                <a:latin typeface="楷体_GB2312" pitchFamily="49" charset="-122"/>
                <a:ea typeface="楷体_GB2312" pitchFamily="49" charset="-122"/>
              </a:rPr>
              <a:t>－</a:t>
            </a:r>
            <a:r>
              <a:rPr lang="en-US" altLang="zh-CN" b="1">
                <a:solidFill>
                  <a:srgbClr val="FF0000"/>
                </a:solidFill>
                <a:latin typeface="楷体_GB2312" pitchFamily="49" charset="-122"/>
                <a:ea typeface="楷体_GB2312" pitchFamily="49" charset="-122"/>
              </a:rPr>
              <a:t>4+1</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次</a:t>
            </a:r>
          </a:p>
          <a:p>
            <a:pPr lvl="1">
              <a:spcBef>
                <a:spcPct val="50000"/>
              </a:spcBef>
            </a:pPr>
            <a:r>
              <a:rPr lang="zh-CN" altLang="en-US" b="1">
                <a:latin typeface="楷体_GB2312" pitchFamily="49" charset="-122"/>
                <a:ea typeface="楷体_GB2312" pitchFamily="49" charset="-122"/>
              </a:rPr>
              <a:t>插在第 </a:t>
            </a:r>
            <a:r>
              <a:rPr lang="en-US" altLang="zh-CN" b="1">
                <a:latin typeface="楷体_GB2312" pitchFamily="49" charset="-122"/>
                <a:ea typeface="楷体_GB2312" pitchFamily="49" charset="-122"/>
              </a:rPr>
              <a:t>i </a:t>
            </a:r>
            <a:r>
              <a:rPr lang="zh-CN" altLang="zh-CN" b="1">
                <a:latin typeface="楷体_GB2312" pitchFamily="49" charset="-122"/>
                <a:ea typeface="楷体_GB2312" pitchFamily="49" charset="-122"/>
              </a:rPr>
              <a:t>个结点之前，移动 </a:t>
            </a:r>
            <a:r>
              <a:rPr lang="en-US" altLang="zh-CN" b="1">
                <a:solidFill>
                  <a:srgbClr val="FF0000"/>
                </a:solidFill>
                <a:latin typeface="楷体_GB2312" pitchFamily="49" charset="-122"/>
                <a:ea typeface="楷体_GB2312" pitchFamily="49" charset="-122"/>
              </a:rPr>
              <a:t>n-i+1</a:t>
            </a:r>
            <a:r>
              <a:rPr lang="en-US" altLang="zh-CN" b="1">
                <a:latin typeface="楷体_GB2312" pitchFamily="49" charset="-122"/>
                <a:ea typeface="楷体_GB2312" pitchFamily="49" charset="-122"/>
              </a:rPr>
              <a:t> </a:t>
            </a:r>
            <a:r>
              <a:rPr lang="zh-CN" altLang="zh-CN" b="1">
                <a:latin typeface="楷体_GB2312" pitchFamily="49" charset="-122"/>
                <a:ea typeface="楷体_GB2312" pitchFamily="49" charset="-122"/>
              </a:rPr>
              <a:t>次</a:t>
            </a:r>
            <a:endParaRPr lang="zh-CN" altLang="en-US" b="1">
              <a:solidFill>
                <a:schemeClr val="folHlink"/>
              </a:solidFill>
              <a:latin typeface="楷体_GB2312" pitchFamily="49" charset="-122"/>
              <a:ea typeface="楷体_GB2312" pitchFamily="49" charset="-122"/>
            </a:endParaRPr>
          </a:p>
        </p:txBody>
      </p:sp>
      <p:sp>
        <p:nvSpPr>
          <p:cNvPr id="395334" name="Rectangle 1094"/>
          <p:cNvSpPr>
            <a:spLocks noChangeArrowheads="1"/>
          </p:cNvSpPr>
          <p:nvPr/>
        </p:nvSpPr>
        <p:spPr bwMode="auto">
          <a:xfrm>
            <a:off x="76200" y="85725"/>
            <a:ext cx="6921500"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4. </a:t>
            </a:r>
            <a:r>
              <a:rPr kumimoji="1" lang="zh-CN" altLang="en-US" sz="3200" b="1" dirty="0">
                <a:solidFill>
                  <a:srgbClr val="FF3399"/>
                </a:solidFill>
                <a:latin typeface="楷体_GB2312" pitchFamily="49" charset="-122"/>
                <a:ea typeface="楷体_GB2312" pitchFamily="49" charset="-122"/>
              </a:rPr>
              <a:t>插入</a:t>
            </a:r>
            <a:r>
              <a:rPr kumimoji="1" lang="zh-CN" altLang="en-US" sz="3200" b="1" dirty="0">
                <a:latin typeface="楷体_GB2312" pitchFamily="49" charset="-122"/>
                <a:ea typeface="楷体_GB2312" pitchFamily="49" charset="-122"/>
              </a:rPr>
              <a:t>（插在第 </a:t>
            </a:r>
            <a:r>
              <a:rPr kumimoji="1" lang="en-US" altLang="zh-CN" sz="3200" b="1" dirty="0" err="1">
                <a:latin typeface="楷体_GB2312" pitchFamily="49" charset="-122"/>
                <a:ea typeface="楷体_GB2312" pitchFamily="49" charset="-122"/>
              </a:rPr>
              <a:t>i</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个结点之前）</a:t>
            </a:r>
            <a:r>
              <a:rPr kumimoji="1" lang="zh-CN" altLang="en-US" sz="3200" b="1" dirty="0">
                <a:solidFill>
                  <a:schemeClr val="accent1"/>
                </a:solidFill>
                <a:effectLst>
                  <a:outerShdw blurRad="38100" dist="38100" dir="2700000" algn="tl">
                    <a:srgbClr val="000000"/>
                  </a:outerShdw>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5333">
                                            <p:bg/>
                                          </p:spTgt>
                                        </p:tgtEl>
                                        <p:attrNameLst>
                                          <p:attrName>style.visibility</p:attrName>
                                        </p:attrNameLst>
                                      </p:cBhvr>
                                      <p:to>
                                        <p:strVal val="visible"/>
                                      </p:to>
                                    </p:set>
                                    <p:animEffect transition="in" filter="diamond(in)">
                                      <p:cBhvr>
                                        <p:cTn id="7" dur="2000"/>
                                        <p:tgtEl>
                                          <p:spTgt spid="39533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95333">
                                            <p:txEl>
                                              <p:pRg st="0" end="0"/>
                                            </p:txEl>
                                          </p:spTgt>
                                        </p:tgtEl>
                                        <p:attrNameLst>
                                          <p:attrName>style.visibility</p:attrName>
                                        </p:attrNameLst>
                                      </p:cBhvr>
                                      <p:to>
                                        <p:strVal val="visible"/>
                                      </p:to>
                                    </p:set>
                                    <p:animEffect transition="in" filter="diamond(in)">
                                      <p:cBhvr>
                                        <p:cTn id="12" dur="2000"/>
                                        <p:tgtEl>
                                          <p:spTgt spid="3953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95333">
                                            <p:txEl>
                                              <p:pRg st="1" end="1"/>
                                            </p:txEl>
                                          </p:spTgt>
                                        </p:tgtEl>
                                        <p:attrNameLst>
                                          <p:attrName>style.visibility</p:attrName>
                                        </p:attrNameLst>
                                      </p:cBhvr>
                                      <p:to>
                                        <p:strVal val="visible"/>
                                      </p:to>
                                    </p:set>
                                    <p:animEffect transition="in" filter="diamond(in)">
                                      <p:cBhvr>
                                        <p:cTn id="17" dur="2000"/>
                                        <p:tgtEl>
                                          <p:spTgt spid="3953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333" grpId="0" build="p" bldLvl="2"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7493" name="Rectangle 5"/>
          <p:cNvSpPr>
            <a:spLocks noRot="1" noChangeArrowheads="1"/>
          </p:cNvSpPr>
          <p:nvPr/>
        </p:nvSpPr>
        <p:spPr bwMode="auto">
          <a:xfrm>
            <a:off x="250825" y="692150"/>
            <a:ext cx="889317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80000"/>
              </a:lnSpc>
              <a:spcBef>
                <a:spcPct val="20000"/>
              </a:spcBef>
            </a:pPr>
            <a:endParaRPr lang="en-US" altLang="zh-CN" b="1">
              <a:latin typeface="楷体_GB2312" pitchFamily="49" charset="-122"/>
              <a:ea typeface="楷体_GB2312" pitchFamily="49" charset="-122"/>
            </a:endParaRPr>
          </a:p>
          <a:p>
            <a:pPr eaLnBrk="1" hangingPunct="1">
              <a:lnSpc>
                <a:spcPct val="80000"/>
              </a:lnSpc>
              <a:spcBef>
                <a:spcPct val="20000"/>
              </a:spcBef>
            </a:pPr>
            <a:r>
              <a:rPr lang="zh-CN" altLang="zh-CN"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）判断</a:t>
            </a:r>
            <a:r>
              <a:rPr lang="zh-CN" altLang="en-US" b="1">
                <a:solidFill>
                  <a:srgbClr val="FF0000"/>
                </a:solidFill>
                <a:latin typeface="楷体_GB2312" pitchFamily="49" charset="-122"/>
                <a:ea typeface="楷体_GB2312" pitchFamily="49" charset="-122"/>
              </a:rPr>
              <a:t>插入位置</a:t>
            </a:r>
            <a:r>
              <a:rPr lang="en-US" altLang="zh-CN" b="1">
                <a:solidFill>
                  <a:srgbClr val="FF0000"/>
                </a:solidFill>
                <a:latin typeface="楷体_GB2312" pitchFamily="49" charset="-122"/>
                <a:ea typeface="楷体_GB2312" pitchFamily="49" charset="-122"/>
              </a:rPr>
              <a:t>i </a:t>
            </a:r>
            <a:r>
              <a:rPr lang="zh-CN" altLang="en-US" b="1">
                <a:solidFill>
                  <a:srgbClr val="FF0000"/>
                </a:solidFill>
                <a:latin typeface="楷体_GB2312" pitchFamily="49" charset="-122"/>
                <a:ea typeface="楷体_GB2312" pitchFamily="49" charset="-122"/>
              </a:rPr>
              <a:t>是否合法</a:t>
            </a:r>
            <a:r>
              <a:rPr lang="zh-CN" altLang="en-US" b="1">
                <a:latin typeface="楷体_GB2312" pitchFamily="49" charset="-122"/>
                <a:ea typeface="楷体_GB2312" pitchFamily="49" charset="-122"/>
              </a:rPr>
              <a:t>。</a:t>
            </a:r>
          </a:p>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）判断顺序表的</a:t>
            </a:r>
            <a:r>
              <a:rPr lang="zh-CN" altLang="en-US" b="1">
                <a:solidFill>
                  <a:srgbClr val="FF0000"/>
                </a:solidFill>
                <a:latin typeface="楷体_GB2312" pitchFamily="49" charset="-122"/>
                <a:ea typeface="楷体_GB2312" pitchFamily="49" charset="-122"/>
              </a:rPr>
              <a:t>存储空间是否已满</a:t>
            </a:r>
            <a:r>
              <a:rPr lang="zh-CN" altLang="en-US" b="1">
                <a:latin typeface="楷体_GB2312" pitchFamily="49" charset="-122"/>
                <a:ea typeface="楷体_GB2312" pitchFamily="49" charset="-122"/>
              </a:rPr>
              <a:t>。      </a:t>
            </a:r>
          </a:p>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）将第</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至第</a:t>
            </a:r>
            <a:r>
              <a:rPr lang="en-US" altLang="zh-CN" b="1">
                <a:latin typeface="楷体_GB2312" pitchFamily="49" charset="-122"/>
                <a:ea typeface="楷体_GB2312" pitchFamily="49" charset="-122"/>
              </a:rPr>
              <a:t>i </a:t>
            </a:r>
            <a:r>
              <a:rPr lang="zh-CN" altLang="en-US" b="1">
                <a:latin typeface="楷体_GB2312" pitchFamily="49" charset="-122"/>
                <a:ea typeface="楷体_GB2312" pitchFamily="49" charset="-122"/>
              </a:rPr>
              <a:t>位的元素依次</a:t>
            </a:r>
            <a:r>
              <a:rPr lang="zh-CN" altLang="en-US" b="1">
                <a:solidFill>
                  <a:srgbClr val="FF0000"/>
                </a:solidFill>
                <a:latin typeface="楷体_GB2312" pitchFamily="49" charset="-122"/>
                <a:ea typeface="楷体_GB2312" pitchFamily="49" charset="-122"/>
              </a:rPr>
              <a:t>向后移动一个位置</a:t>
            </a:r>
            <a:r>
              <a:rPr lang="zh-CN" altLang="en-US" b="1">
                <a:latin typeface="楷体_GB2312" pitchFamily="49" charset="-122"/>
                <a:ea typeface="楷体_GB2312" pitchFamily="49" charset="-122"/>
              </a:rPr>
              <a:t>，空出第</a:t>
            </a:r>
            <a:r>
              <a:rPr lang="en-US" altLang="zh-CN" b="1">
                <a:latin typeface="楷体_GB2312" pitchFamily="49" charset="-122"/>
                <a:ea typeface="楷体_GB2312" pitchFamily="49" charset="-122"/>
              </a:rPr>
              <a:t>i</a:t>
            </a:r>
            <a:r>
              <a:rPr lang="zh-CN" altLang="en-US" b="1">
                <a:latin typeface="楷体_GB2312" pitchFamily="49" charset="-122"/>
                <a:ea typeface="楷体_GB2312" pitchFamily="49" charset="-122"/>
              </a:rPr>
              <a:t>个位置。</a:t>
            </a:r>
          </a:p>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）将要插入的新元素</a:t>
            </a:r>
            <a:r>
              <a:rPr lang="en-US" altLang="zh-CN" b="1">
                <a:solidFill>
                  <a:srgbClr val="FF0000"/>
                </a:solidFill>
                <a:latin typeface="楷体_GB2312" pitchFamily="49" charset="-122"/>
                <a:ea typeface="楷体_GB2312" pitchFamily="49" charset="-122"/>
              </a:rPr>
              <a:t>e</a:t>
            </a:r>
            <a:r>
              <a:rPr lang="zh-CN" altLang="en-US" b="1">
                <a:solidFill>
                  <a:srgbClr val="FF0000"/>
                </a:solidFill>
                <a:latin typeface="楷体_GB2312" pitchFamily="49" charset="-122"/>
                <a:ea typeface="楷体_GB2312" pitchFamily="49" charset="-122"/>
              </a:rPr>
              <a:t>放入第</a:t>
            </a:r>
            <a:r>
              <a:rPr lang="en-US" altLang="zh-CN" b="1">
                <a:solidFill>
                  <a:srgbClr val="FF0000"/>
                </a:solidFill>
                <a:latin typeface="楷体_GB2312" pitchFamily="49" charset="-122"/>
                <a:ea typeface="楷体_GB2312" pitchFamily="49" charset="-122"/>
              </a:rPr>
              <a:t>i</a:t>
            </a:r>
            <a:r>
              <a:rPr lang="zh-CN" altLang="en-US" b="1">
                <a:solidFill>
                  <a:srgbClr val="FF0000"/>
                </a:solidFill>
                <a:latin typeface="楷体_GB2312" pitchFamily="49" charset="-122"/>
                <a:ea typeface="楷体_GB2312" pitchFamily="49" charset="-122"/>
              </a:rPr>
              <a:t>个位置</a:t>
            </a:r>
            <a:r>
              <a:rPr lang="zh-CN" altLang="en-US" b="1">
                <a:latin typeface="楷体_GB2312" pitchFamily="49" charset="-122"/>
                <a:ea typeface="楷体_GB2312" pitchFamily="49" charset="-122"/>
              </a:rPr>
              <a:t>。</a:t>
            </a:r>
          </a:p>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5</a:t>
            </a:r>
            <a:r>
              <a:rPr lang="zh-CN" altLang="en-US" b="1">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表长加</a:t>
            </a:r>
            <a:r>
              <a:rPr lang="en-US" altLang="zh-CN" b="1">
                <a:solidFill>
                  <a:srgbClr val="FF0000"/>
                </a:solidFill>
                <a:latin typeface="楷体_GB2312" pitchFamily="49" charset="-122"/>
                <a:ea typeface="楷体_GB2312" pitchFamily="49" charset="-122"/>
              </a:rPr>
              <a:t>1</a:t>
            </a:r>
            <a:r>
              <a:rPr lang="zh-CN" altLang="en-US" b="1">
                <a:latin typeface="楷体_GB2312" pitchFamily="49" charset="-122"/>
                <a:ea typeface="楷体_GB2312" pitchFamily="49" charset="-122"/>
              </a:rPr>
              <a:t>，插入成功返回</a:t>
            </a:r>
            <a:r>
              <a:rPr lang="en-US" altLang="zh-CN" b="1">
                <a:latin typeface="楷体_GB2312" pitchFamily="49" charset="-122"/>
                <a:ea typeface="楷体_GB2312" pitchFamily="49" charset="-122"/>
              </a:rPr>
              <a:t>OK</a:t>
            </a:r>
            <a:r>
              <a:rPr lang="zh-CN" altLang="en-US" b="1">
                <a:latin typeface="楷体_GB2312" pitchFamily="49" charset="-122"/>
                <a:ea typeface="楷体_GB2312" pitchFamily="49" charset="-122"/>
              </a:rPr>
              <a:t>。</a:t>
            </a:r>
            <a:endParaRPr lang="zh-CN" altLang="en-US" sz="4000" b="1">
              <a:latin typeface="楷体_GB2312" pitchFamily="49" charset="-122"/>
              <a:ea typeface="楷体_GB2312" pitchFamily="49" charset="-122"/>
            </a:endParaRPr>
          </a:p>
          <a:p>
            <a:pPr eaLnBrk="1" hangingPunct="1">
              <a:lnSpc>
                <a:spcPct val="80000"/>
              </a:lnSpc>
              <a:spcBef>
                <a:spcPct val="20000"/>
              </a:spcBef>
            </a:pPr>
            <a:endParaRPr lang="en-US" altLang="zh-CN" sz="4000" b="1">
              <a:solidFill>
                <a:srgbClr val="FF3399"/>
              </a:solidFill>
              <a:latin typeface="楷体_GB2312" pitchFamily="49" charset="-122"/>
              <a:ea typeface="楷体_GB2312" pitchFamily="49" charset="-122"/>
              <a:sym typeface="Wingdings" panose="05000000000000000000" pitchFamily="2" charset="2"/>
            </a:endParaRPr>
          </a:p>
        </p:txBody>
      </p:sp>
      <p:sp>
        <p:nvSpPr>
          <p:cNvPr id="46083" name="Rectangle 12"/>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算法步骤</a:t>
            </a:r>
            <a:r>
              <a:rPr lang="en-US" altLang="zh-CN" sz="4400"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749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749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74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74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0" y="836613"/>
            <a:ext cx="8893175" cy="53292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spcBef>
                <a:spcPts val="300"/>
              </a:spcBef>
            </a:pPr>
            <a:r>
              <a:rPr lang="en-US" altLang="zh-CN" b="1">
                <a:solidFill>
                  <a:schemeClr val="hlink"/>
                </a:solidFill>
                <a:latin typeface="楷体_GB2312" pitchFamily="49" charset="-122"/>
                <a:ea typeface="楷体_GB2312" pitchFamily="49" charset="-122"/>
              </a:rPr>
              <a:t>4.  </a:t>
            </a:r>
            <a:r>
              <a:rPr lang="zh-CN" altLang="en-US" b="1">
                <a:solidFill>
                  <a:schemeClr val="hlink"/>
                </a:solidFill>
                <a:latin typeface="楷体_GB2312" pitchFamily="49" charset="-122"/>
                <a:ea typeface="楷体_GB2312" pitchFamily="49" charset="-122"/>
              </a:rPr>
              <a:t>在线性表</a:t>
            </a:r>
            <a:r>
              <a:rPr lang="en-US" altLang="zh-CN" b="1">
                <a:solidFill>
                  <a:schemeClr val="hlink"/>
                </a:solidFill>
                <a:latin typeface="楷体_GB2312" pitchFamily="49" charset="-122"/>
                <a:ea typeface="楷体_GB2312" pitchFamily="49" charset="-122"/>
              </a:rPr>
              <a:t>L</a:t>
            </a:r>
            <a:r>
              <a:rPr lang="zh-CN" altLang="en-US" b="1">
                <a:solidFill>
                  <a:schemeClr val="hlink"/>
                </a:solidFill>
                <a:latin typeface="楷体_GB2312" pitchFamily="49" charset="-122"/>
                <a:ea typeface="楷体_GB2312" pitchFamily="49" charset="-122"/>
              </a:rPr>
              <a:t>中第</a:t>
            </a:r>
            <a:r>
              <a:rPr lang="en-US" altLang="zh-CN" b="1">
                <a:solidFill>
                  <a:schemeClr val="hlink"/>
                </a:solidFill>
                <a:latin typeface="楷体_GB2312" pitchFamily="49" charset="-122"/>
                <a:ea typeface="楷体_GB2312" pitchFamily="49" charset="-122"/>
              </a:rPr>
              <a:t>i</a:t>
            </a:r>
            <a:r>
              <a:rPr lang="zh-CN" altLang="en-US" b="1">
                <a:solidFill>
                  <a:schemeClr val="hlink"/>
                </a:solidFill>
                <a:latin typeface="楷体_GB2312" pitchFamily="49" charset="-122"/>
                <a:ea typeface="楷体_GB2312" pitchFamily="49" charset="-122"/>
              </a:rPr>
              <a:t>个数据元素之前插入数据元素</a:t>
            </a:r>
            <a:r>
              <a:rPr lang="en-US" altLang="zh-CN" b="1">
                <a:solidFill>
                  <a:schemeClr val="hlink"/>
                </a:solidFill>
                <a:latin typeface="楷体_GB2312" pitchFamily="49" charset="-122"/>
                <a:ea typeface="楷体_GB2312" pitchFamily="49" charset="-122"/>
              </a:rPr>
              <a:t>e</a:t>
            </a:r>
            <a:r>
              <a:rPr lang="en-US" altLang="zh-CN" b="1">
                <a:solidFill>
                  <a:srgbClr val="FF0000"/>
                </a:solidFill>
                <a:latin typeface="楷体_GB2312" pitchFamily="49" charset="-122"/>
                <a:ea typeface="楷体_GB2312" pitchFamily="49" charset="-122"/>
              </a:rPr>
              <a:t> </a:t>
            </a:r>
          </a:p>
          <a:p>
            <a:pPr>
              <a:spcBef>
                <a:spcPct val="20000"/>
              </a:spcBef>
            </a:pPr>
            <a:r>
              <a:rPr lang="en-US" altLang="zh-CN" sz="2400" b="1"/>
              <a:t>Status ListInsert_Sq(SqList &amp;L,int i ,ElemType e){</a:t>
            </a:r>
          </a:p>
          <a:p>
            <a:pPr>
              <a:spcBef>
                <a:spcPct val="20000"/>
              </a:spcBef>
            </a:pPr>
            <a:r>
              <a:rPr lang="en-US" altLang="zh-CN" sz="2400" b="1"/>
              <a:t>   if(i&lt;1 || i&gt;L.length+1) return ERROR;	         //i</a:t>
            </a:r>
            <a:r>
              <a:rPr lang="zh-CN" altLang="en-US" sz="2400" b="1"/>
              <a:t>值不合法</a:t>
            </a:r>
          </a:p>
          <a:p>
            <a:pPr>
              <a:spcBef>
                <a:spcPct val="20000"/>
              </a:spcBef>
            </a:pPr>
            <a:r>
              <a:rPr lang="zh-CN" altLang="en-US" sz="2400" b="1"/>
              <a:t>   </a:t>
            </a:r>
            <a:r>
              <a:rPr lang="en-US" altLang="zh-CN" sz="2400" b="1"/>
              <a:t>if(L.length==MAXSIZE) return ERROR;    //</a:t>
            </a:r>
            <a:r>
              <a:rPr lang="zh-CN" altLang="en-US" sz="2400" b="1"/>
              <a:t>当前存储空间已满     </a:t>
            </a:r>
          </a:p>
          <a:p>
            <a:pPr>
              <a:spcBef>
                <a:spcPct val="20000"/>
              </a:spcBef>
            </a:pPr>
            <a:r>
              <a:rPr lang="zh-CN" altLang="en-US" sz="2400" b="1"/>
              <a:t>   </a:t>
            </a:r>
            <a:r>
              <a:rPr lang="en-US" altLang="zh-CN" sz="2400" b="1">
                <a:solidFill>
                  <a:srgbClr val="FF0000"/>
                </a:solidFill>
              </a:rPr>
              <a:t>for(j=L.length-1;j&gt;=i-1;j--) </a:t>
            </a:r>
          </a:p>
          <a:p>
            <a:pPr>
              <a:spcBef>
                <a:spcPct val="20000"/>
              </a:spcBef>
            </a:pPr>
            <a:r>
              <a:rPr lang="en-US" altLang="zh-CN" sz="2400" b="1">
                <a:solidFill>
                  <a:srgbClr val="FF0000"/>
                </a:solidFill>
              </a:rPr>
              <a:t>       L.elem[j+1]=L.elem[j];    //</a:t>
            </a:r>
            <a:r>
              <a:rPr lang="zh-CN" altLang="en-US" sz="2400" b="1">
                <a:solidFill>
                  <a:srgbClr val="FF0000"/>
                </a:solidFill>
              </a:rPr>
              <a:t>插入位置及之后的元素后移</a:t>
            </a:r>
          </a:p>
          <a:p>
            <a:pPr>
              <a:spcBef>
                <a:spcPct val="20000"/>
              </a:spcBef>
            </a:pPr>
            <a:r>
              <a:rPr lang="zh-CN" altLang="en-US" sz="2400" b="1">
                <a:solidFill>
                  <a:srgbClr val="FF0000"/>
                </a:solidFill>
              </a:rPr>
              <a:t>    </a:t>
            </a:r>
            <a:r>
              <a:rPr lang="en-US" altLang="zh-CN" sz="2400" b="1">
                <a:solidFill>
                  <a:srgbClr val="FF0000"/>
                </a:solidFill>
              </a:rPr>
              <a:t>L.elem[i-1]=e;                     //</a:t>
            </a:r>
            <a:r>
              <a:rPr lang="zh-CN" altLang="en-US" sz="2400" b="1">
                <a:solidFill>
                  <a:srgbClr val="FF0000"/>
                </a:solidFill>
              </a:rPr>
              <a:t>将新元素</a:t>
            </a:r>
            <a:r>
              <a:rPr lang="en-US" altLang="zh-CN" sz="2400" b="1">
                <a:solidFill>
                  <a:srgbClr val="FF0000"/>
                </a:solidFill>
              </a:rPr>
              <a:t>e</a:t>
            </a:r>
            <a:r>
              <a:rPr lang="zh-CN" altLang="en-US" sz="2400" b="1">
                <a:solidFill>
                  <a:srgbClr val="FF0000"/>
                </a:solidFill>
              </a:rPr>
              <a:t>放入第</a:t>
            </a:r>
            <a:r>
              <a:rPr lang="en-US" altLang="zh-CN" sz="2400" b="1">
                <a:solidFill>
                  <a:srgbClr val="FF0000"/>
                </a:solidFill>
              </a:rPr>
              <a:t>i</a:t>
            </a:r>
            <a:r>
              <a:rPr lang="zh-CN" altLang="en-US" sz="2400" b="1">
                <a:solidFill>
                  <a:srgbClr val="FF0000"/>
                </a:solidFill>
              </a:rPr>
              <a:t>个位置</a:t>
            </a:r>
          </a:p>
          <a:p>
            <a:pPr>
              <a:spcBef>
                <a:spcPct val="20000"/>
              </a:spcBef>
            </a:pPr>
            <a:r>
              <a:rPr lang="zh-CN" altLang="en-US" sz="2400" b="1">
                <a:solidFill>
                  <a:srgbClr val="FF0000"/>
                </a:solidFill>
              </a:rPr>
              <a:t>  </a:t>
            </a:r>
            <a:r>
              <a:rPr lang="en-US" altLang="zh-CN" sz="2400" b="1">
                <a:solidFill>
                  <a:srgbClr val="FF0000"/>
                </a:solidFill>
              </a:rPr>
              <a:t>++L.length;		     	//</a:t>
            </a:r>
            <a:r>
              <a:rPr lang="zh-CN" altLang="en-US" sz="2400" b="1">
                <a:solidFill>
                  <a:srgbClr val="FF0000"/>
                </a:solidFill>
              </a:rPr>
              <a:t>表长增</a:t>
            </a:r>
            <a:r>
              <a:rPr lang="en-US" altLang="zh-CN" sz="2400" b="1">
                <a:solidFill>
                  <a:srgbClr val="FF0000"/>
                </a:solidFill>
              </a:rPr>
              <a:t>1</a:t>
            </a:r>
          </a:p>
          <a:p>
            <a:pPr>
              <a:spcBef>
                <a:spcPct val="20000"/>
              </a:spcBef>
            </a:pPr>
            <a:r>
              <a:rPr lang="en-US" altLang="zh-CN" sz="2400" b="1"/>
              <a:t>  return OK;</a:t>
            </a:r>
          </a:p>
          <a:p>
            <a:pPr>
              <a:spcBef>
                <a:spcPct val="20000"/>
              </a:spcBef>
            </a:pPr>
            <a:r>
              <a:rPr lang="en-US" altLang="zh-CN" sz="2400" b="1"/>
              <a:t>}</a:t>
            </a:r>
          </a:p>
        </p:txBody>
      </p:sp>
      <p:sp>
        <p:nvSpPr>
          <p:cNvPr id="47107" name="Rectangle 5"/>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53636" name="Object 4"/>
          <p:cNvGraphicFramePr>
            <a:graphicFrameLocks noChangeAspect="1"/>
          </p:cNvGraphicFramePr>
          <p:nvPr/>
        </p:nvGraphicFramePr>
        <p:xfrm>
          <a:off x="657225" y="3211513"/>
          <a:ext cx="8058150" cy="2133600"/>
        </p:xfrm>
        <a:graphic>
          <a:graphicData uri="http://schemas.openxmlformats.org/presentationml/2006/ole">
            <mc:AlternateContent xmlns:mc="http://schemas.openxmlformats.org/markup-compatibility/2006">
              <mc:Choice xmlns:v="urn:schemas-microsoft-com:vml" Requires="v">
                <p:oleObj spid="_x0000_s48134" r:id="rId3" imgW="2984500" imgH="863600" progId="Equation.3">
                  <p:embed/>
                </p:oleObj>
              </mc:Choice>
              <mc:Fallback>
                <p:oleObj r:id="rId3" imgW="2984500" imgH="863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 y="3211513"/>
                        <a:ext cx="80581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3637" name="Rectangle 5"/>
          <p:cNvSpPr>
            <a:spLocks noChangeArrowheads="1"/>
          </p:cNvSpPr>
          <p:nvPr/>
        </p:nvSpPr>
        <p:spPr bwMode="auto">
          <a:xfrm>
            <a:off x="0" y="1325563"/>
            <a:ext cx="91440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80000"/>
              </a:lnSpc>
              <a:spcBef>
                <a:spcPct val="50000"/>
              </a:spcBef>
            </a:pPr>
            <a:r>
              <a:rPr lang="zh-CN" altLang="en-US" b="1">
                <a:solidFill>
                  <a:srgbClr val="FF0000"/>
                </a:solidFill>
                <a:latin typeface="楷体_GB2312" pitchFamily="49" charset="-122"/>
                <a:ea typeface="楷体_GB2312" pitchFamily="49" charset="-122"/>
              </a:rPr>
              <a:t>若插入在尾结点之后，则根本无需移动（特别快）；</a:t>
            </a:r>
          </a:p>
          <a:p>
            <a:pPr eaLnBrk="1" hangingPunct="1">
              <a:lnSpc>
                <a:spcPct val="80000"/>
              </a:lnSpc>
              <a:spcBef>
                <a:spcPct val="50000"/>
              </a:spcBef>
            </a:pPr>
            <a:r>
              <a:rPr lang="zh-CN" altLang="en-US" b="1">
                <a:solidFill>
                  <a:srgbClr val="FF0000"/>
                </a:solidFill>
                <a:latin typeface="楷体_GB2312" pitchFamily="49" charset="-122"/>
                <a:ea typeface="楷体_GB2312" pitchFamily="49" charset="-122"/>
              </a:rPr>
              <a:t>若插入在首结点之前，则表中元素全部后移（特别慢）；</a:t>
            </a:r>
          </a:p>
          <a:p>
            <a:pPr eaLnBrk="1" hangingPunct="1">
              <a:lnSpc>
                <a:spcPct val="80000"/>
              </a:lnSpc>
              <a:spcBef>
                <a:spcPct val="50000"/>
              </a:spcBef>
            </a:pPr>
            <a:r>
              <a:rPr lang="zh-CN" altLang="en-US" b="1">
                <a:solidFill>
                  <a:srgbClr val="FF0000"/>
                </a:solidFill>
                <a:latin typeface="楷体_GB2312" pitchFamily="49" charset="-122"/>
                <a:ea typeface="楷体_GB2312" pitchFamily="49" charset="-122"/>
              </a:rPr>
              <a:t>若要考虑在各种位置插入（共</a:t>
            </a:r>
            <a:r>
              <a:rPr lang="en-US" altLang="zh-CN" b="1">
                <a:solidFill>
                  <a:srgbClr val="FF0000"/>
                </a:solidFill>
                <a:latin typeface="楷体_GB2312" pitchFamily="49" charset="-122"/>
                <a:ea typeface="楷体_GB2312" pitchFamily="49" charset="-122"/>
              </a:rPr>
              <a:t>n+1</a:t>
            </a:r>
            <a:r>
              <a:rPr lang="zh-CN" altLang="en-US" b="1">
                <a:solidFill>
                  <a:srgbClr val="FF0000"/>
                </a:solidFill>
                <a:latin typeface="楷体_GB2312" pitchFamily="49" charset="-122"/>
                <a:ea typeface="楷体_GB2312" pitchFamily="49" charset="-122"/>
              </a:rPr>
              <a:t>种可能）的平均移动次数，该如何计算？</a:t>
            </a:r>
          </a:p>
        </p:txBody>
      </p:sp>
      <p:sp>
        <p:nvSpPr>
          <p:cNvPr id="48132" name="Rectangle 6"/>
          <p:cNvSpPr>
            <a:spLocks noChangeArrowheads="1"/>
          </p:cNvSpPr>
          <p:nvPr/>
        </p:nvSpPr>
        <p:spPr bwMode="auto">
          <a:xfrm>
            <a:off x="947738" y="806450"/>
            <a:ext cx="6256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t>算法时间主要耗费在移动元素的操作上</a:t>
            </a:r>
          </a:p>
        </p:txBody>
      </p:sp>
      <p:sp>
        <p:nvSpPr>
          <p:cNvPr id="48133" name="Rectangle 8"/>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算法分析</a:t>
            </a:r>
            <a:r>
              <a:rPr lang="en-US" altLang="zh-CN" sz="4400"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53637">
                                            <p:txEl>
                                              <p:pRg st="0" end="0"/>
                                            </p:txEl>
                                          </p:spTgt>
                                        </p:tgtEl>
                                        <p:attrNameLst>
                                          <p:attrName>style.visibility</p:attrName>
                                        </p:attrNameLst>
                                      </p:cBhvr>
                                      <p:to>
                                        <p:strVal val="visible"/>
                                      </p:to>
                                    </p:set>
                                    <p:animEffect transition="in" filter="strips(downRight)">
                                      <p:cBhvr>
                                        <p:cTn id="7" dur="500"/>
                                        <p:tgtEl>
                                          <p:spTgt spid="4536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53637">
                                            <p:txEl>
                                              <p:pRg st="1" end="1"/>
                                            </p:txEl>
                                          </p:spTgt>
                                        </p:tgtEl>
                                        <p:attrNameLst>
                                          <p:attrName>style.visibility</p:attrName>
                                        </p:attrNameLst>
                                      </p:cBhvr>
                                      <p:to>
                                        <p:strVal val="visible"/>
                                      </p:to>
                                    </p:set>
                                    <p:animEffect transition="in" filter="strips(downRight)">
                                      <p:cBhvr>
                                        <p:cTn id="12" dur="500"/>
                                        <p:tgtEl>
                                          <p:spTgt spid="4536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53637">
                                            <p:txEl>
                                              <p:pRg st="2" end="2"/>
                                            </p:txEl>
                                          </p:spTgt>
                                        </p:tgtEl>
                                        <p:attrNameLst>
                                          <p:attrName>style.visibility</p:attrName>
                                        </p:attrNameLst>
                                      </p:cBhvr>
                                      <p:to>
                                        <p:strVal val="visible"/>
                                      </p:to>
                                    </p:set>
                                    <p:animEffect transition="in" filter="strips(downRight)">
                                      <p:cBhvr>
                                        <p:cTn id="17" dur="500"/>
                                        <p:tgtEl>
                                          <p:spTgt spid="4536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1" nodeType="clickEffect">
                                  <p:stCondLst>
                                    <p:cond delay="0"/>
                                  </p:stCondLst>
                                  <p:childTnLst>
                                    <p:set>
                                      <p:cBhvr>
                                        <p:cTn id="21" dur="1" fill="hold">
                                          <p:stCondLst>
                                            <p:cond delay="0"/>
                                          </p:stCondLst>
                                        </p:cTn>
                                        <p:tgtEl>
                                          <p:spTgt spid="453637">
                                            <p:txEl>
                                              <p:pRg st="0" end="0"/>
                                            </p:txEl>
                                          </p:spTgt>
                                        </p:tgtEl>
                                        <p:attrNameLst>
                                          <p:attrName>style.visibility</p:attrName>
                                        </p:attrNameLst>
                                      </p:cBhvr>
                                      <p:to>
                                        <p:strVal val="visible"/>
                                      </p:to>
                                    </p:set>
                                    <p:animEffect transition="in" filter="box(in)">
                                      <p:cBhvr>
                                        <p:cTn id="22" dur="500"/>
                                        <p:tgtEl>
                                          <p:spTgt spid="453637">
                                            <p:txEl>
                                              <p:pRg st="0" end="0"/>
                                            </p:txEl>
                                          </p:spTgt>
                                        </p:tgtEl>
                                      </p:cBhvr>
                                    </p:animEffect>
                                  </p:childTnLst>
                                </p:cTn>
                              </p:par>
                              <p:par>
                                <p:cTn id="23" presetID="4" presetClass="entr" presetSubtype="16" fill="hold" grpId="1" nodeType="withEffect">
                                  <p:stCondLst>
                                    <p:cond delay="0"/>
                                  </p:stCondLst>
                                  <p:childTnLst>
                                    <p:set>
                                      <p:cBhvr>
                                        <p:cTn id="24" dur="1" fill="hold">
                                          <p:stCondLst>
                                            <p:cond delay="0"/>
                                          </p:stCondLst>
                                        </p:cTn>
                                        <p:tgtEl>
                                          <p:spTgt spid="453637">
                                            <p:txEl>
                                              <p:pRg st="1" end="1"/>
                                            </p:txEl>
                                          </p:spTgt>
                                        </p:tgtEl>
                                        <p:attrNameLst>
                                          <p:attrName>style.visibility</p:attrName>
                                        </p:attrNameLst>
                                      </p:cBhvr>
                                      <p:to>
                                        <p:strVal val="visible"/>
                                      </p:to>
                                    </p:set>
                                    <p:animEffect transition="in" filter="box(in)">
                                      <p:cBhvr>
                                        <p:cTn id="25" dur="500"/>
                                        <p:tgtEl>
                                          <p:spTgt spid="453637">
                                            <p:txEl>
                                              <p:pRg st="1" end="1"/>
                                            </p:txEl>
                                          </p:spTgt>
                                        </p:tgtEl>
                                      </p:cBhvr>
                                    </p:animEffect>
                                  </p:childTnLst>
                                </p:cTn>
                              </p:par>
                              <p:par>
                                <p:cTn id="26" presetID="4" presetClass="entr" presetSubtype="16" fill="hold" grpId="1" nodeType="withEffect">
                                  <p:stCondLst>
                                    <p:cond delay="0"/>
                                  </p:stCondLst>
                                  <p:childTnLst>
                                    <p:set>
                                      <p:cBhvr>
                                        <p:cTn id="27" dur="1" fill="hold">
                                          <p:stCondLst>
                                            <p:cond delay="0"/>
                                          </p:stCondLst>
                                        </p:cTn>
                                        <p:tgtEl>
                                          <p:spTgt spid="453637">
                                            <p:txEl>
                                              <p:pRg st="2" end="2"/>
                                            </p:txEl>
                                          </p:spTgt>
                                        </p:tgtEl>
                                        <p:attrNameLst>
                                          <p:attrName>style.visibility</p:attrName>
                                        </p:attrNameLst>
                                      </p:cBhvr>
                                      <p:to>
                                        <p:strVal val="visible"/>
                                      </p:to>
                                    </p:set>
                                    <p:animEffect transition="in" filter="box(in)">
                                      <p:cBhvr>
                                        <p:cTn id="28" dur="500"/>
                                        <p:tgtEl>
                                          <p:spTgt spid="453637">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nodeType="clickEffect">
                                  <p:stCondLst>
                                    <p:cond delay="0"/>
                                  </p:stCondLst>
                                  <p:childTnLst>
                                    <p:set>
                                      <p:cBhvr>
                                        <p:cTn id="32" dur="1" fill="hold">
                                          <p:stCondLst>
                                            <p:cond delay="0"/>
                                          </p:stCondLst>
                                        </p:cTn>
                                        <p:tgtEl>
                                          <p:spTgt spid="453636"/>
                                        </p:tgtEl>
                                        <p:attrNameLst>
                                          <p:attrName>style.visibility</p:attrName>
                                        </p:attrNameLst>
                                      </p:cBhvr>
                                      <p:to>
                                        <p:strVal val="visible"/>
                                      </p:to>
                                    </p:set>
                                    <p:animEffect transition="in" filter="diamond(in)">
                                      <p:cBhvr>
                                        <p:cTn id="33" dur="2000"/>
                                        <p:tgtEl>
                                          <p:spTgt spid="453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7" grpId="0" build="p"/>
      <p:bldP spid="453637" grpId="1" build="allAtOnce"/>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7"/>
          <p:cNvSpPr>
            <a:spLocks noChangeArrowheads="1"/>
          </p:cNvSpPr>
          <p:nvPr/>
        </p:nvSpPr>
        <p:spPr bwMode="auto">
          <a:xfrm>
            <a:off x="1816100" y="974725"/>
            <a:ext cx="838200" cy="4114800"/>
          </a:xfrm>
          <a:prstGeom prst="rect">
            <a:avLst/>
          </a:prstGeom>
          <a:solidFill>
            <a:srgbClr val="FFFFFF"/>
          </a:solidFill>
          <a:ln w="2857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9155" name="Line 8"/>
          <p:cNvSpPr>
            <a:spLocks noChangeShapeType="1"/>
          </p:cNvSpPr>
          <p:nvPr/>
        </p:nvSpPr>
        <p:spPr bwMode="auto">
          <a:xfrm>
            <a:off x="1816100" y="14319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6" name="Line 9"/>
          <p:cNvSpPr>
            <a:spLocks noChangeShapeType="1"/>
          </p:cNvSpPr>
          <p:nvPr/>
        </p:nvSpPr>
        <p:spPr bwMode="auto">
          <a:xfrm>
            <a:off x="1816100" y="18891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7" name="Line 10"/>
          <p:cNvSpPr>
            <a:spLocks noChangeShapeType="1"/>
          </p:cNvSpPr>
          <p:nvPr/>
        </p:nvSpPr>
        <p:spPr bwMode="auto">
          <a:xfrm>
            <a:off x="1816100" y="23463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 name="Line 11"/>
          <p:cNvSpPr>
            <a:spLocks noChangeShapeType="1"/>
          </p:cNvSpPr>
          <p:nvPr/>
        </p:nvSpPr>
        <p:spPr bwMode="auto">
          <a:xfrm>
            <a:off x="1816100" y="28035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9" name="Line 12"/>
          <p:cNvSpPr>
            <a:spLocks noChangeShapeType="1"/>
          </p:cNvSpPr>
          <p:nvPr/>
        </p:nvSpPr>
        <p:spPr bwMode="auto">
          <a:xfrm>
            <a:off x="1816100" y="32607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Line 13"/>
          <p:cNvSpPr>
            <a:spLocks noChangeShapeType="1"/>
          </p:cNvSpPr>
          <p:nvPr/>
        </p:nvSpPr>
        <p:spPr bwMode="auto">
          <a:xfrm>
            <a:off x="1816100" y="37179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1" name="Line 14"/>
          <p:cNvSpPr>
            <a:spLocks noChangeShapeType="1"/>
          </p:cNvSpPr>
          <p:nvPr/>
        </p:nvSpPr>
        <p:spPr bwMode="auto">
          <a:xfrm>
            <a:off x="1816100" y="41751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2" name="Line 15"/>
          <p:cNvSpPr>
            <a:spLocks noChangeShapeType="1"/>
          </p:cNvSpPr>
          <p:nvPr/>
        </p:nvSpPr>
        <p:spPr bwMode="auto">
          <a:xfrm>
            <a:off x="1816100" y="46323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Text Box 16"/>
          <p:cNvSpPr txBox="1">
            <a:spLocks noChangeArrowheads="1"/>
          </p:cNvSpPr>
          <p:nvPr/>
        </p:nvSpPr>
        <p:spPr bwMode="auto">
          <a:xfrm>
            <a:off x="1816100" y="974725"/>
            <a:ext cx="7620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25</a:t>
            </a:r>
          </a:p>
          <a:p>
            <a:pPr algn="ctr">
              <a:spcBef>
                <a:spcPct val="50000"/>
              </a:spcBef>
            </a:pPr>
            <a:r>
              <a:rPr lang="en-US" altLang="zh-CN" sz="2000" b="1">
                <a:latin typeface="Arial" panose="020B0604020202020204" pitchFamily="34" charset="0"/>
                <a:ea typeface="宋体" panose="02010600030101010101" pitchFamily="2" charset="-122"/>
              </a:rPr>
              <a:t>12</a:t>
            </a:r>
          </a:p>
          <a:p>
            <a:pPr algn="ctr">
              <a:spcBef>
                <a:spcPct val="50000"/>
              </a:spcBef>
            </a:pPr>
            <a:r>
              <a:rPr lang="en-US" altLang="zh-CN" sz="2000" b="1">
                <a:latin typeface="Arial" panose="020B0604020202020204" pitchFamily="34" charset="0"/>
                <a:ea typeface="宋体" panose="02010600030101010101" pitchFamily="2" charset="-122"/>
              </a:rPr>
              <a:t>47</a:t>
            </a:r>
          </a:p>
          <a:p>
            <a:pPr algn="ctr">
              <a:spcBef>
                <a:spcPct val="50000"/>
              </a:spcBef>
            </a:pPr>
            <a:r>
              <a:rPr lang="en-US" altLang="zh-CN" sz="2000" b="1">
                <a:latin typeface="Arial" panose="020B0604020202020204" pitchFamily="34" charset="0"/>
                <a:ea typeface="宋体" panose="02010600030101010101" pitchFamily="2" charset="-122"/>
              </a:rPr>
              <a:t>89</a:t>
            </a:r>
          </a:p>
          <a:p>
            <a:pPr algn="ctr">
              <a:spcBef>
                <a:spcPct val="50000"/>
              </a:spcBef>
            </a:pPr>
            <a:r>
              <a:rPr lang="en-US" altLang="zh-CN" sz="2000" b="1">
                <a:latin typeface="Arial" panose="020B0604020202020204" pitchFamily="34" charset="0"/>
                <a:ea typeface="宋体" panose="02010600030101010101" pitchFamily="2" charset="-122"/>
              </a:rPr>
              <a:t>36</a:t>
            </a:r>
          </a:p>
          <a:p>
            <a:pPr algn="ctr">
              <a:spcBef>
                <a:spcPct val="50000"/>
              </a:spcBef>
            </a:pPr>
            <a:r>
              <a:rPr lang="en-US" altLang="zh-CN" sz="2000" b="1">
                <a:latin typeface="Arial" panose="020B0604020202020204" pitchFamily="34" charset="0"/>
                <a:ea typeface="宋体" panose="02010600030101010101" pitchFamily="2" charset="-122"/>
              </a:rPr>
              <a:t>14</a:t>
            </a:r>
            <a:endParaRPr lang="en-US" altLang="zh-CN" sz="1600" b="1">
              <a:latin typeface="Arial" panose="020B0604020202020204" pitchFamily="34" charset="0"/>
              <a:ea typeface="宋体" panose="02010600030101010101" pitchFamily="2" charset="-122"/>
            </a:endParaRPr>
          </a:p>
        </p:txBody>
      </p:sp>
      <p:sp>
        <p:nvSpPr>
          <p:cNvPr id="49164" name="Text Box 17"/>
          <p:cNvSpPr txBox="1">
            <a:spLocks noChangeArrowheads="1"/>
          </p:cNvSpPr>
          <p:nvPr/>
        </p:nvSpPr>
        <p:spPr bwMode="auto">
          <a:xfrm>
            <a:off x="1282700" y="974725"/>
            <a:ext cx="762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1</a:t>
            </a:r>
          </a:p>
          <a:p>
            <a:pPr algn="ctr">
              <a:spcBef>
                <a:spcPct val="50000"/>
              </a:spcBef>
            </a:pPr>
            <a:r>
              <a:rPr lang="en-US" altLang="zh-CN" sz="2000" b="1">
                <a:latin typeface="Arial" panose="020B0604020202020204" pitchFamily="34" charset="0"/>
                <a:ea typeface="宋体" panose="02010600030101010101" pitchFamily="2" charset="-122"/>
              </a:rPr>
              <a:t>2</a:t>
            </a:r>
          </a:p>
          <a:p>
            <a:pPr algn="ctr">
              <a:spcBef>
                <a:spcPct val="50000"/>
              </a:spcBef>
            </a:pPr>
            <a:r>
              <a:rPr lang="en-US" altLang="zh-CN" sz="2000" b="1">
                <a:latin typeface="Arial" panose="020B0604020202020204" pitchFamily="34" charset="0"/>
                <a:ea typeface="宋体" panose="02010600030101010101" pitchFamily="2" charset="-122"/>
              </a:rPr>
              <a:t>3</a:t>
            </a:r>
          </a:p>
          <a:p>
            <a:pPr algn="ctr">
              <a:spcBef>
                <a:spcPct val="50000"/>
              </a:spcBef>
            </a:pPr>
            <a:r>
              <a:rPr lang="en-US" altLang="zh-CN" sz="2000" b="1">
                <a:latin typeface="Arial" panose="020B0604020202020204" pitchFamily="34" charset="0"/>
                <a:ea typeface="宋体" panose="02010600030101010101" pitchFamily="2" charset="-122"/>
              </a:rPr>
              <a:t>4</a:t>
            </a:r>
          </a:p>
          <a:p>
            <a:pPr algn="ctr">
              <a:spcBef>
                <a:spcPct val="50000"/>
              </a:spcBef>
            </a:pPr>
            <a:r>
              <a:rPr lang="en-US" altLang="zh-CN" sz="2000" b="1">
                <a:latin typeface="Arial" panose="020B0604020202020204" pitchFamily="34" charset="0"/>
                <a:ea typeface="宋体" panose="02010600030101010101" pitchFamily="2" charset="-122"/>
              </a:rPr>
              <a:t>5</a:t>
            </a:r>
          </a:p>
          <a:p>
            <a:pPr algn="ctr">
              <a:spcBef>
                <a:spcPct val="50000"/>
              </a:spcBef>
            </a:pPr>
            <a:r>
              <a:rPr lang="en-US" altLang="zh-CN" sz="2000" b="1">
                <a:latin typeface="Arial" panose="020B0604020202020204" pitchFamily="34" charset="0"/>
                <a:ea typeface="宋体" panose="02010600030101010101" pitchFamily="2" charset="-122"/>
              </a:rPr>
              <a:t>6</a:t>
            </a:r>
          </a:p>
          <a:p>
            <a:pPr algn="ctr">
              <a:spcBef>
                <a:spcPct val="50000"/>
              </a:spcBef>
            </a:pPr>
            <a:r>
              <a:rPr lang="en-US" altLang="zh-CN" sz="2000" b="1">
                <a:latin typeface="Arial" panose="020B0604020202020204" pitchFamily="34" charset="0"/>
                <a:ea typeface="宋体" panose="02010600030101010101" pitchFamily="2" charset="-122"/>
              </a:rPr>
              <a:t>7</a:t>
            </a:r>
          </a:p>
          <a:p>
            <a:pPr algn="ctr">
              <a:spcBef>
                <a:spcPct val="50000"/>
              </a:spcBef>
            </a:pPr>
            <a:r>
              <a:rPr lang="en-US" altLang="zh-CN" sz="2000" b="1">
                <a:latin typeface="Arial" panose="020B0604020202020204" pitchFamily="34" charset="0"/>
                <a:ea typeface="宋体" panose="02010600030101010101" pitchFamily="2" charset="-122"/>
              </a:rPr>
              <a:t>8</a:t>
            </a:r>
          </a:p>
          <a:p>
            <a:pPr algn="ctr">
              <a:spcBef>
                <a:spcPct val="50000"/>
              </a:spcBef>
            </a:pPr>
            <a:r>
              <a:rPr lang="en-US" altLang="zh-CN" sz="2000" b="1">
                <a:latin typeface="Arial" panose="020B0604020202020204" pitchFamily="34" charset="0"/>
                <a:ea typeface="宋体" panose="02010600030101010101" pitchFamily="2" charset="-122"/>
              </a:rPr>
              <a:t>9</a:t>
            </a:r>
            <a:endParaRPr lang="en-US" altLang="zh-CN" sz="1600" b="1">
              <a:latin typeface="Arial" panose="020B0604020202020204" pitchFamily="34" charset="0"/>
              <a:ea typeface="宋体" panose="02010600030101010101" pitchFamily="2" charset="-122"/>
            </a:endParaRPr>
          </a:p>
        </p:txBody>
      </p:sp>
      <p:sp>
        <p:nvSpPr>
          <p:cNvPr id="49165" name="Rectangle 18"/>
          <p:cNvSpPr>
            <a:spLocks noChangeArrowheads="1"/>
          </p:cNvSpPr>
          <p:nvPr/>
        </p:nvSpPr>
        <p:spPr bwMode="auto">
          <a:xfrm>
            <a:off x="3263900" y="974725"/>
            <a:ext cx="838200" cy="4114800"/>
          </a:xfrm>
          <a:prstGeom prst="rect">
            <a:avLst/>
          </a:prstGeom>
          <a:solidFill>
            <a:srgbClr val="FFFFFF"/>
          </a:solidFill>
          <a:ln w="2857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9166" name="Line 19"/>
          <p:cNvSpPr>
            <a:spLocks noChangeShapeType="1"/>
          </p:cNvSpPr>
          <p:nvPr/>
        </p:nvSpPr>
        <p:spPr bwMode="auto">
          <a:xfrm>
            <a:off x="3263900" y="14319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Line 20"/>
          <p:cNvSpPr>
            <a:spLocks noChangeShapeType="1"/>
          </p:cNvSpPr>
          <p:nvPr/>
        </p:nvSpPr>
        <p:spPr bwMode="auto">
          <a:xfrm>
            <a:off x="3263900" y="18891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Line 21"/>
          <p:cNvSpPr>
            <a:spLocks noChangeShapeType="1"/>
          </p:cNvSpPr>
          <p:nvPr/>
        </p:nvSpPr>
        <p:spPr bwMode="auto">
          <a:xfrm>
            <a:off x="3263900" y="23463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 name="Line 22"/>
          <p:cNvSpPr>
            <a:spLocks noChangeShapeType="1"/>
          </p:cNvSpPr>
          <p:nvPr/>
        </p:nvSpPr>
        <p:spPr bwMode="auto">
          <a:xfrm>
            <a:off x="3263900" y="28035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23"/>
          <p:cNvSpPr>
            <a:spLocks noChangeShapeType="1"/>
          </p:cNvSpPr>
          <p:nvPr/>
        </p:nvSpPr>
        <p:spPr bwMode="auto">
          <a:xfrm>
            <a:off x="3263900" y="32607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24"/>
          <p:cNvSpPr>
            <a:spLocks noChangeShapeType="1"/>
          </p:cNvSpPr>
          <p:nvPr/>
        </p:nvSpPr>
        <p:spPr bwMode="auto">
          <a:xfrm>
            <a:off x="3263900" y="37179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25"/>
          <p:cNvSpPr>
            <a:spLocks noChangeShapeType="1"/>
          </p:cNvSpPr>
          <p:nvPr/>
        </p:nvSpPr>
        <p:spPr bwMode="auto">
          <a:xfrm>
            <a:off x="3263900" y="41751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26"/>
          <p:cNvSpPr>
            <a:spLocks noChangeShapeType="1"/>
          </p:cNvSpPr>
          <p:nvPr/>
        </p:nvSpPr>
        <p:spPr bwMode="auto">
          <a:xfrm>
            <a:off x="3263900" y="46323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Text Box 27"/>
          <p:cNvSpPr txBox="1">
            <a:spLocks noChangeArrowheads="1"/>
          </p:cNvSpPr>
          <p:nvPr/>
        </p:nvSpPr>
        <p:spPr bwMode="auto">
          <a:xfrm>
            <a:off x="3263900" y="974725"/>
            <a:ext cx="7620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25</a:t>
            </a:r>
          </a:p>
          <a:p>
            <a:pPr algn="ctr">
              <a:spcBef>
                <a:spcPct val="50000"/>
              </a:spcBef>
            </a:pPr>
            <a:r>
              <a:rPr lang="en-US" altLang="zh-CN" sz="2000" b="1">
                <a:latin typeface="Arial" panose="020B0604020202020204" pitchFamily="34" charset="0"/>
                <a:ea typeface="宋体" panose="02010600030101010101" pitchFamily="2" charset="-122"/>
              </a:rPr>
              <a:t>12</a:t>
            </a:r>
          </a:p>
          <a:p>
            <a:pPr algn="ctr">
              <a:spcBef>
                <a:spcPct val="50000"/>
              </a:spcBef>
            </a:pPr>
            <a:r>
              <a:rPr lang="en-US" altLang="zh-CN" sz="2000" b="1">
                <a:latin typeface="Arial" panose="020B0604020202020204" pitchFamily="34" charset="0"/>
                <a:ea typeface="宋体" panose="02010600030101010101" pitchFamily="2" charset="-122"/>
              </a:rPr>
              <a:t>47</a:t>
            </a:r>
          </a:p>
          <a:p>
            <a:pPr algn="ctr">
              <a:spcBef>
                <a:spcPct val="50000"/>
              </a:spcBef>
            </a:pPr>
            <a:r>
              <a:rPr lang="en-US" altLang="zh-CN" sz="2000" b="1">
                <a:latin typeface="Arial" panose="020B0604020202020204" pitchFamily="34" charset="0"/>
                <a:ea typeface="宋体" panose="02010600030101010101" pitchFamily="2" charset="-122"/>
              </a:rPr>
              <a:t>36</a:t>
            </a:r>
          </a:p>
          <a:p>
            <a:pPr algn="ctr">
              <a:spcBef>
                <a:spcPct val="50000"/>
              </a:spcBef>
            </a:pPr>
            <a:endParaRPr lang="en-US" altLang="zh-CN" sz="2000" b="1">
              <a:latin typeface="Arial" panose="020B0604020202020204" pitchFamily="34" charset="0"/>
              <a:ea typeface="宋体" panose="02010600030101010101" pitchFamily="2" charset="-122"/>
            </a:endParaRPr>
          </a:p>
          <a:p>
            <a:pPr algn="ctr">
              <a:spcBef>
                <a:spcPct val="50000"/>
              </a:spcBef>
            </a:pPr>
            <a:r>
              <a:rPr lang="en-US" altLang="zh-CN" sz="2000" b="1">
                <a:latin typeface="Arial" panose="020B0604020202020204" pitchFamily="34" charset="0"/>
                <a:ea typeface="宋体" panose="02010600030101010101" pitchFamily="2" charset="-122"/>
              </a:rPr>
              <a:t>14</a:t>
            </a:r>
            <a:endParaRPr lang="en-US" altLang="zh-CN" sz="1600" b="1">
              <a:latin typeface="Arial" panose="020B0604020202020204" pitchFamily="34" charset="0"/>
              <a:ea typeface="宋体" panose="02010600030101010101" pitchFamily="2" charset="-122"/>
            </a:endParaRPr>
          </a:p>
        </p:txBody>
      </p:sp>
      <p:sp>
        <p:nvSpPr>
          <p:cNvPr id="49175" name="AutoShape 28"/>
          <p:cNvSpPr>
            <a:spLocks noChangeArrowheads="1"/>
          </p:cNvSpPr>
          <p:nvPr/>
        </p:nvSpPr>
        <p:spPr bwMode="auto">
          <a:xfrm rot="-10703459">
            <a:off x="3644900" y="2574925"/>
            <a:ext cx="76200" cy="457200"/>
          </a:xfrm>
          <a:prstGeom prst="downArrow">
            <a:avLst>
              <a:gd name="adj1" fmla="val 50000"/>
              <a:gd name="adj2" fmla="val 150000"/>
            </a:avLst>
          </a:prstGeom>
          <a:solidFill>
            <a:schemeClr val="folHlink"/>
          </a:solidFill>
          <a:ln w="9525">
            <a:solidFill>
              <a:schemeClr val="folHlink"/>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9176" name="Rectangle 29"/>
          <p:cNvSpPr>
            <a:spLocks noChangeArrowheads="1"/>
          </p:cNvSpPr>
          <p:nvPr/>
        </p:nvSpPr>
        <p:spPr bwMode="auto">
          <a:xfrm>
            <a:off x="4711700" y="974725"/>
            <a:ext cx="838200" cy="4114800"/>
          </a:xfrm>
          <a:prstGeom prst="rect">
            <a:avLst/>
          </a:prstGeom>
          <a:solidFill>
            <a:srgbClr val="FFFFFF"/>
          </a:solidFill>
          <a:ln w="2857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9177" name="Line 30"/>
          <p:cNvSpPr>
            <a:spLocks noChangeShapeType="1"/>
          </p:cNvSpPr>
          <p:nvPr/>
        </p:nvSpPr>
        <p:spPr bwMode="auto">
          <a:xfrm>
            <a:off x="4711700" y="14319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31"/>
          <p:cNvSpPr>
            <a:spLocks noChangeShapeType="1"/>
          </p:cNvSpPr>
          <p:nvPr/>
        </p:nvSpPr>
        <p:spPr bwMode="auto">
          <a:xfrm>
            <a:off x="4711700" y="18891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32"/>
          <p:cNvSpPr>
            <a:spLocks noChangeShapeType="1"/>
          </p:cNvSpPr>
          <p:nvPr/>
        </p:nvSpPr>
        <p:spPr bwMode="auto">
          <a:xfrm>
            <a:off x="4711700" y="23463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33"/>
          <p:cNvSpPr>
            <a:spLocks noChangeShapeType="1"/>
          </p:cNvSpPr>
          <p:nvPr/>
        </p:nvSpPr>
        <p:spPr bwMode="auto">
          <a:xfrm>
            <a:off x="4711700" y="28035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34"/>
          <p:cNvSpPr>
            <a:spLocks noChangeShapeType="1"/>
          </p:cNvSpPr>
          <p:nvPr/>
        </p:nvSpPr>
        <p:spPr bwMode="auto">
          <a:xfrm>
            <a:off x="4711700" y="32607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35"/>
          <p:cNvSpPr>
            <a:spLocks noChangeShapeType="1"/>
          </p:cNvSpPr>
          <p:nvPr/>
        </p:nvSpPr>
        <p:spPr bwMode="auto">
          <a:xfrm>
            <a:off x="4711700" y="37179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36"/>
          <p:cNvSpPr>
            <a:spLocks noChangeShapeType="1"/>
          </p:cNvSpPr>
          <p:nvPr/>
        </p:nvSpPr>
        <p:spPr bwMode="auto">
          <a:xfrm>
            <a:off x="4711700" y="41751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37"/>
          <p:cNvSpPr>
            <a:spLocks noChangeShapeType="1"/>
          </p:cNvSpPr>
          <p:nvPr/>
        </p:nvSpPr>
        <p:spPr bwMode="auto">
          <a:xfrm>
            <a:off x="4711700" y="46323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Text Box 38"/>
          <p:cNvSpPr txBox="1">
            <a:spLocks noChangeArrowheads="1"/>
          </p:cNvSpPr>
          <p:nvPr/>
        </p:nvSpPr>
        <p:spPr bwMode="auto">
          <a:xfrm>
            <a:off x="4711700" y="974725"/>
            <a:ext cx="76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25</a:t>
            </a:r>
          </a:p>
          <a:p>
            <a:pPr algn="ctr">
              <a:spcBef>
                <a:spcPct val="50000"/>
              </a:spcBef>
            </a:pPr>
            <a:r>
              <a:rPr lang="en-US" altLang="zh-CN" sz="2000" b="1">
                <a:latin typeface="Arial" panose="020B0604020202020204" pitchFamily="34" charset="0"/>
                <a:ea typeface="宋体" panose="02010600030101010101" pitchFamily="2" charset="-122"/>
              </a:rPr>
              <a:t>12</a:t>
            </a:r>
          </a:p>
          <a:p>
            <a:pPr algn="ctr">
              <a:spcBef>
                <a:spcPct val="50000"/>
              </a:spcBef>
            </a:pPr>
            <a:r>
              <a:rPr lang="en-US" altLang="zh-CN" sz="2000" b="1">
                <a:latin typeface="Arial" panose="020B0604020202020204" pitchFamily="34" charset="0"/>
                <a:ea typeface="宋体" panose="02010600030101010101" pitchFamily="2" charset="-122"/>
              </a:rPr>
              <a:t>47</a:t>
            </a:r>
          </a:p>
          <a:p>
            <a:pPr algn="ctr">
              <a:spcBef>
                <a:spcPct val="50000"/>
              </a:spcBef>
            </a:pPr>
            <a:r>
              <a:rPr lang="en-US" altLang="zh-CN" sz="2000" b="1">
                <a:latin typeface="Arial" panose="020B0604020202020204" pitchFamily="34" charset="0"/>
                <a:ea typeface="宋体" panose="02010600030101010101" pitchFamily="2" charset="-122"/>
              </a:rPr>
              <a:t>36</a:t>
            </a:r>
          </a:p>
          <a:p>
            <a:pPr algn="ctr">
              <a:spcBef>
                <a:spcPct val="50000"/>
              </a:spcBef>
            </a:pPr>
            <a:r>
              <a:rPr lang="en-US" altLang="zh-CN" sz="2000" b="1">
                <a:latin typeface="Arial" panose="020B0604020202020204" pitchFamily="34" charset="0"/>
                <a:ea typeface="宋体" panose="02010600030101010101" pitchFamily="2" charset="-122"/>
              </a:rPr>
              <a:t>14</a:t>
            </a:r>
            <a:endParaRPr lang="en-US" altLang="zh-CN" sz="1600" b="1">
              <a:latin typeface="Arial" panose="020B0604020202020204" pitchFamily="34" charset="0"/>
              <a:ea typeface="宋体" panose="02010600030101010101" pitchFamily="2" charset="-122"/>
            </a:endParaRPr>
          </a:p>
        </p:txBody>
      </p:sp>
      <p:sp>
        <p:nvSpPr>
          <p:cNvPr id="49186" name="Rectangle 39"/>
          <p:cNvSpPr>
            <a:spLocks noChangeArrowheads="1"/>
          </p:cNvSpPr>
          <p:nvPr/>
        </p:nvSpPr>
        <p:spPr bwMode="auto">
          <a:xfrm>
            <a:off x="6235700" y="974725"/>
            <a:ext cx="838200" cy="4114800"/>
          </a:xfrm>
          <a:prstGeom prst="rect">
            <a:avLst/>
          </a:prstGeom>
          <a:solidFill>
            <a:srgbClr val="FFFFFF"/>
          </a:solidFill>
          <a:ln w="28575">
            <a:solidFill>
              <a:srgbClr val="00000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9187" name="Line 40"/>
          <p:cNvSpPr>
            <a:spLocks noChangeShapeType="1"/>
          </p:cNvSpPr>
          <p:nvPr/>
        </p:nvSpPr>
        <p:spPr bwMode="auto">
          <a:xfrm>
            <a:off x="6235700" y="14319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41"/>
          <p:cNvSpPr>
            <a:spLocks noChangeShapeType="1"/>
          </p:cNvSpPr>
          <p:nvPr/>
        </p:nvSpPr>
        <p:spPr bwMode="auto">
          <a:xfrm>
            <a:off x="6235700" y="18891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Line 42"/>
          <p:cNvSpPr>
            <a:spLocks noChangeShapeType="1"/>
          </p:cNvSpPr>
          <p:nvPr/>
        </p:nvSpPr>
        <p:spPr bwMode="auto">
          <a:xfrm>
            <a:off x="6235700" y="23463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0" name="Line 43"/>
          <p:cNvSpPr>
            <a:spLocks noChangeShapeType="1"/>
          </p:cNvSpPr>
          <p:nvPr/>
        </p:nvSpPr>
        <p:spPr bwMode="auto">
          <a:xfrm>
            <a:off x="6235700" y="28035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44"/>
          <p:cNvSpPr>
            <a:spLocks noChangeShapeType="1"/>
          </p:cNvSpPr>
          <p:nvPr/>
        </p:nvSpPr>
        <p:spPr bwMode="auto">
          <a:xfrm>
            <a:off x="6235700" y="32607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Line 45"/>
          <p:cNvSpPr>
            <a:spLocks noChangeShapeType="1"/>
          </p:cNvSpPr>
          <p:nvPr/>
        </p:nvSpPr>
        <p:spPr bwMode="auto">
          <a:xfrm>
            <a:off x="6235700" y="37179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3" name="Line 46"/>
          <p:cNvSpPr>
            <a:spLocks noChangeShapeType="1"/>
          </p:cNvSpPr>
          <p:nvPr/>
        </p:nvSpPr>
        <p:spPr bwMode="auto">
          <a:xfrm>
            <a:off x="6235700" y="41751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Line 47"/>
          <p:cNvSpPr>
            <a:spLocks noChangeShapeType="1"/>
          </p:cNvSpPr>
          <p:nvPr/>
        </p:nvSpPr>
        <p:spPr bwMode="auto">
          <a:xfrm>
            <a:off x="6235700" y="4632325"/>
            <a:ext cx="8382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5" name="Text Box 48"/>
          <p:cNvSpPr txBox="1">
            <a:spLocks noChangeArrowheads="1"/>
          </p:cNvSpPr>
          <p:nvPr/>
        </p:nvSpPr>
        <p:spPr bwMode="auto">
          <a:xfrm>
            <a:off x="6235700" y="974725"/>
            <a:ext cx="76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en-US" altLang="zh-CN" sz="2000" b="1">
                <a:latin typeface="Arial" panose="020B0604020202020204" pitchFamily="34" charset="0"/>
                <a:ea typeface="宋体" panose="02010600030101010101" pitchFamily="2" charset="-122"/>
              </a:rPr>
              <a:t>25</a:t>
            </a:r>
          </a:p>
          <a:p>
            <a:pPr algn="ctr">
              <a:spcBef>
                <a:spcPct val="50000"/>
              </a:spcBef>
            </a:pPr>
            <a:r>
              <a:rPr lang="en-US" altLang="zh-CN" sz="2000" b="1">
                <a:latin typeface="Arial" panose="020B0604020202020204" pitchFamily="34" charset="0"/>
                <a:ea typeface="宋体" panose="02010600030101010101" pitchFamily="2" charset="-122"/>
              </a:rPr>
              <a:t>12</a:t>
            </a:r>
          </a:p>
          <a:p>
            <a:pPr algn="ctr">
              <a:spcBef>
                <a:spcPct val="50000"/>
              </a:spcBef>
            </a:pPr>
            <a:r>
              <a:rPr lang="en-US" altLang="zh-CN" sz="2000" b="1">
                <a:latin typeface="Arial" panose="020B0604020202020204" pitchFamily="34" charset="0"/>
                <a:ea typeface="宋体" panose="02010600030101010101" pitchFamily="2" charset="-122"/>
              </a:rPr>
              <a:t>47</a:t>
            </a:r>
          </a:p>
          <a:p>
            <a:pPr algn="ctr">
              <a:spcBef>
                <a:spcPct val="50000"/>
              </a:spcBef>
            </a:pPr>
            <a:r>
              <a:rPr lang="en-US" altLang="zh-CN" sz="2000" b="1">
                <a:latin typeface="Arial" panose="020B0604020202020204" pitchFamily="34" charset="0"/>
                <a:ea typeface="宋体" panose="02010600030101010101" pitchFamily="2" charset="-122"/>
              </a:rPr>
              <a:t>36</a:t>
            </a:r>
          </a:p>
          <a:p>
            <a:pPr algn="ctr">
              <a:spcBef>
                <a:spcPct val="50000"/>
              </a:spcBef>
            </a:pPr>
            <a:r>
              <a:rPr lang="en-US" altLang="zh-CN" sz="2000" b="1">
                <a:latin typeface="Arial" panose="020B0604020202020204" pitchFamily="34" charset="0"/>
                <a:ea typeface="宋体" panose="02010600030101010101" pitchFamily="2" charset="-122"/>
              </a:rPr>
              <a:t>14</a:t>
            </a:r>
            <a:endParaRPr lang="en-US" altLang="zh-CN" sz="1600" b="1">
              <a:latin typeface="Arial" panose="020B0604020202020204" pitchFamily="34" charset="0"/>
              <a:ea typeface="宋体" panose="02010600030101010101" pitchFamily="2" charset="-122"/>
            </a:endParaRPr>
          </a:p>
        </p:txBody>
      </p:sp>
      <p:sp>
        <p:nvSpPr>
          <p:cNvPr id="49196" name="AutoShape 50"/>
          <p:cNvSpPr>
            <a:spLocks noChangeArrowheads="1"/>
          </p:cNvSpPr>
          <p:nvPr/>
        </p:nvSpPr>
        <p:spPr bwMode="auto">
          <a:xfrm>
            <a:off x="825500" y="2498725"/>
            <a:ext cx="914400" cy="152400"/>
          </a:xfrm>
          <a:prstGeom prst="rightArrow">
            <a:avLst>
              <a:gd name="adj1" fmla="val 50000"/>
              <a:gd name="adj2" fmla="val 150000"/>
            </a:avLst>
          </a:prstGeom>
          <a:solidFill>
            <a:schemeClr val="folHlink"/>
          </a:solidFill>
          <a:ln w="9525">
            <a:solidFill>
              <a:schemeClr val="folHlink"/>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9197" name="Text Box 51"/>
          <p:cNvSpPr txBox="1">
            <a:spLocks noChangeArrowheads="1"/>
          </p:cNvSpPr>
          <p:nvPr/>
        </p:nvSpPr>
        <p:spPr bwMode="auto">
          <a:xfrm>
            <a:off x="596900" y="2193925"/>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50000"/>
              </a:spcBef>
            </a:pPr>
            <a:r>
              <a:rPr lang="zh-CN" altLang="en-US" sz="1600" b="1">
                <a:latin typeface="Arial" panose="020B0604020202020204" pitchFamily="34" charset="0"/>
                <a:ea typeface="宋体" panose="02010600030101010101" pitchFamily="2" charset="-122"/>
              </a:rPr>
              <a:t>删除</a:t>
            </a:r>
          </a:p>
        </p:txBody>
      </p:sp>
      <p:sp>
        <p:nvSpPr>
          <p:cNvPr id="49198" name="AutoShape 52"/>
          <p:cNvSpPr>
            <a:spLocks noChangeArrowheads="1"/>
          </p:cNvSpPr>
          <p:nvPr/>
        </p:nvSpPr>
        <p:spPr bwMode="auto">
          <a:xfrm rot="-10703459">
            <a:off x="5092700" y="3108325"/>
            <a:ext cx="76200" cy="457200"/>
          </a:xfrm>
          <a:prstGeom prst="downArrow">
            <a:avLst>
              <a:gd name="adj1" fmla="val 50000"/>
              <a:gd name="adj2" fmla="val 150000"/>
            </a:avLst>
          </a:prstGeom>
          <a:solidFill>
            <a:schemeClr val="folHlink"/>
          </a:solidFill>
          <a:ln w="9525">
            <a:solidFill>
              <a:schemeClr val="folHlink"/>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446517" name="Rectangle 53"/>
          <p:cNvSpPr>
            <a:spLocks noChangeArrowheads="1"/>
          </p:cNvSpPr>
          <p:nvPr/>
        </p:nvSpPr>
        <p:spPr bwMode="auto">
          <a:xfrm>
            <a:off x="0" y="0"/>
            <a:ext cx="7105650"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5. </a:t>
            </a:r>
            <a:r>
              <a:rPr kumimoji="1" lang="zh-CN" altLang="en-US" sz="3200" b="1" dirty="0">
                <a:solidFill>
                  <a:srgbClr val="FF3399"/>
                </a:solidFill>
                <a:latin typeface="楷体_GB2312" pitchFamily="49" charset="-122"/>
                <a:ea typeface="楷体_GB2312" pitchFamily="49" charset="-122"/>
              </a:rPr>
              <a:t>删除</a:t>
            </a:r>
            <a:r>
              <a:rPr kumimoji="1" lang="zh-CN" altLang="en-US" sz="3200" b="1" dirty="0">
                <a:latin typeface="楷体_GB2312" pitchFamily="49" charset="-122"/>
                <a:ea typeface="楷体_GB2312" pitchFamily="49" charset="-122"/>
              </a:rPr>
              <a:t>（删除第 </a:t>
            </a:r>
            <a:r>
              <a:rPr kumimoji="1" lang="en-US" altLang="zh-CN" sz="3200" b="1" dirty="0" err="1">
                <a:latin typeface="楷体_GB2312" pitchFamily="49" charset="-122"/>
                <a:ea typeface="楷体_GB2312" pitchFamily="49" charset="-122"/>
              </a:rPr>
              <a:t>i</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个结点）</a:t>
            </a:r>
            <a:r>
              <a:rPr kumimoji="1" lang="zh-CN" altLang="en-US" sz="3200" b="1" dirty="0">
                <a:solidFill>
                  <a:schemeClr val="accent1"/>
                </a:solidFill>
                <a:effectLst>
                  <a:outerShdw blurRad="38100" dist="38100" dir="2700000" algn="tl">
                    <a:srgbClr val="000000"/>
                  </a:outerShdw>
                </a:effectLst>
              </a:rPr>
              <a:t> </a:t>
            </a:r>
          </a:p>
        </p:txBody>
      </p:sp>
      <p:sp>
        <p:nvSpPr>
          <p:cNvPr id="446518" name="Rectangle 54"/>
          <p:cNvSpPr>
            <a:spLocks noChangeArrowheads="1"/>
          </p:cNvSpPr>
          <p:nvPr/>
        </p:nvSpPr>
        <p:spPr bwMode="auto">
          <a:xfrm>
            <a:off x="454025" y="5089525"/>
            <a:ext cx="8515350" cy="11604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lvl="1">
              <a:spcBef>
                <a:spcPct val="50000"/>
              </a:spcBef>
            </a:pPr>
            <a:r>
              <a:rPr lang="zh-CN" altLang="en-US" b="1">
                <a:latin typeface="楷体_GB2312" pitchFamily="49" charset="-122"/>
                <a:ea typeface="楷体_GB2312" pitchFamily="49" charset="-122"/>
              </a:rPr>
              <a:t>删除第 </a:t>
            </a:r>
            <a:r>
              <a:rPr lang="en-US" altLang="zh-CN" b="1">
                <a:latin typeface="楷体_GB2312" pitchFamily="49" charset="-122"/>
                <a:ea typeface="楷体_GB2312" pitchFamily="49" charset="-122"/>
              </a:rPr>
              <a:t>4 </a:t>
            </a:r>
            <a:r>
              <a:rPr lang="zh-CN" altLang="en-US" b="1">
                <a:latin typeface="楷体_GB2312" pitchFamily="49" charset="-122"/>
                <a:ea typeface="楷体_GB2312" pitchFamily="49" charset="-122"/>
              </a:rPr>
              <a:t>个结点，移动 </a:t>
            </a:r>
            <a:r>
              <a:rPr lang="en-US" altLang="zh-CN" b="1">
                <a:solidFill>
                  <a:srgbClr val="FF0000"/>
                </a:solidFill>
                <a:latin typeface="楷体_GB2312" pitchFamily="49" charset="-122"/>
                <a:ea typeface="楷体_GB2312" pitchFamily="49" charset="-122"/>
              </a:rPr>
              <a:t>6</a:t>
            </a:r>
            <a:r>
              <a:rPr lang="zh-CN" altLang="en-US" b="1">
                <a:solidFill>
                  <a:srgbClr val="FF0000"/>
                </a:solidFill>
                <a:latin typeface="楷体_GB2312" pitchFamily="49" charset="-122"/>
                <a:ea typeface="楷体_GB2312" pitchFamily="49" charset="-122"/>
              </a:rPr>
              <a:t>－</a:t>
            </a:r>
            <a:r>
              <a:rPr lang="en-US" altLang="zh-CN" b="1">
                <a:solidFill>
                  <a:srgbClr val="FF0000"/>
                </a:solidFill>
                <a:latin typeface="楷体_GB2312" pitchFamily="49" charset="-122"/>
                <a:ea typeface="楷体_GB2312" pitchFamily="49" charset="-122"/>
              </a:rPr>
              <a:t>4</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次</a:t>
            </a:r>
          </a:p>
          <a:p>
            <a:pPr lvl="1">
              <a:spcBef>
                <a:spcPct val="50000"/>
              </a:spcBef>
            </a:pPr>
            <a:r>
              <a:rPr lang="zh-CN" altLang="en-US" b="1">
                <a:latin typeface="楷体_GB2312" pitchFamily="49" charset="-122"/>
                <a:ea typeface="楷体_GB2312" pitchFamily="49" charset="-122"/>
              </a:rPr>
              <a:t>删除第 </a:t>
            </a:r>
            <a:r>
              <a:rPr lang="en-US" altLang="zh-CN" b="1">
                <a:latin typeface="楷体_GB2312" pitchFamily="49" charset="-122"/>
                <a:ea typeface="楷体_GB2312" pitchFamily="49" charset="-122"/>
              </a:rPr>
              <a:t>i </a:t>
            </a:r>
            <a:r>
              <a:rPr lang="zh-CN" altLang="zh-CN" b="1">
                <a:latin typeface="楷体_GB2312" pitchFamily="49" charset="-122"/>
                <a:ea typeface="楷体_GB2312" pitchFamily="49" charset="-122"/>
              </a:rPr>
              <a:t>个结点，移动 </a:t>
            </a:r>
            <a:r>
              <a:rPr lang="en-US" altLang="zh-CN" b="1">
                <a:solidFill>
                  <a:srgbClr val="FF0000"/>
                </a:solidFill>
                <a:latin typeface="楷体_GB2312" pitchFamily="49" charset="-122"/>
                <a:ea typeface="楷体_GB2312" pitchFamily="49" charset="-122"/>
              </a:rPr>
              <a:t>n-i</a:t>
            </a:r>
            <a:r>
              <a:rPr lang="en-US" altLang="zh-CN" b="1">
                <a:latin typeface="楷体_GB2312" pitchFamily="49" charset="-122"/>
                <a:ea typeface="楷体_GB2312" pitchFamily="49" charset="-122"/>
              </a:rPr>
              <a:t> </a:t>
            </a:r>
            <a:r>
              <a:rPr lang="zh-CN" altLang="zh-CN" b="1">
                <a:latin typeface="楷体_GB2312" pitchFamily="49" charset="-122"/>
                <a:ea typeface="楷体_GB2312" pitchFamily="49" charset="-122"/>
              </a:rPr>
              <a:t>次</a:t>
            </a:r>
            <a:endParaRPr lang="zh-CN" altLang="en-US" b="1">
              <a:solidFill>
                <a:schemeClr val="folHlink"/>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46518">
                                            <p:bg/>
                                          </p:spTgt>
                                        </p:tgtEl>
                                        <p:attrNameLst>
                                          <p:attrName>style.visibility</p:attrName>
                                        </p:attrNameLst>
                                      </p:cBhvr>
                                      <p:to>
                                        <p:strVal val="visible"/>
                                      </p:to>
                                    </p:set>
                                    <p:animEffect transition="in" filter="diamond(in)">
                                      <p:cBhvr>
                                        <p:cTn id="7" dur="2000"/>
                                        <p:tgtEl>
                                          <p:spTgt spid="44651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46518">
                                            <p:txEl>
                                              <p:pRg st="0" end="0"/>
                                            </p:txEl>
                                          </p:spTgt>
                                        </p:tgtEl>
                                        <p:attrNameLst>
                                          <p:attrName>style.visibility</p:attrName>
                                        </p:attrNameLst>
                                      </p:cBhvr>
                                      <p:to>
                                        <p:strVal val="visible"/>
                                      </p:to>
                                    </p:set>
                                    <p:animEffect transition="in" filter="diamond(in)">
                                      <p:cBhvr>
                                        <p:cTn id="12" dur="2000"/>
                                        <p:tgtEl>
                                          <p:spTgt spid="4465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46518">
                                            <p:txEl>
                                              <p:pRg st="1" end="1"/>
                                            </p:txEl>
                                          </p:spTgt>
                                        </p:tgtEl>
                                        <p:attrNameLst>
                                          <p:attrName>style.visibility</p:attrName>
                                        </p:attrNameLst>
                                      </p:cBhvr>
                                      <p:to>
                                        <p:strVal val="visible"/>
                                      </p:to>
                                    </p:set>
                                    <p:animEffect transition="in" filter="diamond(in)">
                                      <p:cBhvr>
                                        <p:cTn id="17" dur="2000"/>
                                        <p:tgtEl>
                                          <p:spTgt spid="4465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518" grpId="0" build="p" bldLvl="2"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239713" y="503238"/>
            <a:ext cx="562768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4000" b="1">
                <a:solidFill>
                  <a:srgbClr val="CC00CC"/>
                </a:solidFill>
                <a:latin typeface="华文楷体" panose="02010600040101010101" pitchFamily="2" charset="-122"/>
                <a:ea typeface="华文楷体" panose="02010600040101010101" pitchFamily="2" charset="-122"/>
              </a:rPr>
              <a:t>第</a:t>
            </a:r>
            <a:r>
              <a:rPr lang="en-US" altLang="zh-CN" sz="4000" b="1">
                <a:solidFill>
                  <a:srgbClr val="CC00CC"/>
                </a:solidFill>
                <a:latin typeface="华文楷体" panose="02010600040101010101" pitchFamily="2" charset="-122"/>
                <a:ea typeface="华文楷体" panose="02010600040101010101" pitchFamily="2" charset="-122"/>
              </a:rPr>
              <a:t>2</a:t>
            </a:r>
            <a:r>
              <a:rPr lang="zh-CN" altLang="en-US" sz="4000" b="1">
                <a:solidFill>
                  <a:srgbClr val="CC00CC"/>
                </a:solidFill>
                <a:latin typeface="华文楷体" panose="02010600040101010101" pitchFamily="2" charset="-122"/>
                <a:ea typeface="华文楷体" panose="02010600040101010101" pitchFamily="2" charset="-122"/>
              </a:rPr>
              <a:t>章　线性表</a:t>
            </a:r>
          </a:p>
        </p:txBody>
      </p:sp>
      <p:sp>
        <p:nvSpPr>
          <p:cNvPr id="9219" name="Line 5"/>
          <p:cNvSpPr>
            <a:spLocks noChangeShapeType="1"/>
          </p:cNvSpPr>
          <p:nvPr/>
        </p:nvSpPr>
        <p:spPr bwMode="auto">
          <a:xfrm>
            <a:off x="0" y="13065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220"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5375" y="596900"/>
            <a:ext cx="8112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7"/>
          <p:cNvSpPr>
            <a:spLocks noChangeArrowheads="1"/>
          </p:cNvSpPr>
          <p:nvPr/>
        </p:nvSpPr>
        <p:spPr bwMode="auto">
          <a:xfrm>
            <a:off x="611188" y="2276475"/>
            <a:ext cx="8015287" cy="2930525"/>
          </a:xfrm>
          <a:prstGeom prst="rect">
            <a:avLst/>
          </a:prstGeom>
          <a:solidFill>
            <a:srgbClr val="CCCCFF"/>
          </a:solidFill>
          <a:ln w="9525">
            <a:solidFill>
              <a:srgbClr val="0037E8"/>
            </a:solidFill>
            <a:miter lim="800000"/>
            <a:headEnd/>
            <a:tailEnd/>
          </a:ln>
          <a:effectLst>
            <a:outerShdw dist="107763" dir="18900000" algn="ctr" rotWithShape="0">
              <a:srgbClr val="808080"/>
            </a:outerShdw>
          </a:effectLst>
        </p:spPr>
        <p:txBody>
          <a:bodyPr/>
          <a:lstStyle>
            <a:lvl1pPr marL="457200" indent="-4572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371600" indent="-4572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kumimoji="1" lang="en-US" altLang="zh-CN" b="1">
                <a:latin typeface="华文楷体" panose="02010600040101010101" pitchFamily="2" charset="-122"/>
                <a:ea typeface="华文楷体" panose="02010600040101010101" pitchFamily="2" charset="-122"/>
              </a:rPr>
              <a:t>1. </a:t>
            </a:r>
            <a:r>
              <a:rPr kumimoji="1" lang="zh-CN" altLang="en-US" b="1">
                <a:latin typeface="华文楷体" panose="02010600040101010101" pitchFamily="2" charset="-122"/>
                <a:ea typeface="华文楷体" panose="02010600040101010101" pitchFamily="2" charset="-122"/>
              </a:rPr>
              <a:t>了解线性结构的特点</a:t>
            </a:r>
          </a:p>
          <a:p>
            <a:pPr>
              <a:spcBef>
                <a:spcPct val="20000"/>
              </a:spcBef>
            </a:pPr>
            <a:r>
              <a:rPr kumimoji="1" lang="en-US" altLang="zh-CN" b="1">
                <a:latin typeface="华文楷体" panose="02010600040101010101" pitchFamily="2" charset="-122"/>
                <a:ea typeface="华文楷体" panose="02010600040101010101" pitchFamily="2" charset="-122"/>
              </a:rPr>
              <a:t>2.</a:t>
            </a:r>
            <a:r>
              <a:rPr kumimoji="1" lang="zh-CN" altLang="en-US" b="1">
                <a:latin typeface="华文楷体" panose="02010600040101010101" pitchFamily="2" charset="-122"/>
                <a:ea typeface="华文楷体" panose="02010600040101010101" pitchFamily="2" charset="-122"/>
              </a:rPr>
              <a:t>掌握顺序表的定义、查找、插入和删除 </a:t>
            </a:r>
          </a:p>
          <a:p>
            <a:pPr>
              <a:spcBef>
                <a:spcPct val="20000"/>
              </a:spcBef>
            </a:pPr>
            <a:r>
              <a:rPr kumimoji="1" lang="en-US" altLang="zh-CN" b="1">
                <a:latin typeface="华文楷体" panose="02010600040101010101" pitchFamily="2" charset="-122"/>
                <a:ea typeface="华文楷体" panose="02010600040101010101" pitchFamily="2" charset="-122"/>
              </a:rPr>
              <a:t>3.</a:t>
            </a:r>
            <a:r>
              <a:rPr kumimoji="1" lang="zh-CN" altLang="en-US" b="1">
                <a:latin typeface="华文楷体" panose="02010600040101010101" pitchFamily="2" charset="-122"/>
                <a:ea typeface="华文楷体" panose="02010600040101010101" pitchFamily="2" charset="-122"/>
              </a:rPr>
              <a:t>掌握链表的定义、创建、查找、插入和删除 </a:t>
            </a:r>
          </a:p>
          <a:p>
            <a:pPr>
              <a:spcBef>
                <a:spcPct val="20000"/>
              </a:spcBef>
            </a:pPr>
            <a:r>
              <a:rPr kumimoji="1" lang="en-US" altLang="zh-CN" b="1">
                <a:latin typeface="华文楷体" panose="02010600040101010101" pitchFamily="2" charset="-122"/>
                <a:ea typeface="华文楷体" panose="02010600040101010101" pitchFamily="2" charset="-122"/>
              </a:rPr>
              <a:t>4.</a:t>
            </a:r>
            <a:r>
              <a:rPr kumimoji="1" lang="zh-CN" altLang="en-US" b="1">
                <a:latin typeface="华文楷体" panose="02010600040101010101" pitchFamily="2" charset="-122"/>
                <a:ea typeface="华文楷体" panose="02010600040101010101" pitchFamily="2" charset="-122"/>
              </a:rPr>
              <a:t>能够从时间和空间复杂度的角度比较两种存储结构的不同特点及其适用场合 </a:t>
            </a:r>
          </a:p>
          <a:p>
            <a:pPr lvl="2">
              <a:spcBef>
                <a:spcPct val="20000"/>
              </a:spcBef>
            </a:pPr>
            <a:r>
              <a:rPr kumimoji="1" lang="zh-CN" altLang="en-US" b="1">
                <a:latin typeface="华文楷体" panose="02010600040101010101" pitchFamily="2" charset="-122"/>
                <a:ea typeface="华文楷体" panose="02010600040101010101" pitchFamily="2" charset="-122"/>
              </a:rPr>
              <a:t>      </a:t>
            </a:r>
          </a:p>
        </p:txBody>
      </p:sp>
      <p:sp>
        <p:nvSpPr>
          <p:cNvPr id="9222" name="Rectangle 8"/>
          <p:cNvSpPr>
            <a:spLocks noChangeArrowheads="1"/>
          </p:cNvSpPr>
          <p:nvPr/>
        </p:nvSpPr>
        <p:spPr bwMode="auto">
          <a:xfrm>
            <a:off x="1044575" y="1355725"/>
            <a:ext cx="640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r>
              <a:rPr lang="zh-CN" altLang="en-US" sz="4800" b="1">
                <a:solidFill>
                  <a:schemeClr val="accent1"/>
                </a:solidFill>
                <a:latin typeface="华文楷体" panose="02010600040101010101" pitchFamily="2" charset="-122"/>
                <a:ea typeface="华文楷体" panose="02010600040101010101" pitchFamily="2" charset="-122"/>
              </a:rPr>
              <a:t>教学目标</a:t>
            </a:r>
            <a:endParaRPr lang="zh-CN" altLang="en-US" sz="4400" b="1">
              <a:solidFill>
                <a:schemeClr val="accent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8523" name="Rectangle 11"/>
          <p:cNvSpPr>
            <a:spLocks noRot="1" noChangeArrowheads="1"/>
          </p:cNvSpPr>
          <p:nvPr/>
        </p:nvSpPr>
        <p:spPr bwMode="auto">
          <a:xfrm>
            <a:off x="179388" y="765175"/>
            <a:ext cx="8964612"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80000"/>
              </a:lnSpc>
              <a:spcBef>
                <a:spcPct val="20000"/>
              </a:spcBef>
            </a:pPr>
            <a:endParaRPr lang="en-US" altLang="zh-CN" sz="4000" b="1">
              <a:latin typeface="楷体_GB2312" pitchFamily="49" charset="-122"/>
              <a:ea typeface="楷体_GB2312" pitchFamily="49" charset="-122"/>
            </a:endParaRPr>
          </a:p>
          <a:p>
            <a:pPr>
              <a:spcBef>
                <a:spcPct val="20000"/>
              </a:spcBef>
            </a:pPr>
            <a:r>
              <a:rPr lang="zh-CN" altLang="zh-CN"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）判断</a:t>
            </a:r>
            <a:r>
              <a:rPr lang="zh-CN" altLang="en-US" b="1">
                <a:solidFill>
                  <a:srgbClr val="FF0000"/>
                </a:solidFill>
                <a:latin typeface="楷体_GB2312" pitchFamily="49" charset="-122"/>
                <a:ea typeface="楷体_GB2312" pitchFamily="49" charset="-122"/>
              </a:rPr>
              <a:t>删除位置</a:t>
            </a:r>
            <a:r>
              <a:rPr lang="en-US" altLang="zh-CN" b="1">
                <a:solidFill>
                  <a:srgbClr val="FF0000"/>
                </a:solidFill>
                <a:latin typeface="楷体_GB2312" pitchFamily="49" charset="-122"/>
                <a:ea typeface="楷体_GB2312" pitchFamily="49" charset="-122"/>
              </a:rPr>
              <a:t>i </a:t>
            </a:r>
            <a:r>
              <a:rPr lang="zh-CN" altLang="en-US" b="1">
                <a:solidFill>
                  <a:srgbClr val="FF0000"/>
                </a:solidFill>
                <a:latin typeface="楷体_GB2312" pitchFamily="49" charset="-122"/>
                <a:ea typeface="楷体_GB2312" pitchFamily="49" charset="-122"/>
              </a:rPr>
              <a:t>是否合法</a:t>
            </a:r>
            <a:r>
              <a:rPr lang="zh-CN" altLang="en-US" b="1">
                <a:latin typeface="楷体_GB2312" pitchFamily="49" charset="-122"/>
                <a:ea typeface="楷体_GB2312" pitchFamily="49" charset="-122"/>
              </a:rPr>
              <a:t>（合法值为</a:t>
            </a:r>
            <a:r>
              <a:rPr lang="en-US" altLang="zh-CN" b="1">
                <a:latin typeface="楷体_GB2312" pitchFamily="49" charset="-122"/>
                <a:ea typeface="楷体_GB2312" pitchFamily="49" charset="-122"/>
              </a:rPr>
              <a:t>1≤i≤n</a:t>
            </a:r>
            <a:r>
              <a:rPr lang="zh-CN" altLang="en-US" b="1">
                <a:latin typeface="楷体_GB2312" pitchFamily="49" charset="-122"/>
                <a:ea typeface="楷体_GB2312" pitchFamily="49" charset="-122"/>
              </a:rPr>
              <a:t>）。</a:t>
            </a:r>
          </a:p>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）将欲删除的元素保留在</a:t>
            </a:r>
            <a:r>
              <a:rPr lang="en-US" altLang="zh-CN" b="1">
                <a:latin typeface="楷体_GB2312" pitchFamily="49" charset="-122"/>
                <a:ea typeface="楷体_GB2312" pitchFamily="49" charset="-122"/>
              </a:rPr>
              <a:t>e</a:t>
            </a:r>
            <a:r>
              <a:rPr lang="zh-CN" altLang="en-US" b="1">
                <a:latin typeface="楷体_GB2312" pitchFamily="49" charset="-122"/>
                <a:ea typeface="楷体_GB2312" pitchFamily="49" charset="-122"/>
              </a:rPr>
              <a:t>中。      </a:t>
            </a:r>
          </a:p>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）将第</a:t>
            </a:r>
            <a:r>
              <a:rPr lang="en-US" altLang="zh-CN" b="1">
                <a:latin typeface="楷体_GB2312" pitchFamily="49" charset="-122"/>
                <a:ea typeface="楷体_GB2312" pitchFamily="49" charset="-122"/>
              </a:rPr>
              <a:t>i+1</a:t>
            </a:r>
            <a:r>
              <a:rPr lang="zh-CN" altLang="en-US" b="1">
                <a:latin typeface="楷体_GB2312" pitchFamily="49" charset="-122"/>
                <a:ea typeface="楷体_GB2312" pitchFamily="49" charset="-122"/>
              </a:rPr>
              <a:t>至第</a:t>
            </a:r>
            <a:r>
              <a:rPr lang="en-US" altLang="zh-CN" b="1">
                <a:latin typeface="楷体_GB2312" pitchFamily="49" charset="-122"/>
                <a:ea typeface="楷体_GB2312" pitchFamily="49" charset="-122"/>
              </a:rPr>
              <a:t>n </a:t>
            </a:r>
            <a:r>
              <a:rPr lang="zh-CN" altLang="en-US" b="1">
                <a:latin typeface="楷体_GB2312" pitchFamily="49" charset="-122"/>
                <a:ea typeface="楷体_GB2312" pitchFamily="49" charset="-122"/>
              </a:rPr>
              <a:t>位的元素依次</a:t>
            </a:r>
            <a:r>
              <a:rPr lang="zh-CN" altLang="en-US" b="1">
                <a:solidFill>
                  <a:srgbClr val="FF0000"/>
                </a:solidFill>
                <a:latin typeface="楷体_GB2312" pitchFamily="49" charset="-122"/>
                <a:ea typeface="楷体_GB2312" pitchFamily="49" charset="-122"/>
              </a:rPr>
              <a:t>向前移动一个位置</a:t>
            </a:r>
            <a:r>
              <a:rPr lang="zh-CN" altLang="en-US" b="1">
                <a:latin typeface="楷体_GB2312" pitchFamily="49" charset="-122"/>
                <a:ea typeface="楷体_GB2312" pitchFamily="49" charset="-122"/>
              </a:rPr>
              <a:t>。</a:t>
            </a:r>
            <a:endParaRPr lang="zh-CN" altLang="en-US" b="1">
              <a:solidFill>
                <a:srgbClr val="FF0000"/>
              </a:solidFill>
              <a:latin typeface="楷体_GB2312" pitchFamily="49" charset="-122"/>
              <a:ea typeface="楷体_GB2312" pitchFamily="49" charset="-122"/>
            </a:endParaRPr>
          </a:p>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表长减</a:t>
            </a:r>
            <a:r>
              <a:rPr lang="en-US" altLang="zh-CN" b="1">
                <a:solidFill>
                  <a:srgbClr val="FF0000"/>
                </a:solidFill>
                <a:latin typeface="楷体_GB2312" pitchFamily="49" charset="-122"/>
                <a:ea typeface="楷体_GB2312" pitchFamily="49" charset="-122"/>
              </a:rPr>
              <a:t>1</a:t>
            </a:r>
            <a:r>
              <a:rPr lang="zh-CN" altLang="en-US" b="1">
                <a:latin typeface="楷体_GB2312" pitchFamily="49" charset="-122"/>
                <a:ea typeface="楷体_GB2312" pitchFamily="49" charset="-122"/>
              </a:rPr>
              <a:t>，删除成功返回</a:t>
            </a:r>
            <a:r>
              <a:rPr lang="en-US" altLang="zh-CN" b="1">
                <a:latin typeface="楷体_GB2312" pitchFamily="49" charset="-122"/>
                <a:ea typeface="楷体_GB2312" pitchFamily="49" charset="-122"/>
              </a:rPr>
              <a:t>OK</a:t>
            </a:r>
            <a:r>
              <a:rPr lang="zh-CN" altLang="en-US" b="1">
                <a:latin typeface="楷体_GB2312" pitchFamily="49" charset="-122"/>
                <a:ea typeface="楷体_GB2312" pitchFamily="49" charset="-122"/>
              </a:rPr>
              <a:t>。</a:t>
            </a:r>
            <a:endParaRPr lang="zh-CN" altLang="en-US" sz="4000" b="1">
              <a:latin typeface="楷体_GB2312" pitchFamily="49" charset="-122"/>
              <a:ea typeface="楷体_GB2312" pitchFamily="49" charset="-122"/>
            </a:endParaRPr>
          </a:p>
          <a:p>
            <a:pPr eaLnBrk="1" hangingPunct="1">
              <a:lnSpc>
                <a:spcPct val="80000"/>
              </a:lnSpc>
              <a:spcBef>
                <a:spcPct val="20000"/>
              </a:spcBef>
            </a:pPr>
            <a:endParaRPr lang="en-US" altLang="zh-CN" sz="4000" b="1">
              <a:solidFill>
                <a:srgbClr val="FF3399"/>
              </a:solidFill>
              <a:latin typeface="楷体_GB2312" pitchFamily="49" charset="-122"/>
              <a:ea typeface="楷体_GB2312" pitchFamily="49" charset="-122"/>
              <a:sym typeface="Wingdings" panose="05000000000000000000" pitchFamily="2" charset="2"/>
            </a:endParaRPr>
          </a:p>
        </p:txBody>
      </p:sp>
      <p:sp>
        <p:nvSpPr>
          <p:cNvPr id="50179" name="Rectangle 12"/>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算法步骤</a:t>
            </a:r>
            <a:r>
              <a:rPr lang="en-US" altLang="zh-CN" sz="4400"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85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85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85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85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179388" y="620713"/>
            <a:ext cx="8713787"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spcBef>
                <a:spcPts val="300"/>
              </a:spcBef>
            </a:pPr>
            <a:r>
              <a:rPr lang="en-US" altLang="zh-CN" b="1">
                <a:solidFill>
                  <a:schemeClr val="hlink"/>
                </a:solidFill>
                <a:latin typeface="楷体_GB2312" pitchFamily="49" charset="-122"/>
                <a:ea typeface="楷体_GB2312" pitchFamily="49" charset="-122"/>
              </a:rPr>
              <a:t>5.  </a:t>
            </a:r>
            <a:r>
              <a:rPr lang="zh-CN" altLang="en-US" b="1">
                <a:solidFill>
                  <a:schemeClr val="hlink"/>
                </a:solidFill>
                <a:latin typeface="楷体_GB2312" pitchFamily="49" charset="-122"/>
                <a:ea typeface="楷体_GB2312" pitchFamily="49" charset="-122"/>
              </a:rPr>
              <a:t>将线性表</a:t>
            </a:r>
            <a:r>
              <a:rPr lang="en-US" altLang="zh-CN" b="1">
                <a:solidFill>
                  <a:schemeClr val="hlink"/>
                </a:solidFill>
                <a:latin typeface="楷体_GB2312" pitchFamily="49" charset="-122"/>
                <a:ea typeface="楷体_GB2312" pitchFamily="49" charset="-122"/>
              </a:rPr>
              <a:t>L</a:t>
            </a:r>
            <a:r>
              <a:rPr lang="zh-CN" altLang="en-US" b="1">
                <a:solidFill>
                  <a:schemeClr val="hlink"/>
                </a:solidFill>
                <a:latin typeface="楷体_GB2312" pitchFamily="49" charset="-122"/>
                <a:ea typeface="楷体_GB2312" pitchFamily="49" charset="-122"/>
              </a:rPr>
              <a:t>中第</a:t>
            </a:r>
            <a:r>
              <a:rPr lang="en-US" altLang="zh-CN" b="1">
                <a:solidFill>
                  <a:schemeClr val="hlink"/>
                </a:solidFill>
                <a:latin typeface="楷体_GB2312" pitchFamily="49" charset="-122"/>
                <a:ea typeface="楷体_GB2312" pitchFamily="49" charset="-122"/>
              </a:rPr>
              <a:t>i</a:t>
            </a:r>
            <a:r>
              <a:rPr lang="zh-CN" altLang="en-US" b="1">
                <a:solidFill>
                  <a:schemeClr val="hlink"/>
                </a:solidFill>
                <a:latin typeface="楷体_GB2312" pitchFamily="49" charset="-122"/>
                <a:ea typeface="楷体_GB2312" pitchFamily="49" charset="-122"/>
              </a:rPr>
              <a:t>个数据元素删除</a:t>
            </a:r>
          </a:p>
          <a:p>
            <a:pPr>
              <a:spcBef>
                <a:spcPct val="20000"/>
              </a:spcBef>
            </a:pPr>
            <a:r>
              <a:rPr lang="en-US" altLang="zh-CN" sz="2400" b="1"/>
              <a:t>Status ListDelete_Sq(SqList &amp;L,int i){</a:t>
            </a:r>
          </a:p>
          <a:p>
            <a:pPr>
              <a:spcBef>
                <a:spcPct val="20000"/>
              </a:spcBef>
            </a:pPr>
            <a:r>
              <a:rPr lang="en-US" altLang="zh-CN" sz="2400" b="1"/>
              <a:t>   if((i&lt;1)||(i&gt;L.length)) return ERROR;	 //i</a:t>
            </a:r>
            <a:r>
              <a:rPr lang="zh-CN" altLang="en-US" sz="2400" b="1"/>
              <a:t>值不合法</a:t>
            </a:r>
          </a:p>
          <a:p>
            <a:pPr>
              <a:spcBef>
                <a:spcPct val="20000"/>
              </a:spcBef>
            </a:pPr>
            <a:r>
              <a:rPr lang="zh-CN" altLang="en-US" sz="2400" b="1"/>
              <a:t>   </a:t>
            </a:r>
            <a:r>
              <a:rPr lang="en-US" altLang="zh-CN" sz="2400" b="1">
                <a:solidFill>
                  <a:srgbClr val="FF0000"/>
                </a:solidFill>
              </a:rPr>
              <a:t>for (j=i;j&lt;=L.length-1;j++)                   </a:t>
            </a:r>
          </a:p>
          <a:p>
            <a:pPr>
              <a:spcBef>
                <a:spcPct val="20000"/>
              </a:spcBef>
            </a:pPr>
            <a:r>
              <a:rPr lang="zh-CN" altLang="en-US" sz="2400" b="1">
                <a:solidFill>
                  <a:srgbClr val="FF0000"/>
                </a:solidFill>
              </a:rPr>
              <a:t>　  　</a:t>
            </a:r>
            <a:r>
              <a:rPr lang="de-DE" altLang="zh-CN" sz="2400" b="1">
                <a:solidFill>
                  <a:srgbClr val="FF0000"/>
                </a:solidFill>
              </a:rPr>
              <a:t>L.elem[j-1]=L.elem[j];       </a:t>
            </a:r>
            <a:r>
              <a:rPr lang="en-US" altLang="zh-CN" sz="2400" b="1">
                <a:solidFill>
                  <a:srgbClr val="FF0000"/>
                </a:solidFill>
              </a:rPr>
              <a:t>//</a:t>
            </a:r>
            <a:r>
              <a:rPr lang="zh-CN" altLang="en-US" sz="2400" b="1">
                <a:solidFill>
                  <a:srgbClr val="FF0000"/>
                </a:solidFill>
              </a:rPr>
              <a:t>被删除元素之后的元素前移</a:t>
            </a:r>
            <a:r>
              <a:rPr lang="zh-CN" altLang="de-DE" sz="2400" b="1">
                <a:solidFill>
                  <a:srgbClr val="FF0000"/>
                </a:solidFill>
              </a:rPr>
              <a:t>  </a:t>
            </a:r>
          </a:p>
          <a:p>
            <a:pPr>
              <a:spcBef>
                <a:spcPct val="20000"/>
              </a:spcBef>
            </a:pPr>
            <a:r>
              <a:rPr lang="zh-CN" altLang="de-DE" sz="2400" b="1">
                <a:solidFill>
                  <a:srgbClr val="FF0000"/>
                </a:solidFill>
              </a:rPr>
              <a:t>   </a:t>
            </a:r>
            <a:r>
              <a:rPr lang="en-US" altLang="zh-CN" sz="2400" b="1">
                <a:solidFill>
                  <a:srgbClr val="FF0000"/>
                </a:solidFill>
              </a:rPr>
              <a:t>--L.length;               	      //</a:t>
            </a:r>
            <a:r>
              <a:rPr lang="zh-CN" altLang="en-US" sz="2400" b="1">
                <a:solidFill>
                  <a:srgbClr val="FF0000"/>
                </a:solidFill>
              </a:rPr>
              <a:t>表长减</a:t>
            </a:r>
            <a:r>
              <a:rPr lang="en-US" altLang="zh-CN" sz="2400" b="1">
                <a:solidFill>
                  <a:srgbClr val="FF0000"/>
                </a:solidFill>
              </a:rPr>
              <a:t>1</a:t>
            </a:r>
          </a:p>
          <a:p>
            <a:pPr>
              <a:spcBef>
                <a:spcPct val="20000"/>
              </a:spcBef>
            </a:pPr>
            <a:r>
              <a:rPr lang="en-US" altLang="zh-CN" sz="2400" b="1"/>
              <a:t>  return OK;</a:t>
            </a:r>
          </a:p>
          <a:p>
            <a:pPr>
              <a:spcBef>
                <a:spcPct val="20000"/>
              </a:spcBef>
            </a:pPr>
            <a:r>
              <a:rPr lang="en-US" altLang="zh-CN" sz="2400" b="1"/>
              <a:t>}</a:t>
            </a:r>
          </a:p>
        </p:txBody>
      </p:sp>
      <p:sp>
        <p:nvSpPr>
          <p:cNvPr id="51203" name="Rectangle 5"/>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025" name="Rectangle 17"/>
          <p:cNvSpPr>
            <a:spLocks noChangeArrowheads="1"/>
          </p:cNvSpPr>
          <p:nvPr/>
        </p:nvSpPr>
        <p:spPr bwMode="auto">
          <a:xfrm>
            <a:off x="0" y="1557338"/>
            <a:ext cx="91440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80000"/>
              </a:lnSpc>
              <a:spcBef>
                <a:spcPct val="50000"/>
              </a:spcBef>
            </a:pPr>
            <a:r>
              <a:rPr lang="zh-CN" altLang="en-US" b="1">
                <a:solidFill>
                  <a:srgbClr val="FF0000"/>
                </a:solidFill>
                <a:latin typeface="楷体_GB2312" pitchFamily="49" charset="-122"/>
                <a:ea typeface="楷体_GB2312" pitchFamily="49" charset="-122"/>
              </a:rPr>
              <a:t>若删除尾结点，则根本无需移动（特别快）；</a:t>
            </a:r>
          </a:p>
          <a:p>
            <a:pPr eaLnBrk="1" hangingPunct="1">
              <a:lnSpc>
                <a:spcPct val="80000"/>
              </a:lnSpc>
              <a:spcBef>
                <a:spcPct val="50000"/>
              </a:spcBef>
            </a:pPr>
            <a:r>
              <a:rPr lang="zh-CN" altLang="en-US" b="1">
                <a:solidFill>
                  <a:srgbClr val="FF0000"/>
                </a:solidFill>
                <a:latin typeface="楷体_GB2312" pitchFamily="49" charset="-122"/>
                <a:ea typeface="楷体_GB2312" pitchFamily="49" charset="-122"/>
              </a:rPr>
              <a:t>若删除首结点，则表中</a:t>
            </a:r>
            <a:r>
              <a:rPr lang="en-US" altLang="zh-CN" b="1">
                <a:solidFill>
                  <a:srgbClr val="FF0000"/>
                </a:solidFill>
                <a:latin typeface="楷体_GB2312" pitchFamily="49" charset="-122"/>
                <a:ea typeface="楷体_GB2312" pitchFamily="49" charset="-122"/>
              </a:rPr>
              <a:t>n-1</a:t>
            </a:r>
            <a:r>
              <a:rPr lang="zh-CN" altLang="en-US" b="1">
                <a:solidFill>
                  <a:srgbClr val="FF0000"/>
                </a:solidFill>
                <a:latin typeface="楷体_GB2312" pitchFamily="49" charset="-122"/>
                <a:ea typeface="楷体_GB2312" pitchFamily="49" charset="-122"/>
              </a:rPr>
              <a:t>个元素全部前移（特别慢）；</a:t>
            </a:r>
          </a:p>
          <a:p>
            <a:pPr eaLnBrk="1" hangingPunct="1">
              <a:lnSpc>
                <a:spcPct val="80000"/>
              </a:lnSpc>
              <a:spcBef>
                <a:spcPct val="50000"/>
              </a:spcBef>
            </a:pPr>
            <a:r>
              <a:rPr lang="zh-CN" altLang="en-US" b="1">
                <a:solidFill>
                  <a:srgbClr val="FF0000"/>
                </a:solidFill>
                <a:latin typeface="楷体_GB2312" pitchFamily="49" charset="-122"/>
                <a:ea typeface="楷体_GB2312" pitchFamily="49" charset="-122"/>
              </a:rPr>
              <a:t>若要考虑在各种位置删除（共</a:t>
            </a:r>
            <a:r>
              <a:rPr lang="en-US" altLang="zh-CN" b="1">
                <a:solidFill>
                  <a:srgbClr val="FF0000"/>
                </a:solidFill>
                <a:latin typeface="楷体_GB2312" pitchFamily="49" charset="-122"/>
                <a:ea typeface="楷体_GB2312" pitchFamily="49" charset="-122"/>
              </a:rPr>
              <a:t>n</a:t>
            </a:r>
            <a:r>
              <a:rPr lang="zh-CN" altLang="en-US" b="1">
                <a:solidFill>
                  <a:srgbClr val="FF0000"/>
                </a:solidFill>
                <a:latin typeface="楷体_GB2312" pitchFamily="49" charset="-122"/>
                <a:ea typeface="楷体_GB2312" pitchFamily="49" charset="-122"/>
              </a:rPr>
              <a:t>种可能）的平均移动次数，该如何计算？</a:t>
            </a:r>
          </a:p>
        </p:txBody>
      </p:sp>
      <p:sp>
        <p:nvSpPr>
          <p:cNvPr id="52227" name="Rectangle 18"/>
          <p:cNvSpPr>
            <a:spLocks noChangeArrowheads="1"/>
          </p:cNvSpPr>
          <p:nvPr/>
        </p:nvSpPr>
        <p:spPr bwMode="auto">
          <a:xfrm>
            <a:off x="947738" y="806450"/>
            <a:ext cx="6256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t>算法时间主要耗费在移动元素的操作上</a:t>
            </a:r>
          </a:p>
        </p:txBody>
      </p:sp>
      <p:graphicFrame>
        <p:nvGraphicFramePr>
          <p:cNvPr id="299028" name="Object 20"/>
          <p:cNvGraphicFramePr>
            <a:graphicFrameLocks noChangeAspect="1"/>
          </p:cNvGraphicFramePr>
          <p:nvPr>
            <p:ph/>
          </p:nvPr>
        </p:nvGraphicFramePr>
        <p:xfrm>
          <a:off x="1438275" y="3905250"/>
          <a:ext cx="6122988" cy="1062038"/>
        </p:xfrm>
        <a:graphic>
          <a:graphicData uri="http://schemas.openxmlformats.org/presentationml/2006/ole">
            <mc:AlternateContent xmlns:mc="http://schemas.openxmlformats.org/markup-compatibility/2006">
              <mc:Choice xmlns:v="urn:schemas-microsoft-com:vml" Requires="v">
                <p:oleObj spid="_x0000_s52230" r:id="rId3" imgW="2489200" imgH="431800" progId="Equation.3">
                  <p:embed/>
                </p:oleObj>
              </mc:Choice>
              <mc:Fallback>
                <p:oleObj r:id="rId3" imgW="2489200" imgH="4318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3905250"/>
                        <a:ext cx="612298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9" name="Rectangle 22"/>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算法分析</a:t>
            </a:r>
            <a:r>
              <a:rPr lang="en-US" altLang="zh-CN" sz="4400" b="1">
                <a:ea typeface="楷体_GB2312" pitchFamily="49" charset="-122"/>
              </a:rPr>
              <a:t>】</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9025">
                                            <p:txEl>
                                              <p:pRg st="0" end="0"/>
                                            </p:txEl>
                                          </p:spTgt>
                                        </p:tgtEl>
                                        <p:attrNameLst>
                                          <p:attrName>style.visibility</p:attrName>
                                        </p:attrNameLst>
                                      </p:cBhvr>
                                      <p:to>
                                        <p:strVal val="visible"/>
                                      </p:to>
                                    </p:set>
                                    <p:animEffect transition="in" filter="strips(downRight)">
                                      <p:cBhvr>
                                        <p:cTn id="7" dur="500"/>
                                        <p:tgtEl>
                                          <p:spTgt spid="2990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9025">
                                            <p:txEl>
                                              <p:pRg st="1" end="1"/>
                                            </p:txEl>
                                          </p:spTgt>
                                        </p:tgtEl>
                                        <p:attrNameLst>
                                          <p:attrName>style.visibility</p:attrName>
                                        </p:attrNameLst>
                                      </p:cBhvr>
                                      <p:to>
                                        <p:strVal val="visible"/>
                                      </p:to>
                                    </p:set>
                                    <p:animEffect transition="in" filter="strips(downRight)">
                                      <p:cBhvr>
                                        <p:cTn id="12" dur="500"/>
                                        <p:tgtEl>
                                          <p:spTgt spid="2990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9025">
                                            <p:txEl>
                                              <p:pRg st="2" end="2"/>
                                            </p:txEl>
                                          </p:spTgt>
                                        </p:tgtEl>
                                        <p:attrNameLst>
                                          <p:attrName>style.visibility</p:attrName>
                                        </p:attrNameLst>
                                      </p:cBhvr>
                                      <p:to>
                                        <p:strVal val="visible"/>
                                      </p:to>
                                    </p:set>
                                    <p:animEffect transition="in" filter="strips(downRight)">
                                      <p:cBhvr>
                                        <p:cTn id="17" dur="500"/>
                                        <p:tgtEl>
                                          <p:spTgt spid="2990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1" nodeType="clickEffect">
                                  <p:stCondLst>
                                    <p:cond delay="0"/>
                                  </p:stCondLst>
                                  <p:childTnLst>
                                    <p:set>
                                      <p:cBhvr>
                                        <p:cTn id="21" dur="1" fill="hold">
                                          <p:stCondLst>
                                            <p:cond delay="0"/>
                                          </p:stCondLst>
                                        </p:cTn>
                                        <p:tgtEl>
                                          <p:spTgt spid="299025">
                                            <p:txEl>
                                              <p:pRg st="0" end="0"/>
                                            </p:txEl>
                                          </p:spTgt>
                                        </p:tgtEl>
                                        <p:attrNameLst>
                                          <p:attrName>style.visibility</p:attrName>
                                        </p:attrNameLst>
                                      </p:cBhvr>
                                      <p:to>
                                        <p:strVal val="visible"/>
                                      </p:to>
                                    </p:set>
                                    <p:animEffect transition="in" filter="box(in)">
                                      <p:cBhvr>
                                        <p:cTn id="22" dur="500"/>
                                        <p:tgtEl>
                                          <p:spTgt spid="299025">
                                            <p:txEl>
                                              <p:pRg st="0" end="0"/>
                                            </p:txEl>
                                          </p:spTgt>
                                        </p:tgtEl>
                                      </p:cBhvr>
                                    </p:animEffect>
                                  </p:childTnLst>
                                </p:cTn>
                              </p:par>
                              <p:par>
                                <p:cTn id="23" presetID="4" presetClass="entr" presetSubtype="16" fill="hold" grpId="1" nodeType="withEffect">
                                  <p:stCondLst>
                                    <p:cond delay="0"/>
                                  </p:stCondLst>
                                  <p:childTnLst>
                                    <p:set>
                                      <p:cBhvr>
                                        <p:cTn id="24" dur="1" fill="hold">
                                          <p:stCondLst>
                                            <p:cond delay="0"/>
                                          </p:stCondLst>
                                        </p:cTn>
                                        <p:tgtEl>
                                          <p:spTgt spid="299025">
                                            <p:txEl>
                                              <p:pRg st="1" end="1"/>
                                            </p:txEl>
                                          </p:spTgt>
                                        </p:tgtEl>
                                        <p:attrNameLst>
                                          <p:attrName>style.visibility</p:attrName>
                                        </p:attrNameLst>
                                      </p:cBhvr>
                                      <p:to>
                                        <p:strVal val="visible"/>
                                      </p:to>
                                    </p:set>
                                    <p:animEffect transition="in" filter="box(in)">
                                      <p:cBhvr>
                                        <p:cTn id="25" dur="500"/>
                                        <p:tgtEl>
                                          <p:spTgt spid="299025">
                                            <p:txEl>
                                              <p:pRg st="1" end="1"/>
                                            </p:txEl>
                                          </p:spTgt>
                                        </p:tgtEl>
                                      </p:cBhvr>
                                    </p:animEffect>
                                  </p:childTnLst>
                                </p:cTn>
                              </p:par>
                              <p:par>
                                <p:cTn id="26" presetID="4" presetClass="entr" presetSubtype="16" fill="hold" grpId="1" nodeType="withEffect">
                                  <p:stCondLst>
                                    <p:cond delay="0"/>
                                  </p:stCondLst>
                                  <p:childTnLst>
                                    <p:set>
                                      <p:cBhvr>
                                        <p:cTn id="27" dur="1" fill="hold">
                                          <p:stCondLst>
                                            <p:cond delay="0"/>
                                          </p:stCondLst>
                                        </p:cTn>
                                        <p:tgtEl>
                                          <p:spTgt spid="299025">
                                            <p:txEl>
                                              <p:pRg st="2" end="2"/>
                                            </p:txEl>
                                          </p:spTgt>
                                        </p:tgtEl>
                                        <p:attrNameLst>
                                          <p:attrName>style.visibility</p:attrName>
                                        </p:attrNameLst>
                                      </p:cBhvr>
                                      <p:to>
                                        <p:strVal val="visible"/>
                                      </p:to>
                                    </p:set>
                                    <p:animEffect transition="in" filter="box(in)">
                                      <p:cBhvr>
                                        <p:cTn id="28" dur="500"/>
                                        <p:tgtEl>
                                          <p:spTgt spid="29902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99028"/>
                                        </p:tgtEl>
                                        <p:attrNameLst>
                                          <p:attrName>style.visibility</p:attrName>
                                        </p:attrNameLst>
                                      </p:cBhvr>
                                      <p:to>
                                        <p:strVal val="visible"/>
                                      </p:to>
                                    </p:set>
                                    <p:animEffect transition="in" filter="blinds(horizontal)">
                                      <p:cBhvr>
                                        <p:cTn id="33" dur="500"/>
                                        <p:tgtEl>
                                          <p:spTgt spid="29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5" grpId="0" build="p"/>
      <p:bldP spid="299025" grpId="1" build="allAtOnce"/>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0040" name="Text Box 8"/>
          <p:cNvSpPr txBox="1">
            <a:spLocks noChangeArrowheads="1"/>
          </p:cNvSpPr>
          <p:nvPr/>
        </p:nvSpPr>
        <p:spPr bwMode="auto">
          <a:xfrm>
            <a:off x="971550" y="2997200"/>
            <a:ext cx="69786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zh-CN" altLang="en-US" sz="3200" b="1">
                <a:latin typeface="楷体_GB2312" pitchFamily="49" charset="-122"/>
                <a:ea typeface="楷体_GB2312" pitchFamily="49" charset="-122"/>
              </a:rPr>
              <a:t>显然，顺序表的</a:t>
            </a:r>
            <a:r>
              <a:rPr lang="zh-CN" altLang="en-US" sz="3200" b="1">
                <a:solidFill>
                  <a:schemeClr val="accent1"/>
                </a:solidFill>
                <a:latin typeface="楷体_GB2312" pitchFamily="49" charset="-122"/>
                <a:ea typeface="楷体_GB2312" pitchFamily="49" charset="-122"/>
              </a:rPr>
              <a:t>空间</a:t>
            </a:r>
            <a:r>
              <a:rPr lang="zh-CN" altLang="en-US" sz="3200" b="1">
                <a:latin typeface="楷体_GB2312" pitchFamily="49" charset="-122"/>
                <a:ea typeface="楷体_GB2312" pitchFamily="49" charset="-122"/>
              </a:rPr>
              <a:t>复杂度</a:t>
            </a:r>
            <a:r>
              <a:rPr lang="en-US" altLang="zh-CN" sz="3200" b="1">
                <a:solidFill>
                  <a:schemeClr val="accent1"/>
                </a:solidFill>
                <a:latin typeface="楷体_GB2312" pitchFamily="49" charset="-122"/>
                <a:ea typeface="楷体_GB2312" pitchFamily="49" charset="-122"/>
              </a:rPr>
              <a:t>S(n)=</a:t>
            </a:r>
            <a:r>
              <a:rPr lang="en-US" altLang="zh-CN" b="1">
                <a:solidFill>
                  <a:srgbClr val="FF0000"/>
                </a:solidFill>
                <a:latin typeface="楷体_GB2312" pitchFamily="49" charset="-122"/>
                <a:ea typeface="楷体_GB2312" pitchFamily="49" charset="-122"/>
              </a:rPr>
              <a:t>O(1)</a:t>
            </a:r>
          </a:p>
          <a:p>
            <a:pPr algn="ctr" eaLnBrk="1" hangingPunct="1"/>
            <a:r>
              <a:rPr lang="zh-CN" altLang="en-US" sz="3200" b="1">
                <a:latin typeface="楷体_GB2312" pitchFamily="49" charset="-122"/>
                <a:ea typeface="楷体_GB2312" pitchFamily="49" charset="-122"/>
              </a:rPr>
              <a:t>（没有占用辅助空间）</a:t>
            </a:r>
          </a:p>
        </p:txBody>
      </p:sp>
      <p:sp>
        <p:nvSpPr>
          <p:cNvPr id="53251" name="Rectangle 9"/>
          <p:cNvSpPr>
            <a:spLocks noChangeArrowheads="1"/>
          </p:cNvSpPr>
          <p:nvPr/>
        </p:nvSpPr>
        <p:spPr bwMode="auto">
          <a:xfrm>
            <a:off x="684213" y="1268413"/>
            <a:ext cx="7935912"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latin typeface="楷体_GB2312" pitchFamily="49" charset="-122"/>
                <a:ea typeface="楷体_GB2312" pitchFamily="49" charset="-122"/>
              </a:rPr>
              <a:t>查找、插入、删除算法的平均</a:t>
            </a:r>
            <a:r>
              <a:rPr lang="zh-CN" altLang="en-US" sz="3200" b="1">
                <a:solidFill>
                  <a:schemeClr val="accent1"/>
                </a:solidFill>
                <a:latin typeface="楷体_GB2312" pitchFamily="49" charset="-122"/>
                <a:ea typeface="楷体_GB2312" pitchFamily="49" charset="-122"/>
              </a:rPr>
              <a:t>时间</a:t>
            </a:r>
            <a:r>
              <a:rPr lang="zh-CN" altLang="en-US" sz="3200" b="1">
                <a:latin typeface="楷体_GB2312" pitchFamily="49" charset="-122"/>
                <a:ea typeface="楷体_GB2312" pitchFamily="49" charset="-122"/>
              </a:rPr>
              <a:t>复杂度为</a:t>
            </a:r>
          </a:p>
          <a:p>
            <a:pPr>
              <a:spcBef>
                <a:spcPct val="20000"/>
              </a:spcBef>
            </a:pPr>
            <a:r>
              <a:rPr lang="zh-CN" altLang="en-US" sz="3200" b="1">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O(n)</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0"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23850" y="1052513"/>
            <a:ext cx="820896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）利用数据元素的存储位置表示线性表中相邻数据元素之间的前后关系，即线性表的</a:t>
            </a:r>
            <a:r>
              <a:rPr lang="zh-CN" altLang="en-US" b="1">
                <a:solidFill>
                  <a:srgbClr val="FF0000"/>
                </a:solidFill>
                <a:latin typeface="楷体_GB2312" pitchFamily="49" charset="-122"/>
                <a:ea typeface="楷体_GB2312" pitchFamily="49" charset="-122"/>
              </a:rPr>
              <a:t>逻辑结构与存储结构一致</a:t>
            </a:r>
            <a:endParaRPr lang="zh-CN" altLang="en-US" b="1">
              <a:latin typeface="楷体_GB2312" pitchFamily="49" charset="-122"/>
              <a:ea typeface="楷体_GB2312" pitchFamily="49" charset="-122"/>
            </a:endParaRPr>
          </a:p>
        </p:txBody>
      </p:sp>
      <p:sp>
        <p:nvSpPr>
          <p:cNvPr id="54275" name="Rectangle 5"/>
          <p:cNvSpPr>
            <a:spLocks noChangeArrowheads="1"/>
          </p:cNvSpPr>
          <p:nvPr/>
        </p:nvSpPr>
        <p:spPr bwMode="auto">
          <a:xfrm>
            <a:off x="0" y="0"/>
            <a:ext cx="6588125" cy="579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顺序表（顺序存储结构）的特点</a:t>
            </a:r>
          </a:p>
        </p:txBody>
      </p:sp>
      <p:sp>
        <p:nvSpPr>
          <p:cNvPr id="479238" name="Rectangle 6"/>
          <p:cNvSpPr>
            <a:spLocks noChangeArrowheads="1"/>
          </p:cNvSpPr>
          <p:nvPr/>
        </p:nvSpPr>
        <p:spPr bwMode="auto">
          <a:xfrm>
            <a:off x="323850" y="4149725"/>
            <a:ext cx="8569325" cy="762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楷体_GB2312" pitchFamily="49" charset="-122"/>
                <a:ea typeface="楷体_GB2312" pitchFamily="49" charset="-122"/>
              </a:rPr>
              <a:t>　这种存取元素的方法被称为</a:t>
            </a:r>
            <a:r>
              <a:rPr lang="zh-CN" altLang="en-US" sz="4400" b="1">
                <a:solidFill>
                  <a:srgbClr val="FF0000"/>
                </a:solidFill>
                <a:latin typeface="楷体_GB2312" pitchFamily="49" charset="-122"/>
                <a:ea typeface="楷体_GB2312" pitchFamily="49" charset="-122"/>
              </a:rPr>
              <a:t>随机存取法</a:t>
            </a:r>
          </a:p>
        </p:txBody>
      </p:sp>
      <p:sp>
        <p:nvSpPr>
          <p:cNvPr id="479239" name="Rectangle 7"/>
          <p:cNvSpPr>
            <a:spLocks noChangeArrowheads="1"/>
          </p:cNvSpPr>
          <p:nvPr/>
        </p:nvSpPr>
        <p:spPr bwMode="auto">
          <a:xfrm>
            <a:off x="323850" y="2425700"/>
            <a:ext cx="82089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）在访问线性表时，可以快速地计算出任何一个数据元素的存储地址。因此可以粗略地认为，</a:t>
            </a:r>
            <a:r>
              <a:rPr lang="zh-CN" altLang="en-US" b="1">
                <a:solidFill>
                  <a:srgbClr val="FF0000"/>
                </a:solidFill>
                <a:latin typeface="楷体_GB2312" pitchFamily="49" charset="-122"/>
                <a:ea typeface="楷体_GB2312" pitchFamily="49" charset="-122"/>
              </a:rPr>
              <a:t>访问每个元素所花时间相等</a:t>
            </a:r>
            <a:r>
              <a:rPr lang="zh-CN" altLang="en-US" b="1">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9239"/>
                                        </p:tgtEl>
                                        <p:attrNameLst>
                                          <p:attrName>style.visibility</p:attrName>
                                        </p:attrNameLst>
                                      </p:cBhvr>
                                      <p:to>
                                        <p:strVal val="visible"/>
                                      </p:to>
                                    </p:set>
                                    <p:animEffect transition="in" filter="box(in)">
                                      <p:cBhvr>
                                        <p:cTn id="7" dur="500"/>
                                        <p:tgtEl>
                                          <p:spTgt spid="479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9238"/>
                                        </p:tgtEl>
                                        <p:attrNameLst>
                                          <p:attrName>style.visibility</p:attrName>
                                        </p:attrNameLst>
                                      </p:cBhvr>
                                      <p:to>
                                        <p:strVal val="visible"/>
                                      </p:to>
                                    </p:set>
                                    <p:anim calcmode="lin" valueType="num">
                                      <p:cBhvr additive="base">
                                        <p:cTn id="12" dur="500" fill="hold"/>
                                        <p:tgtEl>
                                          <p:spTgt spid="479238"/>
                                        </p:tgtEl>
                                        <p:attrNameLst>
                                          <p:attrName>ppt_x</p:attrName>
                                        </p:attrNameLst>
                                      </p:cBhvr>
                                      <p:tavLst>
                                        <p:tav tm="0">
                                          <p:val>
                                            <p:strVal val="#ppt_x"/>
                                          </p:val>
                                        </p:tav>
                                        <p:tav tm="100000">
                                          <p:val>
                                            <p:strVal val="#ppt_x"/>
                                          </p:val>
                                        </p:tav>
                                      </p:tavLst>
                                    </p:anim>
                                    <p:anim calcmode="lin" valueType="num">
                                      <p:cBhvr additive="base">
                                        <p:cTn id="13" dur="500" fill="hold"/>
                                        <p:tgtEl>
                                          <p:spTgt spid="47923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mph" presetSubtype="0" grpId="1" nodeType="clickEffect">
                                  <p:stCondLst>
                                    <p:cond delay="0"/>
                                  </p:stCondLst>
                                  <p:childTnLst>
                                    <p:set>
                                      <p:cBhvr override="childStyle">
                                        <p:cTn id="17" dur="indefinite"/>
                                        <p:tgtEl>
                                          <p:spTgt spid="479238">
                                            <p:txEl>
                                              <p:charRg st="4294967295" end="4294967295"/>
                                            </p:txEl>
                                          </p:spTgt>
                                        </p:tgtEl>
                                        <p:attrNameLst>
                                          <p:attrName>style.fontFamily</p:attrName>
                                        </p:attrNameLst>
                                      </p:cBhvr>
                                      <p:to>
                                        <p:strVal val="黑体"/>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mph" presetSubtype="0" fill="hold" grpId="2" nodeType="clickEffect">
                                  <p:stCondLst>
                                    <p:cond delay="0"/>
                                  </p:stCondLst>
                                  <p:childTnLst>
                                    <p:animRot by="21600000">
                                      <p:cBhvr>
                                        <p:cTn id="21" dur="2000" fill="hold"/>
                                        <p:tgtEl>
                                          <p:spTgt spid="4792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8" grpId="0" animBg="1"/>
      <p:bldP spid="479238" grpId="1"/>
      <p:bldP spid="479238" grpId="2" animBg="1"/>
      <p:bldP spid="479239"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9"/>
          <p:cNvSpPr>
            <a:spLocks noChangeArrowheads="1"/>
          </p:cNvSpPr>
          <p:nvPr/>
        </p:nvSpPr>
        <p:spPr bwMode="auto">
          <a:xfrm>
            <a:off x="76200" y="85725"/>
            <a:ext cx="4705350"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solidFill>
                  <a:srgbClr val="FF3399"/>
                </a:solidFill>
                <a:latin typeface="楷体_GB2312" pitchFamily="49" charset="-122"/>
                <a:ea typeface="楷体_GB2312" pitchFamily="49" charset="-122"/>
              </a:rPr>
              <a:t>顺序表的优缺点 </a:t>
            </a:r>
          </a:p>
        </p:txBody>
      </p:sp>
      <p:sp>
        <p:nvSpPr>
          <p:cNvPr id="376843" name="Rectangle 11"/>
          <p:cNvSpPr>
            <a:spLocks noChangeArrowheads="1"/>
          </p:cNvSpPr>
          <p:nvPr/>
        </p:nvSpPr>
        <p:spPr bwMode="auto">
          <a:xfrm>
            <a:off x="0" y="2371725"/>
            <a:ext cx="9067800" cy="2722563"/>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solidFill>
                  <a:schemeClr val="accent2"/>
                </a:solidFill>
                <a:latin typeface="楷体_GB2312" pitchFamily="49" charset="-122"/>
                <a:ea typeface="楷体_GB2312" pitchFamily="49" charset="-122"/>
              </a:rPr>
              <a:t>缺点：</a:t>
            </a:r>
          </a:p>
          <a:p>
            <a:pPr>
              <a:spcBef>
                <a:spcPct val="20000"/>
              </a:spcBef>
              <a:buClr>
                <a:schemeClr val="accent1"/>
              </a:buClr>
              <a:buFont typeface="Wingdings" panose="05000000000000000000" pitchFamily="2" charset="2"/>
              <a:buChar char="ü"/>
            </a:pPr>
            <a:r>
              <a:rPr lang="zh-CN" altLang="en-US" sz="3200" b="1">
                <a:latin typeface="楷体_GB2312" pitchFamily="49" charset="-122"/>
                <a:ea typeface="楷体_GB2312" pitchFamily="49" charset="-122"/>
              </a:rPr>
              <a:t>在插入、删除某一元素时，需要移动大量元素</a:t>
            </a:r>
          </a:p>
          <a:p>
            <a:pPr>
              <a:spcBef>
                <a:spcPct val="20000"/>
              </a:spcBef>
              <a:buClr>
                <a:schemeClr val="accent1"/>
              </a:buClr>
              <a:buFont typeface="Wingdings" panose="05000000000000000000" pitchFamily="2" charset="2"/>
              <a:buChar char="ü"/>
            </a:pPr>
            <a:r>
              <a:rPr lang="zh-CN" altLang="en-US" sz="3200" b="1">
                <a:latin typeface="楷体_GB2312" pitchFamily="49" charset="-122"/>
                <a:ea typeface="楷体_GB2312" pitchFamily="49" charset="-122"/>
              </a:rPr>
              <a:t>浪费存储空间</a:t>
            </a:r>
          </a:p>
          <a:p>
            <a:pPr eaLnBrk="1" hangingPunct="1">
              <a:buClr>
                <a:schemeClr val="accent1"/>
              </a:buClr>
              <a:buFont typeface="Wingdings" panose="05000000000000000000" pitchFamily="2" charset="2"/>
              <a:buChar char="ü"/>
            </a:pPr>
            <a:r>
              <a:rPr lang="zh-CN" altLang="en-US" sz="3200" b="1">
                <a:latin typeface="楷体_GB2312" pitchFamily="49" charset="-122"/>
                <a:ea typeface="楷体_GB2312" pitchFamily="49" charset="-122"/>
              </a:rPr>
              <a:t>属于静态存储形式，数据元素的个数不能自由扩充</a:t>
            </a:r>
            <a:endParaRPr lang="zh-CN" altLang="en-US" b="1">
              <a:latin typeface="楷体_GB2312" pitchFamily="49" charset="-122"/>
              <a:ea typeface="楷体_GB2312" pitchFamily="49" charset="-122"/>
            </a:endParaRPr>
          </a:p>
        </p:txBody>
      </p:sp>
      <p:grpSp>
        <p:nvGrpSpPr>
          <p:cNvPr id="2" name="Group 13"/>
          <p:cNvGrpSpPr>
            <a:grpSpLocks/>
          </p:cNvGrpSpPr>
          <p:nvPr/>
        </p:nvGrpSpPr>
        <p:grpSpPr bwMode="auto">
          <a:xfrm>
            <a:off x="1619250" y="5194300"/>
            <a:ext cx="7729538" cy="823913"/>
            <a:chOff x="344" y="2957"/>
            <a:chExt cx="4869" cy="519"/>
          </a:xfrm>
        </p:grpSpPr>
        <p:grpSp>
          <p:nvGrpSpPr>
            <p:cNvPr id="55302" name="Group 10"/>
            <p:cNvGrpSpPr>
              <a:grpSpLocks/>
            </p:cNvGrpSpPr>
            <p:nvPr/>
          </p:nvGrpSpPr>
          <p:grpSpPr bwMode="auto">
            <a:xfrm>
              <a:off x="2355" y="2957"/>
              <a:ext cx="2858" cy="519"/>
              <a:chOff x="839" y="2247"/>
              <a:chExt cx="2858" cy="519"/>
            </a:xfrm>
          </p:grpSpPr>
          <p:sp>
            <p:nvSpPr>
              <p:cNvPr id="55304" name="Rectangle 5"/>
              <p:cNvSpPr>
                <a:spLocks noChangeArrowheads="1"/>
              </p:cNvSpPr>
              <p:nvPr/>
            </p:nvSpPr>
            <p:spPr bwMode="auto">
              <a:xfrm>
                <a:off x="1746" y="2247"/>
                <a:ext cx="1951"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4800" b="1">
                    <a:solidFill>
                      <a:srgbClr val="FF0000"/>
                    </a:solidFill>
                    <a:latin typeface="楷体_GB2312" pitchFamily="49" charset="-122"/>
                    <a:ea typeface="楷体_GB2312" pitchFamily="49" charset="-122"/>
                  </a:rPr>
                  <a:t>链表</a:t>
                </a:r>
              </a:p>
            </p:txBody>
          </p:sp>
          <p:sp>
            <p:nvSpPr>
              <p:cNvPr id="55305" name="AutoShape 7"/>
              <p:cNvSpPr>
                <a:spLocks noChangeArrowheads="1"/>
              </p:cNvSpPr>
              <p:nvPr/>
            </p:nvSpPr>
            <p:spPr bwMode="auto">
              <a:xfrm>
                <a:off x="839" y="2247"/>
                <a:ext cx="632" cy="269"/>
              </a:xfrm>
              <a:prstGeom prst="notchedRightArrow">
                <a:avLst>
                  <a:gd name="adj1" fmla="val 50000"/>
                  <a:gd name="adj2" fmla="val 58725"/>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55303" name="Rectangle 12"/>
            <p:cNvSpPr>
              <a:spLocks noChangeArrowheads="1"/>
            </p:cNvSpPr>
            <p:nvPr/>
          </p:nvSpPr>
          <p:spPr bwMode="auto">
            <a:xfrm>
              <a:off x="344" y="2957"/>
              <a:ext cx="1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t>为克服这一缺点</a:t>
              </a:r>
            </a:p>
          </p:txBody>
        </p:sp>
      </p:grpSp>
      <p:sp>
        <p:nvSpPr>
          <p:cNvPr id="55301" name="Rectangle 2"/>
          <p:cNvSpPr>
            <a:spLocks noChangeArrowheads="1"/>
          </p:cNvSpPr>
          <p:nvPr/>
        </p:nvSpPr>
        <p:spPr bwMode="auto">
          <a:xfrm>
            <a:off x="76200" y="601663"/>
            <a:ext cx="90678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solidFill>
                  <a:schemeClr val="accent2"/>
                </a:solidFill>
              </a:rPr>
              <a:t>优</a:t>
            </a:r>
            <a:r>
              <a:rPr lang="zh-CN" altLang="en-US" sz="3200" b="1">
                <a:solidFill>
                  <a:schemeClr val="accent2"/>
                </a:solidFill>
                <a:latin typeface="楷体_GB2312" pitchFamily="49" charset="-122"/>
                <a:ea typeface="楷体_GB2312" pitchFamily="49" charset="-122"/>
              </a:rPr>
              <a:t>点：</a:t>
            </a:r>
          </a:p>
          <a:p>
            <a:pPr lvl="1">
              <a:spcBef>
                <a:spcPct val="20000"/>
              </a:spcBef>
              <a:buClr>
                <a:schemeClr val="accent1"/>
              </a:buClr>
              <a:buFont typeface="Wingdings" panose="05000000000000000000" pitchFamily="2" charset="2"/>
              <a:buChar char="ü"/>
            </a:pPr>
            <a:r>
              <a:rPr lang="zh-CN" altLang="en-US" b="1">
                <a:solidFill>
                  <a:srgbClr val="FF0000"/>
                </a:solidFill>
              </a:rPr>
              <a:t>存储密度大</a:t>
            </a:r>
            <a:r>
              <a:rPr lang="zh-CN" altLang="en-US" sz="2400" b="1"/>
              <a:t>（结点本身所占存储量</a:t>
            </a:r>
            <a:r>
              <a:rPr lang="en-US" altLang="zh-CN" sz="2400" b="1"/>
              <a:t>/</a:t>
            </a:r>
            <a:r>
              <a:rPr lang="zh-CN" altLang="en-US" sz="2400" b="1"/>
              <a:t>结点结构所占存储量）</a:t>
            </a:r>
          </a:p>
          <a:p>
            <a:pPr lvl="1">
              <a:spcBef>
                <a:spcPct val="20000"/>
              </a:spcBef>
              <a:buClr>
                <a:schemeClr val="accent1"/>
              </a:buClr>
              <a:buFont typeface="Wingdings" panose="05000000000000000000" pitchFamily="2" charset="2"/>
              <a:buChar char="ü"/>
            </a:pPr>
            <a:r>
              <a:rPr lang="zh-CN" altLang="en-US" b="1"/>
              <a:t>可以</a:t>
            </a:r>
            <a:r>
              <a:rPr lang="zh-CN" altLang="en-US" b="1">
                <a:solidFill>
                  <a:srgbClr val="FF0000"/>
                </a:solidFill>
              </a:rPr>
              <a:t>随机存取</a:t>
            </a:r>
            <a:r>
              <a:rPr lang="zh-CN" altLang="en-US" b="1"/>
              <a:t>表中任一元素</a:t>
            </a:r>
            <a:endParaRPr lang="zh-CN" altLang="en-US"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6843">
                                            <p:bg/>
                                          </p:spTgt>
                                        </p:tgtEl>
                                        <p:attrNameLst>
                                          <p:attrName>style.visibility</p:attrName>
                                        </p:attrNameLst>
                                      </p:cBhvr>
                                      <p:to>
                                        <p:strVal val="visible"/>
                                      </p:to>
                                    </p:set>
                                    <p:animEffect transition="in" filter="box(in)">
                                      <p:cBhvr>
                                        <p:cTn id="7" dur="500"/>
                                        <p:tgtEl>
                                          <p:spTgt spid="37684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6843">
                                            <p:txEl>
                                              <p:pRg st="0" end="0"/>
                                            </p:txEl>
                                          </p:spTgt>
                                        </p:tgtEl>
                                        <p:attrNameLst>
                                          <p:attrName>style.visibility</p:attrName>
                                        </p:attrNameLst>
                                      </p:cBhvr>
                                      <p:to>
                                        <p:strVal val="visible"/>
                                      </p:to>
                                    </p:set>
                                    <p:animEffect transition="in" filter="box(in)">
                                      <p:cBhvr>
                                        <p:cTn id="12" dur="500"/>
                                        <p:tgtEl>
                                          <p:spTgt spid="376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6843">
                                            <p:txEl>
                                              <p:pRg st="1" end="1"/>
                                            </p:txEl>
                                          </p:spTgt>
                                        </p:tgtEl>
                                        <p:attrNameLst>
                                          <p:attrName>style.visibility</p:attrName>
                                        </p:attrNameLst>
                                      </p:cBhvr>
                                      <p:to>
                                        <p:strVal val="visible"/>
                                      </p:to>
                                    </p:set>
                                    <p:animEffect transition="in" filter="box(in)">
                                      <p:cBhvr>
                                        <p:cTn id="17" dur="500"/>
                                        <p:tgtEl>
                                          <p:spTgt spid="376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6843">
                                            <p:txEl>
                                              <p:pRg st="2" end="2"/>
                                            </p:txEl>
                                          </p:spTgt>
                                        </p:tgtEl>
                                        <p:attrNameLst>
                                          <p:attrName>style.visibility</p:attrName>
                                        </p:attrNameLst>
                                      </p:cBhvr>
                                      <p:to>
                                        <p:strVal val="visible"/>
                                      </p:to>
                                    </p:set>
                                    <p:animEffect transition="in" filter="box(in)">
                                      <p:cBhvr>
                                        <p:cTn id="22" dur="500"/>
                                        <p:tgtEl>
                                          <p:spTgt spid="3768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6843">
                                            <p:txEl>
                                              <p:pRg st="3" end="3"/>
                                            </p:txEl>
                                          </p:spTgt>
                                        </p:tgtEl>
                                        <p:attrNameLst>
                                          <p:attrName>style.visibility</p:attrName>
                                        </p:attrNameLst>
                                      </p:cBhvr>
                                      <p:to>
                                        <p:strVal val="visible"/>
                                      </p:to>
                                    </p:set>
                                    <p:animEffect transition="in" filter="box(in)">
                                      <p:cBhvr>
                                        <p:cTn id="27" dur="500"/>
                                        <p:tgtEl>
                                          <p:spTgt spid="3768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in)">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0" y="511175"/>
            <a:ext cx="78501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华文楷体" panose="02010600040101010101" pitchFamily="2" charset="-122"/>
                <a:ea typeface="华文楷体" panose="02010600040101010101" pitchFamily="2" charset="-122"/>
              </a:rPr>
              <a:t>2.5 </a:t>
            </a:r>
            <a:r>
              <a:rPr lang="zh-CN" altLang="en-US" sz="4000" b="1">
                <a:solidFill>
                  <a:srgbClr val="CC00CC"/>
                </a:solidFill>
                <a:latin typeface="华文楷体" panose="02010600040101010101" pitchFamily="2" charset="-122"/>
                <a:ea typeface="华文楷体" panose="02010600040101010101" pitchFamily="2" charset="-122"/>
              </a:rPr>
              <a:t>线性表的链式表示和实现</a:t>
            </a:r>
          </a:p>
        </p:txBody>
      </p:sp>
      <p:sp>
        <p:nvSpPr>
          <p:cNvPr id="56323" name="Line 5"/>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6324"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7876" name="Rectangle 20"/>
          <p:cNvSpPr>
            <a:spLocks noChangeArrowheads="1"/>
          </p:cNvSpPr>
          <p:nvPr/>
        </p:nvSpPr>
        <p:spPr bwMode="auto">
          <a:xfrm>
            <a:off x="179388" y="1341438"/>
            <a:ext cx="8651875" cy="2014537"/>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600" b="1">
                <a:solidFill>
                  <a:schemeClr val="accent2"/>
                </a:solidFill>
                <a:ea typeface="楷体_GB2312" pitchFamily="49" charset="-122"/>
              </a:rPr>
              <a:t>链式存储结构</a:t>
            </a:r>
          </a:p>
          <a:p>
            <a:pPr eaLnBrk="1" hangingPunct="1">
              <a:spcBef>
                <a:spcPct val="50000"/>
              </a:spcBef>
            </a:pPr>
            <a:r>
              <a:rPr lang="zh-CN" altLang="en-US" sz="3600" b="1">
                <a:ea typeface="楷体_GB2312" pitchFamily="49" charset="-122"/>
              </a:rPr>
              <a:t>结点在存储器中的位置是</a:t>
            </a:r>
            <a:r>
              <a:rPr lang="zh-CN" altLang="en-US" sz="3600" b="1" u="sng">
                <a:solidFill>
                  <a:srgbClr val="FF0000"/>
                </a:solidFill>
                <a:ea typeface="楷体_GB2312" pitchFamily="49" charset="-122"/>
              </a:rPr>
              <a:t>任意</a:t>
            </a:r>
            <a:r>
              <a:rPr lang="zh-CN" altLang="en-US" sz="3600" b="1">
                <a:ea typeface="楷体_GB2312" pitchFamily="49" charset="-122"/>
              </a:rPr>
              <a:t>的，</a:t>
            </a:r>
            <a:r>
              <a:rPr lang="zh-CN" altLang="en-US" sz="3600">
                <a:ea typeface="楷体_GB2312" pitchFamily="49" charset="-122"/>
              </a:rPr>
              <a:t>即</a:t>
            </a:r>
            <a:r>
              <a:rPr lang="zh-CN" altLang="en-US" sz="3600" b="1" u="sng">
                <a:solidFill>
                  <a:srgbClr val="FF0000"/>
                </a:solidFill>
                <a:ea typeface="楷体_GB2312" pitchFamily="49" charset="-122"/>
              </a:rPr>
              <a:t>逻辑上相邻的数据元素在物理上不一定相邻</a:t>
            </a:r>
          </a:p>
        </p:txBody>
      </p:sp>
      <p:sp>
        <p:nvSpPr>
          <p:cNvPr id="56326" name="Rectangle 24"/>
          <p:cNvSpPr>
            <a:spLocks noChangeArrowheads="1"/>
          </p:cNvSpPr>
          <p:nvPr/>
        </p:nvSpPr>
        <p:spPr bwMode="auto">
          <a:xfrm>
            <a:off x="250825" y="3789363"/>
            <a:ext cx="8435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b="1">
                <a:latin typeface="楷体_GB2312" pitchFamily="49" charset="-122"/>
                <a:ea typeface="楷体_GB2312" pitchFamily="49" charset="-122"/>
              </a:rPr>
              <a:t>线性表的链式表示又称为</a:t>
            </a:r>
            <a:r>
              <a:rPr lang="zh-CN" altLang="en-US" b="1">
                <a:solidFill>
                  <a:srgbClr val="FF0000"/>
                </a:solidFill>
                <a:latin typeface="楷体_GB2312" pitchFamily="49" charset="-122"/>
                <a:ea typeface="楷体_GB2312" pitchFamily="49" charset="-122"/>
              </a:rPr>
              <a:t>非顺序映像</a:t>
            </a:r>
            <a:r>
              <a:rPr lang="zh-CN" altLang="en-US" b="1">
                <a:latin typeface="楷体_GB2312" pitchFamily="49" charset="-122"/>
                <a:ea typeface="楷体_GB2312" pitchFamily="49" charset="-122"/>
              </a:rPr>
              <a:t>或</a:t>
            </a:r>
            <a:r>
              <a:rPr lang="zh-CN" altLang="en-US" b="1">
                <a:solidFill>
                  <a:srgbClr val="FF0000"/>
                </a:solidFill>
                <a:latin typeface="楷体_GB2312" pitchFamily="49" charset="-122"/>
                <a:ea typeface="楷体_GB2312" pitchFamily="49" charset="-122"/>
              </a:rPr>
              <a:t>链式映像</a:t>
            </a:r>
            <a:r>
              <a:rPr lang="zh-CN" altLang="en-US" b="1">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7876"/>
                                        </p:tgtEl>
                                        <p:attrNameLst>
                                          <p:attrName>style.visibility</p:attrName>
                                        </p:attrNameLst>
                                      </p:cBhvr>
                                      <p:to>
                                        <p:strVal val="visible"/>
                                      </p:to>
                                    </p:set>
                                    <p:animEffect transition="in" filter="box(in)">
                                      <p:cBhvr>
                                        <p:cTn id="7" dur="500"/>
                                        <p:tgtEl>
                                          <p:spTgt spid="377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2068" name="Rectangle 4"/>
          <p:cNvSpPr>
            <a:spLocks noChangeArrowheads="1"/>
          </p:cNvSpPr>
          <p:nvPr/>
        </p:nvSpPr>
        <p:spPr bwMode="auto">
          <a:xfrm>
            <a:off x="1201738" y="6350"/>
            <a:ext cx="2841625" cy="64135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600" b="1">
                <a:ea typeface="楷体_GB2312" pitchFamily="49" charset="-122"/>
              </a:rPr>
              <a:t>如何实现？</a:t>
            </a:r>
          </a:p>
        </p:txBody>
      </p:sp>
      <p:sp>
        <p:nvSpPr>
          <p:cNvPr id="472069" name="Rectangle 5"/>
          <p:cNvSpPr>
            <a:spLocks noChangeArrowheads="1"/>
          </p:cNvSpPr>
          <p:nvPr/>
        </p:nvSpPr>
        <p:spPr bwMode="auto">
          <a:xfrm>
            <a:off x="4100513" y="0"/>
            <a:ext cx="3652837" cy="823913"/>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200" b="1">
                <a:ea typeface="楷体_GB2312" pitchFamily="49" charset="-122"/>
              </a:rPr>
              <a:t>通过</a:t>
            </a:r>
            <a:r>
              <a:rPr lang="zh-CN" altLang="en-US" sz="4800" b="1">
                <a:solidFill>
                  <a:srgbClr val="FF0000"/>
                </a:solidFill>
                <a:ea typeface="楷体_GB2312" pitchFamily="49" charset="-122"/>
              </a:rPr>
              <a:t>指针</a:t>
            </a:r>
            <a:r>
              <a:rPr lang="zh-CN" altLang="en-US" sz="3200" b="1">
                <a:ea typeface="楷体_GB2312" pitchFamily="49" charset="-122"/>
              </a:rPr>
              <a:t>来实现</a:t>
            </a:r>
          </a:p>
        </p:txBody>
      </p:sp>
      <p:sp>
        <p:nvSpPr>
          <p:cNvPr id="472072" name="Text Box 8"/>
          <p:cNvSpPr txBox="1">
            <a:spLocks noChangeArrowheads="1"/>
          </p:cNvSpPr>
          <p:nvPr/>
        </p:nvSpPr>
        <p:spPr bwMode="auto">
          <a:xfrm>
            <a:off x="2209800" y="952500"/>
            <a:ext cx="4302125" cy="723900"/>
          </a:xfrm>
          <a:prstGeom prst="rect">
            <a:avLst/>
          </a:prstGeom>
          <a:noFill/>
          <a:ln w="9525">
            <a:noFill/>
            <a:miter lim="800000"/>
          </a:ln>
        </p:spPr>
        <p:txBody>
          <a:bodyPr wrap="none" lIns="112947" tIns="56473" rIns="112947" bIns="56473">
            <a:spAutoFit/>
          </a:bodyPr>
          <a:lstStyle/>
          <a:p>
            <a:pPr defTabSz="1129030" eaLnBrk="1" hangingPunct="1">
              <a:defRPr/>
            </a:pPr>
            <a:r>
              <a:rPr kumimoji="1" lang="zh-CN" altLang="en-US" sz="4000" b="1">
                <a:solidFill>
                  <a:schemeClr val="hlink"/>
                </a:solidFill>
                <a:effectLst>
                  <a:outerShdw blurRad="38100" dist="38100" dir="2700000" algn="tl">
                    <a:srgbClr val="C0C0C0"/>
                  </a:outerShdw>
                </a:effectLst>
              </a:rPr>
              <a:t>单链表的存储映像</a:t>
            </a:r>
            <a:endParaRPr kumimoji="1" lang="zh-CN" altLang="en-US" sz="3000">
              <a:ea typeface="宋体" panose="02010600030101010101" pitchFamily="2" charset="-122"/>
            </a:endParaRPr>
          </a:p>
        </p:txBody>
      </p:sp>
      <p:sp>
        <p:nvSpPr>
          <p:cNvPr id="57349" name="Rectangle 9"/>
          <p:cNvSpPr>
            <a:spLocks noChangeArrowheads="1"/>
          </p:cNvSpPr>
          <p:nvPr/>
        </p:nvSpPr>
        <p:spPr bwMode="auto">
          <a:xfrm>
            <a:off x="822325" y="1981200"/>
            <a:ext cx="7543800" cy="609600"/>
          </a:xfrm>
          <a:prstGeom prst="rect">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57350" name="Line 10"/>
          <p:cNvSpPr>
            <a:spLocks noChangeShapeType="1"/>
          </p:cNvSpPr>
          <p:nvPr/>
        </p:nvSpPr>
        <p:spPr bwMode="auto">
          <a:xfrm flipV="1">
            <a:off x="898525" y="2743200"/>
            <a:ext cx="0" cy="38100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1" name="Text Box 11"/>
          <p:cNvSpPr txBox="1">
            <a:spLocks noChangeArrowheads="1"/>
          </p:cNvSpPr>
          <p:nvPr/>
        </p:nvSpPr>
        <p:spPr bwMode="auto">
          <a:xfrm>
            <a:off x="722313" y="3048000"/>
            <a:ext cx="8620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CC3300"/>
                </a:solidFill>
                <a:ea typeface="宋体" panose="02010600030101010101" pitchFamily="2" charset="-122"/>
              </a:rPr>
              <a:t>free</a:t>
            </a:r>
            <a:endParaRPr lang="en-US" altLang="zh-CN" sz="2400">
              <a:ea typeface="宋体" panose="02010600030101010101" pitchFamily="2" charset="-122"/>
            </a:endParaRPr>
          </a:p>
        </p:txBody>
      </p:sp>
      <p:sp>
        <p:nvSpPr>
          <p:cNvPr id="57352" name="Text Box 12"/>
          <p:cNvSpPr txBox="1">
            <a:spLocks noChangeArrowheads="1"/>
          </p:cNvSpPr>
          <p:nvPr/>
        </p:nvSpPr>
        <p:spPr bwMode="auto">
          <a:xfrm>
            <a:off x="2606675" y="2773363"/>
            <a:ext cx="36147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accent2"/>
                </a:solidFill>
              </a:rPr>
              <a:t>(a) </a:t>
            </a:r>
            <a:r>
              <a:rPr lang="zh-CN" altLang="zh-CN" sz="3200" b="1">
                <a:solidFill>
                  <a:schemeClr val="accent2"/>
                </a:solidFill>
                <a:ea typeface="隶书" panose="02010509060101010101" pitchFamily="49" charset="-122"/>
              </a:rPr>
              <a:t>可利用存储空间</a:t>
            </a:r>
            <a:endParaRPr lang="zh-CN" altLang="en-US" sz="2400">
              <a:ea typeface="宋体" panose="02010600030101010101" pitchFamily="2" charset="-122"/>
            </a:endParaRPr>
          </a:p>
        </p:txBody>
      </p:sp>
      <p:sp>
        <p:nvSpPr>
          <p:cNvPr id="57353" name="Rectangle 13"/>
          <p:cNvSpPr>
            <a:spLocks noChangeArrowheads="1"/>
          </p:cNvSpPr>
          <p:nvPr/>
        </p:nvSpPr>
        <p:spPr bwMode="auto">
          <a:xfrm>
            <a:off x="822325" y="3657600"/>
            <a:ext cx="7543800" cy="609600"/>
          </a:xfrm>
          <a:prstGeom prst="rect">
            <a:avLst/>
          </a:prstGeom>
          <a:solidFill>
            <a:srgbClr val="00FF00"/>
          </a:solidFill>
          <a:ln w="9525">
            <a:solidFill>
              <a:schemeClr val="tx1"/>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57354" name="Rectangle 14"/>
          <p:cNvSpPr>
            <a:spLocks noChangeArrowheads="1"/>
          </p:cNvSpPr>
          <p:nvPr/>
        </p:nvSpPr>
        <p:spPr bwMode="auto">
          <a:xfrm>
            <a:off x="1508125" y="3657600"/>
            <a:ext cx="685800" cy="609600"/>
          </a:xfrm>
          <a:prstGeom prst="rect">
            <a:avLst/>
          </a:prstGeom>
          <a:solidFill>
            <a:srgbClr val="FFFFCC"/>
          </a:solidFill>
          <a:ln w="63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57355" name="Rectangle 15"/>
          <p:cNvSpPr>
            <a:spLocks noChangeArrowheads="1"/>
          </p:cNvSpPr>
          <p:nvPr/>
        </p:nvSpPr>
        <p:spPr bwMode="auto">
          <a:xfrm>
            <a:off x="5851525" y="3657600"/>
            <a:ext cx="685800" cy="609600"/>
          </a:xfrm>
          <a:prstGeom prst="rect">
            <a:avLst/>
          </a:prstGeom>
          <a:solidFill>
            <a:srgbClr val="FFFFCC"/>
          </a:solidFill>
          <a:ln w="63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57356" name="Rectangle 16"/>
          <p:cNvSpPr>
            <a:spLocks noChangeArrowheads="1"/>
          </p:cNvSpPr>
          <p:nvPr/>
        </p:nvSpPr>
        <p:spPr bwMode="auto">
          <a:xfrm>
            <a:off x="4556125" y="3657600"/>
            <a:ext cx="685800" cy="609600"/>
          </a:xfrm>
          <a:prstGeom prst="rect">
            <a:avLst/>
          </a:prstGeom>
          <a:solidFill>
            <a:srgbClr val="FFFFCC"/>
          </a:solidFill>
          <a:ln w="63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57357" name="Rectangle 17"/>
          <p:cNvSpPr>
            <a:spLocks noChangeArrowheads="1"/>
          </p:cNvSpPr>
          <p:nvPr/>
        </p:nvSpPr>
        <p:spPr bwMode="auto">
          <a:xfrm>
            <a:off x="2803525" y="3657600"/>
            <a:ext cx="685800" cy="609600"/>
          </a:xfrm>
          <a:prstGeom prst="rect">
            <a:avLst/>
          </a:prstGeom>
          <a:solidFill>
            <a:srgbClr val="FFFFCC"/>
          </a:solidFill>
          <a:ln w="6350">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57358" name="Line 18"/>
          <p:cNvSpPr>
            <a:spLocks noChangeShapeType="1"/>
          </p:cNvSpPr>
          <p:nvPr/>
        </p:nvSpPr>
        <p:spPr bwMode="auto">
          <a:xfrm>
            <a:off x="1965325" y="3657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9" name="Text Box 19"/>
          <p:cNvSpPr txBox="1">
            <a:spLocks noChangeArrowheads="1"/>
          </p:cNvSpPr>
          <p:nvPr/>
        </p:nvSpPr>
        <p:spPr bwMode="auto">
          <a:xfrm>
            <a:off x="1508125" y="3629025"/>
            <a:ext cx="48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i="1">
                <a:solidFill>
                  <a:srgbClr val="FF5050"/>
                </a:solidFill>
                <a:ea typeface="宋体" panose="02010600030101010101" pitchFamily="2" charset="-122"/>
              </a:rPr>
              <a:t>a</a:t>
            </a:r>
            <a:r>
              <a:rPr lang="en-US" altLang="zh-CN" b="1" baseline="-25000">
                <a:solidFill>
                  <a:srgbClr val="FF5050"/>
                </a:solidFill>
                <a:ea typeface="宋体" panose="02010600030101010101" pitchFamily="2" charset="-122"/>
              </a:rPr>
              <a:t>0</a:t>
            </a:r>
            <a:endParaRPr lang="en-US" altLang="zh-CN" sz="2400">
              <a:ea typeface="宋体" panose="02010600030101010101" pitchFamily="2" charset="-122"/>
            </a:endParaRPr>
          </a:p>
        </p:txBody>
      </p:sp>
      <p:sp>
        <p:nvSpPr>
          <p:cNvPr id="57360" name="Text Box 20"/>
          <p:cNvSpPr txBox="1">
            <a:spLocks noChangeArrowheads="1"/>
          </p:cNvSpPr>
          <p:nvPr/>
        </p:nvSpPr>
        <p:spPr bwMode="auto">
          <a:xfrm>
            <a:off x="2803525" y="3657600"/>
            <a:ext cx="48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i="1">
                <a:solidFill>
                  <a:srgbClr val="FF5050"/>
                </a:solidFill>
                <a:ea typeface="宋体" panose="02010600030101010101" pitchFamily="2" charset="-122"/>
              </a:rPr>
              <a:t>a</a:t>
            </a:r>
            <a:r>
              <a:rPr lang="en-US" altLang="zh-CN" b="1" baseline="-25000">
                <a:solidFill>
                  <a:srgbClr val="FF5050"/>
                </a:solidFill>
                <a:ea typeface="宋体" panose="02010600030101010101" pitchFamily="2" charset="-122"/>
              </a:rPr>
              <a:t>2</a:t>
            </a:r>
            <a:endParaRPr lang="en-US" altLang="zh-CN" sz="2400">
              <a:ea typeface="宋体" panose="02010600030101010101" pitchFamily="2" charset="-122"/>
            </a:endParaRPr>
          </a:p>
        </p:txBody>
      </p:sp>
      <p:sp>
        <p:nvSpPr>
          <p:cNvPr id="57361" name="Text Box 21"/>
          <p:cNvSpPr txBox="1">
            <a:spLocks noChangeArrowheads="1"/>
          </p:cNvSpPr>
          <p:nvPr/>
        </p:nvSpPr>
        <p:spPr bwMode="auto">
          <a:xfrm>
            <a:off x="4530725" y="3657600"/>
            <a:ext cx="48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i="1">
                <a:solidFill>
                  <a:srgbClr val="FF5050"/>
                </a:solidFill>
                <a:ea typeface="宋体" panose="02010600030101010101" pitchFamily="2" charset="-122"/>
              </a:rPr>
              <a:t>a</a:t>
            </a:r>
            <a:r>
              <a:rPr lang="en-US" altLang="zh-CN" b="1" baseline="-25000">
                <a:solidFill>
                  <a:srgbClr val="FF5050"/>
                </a:solidFill>
                <a:ea typeface="宋体" panose="02010600030101010101" pitchFamily="2" charset="-122"/>
              </a:rPr>
              <a:t>1</a:t>
            </a:r>
            <a:endParaRPr lang="en-US" altLang="zh-CN" sz="2400">
              <a:ea typeface="宋体" panose="02010600030101010101" pitchFamily="2" charset="-122"/>
            </a:endParaRPr>
          </a:p>
        </p:txBody>
      </p:sp>
      <p:sp>
        <p:nvSpPr>
          <p:cNvPr id="57362" name="Text Box 22"/>
          <p:cNvSpPr txBox="1">
            <a:spLocks noChangeArrowheads="1"/>
          </p:cNvSpPr>
          <p:nvPr/>
        </p:nvSpPr>
        <p:spPr bwMode="auto">
          <a:xfrm>
            <a:off x="5826125" y="3657600"/>
            <a:ext cx="48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i="1">
                <a:solidFill>
                  <a:srgbClr val="FF5050"/>
                </a:solidFill>
                <a:ea typeface="宋体" panose="02010600030101010101" pitchFamily="2" charset="-122"/>
              </a:rPr>
              <a:t>a</a:t>
            </a:r>
            <a:r>
              <a:rPr lang="en-US" altLang="zh-CN" b="1" baseline="-25000">
                <a:solidFill>
                  <a:srgbClr val="FF5050"/>
                </a:solidFill>
                <a:ea typeface="宋体" panose="02010600030101010101" pitchFamily="2" charset="-122"/>
              </a:rPr>
              <a:t>3</a:t>
            </a:r>
            <a:endParaRPr lang="en-US" altLang="zh-CN" sz="2400">
              <a:ea typeface="宋体" panose="02010600030101010101" pitchFamily="2" charset="-122"/>
            </a:endParaRPr>
          </a:p>
        </p:txBody>
      </p:sp>
      <p:sp>
        <p:nvSpPr>
          <p:cNvPr id="57363" name="Line 23"/>
          <p:cNvSpPr>
            <a:spLocks noChangeShapeType="1"/>
          </p:cNvSpPr>
          <p:nvPr/>
        </p:nvSpPr>
        <p:spPr bwMode="auto">
          <a:xfrm>
            <a:off x="3260725" y="3657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4"/>
          <p:cNvSpPr>
            <a:spLocks noChangeShapeType="1"/>
          </p:cNvSpPr>
          <p:nvPr/>
        </p:nvSpPr>
        <p:spPr bwMode="auto">
          <a:xfrm>
            <a:off x="5013325" y="3657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25"/>
          <p:cNvSpPr>
            <a:spLocks noChangeShapeType="1"/>
          </p:cNvSpPr>
          <p:nvPr/>
        </p:nvSpPr>
        <p:spPr bwMode="auto">
          <a:xfrm>
            <a:off x="6308725" y="36576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Text Box 26"/>
          <p:cNvSpPr txBox="1">
            <a:spLocks noChangeArrowheads="1"/>
          </p:cNvSpPr>
          <p:nvPr/>
        </p:nvSpPr>
        <p:spPr bwMode="auto">
          <a:xfrm>
            <a:off x="6232525" y="373380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accent2"/>
                </a:solidFill>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57367" name="Line 27"/>
          <p:cNvSpPr>
            <a:spLocks noChangeShapeType="1"/>
          </p:cNvSpPr>
          <p:nvPr/>
        </p:nvSpPr>
        <p:spPr bwMode="auto">
          <a:xfrm flipV="1">
            <a:off x="1584325" y="4343400"/>
            <a:ext cx="0" cy="6096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68" name="Line 28"/>
          <p:cNvSpPr>
            <a:spLocks noChangeShapeType="1"/>
          </p:cNvSpPr>
          <p:nvPr/>
        </p:nvSpPr>
        <p:spPr bwMode="auto">
          <a:xfrm flipV="1">
            <a:off x="6613525" y="4343400"/>
            <a:ext cx="0" cy="38100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9" name="Text Box 29"/>
          <p:cNvSpPr txBox="1">
            <a:spLocks noChangeArrowheads="1"/>
          </p:cNvSpPr>
          <p:nvPr/>
        </p:nvSpPr>
        <p:spPr bwMode="auto">
          <a:xfrm>
            <a:off x="6437313" y="4648200"/>
            <a:ext cx="8620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CC3300"/>
                </a:solidFill>
                <a:ea typeface="宋体" panose="02010600030101010101" pitchFamily="2" charset="-122"/>
              </a:rPr>
              <a:t>free</a:t>
            </a:r>
            <a:endParaRPr lang="en-US" altLang="zh-CN" sz="2400">
              <a:ea typeface="宋体" panose="02010600030101010101" pitchFamily="2" charset="-122"/>
            </a:endParaRPr>
          </a:p>
        </p:txBody>
      </p:sp>
      <p:sp>
        <p:nvSpPr>
          <p:cNvPr id="57370" name="Text Box 30"/>
          <p:cNvSpPr txBox="1">
            <a:spLocks noChangeArrowheads="1"/>
          </p:cNvSpPr>
          <p:nvPr/>
        </p:nvSpPr>
        <p:spPr bwMode="auto">
          <a:xfrm>
            <a:off x="958850" y="4800600"/>
            <a:ext cx="906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rgbClr val="FF5050"/>
                </a:solidFill>
                <a:ea typeface="宋体" panose="02010600030101010101" pitchFamily="2" charset="-122"/>
              </a:rPr>
              <a:t>first</a:t>
            </a:r>
            <a:endParaRPr lang="en-US" altLang="zh-CN" sz="2400">
              <a:ea typeface="宋体" panose="02010600030101010101" pitchFamily="2" charset="-122"/>
            </a:endParaRPr>
          </a:p>
        </p:txBody>
      </p:sp>
      <p:sp>
        <p:nvSpPr>
          <p:cNvPr id="57371" name="Line 31"/>
          <p:cNvSpPr>
            <a:spLocks noChangeShapeType="1"/>
          </p:cNvSpPr>
          <p:nvPr/>
        </p:nvSpPr>
        <p:spPr bwMode="auto">
          <a:xfrm>
            <a:off x="2117725" y="3962400"/>
            <a:ext cx="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Line 32"/>
          <p:cNvSpPr>
            <a:spLocks noChangeShapeType="1"/>
          </p:cNvSpPr>
          <p:nvPr/>
        </p:nvSpPr>
        <p:spPr bwMode="auto">
          <a:xfrm flipV="1">
            <a:off x="4632325" y="4343400"/>
            <a:ext cx="0" cy="3048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73" name="Line 33"/>
          <p:cNvSpPr>
            <a:spLocks noChangeShapeType="1"/>
          </p:cNvSpPr>
          <p:nvPr/>
        </p:nvSpPr>
        <p:spPr bwMode="auto">
          <a:xfrm flipH="1">
            <a:off x="2117725" y="4648200"/>
            <a:ext cx="2514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Line 34"/>
          <p:cNvSpPr>
            <a:spLocks noChangeShapeType="1"/>
          </p:cNvSpPr>
          <p:nvPr/>
        </p:nvSpPr>
        <p:spPr bwMode="auto">
          <a:xfrm>
            <a:off x="5165725" y="3962400"/>
            <a:ext cx="0" cy="914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Line 35"/>
          <p:cNvSpPr>
            <a:spLocks noChangeShapeType="1"/>
          </p:cNvSpPr>
          <p:nvPr/>
        </p:nvSpPr>
        <p:spPr bwMode="auto">
          <a:xfrm flipH="1">
            <a:off x="2879725" y="4876800"/>
            <a:ext cx="22860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36"/>
          <p:cNvSpPr>
            <a:spLocks noChangeShapeType="1"/>
          </p:cNvSpPr>
          <p:nvPr/>
        </p:nvSpPr>
        <p:spPr bwMode="auto">
          <a:xfrm flipV="1">
            <a:off x="2879725" y="4343400"/>
            <a:ext cx="0" cy="5334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77" name="Line 37"/>
          <p:cNvSpPr>
            <a:spLocks noChangeShapeType="1"/>
          </p:cNvSpPr>
          <p:nvPr/>
        </p:nvSpPr>
        <p:spPr bwMode="auto">
          <a:xfrm>
            <a:off x="3413125" y="3962400"/>
            <a:ext cx="0" cy="1143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8"/>
          <p:cNvSpPr>
            <a:spLocks noChangeShapeType="1"/>
          </p:cNvSpPr>
          <p:nvPr/>
        </p:nvSpPr>
        <p:spPr bwMode="auto">
          <a:xfrm>
            <a:off x="3413125" y="5105400"/>
            <a:ext cx="2514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Line 39"/>
          <p:cNvSpPr>
            <a:spLocks noChangeShapeType="1"/>
          </p:cNvSpPr>
          <p:nvPr/>
        </p:nvSpPr>
        <p:spPr bwMode="auto">
          <a:xfrm flipV="1">
            <a:off x="5927725" y="4343400"/>
            <a:ext cx="0" cy="7620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80" name="Text Box 40"/>
          <p:cNvSpPr txBox="1">
            <a:spLocks noChangeArrowheads="1"/>
          </p:cNvSpPr>
          <p:nvPr/>
        </p:nvSpPr>
        <p:spPr bwMode="auto">
          <a:xfrm>
            <a:off x="1584325" y="5257800"/>
            <a:ext cx="6084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accent2"/>
                </a:solidFill>
              </a:rPr>
              <a:t>(b) </a:t>
            </a:r>
            <a:r>
              <a:rPr lang="zh-CN" altLang="zh-CN" sz="3200" b="1">
                <a:solidFill>
                  <a:schemeClr val="accent2"/>
                </a:solidFill>
                <a:latin typeface="隶书" panose="02010509060101010101" pitchFamily="49" charset="-122"/>
                <a:ea typeface="隶书" panose="02010509060101010101" pitchFamily="49" charset="-122"/>
              </a:rPr>
              <a:t>经过一段运行后的单链表结构</a:t>
            </a:r>
            <a:endParaRPr lang="zh-CN" altLang="en-US"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8"/>
                                        </p:tgtEl>
                                        <p:attrNameLst>
                                          <p:attrName>style.visibility</p:attrName>
                                        </p:attrNameLst>
                                      </p:cBhvr>
                                      <p:to>
                                        <p:strVal val="visible"/>
                                      </p:to>
                                    </p:set>
                                  </p:childTnLst>
                                </p:cTn>
                              </p:par>
                            </p:childTnLst>
                          </p:cTn>
                        </p:par>
                        <p:par>
                          <p:cTn id="7" fill="hold" nodeType="afterGroup">
                            <p:stCondLst>
                              <p:cond delay="500"/>
                            </p:stCondLst>
                            <p:childTnLst>
                              <p:par>
                                <p:cTn id="8" presetID="16" presetClass="entr" presetSubtype="37" fill="hold" grpId="0" nodeType="afterEffect">
                                  <p:stCondLst>
                                    <p:cond delay="1000"/>
                                  </p:stCondLst>
                                  <p:childTnLst>
                                    <p:set>
                                      <p:cBhvr>
                                        <p:cTn id="9" dur="1" fill="hold">
                                          <p:stCondLst>
                                            <p:cond delay="0"/>
                                          </p:stCondLst>
                                        </p:cTn>
                                        <p:tgtEl>
                                          <p:spTgt spid="472069"/>
                                        </p:tgtEl>
                                        <p:attrNameLst>
                                          <p:attrName>style.visibility</p:attrName>
                                        </p:attrNameLst>
                                      </p:cBhvr>
                                      <p:to>
                                        <p:strVal val="visible"/>
                                      </p:to>
                                    </p:set>
                                    <p:animEffect transition="in" filter="barn(outVertical)">
                                      <p:cBhvr>
                                        <p:cTn id="10" dur="500"/>
                                        <p:tgtEl>
                                          <p:spTgt spid="4720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1" nodeType="clickEffect">
                                  <p:stCondLst>
                                    <p:cond delay="0"/>
                                  </p:stCondLst>
                                  <p:childTnLst>
                                    <p:set>
                                      <p:cBhvr>
                                        <p:cTn id="14" dur="1" fill="hold">
                                          <p:stCondLst>
                                            <p:cond delay="0"/>
                                          </p:stCondLst>
                                        </p:cTn>
                                        <p:tgtEl>
                                          <p:spTgt spid="472068"/>
                                        </p:tgtEl>
                                        <p:attrNameLst>
                                          <p:attrName>style.visibility</p:attrName>
                                        </p:attrNameLst>
                                      </p:cBhvr>
                                      <p:to>
                                        <p:strVal val="visible"/>
                                      </p:to>
                                    </p:set>
                                    <p:animEffect transition="in" filter="box(in)">
                                      <p:cBhvr>
                                        <p:cTn id="15" dur="500"/>
                                        <p:tgtEl>
                                          <p:spTgt spid="4720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1" nodeType="clickEffect">
                                  <p:stCondLst>
                                    <p:cond delay="0"/>
                                  </p:stCondLst>
                                  <p:childTnLst>
                                    <p:set>
                                      <p:cBhvr>
                                        <p:cTn id="19" dur="1" fill="hold">
                                          <p:stCondLst>
                                            <p:cond delay="0"/>
                                          </p:stCondLst>
                                        </p:cTn>
                                        <p:tgtEl>
                                          <p:spTgt spid="472069"/>
                                        </p:tgtEl>
                                        <p:attrNameLst>
                                          <p:attrName>style.visibility</p:attrName>
                                        </p:attrNameLst>
                                      </p:cBhvr>
                                      <p:to>
                                        <p:strVal val="visible"/>
                                      </p:to>
                                    </p:set>
                                    <p:anim calcmode="lin" valueType="num">
                                      <p:cBhvr additive="base">
                                        <p:cTn id="20" dur="500" fill="hold"/>
                                        <p:tgtEl>
                                          <p:spTgt spid="472069"/>
                                        </p:tgtEl>
                                        <p:attrNameLst>
                                          <p:attrName>ppt_x</p:attrName>
                                        </p:attrNameLst>
                                      </p:cBhvr>
                                      <p:tavLst>
                                        <p:tav tm="0">
                                          <p:val>
                                            <p:strVal val="#ppt_x"/>
                                          </p:val>
                                        </p:tav>
                                        <p:tav tm="100000">
                                          <p:val>
                                            <p:strVal val="#ppt_x"/>
                                          </p:val>
                                        </p:tav>
                                      </p:tavLst>
                                    </p:anim>
                                    <p:anim calcmode="lin" valueType="num">
                                      <p:cBhvr additive="base">
                                        <p:cTn id="21" dur="500" fill="hold"/>
                                        <p:tgtEl>
                                          <p:spTgt spid="4720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animBg="1"/>
      <p:bldP spid="472068" grpId="1" animBg="1"/>
      <p:bldP spid="472069" grpId="0" animBg="1"/>
      <p:bldP spid="472069" grpId="1"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107950" y="-26988"/>
            <a:ext cx="8716963" cy="765176"/>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600" b="1">
                <a:solidFill>
                  <a:schemeClr val="hlink"/>
                </a:solidFill>
                <a:ea typeface="楷体_GB2312" pitchFamily="49" charset="-122"/>
              </a:rPr>
              <a:t>例    画出</a:t>
            </a:r>
            <a:r>
              <a:rPr lang="en-US" altLang="zh-CN" sz="3600" b="1">
                <a:solidFill>
                  <a:schemeClr val="hlink"/>
                </a:solidFill>
                <a:ea typeface="楷体_GB2312" pitchFamily="49" charset="-122"/>
              </a:rPr>
              <a:t>26 </a:t>
            </a:r>
            <a:r>
              <a:rPr lang="zh-CN" altLang="en-US" sz="3600" b="1">
                <a:solidFill>
                  <a:schemeClr val="hlink"/>
                </a:solidFill>
                <a:ea typeface="楷体_GB2312" pitchFamily="49" charset="-122"/>
              </a:rPr>
              <a:t>个英文字母表的链式存储结构</a:t>
            </a:r>
          </a:p>
        </p:txBody>
      </p:sp>
      <p:sp>
        <p:nvSpPr>
          <p:cNvPr id="465925" name="Rectangle 5"/>
          <p:cNvSpPr>
            <a:spLocks noChangeArrowheads="1"/>
          </p:cNvSpPr>
          <p:nvPr/>
        </p:nvSpPr>
        <p:spPr bwMode="auto">
          <a:xfrm>
            <a:off x="107950" y="1579563"/>
            <a:ext cx="80597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600" b="1">
                <a:latin typeface="楷体_GB2312" pitchFamily="49" charset="-122"/>
                <a:ea typeface="楷体_GB2312" pitchFamily="49" charset="-122"/>
              </a:rPr>
              <a:t>链式存储结构： </a:t>
            </a:r>
          </a:p>
        </p:txBody>
      </p:sp>
      <p:grpSp>
        <p:nvGrpSpPr>
          <p:cNvPr id="2" name="Group 6"/>
          <p:cNvGrpSpPr>
            <a:grpSpLocks/>
          </p:cNvGrpSpPr>
          <p:nvPr/>
        </p:nvGrpSpPr>
        <p:grpSpPr bwMode="auto">
          <a:xfrm>
            <a:off x="107950" y="3213100"/>
            <a:ext cx="9036050" cy="2663825"/>
            <a:chOff x="0" y="1563"/>
            <a:chExt cx="5248" cy="948"/>
          </a:xfrm>
        </p:grpSpPr>
        <p:pic>
          <p:nvPicPr>
            <p:cNvPr id="58412" name="Picture 7" descr="2-1字母链式存储图"/>
            <p:cNvPicPr>
              <a:picLocks noChangeAspect="1" noChangeArrowheads="1"/>
            </p:cNvPicPr>
            <p:nvPr/>
          </p:nvPicPr>
          <p:blipFill>
            <a:blip r:embed="rId2">
              <a:extLst>
                <a:ext uri="{28A0092B-C50C-407E-A947-70E740481C1C}">
                  <a14:useLocalDpi xmlns:a14="http://schemas.microsoft.com/office/drawing/2010/main" val="0"/>
                </a:ext>
              </a:extLst>
            </a:blip>
            <a:srcRect r="29062"/>
            <a:stretch>
              <a:fillRect/>
            </a:stretch>
          </p:blipFill>
          <p:spPr bwMode="auto">
            <a:xfrm>
              <a:off x="0" y="1563"/>
              <a:ext cx="5248"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13" name="Line 8"/>
            <p:cNvSpPr>
              <a:spLocks noChangeShapeType="1"/>
            </p:cNvSpPr>
            <p:nvPr/>
          </p:nvSpPr>
          <p:spPr bwMode="auto">
            <a:xfrm>
              <a:off x="3321" y="180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4" name="Line 9"/>
            <p:cNvSpPr>
              <a:spLocks noChangeShapeType="1"/>
            </p:cNvSpPr>
            <p:nvPr/>
          </p:nvSpPr>
          <p:spPr bwMode="auto">
            <a:xfrm>
              <a:off x="4443" y="180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5" name="Line 10"/>
            <p:cNvSpPr>
              <a:spLocks noChangeShapeType="1"/>
            </p:cNvSpPr>
            <p:nvPr/>
          </p:nvSpPr>
          <p:spPr bwMode="auto">
            <a:xfrm>
              <a:off x="1191" y="179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6" name="AutoShape 11"/>
            <p:cNvSpPr>
              <a:spLocks noChangeArrowheads="1"/>
            </p:cNvSpPr>
            <p:nvPr/>
          </p:nvSpPr>
          <p:spPr bwMode="auto">
            <a:xfrm>
              <a:off x="4646" y="2064"/>
              <a:ext cx="212" cy="278"/>
            </a:xfrm>
            <a:prstGeom prst="downArrow">
              <a:avLst>
                <a:gd name="adj1" fmla="val 50000"/>
                <a:gd name="adj2" fmla="val 32777"/>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465932" name="Rectangle 12"/>
          <p:cNvSpPr>
            <a:spLocks noChangeArrowheads="1"/>
          </p:cNvSpPr>
          <p:nvPr/>
        </p:nvSpPr>
        <p:spPr bwMode="auto">
          <a:xfrm>
            <a:off x="79375" y="955675"/>
            <a:ext cx="8745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600" b="1">
                <a:latin typeface="楷体_GB2312" pitchFamily="49" charset="-122"/>
                <a:ea typeface="楷体_GB2312" pitchFamily="49" charset="-122"/>
              </a:rPr>
              <a:t>逻辑结构：</a:t>
            </a:r>
            <a:r>
              <a:rPr lang="zh-CN" altLang="en-US" sz="3600" b="1">
                <a:solidFill>
                  <a:srgbClr val="FF0000"/>
                </a:solidFill>
                <a:latin typeface="楷体_GB2312" pitchFamily="49" charset="-122"/>
                <a:ea typeface="楷体_GB2312" pitchFamily="49" charset="-122"/>
              </a:rPr>
              <a:t>（ </a:t>
            </a:r>
            <a:r>
              <a:rPr lang="en-US" altLang="zh-CN" sz="3600" b="1">
                <a:solidFill>
                  <a:srgbClr val="FF0000"/>
                </a:solidFill>
                <a:latin typeface="楷体_GB2312" pitchFamily="49" charset="-122"/>
                <a:ea typeface="楷体_GB2312" pitchFamily="49" charset="-122"/>
              </a:rPr>
              <a:t>a, b,  </a:t>
            </a:r>
            <a:r>
              <a:rPr lang="en-US" altLang="zh-CN" sz="3600" b="1">
                <a:solidFill>
                  <a:srgbClr val="FF0000"/>
                </a:solidFill>
                <a:ea typeface="楷体_GB2312" pitchFamily="49" charset="-122"/>
              </a:rPr>
              <a:t>…</a:t>
            </a:r>
            <a:r>
              <a:rPr lang="en-US" altLang="zh-CN" sz="3600" b="1">
                <a:solidFill>
                  <a:srgbClr val="FF0000"/>
                </a:solidFill>
                <a:latin typeface="楷体_GB2312" pitchFamily="49" charset="-122"/>
                <a:ea typeface="楷体_GB2312" pitchFamily="49" charset="-122"/>
              </a:rPr>
              <a:t> ,y, z</a:t>
            </a:r>
            <a:r>
              <a:rPr lang="zh-CN" altLang="en-US" sz="3600" b="1">
                <a:solidFill>
                  <a:srgbClr val="FF0000"/>
                </a:solidFill>
                <a:latin typeface="楷体_GB2312" pitchFamily="49" charset="-122"/>
                <a:ea typeface="楷体_GB2312" pitchFamily="49" charset="-122"/>
              </a:rPr>
              <a:t>）</a:t>
            </a:r>
          </a:p>
        </p:txBody>
      </p:sp>
      <p:grpSp>
        <p:nvGrpSpPr>
          <p:cNvPr id="3" name="Group 13"/>
          <p:cNvGrpSpPr>
            <a:grpSpLocks/>
          </p:cNvGrpSpPr>
          <p:nvPr/>
        </p:nvGrpSpPr>
        <p:grpSpPr bwMode="auto">
          <a:xfrm>
            <a:off x="341313" y="2443163"/>
            <a:ext cx="8088312" cy="534987"/>
            <a:chOff x="50" y="1438"/>
            <a:chExt cx="5095" cy="337"/>
          </a:xfrm>
        </p:grpSpPr>
        <p:sp>
          <p:nvSpPr>
            <p:cNvPr id="58375" name="Rectangle 14"/>
            <p:cNvSpPr>
              <a:spLocks noChangeArrowheads="1"/>
            </p:cNvSpPr>
            <p:nvPr/>
          </p:nvSpPr>
          <p:spPr bwMode="auto">
            <a:xfrm>
              <a:off x="1598" y="1444"/>
              <a:ext cx="1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58376" name="Rectangle 15"/>
            <p:cNvSpPr>
              <a:spLocks noChangeArrowheads="1"/>
            </p:cNvSpPr>
            <p:nvPr/>
          </p:nvSpPr>
          <p:spPr bwMode="auto">
            <a:xfrm>
              <a:off x="921" y="1444"/>
              <a:ext cx="6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a:solidFill>
                    <a:srgbClr val="FF0000"/>
                  </a:solidFill>
                </a:rPr>
                <a:t>a</a:t>
              </a:r>
            </a:p>
          </p:txBody>
        </p:sp>
        <p:sp>
          <p:nvSpPr>
            <p:cNvPr id="58377" name="Line 16"/>
            <p:cNvSpPr>
              <a:spLocks noChangeShapeType="1"/>
            </p:cNvSpPr>
            <p:nvPr/>
          </p:nvSpPr>
          <p:spPr bwMode="auto">
            <a:xfrm>
              <a:off x="921" y="144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8" name="Line 17"/>
            <p:cNvSpPr>
              <a:spLocks noChangeShapeType="1"/>
            </p:cNvSpPr>
            <p:nvPr/>
          </p:nvSpPr>
          <p:spPr bwMode="auto">
            <a:xfrm>
              <a:off x="921" y="177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9" name="Line 18"/>
            <p:cNvSpPr>
              <a:spLocks noChangeShapeType="1"/>
            </p:cNvSpPr>
            <p:nvPr/>
          </p:nvSpPr>
          <p:spPr bwMode="auto">
            <a:xfrm>
              <a:off x="921" y="1444"/>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0" name="Line 19"/>
            <p:cNvSpPr>
              <a:spLocks noChangeShapeType="1"/>
            </p:cNvSpPr>
            <p:nvPr/>
          </p:nvSpPr>
          <p:spPr bwMode="auto">
            <a:xfrm>
              <a:off x="1598" y="1444"/>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1" name="Line 20"/>
            <p:cNvSpPr>
              <a:spLocks noChangeShapeType="1"/>
            </p:cNvSpPr>
            <p:nvPr/>
          </p:nvSpPr>
          <p:spPr bwMode="auto">
            <a:xfrm>
              <a:off x="1737" y="1444"/>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2" name="Rectangle 21"/>
            <p:cNvSpPr>
              <a:spLocks noChangeArrowheads="1"/>
            </p:cNvSpPr>
            <p:nvPr/>
          </p:nvSpPr>
          <p:spPr bwMode="auto">
            <a:xfrm>
              <a:off x="50" y="1488"/>
              <a:ext cx="55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b="1"/>
                <a:t>head</a:t>
              </a:r>
            </a:p>
          </p:txBody>
        </p:sp>
        <p:sp>
          <p:nvSpPr>
            <p:cNvPr id="58383" name="Line 22"/>
            <p:cNvSpPr>
              <a:spLocks noChangeShapeType="1"/>
            </p:cNvSpPr>
            <p:nvPr/>
          </p:nvSpPr>
          <p:spPr bwMode="auto">
            <a:xfrm>
              <a:off x="50" y="1488"/>
              <a:ext cx="55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Line 23"/>
            <p:cNvSpPr>
              <a:spLocks noChangeShapeType="1"/>
            </p:cNvSpPr>
            <p:nvPr/>
          </p:nvSpPr>
          <p:spPr bwMode="auto">
            <a:xfrm>
              <a:off x="50" y="1775"/>
              <a:ext cx="55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5" name="Line 24"/>
            <p:cNvSpPr>
              <a:spLocks noChangeShapeType="1"/>
            </p:cNvSpPr>
            <p:nvPr/>
          </p:nvSpPr>
          <p:spPr bwMode="auto">
            <a:xfrm>
              <a:off x="50" y="148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6" name="Line 25"/>
            <p:cNvSpPr>
              <a:spLocks noChangeShapeType="1"/>
            </p:cNvSpPr>
            <p:nvPr/>
          </p:nvSpPr>
          <p:spPr bwMode="auto">
            <a:xfrm>
              <a:off x="602" y="148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7" name="Line 26"/>
            <p:cNvSpPr>
              <a:spLocks noChangeShapeType="1"/>
            </p:cNvSpPr>
            <p:nvPr/>
          </p:nvSpPr>
          <p:spPr bwMode="auto">
            <a:xfrm>
              <a:off x="585" y="163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8" name="Rectangle 27"/>
            <p:cNvSpPr>
              <a:spLocks noChangeArrowheads="1"/>
            </p:cNvSpPr>
            <p:nvPr/>
          </p:nvSpPr>
          <p:spPr bwMode="auto">
            <a:xfrm>
              <a:off x="2678" y="1438"/>
              <a:ext cx="1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58389" name="Rectangle 28"/>
            <p:cNvSpPr>
              <a:spLocks noChangeArrowheads="1"/>
            </p:cNvSpPr>
            <p:nvPr/>
          </p:nvSpPr>
          <p:spPr bwMode="auto">
            <a:xfrm>
              <a:off x="2025" y="1438"/>
              <a:ext cx="6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a:solidFill>
                    <a:srgbClr val="FF0000"/>
                  </a:solidFill>
                </a:rPr>
                <a:t>b</a:t>
              </a:r>
            </a:p>
          </p:txBody>
        </p:sp>
        <p:sp>
          <p:nvSpPr>
            <p:cNvPr id="58390" name="Line 29"/>
            <p:cNvSpPr>
              <a:spLocks noChangeShapeType="1"/>
            </p:cNvSpPr>
            <p:nvPr/>
          </p:nvSpPr>
          <p:spPr bwMode="auto">
            <a:xfrm>
              <a:off x="2025" y="1438"/>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1" name="Line 30"/>
            <p:cNvSpPr>
              <a:spLocks noChangeShapeType="1"/>
            </p:cNvSpPr>
            <p:nvPr/>
          </p:nvSpPr>
          <p:spPr bwMode="auto">
            <a:xfrm>
              <a:off x="2025" y="176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2" name="Line 31"/>
            <p:cNvSpPr>
              <a:spLocks noChangeShapeType="1"/>
            </p:cNvSpPr>
            <p:nvPr/>
          </p:nvSpPr>
          <p:spPr bwMode="auto">
            <a:xfrm>
              <a:off x="2025" y="143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Line 32"/>
            <p:cNvSpPr>
              <a:spLocks noChangeShapeType="1"/>
            </p:cNvSpPr>
            <p:nvPr/>
          </p:nvSpPr>
          <p:spPr bwMode="auto">
            <a:xfrm>
              <a:off x="2678" y="1438"/>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4" name="Line 33"/>
            <p:cNvSpPr>
              <a:spLocks noChangeShapeType="1"/>
            </p:cNvSpPr>
            <p:nvPr/>
          </p:nvSpPr>
          <p:spPr bwMode="auto">
            <a:xfrm>
              <a:off x="2841" y="143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5" name="Rectangle 34"/>
            <p:cNvSpPr>
              <a:spLocks noChangeArrowheads="1"/>
            </p:cNvSpPr>
            <p:nvPr/>
          </p:nvSpPr>
          <p:spPr bwMode="auto">
            <a:xfrm>
              <a:off x="4877" y="1438"/>
              <a:ext cx="2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000"/>
                <a:t>/\</a:t>
              </a:r>
            </a:p>
          </p:txBody>
        </p:sp>
        <p:sp>
          <p:nvSpPr>
            <p:cNvPr id="58396" name="Rectangle 35"/>
            <p:cNvSpPr>
              <a:spLocks noChangeArrowheads="1"/>
            </p:cNvSpPr>
            <p:nvPr/>
          </p:nvSpPr>
          <p:spPr bwMode="auto">
            <a:xfrm>
              <a:off x="4185" y="1438"/>
              <a:ext cx="6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a:solidFill>
                    <a:srgbClr val="FF0000"/>
                  </a:solidFill>
                </a:rPr>
                <a:t>z</a:t>
              </a:r>
            </a:p>
          </p:txBody>
        </p:sp>
        <p:sp>
          <p:nvSpPr>
            <p:cNvPr id="58397" name="Line 36"/>
            <p:cNvSpPr>
              <a:spLocks noChangeShapeType="1"/>
            </p:cNvSpPr>
            <p:nvPr/>
          </p:nvSpPr>
          <p:spPr bwMode="auto">
            <a:xfrm>
              <a:off x="4185" y="1438"/>
              <a:ext cx="96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8" name="Line 37"/>
            <p:cNvSpPr>
              <a:spLocks noChangeShapeType="1"/>
            </p:cNvSpPr>
            <p:nvPr/>
          </p:nvSpPr>
          <p:spPr bwMode="auto">
            <a:xfrm>
              <a:off x="4185" y="1768"/>
              <a:ext cx="96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9" name="Line 38"/>
            <p:cNvSpPr>
              <a:spLocks noChangeShapeType="1"/>
            </p:cNvSpPr>
            <p:nvPr/>
          </p:nvSpPr>
          <p:spPr bwMode="auto">
            <a:xfrm>
              <a:off x="4185" y="1438"/>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0" name="Line 39"/>
            <p:cNvSpPr>
              <a:spLocks noChangeShapeType="1"/>
            </p:cNvSpPr>
            <p:nvPr/>
          </p:nvSpPr>
          <p:spPr bwMode="auto">
            <a:xfrm>
              <a:off x="4877" y="1438"/>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1" name="Line 40"/>
            <p:cNvSpPr>
              <a:spLocks noChangeShapeType="1"/>
            </p:cNvSpPr>
            <p:nvPr/>
          </p:nvSpPr>
          <p:spPr bwMode="auto">
            <a:xfrm>
              <a:off x="5145" y="1438"/>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2" name="Rectangle 41"/>
            <p:cNvSpPr>
              <a:spLocks noChangeArrowheads="1"/>
            </p:cNvSpPr>
            <p:nvPr/>
          </p:nvSpPr>
          <p:spPr bwMode="auto">
            <a:xfrm>
              <a:off x="3734" y="1438"/>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58403" name="Rectangle 42"/>
            <p:cNvSpPr>
              <a:spLocks noChangeArrowheads="1"/>
            </p:cNvSpPr>
            <p:nvPr/>
          </p:nvSpPr>
          <p:spPr bwMode="auto">
            <a:xfrm>
              <a:off x="3129" y="1438"/>
              <a:ext cx="60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t>……</a:t>
              </a:r>
            </a:p>
          </p:txBody>
        </p:sp>
        <p:sp>
          <p:nvSpPr>
            <p:cNvPr id="58404" name="Line 43"/>
            <p:cNvSpPr>
              <a:spLocks noChangeShapeType="1"/>
            </p:cNvSpPr>
            <p:nvPr/>
          </p:nvSpPr>
          <p:spPr bwMode="auto">
            <a:xfrm>
              <a:off x="3129" y="1438"/>
              <a:ext cx="76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5" name="Line 44"/>
            <p:cNvSpPr>
              <a:spLocks noChangeShapeType="1"/>
            </p:cNvSpPr>
            <p:nvPr/>
          </p:nvSpPr>
          <p:spPr bwMode="auto">
            <a:xfrm>
              <a:off x="3129" y="1768"/>
              <a:ext cx="76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6" name="Line 45"/>
            <p:cNvSpPr>
              <a:spLocks noChangeShapeType="1"/>
            </p:cNvSpPr>
            <p:nvPr/>
          </p:nvSpPr>
          <p:spPr bwMode="auto">
            <a:xfrm>
              <a:off x="3129" y="1438"/>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7" name="Line 46"/>
            <p:cNvSpPr>
              <a:spLocks noChangeShapeType="1"/>
            </p:cNvSpPr>
            <p:nvPr/>
          </p:nvSpPr>
          <p:spPr bwMode="auto">
            <a:xfrm>
              <a:off x="3734" y="1438"/>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8" name="Line 47"/>
            <p:cNvSpPr>
              <a:spLocks noChangeShapeType="1"/>
            </p:cNvSpPr>
            <p:nvPr/>
          </p:nvSpPr>
          <p:spPr bwMode="auto">
            <a:xfrm>
              <a:off x="3897" y="1438"/>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9" name="Line 48"/>
            <p:cNvSpPr>
              <a:spLocks noChangeShapeType="1"/>
            </p:cNvSpPr>
            <p:nvPr/>
          </p:nvSpPr>
          <p:spPr bwMode="auto">
            <a:xfrm>
              <a:off x="1641" y="158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10" name="Line 49"/>
            <p:cNvSpPr>
              <a:spLocks noChangeShapeType="1"/>
            </p:cNvSpPr>
            <p:nvPr/>
          </p:nvSpPr>
          <p:spPr bwMode="auto">
            <a:xfrm>
              <a:off x="2745" y="158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11" name="Line 50"/>
            <p:cNvSpPr>
              <a:spLocks noChangeShapeType="1"/>
            </p:cNvSpPr>
            <p:nvPr/>
          </p:nvSpPr>
          <p:spPr bwMode="auto">
            <a:xfrm>
              <a:off x="3801" y="158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593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46592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37"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outVertical)">
                                      <p:cBhvr>
                                        <p:cTn id="14" dur="5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p:bldP spid="46593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6948" name="Text Box 4"/>
          <p:cNvSpPr txBox="1">
            <a:spLocks noChangeArrowheads="1"/>
          </p:cNvSpPr>
          <p:nvPr/>
        </p:nvSpPr>
        <p:spPr bwMode="auto">
          <a:xfrm>
            <a:off x="395288" y="2997200"/>
            <a:ext cx="84296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600" b="1">
                <a:ea typeface="楷体_GB2312" pitchFamily="49" charset="-122"/>
              </a:rPr>
              <a:t>各结点由两个域组成：</a:t>
            </a:r>
          </a:p>
          <a:p>
            <a:pPr eaLnBrk="1" hangingPunct="1"/>
            <a:r>
              <a:rPr lang="zh-CN" altLang="en-US" sz="3600" b="1">
                <a:solidFill>
                  <a:srgbClr val="FF0000"/>
                </a:solidFill>
                <a:ea typeface="楷体_GB2312" pitchFamily="49" charset="-122"/>
              </a:rPr>
              <a:t>数据域：</a:t>
            </a:r>
            <a:r>
              <a:rPr lang="zh-CN" altLang="en-US" sz="3600" b="1">
                <a:ea typeface="楷体_GB2312" pitchFamily="49" charset="-122"/>
              </a:rPr>
              <a:t>存储元素数值数据</a:t>
            </a:r>
          </a:p>
          <a:p>
            <a:pPr eaLnBrk="1" hangingPunct="1"/>
            <a:r>
              <a:rPr lang="zh-CN" altLang="en-US" sz="3600" b="1">
                <a:solidFill>
                  <a:srgbClr val="FF0000"/>
                </a:solidFill>
                <a:ea typeface="楷体_GB2312" pitchFamily="49" charset="-122"/>
              </a:rPr>
              <a:t>指针域：</a:t>
            </a:r>
            <a:r>
              <a:rPr lang="zh-CN" altLang="en-US" sz="3600" b="1">
                <a:ea typeface="楷体_GB2312" pitchFamily="49" charset="-122"/>
              </a:rPr>
              <a:t>存储直接后继结点的存储位置</a:t>
            </a:r>
          </a:p>
        </p:txBody>
      </p:sp>
      <p:grpSp>
        <p:nvGrpSpPr>
          <p:cNvPr id="2" name="Group 30"/>
          <p:cNvGrpSpPr>
            <a:grpSpLocks/>
          </p:cNvGrpSpPr>
          <p:nvPr/>
        </p:nvGrpSpPr>
        <p:grpSpPr bwMode="auto">
          <a:xfrm>
            <a:off x="5364163" y="2925763"/>
            <a:ext cx="1905000" cy="523875"/>
            <a:chOff x="946" y="3233"/>
            <a:chExt cx="1200" cy="330"/>
          </a:xfrm>
        </p:grpSpPr>
        <p:sp>
          <p:nvSpPr>
            <p:cNvPr id="59402" name="Rectangle 6"/>
            <p:cNvSpPr>
              <a:spLocks noChangeArrowheads="1"/>
            </p:cNvSpPr>
            <p:nvPr/>
          </p:nvSpPr>
          <p:spPr bwMode="auto">
            <a:xfrm>
              <a:off x="1546" y="3233"/>
              <a:ext cx="6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solidFill>
                    <a:srgbClr val="FF0000"/>
                  </a:solidFill>
                  <a:ea typeface="楷体_GB2312" pitchFamily="49" charset="-122"/>
                </a:rPr>
                <a:t>指针</a:t>
              </a:r>
            </a:p>
          </p:txBody>
        </p:sp>
        <p:sp>
          <p:nvSpPr>
            <p:cNvPr id="59403" name="Rectangle 7"/>
            <p:cNvSpPr>
              <a:spLocks noChangeArrowheads="1"/>
            </p:cNvSpPr>
            <p:nvPr/>
          </p:nvSpPr>
          <p:spPr bwMode="auto">
            <a:xfrm>
              <a:off x="946" y="3233"/>
              <a:ext cx="6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solidFill>
                    <a:srgbClr val="FF0000"/>
                  </a:solidFill>
                  <a:ea typeface="楷体_GB2312" pitchFamily="49" charset="-122"/>
                </a:rPr>
                <a:t>数据</a:t>
              </a:r>
            </a:p>
          </p:txBody>
        </p:sp>
        <p:sp>
          <p:nvSpPr>
            <p:cNvPr id="59404" name="Line 8"/>
            <p:cNvSpPr>
              <a:spLocks noChangeShapeType="1"/>
            </p:cNvSpPr>
            <p:nvPr/>
          </p:nvSpPr>
          <p:spPr bwMode="auto">
            <a:xfrm>
              <a:off x="946" y="3233"/>
              <a:ext cx="12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Line 9"/>
            <p:cNvSpPr>
              <a:spLocks noChangeShapeType="1"/>
            </p:cNvSpPr>
            <p:nvPr/>
          </p:nvSpPr>
          <p:spPr bwMode="auto">
            <a:xfrm>
              <a:off x="946" y="3563"/>
              <a:ext cx="12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Line 10"/>
            <p:cNvSpPr>
              <a:spLocks noChangeShapeType="1"/>
            </p:cNvSpPr>
            <p:nvPr/>
          </p:nvSpPr>
          <p:spPr bwMode="auto">
            <a:xfrm>
              <a:off x="946" y="3233"/>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Line 11"/>
            <p:cNvSpPr>
              <a:spLocks noChangeShapeType="1"/>
            </p:cNvSpPr>
            <p:nvPr/>
          </p:nvSpPr>
          <p:spPr bwMode="auto">
            <a:xfrm>
              <a:off x="1546" y="3233"/>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8" name="Line 12"/>
            <p:cNvSpPr>
              <a:spLocks noChangeShapeType="1"/>
            </p:cNvSpPr>
            <p:nvPr/>
          </p:nvSpPr>
          <p:spPr bwMode="auto">
            <a:xfrm>
              <a:off x="2146" y="3233"/>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396" name="Group 24"/>
          <p:cNvGrpSpPr>
            <a:grpSpLocks/>
          </p:cNvGrpSpPr>
          <p:nvPr/>
        </p:nvGrpSpPr>
        <p:grpSpPr bwMode="auto">
          <a:xfrm>
            <a:off x="0" y="-26988"/>
            <a:ext cx="9144000" cy="2663826"/>
            <a:chOff x="0" y="1563"/>
            <a:chExt cx="5248" cy="948"/>
          </a:xfrm>
        </p:grpSpPr>
        <p:pic>
          <p:nvPicPr>
            <p:cNvPr id="59397" name="Picture 25" descr="2-1字母链式存储图"/>
            <p:cNvPicPr>
              <a:picLocks noChangeAspect="1" noChangeArrowheads="1"/>
            </p:cNvPicPr>
            <p:nvPr/>
          </p:nvPicPr>
          <p:blipFill>
            <a:blip r:embed="rId2">
              <a:extLst>
                <a:ext uri="{28A0092B-C50C-407E-A947-70E740481C1C}">
                  <a14:useLocalDpi xmlns:a14="http://schemas.microsoft.com/office/drawing/2010/main" val="0"/>
                </a:ext>
              </a:extLst>
            </a:blip>
            <a:srcRect r="29062"/>
            <a:stretch>
              <a:fillRect/>
            </a:stretch>
          </p:blipFill>
          <p:spPr bwMode="auto">
            <a:xfrm>
              <a:off x="0" y="1563"/>
              <a:ext cx="5248"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Line 26"/>
            <p:cNvSpPr>
              <a:spLocks noChangeShapeType="1"/>
            </p:cNvSpPr>
            <p:nvPr/>
          </p:nvSpPr>
          <p:spPr bwMode="auto">
            <a:xfrm>
              <a:off x="3321" y="180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Line 27"/>
            <p:cNvSpPr>
              <a:spLocks noChangeShapeType="1"/>
            </p:cNvSpPr>
            <p:nvPr/>
          </p:nvSpPr>
          <p:spPr bwMode="auto">
            <a:xfrm>
              <a:off x="4443" y="180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0" name="Line 28"/>
            <p:cNvSpPr>
              <a:spLocks noChangeShapeType="1"/>
            </p:cNvSpPr>
            <p:nvPr/>
          </p:nvSpPr>
          <p:spPr bwMode="auto">
            <a:xfrm>
              <a:off x="1191" y="179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1" name="AutoShape 29"/>
            <p:cNvSpPr>
              <a:spLocks noChangeArrowheads="1"/>
            </p:cNvSpPr>
            <p:nvPr/>
          </p:nvSpPr>
          <p:spPr bwMode="auto">
            <a:xfrm>
              <a:off x="4646" y="2064"/>
              <a:ext cx="212" cy="278"/>
            </a:xfrm>
            <a:prstGeom prst="downArrow">
              <a:avLst>
                <a:gd name="adj1" fmla="val 50000"/>
                <a:gd name="adj2" fmla="val 32777"/>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6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69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694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mph" presetSubtype="0" fill="hold" nodeType="clickEffect">
                                  <p:stCondLst>
                                    <p:cond delay="0"/>
                                  </p:stCondLst>
                                  <p:childTnLst>
                                    <p:animScale>
                                      <p:cBhvr>
                                        <p:cTn id="23"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1009650" y="1344613"/>
            <a:ext cx="7516813" cy="5013325"/>
          </a:xfrm>
          <a:prstGeom prst="rect">
            <a:avLst/>
          </a:prstGeom>
          <a:solidFill>
            <a:srgbClr val="CCCCFF"/>
          </a:solidFill>
          <a:ln w="9525">
            <a:solidFill>
              <a:srgbClr val="0037E8"/>
            </a:solidFill>
            <a:miter lim="800000"/>
            <a:headEnd/>
            <a:tailEnd/>
          </a:ln>
          <a:effectLst>
            <a:outerShdw dist="107763" dir="18900000" algn="ctr" rotWithShape="0">
              <a:srgbClr val="808080"/>
            </a:outerShdw>
          </a:effec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spcBef>
                <a:spcPct val="50000"/>
              </a:spcBef>
            </a:pPr>
            <a:r>
              <a:rPr kumimoji="1" lang="en-US" altLang="zh-CN" b="1">
                <a:latin typeface="华文楷体" panose="02010600040101010101" pitchFamily="2" charset="-122"/>
                <a:ea typeface="华文楷体" panose="02010600040101010101" pitchFamily="2" charset="-122"/>
              </a:rPr>
              <a:t>2.1 </a:t>
            </a:r>
            <a:r>
              <a:rPr kumimoji="1" lang="zh-CN" altLang="en-US" b="1">
                <a:latin typeface="华文楷体" panose="02010600040101010101" pitchFamily="2" charset="-122"/>
                <a:ea typeface="华文楷体" panose="02010600040101010101" pitchFamily="2" charset="-122"/>
              </a:rPr>
              <a:t>线性表的定义和特点</a:t>
            </a:r>
            <a:endParaRPr kumimoji="1" lang="en-US" altLang="zh-CN" b="1">
              <a:latin typeface="华文楷体" panose="02010600040101010101" pitchFamily="2" charset="-122"/>
              <a:ea typeface="华文楷体" panose="02010600040101010101" pitchFamily="2" charset="-122"/>
            </a:endParaRPr>
          </a:p>
          <a:p>
            <a:pPr algn="just">
              <a:spcBef>
                <a:spcPct val="50000"/>
              </a:spcBef>
            </a:pPr>
            <a:r>
              <a:rPr kumimoji="1" lang="en-US" altLang="zh-CN" b="1">
                <a:latin typeface="华文楷体" panose="02010600040101010101" pitchFamily="2" charset="-122"/>
                <a:ea typeface="华文楷体" panose="02010600040101010101" pitchFamily="2" charset="-122"/>
              </a:rPr>
              <a:t>2.2  </a:t>
            </a:r>
            <a:r>
              <a:rPr kumimoji="1" lang="zh-CN" altLang="en-US" b="1">
                <a:latin typeface="华文楷体" panose="02010600040101010101" pitchFamily="2" charset="-122"/>
                <a:ea typeface="华文楷体" panose="02010600040101010101" pitchFamily="2" charset="-122"/>
              </a:rPr>
              <a:t>案例引入</a:t>
            </a:r>
          </a:p>
          <a:p>
            <a:pPr>
              <a:spcBef>
                <a:spcPct val="50000"/>
              </a:spcBef>
            </a:pPr>
            <a:r>
              <a:rPr kumimoji="1" lang="en-US" altLang="zh-CN" b="1">
                <a:latin typeface="华文楷体" panose="02010600040101010101" pitchFamily="2" charset="-122"/>
                <a:ea typeface="华文楷体" panose="02010600040101010101" pitchFamily="2" charset="-122"/>
              </a:rPr>
              <a:t>2.3  </a:t>
            </a:r>
            <a:r>
              <a:rPr kumimoji="1" lang="zh-CN" altLang="en-US" b="1">
                <a:latin typeface="华文楷体" panose="02010600040101010101" pitchFamily="2" charset="-122"/>
                <a:ea typeface="华文楷体" panose="02010600040101010101" pitchFamily="2" charset="-122"/>
              </a:rPr>
              <a:t>线性的类型定义</a:t>
            </a:r>
          </a:p>
          <a:p>
            <a:pPr>
              <a:spcBef>
                <a:spcPct val="50000"/>
              </a:spcBef>
            </a:pPr>
            <a:r>
              <a:rPr kumimoji="1" lang="en-US" altLang="zh-CN" b="1">
                <a:latin typeface="华文楷体" panose="02010600040101010101" pitchFamily="2" charset="-122"/>
                <a:ea typeface="华文楷体" panose="02010600040101010101" pitchFamily="2" charset="-122"/>
              </a:rPr>
              <a:t>2.4 </a:t>
            </a:r>
            <a:r>
              <a:rPr kumimoji="1" lang="zh-CN" altLang="en-US" b="1">
                <a:latin typeface="华文楷体" panose="02010600040101010101" pitchFamily="2" charset="-122"/>
                <a:ea typeface="华文楷体" panose="02010600040101010101" pitchFamily="2" charset="-122"/>
              </a:rPr>
              <a:t>线性表的顺序表示和实现</a:t>
            </a:r>
          </a:p>
          <a:p>
            <a:pPr>
              <a:spcBef>
                <a:spcPct val="50000"/>
              </a:spcBef>
            </a:pPr>
            <a:r>
              <a:rPr kumimoji="1" lang="en-US" altLang="zh-CN" b="1">
                <a:latin typeface="华文楷体" panose="02010600040101010101" pitchFamily="2" charset="-122"/>
                <a:ea typeface="华文楷体" panose="02010600040101010101" pitchFamily="2" charset="-122"/>
              </a:rPr>
              <a:t>2.5 </a:t>
            </a:r>
            <a:r>
              <a:rPr kumimoji="1" lang="zh-CN" altLang="en-US" b="1">
                <a:latin typeface="华文楷体" panose="02010600040101010101" pitchFamily="2" charset="-122"/>
                <a:ea typeface="华文楷体" panose="02010600040101010101" pitchFamily="2" charset="-122"/>
              </a:rPr>
              <a:t>线性表的链式表示和实现</a:t>
            </a:r>
          </a:p>
          <a:p>
            <a:pPr>
              <a:spcBef>
                <a:spcPct val="50000"/>
              </a:spcBef>
            </a:pPr>
            <a:r>
              <a:rPr kumimoji="1" lang="en-US" altLang="zh-CN" b="1">
                <a:latin typeface="华文楷体" panose="02010600040101010101" pitchFamily="2" charset="-122"/>
                <a:ea typeface="华文楷体" panose="02010600040101010101" pitchFamily="2" charset="-122"/>
              </a:rPr>
              <a:t>2.6 </a:t>
            </a:r>
            <a:r>
              <a:rPr kumimoji="1" lang="zh-CN" altLang="en-US" b="1">
                <a:latin typeface="华文楷体" panose="02010600040101010101" pitchFamily="2" charset="-122"/>
                <a:ea typeface="华文楷体" panose="02010600040101010101" pitchFamily="2" charset="-122"/>
              </a:rPr>
              <a:t>顺序表和链表的比较</a:t>
            </a:r>
            <a:endParaRPr kumimoji="1" lang="en-US" altLang="zh-CN" b="1">
              <a:latin typeface="华文楷体" panose="02010600040101010101" pitchFamily="2" charset="-122"/>
              <a:ea typeface="华文楷体" panose="02010600040101010101" pitchFamily="2" charset="-122"/>
            </a:endParaRPr>
          </a:p>
          <a:p>
            <a:pPr>
              <a:spcBef>
                <a:spcPct val="50000"/>
              </a:spcBef>
            </a:pPr>
            <a:r>
              <a:rPr kumimoji="1" lang="en-US" altLang="zh-CN" b="1">
                <a:latin typeface="华文楷体" panose="02010600040101010101" pitchFamily="2" charset="-122"/>
                <a:ea typeface="华文楷体" panose="02010600040101010101" pitchFamily="2" charset="-122"/>
              </a:rPr>
              <a:t>2.7 </a:t>
            </a:r>
            <a:r>
              <a:rPr kumimoji="1" lang="zh-CN" altLang="en-US" b="1">
                <a:latin typeface="华文楷体" panose="02010600040101010101" pitchFamily="2" charset="-122"/>
                <a:ea typeface="华文楷体" panose="02010600040101010101" pitchFamily="2" charset="-122"/>
              </a:rPr>
              <a:t>线性表的应用</a:t>
            </a:r>
            <a:endParaRPr kumimoji="1" lang="en-US" altLang="zh-CN" b="1">
              <a:latin typeface="华文楷体" panose="02010600040101010101" pitchFamily="2" charset="-122"/>
              <a:ea typeface="华文楷体" panose="02010600040101010101" pitchFamily="2" charset="-122"/>
            </a:endParaRPr>
          </a:p>
          <a:p>
            <a:pPr>
              <a:spcBef>
                <a:spcPct val="50000"/>
              </a:spcBef>
            </a:pPr>
            <a:r>
              <a:rPr kumimoji="1" lang="en-US" altLang="zh-CN" b="1">
                <a:latin typeface="华文楷体" panose="02010600040101010101" pitchFamily="2" charset="-122"/>
                <a:ea typeface="华文楷体" panose="02010600040101010101" pitchFamily="2" charset="-122"/>
              </a:rPr>
              <a:t>2.8 </a:t>
            </a:r>
            <a:r>
              <a:rPr kumimoji="1" lang="zh-CN" altLang="en-US" b="1">
                <a:latin typeface="华文楷体" panose="02010600040101010101" pitchFamily="2" charset="-122"/>
                <a:ea typeface="华文楷体" panose="02010600040101010101" pitchFamily="2" charset="-122"/>
              </a:rPr>
              <a:t>案例分析与实现</a:t>
            </a:r>
            <a:endParaRPr kumimoji="1" lang="en-US" altLang="zh-CN" b="1">
              <a:latin typeface="华文楷体" panose="02010600040101010101" pitchFamily="2" charset="-122"/>
              <a:ea typeface="华文楷体" panose="02010600040101010101" pitchFamily="2" charset="-122"/>
            </a:endParaRPr>
          </a:p>
          <a:p>
            <a:pPr>
              <a:spcBef>
                <a:spcPct val="50000"/>
              </a:spcBef>
            </a:pPr>
            <a:endParaRPr kumimoji="1" lang="zh-CN" altLang="en-US" b="1">
              <a:latin typeface="华文楷体" panose="02010600040101010101" pitchFamily="2" charset="-122"/>
              <a:ea typeface="华文楷体" panose="02010600040101010101" pitchFamily="2" charset="-122"/>
            </a:endParaRPr>
          </a:p>
        </p:txBody>
      </p:sp>
      <p:sp>
        <p:nvSpPr>
          <p:cNvPr id="10243" name="Rectangle 5"/>
          <p:cNvSpPr>
            <a:spLocks noChangeArrowheads="1"/>
          </p:cNvSpPr>
          <p:nvPr/>
        </p:nvSpPr>
        <p:spPr bwMode="auto">
          <a:xfrm>
            <a:off x="1177925" y="561975"/>
            <a:ext cx="640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r>
              <a:rPr lang="zh-CN" altLang="en-US" sz="4800" b="1">
                <a:solidFill>
                  <a:schemeClr val="accent1"/>
                </a:solidFill>
                <a:latin typeface="华文楷体" panose="02010600040101010101" pitchFamily="2" charset="-122"/>
                <a:ea typeface="华文楷体" panose="02010600040101010101" pitchFamily="2" charset="-122"/>
              </a:rPr>
              <a:t>教学内容</a:t>
            </a:r>
            <a:endParaRPr lang="zh-CN" altLang="en-US" sz="4400" b="1">
              <a:solidFill>
                <a:schemeClr val="accent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8996" name="Rectangle 4"/>
          <p:cNvSpPr>
            <a:spLocks noChangeArrowheads="1"/>
          </p:cNvSpPr>
          <p:nvPr/>
        </p:nvSpPr>
        <p:spPr bwMode="auto">
          <a:xfrm>
            <a:off x="19050" y="0"/>
            <a:ext cx="5334000" cy="808038"/>
          </a:xfrm>
          <a:prstGeom prst="rect">
            <a:avLst/>
          </a:prstGeom>
          <a:solidFill>
            <a:srgbClr val="FFFFE7"/>
          </a:solidFill>
          <a:ln w="9525">
            <a:noFill/>
            <a:miter lim="800000"/>
          </a:ln>
          <a:effectLst/>
        </p:spPr>
        <p:txBody>
          <a:bodyPr anchor="ctr"/>
          <a:lstStyle/>
          <a:p>
            <a:pPr>
              <a:defRPr/>
            </a:pPr>
            <a:r>
              <a:rPr kumimoji="1" lang="zh-CN" altLang="en-US" sz="3600" b="1">
                <a:solidFill>
                  <a:schemeClr val="accent2"/>
                </a:solidFill>
                <a:ea typeface="楷体_GB2312" pitchFamily="49" charset="-122"/>
              </a:rPr>
              <a:t>与链式存储有关的术语</a:t>
            </a:r>
            <a:endParaRPr kumimoji="1" lang="zh-CN" altLang="en-US" sz="3600">
              <a:solidFill>
                <a:schemeClr val="accent1"/>
              </a:solidFill>
              <a:effectLst>
                <a:outerShdw blurRad="38100" dist="38100" dir="2700000" algn="tl">
                  <a:srgbClr val="000000"/>
                </a:outerShdw>
              </a:effectLst>
            </a:endParaRPr>
          </a:p>
        </p:txBody>
      </p:sp>
      <p:sp>
        <p:nvSpPr>
          <p:cNvPr id="468997" name="Text Box 5"/>
          <p:cNvSpPr txBox="1">
            <a:spLocks noChangeArrowheads="1"/>
          </p:cNvSpPr>
          <p:nvPr/>
        </p:nvSpPr>
        <p:spPr bwMode="auto">
          <a:xfrm>
            <a:off x="260350" y="1012825"/>
            <a:ext cx="8685213"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9438" indent="-579438">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b="1">
                <a:solidFill>
                  <a:schemeClr val="accent2"/>
                </a:solidFill>
                <a:latin typeface="楷体_GB2312" pitchFamily="49" charset="-122"/>
                <a:ea typeface="楷体_GB2312" pitchFamily="49" charset="-122"/>
              </a:rPr>
              <a:t>1</a:t>
            </a:r>
            <a:r>
              <a:rPr lang="zh-CN" altLang="en-US" sz="3600" b="1">
                <a:solidFill>
                  <a:schemeClr val="accent2"/>
                </a:solidFill>
                <a:latin typeface="楷体_GB2312" pitchFamily="49" charset="-122"/>
                <a:ea typeface="楷体_GB2312" pitchFamily="49" charset="-122"/>
              </a:rPr>
              <a:t>、结点：</a:t>
            </a:r>
            <a:r>
              <a:rPr lang="zh-CN" altLang="en-US" sz="3600" b="1">
                <a:latin typeface="楷体_GB2312" pitchFamily="49" charset="-122"/>
                <a:ea typeface="楷体_GB2312" pitchFamily="49" charset="-122"/>
              </a:rPr>
              <a:t>数据元素的存储映像。由数据域和指针域两部分组成</a:t>
            </a:r>
          </a:p>
          <a:p>
            <a:pPr eaLnBrk="1" hangingPunct="1">
              <a:spcBef>
                <a:spcPct val="50000"/>
              </a:spcBef>
            </a:pPr>
            <a:r>
              <a:rPr lang="en-US" altLang="zh-CN" sz="3600" b="1">
                <a:solidFill>
                  <a:schemeClr val="accent2"/>
                </a:solidFill>
                <a:latin typeface="楷体_GB2312" pitchFamily="49" charset="-122"/>
                <a:ea typeface="楷体_GB2312" pitchFamily="49" charset="-122"/>
              </a:rPr>
              <a:t>2</a:t>
            </a:r>
            <a:r>
              <a:rPr lang="zh-CN" altLang="en-US" sz="3600" b="1">
                <a:solidFill>
                  <a:schemeClr val="accent2"/>
                </a:solidFill>
                <a:latin typeface="楷体_GB2312" pitchFamily="49" charset="-122"/>
                <a:ea typeface="楷体_GB2312" pitchFamily="49" charset="-122"/>
              </a:rPr>
              <a:t>、链表：</a:t>
            </a:r>
            <a:r>
              <a:rPr lang="zh-CN" altLang="en-US" sz="3600" b="1">
                <a:solidFill>
                  <a:schemeClr val="accent1"/>
                </a:solidFill>
                <a:latin typeface="楷体_GB2312" pitchFamily="49" charset="-122"/>
                <a:ea typeface="楷体_GB2312" pitchFamily="49" charset="-122"/>
              </a:rPr>
              <a:t> </a:t>
            </a:r>
            <a:r>
              <a:rPr lang="en-US" altLang="zh-CN" sz="3600" b="1">
                <a:latin typeface="楷体_GB2312" pitchFamily="49" charset="-122"/>
                <a:ea typeface="楷体_GB2312" pitchFamily="49" charset="-122"/>
              </a:rPr>
              <a:t>n </a:t>
            </a:r>
            <a:r>
              <a:rPr lang="zh-CN" altLang="en-US" sz="3600" b="1">
                <a:latin typeface="楷体_GB2312" pitchFamily="49" charset="-122"/>
                <a:ea typeface="楷体_GB2312" pitchFamily="49" charset="-122"/>
              </a:rPr>
              <a:t>个结点由</a:t>
            </a:r>
            <a:r>
              <a:rPr lang="zh-CN" altLang="en-US" sz="3600" b="1">
                <a:solidFill>
                  <a:srgbClr val="FF0000"/>
                </a:solidFill>
                <a:latin typeface="楷体_GB2312" pitchFamily="49" charset="-122"/>
                <a:ea typeface="楷体_GB2312" pitchFamily="49" charset="-122"/>
              </a:rPr>
              <a:t>指针链</a:t>
            </a:r>
            <a:r>
              <a:rPr lang="zh-CN" altLang="en-US" sz="3600" b="1">
                <a:latin typeface="楷体_GB2312" pitchFamily="49" charset="-122"/>
                <a:ea typeface="楷体_GB2312" pitchFamily="49" charset="-122"/>
              </a:rPr>
              <a:t>组成一个链表。它是线性表的链式存储映像</a:t>
            </a:r>
            <a:r>
              <a:rPr lang="zh-CN" altLang="en-US" sz="3600">
                <a:latin typeface="楷体_GB2312" pitchFamily="49" charset="-122"/>
                <a:ea typeface="楷体_GB2312" pitchFamily="49" charset="-122"/>
              </a:rPr>
              <a:t>，</a:t>
            </a:r>
            <a:r>
              <a:rPr lang="zh-CN" altLang="en-US" sz="3600" b="1">
                <a:latin typeface="楷体_GB2312" pitchFamily="49" charset="-122"/>
                <a:ea typeface="楷体_GB2312" pitchFamily="49" charset="-122"/>
              </a:rPr>
              <a:t>称为线性表的链式存储结构</a:t>
            </a:r>
            <a:endParaRPr lang="zh-CN" altLang="en-US" sz="360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89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89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1" nodeType="clickEffect">
                                  <p:stCondLst>
                                    <p:cond delay="0"/>
                                  </p:stCondLst>
                                  <p:childTnLst>
                                    <p:set>
                                      <p:cBhvr>
                                        <p:cTn id="14" dur="1" fill="hold">
                                          <p:stCondLst>
                                            <p:cond delay="0"/>
                                          </p:stCondLst>
                                        </p:cTn>
                                        <p:tgtEl>
                                          <p:spTgt spid="468997">
                                            <p:txEl>
                                              <p:pRg st="0" end="0"/>
                                            </p:txEl>
                                          </p:spTgt>
                                        </p:tgtEl>
                                        <p:attrNameLst>
                                          <p:attrName>style.visibility</p:attrName>
                                        </p:attrNameLst>
                                      </p:cBhvr>
                                      <p:to>
                                        <p:strVal val="visible"/>
                                      </p:to>
                                    </p:set>
                                    <p:animEffect transition="in" filter="box(in)">
                                      <p:cBhvr>
                                        <p:cTn id="15" dur="500"/>
                                        <p:tgtEl>
                                          <p:spTgt spid="468997">
                                            <p:txEl>
                                              <p:pRg st="0" end="0"/>
                                            </p:txEl>
                                          </p:spTgt>
                                        </p:tgtEl>
                                      </p:cBhvr>
                                    </p:animEffect>
                                  </p:childTnLst>
                                </p:cTn>
                              </p:par>
                              <p:par>
                                <p:cTn id="16" presetID="4" presetClass="entr" presetSubtype="16" fill="hold" grpId="1" nodeType="withEffect">
                                  <p:stCondLst>
                                    <p:cond delay="0"/>
                                  </p:stCondLst>
                                  <p:childTnLst>
                                    <p:set>
                                      <p:cBhvr>
                                        <p:cTn id="17" dur="1" fill="hold">
                                          <p:stCondLst>
                                            <p:cond delay="0"/>
                                          </p:stCondLst>
                                        </p:cTn>
                                        <p:tgtEl>
                                          <p:spTgt spid="468997">
                                            <p:txEl>
                                              <p:pRg st="1" end="1"/>
                                            </p:txEl>
                                          </p:spTgt>
                                        </p:tgtEl>
                                        <p:attrNameLst>
                                          <p:attrName>style.visibility</p:attrName>
                                        </p:attrNameLst>
                                      </p:cBhvr>
                                      <p:to>
                                        <p:strVal val="visible"/>
                                      </p:to>
                                    </p:set>
                                    <p:animEffect transition="in" filter="box(in)">
                                      <p:cBhvr>
                                        <p:cTn id="18" dur="500"/>
                                        <p:tgtEl>
                                          <p:spTgt spid="4689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build="p"/>
      <p:bldP spid="468997" grpId="1" build="allAtOnce"/>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07950" y="3375025"/>
            <a:ext cx="8912225" cy="1411288"/>
            <a:chOff x="293" y="3169"/>
            <a:chExt cx="5206" cy="592"/>
          </a:xfrm>
        </p:grpSpPr>
        <p:sp>
          <p:nvSpPr>
            <p:cNvPr id="61445" name="Rectangle 5"/>
            <p:cNvSpPr>
              <a:spLocks noChangeArrowheads="1"/>
            </p:cNvSpPr>
            <p:nvPr/>
          </p:nvSpPr>
          <p:spPr bwMode="auto">
            <a:xfrm>
              <a:off x="1841" y="3179"/>
              <a:ext cx="1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b="1"/>
            </a:p>
          </p:txBody>
        </p:sp>
        <p:sp>
          <p:nvSpPr>
            <p:cNvPr id="61446" name="Rectangle 6"/>
            <p:cNvSpPr>
              <a:spLocks noChangeArrowheads="1"/>
            </p:cNvSpPr>
            <p:nvPr/>
          </p:nvSpPr>
          <p:spPr bwMode="auto">
            <a:xfrm>
              <a:off x="1164" y="3179"/>
              <a:ext cx="6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b="1">
                  <a:solidFill>
                    <a:srgbClr val="FF0000"/>
                  </a:solidFill>
                </a:rPr>
                <a:t>a</a:t>
              </a:r>
              <a:r>
                <a:rPr lang="en-US" altLang="zh-CN" b="1" baseline="-8000">
                  <a:solidFill>
                    <a:srgbClr val="FF0000"/>
                  </a:solidFill>
                </a:rPr>
                <a:t>1</a:t>
              </a:r>
            </a:p>
          </p:txBody>
        </p:sp>
        <p:sp>
          <p:nvSpPr>
            <p:cNvPr id="61447" name="Line 7"/>
            <p:cNvSpPr>
              <a:spLocks noChangeShapeType="1"/>
            </p:cNvSpPr>
            <p:nvPr/>
          </p:nvSpPr>
          <p:spPr bwMode="auto">
            <a:xfrm>
              <a:off x="1164" y="3179"/>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8" name="Line 8"/>
            <p:cNvSpPr>
              <a:spLocks noChangeShapeType="1"/>
            </p:cNvSpPr>
            <p:nvPr/>
          </p:nvSpPr>
          <p:spPr bwMode="auto">
            <a:xfrm>
              <a:off x="1164" y="3509"/>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9" name="Line 9"/>
            <p:cNvSpPr>
              <a:spLocks noChangeShapeType="1"/>
            </p:cNvSpPr>
            <p:nvPr/>
          </p:nvSpPr>
          <p:spPr bwMode="auto">
            <a:xfrm>
              <a:off x="1164" y="3179"/>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0" name="Line 10"/>
            <p:cNvSpPr>
              <a:spLocks noChangeShapeType="1"/>
            </p:cNvSpPr>
            <p:nvPr/>
          </p:nvSpPr>
          <p:spPr bwMode="auto">
            <a:xfrm>
              <a:off x="1841" y="3179"/>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1" name="Line 11"/>
            <p:cNvSpPr>
              <a:spLocks noChangeShapeType="1"/>
            </p:cNvSpPr>
            <p:nvPr/>
          </p:nvSpPr>
          <p:spPr bwMode="auto">
            <a:xfrm>
              <a:off x="1980" y="3179"/>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2" name="Rectangle 12"/>
            <p:cNvSpPr>
              <a:spLocks noChangeArrowheads="1"/>
            </p:cNvSpPr>
            <p:nvPr/>
          </p:nvSpPr>
          <p:spPr bwMode="auto">
            <a:xfrm>
              <a:off x="293" y="3223"/>
              <a:ext cx="55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b="1"/>
                <a:t>head</a:t>
              </a:r>
            </a:p>
          </p:txBody>
        </p:sp>
        <p:sp>
          <p:nvSpPr>
            <p:cNvPr id="61453" name="Line 13"/>
            <p:cNvSpPr>
              <a:spLocks noChangeShapeType="1"/>
            </p:cNvSpPr>
            <p:nvPr/>
          </p:nvSpPr>
          <p:spPr bwMode="auto">
            <a:xfrm>
              <a:off x="293" y="3223"/>
              <a:ext cx="55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4" name="Line 14"/>
            <p:cNvSpPr>
              <a:spLocks noChangeShapeType="1"/>
            </p:cNvSpPr>
            <p:nvPr/>
          </p:nvSpPr>
          <p:spPr bwMode="auto">
            <a:xfrm>
              <a:off x="293" y="3510"/>
              <a:ext cx="55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5" name="Line 15"/>
            <p:cNvSpPr>
              <a:spLocks noChangeShapeType="1"/>
            </p:cNvSpPr>
            <p:nvPr/>
          </p:nvSpPr>
          <p:spPr bwMode="auto">
            <a:xfrm>
              <a:off x="293" y="3223"/>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6" name="Line 16"/>
            <p:cNvSpPr>
              <a:spLocks noChangeShapeType="1"/>
            </p:cNvSpPr>
            <p:nvPr/>
          </p:nvSpPr>
          <p:spPr bwMode="auto">
            <a:xfrm>
              <a:off x="845" y="3223"/>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Line 17"/>
            <p:cNvSpPr>
              <a:spLocks noChangeShapeType="1"/>
            </p:cNvSpPr>
            <p:nvPr/>
          </p:nvSpPr>
          <p:spPr bwMode="auto">
            <a:xfrm>
              <a:off x="828" y="3365"/>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8" name="Rectangle 18"/>
            <p:cNvSpPr>
              <a:spLocks noChangeArrowheads="1"/>
            </p:cNvSpPr>
            <p:nvPr/>
          </p:nvSpPr>
          <p:spPr bwMode="auto">
            <a:xfrm>
              <a:off x="2921" y="3173"/>
              <a:ext cx="1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b="1"/>
            </a:p>
          </p:txBody>
        </p:sp>
        <p:sp>
          <p:nvSpPr>
            <p:cNvPr id="61459" name="Rectangle 19"/>
            <p:cNvSpPr>
              <a:spLocks noChangeArrowheads="1"/>
            </p:cNvSpPr>
            <p:nvPr/>
          </p:nvSpPr>
          <p:spPr bwMode="auto">
            <a:xfrm>
              <a:off x="2268" y="3173"/>
              <a:ext cx="6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b="1">
                  <a:solidFill>
                    <a:srgbClr val="FF0000"/>
                  </a:solidFill>
                </a:rPr>
                <a:t>a</a:t>
              </a:r>
              <a:r>
                <a:rPr lang="en-US" altLang="zh-CN" b="1" baseline="-8000">
                  <a:solidFill>
                    <a:srgbClr val="FF0000"/>
                  </a:solidFill>
                </a:rPr>
                <a:t>2</a:t>
              </a:r>
            </a:p>
          </p:txBody>
        </p:sp>
        <p:sp>
          <p:nvSpPr>
            <p:cNvPr id="61460" name="Line 20"/>
            <p:cNvSpPr>
              <a:spLocks noChangeShapeType="1"/>
            </p:cNvSpPr>
            <p:nvPr/>
          </p:nvSpPr>
          <p:spPr bwMode="auto">
            <a:xfrm>
              <a:off x="2268" y="3173"/>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1" name="Line 21"/>
            <p:cNvSpPr>
              <a:spLocks noChangeShapeType="1"/>
            </p:cNvSpPr>
            <p:nvPr/>
          </p:nvSpPr>
          <p:spPr bwMode="auto">
            <a:xfrm>
              <a:off x="2268" y="3499"/>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22"/>
            <p:cNvSpPr>
              <a:spLocks noChangeShapeType="1"/>
            </p:cNvSpPr>
            <p:nvPr/>
          </p:nvSpPr>
          <p:spPr bwMode="auto">
            <a:xfrm>
              <a:off x="2268" y="3173"/>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23"/>
            <p:cNvSpPr>
              <a:spLocks noChangeShapeType="1"/>
            </p:cNvSpPr>
            <p:nvPr/>
          </p:nvSpPr>
          <p:spPr bwMode="auto">
            <a:xfrm>
              <a:off x="2921" y="3173"/>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4" name="Line 24"/>
            <p:cNvSpPr>
              <a:spLocks noChangeShapeType="1"/>
            </p:cNvSpPr>
            <p:nvPr/>
          </p:nvSpPr>
          <p:spPr bwMode="auto">
            <a:xfrm>
              <a:off x="3084" y="3173"/>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5" name="Rectangle 25"/>
            <p:cNvSpPr>
              <a:spLocks noChangeArrowheads="1"/>
            </p:cNvSpPr>
            <p:nvPr/>
          </p:nvSpPr>
          <p:spPr bwMode="auto">
            <a:xfrm>
              <a:off x="4428" y="3169"/>
              <a:ext cx="51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b="1">
                  <a:solidFill>
                    <a:srgbClr val="FF0000"/>
                  </a:solidFill>
                </a:rPr>
                <a:t>a</a:t>
              </a:r>
              <a:r>
                <a:rPr lang="en-US" altLang="zh-CN" b="1" baseline="-8000">
                  <a:solidFill>
                    <a:srgbClr val="FF0000"/>
                  </a:solidFill>
                </a:rPr>
                <a:t>n</a:t>
              </a:r>
            </a:p>
          </p:txBody>
        </p:sp>
        <p:sp>
          <p:nvSpPr>
            <p:cNvPr id="61466" name="Line 26"/>
            <p:cNvSpPr>
              <a:spLocks noChangeShapeType="1"/>
            </p:cNvSpPr>
            <p:nvPr/>
          </p:nvSpPr>
          <p:spPr bwMode="auto">
            <a:xfrm>
              <a:off x="4428" y="3173"/>
              <a:ext cx="1071" cy="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7" name="Line 27"/>
            <p:cNvSpPr>
              <a:spLocks noChangeShapeType="1"/>
            </p:cNvSpPr>
            <p:nvPr/>
          </p:nvSpPr>
          <p:spPr bwMode="auto">
            <a:xfrm>
              <a:off x="4428" y="3503"/>
              <a:ext cx="1071" cy="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8" name="Line 28"/>
            <p:cNvSpPr>
              <a:spLocks noChangeShapeType="1"/>
            </p:cNvSpPr>
            <p:nvPr/>
          </p:nvSpPr>
          <p:spPr bwMode="auto">
            <a:xfrm>
              <a:off x="4428" y="3173"/>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9" name="Line 29"/>
            <p:cNvSpPr>
              <a:spLocks noChangeShapeType="1"/>
            </p:cNvSpPr>
            <p:nvPr/>
          </p:nvSpPr>
          <p:spPr bwMode="auto">
            <a:xfrm>
              <a:off x="4947" y="3180"/>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Line 30"/>
            <p:cNvSpPr>
              <a:spLocks noChangeShapeType="1"/>
            </p:cNvSpPr>
            <p:nvPr/>
          </p:nvSpPr>
          <p:spPr bwMode="auto">
            <a:xfrm>
              <a:off x="5499" y="3180"/>
              <a:ext cx="0" cy="31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Rectangle 31"/>
            <p:cNvSpPr>
              <a:spLocks noChangeArrowheads="1"/>
            </p:cNvSpPr>
            <p:nvPr/>
          </p:nvSpPr>
          <p:spPr bwMode="auto">
            <a:xfrm>
              <a:off x="3977" y="3173"/>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b="1"/>
            </a:p>
          </p:txBody>
        </p:sp>
        <p:sp>
          <p:nvSpPr>
            <p:cNvPr id="61472" name="Rectangle 32"/>
            <p:cNvSpPr>
              <a:spLocks noChangeArrowheads="1"/>
            </p:cNvSpPr>
            <p:nvPr/>
          </p:nvSpPr>
          <p:spPr bwMode="auto">
            <a:xfrm>
              <a:off x="3372" y="3173"/>
              <a:ext cx="60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b="1"/>
                <a:t>……</a:t>
              </a:r>
            </a:p>
          </p:txBody>
        </p:sp>
        <p:sp>
          <p:nvSpPr>
            <p:cNvPr id="61473" name="Line 33"/>
            <p:cNvSpPr>
              <a:spLocks noChangeShapeType="1"/>
            </p:cNvSpPr>
            <p:nvPr/>
          </p:nvSpPr>
          <p:spPr bwMode="auto">
            <a:xfrm>
              <a:off x="3372" y="3173"/>
              <a:ext cx="76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Line 34"/>
            <p:cNvSpPr>
              <a:spLocks noChangeShapeType="1"/>
            </p:cNvSpPr>
            <p:nvPr/>
          </p:nvSpPr>
          <p:spPr bwMode="auto">
            <a:xfrm>
              <a:off x="3372" y="3503"/>
              <a:ext cx="76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5" name="Line 35"/>
            <p:cNvSpPr>
              <a:spLocks noChangeShapeType="1"/>
            </p:cNvSpPr>
            <p:nvPr/>
          </p:nvSpPr>
          <p:spPr bwMode="auto">
            <a:xfrm>
              <a:off x="3372" y="3173"/>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6" name="Line 36"/>
            <p:cNvSpPr>
              <a:spLocks noChangeShapeType="1"/>
            </p:cNvSpPr>
            <p:nvPr/>
          </p:nvSpPr>
          <p:spPr bwMode="auto">
            <a:xfrm>
              <a:off x="3977" y="3173"/>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7" name="Line 37"/>
            <p:cNvSpPr>
              <a:spLocks noChangeShapeType="1"/>
            </p:cNvSpPr>
            <p:nvPr/>
          </p:nvSpPr>
          <p:spPr bwMode="auto">
            <a:xfrm>
              <a:off x="4140" y="3173"/>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8" name="Line 38"/>
            <p:cNvSpPr>
              <a:spLocks noChangeShapeType="1"/>
            </p:cNvSpPr>
            <p:nvPr/>
          </p:nvSpPr>
          <p:spPr bwMode="auto">
            <a:xfrm>
              <a:off x="1884" y="3317"/>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9" name="Line 39"/>
            <p:cNvSpPr>
              <a:spLocks noChangeShapeType="1"/>
            </p:cNvSpPr>
            <p:nvPr/>
          </p:nvSpPr>
          <p:spPr bwMode="auto">
            <a:xfrm>
              <a:off x="2988" y="3317"/>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0" name="Line 40"/>
            <p:cNvSpPr>
              <a:spLocks noChangeShapeType="1"/>
            </p:cNvSpPr>
            <p:nvPr/>
          </p:nvSpPr>
          <p:spPr bwMode="auto">
            <a:xfrm>
              <a:off x="4044" y="3317"/>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1" name="Rectangle 41"/>
            <p:cNvSpPr>
              <a:spLocks noChangeArrowheads="1"/>
            </p:cNvSpPr>
            <p:nvPr/>
          </p:nvSpPr>
          <p:spPr bwMode="auto">
            <a:xfrm>
              <a:off x="4947" y="3180"/>
              <a:ext cx="55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b="1"/>
                <a:t>head</a:t>
              </a:r>
            </a:p>
          </p:txBody>
        </p:sp>
        <p:sp>
          <p:nvSpPr>
            <p:cNvPr id="61482" name="Line 42"/>
            <p:cNvSpPr>
              <a:spLocks noChangeShapeType="1"/>
            </p:cNvSpPr>
            <p:nvPr/>
          </p:nvSpPr>
          <p:spPr bwMode="auto">
            <a:xfrm>
              <a:off x="5367" y="3510"/>
              <a:ext cx="0" cy="2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3" name="Line 43"/>
            <p:cNvSpPr>
              <a:spLocks noChangeShapeType="1"/>
            </p:cNvSpPr>
            <p:nvPr/>
          </p:nvSpPr>
          <p:spPr bwMode="auto">
            <a:xfrm flipH="1">
              <a:off x="979" y="3761"/>
              <a:ext cx="43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4" name="Line 44"/>
            <p:cNvSpPr>
              <a:spLocks noChangeShapeType="1"/>
            </p:cNvSpPr>
            <p:nvPr/>
          </p:nvSpPr>
          <p:spPr bwMode="auto">
            <a:xfrm flipV="1">
              <a:off x="979" y="3365"/>
              <a:ext cx="0" cy="3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0061" name="Rectangle 45"/>
          <p:cNvSpPr>
            <a:spLocks noChangeArrowheads="1"/>
          </p:cNvSpPr>
          <p:nvPr/>
        </p:nvSpPr>
        <p:spPr bwMode="auto">
          <a:xfrm>
            <a:off x="355600" y="2716213"/>
            <a:ext cx="551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600" b="1">
                <a:latin typeface="楷体_GB2312" pitchFamily="49" charset="-122"/>
                <a:ea typeface="楷体_GB2312" pitchFamily="49" charset="-122"/>
              </a:rPr>
              <a:t>循环链表示意图：</a:t>
            </a:r>
          </a:p>
        </p:txBody>
      </p:sp>
      <p:sp>
        <p:nvSpPr>
          <p:cNvPr id="470062" name="Text Box 46"/>
          <p:cNvSpPr txBox="1">
            <a:spLocks noChangeArrowheads="1"/>
          </p:cNvSpPr>
          <p:nvPr/>
        </p:nvSpPr>
        <p:spPr bwMode="auto">
          <a:xfrm>
            <a:off x="109538" y="53975"/>
            <a:ext cx="8685212" cy="2528888"/>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9438" indent="-579438">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sz="3200" b="1">
                <a:solidFill>
                  <a:schemeClr val="accent2"/>
                </a:solidFill>
                <a:latin typeface="楷体_GB2312" pitchFamily="49" charset="-122"/>
                <a:ea typeface="楷体_GB2312" pitchFamily="49" charset="-122"/>
              </a:rPr>
              <a:t>3</a:t>
            </a:r>
            <a:r>
              <a:rPr lang="zh-CN" altLang="en-US" sz="3200" b="1">
                <a:solidFill>
                  <a:schemeClr val="accent2"/>
                </a:solidFill>
                <a:latin typeface="楷体_GB2312" pitchFamily="49" charset="-122"/>
                <a:ea typeface="楷体_GB2312" pitchFamily="49" charset="-122"/>
              </a:rPr>
              <a:t>、单链表、双链表、循环链表</a:t>
            </a:r>
            <a:r>
              <a:rPr lang="zh-CN" altLang="en-US" sz="3200">
                <a:solidFill>
                  <a:schemeClr val="accent2"/>
                </a:solidFill>
                <a:latin typeface="楷体_GB2312" pitchFamily="49" charset="-122"/>
                <a:ea typeface="楷体_GB2312" pitchFamily="49" charset="-122"/>
              </a:rPr>
              <a:t>：</a:t>
            </a:r>
            <a:r>
              <a:rPr lang="zh-CN" altLang="en-US" sz="3200">
                <a:latin typeface="楷体_GB2312" pitchFamily="49" charset="-122"/>
                <a:ea typeface="楷体_GB2312" pitchFamily="49" charset="-122"/>
              </a:rPr>
              <a:t> </a:t>
            </a:r>
          </a:p>
          <a:p>
            <a:pPr eaLnBrk="1" hangingPunct="1">
              <a:buFontTx/>
              <a:buChar char="•"/>
            </a:pPr>
            <a:r>
              <a:rPr lang="zh-CN" altLang="en-US" sz="3200" b="1">
                <a:latin typeface="楷体_GB2312" pitchFamily="49" charset="-122"/>
                <a:ea typeface="楷体_GB2312" pitchFamily="49" charset="-122"/>
              </a:rPr>
              <a:t>结点只有一个指针域的链表，称为</a:t>
            </a:r>
            <a:r>
              <a:rPr lang="zh-CN" altLang="en-US" sz="3200" b="1">
                <a:solidFill>
                  <a:srgbClr val="FF0000"/>
                </a:solidFill>
                <a:latin typeface="楷体_GB2312" pitchFamily="49" charset="-122"/>
                <a:ea typeface="楷体_GB2312" pitchFamily="49" charset="-122"/>
              </a:rPr>
              <a:t>单链表</a:t>
            </a:r>
            <a:r>
              <a:rPr lang="zh-CN" altLang="en-US" sz="3200" b="1">
                <a:latin typeface="楷体_GB2312" pitchFamily="49" charset="-122"/>
                <a:ea typeface="楷体_GB2312" pitchFamily="49" charset="-122"/>
              </a:rPr>
              <a:t>或</a:t>
            </a:r>
            <a:r>
              <a:rPr lang="zh-CN" altLang="en-US" sz="3200" b="1">
                <a:solidFill>
                  <a:srgbClr val="FF0000"/>
                </a:solidFill>
                <a:latin typeface="楷体_GB2312" pitchFamily="49" charset="-122"/>
                <a:ea typeface="楷体_GB2312" pitchFamily="49" charset="-122"/>
              </a:rPr>
              <a:t>线性链表</a:t>
            </a:r>
          </a:p>
          <a:p>
            <a:pPr eaLnBrk="1" hangingPunct="1">
              <a:buFontTx/>
              <a:buChar char="•"/>
            </a:pPr>
            <a:r>
              <a:rPr lang="zh-CN" altLang="en-US" sz="3200" b="1">
                <a:latin typeface="楷体_GB2312" pitchFamily="49" charset="-122"/>
                <a:ea typeface="楷体_GB2312" pitchFamily="49" charset="-122"/>
              </a:rPr>
              <a:t>有两个指针域的链表，称为</a:t>
            </a:r>
            <a:r>
              <a:rPr lang="zh-CN" altLang="en-US" sz="3200" b="1">
                <a:solidFill>
                  <a:srgbClr val="FF0000"/>
                </a:solidFill>
                <a:latin typeface="楷体_GB2312" pitchFamily="49" charset="-122"/>
                <a:ea typeface="楷体_GB2312" pitchFamily="49" charset="-122"/>
              </a:rPr>
              <a:t>双链表</a:t>
            </a:r>
            <a:endParaRPr lang="zh-CN" altLang="en-US" sz="3200" b="1">
              <a:latin typeface="楷体_GB2312" pitchFamily="49" charset="-122"/>
              <a:ea typeface="楷体_GB2312" pitchFamily="49" charset="-122"/>
            </a:endParaRPr>
          </a:p>
          <a:p>
            <a:pPr eaLnBrk="1" hangingPunct="1">
              <a:buFontTx/>
              <a:buChar char="•"/>
            </a:pPr>
            <a:r>
              <a:rPr lang="zh-CN" altLang="en-US" sz="3200" b="1">
                <a:latin typeface="楷体_GB2312" pitchFamily="49" charset="-122"/>
                <a:ea typeface="楷体_GB2312" pitchFamily="49" charset="-122"/>
              </a:rPr>
              <a:t>首尾相接的链表称为</a:t>
            </a:r>
            <a:r>
              <a:rPr lang="zh-CN" altLang="en-US" sz="3200" b="1">
                <a:solidFill>
                  <a:srgbClr val="FF0000"/>
                </a:solidFill>
                <a:latin typeface="楷体_GB2312" pitchFamily="49" charset="-122"/>
                <a:ea typeface="楷体_GB2312" pitchFamily="49" charset="-122"/>
              </a:rPr>
              <a:t>循环链表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00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00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00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006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006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out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61" grpId="0"/>
      <p:bldP spid="470062"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44" name="Rectangle 4"/>
          <p:cNvSpPr>
            <a:spLocks noChangeArrowheads="1"/>
          </p:cNvSpPr>
          <p:nvPr/>
        </p:nvSpPr>
        <p:spPr bwMode="auto">
          <a:xfrm>
            <a:off x="-14288" y="44450"/>
            <a:ext cx="6673851" cy="563563"/>
          </a:xfrm>
          <a:prstGeom prst="rect">
            <a:avLst/>
          </a:prstGeom>
          <a:solidFill>
            <a:srgbClr val="FFFFE7"/>
          </a:solidFill>
          <a:ln w="9525">
            <a:noFill/>
            <a:miter lim="800000"/>
          </a:ln>
          <a:effectLst/>
        </p:spPr>
        <p:txBody>
          <a:bodyPr anchor="ctr"/>
          <a:lstStyle/>
          <a:p>
            <a:pPr>
              <a:defRPr/>
            </a:pPr>
            <a:r>
              <a:rPr kumimoji="1" lang="en-US" altLang="zh-CN" sz="3600" b="1">
                <a:solidFill>
                  <a:schemeClr val="accent2"/>
                </a:solidFill>
                <a:latin typeface="楷体_GB2312" pitchFamily="49" charset="-122"/>
                <a:ea typeface="楷体_GB2312" pitchFamily="49" charset="-122"/>
              </a:rPr>
              <a:t>4</a:t>
            </a:r>
            <a:r>
              <a:rPr kumimoji="1" lang="zh-CN" altLang="en-US" sz="3600" b="1">
                <a:solidFill>
                  <a:schemeClr val="accent2"/>
                </a:solidFill>
                <a:latin typeface="楷体_GB2312" pitchFamily="49" charset="-122"/>
                <a:ea typeface="楷体_GB2312" pitchFamily="49" charset="-122"/>
              </a:rPr>
              <a:t>、头指针、头结点和首元结点</a:t>
            </a:r>
            <a:r>
              <a:rPr kumimoji="1" lang="zh-CN" altLang="en-US" sz="3600" b="1">
                <a:solidFill>
                  <a:srgbClr val="FF0000"/>
                </a:solidFill>
                <a:effectLst>
                  <a:outerShdw blurRad="38100" dist="38100" dir="2700000" algn="tl">
                    <a:srgbClr val="000000"/>
                  </a:outerShdw>
                </a:effectLst>
                <a:latin typeface="楷体_GB2312" pitchFamily="49" charset="-122"/>
                <a:ea typeface="楷体_GB2312" pitchFamily="49" charset="-122"/>
              </a:rPr>
              <a:t> </a:t>
            </a:r>
          </a:p>
        </p:txBody>
      </p:sp>
      <p:grpSp>
        <p:nvGrpSpPr>
          <p:cNvPr id="62467" name="Group 59"/>
          <p:cNvGrpSpPr>
            <a:grpSpLocks/>
          </p:cNvGrpSpPr>
          <p:nvPr/>
        </p:nvGrpSpPr>
        <p:grpSpPr bwMode="auto">
          <a:xfrm>
            <a:off x="-14288" y="844550"/>
            <a:ext cx="8986838" cy="1963738"/>
            <a:chOff x="-9" y="717"/>
            <a:chExt cx="5661" cy="1237"/>
          </a:xfrm>
        </p:grpSpPr>
        <p:sp>
          <p:nvSpPr>
            <p:cNvPr id="62469" name="Line 6"/>
            <p:cNvSpPr>
              <a:spLocks noChangeShapeType="1"/>
            </p:cNvSpPr>
            <p:nvPr/>
          </p:nvSpPr>
          <p:spPr bwMode="auto">
            <a:xfrm flipV="1">
              <a:off x="436" y="1151"/>
              <a:ext cx="0" cy="459"/>
            </a:xfrm>
            <a:prstGeom prst="line">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70" name="Rectangle 7"/>
            <p:cNvSpPr>
              <a:spLocks noChangeArrowheads="1"/>
            </p:cNvSpPr>
            <p:nvPr/>
          </p:nvSpPr>
          <p:spPr bwMode="auto">
            <a:xfrm>
              <a:off x="-9" y="1550"/>
              <a:ext cx="98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3600" b="1">
                  <a:solidFill>
                    <a:srgbClr val="FF0000"/>
                  </a:solidFill>
                  <a:ea typeface="楷体_GB2312" pitchFamily="49" charset="-122"/>
                </a:rPr>
                <a:t>头指针</a:t>
              </a:r>
            </a:p>
          </p:txBody>
        </p:sp>
        <p:sp>
          <p:nvSpPr>
            <p:cNvPr id="62471" name="Rectangle 8"/>
            <p:cNvSpPr>
              <a:spLocks noChangeArrowheads="1"/>
            </p:cNvSpPr>
            <p:nvPr/>
          </p:nvSpPr>
          <p:spPr bwMode="auto">
            <a:xfrm>
              <a:off x="963" y="1540"/>
              <a:ext cx="98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3600" b="1">
                  <a:solidFill>
                    <a:srgbClr val="FF0000"/>
                  </a:solidFill>
                  <a:ea typeface="楷体_GB2312" pitchFamily="49" charset="-122"/>
                </a:rPr>
                <a:t>头结点</a:t>
              </a:r>
            </a:p>
          </p:txBody>
        </p:sp>
        <p:sp>
          <p:nvSpPr>
            <p:cNvPr id="62472" name="AutoShape 9"/>
            <p:cNvSpPr>
              <a:spLocks noChangeArrowheads="1"/>
            </p:cNvSpPr>
            <p:nvPr/>
          </p:nvSpPr>
          <p:spPr bwMode="auto">
            <a:xfrm>
              <a:off x="1236" y="1133"/>
              <a:ext cx="286" cy="506"/>
            </a:xfrm>
            <a:prstGeom prst="upArrow">
              <a:avLst>
                <a:gd name="adj1" fmla="val 50000"/>
                <a:gd name="adj2" fmla="val 44223"/>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2473" name="Rectangle 10"/>
            <p:cNvSpPr>
              <a:spLocks noChangeArrowheads="1"/>
            </p:cNvSpPr>
            <p:nvPr/>
          </p:nvSpPr>
          <p:spPr bwMode="auto">
            <a:xfrm>
              <a:off x="1902" y="1540"/>
              <a:ext cx="1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3600" b="1">
                  <a:solidFill>
                    <a:srgbClr val="FF0000"/>
                  </a:solidFill>
                  <a:ea typeface="楷体_GB2312" pitchFamily="49" charset="-122"/>
                </a:rPr>
                <a:t>首元结点</a:t>
              </a:r>
            </a:p>
          </p:txBody>
        </p:sp>
        <p:sp>
          <p:nvSpPr>
            <p:cNvPr id="62474" name="AutoShape 11"/>
            <p:cNvSpPr>
              <a:spLocks noChangeArrowheads="1"/>
            </p:cNvSpPr>
            <p:nvPr/>
          </p:nvSpPr>
          <p:spPr bwMode="auto">
            <a:xfrm>
              <a:off x="2316" y="1151"/>
              <a:ext cx="286" cy="506"/>
            </a:xfrm>
            <a:prstGeom prst="upArrow">
              <a:avLst>
                <a:gd name="adj1" fmla="val 50000"/>
                <a:gd name="adj2" fmla="val 44223"/>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62475" name="Group 12"/>
            <p:cNvGrpSpPr>
              <a:grpSpLocks/>
            </p:cNvGrpSpPr>
            <p:nvPr/>
          </p:nvGrpSpPr>
          <p:grpSpPr bwMode="auto">
            <a:xfrm>
              <a:off x="131" y="717"/>
              <a:ext cx="5521" cy="368"/>
              <a:chOff x="60" y="1085"/>
              <a:chExt cx="5521" cy="368"/>
            </a:xfrm>
          </p:grpSpPr>
          <p:sp>
            <p:nvSpPr>
              <p:cNvPr id="62476" name="Rectangle 13"/>
              <p:cNvSpPr>
                <a:spLocks noChangeArrowheads="1"/>
              </p:cNvSpPr>
              <p:nvPr/>
            </p:nvSpPr>
            <p:spPr bwMode="auto">
              <a:xfrm>
                <a:off x="1608" y="1102"/>
                <a:ext cx="1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2477" name="Rectangle 14"/>
              <p:cNvSpPr>
                <a:spLocks noChangeArrowheads="1"/>
              </p:cNvSpPr>
              <p:nvPr/>
            </p:nvSpPr>
            <p:spPr bwMode="auto">
              <a:xfrm>
                <a:off x="2035" y="1096"/>
                <a:ext cx="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solidFill>
                      <a:schemeClr val="accent1"/>
                    </a:solidFill>
                  </a:rPr>
                  <a:t>a</a:t>
                </a:r>
                <a:r>
                  <a:rPr lang="en-US" altLang="zh-CN" sz="2400" baseline="-8000">
                    <a:solidFill>
                      <a:schemeClr val="accent1"/>
                    </a:solidFill>
                  </a:rPr>
                  <a:t>1</a:t>
                </a:r>
              </a:p>
            </p:txBody>
          </p:sp>
          <p:sp>
            <p:nvSpPr>
              <p:cNvPr id="62478" name="Line 15"/>
              <p:cNvSpPr>
                <a:spLocks noChangeShapeType="1"/>
              </p:cNvSpPr>
              <p:nvPr/>
            </p:nvSpPr>
            <p:spPr bwMode="auto">
              <a:xfrm>
                <a:off x="931" y="1102"/>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Line 16"/>
              <p:cNvSpPr>
                <a:spLocks noChangeShapeType="1"/>
              </p:cNvSpPr>
              <p:nvPr/>
            </p:nvSpPr>
            <p:spPr bwMode="auto">
              <a:xfrm>
                <a:off x="931" y="1432"/>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0" name="Line 17"/>
              <p:cNvSpPr>
                <a:spLocks noChangeShapeType="1"/>
              </p:cNvSpPr>
              <p:nvPr/>
            </p:nvSpPr>
            <p:spPr bwMode="auto">
              <a:xfrm>
                <a:off x="931" y="1102"/>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1" name="Line 18"/>
              <p:cNvSpPr>
                <a:spLocks noChangeShapeType="1"/>
              </p:cNvSpPr>
              <p:nvPr/>
            </p:nvSpPr>
            <p:spPr bwMode="auto">
              <a:xfrm>
                <a:off x="1488" y="1103"/>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2" name="Line 19"/>
              <p:cNvSpPr>
                <a:spLocks noChangeShapeType="1"/>
              </p:cNvSpPr>
              <p:nvPr/>
            </p:nvSpPr>
            <p:spPr bwMode="auto">
              <a:xfrm>
                <a:off x="1747" y="1102"/>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3" name="Rectangle 20"/>
              <p:cNvSpPr>
                <a:spLocks noChangeArrowheads="1"/>
              </p:cNvSpPr>
              <p:nvPr/>
            </p:nvSpPr>
            <p:spPr bwMode="auto">
              <a:xfrm>
                <a:off x="60" y="1146"/>
                <a:ext cx="55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b="1"/>
                  <a:t>head</a:t>
                </a:r>
              </a:p>
            </p:txBody>
          </p:sp>
          <p:sp>
            <p:nvSpPr>
              <p:cNvPr id="62484" name="Line 21"/>
              <p:cNvSpPr>
                <a:spLocks noChangeShapeType="1"/>
              </p:cNvSpPr>
              <p:nvPr/>
            </p:nvSpPr>
            <p:spPr bwMode="auto">
              <a:xfrm>
                <a:off x="60" y="1146"/>
                <a:ext cx="55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5" name="Line 22"/>
              <p:cNvSpPr>
                <a:spLocks noChangeShapeType="1"/>
              </p:cNvSpPr>
              <p:nvPr/>
            </p:nvSpPr>
            <p:spPr bwMode="auto">
              <a:xfrm>
                <a:off x="60" y="1433"/>
                <a:ext cx="55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6" name="Line 23"/>
              <p:cNvSpPr>
                <a:spLocks noChangeShapeType="1"/>
              </p:cNvSpPr>
              <p:nvPr/>
            </p:nvSpPr>
            <p:spPr bwMode="auto">
              <a:xfrm>
                <a:off x="60" y="1146"/>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7" name="Line 24"/>
              <p:cNvSpPr>
                <a:spLocks noChangeShapeType="1"/>
              </p:cNvSpPr>
              <p:nvPr/>
            </p:nvSpPr>
            <p:spPr bwMode="auto">
              <a:xfrm>
                <a:off x="612" y="1146"/>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8" name="Line 25"/>
              <p:cNvSpPr>
                <a:spLocks noChangeShapeType="1"/>
              </p:cNvSpPr>
              <p:nvPr/>
            </p:nvSpPr>
            <p:spPr bwMode="auto">
              <a:xfrm>
                <a:off x="595" y="1288"/>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9" name="Rectangle 26"/>
              <p:cNvSpPr>
                <a:spLocks noChangeArrowheads="1"/>
              </p:cNvSpPr>
              <p:nvPr/>
            </p:nvSpPr>
            <p:spPr bwMode="auto">
              <a:xfrm>
                <a:off x="2688" y="1096"/>
                <a:ext cx="1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2490" name="Rectangle 27"/>
              <p:cNvSpPr>
                <a:spLocks noChangeArrowheads="1"/>
              </p:cNvSpPr>
              <p:nvPr/>
            </p:nvSpPr>
            <p:spPr bwMode="auto">
              <a:xfrm>
                <a:off x="3049" y="1107"/>
                <a:ext cx="3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solidFill>
                      <a:schemeClr val="accent1"/>
                    </a:solidFill>
                  </a:rPr>
                  <a:t>a</a:t>
                </a:r>
                <a:r>
                  <a:rPr lang="en-US" altLang="zh-CN" sz="2400" baseline="-8000">
                    <a:solidFill>
                      <a:schemeClr val="accent1"/>
                    </a:solidFill>
                  </a:rPr>
                  <a:t>2</a:t>
                </a:r>
              </a:p>
            </p:txBody>
          </p:sp>
          <p:sp>
            <p:nvSpPr>
              <p:cNvPr id="62491" name="Line 28"/>
              <p:cNvSpPr>
                <a:spLocks noChangeShapeType="1"/>
              </p:cNvSpPr>
              <p:nvPr/>
            </p:nvSpPr>
            <p:spPr bwMode="auto">
              <a:xfrm>
                <a:off x="2035" y="1096"/>
                <a:ext cx="65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2" name="Line 29"/>
              <p:cNvSpPr>
                <a:spLocks noChangeShapeType="1"/>
              </p:cNvSpPr>
              <p:nvPr/>
            </p:nvSpPr>
            <p:spPr bwMode="auto">
              <a:xfrm>
                <a:off x="2035" y="1422"/>
                <a:ext cx="653" cy="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3" name="Line 30"/>
              <p:cNvSpPr>
                <a:spLocks noChangeShapeType="1"/>
              </p:cNvSpPr>
              <p:nvPr/>
            </p:nvSpPr>
            <p:spPr bwMode="auto">
              <a:xfrm>
                <a:off x="2035" y="1096"/>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4" name="Line 31"/>
              <p:cNvSpPr>
                <a:spLocks noChangeShapeType="1"/>
              </p:cNvSpPr>
              <p:nvPr/>
            </p:nvSpPr>
            <p:spPr bwMode="auto">
              <a:xfrm>
                <a:off x="2539" y="1106"/>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5" name="Line 32"/>
              <p:cNvSpPr>
                <a:spLocks noChangeShapeType="1"/>
              </p:cNvSpPr>
              <p:nvPr/>
            </p:nvSpPr>
            <p:spPr bwMode="auto">
              <a:xfrm>
                <a:off x="2688" y="1096"/>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6" name="Line 33"/>
              <p:cNvSpPr>
                <a:spLocks noChangeShapeType="1"/>
              </p:cNvSpPr>
              <p:nvPr/>
            </p:nvSpPr>
            <p:spPr bwMode="auto">
              <a:xfrm>
                <a:off x="4005" y="1096"/>
                <a:ext cx="672" cy="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7" name="Line 34"/>
              <p:cNvSpPr>
                <a:spLocks noChangeShapeType="1"/>
              </p:cNvSpPr>
              <p:nvPr/>
            </p:nvSpPr>
            <p:spPr bwMode="auto">
              <a:xfrm flipV="1">
                <a:off x="4005" y="1426"/>
                <a:ext cx="672" cy="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8" name="Line 35"/>
              <p:cNvSpPr>
                <a:spLocks noChangeShapeType="1"/>
              </p:cNvSpPr>
              <p:nvPr/>
            </p:nvSpPr>
            <p:spPr bwMode="auto">
              <a:xfrm>
                <a:off x="4005" y="1096"/>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9" name="Line 36"/>
              <p:cNvSpPr>
                <a:spLocks noChangeShapeType="1"/>
              </p:cNvSpPr>
              <p:nvPr/>
            </p:nvSpPr>
            <p:spPr bwMode="auto">
              <a:xfrm>
                <a:off x="4471" y="1095"/>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0" name="Line 37"/>
              <p:cNvSpPr>
                <a:spLocks noChangeShapeType="1"/>
              </p:cNvSpPr>
              <p:nvPr/>
            </p:nvSpPr>
            <p:spPr bwMode="auto">
              <a:xfrm>
                <a:off x="4677" y="1102"/>
                <a:ext cx="0" cy="31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1" name="Rectangle 38"/>
              <p:cNvSpPr>
                <a:spLocks noChangeArrowheads="1"/>
              </p:cNvSpPr>
              <p:nvPr/>
            </p:nvSpPr>
            <p:spPr bwMode="auto">
              <a:xfrm>
                <a:off x="3654" y="1096"/>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2502" name="Rectangle 39"/>
              <p:cNvSpPr>
                <a:spLocks noChangeArrowheads="1"/>
              </p:cNvSpPr>
              <p:nvPr/>
            </p:nvSpPr>
            <p:spPr bwMode="auto">
              <a:xfrm>
                <a:off x="4005" y="1103"/>
                <a:ext cx="46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t>…</a:t>
                </a:r>
              </a:p>
            </p:txBody>
          </p:sp>
          <p:sp>
            <p:nvSpPr>
              <p:cNvPr id="62503" name="Line 40"/>
              <p:cNvSpPr>
                <a:spLocks noChangeShapeType="1"/>
              </p:cNvSpPr>
              <p:nvPr/>
            </p:nvSpPr>
            <p:spPr bwMode="auto">
              <a:xfrm>
                <a:off x="3049" y="1096"/>
                <a:ext cx="605"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4" name="Line 41"/>
              <p:cNvSpPr>
                <a:spLocks noChangeShapeType="1"/>
              </p:cNvSpPr>
              <p:nvPr/>
            </p:nvSpPr>
            <p:spPr bwMode="auto">
              <a:xfrm flipV="1">
                <a:off x="3049" y="1425"/>
                <a:ext cx="605" cy="1"/>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5" name="Line 42"/>
              <p:cNvSpPr>
                <a:spLocks noChangeShapeType="1"/>
              </p:cNvSpPr>
              <p:nvPr/>
            </p:nvSpPr>
            <p:spPr bwMode="auto">
              <a:xfrm>
                <a:off x="3049" y="1096"/>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6" name="Line 43"/>
              <p:cNvSpPr>
                <a:spLocks noChangeShapeType="1"/>
              </p:cNvSpPr>
              <p:nvPr/>
            </p:nvSpPr>
            <p:spPr bwMode="auto">
              <a:xfrm>
                <a:off x="3448" y="1085"/>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7" name="Line 44"/>
              <p:cNvSpPr>
                <a:spLocks noChangeShapeType="1"/>
              </p:cNvSpPr>
              <p:nvPr/>
            </p:nvSpPr>
            <p:spPr bwMode="auto">
              <a:xfrm>
                <a:off x="3654" y="1096"/>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8" name="Line 45"/>
              <p:cNvSpPr>
                <a:spLocks noChangeShapeType="1"/>
              </p:cNvSpPr>
              <p:nvPr/>
            </p:nvSpPr>
            <p:spPr bwMode="auto">
              <a:xfrm>
                <a:off x="1651" y="124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09" name="Line 46"/>
              <p:cNvSpPr>
                <a:spLocks noChangeShapeType="1"/>
              </p:cNvSpPr>
              <p:nvPr/>
            </p:nvSpPr>
            <p:spPr bwMode="auto">
              <a:xfrm>
                <a:off x="2659" y="124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10" name="Line 47"/>
              <p:cNvSpPr>
                <a:spLocks noChangeShapeType="1"/>
              </p:cNvSpPr>
              <p:nvPr/>
            </p:nvSpPr>
            <p:spPr bwMode="auto">
              <a:xfrm>
                <a:off x="3581" y="124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511" name="Rectangle 48"/>
              <p:cNvSpPr>
                <a:spLocks noChangeArrowheads="1"/>
              </p:cNvSpPr>
              <p:nvPr/>
            </p:nvSpPr>
            <p:spPr bwMode="auto">
              <a:xfrm>
                <a:off x="931" y="1115"/>
                <a:ext cx="5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t>info</a:t>
                </a:r>
              </a:p>
            </p:txBody>
          </p:sp>
          <p:sp>
            <p:nvSpPr>
              <p:cNvPr id="62512" name="Rectangle 49"/>
              <p:cNvSpPr>
                <a:spLocks noChangeArrowheads="1"/>
              </p:cNvSpPr>
              <p:nvPr/>
            </p:nvSpPr>
            <p:spPr bwMode="auto">
              <a:xfrm>
                <a:off x="4867" y="1125"/>
                <a:ext cx="3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solidFill>
                      <a:schemeClr val="accent1"/>
                    </a:solidFill>
                  </a:rPr>
                  <a:t>a</a:t>
                </a:r>
                <a:r>
                  <a:rPr lang="en-US" altLang="zh-CN" sz="2400" baseline="-8000">
                    <a:solidFill>
                      <a:schemeClr val="accent1"/>
                    </a:solidFill>
                  </a:rPr>
                  <a:t>n</a:t>
                </a:r>
              </a:p>
            </p:txBody>
          </p:sp>
          <p:sp>
            <p:nvSpPr>
              <p:cNvPr id="62513" name="Rectangle 50"/>
              <p:cNvSpPr>
                <a:spLocks noChangeArrowheads="1"/>
              </p:cNvSpPr>
              <p:nvPr/>
            </p:nvSpPr>
            <p:spPr bwMode="auto">
              <a:xfrm>
                <a:off x="5287" y="1123"/>
                <a:ext cx="2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t>^</a:t>
                </a:r>
              </a:p>
            </p:txBody>
          </p:sp>
          <p:sp>
            <p:nvSpPr>
              <p:cNvPr id="62514" name="Line 51"/>
              <p:cNvSpPr>
                <a:spLocks noChangeShapeType="1"/>
              </p:cNvSpPr>
              <p:nvPr/>
            </p:nvSpPr>
            <p:spPr bwMode="auto">
              <a:xfrm flipV="1">
                <a:off x="4868" y="1106"/>
                <a:ext cx="667" cy="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5" name="Line 52"/>
              <p:cNvSpPr>
                <a:spLocks noChangeShapeType="1"/>
              </p:cNvSpPr>
              <p:nvPr/>
            </p:nvSpPr>
            <p:spPr bwMode="auto">
              <a:xfrm>
                <a:off x="4869" y="1444"/>
                <a:ext cx="666" cy="9"/>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6" name="Line 53"/>
              <p:cNvSpPr>
                <a:spLocks noChangeShapeType="1"/>
              </p:cNvSpPr>
              <p:nvPr/>
            </p:nvSpPr>
            <p:spPr bwMode="auto">
              <a:xfrm>
                <a:off x="4868" y="1113"/>
                <a:ext cx="0" cy="331"/>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7" name="Line 54"/>
              <p:cNvSpPr>
                <a:spLocks noChangeShapeType="1"/>
              </p:cNvSpPr>
              <p:nvPr/>
            </p:nvSpPr>
            <p:spPr bwMode="auto">
              <a:xfrm>
                <a:off x="5286" y="1114"/>
                <a:ext cx="1"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8" name="Line 55"/>
              <p:cNvSpPr>
                <a:spLocks noChangeShapeType="1"/>
              </p:cNvSpPr>
              <p:nvPr/>
            </p:nvSpPr>
            <p:spPr bwMode="auto">
              <a:xfrm>
                <a:off x="5535" y="1114"/>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9" name="Line 56"/>
              <p:cNvSpPr>
                <a:spLocks noChangeShapeType="1"/>
              </p:cNvSpPr>
              <p:nvPr/>
            </p:nvSpPr>
            <p:spPr bwMode="auto">
              <a:xfrm>
                <a:off x="4485" y="1287"/>
                <a:ext cx="384"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71097" name="Text Box 57"/>
          <p:cNvSpPr txBox="1">
            <a:spLocks noChangeArrowheads="1"/>
          </p:cNvSpPr>
          <p:nvPr/>
        </p:nvSpPr>
        <p:spPr bwMode="auto">
          <a:xfrm>
            <a:off x="431800" y="2792413"/>
            <a:ext cx="8412163" cy="37496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200" b="1" u="sng">
                <a:solidFill>
                  <a:srgbClr val="FF0000"/>
                </a:solidFill>
                <a:latin typeface="楷体_GB2312" pitchFamily="49" charset="-122"/>
                <a:ea typeface="楷体_GB2312" pitchFamily="49" charset="-122"/>
              </a:rPr>
              <a:t>头指针</a:t>
            </a:r>
            <a:r>
              <a:rPr lang="zh-CN" altLang="en-US" sz="3200" b="1">
                <a:latin typeface="楷体_GB2312" pitchFamily="49" charset="-122"/>
                <a:ea typeface="楷体_GB2312" pitchFamily="49" charset="-122"/>
              </a:rPr>
              <a:t>是指向链表中第一个结点的指针</a:t>
            </a:r>
          </a:p>
          <a:p>
            <a:pPr eaLnBrk="1" hangingPunct="1">
              <a:spcBef>
                <a:spcPct val="50000"/>
              </a:spcBef>
            </a:pPr>
            <a:r>
              <a:rPr lang="zh-CN" altLang="en-US" sz="3200" b="1" u="sng">
                <a:solidFill>
                  <a:srgbClr val="FF0000"/>
                </a:solidFill>
                <a:latin typeface="楷体_GB2312" pitchFamily="49" charset="-122"/>
                <a:ea typeface="楷体_GB2312" pitchFamily="49" charset="-122"/>
              </a:rPr>
              <a:t>首元结点</a:t>
            </a:r>
            <a:r>
              <a:rPr lang="zh-CN" altLang="en-US" sz="3200" b="1">
                <a:latin typeface="楷体_GB2312" pitchFamily="49" charset="-122"/>
                <a:ea typeface="楷体_GB2312" pitchFamily="49" charset="-122"/>
              </a:rPr>
              <a:t>是指链表中存储第一个数据元素</a:t>
            </a:r>
            <a:r>
              <a:rPr lang="en-US" altLang="zh-CN" sz="3200" b="1">
                <a:latin typeface="楷体_GB2312" pitchFamily="49" charset="-122"/>
                <a:ea typeface="楷体_GB2312" pitchFamily="49" charset="-122"/>
              </a:rPr>
              <a:t>a</a:t>
            </a:r>
            <a:r>
              <a:rPr lang="en-US" altLang="zh-CN" sz="3200" b="1" baseline="-30000">
                <a:latin typeface="楷体_GB2312" pitchFamily="49" charset="-122"/>
                <a:ea typeface="楷体_GB2312" pitchFamily="49" charset="-122"/>
              </a:rPr>
              <a:t>1</a:t>
            </a:r>
            <a:r>
              <a:rPr lang="zh-CN" altLang="en-US" sz="3200" b="1">
                <a:latin typeface="楷体_GB2312" pitchFamily="49" charset="-122"/>
                <a:ea typeface="楷体_GB2312" pitchFamily="49" charset="-122"/>
              </a:rPr>
              <a:t>的结点</a:t>
            </a:r>
          </a:p>
          <a:p>
            <a:pPr eaLnBrk="1" hangingPunct="1">
              <a:spcBef>
                <a:spcPct val="50000"/>
              </a:spcBef>
            </a:pPr>
            <a:r>
              <a:rPr lang="zh-CN" altLang="en-US" sz="3200" b="1" u="sng">
                <a:solidFill>
                  <a:srgbClr val="FF0000"/>
                </a:solidFill>
                <a:latin typeface="楷体_GB2312" pitchFamily="49" charset="-122"/>
                <a:ea typeface="楷体_GB2312" pitchFamily="49" charset="-122"/>
              </a:rPr>
              <a:t>头结点</a:t>
            </a:r>
            <a:r>
              <a:rPr lang="zh-CN" altLang="en-US" sz="3200" b="1">
                <a:latin typeface="楷体_GB2312" pitchFamily="49" charset="-122"/>
                <a:ea typeface="楷体_GB2312" pitchFamily="49" charset="-122"/>
              </a:rPr>
              <a:t>是在链表的首元结点之前附设的一个结点；数据域内只放空表标志和表长等信息</a:t>
            </a:r>
          </a:p>
          <a:p>
            <a:pPr eaLnBrk="1" hangingPunct="1">
              <a:spcBef>
                <a:spcPct val="50000"/>
              </a:spcBef>
            </a:pPr>
            <a:endParaRPr lang="en-US" altLang="zh-CN" sz="32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71097">
                                            <p:txEl>
                                              <p:pRg st="0" end="0"/>
                                            </p:txEl>
                                          </p:spTgt>
                                        </p:tgtEl>
                                        <p:attrNameLst>
                                          <p:attrName>style.visibility</p:attrName>
                                        </p:attrNameLst>
                                      </p:cBhvr>
                                      <p:to>
                                        <p:strVal val="visible"/>
                                      </p:to>
                                    </p:set>
                                    <p:animEffect transition="in" filter="strips(downRight)">
                                      <p:cBhvr>
                                        <p:cTn id="7" dur="500"/>
                                        <p:tgtEl>
                                          <p:spTgt spid="4710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71097">
                                            <p:txEl>
                                              <p:pRg st="1" end="1"/>
                                            </p:txEl>
                                          </p:spTgt>
                                        </p:tgtEl>
                                        <p:attrNameLst>
                                          <p:attrName>style.visibility</p:attrName>
                                        </p:attrNameLst>
                                      </p:cBhvr>
                                      <p:to>
                                        <p:strVal val="visible"/>
                                      </p:to>
                                    </p:set>
                                    <p:animEffect transition="in" filter="strips(downRight)">
                                      <p:cBhvr>
                                        <p:cTn id="12" dur="500"/>
                                        <p:tgtEl>
                                          <p:spTgt spid="4710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71097">
                                            <p:txEl>
                                              <p:pRg st="2" end="2"/>
                                            </p:txEl>
                                          </p:spTgt>
                                        </p:tgtEl>
                                        <p:attrNameLst>
                                          <p:attrName>style.visibility</p:attrName>
                                        </p:attrNameLst>
                                      </p:cBhvr>
                                      <p:to>
                                        <p:strVal val="visible"/>
                                      </p:to>
                                    </p:set>
                                    <p:animEffect transition="in" filter="strips(downRight)">
                                      <p:cBhvr>
                                        <p:cTn id="17" dur="500"/>
                                        <p:tgtEl>
                                          <p:spTgt spid="4710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7"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304800" y="228600"/>
            <a:ext cx="7620000"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b="1">
                <a:latin typeface="楷体_GB2312" pitchFamily="49" charset="-122"/>
                <a:ea typeface="楷体_GB2312" pitchFamily="49" charset="-122"/>
              </a:rPr>
              <a:t>上例链表的逻辑结构示意图有以下</a:t>
            </a:r>
            <a:r>
              <a:rPr lang="zh-CN" altLang="en-US" b="1">
                <a:solidFill>
                  <a:srgbClr val="FF3300"/>
                </a:solidFill>
                <a:latin typeface="楷体_GB2312" pitchFamily="49" charset="-122"/>
                <a:ea typeface="楷体_GB2312" pitchFamily="49" charset="-122"/>
              </a:rPr>
              <a:t>两种形式</a:t>
            </a:r>
            <a:r>
              <a:rPr lang="zh-CN" altLang="en-US" b="1">
                <a:latin typeface="楷体_GB2312" pitchFamily="49" charset="-122"/>
                <a:ea typeface="楷体_GB2312" pitchFamily="49" charset="-122"/>
              </a:rPr>
              <a:t>：</a:t>
            </a:r>
          </a:p>
        </p:txBody>
      </p:sp>
      <p:sp>
        <p:nvSpPr>
          <p:cNvPr id="474117" name="Rectangle 5"/>
          <p:cNvSpPr>
            <a:spLocks noChangeArrowheads="1"/>
          </p:cNvSpPr>
          <p:nvPr/>
        </p:nvSpPr>
        <p:spPr bwMode="auto">
          <a:xfrm>
            <a:off x="228600" y="76200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chemeClr val="accent1"/>
                </a:solidFill>
                <a:latin typeface="楷体_GB2312" pitchFamily="49" charset="-122"/>
                <a:ea typeface="楷体_GB2312" pitchFamily="49" charset="-122"/>
              </a:rPr>
              <a:t>①</a:t>
            </a:r>
          </a:p>
        </p:txBody>
      </p:sp>
      <p:grpSp>
        <p:nvGrpSpPr>
          <p:cNvPr id="2" name="Group 6"/>
          <p:cNvGrpSpPr>
            <a:grpSpLocks/>
          </p:cNvGrpSpPr>
          <p:nvPr/>
        </p:nvGrpSpPr>
        <p:grpSpPr bwMode="auto">
          <a:xfrm>
            <a:off x="533400" y="762000"/>
            <a:ext cx="8001000" cy="1895475"/>
            <a:chOff x="336" y="480"/>
            <a:chExt cx="5040" cy="1194"/>
          </a:xfrm>
        </p:grpSpPr>
        <p:sp>
          <p:nvSpPr>
            <p:cNvPr id="63579" name="Rectangle 7"/>
            <p:cNvSpPr>
              <a:spLocks noChangeArrowheads="1"/>
            </p:cNvSpPr>
            <p:nvPr/>
          </p:nvSpPr>
          <p:spPr bwMode="auto">
            <a:xfrm>
              <a:off x="1757" y="774"/>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580" name="Rectangle 8"/>
            <p:cNvSpPr>
              <a:spLocks noChangeArrowheads="1"/>
            </p:cNvSpPr>
            <p:nvPr/>
          </p:nvSpPr>
          <p:spPr bwMode="auto">
            <a:xfrm>
              <a:off x="1104" y="774"/>
              <a:ext cx="6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ZHAO</a:t>
              </a:r>
            </a:p>
          </p:txBody>
        </p:sp>
        <p:sp>
          <p:nvSpPr>
            <p:cNvPr id="63581" name="Line 9"/>
            <p:cNvSpPr>
              <a:spLocks noChangeShapeType="1"/>
            </p:cNvSpPr>
            <p:nvPr/>
          </p:nvSpPr>
          <p:spPr bwMode="auto">
            <a:xfrm>
              <a:off x="1104" y="77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2" name="Line 10"/>
            <p:cNvSpPr>
              <a:spLocks noChangeShapeType="1"/>
            </p:cNvSpPr>
            <p:nvPr/>
          </p:nvSpPr>
          <p:spPr bwMode="auto">
            <a:xfrm>
              <a:off x="1104" y="110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3" name="Line 11"/>
            <p:cNvSpPr>
              <a:spLocks noChangeShapeType="1"/>
            </p:cNvSpPr>
            <p:nvPr/>
          </p:nvSpPr>
          <p:spPr bwMode="auto">
            <a:xfrm>
              <a:off x="1104" y="774"/>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4" name="Line 12"/>
            <p:cNvSpPr>
              <a:spLocks noChangeShapeType="1"/>
            </p:cNvSpPr>
            <p:nvPr/>
          </p:nvSpPr>
          <p:spPr bwMode="auto">
            <a:xfrm>
              <a:off x="1757" y="774"/>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5" name="Line 13"/>
            <p:cNvSpPr>
              <a:spLocks noChangeShapeType="1"/>
            </p:cNvSpPr>
            <p:nvPr/>
          </p:nvSpPr>
          <p:spPr bwMode="auto">
            <a:xfrm>
              <a:off x="1920" y="774"/>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6" name="Rectangle 14"/>
            <p:cNvSpPr>
              <a:spLocks noChangeArrowheads="1"/>
            </p:cNvSpPr>
            <p:nvPr/>
          </p:nvSpPr>
          <p:spPr bwMode="auto">
            <a:xfrm>
              <a:off x="624" y="528"/>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2400"/>
            </a:p>
          </p:txBody>
        </p:sp>
        <p:sp>
          <p:nvSpPr>
            <p:cNvPr id="63587" name="Line 15"/>
            <p:cNvSpPr>
              <a:spLocks noChangeShapeType="1"/>
            </p:cNvSpPr>
            <p:nvPr/>
          </p:nvSpPr>
          <p:spPr bwMode="auto">
            <a:xfrm>
              <a:off x="624" y="528"/>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8" name="Line 16"/>
            <p:cNvSpPr>
              <a:spLocks noChangeShapeType="1"/>
            </p:cNvSpPr>
            <p:nvPr/>
          </p:nvSpPr>
          <p:spPr bwMode="auto">
            <a:xfrm>
              <a:off x="624" y="815"/>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9" name="Line 17"/>
            <p:cNvSpPr>
              <a:spLocks noChangeShapeType="1"/>
            </p:cNvSpPr>
            <p:nvPr/>
          </p:nvSpPr>
          <p:spPr bwMode="auto">
            <a:xfrm>
              <a:off x="624" y="52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90" name="Line 18"/>
            <p:cNvSpPr>
              <a:spLocks noChangeShapeType="1"/>
            </p:cNvSpPr>
            <p:nvPr/>
          </p:nvSpPr>
          <p:spPr bwMode="auto">
            <a:xfrm>
              <a:off x="912" y="528"/>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91" name="Line 19"/>
            <p:cNvSpPr>
              <a:spLocks noChangeShapeType="1"/>
            </p:cNvSpPr>
            <p:nvPr/>
          </p:nvSpPr>
          <p:spPr bwMode="auto">
            <a:xfrm>
              <a:off x="768" y="678"/>
              <a:ext cx="0" cy="2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92" name="Line 20"/>
            <p:cNvSpPr>
              <a:spLocks noChangeShapeType="1"/>
            </p:cNvSpPr>
            <p:nvPr/>
          </p:nvSpPr>
          <p:spPr bwMode="auto">
            <a:xfrm>
              <a:off x="768" y="96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93" name="Rectangle 21"/>
            <p:cNvSpPr>
              <a:spLocks noChangeArrowheads="1"/>
            </p:cNvSpPr>
            <p:nvPr/>
          </p:nvSpPr>
          <p:spPr bwMode="auto">
            <a:xfrm>
              <a:off x="2861" y="768"/>
              <a:ext cx="1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594" name="Rectangle 22"/>
            <p:cNvSpPr>
              <a:spLocks noChangeArrowheads="1"/>
            </p:cNvSpPr>
            <p:nvPr/>
          </p:nvSpPr>
          <p:spPr bwMode="auto">
            <a:xfrm>
              <a:off x="2208" y="768"/>
              <a:ext cx="6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QIAN</a:t>
              </a:r>
            </a:p>
          </p:txBody>
        </p:sp>
        <p:sp>
          <p:nvSpPr>
            <p:cNvPr id="63595" name="Line 23"/>
            <p:cNvSpPr>
              <a:spLocks noChangeShapeType="1"/>
            </p:cNvSpPr>
            <p:nvPr/>
          </p:nvSpPr>
          <p:spPr bwMode="auto">
            <a:xfrm>
              <a:off x="2208" y="768"/>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96" name="Line 24"/>
            <p:cNvSpPr>
              <a:spLocks noChangeShapeType="1"/>
            </p:cNvSpPr>
            <p:nvPr/>
          </p:nvSpPr>
          <p:spPr bwMode="auto">
            <a:xfrm>
              <a:off x="2208" y="109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97" name="Line 25"/>
            <p:cNvSpPr>
              <a:spLocks noChangeShapeType="1"/>
            </p:cNvSpPr>
            <p:nvPr/>
          </p:nvSpPr>
          <p:spPr bwMode="auto">
            <a:xfrm>
              <a:off x="2208" y="76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98" name="Line 26"/>
            <p:cNvSpPr>
              <a:spLocks noChangeShapeType="1"/>
            </p:cNvSpPr>
            <p:nvPr/>
          </p:nvSpPr>
          <p:spPr bwMode="auto">
            <a:xfrm>
              <a:off x="2861" y="768"/>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99" name="Line 27"/>
            <p:cNvSpPr>
              <a:spLocks noChangeShapeType="1"/>
            </p:cNvSpPr>
            <p:nvPr/>
          </p:nvSpPr>
          <p:spPr bwMode="auto">
            <a:xfrm>
              <a:off x="3024" y="76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00" name="Rectangle 28"/>
            <p:cNvSpPr>
              <a:spLocks noChangeArrowheads="1"/>
            </p:cNvSpPr>
            <p:nvPr/>
          </p:nvSpPr>
          <p:spPr bwMode="auto">
            <a:xfrm>
              <a:off x="5021" y="768"/>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601" name="Rectangle 29"/>
            <p:cNvSpPr>
              <a:spLocks noChangeArrowheads="1"/>
            </p:cNvSpPr>
            <p:nvPr/>
          </p:nvSpPr>
          <p:spPr bwMode="auto">
            <a:xfrm>
              <a:off x="4368" y="768"/>
              <a:ext cx="6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t>LI</a:t>
              </a:r>
            </a:p>
          </p:txBody>
        </p:sp>
        <p:sp>
          <p:nvSpPr>
            <p:cNvPr id="63602" name="Line 30"/>
            <p:cNvSpPr>
              <a:spLocks noChangeShapeType="1"/>
            </p:cNvSpPr>
            <p:nvPr/>
          </p:nvSpPr>
          <p:spPr bwMode="auto">
            <a:xfrm>
              <a:off x="4368" y="768"/>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03" name="Line 31"/>
            <p:cNvSpPr>
              <a:spLocks noChangeShapeType="1"/>
            </p:cNvSpPr>
            <p:nvPr/>
          </p:nvSpPr>
          <p:spPr bwMode="auto">
            <a:xfrm>
              <a:off x="4368" y="1098"/>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04" name="Line 32"/>
            <p:cNvSpPr>
              <a:spLocks noChangeShapeType="1"/>
            </p:cNvSpPr>
            <p:nvPr/>
          </p:nvSpPr>
          <p:spPr bwMode="auto">
            <a:xfrm>
              <a:off x="4368" y="768"/>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05" name="Line 33"/>
            <p:cNvSpPr>
              <a:spLocks noChangeShapeType="1"/>
            </p:cNvSpPr>
            <p:nvPr/>
          </p:nvSpPr>
          <p:spPr bwMode="auto">
            <a:xfrm>
              <a:off x="5021" y="768"/>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06" name="Line 34"/>
            <p:cNvSpPr>
              <a:spLocks noChangeShapeType="1"/>
            </p:cNvSpPr>
            <p:nvPr/>
          </p:nvSpPr>
          <p:spPr bwMode="auto">
            <a:xfrm>
              <a:off x="5184" y="768"/>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07" name="Rectangle 35"/>
            <p:cNvSpPr>
              <a:spLocks noChangeArrowheads="1"/>
            </p:cNvSpPr>
            <p:nvPr/>
          </p:nvSpPr>
          <p:spPr bwMode="auto">
            <a:xfrm>
              <a:off x="3917" y="768"/>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608" name="Rectangle 36"/>
            <p:cNvSpPr>
              <a:spLocks noChangeArrowheads="1"/>
            </p:cNvSpPr>
            <p:nvPr/>
          </p:nvSpPr>
          <p:spPr bwMode="auto">
            <a:xfrm>
              <a:off x="3312" y="768"/>
              <a:ext cx="60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t>SUN</a:t>
              </a:r>
            </a:p>
          </p:txBody>
        </p:sp>
        <p:sp>
          <p:nvSpPr>
            <p:cNvPr id="63609" name="Line 37"/>
            <p:cNvSpPr>
              <a:spLocks noChangeShapeType="1"/>
            </p:cNvSpPr>
            <p:nvPr/>
          </p:nvSpPr>
          <p:spPr bwMode="auto">
            <a:xfrm>
              <a:off x="3312" y="768"/>
              <a:ext cx="76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10" name="Line 38"/>
            <p:cNvSpPr>
              <a:spLocks noChangeShapeType="1"/>
            </p:cNvSpPr>
            <p:nvPr/>
          </p:nvSpPr>
          <p:spPr bwMode="auto">
            <a:xfrm>
              <a:off x="3312" y="1098"/>
              <a:ext cx="76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11" name="Line 39"/>
            <p:cNvSpPr>
              <a:spLocks noChangeShapeType="1"/>
            </p:cNvSpPr>
            <p:nvPr/>
          </p:nvSpPr>
          <p:spPr bwMode="auto">
            <a:xfrm>
              <a:off x="3312" y="768"/>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12" name="Line 40"/>
            <p:cNvSpPr>
              <a:spLocks noChangeShapeType="1"/>
            </p:cNvSpPr>
            <p:nvPr/>
          </p:nvSpPr>
          <p:spPr bwMode="auto">
            <a:xfrm>
              <a:off x="3917" y="768"/>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13" name="Line 41"/>
            <p:cNvSpPr>
              <a:spLocks noChangeShapeType="1"/>
            </p:cNvSpPr>
            <p:nvPr/>
          </p:nvSpPr>
          <p:spPr bwMode="auto">
            <a:xfrm>
              <a:off x="4080" y="768"/>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14" name="Rectangle 42"/>
            <p:cNvSpPr>
              <a:spLocks noChangeArrowheads="1"/>
            </p:cNvSpPr>
            <p:nvPr/>
          </p:nvSpPr>
          <p:spPr bwMode="auto">
            <a:xfrm>
              <a:off x="1278" y="1348"/>
              <a:ext cx="11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615" name="Rectangle 43"/>
            <p:cNvSpPr>
              <a:spLocks noChangeArrowheads="1"/>
            </p:cNvSpPr>
            <p:nvPr/>
          </p:nvSpPr>
          <p:spPr bwMode="auto">
            <a:xfrm>
              <a:off x="576" y="1348"/>
              <a:ext cx="7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ZHOU</a:t>
              </a:r>
            </a:p>
          </p:txBody>
        </p:sp>
        <p:sp>
          <p:nvSpPr>
            <p:cNvPr id="63616" name="Line 44"/>
            <p:cNvSpPr>
              <a:spLocks noChangeShapeType="1"/>
            </p:cNvSpPr>
            <p:nvPr/>
          </p:nvSpPr>
          <p:spPr bwMode="auto">
            <a:xfrm>
              <a:off x="576" y="1348"/>
              <a:ext cx="81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17" name="Line 45"/>
            <p:cNvSpPr>
              <a:spLocks noChangeShapeType="1"/>
            </p:cNvSpPr>
            <p:nvPr/>
          </p:nvSpPr>
          <p:spPr bwMode="auto">
            <a:xfrm>
              <a:off x="576" y="1674"/>
              <a:ext cx="81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18" name="Line 46"/>
            <p:cNvSpPr>
              <a:spLocks noChangeShapeType="1"/>
            </p:cNvSpPr>
            <p:nvPr/>
          </p:nvSpPr>
          <p:spPr bwMode="auto">
            <a:xfrm>
              <a:off x="576" y="134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19" name="Line 47"/>
            <p:cNvSpPr>
              <a:spLocks noChangeShapeType="1"/>
            </p:cNvSpPr>
            <p:nvPr/>
          </p:nvSpPr>
          <p:spPr bwMode="auto">
            <a:xfrm>
              <a:off x="1278" y="1348"/>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20" name="Line 48"/>
            <p:cNvSpPr>
              <a:spLocks noChangeShapeType="1"/>
            </p:cNvSpPr>
            <p:nvPr/>
          </p:nvSpPr>
          <p:spPr bwMode="auto">
            <a:xfrm>
              <a:off x="1393" y="134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21" name="Rectangle 49"/>
            <p:cNvSpPr>
              <a:spLocks noChangeArrowheads="1"/>
            </p:cNvSpPr>
            <p:nvPr/>
          </p:nvSpPr>
          <p:spPr bwMode="auto">
            <a:xfrm>
              <a:off x="2381" y="1348"/>
              <a:ext cx="1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622" name="Rectangle 50"/>
            <p:cNvSpPr>
              <a:spLocks noChangeArrowheads="1"/>
            </p:cNvSpPr>
            <p:nvPr/>
          </p:nvSpPr>
          <p:spPr bwMode="auto">
            <a:xfrm>
              <a:off x="1728" y="1348"/>
              <a:ext cx="6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WU</a:t>
              </a:r>
            </a:p>
          </p:txBody>
        </p:sp>
        <p:sp>
          <p:nvSpPr>
            <p:cNvPr id="63623" name="Line 51"/>
            <p:cNvSpPr>
              <a:spLocks noChangeShapeType="1"/>
            </p:cNvSpPr>
            <p:nvPr/>
          </p:nvSpPr>
          <p:spPr bwMode="auto">
            <a:xfrm>
              <a:off x="1728" y="1348"/>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24" name="Line 52"/>
            <p:cNvSpPr>
              <a:spLocks noChangeShapeType="1"/>
            </p:cNvSpPr>
            <p:nvPr/>
          </p:nvSpPr>
          <p:spPr bwMode="auto">
            <a:xfrm>
              <a:off x="1728" y="167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25" name="Line 53"/>
            <p:cNvSpPr>
              <a:spLocks noChangeShapeType="1"/>
            </p:cNvSpPr>
            <p:nvPr/>
          </p:nvSpPr>
          <p:spPr bwMode="auto">
            <a:xfrm>
              <a:off x="1728" y="134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26" name="Line 54"/>
            <p:cNvSpPr>
              <a:spLocks noChangeShapeType="1"/>
            </p:cNvSpPr>
            <p:nvPr/>
          </p:nvSpPr>
          <p:spPr bwMode="auto">
            <a:xfrm>
              <a:off x="2381" y="1348"/>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27" name="Line 55"/>
            <p:cNvSpPr>
              <a:spLocks noChangeShapeType="1"/>
            </p:cNvSpPr>
            <p:nvPr/>
          </p:nvSpPr>
          <p:spPr bwMode="auto">
            <a:xfrm>
              <a:off x="2544" y="134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28" name="Rectangle 56"/>
            <p:cNvSpPr>
              <a:spLocks noChangeArrowheads="1"/>
            </p:cNvSpPr>
            <p:nvPr/>
          </p:nvSpPr>
          <p:spPr bwMode="auto">
            <a:xfrm>
              <a:off x="3715" y="1338"/>
              <a:ext cx="2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629" name="Rectangle 57"/>
            <p:cNvSpPr>
              <a:spLocks noChangeArrowheads="1"/>
            </p:cNvSpPr>
            <p:nvPr/>
          </p:nvSpPr>
          <p:spPr bwMode="auto">
            <a:xfrm>
              <a:off x="2832" y="1338"/>
              <a:ext cx="88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ZHENG</a:t>
              </a:r>
            </a:p>
          </p:txBody>
        </p:sp>
        <p:sp>
          <p:nvSpPr>
            <p:cNvPr id="63630" name="Line 58"/>
            <p:cNvSpPr>
              <a:spLocks noChangeShapeType="1"/>
            </p:cNvSpPr>
            <p:nvPr/>
          </p:nvSpPr>
          <p:spPr bwMode="auto">
            <a:xfrm>
              <a:off x="2832" y="1338"/>
              <a:ext cx="110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31" name="Line 59"/>
            <p:cNvSpPr>
              <a:spLocks noChangeShapeType="1"/>
            </p:cNvSpPr>
            <p:nvPr/>
          </p:nvSpPr>
          <p:spPr bwMode="auto">
            <a:xfrm>
              <a:off x="2832" y="1664"/>
              <a:ext cx="110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32" name="Line 60"/>
            <p:cNvSpPr>
              <a:spLocks noChangeShapeType="1"/>
            </p:cNvSpPr>
            <p:nvPr/>
          </p:nvSpPr>
          <p:spPr bwMode="auto">
            <a:xfrm>
              <a:off x="2832" y="133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33" name="Line 61"/>
            <p:cNvSpPr>
              <a:spLocks noChangeShapeType="1"/>
            </p:cNvSpPr>
            <p:nvPr/>
          </p:nvSpPr>
          <p:spPr bwMode="auto">
            <a:xfrm>
              <a:off x="3715" y="1338"/>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34" name="Line 62"/>
            <p:cNvSpPr>
              <a:spLocks noChangeShapeType="1"/>
            </p:cNvSpPr>
            <p:nvPr/>
          </p:nvSpPr>
          <p:spPr bwMode="auto">
            <a:xfrm>
              <a:off x="3936" y="133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35" name="Rectangle 63"/>
            <p:cNvSpPr>
              <a:spLocks noChangeArrowheads="1"/>
            </p:cNvSpPr>
            <p:nvPr/>
          </p:nvSpPr>
          <p:spPr bwMode="auto">
            <a:xfrm>
              <a:off x="5098" y="1344"/>
              <a:ext cx="27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000"/>
                <a:t>/\</a:t>
              </a:r>
            </a:p>
          </p:txBody>
        </p:sp>
        <p:sp>
          <p:nvSpPr>
            <p:cNvPr id="63636" name="Rectangle 64"/>
            <p:cNvSpPr>
              <a:spLocks noChangeArrowheads="1"/>
            </p:cNvSpPr>
            <p:nvPr/>
          </p:nvSpPr>
          <p:spPr bwMode="auto">
            <a:xfrm>
              <a:off x="4320" y="1344"/>
              <a:ext cx="77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WANG</a:t>
              </a:r>
            </a:p>
          </p:txBody>
        </p:sp>
        <p:sp>
          <p:nvSpPr>
            <p:cNvPr id="63637" name="Line 65"/>
            <p:cNvSpPr>
              <a:spLocks noChangeShapeType="1"/>
            </p:cNvSpPr>
            <p:nvPr/>
          </p:nvSpPr>
          <p:spPr bwMode="auto">
            <a:xfrm>
              <a:off x="4320" y="1344"/>
              <a:ext cx="105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38" name="Line 66"/>
            <p:cNvSpPr>
              <a:spLocks noChangeShapeType="1"/>
            </p:cNvSpPr>
            <p:nvPr/>
          </p:nvSpPr>
          <p:spPr bwMode="auto">
            <a:xfrm>
              <a:off x="4320" y="1631"/>
              <a:ext cx="105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39" name="Line 67"/>
            <p:cNvSpPr>
              <a:spLocks noChangeShapeType="1"/>
            </p:cNvSpPr>
            <p:nvPr/>
          </p:nvSpPr>
          <p:spPr bwMode="auto">
            <a:xfrm>
              <a:off x="4320" y="1344"/>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40" name="Line 68"/>
            <p:cNvSpPr>
              <a:spLocks noChangeShapeType="1"/>
            </p:cNvSpPr>
            <p:nvPr/>
          </p:nvSpPr>
          <p:spPr bwMode="auto">
            <a:xfrm>
              <a:off x="5098" y="1344"/>
              <a:ext cx="0" cy="287"/>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41" name="Line 69"/>
            <p:cNvSpPr>
              <a:spLocks noChangeShapeType="1"/>
            </p:cNvSpPr>
            <p:nvPr/>
          </p:nvSpPr>
          <p:spPr bwMode="auto">
            <a:xfrm>
              <a:off x="5376" y="1344"/>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42" name="Line 70"/>
            <p:cNvSpPr>
              <a:spLocks noChangeShapeType="1"/>
            </p:cNvSpPr>
            <p:nvPr/>
          </p:nvSpPr>
          <p:spPr bwMode="auto">
            <a:xfrm>
              <a:off x="1824" y="91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643" name="Line 71"/>
            <p:cNvSpPr>
              <a:spLocks noChangeShapeType="1"/>
            </p:cNvSpPr>
            <p:nvPr/>
          </p:nvSpPr>
          <p:spPr bwMode="auto">
            <a:xfrm>
              <a:off x="2928" y="91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644" name="Line 72"/>
            <p:cNvSpPr>
              <a:spLocks noChangeShapeType="1"/>
            </p:cNvSpPr>
            <p:nvPr/>
          </p:nvSpPr>
          <p:spPr bwMode="auto">
            <a:xfrm>
              <a:off x="3984" y="91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645" name="Line 73"/>
            <p:cNvSpPr>
              <a:spLocks noChangeShapeType="1"/>
            </p:cNvSpPr>
            <p:nvPr/>
          </p:nvSpPr>
          <p:spPr bwMode="auto">
            <a:xfrm>
              <a:off x="5088" y="960"/>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46" name="Line 74"/>
            <p:cNvSpPr>
              <a:spLocks noChangeShapeType="1"/>
            </p:cNvSpPr>
            <p:nvPr/>
          </p:nvSpPr>
          <p:spPr bwMode="auto">
            <a:xfrm flipH="1">
              <a:off x="5328" y="960"/>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47" name="Line 75"/>
            <p:cNvSpPr>
              <a:spLocks noChangeShapeType="1"/>
            </p:cNvSpPr>
            <p:nvPr/>
          </p:nvSpPr>
          <p:spPr bwMode="auto">
            <a:xfrm flipH="1" flipV="1">
              <a:off x="336" y="1152"/>
              <a:ext cx="49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48" name="Line 76"/>
            <p:cNvSpPr>
              <a:spLocks noChangeShapeType="1"/>
            </p:cNvSpPr>
            <p:nvPr/>
          </p:nvSpPr>
          <p:spPr bwMode="auto">
            <a:xfrm>
              <a:off x="336" y="1152"/>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49" name="Line 77"/>
            <p:cNvSpPr>
              <a:spLocks noChangeShapeType="1"/>
            </p:cNvSpPr>
            <p:nvPr/>
          </p:nvSpPr>
          <p:spPr bwMode="auto">
            <a:xfrm flipV="1">
              <a:off x="336" y="1536"/>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650" name="Line 78"/>
            <p:cNvSpPr>
              <a:spLocks noChangeShapeType="1"/>
            </p:cNvSpPr>
            <p:nvPr/>
          </p:nvSpPr>
          <p:spPr bwMode="auto">
            <a:xfrm>
              <a:off x="1344" y="1482"/>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651" name="Line 79"/>
            <p:cNvSpPr>
              <a:spLocks noChangeShapeType="1"/>
            </p:cNvSpPr>
            <p:nvPr/>
          </p:nvSpPr>
          <p:spPr bwMode="auto">
            <a:xfrm>
              <a:off x="2448" y="148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652" name="Line 80"/>
            <p:cNvSpPr>
              <a:spLocks noChangeShapeType="1"/>
            </p:cNvSpPr>
            <p:nvPr/>
          </p:nvSpPr>
          <p:spPr bwMode="auto">
            <a:xfrm>
              <a:off x="3888" y="1482"/>
              <a:ext cx="384" cy="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653" name="Rectangle 81"/>
            <p:cNvSpPr>
              <a:spLocks noChangeArrowheads="1"/>
            </p:cNvSpPr>
            <p:nvPr/>
          </p:nvSpPr>
          <p:spPr bwMode="auto">
            <a:xfrm>
              <a:off x="912" y="4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a:solidFill>
                    <a:schemeClr val="accent1"/>
                  </a:solidFill>
                  <a:ea typeface="宋体" panose="02010600030101010101" pitchFamily="2" charset="-122"/>
                </a:rPr>
                <a:t>H</a:t>
              </a:r>
            </a:p>
          </p:txBody>
        </p:sp>
        <p:sp>
          <p:nvSpPr>
            <p:cNvPr id="63654" name="Oval 82"/>
            <p:cNvSpPr>
              <a:spLocks noChangeAspect="1" noChangeArrowheads="1"/>
            </p:cNvSpPr>
            <p:nvPr/>
          </p:nvSpPr>
          <p:spPr bwMode="auto">
            <a:xfrm>
              <a:off x="720" y="610"/>
              <a:ext cx="68" cy="68"/>
            </a:xfrm>
            <a:prstGeom prst="ellipse">
              <a:avLst/>
            </a:prstGeom>
            <a:solidFill>
              <a:schemeClr val="tx1"/>
            </a:solidFill>
            <a:ln w="9525">
              <a:solidFill>
                <a:schemeClr val="tx1"/>
              </a:solidFill>
              <a:round/>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474195" name="Rectangle 83"/>
          <p:cNvSpPr>
            <a:spLocks noChangeArrowheads="1"/>
          </p:cNvSpPr>
          <p:nvPr/>
        </p:nvSpPr>
        <p:spPr bwMode="auto">
          <a:xfrm>
            <a:off x="142875" y="297180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chemeClr val="accent1"/>
                </a:solidFill>
                <a:latin typeface="楷体_GB2312" pitchFamily="49" charset="-122"/>
                <a:ea typeface="楷体_GB2312" pitchFamily="49" charset="-122"/>
              </a:rPr>
              <a:t>②</a:t>
            </a:r>
          </a:p>
        </p:txBody>
      </p:sp>
      <p:grpSp>
        <p:nvGrpSpPr>
          <p:cNvPr id="3" name="Group 84"/>
          <p:cNvGrpSpPr>
            <a:grpSpLocks/>
          </p:cNvGrpSpPr>
          <p:nvPr/>
        </p:nvGrpSpPr>
        <p:grpSpPr bwMode="auto">
          <a:xfrm>
            <a:off x="762000" y="3048000"/>
            <a:ext cx="8077200" cy="2276475"/>
            <a:chOff x="480" y="1920"/>
            <a:chExt cx="5088" cy="1434"/>
          </a:xfrm>
        </p:grpSpPr>
        <p:sp>
          <p:nvSpPr>
            <p:cNvPr id="63496" name="Rectangle 85"/>
            <p:cNvSpPr>
              <a:spLocks noChangeArrowheads="1"/>
            </p:cNvSpPr>
            <p:nvPr/>
          </p:nvSpPr>
          <p:spPr bwMode="auto">
            <a:xfrm>
              <a:off x="912" y="2304"/>
              <a:ext cx="336" cy="336"/>
            </a:xfrm>
            <a:prstGeom prst="rect">
              <a:avLst/>
            </a:prstGeom>
            <a:solidFill>
              <a:schemeClr val="accent1"/>
            </a:solidFill>
            <a:ln w="12700">
              <a:solidFill>
                <a:schemeClr val="hlink"/>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endParaRPr lang="zh-CN" altLang="zh-CN" sz="2400">
                <a:solidFill>
                  <a:schemeClr val="bg1"/>
                </a:solidFill>
                <a:latin typeface="Arial Narrow" panose="020B0606020202030204" pitchFamily="34" charset="0"/>
                <a:ea typeface="宋体" panose="02010600030101010101" pitchFamily="2" charset="-122"/>
              </a:endParaRPr>
            </a:p>
          </p:txBody>
        </p:sp>
        <p:sp>
          <p:nvSpPr>
            <p:cNvPr id="63497" name="Rectangle 86"/>
            <p:cNvSpPr>
              <a:spLocks noChangeArrowheads="1"/>
            </p:cNvSpPr>
            <p:nvPr/>
          </p:nvSpPr>
          <p:spPr bwMode="auto">
            <a:xfrm>
              <a:off x="1248" y="2304"/>
              <a:ext cx="1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498" name="Line 87"/>
            <p:cNvSpPr>
              <a:spLocks noChangeShapeType="1"/>
            </p:cNvSpPr>
            <p:nvPr/>
          </p:nvSpPr>
          <p:spPr bwMode="auto">
            <a:xfrm>
              <a:off x="1248" y="2304"/>
              <a:ext cx="144" cy="0"/>
            </a:xfrm>
            <a:prstGeom prst="line">
              <a:avLst/>
            </a:prstGeom>
            <a:noFill/>
            <a:ln w="12700" cap="sq">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9" name="Line 88"/>
            <p:cNvSpPr>
              <a:spLocks noChangeShapeType="1"/>
            </p:cNvSpPr>
            <p:nvPr/>
          </p:nvSpPr>
          <p:spPr bwMode="auto">
            <a:xfrm>
              <a:off x="1248" y="2640"/>
              <a:ext cx="144" cy="0"/>
            </a:xfrm>
            <a:prstGeom prst="line">
              <a:avLst/>
            </a:prstGeom>
            <a:noFill/>
            <a:ln w="12700" cap="sq">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0" name="Line 89"/>
            <p:cNvSpPr>
              <a:spLocks noChangeShapeType="1"/>
            </p:cNvSpPr>
            <p:nvPr/>
          </p:nvSpPr>
          <p:spPr bwMode="auto">
            <a:xfrm>
              <a:off x="1248" y="2304"/>
              <a:ext cx="0" cy="336"/>
            </a:xfrm>
            <a:prstGeom prst="line">
              <a:avLst/>
            </a:prstGeom>
            <a:noFill/>
            <a:ln w="12700" cap="sq">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1" name="Line 90"/>
            <p:cNvSpPr>
              <a:spLocks noChangeShapeType="1"/>
            </p:cNvSpPr>
            <p:nvPr/>
          </p:nvSpPr>
          <p:spPr bwMode="auto">
            <a:xfrm>
              <a:off x="1392" y="2304"/>
              <a:ext cx="0" cy="336"/>
            </a:xfrm>
            <a:prstGeom prst="line">
              <a:avLst/>
            </a:prstGeom>
            <a:noFill/>
            <a:ln w="12700" cap="sq">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2" name="Rectangle 91"/>
            <p:cNvSpPr>
              <a:spLocks noChangeArrowheads="1"/>
            </p:cNvSpPr>
            <p:nvPr/>
          </p:nvSpPr>
          <p:spPr bwMode="auto">
            <a:xfrm>
              <a:off x="2321" y="2310"/>
              <a:ext cx="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503" name="Rectangle 92"/>
            <p:cNvSpPr>
              <a:spLocks noChangeArrowheads="1"/>
            </p:cNvSpPr>
            <p:nvPr/>
          </p:nvSpPr>
          <p:spPr bwMode="auto">
            <a:xfrm>
              <a:off x="1668" y="2310"/>
              <a:ext cx="6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ZHAO</a:t>
              </a:r>
            </a:p>
          </p:txBody>
        </p:sp>
        <p:sp>
          <p:nvSpPr>
            <p:cNvPr id="63504" name="Line 93"/>
            <p:cNvSpPr>
              <a:spLocks noChangeShapeType="1"/>
            </p:cNvSpPr>
            <p:nvPr/>
          </p:nvSpPr>
          <p:spPr bwMode="auto">
            <a:xfrm>
              <a:off x="1668" y="2310"/>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5" name="Line 94"/>
            <p:cNvSpPr>
              <a:spLocks noChangeShapeType="1"/>
            </p:cNvSpPr>
            <p:nvPr/>
          </p:nvSpPr>
          <p:spPr bwMode="auto">
            <a:xfrm>
              <a:off x="1668" y="2640"/>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6" name="Line 95"/>
            <p:cNvSpPr>
              <a:spLocks noChangeShapeType="1"/>
            </p:cNvSpPr>
            <p:nvPr/>
          </p:nvSpPr>
          <p:spPr bwMode="auto">
            <a:xfrm>
              <a:off x="1668" y="2310"/>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7" name="Line 96"/>
            <p:cNvSpPr>
              <a:spLocks noChangeShapeType="1"/>
            </p:cNvSpPr>
            <p:nvPr/>
          </p:nvSpPr>
          <p:spPr bwMode="auto">
            <a:xfrm>
              <a:off x="2321" y="2310"/>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8" name="Line 97"/>
            <p:cNvSpPr>
              <a:spLocks noChangeShapeType="1"/>
            </p:cNvSpPr>
            <p:nvPr/>
          </p:nvSpPr>
          <p:spPr bwMode="auto">
            <a:xfrm>
              <a:off x="2484" y="2310"/>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9" name="Line 98"/>
            <p:cNvSpPr>
              <a:spLocks noChangeShapeType="1"/>
            </p:cNvSpPr>
            <p:nvPr/>
          </p:nvSpPr>
          <p:spPr bwMode="auto">
            <a:xfrm>
              <a:off x="1332" y="2448"/>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0" name="Rectangle 99"/>
            <p:cNvSpPr>
              <a:spLocks noChangeArrowheads="1"/>
            </p:cNvSpPr>
            <p:nvPr/>
          </p:nvSpPr>
          <p:spPr bwMode="auto">
            <a:xfrm>
              <a:off x="3425" y="2304"/>
              <a:ext cx="1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511" name="Rectangle 100"/>
            <p:cNvSpPr>
              <a:spLocks noChangeArrowheads="1"/>
            </p:cNvSpPr>
            <p:nvPr/>
          </p:nvSpPr>
          <p:spPr bwMode="auto">
            <a:xfrm>
              <a:off x="2772" y="2304"/>
              <a:ext cx="65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QIAN</a:t>
              </a:r>
            </a:p>
          </p:txBody>
        </p:sp>
        <p:sp>
          <p:nvSpPr>
            <p:cNvPr id="63512" name="Line 101"/>
            <p:cNvSpPr>
              <a:spLocks noChangeShapeType="1"/>
            </p:cNvSpPr>
            <p:nvPr/>
          </p:nvSpPr>
          <p:spPr bwMode="auto">
            <a:xfrm>
              <a:off x="2772" y="2304"/>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3" name="Line 102"/>
            <p:cNvSpPr>
              <a:spLocks noChangeShapeType="1"/>
            </p:cNvSpPr>
            <p:nvPr/>
          </p:nvSpPr>
          <p:spPr bwMode="auto">
            <a:xfrm>
              <a:off x="2772" y="2630"/>
              <a:ext cx="81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4" name="Line 103"/>
            <p:cNvSpPr>
              <a:spLocks noChangeShapeType="1"/>
            </p:cNvSpPr>
            <p:nvPr/>
          </p:nvSpPr>
          <p:spPr bwMode="auto">
            <a:xfrm>
              <a:off x="2772" y="2304"/>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5" name="Line 104"/>
            <p:cNvSpPr>
              <a:spLocks noChangeShapeType="1"/>
            </p:cNvSpPr>
            <p:nvPr/>
          </p:nvSpPr>
          <p:spPr bwMode="auto">
            <a:xfrm>
              <a:off x="3425" y="2304"/>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6" name="Line 105"/>
            <p:cNvSpPr>
              <a:spLocks noChangeShapeType="1"/>
            </p:cNvSpPr>
            <p:nvPr/>
          </p:nvSpPr>
          <p:spPr bwMode="auto">
            <a:xfrm>
              <a:off x="3588" y="2304"/>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7" name="Rectangle 106"/>
            <p:cNvSpPr>
              <a:spLocks noChangeArrowheads="1"/>
            </p:cNvSpPr>
            <p:nvPr/>
          </p:nvSpPr>
          <p:spPr bwMode="auto">
            <a:xfrm>
              <a:off x="5309" y="2304"/>
              <a:ext cx="1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518" name="Rectangle 107"/>
            <p:cNvSpPr>
              <a:spLocks noChangeArrowheads="1"/>
            </p:cNvSpPr>
            <p:nvPr/>
          </p:nvSpPr>
          <p:spPr bwMode="auto">
            <a:xfrm>
              <a:off x="4932" y="2304"/>
              <a:ext cx="3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t>LI</a:t>
              </a:r>
            </a:p>
          </p:txBody>
        </p:sp>
        <p:sp>
          <p:nvSpPr>
            <p:cNvPr id="63519" name="Line 108"/>
            <p:cNvSpPr>
              <a:spLocks noChangeShapeType="1"/>
            </p:cNvSpPr>
            <p:nvPr/>
          </p:nvSpPr>
          <p:spPr bwMode="auto">
            <a:xfrm>
              <a:off x="4932" y="2304"/>
              <a:ext cx="49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0" name="Line 109"/>
            <p:cNvSpPr>
              <a:spLocks noChangeShapeType="1"/>
            </p:cNvSpPr>
            <p:nvPr/>
          </p:nvSpPr>
          <p:spPr bwMode="auto">
            <a:xfrm>
              <a:off x="4932" y="2634"/>
              <a:ext cx="49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1" name="Line 110"/>
            <p:cNvSpPr>
              <a:spLocks noChangeShapeType="1"/>
            </p:cNvSpPr>
            <p:nvPr/>
          </p:nvSpPr>
          <p:spPr bwMode="auto">
            <a:xfrm>
              <a:off x="4932" y="2304"/>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2" name="Line 111"/>
            <p:cNvSpPr>
              <a:spLocks noChangeShapeType="1"/>
            </p:cNvSpPr>
            <p:nvPr/>
          </p:nvSpPr>
          <p:spPr bwMode="auto">
            <a:xfrm>
              <a:off x="5309" y="2304"/>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Line 112"/>
            <p:cNvSpPr>
              <a:spLocks noChangeShapeType="1"/>
            </p:cNvSpPr>
            <p:nvPr/>
          </p:nvSpPr>
          <p:spPr bwMode="auto">
            <a:xfrm>
              <a:off x="5424" y="2304"/>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4" name="Rectangle 113"/>
            <p:cNvSpPr>
              <a:spLocks noChangeArrowheads="1"/>
            </p:cNvSpPr>
            <p:nvPr/>
          </p:nvSpPr>
          <p:spPr bwMode="auto">
            <a:xfrm>
              <a:off x="4444" y="2304"/>
              <a:ext cx="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525" name="Rectangle 114"/>
            <p:cNvSpPr>
              <a:spLocks noChangeArrowheads="1"/>
            </p:cNvSpPr>
            <p:nvPr/>
          </p:nvSpPr>
          <p:spPr bwMode="auto">
            <a:xfrm>
              <a:off x="3876" y="2304"/>
              <a:ext cx="5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sz="2400"/>
                <a:t>SUN</a:t>
              </a:r>
            </a:p>
          </p:txBody>
        </p:sp>
        <p:sp>
          <p:nvSpPr>
            <p:cNvPr id="63526" name="Line 115"/>
            <p:cNvSpPr>
              <a:spLocks noChangeShapeType="1"/>
            </p:cNvSpPr>
            <p:nvPr/>
          </p:nvSpPr>
          <p:spPr bwMode="auto">
            <a:xfrm>
              <a:off x="3876" y="2304"/>
              <a:ext cx="72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7" name="Line 116"/>
            <p:cNvSpPr>
              <a:spLocks noChangeShapeType="1"/>
            </p:cNvSpPr>
            <p:nvPr/>
          </p:nvSpPr>
          <p:spPr bwMode="auto">
            <a:xfrm>
              <a:off x="3876" y="2634"/>
              <a:ext cx="72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8" name="Line 117"/>
            <p:cNvSpPr>
              <a:spLocks noChangeShapeType="1"/>
            </p:cNvSpPr>
            <p:nvPr/>
          </p:nvSpPr>
          <p:spPr bwMode="auto">
            <a:xfrm>
              <a:off x="3876" y="2304"/>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9" name="Line 118"/>
            <p:cNvSpPr>
              <a:spLocks noChangeShapeType="1"/>
            </p:cNvSpPr>
            <p:nvPr/>
          </p:nvSpPr>
          <p:spPr bwMode="auto">
            <a:xfrm>
              <a:off x="4444" y="2304"/>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0" name="Line 119"/>
            <p:cNvSpPr>
              <a:spLocks noChangeShapeType="1"/>
            </p:cNvSpPr>
            <p:nvPr/>
          </p:nvSpPr>
          <p:spPr bwMode="auto">
            <a:xfrm>
              <a:off x="4596" y="2304"/>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1" name="Rectangle 120"/>
            <p:cNvSpPr>
              <a:spLocks noChangeArrowheads="1"/>
            </p:cNvSpPr>
            <p:nvPr/>
          </p:nvSpPr>
          <p:spPr bwMode="auto">
            <a:xfrm>
              <a:off x="1566" y="3028"/>
              <a:ext cx="11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532" name="Rectangle 121"/>
            <p:cNvSpPr>
              <a:spLocks noChangeArrowheads="1"/>
            </p:cNvSpPr>
            <p:nvPr/>
          </p:nvSpPr>
          <p:spPr bwMode="auto">
            <a:xfrm>
              <a:off x="864" y="3028"/>
              <a:ext cx="70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ZHOU</a:t>
              </a:r>
            </a:p>
          </p:txBody>
        </p:sp>
        <p:sp>
          <p:nvSpPr>
            <p:cNvPr id="63533" name="Line 122"/>
            <p:cNvSpPr>
              <a:spLocks noChangeShapeType="1"/>
            </p:cNvSpPr>
            <p:nvPr/>
          </p:nvSpPr>
          <p:spPr bwMode="auto">
            <a:xfrm>
              <a:off x="864" y="3028"/>
              <a:ext cx="81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4" name="Line 123"/>
            <p:cNvSpPr>
              <a:spLocks noChangeShapeType="1"/>
            </p:cNvSpPr>
            <p:nvPr/>
          </p:nvSpPr>
          <p:spPr bwMode="auto">
            <a:xfrm>
              <a:off x="864" y="3354"/>
              <a:ext cx="81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5" name="Line 124"/>
            <p:cNvSpPr>
              <a:spLocks noChangeShapeType="1"/>
            </p:cNvSpPr>
            <p:nvPr/>
          </p:nvSpPr>
          <p:spPr bwMode="auto">
            <a:xfrm>
              <a:off x="864" y="302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6" name="Line 125"/>
            <p:cNvSpPr>
              <a:spLocks noChangeShapeType="1"/>
            </p:cNvSpPr>
            <p:nvPr/>
          </p:nvSpPr>
          <p:spPr bwMode="auto">
            <a:xfrm>
              <a:off x="1566" y="3028"/>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7" name="Line 126"/>
            <p:cNvSpPr>
              <a:spLocks noChangeShapeType="1"/>
            </p:cNvSpPr>
            <p:nvPr/>
          </p:nvSpPr>
          <p:spPr bwMode="auto">
            <a:xfrm>
              <a:off x="1681" y="302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8" name="Rectangle 127"/>
            <p:cNvSpPr>
              <a:spLocks noChangeArrowheads="1"/>
            </p:cNvSpPr>
            <p:nvPr/>
          </p:nvSpPr>
          <p:spPr bwMode="auto">
            <a:xfrm>
              <a:off x="2490" y="3028"/>
              <a:ext cx="11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539" name="Rectangle 128"/>
            <p:cNvSpPr>
              <a:spLocks noChangeArrowheads="1"/>
            </p:cNvSpPr>
            <p:nvPr/>
          </p:nvSpPr>
          <p:spPr bwMode="auto">
            <a:xfrm>
              <a:off x="2016" y="3028"/>
              <a:ext cx="4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WU</a:t>
              </a:r>
            </a:p>
          </p:txBody>
        </p:sp>
        <p:sp>
          <p:nvSpPr>
            <p:cNvPr id="63540" name="Line 129"/>
            <p:cNvSpPr>
              <a:spLocks noChangeShapeType="1"/>
            </p:cNvSpPr>
            <p:nvPr/>
          </p:nvSpPr>
          <p:spPr bwMode="auto">
            <a:xfrm>
              <a:off x="2016" y="3028"/>
              <a:ext cx="589"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1" name="Line 130"/>
            <p:cNvSpPr>
              <a:spLocks noChangeShapeType="1"/>
            </p:cNvSpPr>
            <p:nvPr/>
          </p:nvSpPr>
          <p:spPr bwMode="auto">
            <a:xfrm>
              <a:off x="2016" y="3354"/>
              <a:ext cx="589"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2" name="Line 131"/>
            <p:cNvSpPr>
              <a:spLocks noChangeShapeType="1"/>
            </p:cNvSpPr>
            <p:nvPr/>
          </p:nvSpPr>
          <p:spPr bwMode="auto">
            <a:xfrm>
              <a:off x="2016" y="302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3" name="Line 132"/>
            <p:cNvSpPr>
              <a:spLocks noChangeShapeType="1"/>
            </p:cNvSpPr>
            <p:nvPr/>
          </p:nvSpPr>
          <p:spPr bwMode="auto">
            <a:xfrm>
              <a:off x="2490" y="3028"/>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4" name="Line 133"/>
            <p:cNvSpPr>
              <a:spLocks noChangeShapeType="1"/>
            </p:cNvSpPr>
            <p:nvPr/>
          </p:nvSpPr>
          <p:spPr bwMode="auto">
            <a:xfrm>
              <a:off x="2605" y="302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5" name="Rectangle 134"/>
            <p:cNvSpPr>
              <a:spLocks noChangeArrowheads="1"/>
            </p:cNvSpPr>
            <p:nvPr/>
          </p:nvSpPr>
          <p:spPr bwMode="auto">
            <a:xfrm>
              <a:off x="3648" y="3018"/>
              <a:ext cx="1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3546" name="Rectangle 135"/>
            <p:cNvSpPr>
              <a:spLocks noChangeArrowheads="1"/>
            </p:cNvSpPr>
            <p:nvPr/>
          </p:nvSpPr>
          <p:spPr bwMode="auto">
            <a:xfrm>
              <a:off x="2880" y="3018"/>
              <a:ext cx="7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ZHENG</a:t>
              </a:r>
            </a:p>
          </p:txBody>
        </p:sp>
        <p:sp>
          <p:nvSpPr>
            <p:cNvPr id="63547" name="Line 136"/>
            <p:cNvSpPr>
              <a:spLocks noChangeShapeType="1"/>
            </p:cNvSpPr>
            <p:nvPr/>
          </p:nvSpPr>
          <p:spPr bwMode="auto">
            <a:xfrm>
              <a:off x="2880" y="3018"/>
              <a:ext cx="96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8" name="Line 137"/>
            <p:cNvSpPr>
              <a:spLocks noChangeShapeType="1"/>
            </p:cNvSpPr>
            <p:nvPr/>
          </p:nvSpPr>
          <p:spPr bwMode="auto">
            <a:xfrm>
              <a:off x="2880" y="3344"/>
              <a:ext cx="96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9" name="Line 138"/>
            <p:cNvSpPr>
              <a:spLocks noChangeShapeType="1"/>
            </p:cNvSpPr>
            <p:nvPr/>
          </p:nvSpPr>
          <p:spPr bwMode="auto">
            <a:xfrm>
              <a:off x="2880" y="301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0" name="Line 139"/>
            <p:cNvSpPr>
              <a:spLocks noChangeShapeType="1"/>
            </p:cNvSpPr>
            <p:nvPr/>
          </p:nvSpPr>
          <p:spPr bwMode="auto">
            <a:xfrm>
              <a:off x="3648" y="3018"/>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1" name="Line 140"/>
            <p:cNvSpPr>
              <a:spLocks noChangeShapeType="1"/>
            </p:cNvSpPr>
            <p:nvPr/>
          </p:nvSpPr>
          <p:spPr bwMode="auto">
            <a:xfrm>
              <a:off x="3840" y="3018"/>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2" name="Rectangle 141"/>
            <p:cNvSpPr>
              <a:spLocks noChangeArrowheads="1"/>
            </p:cNvSpPr>
            <p:nvPr/>
          </p:nvSpPr>
          <p:spPr bwMode="auto">
            <a:xfrm>
              <a:off x="4906" y="3024"/>
              <a:ext cx="27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000"/>
                <a:t>/\</a:t>
              </a:r>
            </a:p>
          </p:txBody>
        </p:sp>
        <p:sp>
          <p:nvSpPr>
            <p:cNvPr id="63553" name="Rectangle 142"/>
            <p:cNvSpPr>
              <a:spLocks noChangeArrowheads="1"/>
            </p:cNvSpPr>
            <p:nvPr/>
          </p:nvSpPr>
          <p:spPr bwMode="auto">
            <a:xfrm>
              <a:off x="4128" y="3024"/>
              <a:ext cx="77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WANG</a:t>
              </a:r>
            </a:p>
          </p:txBody>
        </p:sp>
        <p:sp>
          <p:nvSpPr>
            <p:cNvPr id="63554" name="Line 143"/>
            <p:cNvSpPr>
              <a:spLocks noChangeShapeType="1"/>
            </p:cNvSpPr>
            <p:nvPr/>
          </p:nvSpPr>
          <p:spPr bwMode="auto">
            <a:xfrm>
              <a:off x="4128" y="3024"/>
              <a:ext cx="105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5" name="Line 144"/>
            <p:cNvSpPr>
              <a:spLocks noChangeShapeType="1"/>
            </p:cNvSpPr>
            <p:nvPr/>
          </p:nvSpPr>
          <p:spPr bwMode="auto">
            <a:xfrm>
              <a:off x="4128" y="3311"/>
              <a:ext cx="105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6" name="Line 145"/>
            <p:cNvSpPr>
              <a:spLocks noChangeShapeType="1"/>
            </p:cNvSpPr>
            <p:nvPr/>
          </p:nvSpPr>
          <p:spPr bwMode="auto">
            <a:xfrm>
              <a:off x="4128" y="3024"/>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7" name="Line 146"/>
            <p:cNvSpPr>
              <a:spLocks noChangeShapeType="1"/>
            </p:cNvSpPr>
            <p:nvPr/>
          </p:nvSpPr>
          <p:spPr bwMode="auto">
            <a:xfrm>
              <a:off x="4906" y="3024"/>
              <a:ext cx="0" cy="287"/>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8" name="Line 147"/>
            <p:cNvSpPr>
              <a:spLocks noChangeShapeType="1"/>
            </p:cNvSpPr>
            <p:nvPr/>
          </p:nvSpPr>
          <p:spPr bwMode="auto">
            <a:xfrm>
              <a:off x="5184" y="3024"/>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9" name="Line 148"/>
            <p:cNvSpPr>
              <a:spLocks noChangeShapeType="1"/>
            </p:cNvSpPr>
            <p:nvPr/>
          </p:nvSpPr>
          <p:spPr bwMode="auto">
            <a:xfrm>
              <a:off x="2388" y="244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0" name="Line 149"/>
            <p:cNvSpPr>
              <a:spLocks noChangeShapeType="1"/>
            </p:cNvSpPr>
            <p:nvPr/>
          </p:nvSpPr>
          <p:spPr bwMode="auto">
            <a:xfrm>
              <a:off x="3492" y="244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1" name="Line 150"/>
            <p:cNvSpPr>
              <a:spLocks noChangeShapeType="1"/>
            </p:cNvSpPr>
            <p:nvPr/>
          </p:nvSpPr>
          <p:spPr bwMode="auto">
            <a:xfrm>
              <a:off x="4548" y="244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2" name="Line 151"/>
            <p:cNvSpPr>
              <a:spLocks noChangeShapeType="1"/>
            </p:cNvSpPr>
            <p:nvPr/>
          </p:nvSpPr>
          <p:spPr bwMode="auto">
            <a:xfrm>
              <a:off x="5328" y="2448"/>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3" name="Line 152"/>
            <p:cNvSpPr>
              <a:spLocks noChangeShapeType="1"/>
            </p:cNvSpPr>
            <p:nvPr/>
          </p:nvSpPr>
          <p:spPr bwMode="auto">
            <a:xfrm flipH="1">
              <a:off x="5568" y="2448"/>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4" name="Line 153"/>
            <p:cNvSpPr>
              <a:spLocks noChangeShapeType="1"/>
            </p:cNvSpPr>
            <p:nvPr/>
          </p:nvSpPr>
          <p:spPr bwMode="auto">
            <a:xfrm flipH="1">
              <a:off x="624" y="2826"/>
              <a:ext cx="4944"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5" name="Line 154"/>
            <p:cNvSpPr>
              <a:spLocks noChangeShapeType="1"/>
            </p:cNvSpPr>
            <p:nvPr/>
          </p:nvSpPr>
          <p:spPr bwMode="auto">
            <a:xfrm>
              <a:off x="624" y="2832"/>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6" name="Line 155"/>
            <p:cNvSpPr>
              <a:spLocks noChangeShapeType="1"/>
            </p:cNvSpPr>
            <p:nvPr/>
          </p:nvSpPr>
          <p:spPr bwMode="auto">
            <a:xfrm flipV="1">
              <a:off x="624" y="3216"/>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7" name="Line 156"/>
            <p:cNvSpPr>
              <a:spLocks noChangeShapeType="1"/>
            </p:cNvSpPr>
            <p:nvPr/>
          </p:nvSpPr>
          <p:spPr bwMode="auto">
            <a:xfrm>
              <a:off x="1632" y="3162"/>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8" name="Line 157"/>
            <p:cNvSpPr>
              <a:spLocks noChangeShapeType="1"/>
            </p:cNvSpPr>
            <p:nvPr/>
          </p:nvSpPr>
          <p:spPr bwMode="auto">
            <a:xfrm>
              <a:off x="2544" y="316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9" name="Line 158"/>
            <p:cNvSpPr>
              <a:spLocks noChangeShapeType="1"/>
            </p:cNvSpPr>
            <p:nvPr/>
          </p:nvSpPr>
          <p:spPr bwMode="auto">
            <a:xfrm>
              <a:off x="3744" y="3162"/>
              <a:ext cx="384" cy="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70" name="Rectangle 159"/>
            <p:cNvSpPr>
              <a:spLocks noChangeArrowheads="1"/>
            </p:cNvSpPr>
            <p:nvPr/>
          </p:nvSpPr>
          <p:spPr bwMode="auto">
            <a:xfrm>
              <a:off x="480" y="2064"/>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2400"/>
            </a:p>
          </p:txBody>
        </p:sp>
        <p:sp>
          <p:nvSpPr>
            <p:cNvPr id="63571" name="Line 160"/>
            <p:cNvSpPr>
              <a:spLocks noChangeShapeType="1"/>
            </p:cNvSpPr>
            <p:nvPr/>
          </p:nvSpPr>
          <p:spPr bwMode="auto">
            <a:xfrm>
              <a:off x="480" y="2064"/>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2" name="Line 161"/>
            <p:cNvSpPr>
              <a:spLocks noChangeShapeType="1"/>
            </p:cNvSpPr>
            <p:nvPr/>
          </p:nvSpPr>
          <p:spPr bwMode="auto">
            <a:xfrm>
              <a:off x="480" y="2351"/>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3" name="Line 162"/>
            <p:cNvSpPr>
              <a:spLocks noChangeShapeType="1"/>
            </p:cNvSpPr>
            <p:nvPr/>
          </p:nvSpPr>
          <p:spPr bwMode="auto">
            <a:xfrm>
              <a:off x="480" y="2064"/>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4" name="Line 163"/>
            <p:cNvSpPr>
              <a:spLocks noChangeShapeType="1"/>
            </p:cNvSpPr>
            <p:nvPr/>
          </p:nvSpPr>
          <p:spPr bwMode="auto">
            <a:xfrm>
              <a:off x="768" y="2064"/>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5" name="Line 164"/>
            <p:cNvSpPr>
              <a:spLocks noChangeShapeType="1"/>
            </p:cNvSpPr>
            <p:nvPr/>
          </p:nvSpPr>
          <p:spPr bwMode="auto">
            <a:xfrm>
              <a:off x="624" y="2214"/>
              <a:ext cx="0" cy="2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6" name="Line 165"/>
            <p:cNvSpPr>
              <a:spLocks noChangeShapeType="1"/>
            </p:cNvSpPr>
            <p:nvPr/>
          </p:nvSpPr>
          <p:spPr bwMode="auto">
            <a:xfrm>
              <a:off x="624" y="2496"/>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77" name="Rectangle 166"/>
            <p:cNvSpPr>
              <a:spLocks noChangeArrowheads="1"/>
            </p:cNvSpPr>
            <p:nvPr/>
          </p:nvSpPr>
          <p:spPr bwMode="auto">
            <a:xfrm>
              <a:off x="816" y="192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a:solidFill>
                    <a:schemeClr val="accent1"/>
                  </a:solidFill>
                  <a:ea typeface="宋体" panose="02010600030101010101" pitchFamily="2" charset="-122"/>
                </a:rPr>
                <a:t>H</a:t>
              </a:r>
            </a:p>
          </p:txBody>
        </p:sp>
        <p:sp>
          <p:nvSpPr>
            <p:cNvPr id="63578" name="Oval 167"/>
            <p:cNvSpPr>
              <a:spLocks noChangeAspect="1" noChangeArrowheads="1"/>
            </p:cNvSpPr>
            <p:nvPr/>
          </p:nvSpPr>
          <p:spPr bwMode="auto">
            <a:xfrm>
              <a:off x="576" y="2146"/>
              <a:ext cx="68" cy="68"/>
            </a:xfrm>
            <a:prstGeom prst="ellipse">
              <a:avLst/>
            </a:prstGeom>
            <a:solidFill>
              <a:schemeClr val="tx1"/>
            </a:solidFill>
            <a:ln w="9525">
              <a:solidFill>
                <a:schemeClr val="tx1"/>
              </a:solidFill>
              <a:round/>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474280" name="Text Box 168"/>
          <p:cNvSpPr txBox="1">
            <a:spLocks noChangeArrowheads="1"/>
          </p:cNvSpPr>
          <p:nvPr/>
        </p:nvSpPr>
        <p:spPr bwMode="auto">
          <a:xfrm>
            <a:off x="609600" y="57150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b="1">
                <a:solidFill>
                  <a:schemeClr val="tx2"/>
                </a:solidFill>
                <a:ea typeface="宋体" panose="02010600030101010101" pitchFamily="2" charset="-122"/>
              </a:rPr>
              <a:t>区别：</a:t>
            </a:r>
            <a:r>
              <a:rPr lang="zh-CN" altLang="en-US" b="1">
                <a:solidFill>
                  <a:schemeClr val="accent1"/>
                </a:solidFill>
                <a:ea typeface="宋体" panose="02010600030101010101" pitchFamily="2" charset="-122"/>
              </a:rPr>
              <a:t>① </a:t>
            </a:r>
            <a:r>
              <a:rPr lang="zh-CN" altLang="en-US" b="1">
                <a:solidFill>
                  <a:schemeClr val="tx2"/>
                </a:solidFill>
                <a:ea typeface="宋体" panose="02010600030101010101" pitchFamily="2" charset="-122"/>
              </a:rPr>
              <a:t>无头结点    </a:t>
            </a:r>
            <a:r>
              <a:rPr lang="zh-CN" altLang="en-US" b="1">
                <a:solidFill>
                  <a:schemeClr val="accent1"/>
                </a:solidFill>
                <a:ea typeface="宋体" panose="02010600030101010101" pitchFamily="2" charset="-122"/>
              </a:rPr>
              <a:t>② </a:t>
            </a:r>
            <a:r>
              <a:rPr lang="zh-CN" altLang="en-US" b="1">
                <a:solidFill>
                  <a:schemeClr val="tx2"/>
                </a:solidFill>
                <a:ea typeface="宋体" panose="02010600030101010101" pitchFamily="2" charset="-122"/>
              </a:rPr>
              <a:t>有头结点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474117"/>
                                        </p:tgtEl>
                                        <p:attrNameLst>
                                          <p:attrName>style.visibility</p:attrName>
                                        </p:attrNameLst>
                                      </p:cBhvr>
                                      <p:to>
                                        <p:strVal val="visible"/>
                                      </p:to>
                                    </p:set>
                                  </p:childTnLst>
                                </p:cTn>
                              </p:par>
                            </p:childTnLst>
                          </p:cTn>
                        </p:par>
                        <p:par>
                          <p:cTn id="7" fill="hold" nodeType="afterGroup">
                            <p:stCondLst>
                              <p:cond delay="1500"/>
                            </p:stCondLst>
                            <p:childTnLst>
                              <p:par>
                                <p:cTn id="8" presetID="16" presetClass="entr" presetSubtype="37" fill="hold" nodeType="after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barn(outVertical)">
                                      <p:cBhvr>
                                        <p:cTn id="10" dur="500"/>
                                        <p:tgtEl>
                                          <p:spTgt spid="2"/>
                                        </p:tgtEl>
                                      </p:cBhvr>
                                    </p:animEffect>
                                  </p:childTnLst>
                                </p:cTn>
                              </p:par>
                            </p:childTnLst>
                          </p:cTn>
                        </p:par>
                        <p:par>
                          <p:cTn id="11" fill="hold" nodeType="afterGroup">
                            <p:stCondLst>
                              <p:cond delay="3000"/>
                            </p:stCondLst>
                            <p:childTnLst>
                              <p:par>
                                <p:cTn id="12" presetID="1" presetClass="entr" presetSubtype="0" fill="hold" grpId="0" nodeType="afterEffect">
                                  <p:stCondLst>
                                    <p:cond delay="1000"/>
                                  </p:stCondLst>
                                  <p:childTnLst>
                                    <p:set>
                                      <p:cBhvr>
                                        <p:cTn id="13" dur="1" fill="hold">
                                          <p:stCondLst>
                                            <p:cond delay="499"/>
                                          </p:stCondLst>
                                        </p:cTn>
                                        <p:tgtEl>
                                          <p:spTgt spid="474195"/>
                                        </p:tgtEl>
                                        <p:attrNameLst>
                                          <p:attrName>style.visibility</p:attrName>
                                        </p:attrNameLst>
                                      </p:cBhvr>
                                      <p:to>
                                        <p:strVal val="visible"/>
                                      </p:to>
                                    </p:set>
                                  </p:childTnLst>
                                </p:cTn>
                              </p:par>
                            </p:childTnLst>
                          </p:cTn>
                        </p:par>
                        <p:par>
                          <p:cTn id="14" fill="hold" nodeType="afterGroup">
                            <p:stCondLst>
                              <p:cond delay="4500"/>
                            </p:stCondLst>
                            <p:childTnLst>
                              <p:par>
                                <p:cTn id="15" presetID="16" presetClass="entr" presetSubtype="37" fill="hold" nodeType="afterEffect">
                                  <p:stCondLst>
                                    <p:cond delay="100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500"/>
                                        <p:tgtEl>
                                          <p:spTgt spid="3"/>
                                        </p:tgtEl>
                                      </p:cBhvr>
                                    </p:animEffect>
                                  </p:childTnLst>
                                </p:cTn>
                              </p:par>
                            </p:childTnLst>
                          </p:cTn>
                        </p:par>
                        <p:par>
                          <p:cTn id="18" fill="hold" nodeType="afterGroup">
                            <p:stCondLst>
                              <p:cond delay="6000"/>
                            </p:stCondLst>
                            <p:childTnLst>
                              <p:par>
                                <p:cTn id="19" presetID="1" presetClass="entr" presetSubtype="0" fill="hold" grpId="0" nodeType="afterEffect">
                                  <p:stCondLst>
                                    <p:cond delay="1000"/>
                                  </p:stCondLst>
                                  <p:iterate type="wd">
                                    <p:tmAbs val="300"/>
                                  </p:iterate>
                                  <p:childTnLst>
                                    <p:set>
                                      <p:cBhvr>
                                        <p:cTn id="20" dur="1" fill="hold">
                                          <p:stCondLst>
                                            <p:cond delay="299"/>
                                          </p:stCondLst>
                                        </p:cTn>
                                        <p:tgtEl>
                                          <p:spTgt spid="474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7" grpId="0"/>
      <p:bldP spid="474195" grpId="0"/>
      <p:bldP spid="474280"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5"/>
          <p:cNvSpPr>
            <a:spLocks noChangeArrowheads="1"/>
          </p:cNvSpPr>
          <p:nvPr/>
        </p:nvSpPr>
        <p:spPr bwMode="auto">
          <a:xfrm>
            <a:off x="61913" y="0"/>
            <a:ext cx="4953000" cy="528638"/>
          </a:xfrm>
          <a:prstGeom prst="rect">
            <a:avLst/>
          </a:prstGeom>
          <a:solidFill>
            <a:srgbClr val="CCFFFF"/>
          </a:solidFill>
          <a:ln w="9525">
            <a:solidFill>
              <a:schemeClr val="accent2"/>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b="1">
                <a:latin typeface="楷体_GB2312" pitchFamily="49" charset="-122"/>
                <a:ea typeface="楷体_GB2312" pitchFamily="49" charset="-122"/>
              </a:rPr>
              <a:t>讨论</a:t>
            </a:r>
            <a:r>
              <a:rPr lang="en-US" altLang="zh-CN" b="1">
                <a:latin typeface="楷体_GB2312" pitchFamily="49" charset="-122"/>
                <a:ea typeface="楷体_GB2312" pitchFamily="49" charset="-122"/>
              </a:rPr>
              <a:t>1. </a:t>
            </a:r>
            <a:r>
              <a:rPr lang="zh-CN" altLang="en-US" b="1">
                <a:latin typeface="楷体_GB2312" pitchFamily="49" charset="-122"/>
                <a:ea typeface="楷体_GB2312" pitchFamily="49" charset="-122"/>
              </a:rPr>
              <a:t>如何表示</a:t>
            </a:r>
            <a:r>
              <a:rPr lang="zh-CN" altLang="en-US" b="1">
                <a:solidFill>
                  <a:srgbClr val="FF3300"/>
                </a:solidFill>
                <a:latin typeface="楷体_GB2312" pitchFamily="49" charset="-122"/>
                <a:ea typeface="楷体_GB2312" pitchFamily="49" charset="-122"/>
              </a:rPr>
              <a:t>空表</a:t>
            </a:r>
            <a:r>
              <a:rPr lang="zh-CN" altLang="en-US" b="1">
                <a:latin typeface="楷体_GB2312" pitchFamily="49" charset="-122"/>
                <a:ea typeface="楷体_GB2312" pitchFamily="49" charset="-122"/>
              </a:rPr>
              <a:t>？</a:t>
            </a:r>
          </a:p>
        </p:txBody>
      </p:sp>
      <p:sp>
        <p:nvSpPr>
          <p:cNvPr id="64515" name="Rectangle 7"/>
          <p:cNvSpPr>
            <a:spLocks noChangeArrowheads="1"/>
          </p:cNvSpPr>
          <p:nvPr/>
        </p:nvSpPr>
        <p:spPr bwMode="auto">
          <a:xfrm>
            <a:off x="-252413" y="1004888"/>
            <a:ext cx="9396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15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200" b="1">
                <a:latin typeface="楷体_GB2312" pitchFamily="49" charset="-122"/>
                <a:ea typeface="楷体_GB2312" pitchFamily="49" charset="-122"/>
              </a:rPr>
              <a:t>有头结点时，</a:t>
            </a:r>
            <a:r>
              <a:rPr lang="zh-CN" altLang="en-US" sz="3200" b="1">
                <a:solidFill>
                  <a:srgbClr val="FF3300"/>
                </a:solidFill>
                <a:latin typeface="楷体_GB2312" pitchFamily="49" charset="-122"/>
                <a:ea typeface="楷体_GB2312" pitchFamily="49" charset="-122"/>
              </a:rPr>
              <a:t>当头结点的指针域为空</a:t>
            </a:r>
            <a:r>
              <a:rPr lang="zh-CN" altLang="en-US" sz="3200" b="1">
                <a:latin typeface="楷体_GB2312" pitchFamily="49" charset="-122"/>
                <a:ea typeface="楷体_GB2312" pitchFamily="49" charset="-122"/>
              </a:rPr>
              <a:t>时表示空表</a:t>
            </a:r>
          </a:p>
        </p:txBody>
      </p:sp>
      <p:grpSp>
        <p:nvGrpSpPr>
          <p:cNvPr id="64516" name="Group 8"/>
          <p:cNvGrpSpPr>
            <a:grpSpLocks/>
          </p:cNvGrpSpPr>
          <p:nvPr/>
        </p:nvGrpSpPr>
        <p:grpSpPr bwMode="auto">
          <a:xfrm>
            <a:off x="628650" y="1895475"/>
            <a:ext cx="7905750" cy="2233613"/>
            <a:chOff x="492" y="2568"/>
            <a:chExt cx="4980" cy="1407"/>
          </a:xfrm>
        </p:grpSpPr>
        <p:grpSp>
          <p:nvGrpSpPr>
            <p:cNvPr id="64517" name="Group 9"/>
            <p:cNvGrpSpPr>
              <a:grpSpLocks/>
            </p:cNvGrpSpPr>
            <p:nvPr/>
          </p:nvGrpSpPr>
          <p:grpSpPr bwMode="auto">
            <a:xfrm>
              <a:off x="492" y="2568"/>
              <a:ext cx="4656" cy="1381"/>
              <a:chOff x="480" y="2406"/>
              <a:chExt cx="4656" cy="1381"/>
            </a:xfrm>
          </p:grpSpPr>
          <p:sp>
            <p:nvSpPr>
              <p:cNvPr id="64524" name="Rectangle 10"/>
              <p:cNvSpPr>
                <a:spLocks noChangeArrowheads="1"/>
              </p:cNvSpPr>
              <p:nvPr/>
            </p:nvSpPr>
            <p:spPr bwMode="auto">
              <a:xfrm>
                <a:off x="4704" y="2880"/>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endParaRPr kumimoji="1" lang="zh-CN" altLang="zh-CN" sz="3200">
                  <a:ea typeface="宋体" panose="02010600030101010101" pitchFamily="2" charset="-122"/>
                </a:endParaRPr>
              </a:p>
            </p:txBody>
          </p:sp>
          <p:sp>
            <p:nvSpPr>
              <p:cNvPr id="64525" name="Rectangle 11"/>
              <p:cNvSpPr>
                <a:spLocks noChangeArrowheads="1"/>
              </p:cNvSpPr>
              <p:nvPr/>
            </p:nvSpPr>
            <p:spPr bwMode="auto">
              <a:xfrm>
                <a:off x="3168" y="2880"/>
                <a:ext cx="288"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endParaRPr kumimoji="1" lang="zh-CN" altLang="zh-CN" sz="3200">
                  <a:ea typeface="宋体" panose="02010600030101010101" pitchFamily="2" charset="-122"/>
                </a:endParaRPr>
              </a:p>
            </p:txBody>
          </p:sp>
          <p:sp>
            <p:nvSpPr>
              <p:cNvPr id="64526" name="Rectangle 12"/>
              <p:cNvSpPr>
                <a:spLocks noChangeArrowheads="1"/>
              </p:cNvSpPr>
              <p:nvPr/>
            </p:nvSpPr>
            <p:spPr bwMode="auto">
              <a:xfrm>
                <a:off x="1968" y="2880"/>
                <a:ext cx="240"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endParaRPr kumimoji="1" lang="zh-CN" altLang="zh-CN" sz="3200">
                  <a:ea typeface="宋体" panose="02010600030101010101" pitchFamily="2" charset="-122"/>
                </a:endParaRPr>
              </a:p>
            </p:txBody>
          </p:sp>
          <p:sp>
            <p:nvSpPr>
              <p:cNvPr id="64527" name="Rectangle 13"/>
              <p:cNvSpPr>
                <a:spLocks noChangeArrowheads="1"/>
              </p:cNvSpPr>
              <p:nvPr/>
            </p:nvSpPr>
            <p:spPr bwMode="auto">
              <a:xfrm>
                <a:off x="1200" y="2880"/>
                <a:ext cx="240" cy="336"/>
              </a:xfrm>
              <a:prstGeom prst="rect">
                <a:avLst/>
              </a:prstGeom>
              <a:solidFill>
                <a:schemeClr val="bg2"/>
              </a:solidFill>
              <a:ln w="28575">
                <a:solidFill>
                  <a:srgbClr val="0000FF"/>
                </a:solidFill>
                <a:miter lim="800000"/>
                <a:headEnd/>
                <a:tailEnd/>
              </a:ln>
              <a:effectLst>
                <a:outerShdw dist="107763" dir="2700000" algn="ctr" rotWithShape="0">
                  <a:srgbClr val="808080"/>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endParaRPr kumimoji="1" lang="zh-CN" altLang="zh-CN" sz="3200">
                  <a:ea typeface="宋体" panose="02010600030101010101" pitchFamily="2" charset="-122"/>
                </a:endParaRPr>
              </a:p>
            </p:txBody>
          </p:sp>
          <p:sp>
            <p:nvSpPr>
              <p:cNvPr id="566286" name="Text Box 14"/>
              <p:cNvSpPr txBox="1">
                <a:spLocks noChangeArrowheads="1"/>
              </p:cNvSpPr>
              <p:nvPr/>
            </p:nvSpPr>
            <p:spPr bwMode="auto">
              <a:xfrm>
                <a:off x="1769" y="3317"/>
                <a:ext cx="3110" cy="379"/>
              </a:xfrm>
              <a:prstGeom prst="rect">
                <a:avLst/>
              </a:prstGeom>
              <a:noFill/>
              <a:ln w="9525">
                <a:noFill/>
                <a:miter lim="800000"/>
              </a:ln>
            </p:spPr>
            <p:txBody>
              <a:bodyPr wrap="none" lIns="112947" tIns="56473" rIns="112947" bIns="56473">
                <a:spAutoFit/>
              </a:bodyPr>
              <a:lstStyle/>
              <a:p>
                <a:pPr defTabSz="1129030" eaLnBrk="1" hangingPunct="1">
                  <a:defRPr/>
                </a:pPr>
                <a:r>
                  <a:rPr kumimoji="1" lang="zh-CN" altLang="en-US" sz="3200" b="1">
                    <a:solidFill>
                      <a:srgbClr val="9900CC"/>
                    </a:solidFill>
                    <a:effectLst>
                      <a:outerShdw blurRad="38100" dist="38100" dir="2700000" algn="tl">
                        <a:srgbClr val="C0C0C0"/>
                      </a:outerShdw>
                    </a:effectLst>
                    <a:latin typeface="仿宋_GB2312" pitchFamily="49" charset="-122"/>
                  </a:rPr>
                  <a:t>非空表	        空表</a:t>
                </a:r>
                <a:endParaRPr kumimoji="1" lang="zh-CN" altLang="en-US" sz="3000">
                  <a:ea typeface="宋体" panose="02010600030101010101" pitchFamily="2" charset="-122"/>
                </a:endParaRPr>
              </a:p>
            </p:txBody>
          </p:sp>
          <p:sp>
            <p:nvSpPr>
              <p:cNvPr id="64529" name="Rectangle 15"/>
              <p:cNvSpPr>
                <a:spLocks noChangeArrowheads="1"/>
              </p:cNvSpPr>
              <p:nvPr/>
            </p:nvSpPr>
            <p:spPr bwMode="auto">
              <a:xfrm>
                <a:off x="2208"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endParaRPr kumimoji="1" lang="zh-CN" altLang="zh-CN" sz="3200">
                  <a:ea typeface="宋体" panose="02010600030101010101" pitchFamily="2" charset="-122"/>
                </a:endParaRPr>
              </a:p>
            </p:txBody>
          </p:sp>
          <p:sp>
            <p:nvSpPr>
              <p:cNvPr id="64530" name="Line 16"/>
              <p:cNvSpPr>
                <a:spLocks noChangeShapeType="1"/>
              </p:cNvSpPr>
              <p:nvPr/>
            </p:nvSpPr>
            <p:spPr bwMode="auto">
              <a:xfrm>
                <a:off x="2352" y="3024"/>
                <a:ext cx="2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1" name="Line 17"/>
              <p:cNvSpPr>
                <a:spLocks noChangeShapeType="1"/>
              </p:cNvSpPr>
              <p:nvPr/>
            </p:nvSpPr>
            <p:spPr bwMode="auto">
              <a:xfrm>
                <a:off x="2640" y="3024"/>
                <a:ext cx="288"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2" name="Line 18"/>
              <p:cNvSpPr>
                <a:spLocks noChangeShapeType="1"/>
              </p:cNvSpPr>
              <p:nvPr/>
            </p:nvSpPr>
            <p:spPr bwMode="auto">
              <a:xfrm>
                <a:off x="2928" y="3024"/>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4533" name="Rectangle 19"/>
              <p:cNvSpPr>
                <a:spLocks noChangeArrowheads="1"/>
              </p:cNvSpPr>
              <p:nvPr/>
            </p:nvSpPr>
            <p:spPr bwMode="auto">
              <a:xfrm>
                <a:off x="3456" y="2880"/>
                <a:ext cx="192" cy="336"/>
              </a:xfrm>
              <a:prstGeom prst="rect">
                <a:avLst/>
              </a:prstGeom>
              <a:solidFill>
                <a:srgbClr val="FFFFCC"/>
              </a:solidFill>
              <a:ln w="38100">
                <a:solidFill>
                  <a:srgbClr val="0000FF"/>
                </a:solidFill>
                <a:miter lim="800000"/>
                <a:headEnd/>
                <a:tailEnd/>
              </a:ln>
              <a:effectLst>
                <a:outerShdw dist="107763" dir="2700000" algn="ctr" rotWithShape="0">
                  <a:srgbClr val="808080"/>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kumimoji="1" lang="en-US" altLang="zh-CN" sz="3200" b="1">
                    <a:solidFill>
                      <a:schemeClr val="accent2"/>
                    </a:solidFill>
                    <a:ea typeface="宋体" panose="02010600030101010101" pitchFamily="2" charset="-122"/>
                  </a:rPr>
                  <a:t>0</a:t>
                </a:r>
                <a:endParaRPr kumimoji="1" lang="en-US" altLang="zh-CN" sz="3200">
                  <a:ea typeface="宋体" panose="02010600030101010101" pitchFamily="2" charset="-122"/>
                </a:endParaRPr>
              </a:p>
            </p:txBody>
          </p:sp>
          <p:sp>
            <p:nvSpPr>
              <p:cNvPr id="64534" name="Text Box 20"/>
              <p:cNvSpPr txBox="1">
                <a:spLocks noChangeArrowheads="1"/>
              </p:cNvSpPr>
              <p:nvPr/>
            </p:nvSpPr>
            <p:spPr bwMode="auto">
              <a:xfrm>
                <a:off x="3168" y="2841"/>
                <a:ext cx="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i="1">
                    <a:solidFill>
                      <a:schemeClr val="accent2"/>
                    </a:solidFill>
                    <a:ea typeface="宋体" panose="02010600030101010101" pitchFamily="2" charset="-122"/>
                  </a:rPr>
                  <a:t>a</a:t>
                </a:r>
                <a:r>
                  <a:rPr lang="en-US" altLang="zh-CN" b="1" i="1" baseline="-25000">
                    <a:solidFill>
                      <a:schemeClr val="accent2"/>
                    </a:solidFill>
                    <a:ea typeface="宋体" panose="02010600030101010101" pitchFamily="2" charset="-122"/>
                  </a:rPr>
                  <a:t>n</a:t>
                </a:r>
                <a:endParaRPr lang="en-US" altLang="zh-CN" sz="3200">
                  <a:solidFill>
                    <a:schemeClr val="accent2"/>
                  </a:solidFill>
                  <a:ea typeface="宋体" panose="02010600030101010101" pitchFamily="2" charset="-122"/>
                </a:endParaRPr>
              </a:p>
            </p:txBody>
          </p:sp>
          <p:sp>
            <p:nvSpPr>
              <p:cNvPr id="64535" name="Text Box 21"/>
              <p:cNvSpPr txBox="1">
                <a:spLocks noChangeArrowheads="1"/>
              </p:cNvSpPr>
              <p:nvPr/>
            </p:nvSpPr>
            <p:spPr bwMode="auto">
              <a:xfrm>
                <a:off x="1952" y="2832"/>
                <a:ext cx="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i="1">
                    <a:solidFill>
                      <a:schemeClr val="accent2"/>
                    </a:solidFill>
                    <a:ea typeface="宋体" panose="02010600030101010101" pitchFamily="2" charset="-122"/>
                  </a:rPr>
                  <a:t>a</a:t>
                </a:r>
                <a:r>
                  <a:rPr lang="en-US" altLang="zh-CN" b="1" i="1" baseline="-25000">
                    <a:solidFill>
                      <a:schemeClr val="accent2"/>
                    </a:solidFill>
                    <a:ea typeface="宋体" panose="02010600030101010101" pitchFamily="2" charset="-122"/>
                  </a:rPr>
                  <a:t>0</a:t>
                </a:r>
                <a:endParaRPr lang="en-US" altLang="zh-CN" sz="3200" baseline="-25000">
                  <a:ea typeface="宋体" panose="02010600030101010101" pitchFamily="2" charset="-122"/>
                </a:endParaRPr>
              </a:p>
            </p:txBody>
          </p:sp>
          <p:sp>
            <p:nvSpPr>
              <p:cNvPr id="64536" name="Rectangle 22"/>
              <p:cNvSpPr>
                <a:spLocks noChangeArrowheads="1"/>
              </p:cNvSpPr>
              <p:nvPr/>
            </p:nvSpPr>
            <p:spPr bwMode="auto">
              <a:xfrm>
                <a:off x="1440" y="2880"/>
                <a:ext cx="192" cy="336"/>
              </a:xfrm>
              <a:prstGeom prst="rect">
                <a:avLst/>
              </a:prstGeom>
              <a:solidFill>
                <a:srgbClr val="FFFFCC"/>
              </a:solidFill>
              <a:ln w="28575">
                <a:solidFill>
                  <a:srgbClr val="0000FF"/>
                </a:solidFill>
                <a:miter lim="800000"/>
                <a:headEnd/>
                <a:tailEnd/>
              </a:ln>
              <a:effectLst>
                <a:outerShdw dist="107763" dir="2700000" algn="ctr" rotWithShape="0">
                  <a:srgbClr val="808080"/>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endParaRPr kumimoji="1" lang="zh-CN" altLang="zh-CN" sz="3200">
                  <a:ea typeface="宋体" panose="02010600030101010101" pitchFamily="2" charset="-122"/>
                </a:endParaRPr>
              </a:p>
            </p:txBody>
          </p:sp>
          <p:sp>
            <p:nvSpPr>
              <p:cNvPr id="64537" name="Line 23"/>
              <p:cNvSpPr>
                <a:spLocks noChangeShapeType="1"/>
              </p:cNvSpPr>
              <p:nvPr/>
            </p:nvSpPr>
            <p:spPr bwMode="auto">
              <a:xfrm>
                <a:off x="1536" y="3024"/>
                <a:ext cx="432"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4538" name="Line 24"/>
              <p:cNvSpPr>
                <a:spLocks noChangeShapeType="1"/>
              </p:cNvSpPr>
              <p:nvPr/>
            </p:nvSpPr>
            <p:spPr bwMode="auto">
              <a:xfrm>
                <a:off x="960" y="3024"/>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4539" name="Text Box 25"/>
              <p:cNvSpPr txBox="1">
                <a:spLocks noChangeArrowheads="1"/>
              </p:cNvSpPr>
              <p:nvPr/>
            </p:nvSpPr>
            <p:spPr bwMode="auto">
              <a:xfrm>
                <a:off x="480" y="2841"/>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FF3300"/>
                    </a:solidFill>
                    <a:ea typeface="宋体" panose="02010600030101010101" pitchFamily="2" charset="-122"/>
                  </a:rPr>
                  <a:t>head</a:t>
                </a:r>
                <a:endParaRPr lang="en-US" altLang="zh-CN" sz="3200">
                  <a:ea typeface="宋体" panose="02010600030101010101" pitchFamily="2" charset="-122"/>
                </a:endParaRPr>
              </a:p>
            </p:txBody>
          </p:sp>
          <p:sp>
            <p:nvSpPr>
              <p:cNvPr id="64540" name="Line 26"/>
              <p:cNvSpPr>
                <a:spLocks noChangeShapeType="1"/>
              </p:cNvSpPr>
              <p:nvPr/>
            </p:nvSpPr>
            <p:spPr bwMode="auto">
              <a:xfrm>
                <a:off x="4464" y="3024"/>
                <a:ext cx="24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4541" name="Text Box 27"/>
              <p:cNvSpPr txBox="1">
                <a:spLocks noChangeArrowheads="1"/>
              </p:cNvSpPr>
              <p:nvPr/>
            </p:nvSpPr>
            <p:spPr bwMode="auto">
              <a:xfrm>
                <a:off x="3975" y="2832"/>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rgbClr val="FF3300"/>
                    </a:solidFill>
                    <a:ea typeface="宋体" panose="02010600030101010101" pitchFamily="2" charset="-122"/>
                  </a:rPr>
                  <a:t>head</a:t>
                </a:r>
                <a:endParaRPr lang="en-US" altLang="zh-CN" sz="3200">
                  <a:ea typeface="宋体" panose="02010600030101010101" pitchFamily="2" charset="-122"/>
                </a:endParaRPr>
              </a:p>
            </p:txBody>
          </p:sp>
          <p:sp>
            <p:nvSpPr>
              <p:cNvPr id="64542" name="Rectangle 28"/>
              <p:cNvSpPr>
                <a:spLocks noChangeArrowheads="1"/>
              </p:cNvSpPr>
              <p:nvPr/>
            </p:nvSpPr>
            <p:spPr bwMode="auto">
              <a:xfrm>
                <a:off x="4944" y="2880"/>
                <a:ext cx="192" cy="336"/>
              </a:xfrm>
              <a:prstGeom prst="rect">
                <a:avLst/>
              </a:prstGeom>
              <a:solidFill>
                <a:srgbClr val="FFFFCC"/>
              </a:solidFill>
              <a:ln w="38100">
                <a:solidFill>
                  <a:srgbClr val="0000FF"/>
                </a:solidFill>
                <a:miter lim="800000"/>
                <a:headEnd/>
                <a:tailEnd/>
              </a:ln>
              <a:effectLst>
                <a:outerShdw dist="107763" dir="2700000" algn="ctr" rotWithShape="0">
                  <a:srgbClr val="808080"/>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en-US" altLang="zh-CN" sz="3200">
                    <a:ea typeface="宋体" panose="02010600030101010101" pitchFamily="2" charset="-122"/>
                  </a:rPr>
                  <a:t>^</a:t>
                </a:r>
              </a:p>
            </p:txBody>
          </p:sp>
          <p:sp>
            <p:nvSpPr>
              <p:cNvPr id="64543" name="AutoShape 29"/>
              <p:cNvSpPr>
                <a:spLocks/>
              </p:cNvSpPr>
              <p:nvPr/>
            </p:nvSpPr>
            <p:spPr bwMode="auto">
              <a:xfrm>
                <a:off x="623" y="3403"/>
                <a:ext cx="576" cy="384"/>
              </a:xfrm>
              <a:prstGeom prst="borderCallout2">
                <a:avLst>
                  <a:gd name="adj1" fmla="val 18750"/>
                  <a:gd name="adj2" fmla="val 108333"/>
                  <a:gd name="adj3" fmla="val 18750"/>
                  <a:gd name="adj4" fmla="val 116148"/>
                  <a:gd name="adj5" fmla="val -40106"/>
                  <a:gd name="adj6" fmla="val 124134"/>
                </a:avLst>
              </a:prstGeom>
              <a:solidFill>
                <a:schemeClr val="accent1"/>
              </a:solidFill>
              <a:ln w="38100">
                <a:solidFill>
                  <a:schemeClr val="tx1"/>
                </a:solidFill>
                <a:miter lim="800000"/>
                <a:headEnd type="triangle" w="sm" len="med"/>
                <a:tailEnd/>
              </a:ln>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latin typeface="Arial" panose="020B0604020202020204" pitchFamily="34" charset="0"/>
                    <a:ea typeface="宋体" panose="02010600030101010101" pitchFamily="2" charset="-122"/>
                  </a:rPr>
                  <a:t>表头结点</a:t>
                </a:r>
              </a:p>
            </p:txBody>
          </p:sp>
          <p:sp>
            <p:nvSpPr>
              <p:cNvPr id="64544" name="AutoShape 30"/>
              <p:cNvSpPr>
                <a:spLocks/>
              </p:cNvSpPr>
              <p:nvPr/>
            </p:nvSpPr>
            <p:spPr bwMode="auto">
              <a:xfrm>
                <a:off x="2520" y="2406"/>
                <a:ext cx="723" cy="384"/>
              </a:xfrm>
              <a:prstGeom prst="borderCallout2">
                <a:avLst>
                  <a:gd name="adj1" fmla="val 18750"/>
                  <a:gd name="adj2" fmla="val -6639"/>
                  <a:gd name="adj3" fmla="val 18750"/>
                  <a:gd name="adj4" fmla="val -25032"/>
                  <a:gd name="adj5" fmla="val 113023"/>
                  <a:gd name="adj6" fmla="val -44259"/>
                </a:avLst>
              </a:prstGeom>
              <a:solidFill>
                <a:schemeClr val="accent1"/>
              </a:solidFill>
              <a:ln w="38100">
                <a:solidFill>
                  <a:schemeClr val="tx1"/>
                </a:solidFill>
                <a:miter lim="800000"/>
                <a:headEnd type="triangle" w="sm" len="med"/>
                <a:tailEnd/>
              </a:ln>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zh-CN" altLang="en-US" sz="2000" b="1">
                    <a:latin typeface="Arial" panose="020B0604020202020204" pitchFamily="34" charset="0"/>
                    <a:ea typeface="宋体" panose="02010600030101010101" pitchFamily="2" charset="-122"/>
                  </a:rPr>
                  <a:t>第一个结点</a:t>
                </a:r>
              </a:p>
            </p:txBody>
          </p:sp>
        </p:grpSp>
        <p:grpSp>
          <p:nvGrpSpPr>
            <p:cNvPr id="64518" name="Group 31"/>
            <p:cNvGrpSpPr>
              <a:grpSpLocks/>
            </p:cNvGrpSpPr>
            <p:nvPr/>
          </p:nvGrpSpPr>
          <p:grpSpPr bwMode="auto">
            <a:xfrm>
              <a:off x="4824" y="3408"/>
              <a:ext cx="648" cy="423"/>
              <a:chOff x="3372" y="3456"/>
              <a:chExt cx="648" cy="423"/>
            </a:xfrm>
          </p:grpSpPr>
          <p:sp>
            <p:nvSpPr>
              <p:cNvPr id="64522" name="Line 32"/>
              <p:cNvSpPr>
                <a:spLocks noChangeShapeType="1"/>
              </p:cNvSpPr>
              <p:nvPr/>
            </p:nvSpPr>
            <p:spPr bwMode="auto">
              <a:xfrm flipV="1">
                <a:off x="3372" y="3456"/>
                <a:ext cx="12" cy="288"/>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3" name="Text Box 33"/>
              <p:cNvSpPr txBox="1">
                <a:spLocks noChangeArrowheads="1"/>
              </p:cNvSpPr>
              <p:nvPr/>
            </p:nvSpPr>
            <p:spPr bwMode="auto">
              <a:xfrm>
                <a:off x="3396" y="3552"/>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endParaRPr lang="zh-CN" altLang="zh-CN" b="1">
                  <a:solidFill>
                    <a:srgbClr val="FF3300"/>
                  </a:solidFill>
                  <a:ea typeface="宋体" panose="02010600030101010101" pitchFamily="2" charset="-122"/>
                </a:endParaRPr>
              </a:p>
            </p:txBody>
          </p:sp>
        </p:grpSp>
        <p:grpSp>
          <p:nvGrpSpPr>
            <p:cNvPr id="64519" name="Group 34"/>
            <p:cNvGrpSpPr>
              <a:grpSpLocks/>
            </p:cNvGrpSpPr>
            <p:nvPr/>
          </p:nvGrpSpPr>
          <p:grpSpPr bwMode="auto">
            <a:xfrm>
              <a:off x="3468" y="3552"/>
              <a:ext cx="648" cy="423"/>
              <a:chOff x="3372" y="3456"/>
              <a:chExt cx="648" cy="423"/>
            </a:xfrm>
          </p:grpSpPr>
          <p:sp>
            <p:nvSpPr>
              <p:cNvPr id="64520" name="Line 35"/>
              <p:cNvSpPr>
                <a:spLocks noChangeShapeType="1"/>
              </p:cNvSpPr>
              <p:nvPr/>
            </p:nvSpPr>
            <p:spPr bwMode="auto">
              <a:xfrm flipV="1">
                <a:off x="3372" y="3456"/>
                <a:ext cx="12" cy="288"/>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1" name="Text Box 36"/>
              <p:cNvSpPr txBox="1">
                <a:spLocks noChangeArrowheads="1"/>
              </p:cNvSpPr>
              <p:nvPr/>
            </p:nvSpPr>
            <p:spPr bwMode="auto">
              <a:xfrm>
                <a:off x="3396" y="3552"/>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endParaRPr lang="zh-CN" altLang="zh-CN" b="1">
                  <a:solidFill>
                    <a:srgbClr val="FF3300"/>
                  </a:solidFill>
                  <a:ea typeface="宋体" panose="02010600030101010101" pitchFamily="2" charset="-122"/>
                </a:endParaRPr>
              </a:p>
            </p:txBody>
          </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34925" y="0"/>
            <a:ext cx="6804025" cy="528638"/>
          </a:xfrm>
          <a:prstGeom prst="rect">
            <a:avLst/>
          </a:prstGeom>
          <a:solidFill>
            <a:srgbClr val="CCFFFF"/>
          </a:solidFill>
          <a:ln w="9525">
            <a:solidFill>
              <a:schemeClr val="accent2"/>
            </a:solidFill>
            <a:miter lim="800000"/>
            <a:headEnd/>
            <a:tailEnd/>
          </a:ln>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b="1">
                <a:solidFill>
                  <a:schemeClr val="tx2"/>
                </a:solidFill>
                <a:latin typeface="楷体_GB2312" pitchFamily="49" charset="-122"/>
                <a:ea typeface="楷体_GB2312" pitchFamily="49" charset="-122"/>
              </a:rPr>
              <a:t>讨论</a:t>
            </a:r>
            <a:r>
              <a:rPr lang="en-US" altLang="zh-CN" b="1">
                <a:solidFill>
                  <a:schemeClr val="tx2"/>
                </a:solidFill>
                <a:latin typeface="楷体_GB2312" pitchFamily="49" charset="-122"/>
                <a:ea typeface="楷体_GB2312" pitchFamily="49" charset="-122"/>
              </a:rPr>
              <a:t>2</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在链表中设置</a:t>
            </a:r>
            <a:r>
              <a:rPr lang="zh-CN" altLang="en-US" b="1">
                <a:solidFill>
                  <a:srgbClr val="FF3300"/>
                </a:solidFill>
                <a:latin typeface="楷体_GB2312" pitchFamily="49" charset="-122"/>
                <a:ea typeface="楷体_GB2312" pitchFamily="49" charset="-122"/>
              </a:rPr>
              <a:t>头结点</a:t>
            </a:r>
            <a:r>
              <a:rPr lang="zh-CN" altLang="en-US" b="1">
                <a:latin typeface="楷体_GB2312" pitchFamily="49" charset="-122"/>
                <a:ea typeface="楷体_GB2312" pitchFamily="49" charset="-122"/>
              </a:rPr>
              <a:t>有什么好处？</a:t>
            </a:r>
          </a:p>
        </p:txBody>
      </p:sp>
      <p:sp>
        <p:nvSpPr>
          <p:cNvPr id="567301" name="Rectangle 5"/>
          <p:cNvSpPr>
            <a:spLocks noChangeArrowheads="1"/>
          </p:cNvSpPr>
          <p:nvPr/>
        </p:nvSpPr>
        <p:spPr bwMode="auto">
          <a:xfrm>
            <a:off x="152400" y="647700"/>
            <a:ext cx="84582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620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ea typeface="楷体_GB2312" pitchFamily="49" charset="-122"/>
              </a:rPr>
              <a:t>⒈</a:t>
            </a:r>
            <a:r>
              <a:rPr lang="zh-CN" altLang="en-US" sz="3200" b="1">
                <a:ea typeface="楷体_GB2312" pitchFamily="49" charset="-122"/>
              </a:rPr>
              <a:t>便于</a:t>
            </a:r>
            <a:r>
              <a:rPr lang="zh-CN" altLang="en-US" sz="3200" b="1">
                <a:solidFill>
                  <a:srgbClr val="FF3300"/>
                </a:solidFill>
                <a:latin typeface="楷体_GB2312" pitchFamily="49" charset="-122"/>
                <a:ea typeface="楷体_GB2312" pitchFamily="49" charset="-122"/>
              </a:rPr>
              <a:t>首元结点</a:t>
            </a:r>
            <a:r>
              <a:rPr lang="zh-CN" altLang="en-US" sz="3200" b="1">
                <a:ea typeface="楷体_GB2312" pitchFamily="49" charset="-122"/>
              </a:rPr>
              <a:t>的处理</a:t>
            </a:r>
          </a:p>
          <a:p>
            <a:pPr eaLnBrk="1" hangingPunct="1"/>
            <a:r>
              <a:rPr lang="zh-CN" altLang="en-US" sz="3200" b="1">
                <a:ea typeface="楷体_GB2312" pitchFamily="49" charset="-122"/>
              </a:rPr>
              <a:t>首元结点的地址保存在头结点的指针域中</a:t>
            </a:r>
            <a:r>
              <a:rPr lang="en-US" altLang="zh-CN" sz="3200" b="1">
                <a:ea typeface="楷体_GB2312" pitchFamily="49" charset="-122"/>
              </a:rPr>
              <a:t>,</a:t>
            </a:r>
            <a:r>
              <a:rPr lang="zh-CN" altLang="en-US" sz="3200" b="1">
                <a:ea typeface="楷体_GB2312" pitchFamily="49" charset="-122"/>
              </a:rPr>
              <a:t>所以在链表的第一个位置上的操作和其它位置一致，无须进行特殊处理</a:t>
            </a:r>
            <a:r>
              <a:rPr lang="en-US" altLang="zh-CN" sz="3200" b="1">
                <a:ea typeface="楷体_GB2312" pitchFamily="49" charset="-122"/>
              </a:rPr>
              <a:t>;</a:t>
            </a:r>
          </a:p>
        </p:txBody>
      </p:sp>
      <p:sp>
        <p:nvSpPr>
          <p:cNvPr id="567302" name="Rectangle 6"/>
          <p:cNvSpPr>
            <a:spLocks noChangeArrowheads="1"/>
          </p:cNvSpPr>
          <p:nvPr/>
        </p:nvSpPr>
        <p:spPr bwMode="auto">
          <a:xfrm>
            <a:off x="146050" y="2844800"/>
            <a:ext cx="84582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620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ea typeface="楷体_GB2312" pitchFamily="49" charset="-122"/>
              </a:rPr>
              <a:t>⒉</a:t>
            </a:r>
            <a:r>
              <a:rPr lang="zh-CN" altLang="en-US" sz="3200" b="1">
                <a:ea typeface="楷体_GB2312" pitchFamily="49" charset="-122"/>
              </a:rPr>
              <a:t>便于</a:t>
            </a:r>
            <a:r>
              <a:rPr lang="zh-CN" altLang="en-US" sz="3200" b="1">
                <a:solidFill>
                  <a:srgbClr val="FF3300"/>
                </a:solidFill>
                <a:latin typeface="楷体_GB2312" pitchFamily="49" charset="-122"/>
                <a:ea typeface="楷体_GB2312" pitchFamily="49" charset="-122"/>
              </a:rPr>
              <a:t>空表和非空表</a:t>
            </a:r>
            <a:r>
              <a:rPr lang="zh-CN" altLang="en-US" sz="3200" b="1">
                <a:ea typeface="楷体_GB2312" pitchFamily="49" charset="-122"/>
              </a:rPr>
              <a:t>的统一处理</a:t>
            </a:r>
          </a:p>
          <a:p>
            <a:pPr eaLnBrk="1" hangingPunct="1"/>
            <a:r>
              <a:rPr lang="zh-CN" altLang="en-US" sz="3200" b="1">
                <a:ea typeface="楷体_GB2312" pitchFamily="49" charset="-122"/>
              </a:rPr>
              <a:t>无论链表是否为空，头指针都是指向头结点的非空指针，因此空表和非空表的处理也就统一了。</a:t>
            </a:r>
            <a:br>
              <a:rPr lang="zh-CN" altLang="en-US" sz="3200" b="1">
                <a:ea typeface="楷体_GB2312" pitchFamily="49" charset="-122"/>
              </a:rPr>
            </a:br>
            <a:endParaRPr lang="zh-CN" altLang="en-US" sz="3200" b="1">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73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7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1" grpId="0"/>
      <p:bldP spid="567302"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6164" name="Rectangle 4"/>
          <p:cNvSpPr>
            <a:spLocks noChangeArrowheads="1"/>
          </p:cNvSpPr>
          <p:nvPr/>
        </p:nvSpPr>
        <p:spPr bwMode="auto">
          <a:xfrm>
            <a:off x="73025" y="571500"/>
            <a:ext cx="6553200" cy="609600"/>
          </a:xfrm>
          <a:prstGeom prst="rect">
            <a:avLst/>
          </a:prstGeom>
          <a:solidFill>
            <a:srgbClr val="CCFFFF"/>
          </a:solidFill>
          <a:ln w="9525">
            <a:solidFill>
              <a:schemeClr val="accent2"/>
            </a:solidFill>
            <a:miter lim="800000"/>
            <a:headEnd/>
            <a:tailEnd/>
          </a:ln>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b="1">
                <a:latin typeface="楷体_GB2312" pitchFamily="49" charset="-122"/>
                <a:ea typeface="楷体_GB2312" pitchFamily="49" charset="-122"/>
              </a:rPr>
              <a:t>讨论</a:t>
            </a:r>
            <a:r>
              <a:rPr lang="en-US" altLang="zh-CN" b="1">
                <a:latin typeface="楷体_GB2312" pitchFamily="49" charset="-122"/>
                <a:ea typeface="楷体_GB2312" pitchFamily="49" charset="-122"/>
              </a:rPr>
              <a:t>3. </a:t>
            </a:r>
            <a:r>
              <a:rPr lang="zh-CN" altLang="en-US" b="1">
                <a:latin typeface="楷体_GB2312" pitchFamily="49" charset="-122"/>
                <a:ea typeface="楷体_GB2312" pitchFamily="49" charset="-122"/>
              </a:rPr>
              <a:t>头结点的</a:t>
            </a:r>
            <a:r>
              <a:rPr lang="zh-CN" altLang="en-US" b="1">
                <a:solidFill>
                  <a:srgbClr val="FF3300"/>
                </a:solidFill>
                <a:latin typeface="楷体_GB2312" pitchFamily="49" charset="-122"/>
                <a:ea typeface="楷体_GB2312" pitchFamily="49" charset="-122"/>
              </a:rPr>
              <a:t>数据域</a:t>
            </a:r>
            <a:r>
              <a:rPr lang="zh-CN" altLang="en-US" b="1">
                <a:latin typeface="楷体_GB2312" pitchFamily="49" charset="-122"/>
                <a:ea typeface="楷体_GB2312" pitchFamily="49" charset="-122"/>
              </a:rPr>
              <a:t>内装的是什么？</a:t>
            </a:r>
          </a:p>
        </p:txBody>
      </p:sp>
      <p:sp>
        <p:nvSpPr>
          <p:cNvPr id="476165" name="Rectangle 5"/>
          <p:cNvSpPr>
            <a:spLocks noChangeArrowheads="1"/>
          </p:cNvSpPr>
          <p:nvPr/>
        </p:nvSpPr>
        <p:spPr bwMode="auto">
          <a:xfrm>
            <a:off x="533400" y="1409700"/>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头结点的</a:t>
            </a:r>
            <a:r>
              <a:rPr lang="zh-CN" altLang="en-US" b="1">
                <a:solidFill>
                  <a:srgbClr val="FF3300"/>
                </a:solidFill>
                <a:latin typeface="楷体_GB2312" pitchFamily="49" charset="-122"/>
                <a:ea typeface="楷体_GB2312" pitchFamily="49" charset="-122"/>
              </a:rPr>
              <a:t>数据域</a:t>
            </a:r>
            <a:r>
              <a:rPr lang="zh-CN" altLang="en-US" b="1">
                <a:latin typeface="楷体_GB2312" pitchFamily="49" charset="-122"/>
                <a:ea typeface="楷体_GB2312" pitchFamily="49" charset="-122"/>
              </a:rPr>
              <a:t>可以为空，也可存放线性表</a:t>
            </a:r>
            <a:r>
              <a:rPr lang="zh-CN" altLang="en-US" b="1">
                <a:solidFill>
                  <a:srgbClr val="FF3300"/>
                </a:solidFill>
                <a:latin typeface="楷体_GB2312" pitchFamily="49" charset="-122"/>
                <a:ea typeface="楷体_GB2312" pitchFamily="49" charset="-122"/>
              </a:rPr>
              <a:t>长度</a:t>
            </a:r>
            <a:r>
              <a:rPr lang="zh-CN" altLang="en-US" b="1">
                <a:latin typeface="楷体_GB2312" pitchFamily="49" charset="-122"/>
                <a:ea typeface="楷体_GB2312" pitchFamily="49" charset="-122"/>
              </a:rPr>
              <a:t>等附加信息，但此结点不能计入链表长度值。</a:t>
            </a:r>
          </a:p>
        </p:txBody>
      </p:sp>
      <p:sp>
        <p:nvSpPr>
          <p:cNvPr id="476167" name="AutoShape 7"/>
          <p:cNvSpPr>
            <a:spLocks noChangeArrowheads="1"/>
          </p:cNvSpPr>
          <p:nvPr/>
        </p:nvSpPr>
        <p:spPr bwMode="auto">
          <a:xfrm>
            <a:off x="1123950" y="4210050"/>
            <a:ext cx="2819400" cy="533400"/>
          </a:xfrm>
          <a:prstGeom prst="wedgeRectCallout">
            <a:avLst>
              <a:gd name="adj1" fmla="val 104333"/>
              <a:gd name="adj2" fmla="val -265477"/>
            </a:avLst>
          </a:prstGeom>
          <a:noFill/>
          <a:ln w="381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zh-CN" altLang="en-US" b="1">
                <a:latin typeface="楷体_GB2312" pitchFamily="49" charset="-122"/>
                <a:ea typeface="楷体_GB2312" pitchFamily="49" charset="-122"/>
              </a:rPr>
              <a:t>头结点的数据域</a:t>
            </a:r>
          </a:p>
        </p:txBody>
      </p:sp>
      <p:grpSp>
        <p:nvGrpSpPr>
          <p:cNvPr id="2" name="Group 8"/>
          <p:cNvGrpSpPr>
            <a:grpSpLocks/>
          </p:cNvGrpSpPr>
          <p:nvPr/>
        </p:nvGrpSpPr>
        <p:grpSpPr bwMode="auto">
          <a:xfrm>
            <a:off x="3349625" y="2476500"/>
            <a:ext cx="3355975" cy="609600"/>
            <a:chOff x="2158" y="1104"/>
            <a:chExt cx="2114" cy="384"/>
          </a:xfrm>
        </p:grpSpPr>
        <p:sp>
          <p:nvSpPr>
            <p:cNvPr id="66566" name="Rectangle 9"/>
            <p:cNvSpPr>
              <a:spLocks noChangeArrowheads="1"/>
            </p:cNvSpPr>
            <p:nvPr/>
          </p:nvSpPr>
          <p:spPr bwMode="auto">
            <a:xfrm>
              <a:off x="2496" y="1152"/>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sz="2400">
                <a:latin typeface="楷体_GB2312" pitchFamily="49" charset="-122"/>
                <a:ea typeface="楷体_GB2312" pitchFamily="49" charset="-122"/>
              </a:endParaRPr>
            </a:p>
          </p:txBody>
        </p:sp>
        <p:sp>
          <p:nvSpPr>
            <p:cNvPr id="66567" name="Line 10"/>
            <p:cNvSpPr>
              <a:spLocks noChangeShapeType="1"/>
            </p:cNvSpPr>
            <p:nvPr/>
          </p:nvSpPr>
          <p:spPr bwMode="auto">
            <a:xfrm>
              <a:off x="2496" y="1152"/>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8" name="Line 11"/>
            <p:cNvSpPr>
              <a:spLocks noChangeShapeType="1"/>
            </p:cNvSpPr>
            <p:nvPr/>
          </p:nvSpPr>
          <p:spPr bwMode="auto">
            <a:xfrm>
              <a:off x="2496" y="1439"/>
              <a:ext cx="2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9" name="Line 12"/>
            <p:cNvSpPr>
              <a:spLocks noChangeShapeType="1"/>
            </p:cNvSpPr>
            <p:nvPr/>
          </p:nvSpPr>
          <p:spPr bwMode="auto">
            <a:xfrm>
              <a:off x="2496" y="1152"/>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0" name="Line 13"/>
            <p:cNvSpPr>
              <a:spLocks noChangeShapeType="1"/>
            </p:cNvSpPr>
            <p:nvPr/>
          </p:nvSpPr>
          <p:spPr bwMode="auto">
            <a:xfrm>
              <a:off x="2784" y="1152"/>
              <a:ext cx="0" cy="287"/>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1" name="Oval 14"/>
            <p:cNvSpPr>
              <a:spLocks noChangeAspect="1" noChangeArrowheads="1"/>
            </p:cNvSpPr>
            <p:nvPr/>
          </p:nvSpPr>
          <p:spPr bwMode="auto">
            <a:xfrm>
              <a:off x="2620" y="1276"/>
              <a:ext cx="68" cy="68"/>
            </a:xfrm>
            <a:prstGeom prst="ellipse">
              <a:avLst/>
            </a:prstGeom>
            <a:solidFill>
              <a:schemeClr val="tx1"/>
            </a:solidFill>
            <a:ln w="9525">
              <a:solidFill>
                <a:schemeClr val="tx1"/>
              </a:solidFill>
              <a:round/>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66572" name="Rectangle 15"/>
            <p:cNvSpPr>
              <a:spLocks noChangeArrowheads="1"/>
            </p:cNvSpPr>
            <p:nvPr/>
          </p:nvSpPr>
          <p:spPr bwMode="auto">
            <a:xfrm>
              <a:off x="3264" y="1152"/>
              <a:ext cx="336" cy="336"/>
            </a:xfrm>
            <a:prstGeom prst="rect">
              <a:avLst/>
            </a:prstGeom>
            <a:solidFill>
              <a:schemeClr val="accent1"/>
            </a:solidFill>
            <a:ln w="12700">
              <a:solidFill>
                <a:schemeClr val="hlink"/>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endParaRPr lang="zh-CN" altLang="zh-CN" sz="2400">
                <a:solidFill>
                  <a:schemeClr val="bg1"/>
                </a:solidFill>
                <a:latin typeface="楷体_GB2312" pitchFamily="49" charset="-122"/>
                <a:ea typeface="楷体_GB2312" pitchFamily="49" charset="-122"/>
              </a:endParaRPr>
            </a:p>
          </p:txBody>
        </p:sp>
        <p:sp>
          <p:nvSpPr>
            <p:cNvPr id="66573" name="Rectangle 16"/>
            <p:cNvSpPr>
              <a:spLocks noChangeArrowheads="1"/>
            </p:cNvSpPr>
            <p:nvPr/>
          </p:nvSpPr>
          <p:spPr bwMode="auto">
            <a:xfrm>
              <a:off x="3600" y="1152"/>
              <a:ext cx="2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b="1">
                <a:latin typeface="楷体_GB2312" pitchFamily="49" charset="-122"/>
                <a:ea typeface="楷体_GB2312" pitchFamily="49" charset="-122"/>
              </a:endParaRPr>
            </a:p>
          </p:txBody>
        </p:sp>
        <p:sp>
          <p:nvSpPr>
            <p:cNvPr id="66574" name="Line 17"/>
            <p:cNvSpPr>
              <a:spLocks noChangeShapeType="1"/>
            </p:cNvSpPr>
            <p:nvPr/>
          </p:nvSpPr>
          <p:spPr bwMode="auto">
            <a:xfrm>
              <a:off x="3600" y="1152"/>
              <a:ext cx="240" cy="0"/>
            </a:xfrm>
            <a:prstGeom prst="line">
              <a:avLst/>
            </a:prstGeom>
            <a:noFill/>
            <a:ln w="12700" cap="sq">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Line 18"/>
            <p:cNvSpPr>
              <a:spLocks noChangeShapeType="1"/>
            </p:cNvSpPr>
            <p:nvPr/>
          </p:nvSpPr>
          <p:spPr bwMode="auto">
            <a:xfrm>
              <a:off x="3600" y="1488"/>
              <a:ext cx="240" cy="0"/>
            </a:xfrm>
            <a:prstGeom prst="line">
              <a:avLst/>
            </a:prstGeom>
            <a:noFill/>
            <a:ln w="12700" cap="sq">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6" name="Line 19"/>
            <p:cNvSpPr>
              <a:spLocks noChangeShapeType="1"/>
            </p:cNvSpPr>
            <p:nvPr/>
          </p:nvSpPr>
          <p:spPr bwMode="auto">
            <a:xfrm>
              <a:off x="3600" y="1152"/>
              <a:ext cx="0" cy="336"/>
            </a:xfrm>
            <a:prstGeom prst="line">
              <a:avLst/>
            </a:prstGeom>
            <a:noFill/>
            <a:ln w="12700" cap="sq">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20"/>
            <p:cNvSpPr>
              <a:spLocks noChangeShapeType="1"/>
            </p:cNvSpPr>
            <p:nvPr/>
          </p:nvSpPr>
          <p:spPr bwMode="auto">
            <a:xfrm>
              <a:off x="3840" y="1152"/>
              <a:ext cx="0" cy="336"/>
            </a:xfrm>
            <a:prstGeom prst="line">
              <a:avLst/>
            </a:prstGeom>
            <a:noFill/>
            <a:ln w="12700" cap="sq">
              <a:solidFill>
                <a:schemeClr val="hlink"/>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8" name="Line 21"/>
            <p:cNvSpPr>
              <a:spLocks noChangeShapeType="1"/>
            </p:cNvSpPr>
            <p:nvPr/>
          </p:nvSpPr>
          <p:spPr bwMode="auto">
            <a:xfrm>
              <a:off x="2688" y="1296"/>
              <a:ext cx="57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9" name="Rectangle 22"/>
            <p:cNvSpPr>
              <a:spLocks noChangeArrowheads="1"/>
            </p:cNvSpPr>
            <p:nvPr/>
          </p:nvSpPr>
          <p:spPr bwMode="auto">
            <a:xfrm>
              <a:off x="2158" y="1104"/>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b="1">
                  <a:solidFill>
                    <a:schemeClr val="accent1"/>
                  </a:solidFill>
                  <a:latin typeface="楷体_GB2312" pitchFamily="49" charset="-122"/>
                  <a:ea typeface="楷体_GB2312" pitchFamily="49" charset="-122"/>
                </a:rPr>
                <a:t>H</a:t>
              </a:r>
            </a:p>
          </p:txBody>
        </p:sp>
        <p:sp>
          <p:nvSpPr>
            <p:cNvPr id="66580" name="Line 23"/>
            <p:cNvSpPr>
              <a:spLocks noChangeShapeType="1"/>
            </p:cNvSpPr>
            <p:nvPr/>
          </p:nvSpPr>
          <p:spPr bwMode="auto">
            <a:xfrm>
              <a:off x="3696" y="1296"/>
              <a:ext cx="57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61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1000"/>
                                  </p:stCondLst>
                                  <p:childTnLst>
                                    <p:set>
                                      <p:cBhvr>
                                        <p:cTn id="13" dur="1" fill="hold">
                                          <p:stCondLst>
                                            <p:cond delay="499"/>
                                          </p:stCondLst>
                                        </p:cTn>
                                        <p:tgtEl>
                                          <p:spTgt spid="2"/>
                                        </p:tgtEl>
                                        <p:attrNameLst>
                                          <p:attrName>style.visibility</p:attrName>
                                        </p:attrNameLst>
                                      </p:cBhvr>
                                      <p:to>
                                        <p:strVal val="visible"/>
                                      </p:to>
                                    </p:set>
                                  </p:childTnLst>
                                </p:cTn>
                              </p:par>
                            </p:childTnLst>
                          </p:cTn>
                        </p:par>
                        <p:par>
                          <p:cTn id="14" fill="hold" nodeType="afterGroup">
                            <p:stCondLst>
                              <p:cond delay="2000"/>
                            </p:stCondLst>
                            <p:childTnLst>
                              <p:par>
                                <p:cTn id="15" presetID="2" presetClass="entr" presetSubtype="8" fill="hold" grpId="0" nodeType="afterEffect">
                                  <p:stCondLst>
                                    <p:cond delay="1000"/>
                                  </p:stCondLst>
                                  <p:childTnLst>
                                    <p:set>
                                      <p:cBhvr>
                                        <p:cTn id="16" dur="1" fill="hold">
                                          <p:stCondLst>
                                            <p:cond delay="0"/>
                                          </p:stCondLst>
                                        </p:cTn>
                                        <p:tgtEl>
                                          <p:spTgt spid="476167"/>
                                        </p:tgtEl>
                                        <p:attrNameLst>
                                          <p:attrName>style.visibility</p:attrName>
                                        </p:attrNameLst>
                                      </p:cBhvr>
                                      <p:to>
                                        <p:strVal val="visible"/>
                                      </p:to>
                                    </p:set>
                                    <p:anim calcmode="lin" valueType="num">
                                      <p:cBhvr additive="base">
                                        <p:cTn id="17" dur="500" fill="hold"/>
                                        <p:tgtEl>
                                          <p:spTgt spid="476167"/>
                                        </p:tgtEl>
                                        <p:attrNameLst>
                                          <p:attrName>ppt_x</p:attrName>
                                        </p:attrNameLst>
                                      </p:cBhvr>
                                      <p:tavLst>
                                        <p:tav tm="0">
                                          <p:val>
                                            <p:strVal val="0-#ppt_w/2"/>
                                          </p:val>
                                        </p:tav>
                                        <p:tav tm="100000">
                                          <p:val>
                                            <p:strVal val="#ppt_x"/>
                                          </p:val>
                                        </p:tav>
                                      </p:tavLst>
                                    </p:anim>
                                    <p:anim calcmode="lin" valueType="num">
                                      <p:cBhvr additive="base">
                                        <p:cTn id="18" dur="500" fill="hold"/>
                                        <p:tgtEl>
                                          <p:spTgt spid="476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4" grpId="0" animBg="1"/>
      <p:bldP spid="476165" grpId="0"/>
      <p:bldP spid="47616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5"/>
          <p:cNvSpPr>
            <a:spLocks noChangeArrowheads="1"/>
          </p:cNvSpPr>
          <p:nvPr/>
        </p:nvSpPr>
        <p:spPr bwMode="auto">
          <a:xfrm>
            <a:off x="323850" y="1052513"/>
            <a:ext cx="8208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a:t>
            </a:r>
            <a:r>
              <a:rPr lang="zh-CN" altLang="en-US" b="1"/>
              <a:t>结点在存储器中的位置是</a:t>
            </a:r>
            <a:r>
              <a:rPr lang="zh-CN" altLang="en-US" b="1" u="sng">
                <a:solidFill>
                  <a:srgbClr val="FF0000"/>
                </a:solidFill>
              </a:rPr>
              <a:t>任意</a:t>
            </a:r>
            <a:r>
              <a:rPr lang="zh-CN" altLang="en-US" b="1"/>
              <a:t>的，即</a:t>
            </a:r>
            <a:r>
              <a:rPr lang="zh-CN" altLang="en-US" b="1" u="sng">
                <a:solidFill>
                  <a:srgbClr val="FF0000"/>
                </a:solidFill>
              </a:rPr>
              <a:t>逻辑上相邻的数据元素在物理上不一定相邻</a:t>
            </a:r>
          </a:p>
        </p:txBody>
      </p:sp>
      <p:sp>
        <p:nvSpPr>
          <p:cNvPr id="67587" name="Rectangle 6"/>
          <p:cNvSpPr>
            <a:spLocks noChangeArrowheads="1"/>
          </p:cNvSpPr>
          <p:nvPr/>
        </p:nvSpPr>
        <p:spPr bwMode="auto">
          <a:xfrm>
            <a:off x="0" y="0"/>
            <a:ext cx="6516688" cy="579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链表（链式存储结构）的特点</a:t>
            </a:r>
          </a:p>
        </p:txBody>
      </p:sp>
      <p:sp>
        <p:nvSpPr>
          <p:cNvPr id="478216" name="Rectangle 8"/>
          <p:cNvSpPr>
            <a:spLocks noChangeArrowheads="1"/>
          </p:cNvSpPr>
          <p:nvPr/>
        </p:nvSpPr>
        <p:spPr bwMode="auto">
          <a:xfrm>
            <a:off x="323850" y="2425700"/>
            <a:ext cx="82089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a:t>
            </a:r>
            <a:r>
              <a:rPr lang="zh-CN" altLang="en-US" b="1">
                <a:ea typeface="楷体_GB2312" pitchFamily="49" charset="-122"/>
              </a:rPr>
              <a:t>访问时只能通过头指针进入链表，并通过每个结点的指针域向后扫描其余结点，所以寻找第一个结点和最后一个结点所花费的时间不等</a:t>
            </a:r>
          </a:p>
        </p:txBody>
      </p:sp>
      <p:sp>
        <p:nvSpPr>
          <p:cNvPr id="478218" name="Rectangle 10"/>
          <p:cNvSpPr>
            <a:spLocks noChangeArrowheads="1"/>
          </p:cNvSpPr>
          <p:nvPr/>
        </p:nvSpPr>
        <p:spPr bwMode="auto">
          <a:xfrm>
            <a:off x="323850" y="4005263"/>
            <a:ext cx="8569325" cy="762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楷体_GB2312" pitchFamily="49" charset="-122"/>
                <a:ea typeface="楷体_GB2312" pitchFamily="49" charset="-122"/>
              </a:rPr>
              <a:t>　这种存取元素的方法被称为</a:t>
            </a:r>
            <a:r>
              <a:rPr lang="zh-CN" altLang="en-US" sz="4400" b="1">
                <a:solidFill>
                  <a:srgbClr val="FF0000"/>
                </a:solidFill>
                <a:latin typeface="楷体_GB2312" pitchFamily="49" charset="-122"/>
                <a:ea typeface="楷体_GB2312" pitchFamily="49" charset="-122"/>
              </a:rPr>
              <a:t>顺序存取法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box(in)">
                                      <p:cBhvr>
                                        <p:cTn id="7" dur="500"/>
                                        <p:tgtEl>
                                          <p:spTgt spid="4782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8218"/>
                                        </p:tgtEl>
                                        <p:attrNameLst>
                                          <p:attrName>style.visibility</p:attrName>
                                        </p:attrNameLst>
                                      </p:cBhvr>
                                      <p:to>
                                        <p:strVal val="visible"/>
                                      </p:to>
                                    </p:set>
                                    <p:anim calcmode="lin" valueType="num">
                                      <p:cBhvr additive="base">
                                        <p:cTn id="12" dur="500" fill="hold"/>
                                        <p:tgtEl>
                                          <p:spTgt spid="478218"/>
                                        </p:tgtEl>
                                        <p:attrNameLst>
                                          <p:attrName>ppt_x</p:attrName>
                                        </p:attrNameLst>
                                      </p:cBhvr>
                                      <p:tavLst>
                                        <p:tav tm="0">
                                          <p:val>
                                            <p:strVal val="#ppt_x"/>
                                          </p:val>
                                        </p:tav>
                                        <p:tav tm="100000">
                                          <p:val>
                                            <p:strVal val="#ppt_x"/>
                                          </p:val>
                                        </p:tav>
                                      </p:tavLst>
                                    </p:anim>
                                    <p:anim calcmode="lin" valueType="num">
                                      <p:cBhvr additive="base">
                                        <p:cTn id="13" dur="500" fill="hold"/>
                                        <p:tgtEl>
                                          <p:spTgt spid="47821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mph" presetSubtype="0" grpId="1" nodeType="clickEffect">
                                  <p:stCondLst>
                                    <p:cond delay="0"/>
                                  </p:stCondLst>
                                  <p:childTnLst>
                                    <p:set>
                                      <p:cBhvr override="childStyle">
                                        <p:cTn id="17" dur="indefinite"/>
                                        <p:tgtEl>
                                          <p:spTgt spid="478218">
                                            <p:txEl>
                                              <p:charRg st="4294967295" end="4294967295"/>
                                            </p:txEl>
                                          </p:spTgt>
                                        </p:tgtEl>
                                        <p:attrNameLst>
                                          <p:attrName>style.fontFamily</p:attrName>
                                        </p:attrNameLst>
                                      </p:cBhvr>
                                      <p:to>
                                        <p:strVal val="黑体"/>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mph" presetSubtype="0" fill="hold" grpId="2" nodeType="clickEffect">
                                  <p:stCondLst>
                                    <p:cond delay="0"/>
                                  </p:stCondLst>
                                  <p:childTnLst>
                                    <p:animRot by="21600000">
                                      <p:cBhvr>
                                        <p:cTn id="21" dur="2000" fill="hold"/>
                                        <p:tgtEl>
                                          <p:spTgt spid="4782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6" grpId="0"/>
      <p:bldP spid="478218" grpId="0" animBg="1"/>
      <p:bldP spid="478218" grpId="1"/>
      <p:bldP spid="478218" grpId="2"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4901" name="Rectangle 5"/>
          <p:cNvSpPr>
            <a:spLocks noChangeArrowheads="1"/>
          </p:cNvSpPr>
          <p:nvPr/>
        </p:nvSpPr>
        <p:spPr bwMode="auto">
          <a:xfrm>
            <a:off x="107950" y="1412875"/>
            <a:ext cx="8169275"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solidFill>
                  <a:schemeClr val="accent2"/>
                </a:solidFill>
                <a:latin typeface="楷体_GB2312" pitchFamily="49" charset="-122"/>
                <a:ea typeface="楷体_GB2312" pitchFamily="49" charset="-122"/>
              </a:rPr>
              <a:t>优点</a:t>
            </a:r>
          </a:p>
          <a:p>
            <a:pPr lvl="1">
              <a:spcBef>
                <a:spcPct val="20000"/>
              </a:spcBef>
              <a:buFontTx/>
              <a:buChar char="–"/>
            </a:pPr>
            <a:r>
              <a:rPr lang="zh-CN" altLang="en-US" sz="3200" b="1">
                <a:latin typeface="楷体_GB2312" pitchFamily="49" charset="-122"/>
                <a:ea typeface="楷体_GB2312" pitchFamily="49" charset="-122"/>
              </a:rPr>
              <a:t>数据元素的个数可以自由扩充</a:t>
            </a:r>
            <a:endParaRPr lang="zh-CN" altLang="en-US" sz="3200" b="1">
              <a:ea typeface="楷体_GB2312" pitchFamily="49" charset="-122"/>
            </a:endParaRPr>
          </a:p>
          <a:p>
            <a:pPr lvl="1">
              <a:spcBef>
                <a:spcPct val="20000"/>
              </a:spcBef>
              <a:buFontTx/>
              <a:buChar char="–"/>
            </a:pPr>
            <a:r>
              <a:rPr lang="zh-CN" altLang="en-US" sz="3200" b="1">
                <a:ea typeface="楷体_GB2312" pitchFamily="49" charset="-122"/>
              </a:rPr>
              <a:t>插入、删除等操作不必移动数据，只需修改链接指针，修改效率较高</a:t>
            </a:r>
          </a:p>
        </p:txBody>
      </p:sp>
      <p:sp>
        <p:nvSpPr>
          <p:cNvPr id="68611" name="Rectangle 7"/>
          <p:cNvSpPr>
            <a:spLocks noChangeArrowheads="1"/>
          </p:cNvSpPr>
          <p:nvPr/>
        </p:nvSpPr>
        <p:spPr bwMode="auto">
          <a:xfrm>
            <a:off x="0" y="0"/>
            <a:ext cx="5219700" cy="685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4000" b="1">
                <a:solidFill>
                  <a:srgbClr val="FF33CC"/>
                </a:solidFill>
                <a:latin typeface="楷体_GB2312" pitchFamily="49" charset="-122"/>
                <a:ea typeface="楷体_GB2312" pitchFamily="49" charset="-122"/>
              </a:rPr>
              <a:t>链表的优缺点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901">
                                            <p:txEl>
                                              <p:pRg st="0" end="0"/>
                                            </p:txEl>
                                          </p:spTgt>
                                        </p:tgtEl>
                                        <p:attrNameLst>
                                          <p:attrName>style.visibility</p:attrName>
                                        </p:attrNameLst>
                                      </p:cBhvr>
                                      <p:to>
                                        <p:strVal val="visible"/>
                                      </p:to>
                                    </p:set>
                                    <p:anim calcmode="lin" valueType="num">
                                      <p:cBhvr additive="base">
                                        <p:cTn id="7" dur="500" fill="hold"/>
                                        <p:tgtEl>
                                          <p:spTgt spid="4649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49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4901">
                                            <p:txEl>
                                              <p:pRg st="1" end="1"/>
                                            </p:txEl>
                                          </p:spTgt>
                                        </p:tgtEl>
                                        <p:attrNameLst>
                                          <p:attrName>style.visibility</p:attrName>
                                        </p:attrNameLst>
                                      </p:cBhvr>
                                      <p:to>
                                        <p:strVal val="visible"/>
                                      </p:to>
                                    </p:set>
                                    <p:anim calcmode="lin" valueType="num">
                                      <p:cBhvr additive="base">
                                        <p:cTn id="13" dur="500" fill="hold"/>
                                        <p:tgtEl>
                                          <p:spTgt spid="46490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49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4901">
                                            <p:txEl>
                                              <p:pRg st="2" end="2"/>
                                            </p:txEl>
                                          </p:spTgt>
                                        </p:tgtEl>
                                        <p:attrNameLst>
                                          <p:attrName>style.visibility</p:attrName>
                                        </p:attrNameLst>
                                      </p:cBhvr>
                                      <p:to>
                                        <p:strVal val="visible"/>
                                      </p:to>
                                    </p:set>
                                    <p:anim calcmode="lin" valueType="num">
                                      <p:cBhvr additive="base">
                                        <p:cTn id="19" dur="500" fill="hold"/>
                                        <p:tgtEl>
                                          <p:spTgt spid="46490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490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2309" name="Rectangle 5"/>
          <p:cNvSpPr>
            <a:spLocks noChangeArrowheads="1"/>
          </p:cNvSpPr>
          <p:nvPr/>
        </p:nvSpPr>
        <p:spPr bwMode="auto">
          <a:xfrm>
            <a:off x="215900" y="685800"/>
            <a:ext cx="843915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200" b="1">
                <a:solidFill>
                  <a:schemeClr val="accent2"/>
                </a:solidFill>
                <a:latin typeface="楷体_GB2312" pitchFamily="49" charset="-122"/>
                <a:ea typeface="楷体_GB2312" pitchFamily="49" charset="-122"/>
              </a:rPr>
              <a:t>缺点</a:t>
            </a:r>
          </a:p>
          <a:p>
            <a:pPr lvl="1" eaLnBrk="1" hangingPunct="1">
              <a:spcBef>
                <a:spcPct val="50000"/>
              </a:spcBef>
              <a:buClr>
                <a:srgbClr val="FF3300"/>
              </a:buClr>
              <a:buFontTx/>
              <a:buChar char="•"/>
            </a:pPr>
            <a:r>
              <a:rPr lang="zh-CN" altLang="en-US" sz="3200" b="1">
                <a:latin typeface="楷体_GB2312" pitchFamily="49" charset="-122"/>
                <a:ea typeface="楷体_GB2312" pitchFamily="49" charset="-122"/>
              </a:rPr>
              <a:t>存储密度小</a:t>
            </a:r>
          </a:p>
          <a:p>
            <a:pPr lvl="1" eaLnBrk="1" hangingPunct="1">
              <a:spcBef>
                <a:spcPct val="50000"/>
              </a:spcBef>
              <a:buClr>
                <a:srgbClr val="FF3300"/>
              </a:buClr>
              <a:buFontTx/>
              <a:buChar char="•"/>
            </a:pPr>
            <a:r>
              <a:rPr lang="zh-CN" altLang="en-US" sz="3200" b="1">
                <a:latin typeface="楷体_GB2312" pitchFamily="49" charset="-122"/>
                <a:ea typeface="楷体_GB2312" pitchFamily="49" charset="-122"/>
              </a:rPr>
              <a:t>存取效率不高，必须采用</a:t>
            </a:r>
            <a:r>
              <a:rPr lang="zh-CN" altLang="en-US" sz="3200" b="1">
                <a:solidFill>
                  <a:srgbClr val="FF0000"/>
                </a:solidFill>
                <a:latin typeface="楷体_GB2312" pitchFamily="49" charset="-122"/>
                <a:ea typeface="楷体_GB2312" pitchFamily="49" charset="-122"/>
              </a:rPr>
              <a:t>顺序存取</a:t>
            </a:r>
            <a:r>
              <a:rPr lang="zh-CN" altLang="en-US" sz="3200" b="1">
                <a:latin typeface="楷体_GB2312" pitchFamily="49" charset="-122"/>
                <a:ea typeface="楷体_GB2312" pitchFamily="49" charset="-122"/>
              </a:rPr>
              <a:t>，即存取数据元素时，只能按链表的顺序进行访问</a:t>
            </a:r>
            <a:r>
              <a:rPr lang="zh-CN" altLang="en-US" sz="3200" b="1">
                <a:solidFill>
                  <a:srgbClr val="FF0000"/>
                </a:solidFill>
                <a:latin typeface="楷体_GB2312" pitchFamily="49" charset="-122"/>
                <a:ea typeface="楷体_GB2312" pitchFamily="49" charset="-122"/>
              </a:rPr>
              <a:t>（顺藤摸瓜）</a:t>
            </a:r>
          </a:p>
        </p:txBody>
      </p:sp>
      <p:grpSp>
        <p:nvGrpSpPr>
          <p:cNvPr id="69635" name="Group 6"/>
          <p:cNvGrpSpPr>
            <a:grpSpLocks/>
          </p:cNvGrpSpPr>
          <p:nvPr/>
        </p:nvGrpSpPr>
        <p:grpSpPr bwMode="auto">
          <a:xfrm>
            <a:off x="107950" y="3930650"/>
            <a:ext cx="9144000" cy="1989138"/>
            <a:chOff x="0" y="1563"/>
            <a:chExt cx="5248" cy="948"/>
          </a:xfrm>
        </p:grpSpPr>
        <p:pic>
          <p:nvPicPr>
            <p:cNvPr id="69637" name="Picture 7" descr="2-1字母链式存储图"/>
            <p:cNvPicPr>
              <a:picLocks noChangeAspect="1" noChangeArrowheads="1"/>
            </p:cNvPicPr>
            <p:nvPr/>
          </p:nvPicPr>
          <p:blipFill>
            <a:blip r:embed="rId2">
              <a:extLst>
                <a:ext uri="{28A0092B-C50C-407E-A947-70E740481C1C}">
                  <a14:useLocalDpi xmlns:a14="http://schemas.microsoft.com/office/drawing/2010/main" val="0"/>
                </a:ext>
              </a:extLst>
            </a:blip>
            <a:srcRect r="29062"/>
            <a:stretch>
              <a:fillRect/>
            </a:stretch>
          </p:blipFill>
          <p:spPr bwMode="auto">
            <a:xfrm>
              <a:off x="0" y="1563"/>
              <a:ext cx="5248"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Line 8"/>
            <p:cNvSpPr>
              <a:spLocks noChangeShapeType="1"/>
            </p:cNvSpPr>
            <p:nvPr/>
          </p:nvSpPr>
          <p:spPr bwMode="auto">
            <a:xfrm>
              <a:off x="3321" y="180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Line 9"/>
            <p:cNvSpPr>
              <a:spLocks noChangeShapeType="1"/>
            </p:cNvSpPr>
            <p:nvPr/>
          </p:nvSpPr>
          <p:spPr bwMode="auto">
            <a:xfrm>
              <a:off x="4443" y="180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10"/>
            <p:cNvSpPr>
              <a:spLocks noChangeShapeType="1"/>
            </p:cNvSpPr>
            <p:nvPr/>
          </p:nvSpPr>
          <p:spPr bwMode="auto">
            <a:xfrm>
              <a:off x="1191" y="1795"/>
              <a:ext cx="0" cy="2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AutoShape 11"/>
            <p:cNvSpPr>
              <a:spLocks noChangeArrowheads="1"/>
            </p:cNvSpPr>
            <p:nvPr/>
          </p:nvSpPr>
          <p:spPr bwMode="auto">
            <a:xfrm>
              <a:off x="4646" y="2064"/>
              <a:ext cx="212" cy="278"/>
            </a:xfrm>
            <a:prstGeom prst="downArrow">
              <a:avLst>
                <a:gd name="adj1" fmla="val 50000"/>
                <a:gd name="adj2" fmla="val 32777"/>
              </a:avLst>
            </a:prstGeom>
            <a:solidFill>
              <a:schemeClr val="accent1"/>
            </a:solidFill>
            <a:ln w="9525">
              <a:solidFill>
                <a:schemeClr val="tx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69636" name="Rectangle 12"/>
          <p:cNvSpPr>
            <a:spLocks noChangeArrowheads="1"/>
          </p:cNvSpPr>
          <p:nvPr/>
        </p:nvSpPr>
        <p:spPr bwMode="auto">
          <a:xfrm>
            <a:off x="0" y="0"/>
            <a:ext cx="5219700" cy="685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4000" b="1">
                <a:solidFill>
                  <a:srgbClr val="FF33CC"/>
                </a:solidFill>
                <a:latin typeface="楷体_GB2312" pitchFamily="49" charset="-122"/>
                <a:ea typeface="楷体_GB2312" pitchFamily="49" charset="-122"/>
              </a:rPr>
              <a:t>链表的优缺点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309">
                                            <p:txEl>
                                              <p:pRg st="0" end="0"/>
                                            </p:txEl>
                                          </p:spTgt>
                                        </p:tgtEl>
                                        <p:attrNameLst>
                                          <p:attrName>style.visibility</p:attrName>
                                        </p:attrNameLst>
                                      </p:cBhvr>
                                      <p:to>
                                        <p:strVal val="visible"/>
                                      </p:to>
                                    </p:set>
                                    <p:anim calcmode="lin" valueType="num">
                                      <p:cBhvr additive="base">
                                        <p:cTn id="7" dur="500" fill="hold"/>
                                        <p:tgtEl>
                                          <p:spTgt spid="48230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23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2309">
                                            <p:txEl>
                                              <p:pRg st="1" end="1"/>
                                            </p:txEl>
                                          </p:spTgt>
                                        </p:tgtEl>
                                        <p:attrNameLst>
                                          <p:attrName>style.visibility</p:attrName>
                                        </p:attrNameLst>
                                      </p:cBhvr>
                                      <p:to>
                                        <p:strVal val="visible"/>
                                      </p:to>
                                    </p:set>
                                    <p:anim calcmode="lin" valueType="num">
                                      <p:cBhvr additive="base">
                                        <p:cTn id="13" dur="500" fill="hold"/>
                                        <p:tgtEl>
                                          <p:spTgt spid="48230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23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2309">
                                            <p:txEl>
                                              <p:pRg st="2" end="2"/>
                                            </p:txEl>
                                          </p:spTgt>
                                        </p:tgtEl>
                                        <p:attrNameLst>
                                          <p:attrName>style.visibility</p:attrName>
                                        </p:attrNameLst>
                                      </p:cBhvr>
                                      <p:to>
                                        <p:strVal val="visible"/>
                                      </p:to>
                                    </p:set>
                                    <p:anim calcmode="lin" valueType="num">
                                      <p:cBhvr additive="base">
                                        <p:cTn id="19" dur="500" fill="hold"/>
                                        <p:tgtEl>
                                          <p:spTgt spid="48230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230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2534" name="Rectangle 38"/>
          <p:cNvSpPr>
            <a:spLocks noChangeArrowheads="1"/>
          </p:cNvSpPr>
          <p:nvPr/>
        </p:nvSpPr>
        <p:spPr bwMode="auto">
          <a:xfrm>
            <a:off x="685800" y="2095500"/>
            <a:ext cx="792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spcAft>
                <a:spcPct val="30000"/>
              </a:spcAft>
            </a:pPr>
            <a:r>
              <a:rPr lang="zh-CN" altLang="en-US" sz="3600" b="1">
                <a:ea typeface="宋体" panose="02010600030101010101" pitchFamily="2" charset="-122"/>
              </a:rPr>
              <a:t>（</a:t>
            </a:r>
            <a:r>
              <a:rPr lang="en-US" altLang="zh-CN" sz="3600" b="1">
                <a:solidFill>
                  <a:schemeClr val="accent1"/>
                </a:solidFill>
                <a:ea typeface="宋体" panose="02010600030101010101" pitchFamily="2" charset="-122"/>
              </a:rPr>
              <a:t>a</a:t>
            </a:r>
            <a:r>
              <a:rPr lang="en-US" altLang="zh-CN" sz="3600" b="1" baseline="-30000">
                <a:solidFill>
                  <a:schemeClr val="accent1"/>
                </a:solidFill>
                <a:ea typeface="宋体" panose="02010600030101010101" pitchFamily="2" charset="-122"/>
              </a:rPr>
              <a:t>1</a:t>
            </a:r>
            <a:r>
              <a:rPr lang="en-US" altLang="zh-CN" sz="3600" b="1">
                <a:ea typeface="宋体" panose="02010600030101010101" pitchFamily="2" charset="-122"/>
              </a:rPr>
              <a:t>, a</a:t>
            </a:r>
            <a:r>
              <a:rPr lang="en-US" altLang="zh-CN" sz="3600" b="1" baseline="-30000">
                <a:ea typeface="宋体" panose="02010600030101010101" pitchFamily="2" charset="-122"/>
              </a:rPr>
              <a:t>2</a:t>
            </a:r>
            <a:r>
              <a:rPr lang="en-US" altLang="zh-CN" sz="3600" b="1">
                <a:ea typeface="宋体" panose="02010600030101010101" pitchFamily="2" charset="-122"/>
              </a:rPr>
              <a:t>, … </a:t>
            </a:r>
            <a:r>
              <a:rPr lang="en-US" altLang="zh-CN" sz="3600" b="1">
                <a:solidFill>
                  <a:schemeClr val="accent1"/>
                </a:solidFill>
                <a:ea typeface="宋体" panose="02010600030101010101" pitchFamily="2" charset="-122"/>
              </a:rPr>
              <a:t>a</a:t>
            </a:r>
            <a:r>
              <a:rPr lang="en-US" altLang="zh-CN" sz="3600" b="1" baseline="-30000">
                <a:solidFill>
                  <a:schemeClr val="accent1"/>
                </a:solidFill>
                <a:ea typeface="宋体" panose="02010600030101010101" pitchFamily="2" charset="-122"/>
              </a:rPr>
              <a:t>i-1</a:t>
            </a:r>
            <a:r>
              <a:rPr lang="zh-CN" altLang="en-US" sz="3600" b="1" baseline="-30000">
                <a:ea typeface="宋体" panose="02010600030101010101" pitchFamily="2" charset="-122"/>
              </a:rPr>
              <a:t>，</a:t>
            </a:r>
            <a:r>
              <a:rPr lang="en-US" altLang="zh-CN" sz="3600" b="1">
                <a:ea typeface="宋体" panose="02010600030101010101" pitchFamily="2" charset="-122"/>
              </a:rPr>
              <a:t>a</a:t>
            </a:r>
            <a:r>
              <a:rPr lang="en-US" altLang="zh-CN" sz="3600" b="1" baseline="-30000">
                <a:ea typeface="宋体" panose="02010600030101010101" pitchFamily="2" charset="-122"/>
              </a:rPr>
              <a:t>i</a:t>
            </a:r>
            <a:r>
              <a:rPr lang="en-US" altLang="zh-CN" sz="3600" b="1">
                <a:ea typeface="宋体" panose="02010600030101010101" pitchFamily="2" charset="-122"/>
              </a:rPr>
              <a:t>,  </a:t>
            </a:r>
            <a:r>
              <a:rPr lang="en-US" altLang="zh-CN" sz="3600" b="1">
                <a:solidFill>
                  <a:schemeClr val="accent1"/>
                </a:solidFill>
                <a:ea typeface="宋体" panose="02010600030101010101" pitchFamily="2" charset="-122"/>
              </a:rPr>
              <a:t>a</a:t>
            </a:r>
            <a:r>
              <a:rPr lang="en-US" altLang="zh-CN" sz="3600" b="1" baseline="-30000">
                <a:solidFill>
                  <a:schemeClr val="accent1"/>
                </a:solidFill>
                <a:ea typeface="宋体" panose="02010600030101010101" pitchFamily="2" charset="-122"/>
              </a:rPr>
              <a:t>i</a:t>
            </a:r>
            <a:r>
              <a:rPr lang="zh-CN" altLang="en-US" sz="3600" b="1" baseline="-30000">
                <a:solidFill>
                  <a:schemeClr val="accent1"/>
                </a:solidFill>
                <a:ea typeface="宋体" panose="02010600030101010101" pitchFamily="2" charset="-122"/>
              </a:rPr>
              <a:t>＋</a:t>
            </a:r>
            <a:r>
              <a:rPr lang="en-US" altLang="zh-CN" sz="3600" b="1" baseline="-30000">
                <a:solidFill>
                  <a:schemeClr val="accent1"/>
                </a:solidFill>
                <a:ea typeface="宋体" panose="02010600030101010101" pitchFamily="2" charset="-122"/>
              </a:rPr>
              <a:t>1</a:t>
            </a:r>
            <a:r>
              <a:rPr lang="en-US" altLang="zh-CN" sz="3600" b="1">
                <a:ea typeface="宋体" panose="02010600030101010101" pitchFamily="2" charset="-122"/>
              </a:rPr>
              <a:t> </a:t>
            </a:r>
            <a:r>
              <a:rPr lang="zh-CN" altLang="en-US" sz="3600" b="1">
                <a:ea typeface="宋体" panose="02010600030101010101" pitchFamily="2" charset="-122"/>
              </a:rPr>
              <a:t>，</a:t>
            </a:r>
            <a:r>
              <a:rPr lang="en-US" altLang="zh-CN" sz="3600" b="1">
                <a:ea typeface="宋体" panose="02010600030101010101" pitchFamily="2" charset="-122"/>
              </a:rPr>
              <a:t>…, </a:t>
            </a:r>
            <a:r>
              <a:rPr lang="en-US" altLang="zh-CN" sz="3600" b="1">
                <a:solidFill>
                  <a:schemeClr val="accent1"/>
                </a:solidFill>
                <a:ea typeface="宋体" panose="02010600030101010101" pitchFamily="2" charset="-122"/>
              </a:rPr>
              <a:t>a</a:t>
            </a:r>
            <a:r>
              <a:rPr lang="en-US" altLang="zh-CN" sz="3600" b="1" baseline="-30000">
                <a:solidFill>
                  <a:schemeClr val="accent1"/>
                </a:solidFill>
                <a:ea typeface="宋体" panose="02010600030101010101" pitchFamily="2" charset="-122"/>
              </a:rPr>
              <a:t>n</a:t>
            </a:r>
            <a:r>
              <a:rPr lang="zh-CN" altLang="en-US" sz="3600" b="1">
                <a:ea typeface="宋体" panose="02010600030101010101" pitchFamily="2" charset="-122"/>
              </a:rPr>
              <a:t>）</a:t>
            </a:r>
          </a:p>
          <a:p>
            <a:pPr algn="ctr" eaLnBrk="1" hangingPunct="1">
              <a:spcBef>
                <a:spcPct val="50000"/>
              </a:spcBef>
              <a:spcAft>
                <a:spcPct val="30000"/>
              </a:spcAft>
            </a:pPr>
            <a:endParaRPr lang="en-US" altLang="zh-CN" sz="800" b="1">
              <a:ea typeface="宋体" panose="02010600030101010101" pitchFamily="2" charset="-122"/>
            </a:endParaRPr>
          </a:p>
        </p:txBody>
      </p:sp>
      <p:sp>
        <p:nvSpPr>
          <p:cNvPr id="362536" name="Rectangle 40"/>
          <p:cNvSpPr>
            <a:spLocks noChangeArrowheads="1"/>
          </p:cNvSpPr>
          <p:nvPr/>
        </p:nvSpPr>
        <p:spPr bwMode="auto">
          <a:xfrm>
            <a:off x="533400" y="144780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eaLnBrk="1" hangingPunct="1"/>
            <a:r>
              <a:rPr lang="zh-CN" altLang="en-US" sz="3200" b="1">
                <a:solidFill>
                  <a:schemeClr val="accent2"/>
                </a:solidFill>
                <a:ea typeface="楷体_GB2312" pitchFamily="49" charset="-122"/>
              </a:rPr>
              <a:t>线性表的定义：</a:t>
            </a:r>
            <a:r>
              <a:rPr lang="zh-CN" altLang="en-US" b="1">
                <a:ea typeface="楷体_GB2312" pitchFamily="49" charset="-122"/>
              </a:rPr>
              <a:t>用数据元素的有限序列表示</a:t>
            </a:r>
          </a:p>
        </p:txBody>
      </p:sp>
      <p:sp>
        <p:nvSpPr>
          <p:cNvPr id="362537" name="Rectangle 41"/>
          <p:cNvSpPr>
            <a:spLocks noChangeArrowheads="1"/>
          </p:cNvSpPr>
          <p:nvPr/>
        </p:nvSpPr>
        <p:spPr bwMode="auto">
          <a:xfrm>
            <a:off x="3352800" y="52197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b="1">
                <a:latin typeface="楷体_GB2312" pitchFamily="49" charset="-122"/>
                <a:ea typeface="楷体_GB2312" pitchFamily="49" charset="-122"/>
              </a:rPr>
              <a:t>n=0</a:t>
            </a:r>
            <a:r>
              <a:rPr lang="zh-CN" altLang="en-US" b="1">
                <a:latin typeface="楷体_GB2312" pitchFamily="49" charset="-122"/>
                <a:ea typeface="楷体_GB2312" pitchFamily="49" charset="-122"/>
              </a:rPr>
              <a:t>时称为</a:t>
            </a:r>
          </a:p>
        </p:txBody>
      </p:sp>
      <p:sp>
        <p:nvSpPr>
          <p:cNvPr id="362538" name="AutoShape 42"/>
          <p:cNvSpPr>
            <a:spLocks/>
          </p:cNvSpPr>
          <p:nvPr/>
        </p:nvSpPr>
        <p:spPr bwMode="auto">
          <a:xfrm rot="-5400000">
            <a:off x="4419600" y="266700"/>
            <a:ext cx="609600" cy="5486400"/>
          </a:xfrm>
          <a:prstGeom prst="leftBrace">
            <a:avLst>
              <a:gd name="adj1" fmla="val 75000"/>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362539" name="Rectangle 43"/>
          <p:cNvSpPr>
            <a:spLocks noChangeArrowheads="1"/>
          </p:cNvSpPr>
          <p:nvPr/>
        </p:nvSpPr>
        <p:spPr bwMode="auto">
          <a:xfrm>
            <a:off x="4025900" y="3238500"/>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ea typeface="楷体_GB2312" pitchFamily="49" charset="-122"/>
              </a:rPr>
              <a:t>数据元素</a:t>
            </a:r>
          </a:p>
        </p:txBody>
      </p:sp>
      <p:sp>
        <p:nvSpPr>
          <p:cNvPr id="362540" name="Line 44"/>
          <p:cNvSpPr>
            <a:spLocks noChangeShapeType="1"/>
          </p:cNvSpPr>
          <p:nvPr/>
        </p:nvSpPr>
        <p:spPr bwMode="auto">
          <a:xfrm flipH="1">
            <a:off x="990600" y="2628900"/>
            <a:ext cx="914400" cy="12954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2541" name="Rectangle 45"/>
          <p:cNvSpPr>
            <a:spLocks noChangeArrowheads="1"/>
          </p:cNvSpPr>
          <p:nvPr/>
        </p:nvSpPr>
        <p:spPr bwMode="auto">
          <a:xfrm>
            <a:off x="222250" y="3924300"/>
            <a:ext cx="168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ea typeface="楷体_GB2312" pitchFamily="49" charset="-122"/>
              </a:rPr>
              <a:t>线性起点</a:t>
            </a:r>
          </a:p>
        </p:txBody>
      </p:sp>
      <p:sp>
        <p:nvSpPr>
          <p:cNvPr id="362542" name="Line 46"/>
          <p:cNvSpPr>
            <a:spLocks noChangeShapeType="1"/>
          </p:cNvSpPr>
          <p:nvPr/>
        </p:nvSpPr>
        <p:spPr bwMode="auto">
          <a:xfrm>
            <a:off x="7239000" y="2705100"/>
            <a:ext cx="0" cy="12954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2543" name="Rectangle 47"/>
          <p:cNvSpPr>
            <a:spLocks noChangeArrowheads="1"/>
          </p:cNvSpPr>
          <p:nvPr/>
        </p:nvSpPr>
        <p:spPr bwMode="auto">
          <a:xfrm>
            <a:off x="2570163" y="3873500"/>
            <a:ext cx="2054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b="1">
                <a:latin typeface="楷体_GB2312" pitchFamily="49" charset="-122"/>
                <a:ea typeface="楷体_GB2312" pitchFamily="49" charset="-122"/>
              </a:rPr>
              <a:t>a</a:t>
            </a:r>
            <a:r>
              <a:rPr lang="en-US" altLang="zh-CN" b="1" baseline="-30000">
                <a:latin typeface="楷体_GB2312" pitchFamily="49" charset="-122"/>
                <a:ea typeface="楷体_GB2312" pitchFamily="49" charset="-122"/>
              </a:rPr>
              <a:t>i</a:t>
            </a:r>
            <a:r>
              <a:rPr lang="zh-CN" altLang="en-US" sz="2400" b="1">
                <a:latin typeface="楷体_GB2312" pitchFamily="49" charset="-122"/>
                <a:ea typeface="楷体_GB2312" pitchFamily="49" charset="-122"/>
              </a:rPr>
              <a:t>的直接前趋</a:t>
            </a:r>
          </a:p>
        </p:txBody>
      </p:sp>
      <p:sp>
        <p:nvSpPr>
          <p:cNvPr id="362544" name="Rectangle 48"/>
          <p:cNvSpPr>
            <a:spLocks noChangeArrowheads="1"/>
          </p:cNvSpPr>
          <p:nvPr/>
        </p:nvSpPr>
        <p:spPr bwMode="auto">
          <a:xfrm>
            <a:off x="4624388" y="3873500"/>
            <a:ext cx="2151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en-US" altLang="zh-CN" b="1">
                <a:latin typeface="楷体_GB2312" pitchFamily="49" charset="-122"/>
                <a:ea typeface="楷体_GB2312" pitchFamily="49" charset="-122"/>
              </a:rPr>
              <a:t>a</a:t>
            </a:r>
            <a:r>
              <a:rPr lang="en-US" altLang="zh-CN" b="1" baseline="-30000">
                <a:latin typeface="楷体_GB2312" pitchFamily="49" charset="-122"/>
                <a:ea typeface="楷体_GB2312" pitchFamily="49" charset="-122"/>
              </a:rPr>
              <a:t>i</a:t>
            </a:r>
            <a:r>
              <a:rPr lang="zh-CN" altLang="en-US" sz="2400" b="1">
                <a:latin typeface="楷体_GB2312" pitchFamily="49" charset="-122"/>
                <a:ea typeface="楷体_GB2312" pitchFamily="49" charset="-122"/>
              </a:rPr>
              <a:t>的直接后继</a:t>
            </a:r>
          </a:p>
        </p:txBody>
      </p:sp>
      <p:sp>
        <p:nvSpPr>
          <p:cNvPr id="362545" name="Line 49"/>
          <p:cNvSpPr>
            <a:spLocks noChangeShapeType="1"/>
          </p:cNvSpPr>
          <p:nvPr/>
        </p:nvSpPr>
        <p:spPr bwMode="auto">
          <a:xfrm>
            <a:off x="3886200" y="2781300"/>
            <a:ext cx="0" cy="11430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2546" name="Line 50"/>
          <p:cNvSpPr>
            <a:spLocks noChangeShapeType="1"/>
          </p:cNvSpPr>
          <p:nvPr/>
        </p:nvSpPr>
        <p:spPr bwMode="auto">
          <a:xfrm flipH="1">
            <a:off x="5715000" y="2857500"/>
            <a:ext cx="0" cy="10668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8" name="AutoShape 51"/>
          <p:cNvSpPr>
            <a:spLocks noChangeArrowheads="1"/>
          </p:cNvSpPr>
          <p:nvPr/>
        </p:nvSpPr>
        <p:spPr bwMode="auto">
          <a:xfrm flipV="1">
            <a:off x="0" y="4953000"/>
            <a:ext cx="2209800" cy="1066800"/>
          </a:xfrm>
          <a:prstGeom prst="wedgeRoundRectCallout">
            <a:avLst>
              <a:gd name="adj1" fmla="val 69898"/>
              <a:gd name="adj2" fmla="val 235713"/>
              <a:gd name="adj3" fmla="val 16667"/>
            </a:avLst>
          </a:prstGeom>
          <a:noFill/>
          <a:ln w="349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2000" b="1">
                <a:solidFill>
                  <a:schemeClr val="accent1"/>
                </a:solidFill>
                <a:ea typeface="楷体_GB2312" pitchFamily="49" charset="-122"/>
              </a:rPr>
              <a:t>下标，</a:t>
            </a:r>
            <a:r>
              <a:rPr lang="zh-CN" altLang="en-US" sz="2000" b="1">
                <a:ea typeface="楷体_GB2312" pitchFamily="49" charset="-122"/>
              </a:rPr>
              <a:t>是元素的序号，表示元素在表中的位置</a:t>
            </a:r>
          </a:p>
        </p:txBody>
      </p:sp>
      <p:sp>
        <p:nvSpPr>
          <p:cNvPr id="11279" name="AutoShape 52"/>
          <p:cNvSpPr>
            <a:spLocks noChangeArrowheads="1"/>
          </p:cNvSpPr>
          <p:nvPr/>
        </p:nvSpPr>
        <p:spPr bwMode="auto">
          <a:xfrm flipV="1">
            <a:off x="7086600" y="4686300"/>
            <a:ext cx="1905000" cy="914400"/>
          </a:xfrm>
          <a:prstGeom prst="wedgeRoundRectCallout">
            <a:avLst>
              <a:gd name="adj1" fmla="val -31005"/>
              <a:gd name="adj2" fmla="val 246699"/>
              <a:gd name="adj3" fmla="val 16667"/>
            </a:avLst>
          </a:prstGeom>
          <a:noFill/>
          <a:ln w="349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en-US" altLang="zh-CN" b="1">
                <a:solidFill>
                  <a:schemeClr val="accent1"/>
                </a:solidFill>
                <a:latin typeface="楷体_GB2312" pitchFamily="49" charset="-122"/>
                <a:ea typeface="楷体_GB2312" pitchFamily="49" charset="-122"/>
              </a:rPr>
              <a:t>n</a:t>
            </a:r>
            <a:r>
              <a:rPr lang="zh-CN" altLang="en-US" sz="2000" b="1">
                <a:latin typeface="楷体_GB2312" pitchFamily="49" charset="-122"/>
                <a:ea typeface="楷体_GB2312" pitchFamily="49" charset="-122"/>
              </a:rPr>
              <a:t>为元素总个数，即表长</a:t>
            </a:r>
          </a:p>
        </p:txBody>
      </p:sp>
      <p:sp>
        <p:nvSpPr>
          <p:cNvPr id="362549" name="Rectangle 53"/>
          <p:cNvSpPr>
            <a:spLocks noChangeArrowheads="1"/>
          </p:cNvSpPr>
          <p:nvPr/>
        </p:nvSpPr>
        <p:spPr bwMode="auto">
          <a:xfrm>
            <a:off x="5029200" y="514350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3200" b="1">
                <a:solidFill>
                  <a:schemeClr val="accent1"/>
                </a:solidFill>
                <a:ea typeface="楷体_GB2312" pitchFamily="49" charset="-122"/>
              </a:rPr>
              <a:t>空表</a:t>
            </a:r>
          </a:p>
        </p:txBody>
      </p:sp>
      <p:sp>
        <p:nvSpPr>
          <p:cNvPr id="362550" name="Rectangle 54"/>
          <p:cNvSpPr>
            <a:spLocks noChangeArrowheads="1"/>
          </p:cNvSpPr>
          <p:nvPr/>
        </p:nvSpPr>
        <p:spPr bwMode="auto">
          <a:xfrm>
            <a:off x="6775450" y="3924300"/>
            <a:ext cx="168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sz="2400" b="1">
                <a:ea typeface="楷体_GB2312" pitchFamily="49" charset="-122"/>
              </a:rPr>
              <a:t>线性终点</a:t>
            </a:r>
          </a:p>
        </p:txBody>
      </p:sp>
      <p:sp>
        <p:nvSpPr>
          <p:cNvPr id="362551" name="Oval 55"/>
          <p:cNvSpPr>
            <a:spLocks noChangeArrowheads="1"/>
          </p:cNvSpPr>
          <p:nvPr/>
        </p:nvSpPr>
        <p:spPr bwMode="auto">
          <a:xfrm>
            <a:off x="2590800" y="2476500"/>
            <a:ext cx="228600" cy="381000"/>
          </a:xfrm>
          <a:prstGeom prst="ellipse">
            <a:avLst/>
          </a:prstGeom>
          <a:noFill/>
          <a:ln w="254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362552" name="Oval 56"/>
          <p:cNvSpPr>
            <a:spLocks noChangeArrowheads="1"/>
          </p:cNvSpPr>
          <p:nvPr/>
        </p:nvSpPr>
        <p:spPr bwMode="auto">
          <a:xfrm>
            <a:off x="7315200" y="2476500"/>
            <a:ext cx="228600" cy="381000"/>
          </a:xfrm>
          <a:prstGeom prst="ellipse">
            <a:avLst/>
          </a:prstGeom>
          <a:noFill/>
          <a:ln w="254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11284" name="Rectangle 58"/>
          <p:cNvSpPr>
            <a:spLocks noChangeArrowheads="1"/>
          </p:cNvSpPr>
          <p:nvPr/>
        </p:nvSpPr>
        <p:spPr bwMode="auto">
          <a:xfrm>
            <a:off x="0" y="511175"/>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华文楷体" panose="02010600040101010101" pitchFamily="2" charset="-122"/>
                <a:ea typeface="华文楷体" panose="02010600040101010101" pitchFamily="2" charset="-122"/>
              </a:rPr>
              <a:t>2.1 </a:t>
            </a:r>
            <a:r>
              <a:rPr lang="zh-CN" altLang="en-US" sz="4000" b="1">
                <a:solidFill>
                  <a:srgbClr val="CC00CC"/>
                </a:solidFill>
                <a:latin typeface="华文楷体" panose="02010600040101010101" pitchFamily="2" charset="-122"/>
                <a:ea typeface="华文楷体" panose="02010600040101010101" pitchFamily="2" charset="-122"/>
              </a:rPr>
              <a:t>线性表的定义和特点</a:t>
            </a:r>
          </a:p>
        </p:txBody>
      </p:sp>
      <p:sp>
        <p:nvSpPr>
          <p:cNvPr id="11285" name="Line 59"/>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1286"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62536">
                                            <p:txEl>
                                              <p:pRg st="0" end="0"/>
                                            </p:txEl>
                                          </p:spTgt>
                                        </p:tgtEl>
                                        <p:attrNameLst>
                                          <p:attrName>style.visibility</p:attrName>
                                        </p:attrNameLst>
                                      </p:cBhvr>
                                      <p:to>
                                        <p:strVal val="visible"/>
                                      </p:to>
                                    </p:set>
                                    <p:animEffect transition="in" filter="strips(downRight)">
                                      <p:cBhvr>
                                        <p:cTn id="7" dur="500"/>
                                        <p:tgtEl>
                                          <p:spTgt spid="362536">
                                            <p:txEl>
                                              <p:pRg st="0" end="0"/>
                                            </p:txEl>
                                          </p:spTgt>
                                        </p:tgtEl>
                                      </p:cBhvr>
                                    </p:animEffect>
                                  </p:childTnLst>
                                </p:cTn>
                              </p:par>
                            </p:childTnLst>
                          </p:cTn>
                        </p:par>
                        <p:par>
                          <p:cTn id="8" fill="hold" nodeType="afterGroup">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362534"/>
                                        </p:tgtEl>
                                        <p:attrNameLst>
                                          <p:attrName>style.visibility</p:attrName>
                                        </p:attrNameLst>
                                      </p:cBhvr>
                                      <p:to>
                                        <p:strVal val="visible"/>
                                      </p:to>
                                    </p:set>
                                    <p:animEffect transition="in" filter="strips(downRight)">
                                      <p:cBhvr>
                                        <p:cTn id="11" dur="500"/>
                                        <p:tgtEl>
                                          <p:spTgt spid="3625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6253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6253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36254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6254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36254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6255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36254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36254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36254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36254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362551"/>
                                        </p:tgtEl>
                                        <p:attrNameLst>
                                          <p:attrName>style.visibility</p:attrName>
                                        </p:attrNameLst>
                                      </p:cBhvr>
                                      <p:to>
                                        <p:strVal val="visible"/>
                                      </p:to>
                                    </p:set>
                                  </p:childTnLst>
                                </p:cTn>
                              </p:par>
                            </p:childTnLst>
                          </p:cTn>
                        </p:par>
                        <p:par>
                          <p:cTn id="56" fill="hold" nodeType="afterGroup">
                            <p:stCondLst>
                              <p:cond delay="500"/>
                            </p:stCondLst>
                            <p:childTnLst>
                              <p:par>
                                <p:cTn id="57" presetID="1" presetClass="entr" presetSubtype="0" fill="hold" grpId="0" nodeType="afterEffect">
                                  <p:stCondLst>
                                    <p:cond delay="1000"/>
                                  </p:stCondLst>
                                  <p:childTnLst>
                                    <p:set>
                                      <p:cBhvr>
                                        <p:cTn id="58" dur="1" fill="hold">
                                          <p:stCondLst>
                                            <p:cond delay="499"/>
                                          </p:stCondLst>
                                        </p:cTn>
                                        <p:tgtEl>
                                          <p:spTgt spid="1127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62552"/>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1000"/>
                                  </p:stCondLst>
                                  <p:childTnLst>
                                    <p:set>
                                      <p:cBhvr>
                                        <p:cTn id="65" dur="1" fill="hold">
                                          <p:stCondLst>
                                            <p:cond delay="499"/>
                                          </p:stCondLst>
                                        </p:cTn>
                                        <p:tgtEl>
                                          <p:spTgt spid="11279"/>
                                        </p:tgtEl>
                                        <p:attrNameLst>
                                          <p:attrName>style.visibility</p:attrName>
                                        </p:attrNameLst>
                                      </p:cBhvr>
                                      <p:to>
                                        <p:strVal val="visible"/>
                                      </p:to>
                                    </p:set>
                                  </p:childTnLst>
                                </p:cTn>
                              </p:par>
                            </p:childTnLst>
                          </p:cTn>
                        </p:par>
                        <p:par>
                          <p:cTn id="66" fill="hold" nodeType="afterGroup">
                            <p:stCondLst>
                              <p:cond delay="2000"/>
                            </p:stCondLst>
                            <p:childTnLst>
                              <p:par>
                                <p:cTn id="67" presetID="18" presetClass="entr" presetSubtype="6" fill="hold" grpId="0" nodeType="afterEffect">
                                  <p:stCondLst>
                                    <p:cond delay="2000"/>
                                  </p:stCondLst>
                                  <p:childTnLst>
                                    <p:set>
                                      <p:cBhvr>
                                        <p:cTn id="68" dur="1" fill="hold">
                                          <p:stCondLst>
                                            <p:cond delay="0"/>
                                          </p:stCondLst>
                                        </p:cTn>
                                        <p:tgtEl>
                                          <p:spTgt spid="362537"/>
                                        </p:tgtEl>
                                        <p:attrNameLst>
                                          <p:attrName>style.visibility</p:attrName>
                                        </p:attrNameLst>
                                      </p:cBhvr>
                                      <p:to>
                                        <p:strVal val="visible"/>
                                      </p:to>
                                    </p:set>
                                    <p:animEffect transition="in" filter="strips(downRight)">
                                      <p:cBhvr>
                                        <p:cTn id="69" dur="500"/>
                                        <p:tgtEl>
                                          <p:spTgt spid="362537"/>
                                        </p:tgtEl>
                                      </p:cBhvr>
                                    </p:animEffect>
                                  </p:childTnLst>
                                </p:cTn>
                              </p:par>
                            </p:childTnLst>
                          </p:cTn>
                        </p:par>
                        <p:par>
                          <p:cTn id="70" fill="hold" nodeType="afterGroup">
                            <p:stCondLst>
                              <p:cond delay="4500"/>
                            </p:stCondLst>
                            <p:childTnLst>
                              <p:par>
                                <p:cTn id="71" presetID="1" presetClass="entr" presetSubtype="0" fill="hold" grpId="0" nodeType="afterEffect">
                                  <p:stCondLst>
                                    <p:cond delay="1000"/>
                                  </p:stCondLst>
                                  <p:iterate type="lt">
                                    <p:tmAbs val="75"/>
                                  </p:iterate>
                                  <p:childTnLst>
                                    <p:set>
                                      <p:cBhvr>
                                        <p:cTn id="72" dur="1" fill="hold">
                                          <p:stCondLst>
                                            <p:cond delay="74"/>
                                          </p:stCondLst>
                                        </p:cTn>
                                        <p:tgtEl>
                                          <p:spTgt spid="362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34" grpId="0"/>
      <p:bldP spid="362536" grpId="0" build="p" advAuto="1000"/>
      <p:bldP spid="362537" grpId="0"/>
      <p:bldP spid="362538" grpId="0" animBg="1"/>
      <p:bldP spid="362539" grpId="0"/>
      <p:bldP spid="362541" grpId="0"/>
      <p:bldP spid="362543" grpId="0"/>
      <p:bldP spid="362544" grpId="0"/>
      <p:bldP spid="11278" grpId="0" animBg="1"/>
      <p:bldP spid="11279" grpId="0" animBg="1"/>
      <p:bldP spid="362549" grpId="0"/>
      <p:bldP spid="362550" grpId="0"/>
      <p:bldP spid="362551" grpId="0" animBg="1"/>
      <p:bldP spid="362552"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0" y="0"/>
            <a:ext cx="2339975" cy="685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4000" b="1">
                <a:solidFill>
                  <a:srgbClr val="FF33CC"/>
                </a:solidFill>
                <a:latin typeface="楷体_GB2312" pitchFamily="49" charset="-122"/>
                <a:ea typeface="楷体_GB2312" pitchFamily="49" charset="-122"/>
              </a:rPr>
              <a:t>练习</a:t>
            </a:r>
          </a:p>
        </p:txBody>
      </p:sp>
      <p:sp>
        <p:nvSpPr>
          <p:cNvPr id="480261" name="Rectangle 5"/>
          <p:cNvSpPr>
            <a:spLocks noChangeArrowheads="1"/>
          </p:cNvSpPr>
          <p:nvPr/>
        </p:nvSpPr>
        <p:spPr bwMode="auto">
          <a:xfrm>
            <a:off x="755650" y="836613"/>
            <a:ext cx="801687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3200" b="1">
                <a:latin typeface="楷体_GB2312" pitchFamily="49" charset="-122"/>
                <a:ea typeface="楷体_GB2312" pitchFamily="49" charset="-122"/>
              </a:rPr>
              <a:t>1.</a:t>
            </a:r>
            <a:r>
              <a:rPr lang="zh-CN" altLang="en-US" sz="3200" b="1">
                <a:latin typeface="楷体_GB2312" pitchFamily="49" charset="-122"/>
                <a:ea typeface="楷体_GB2312" pitchFamily="49" charset="-122"/>
              </a:rPr>
              <a:t>链表的每个结点中都恰好包含一个指针。  </a:t>
            </a:r>
          </a:p>
          <a:p>
            <a:pPr>
              <a:spcBef>
                <a:spcPct val="20000"/>
              </a:spcBef>
            </a:pPr>
            <a:r>
              <a:rPr lang="en-US" altLang="zh-CN" sz="3200" b="1">
                <a:latin typeface="楷体_GB2312" pitchFamily="49" charset="-122"/>
                <a:ea typeface="楷体_GB2312" pitchFamily="49" charset="-122"/>
              </a:rPr>
              <a:t>2.</a:t>
            </a:r>
            <a:r>
              <a:rPr lang="zh-CN" altLang="en-US" sz="3200" b="1">
                <a:latin typeface="楷体_GB2312" pitchFamily="49" charset="-122"/>
                <a:ea typeface="楷体_GB2312" pitchFamily="49" charset="-122"/>
              </a:rPr>
              <a:t>顺序表结构适宜于进行顺序存取，而链表适宜于进行随机存取。</a:t>
            </a:r>
          </a:p>
          <a:p>
            <a:pPr>
              <a:spcBef>
                <a:spcPct val="20000"/>
              </a:spcBef>
            </a:pPr>
            <a:r>
              <a:rPr lang="en-US" altLang="zh-CN" sz="3200" b="1">
                <a:latin typeface="楷体_GB2312" pitchFamily="49" charset="-122"/>
                <a:ea typeface="楷体_GB2312" pitchFamily="49" charset="-122"/>
              </a:rPr>
              <a:t>3.</a:t>
            </a:r>
            <a:r>
              <a:rPr lang="zh-CN" altLang="en-US" sz="3200" b="1">
                <a:latin typeface="楷体_GB2312" pitchFamily="49" charset="-122"/>
                <a:ea typeface="楷体_GB2312" pitchFamily="49" charset="-122"/>
              </a:rPr>
              <a:t>顺序存储方式的优点是存储密度大，且插入、删除运算效率高。</a:t>
            </a:r>
          </a:p>
          <a:p>
            <a:pPr>
              <a:spcBef>
                <a:spcPct val="20000"/>
              </a:spcBef>
            </a:pPr>
            <a:r>
              <a:rPr lang="en-US" altLang="zh-CN" sz="3200" b="1">
                <a:latin typeface="楷体_GB2312" pitchFamily="49" charset="-122"/>
                <a:ea typeface="楷体_GB2312" pitchFamily="49" charset="-122"/>
              </a:rPr>
              <a:t>4.</a:t>
            </a:r>
            <a:r>
              <a:rPr lang="zh-CN" altLang="en-US" sz="3200" b="1">
                <a:latin typeface="楷体_GB2312" pitchFamily="49" charset="-122"/>
                <a:ea typeface="楷体_GB2312" pitchFamily="49" charset="-122"/>
              </a:rPr>
              <a:t>线性表若采用链式存储时，结点之间和结点内部的存储空间都是可以不连续的。 </a:t>
            </a:r>
          </a:p>
          <a:p>
            <a:pPr>
              <a:spcBef>
                <a:spcPct val="20000"/>
              </a:spcBef>
            </a:pPr>
            <a:r>
              <a:rPr lang="en-US" altLang="zh-CN" sz="3200" b="1">
                <a:latin typeface="楷体_GB2312" pitchFamily="49" charset="-122"/>
                <a:ea typeface="楷体_GB2312" pitchFamily="49" charset="-122"/>
              </a:rPr>
              <a:t>5.</a:t>
            </a:r>
            <a:r>
              <a:rPr lang="zh-CN" altLang="en-US" sz="3200" b="1">
                <a:latin typeface="楷体_GB2312" pitchFamily="49" charset="-122"/>
                <a:ea typeface="楷体_GB2312" pitchFamily="49" charset="-122"/>
              </a:rPr>
              <a:t>线性表的每个结点只能是一个简单类型，而链表的每个结点可以是一个复杂类型</a:t>
            </a:r>
          </a:p>
        </p:txBody>
      </p:sp>
      <p:sp>
        <p:nvSpPr>
          <p:cNvPr id="480264" name="Rectangle 8"/>
          <p:cNvSpPr>
            <a:spLocks noChangeArrowheads="1"/>
          </p:cNvSpPr>
          <p:nvPr/>
        </p:nvSpPr>
        <p:spPr bwMode="auto">
          <a:xfrm>
            <a:off x="-323850" y="1341438"/>
            <a:ext cx="1223963"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9600" b="1">
                <a:solidFill>
                  <a:srgbClr val="FF0000"/>
                </a:solidFill>
              </a:rPr>
              <a:t>×</a:t>
            </a: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0261">
                                            <p:txEl>
                                              <p:pRg st="0" end="0"/>
                                            </p:txEl>
                                          </p:spTgt>
                                        </p:tgtEl>
                                        <p:attrNameLst>
                                          <p:attrName>style.visibility</p:attrName>
                                        </p:attrNameLst>
                                      </p:cBhvr>
                                      <p:to>
                                        <p:strVal val="visible"/>
                                      </p:to>
                                    </p:set>
                                    <p:anim calcmode="lin" valueType="num">
                                      <p:cBhvr additive="base">
                                        <p:cTn id="7" dur="1000" fill="hold"/>
                                        <p:tgtEl>
                                          <p:spTgt spid="48026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02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0261">
                                            <p:txEl>
                                              <p:pRg st="1" end="1"/>
                                            </p:txEl>
                                          </p:spTgt>
                                        </p:tgtEl>
                                        <p:attrNameLst>
                                          <p:attrName>style.visibility</p:attrName>
                                        </p:attrNameLst>
                                      </p:cBhvr>
                                      <p:to>
                                        <p:strVal val="visible"/>
                                      </p:to>
                                    </p:set>
                                    <p:anim calcmode="lin" valueType="num">
                                      <p:cBhvr additive="base">
                                        <p:cTn id="13" dur="1000" fill="hold"/>
                                        <p:tgtEl>
                                          <p:spTgt spid="48026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802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0261">
                                            <p:txEl>
                                              <p:pRg st="2" end="2"/>
                                            </p:txEl>
                                          </p:spTgt>
                                        </p:tgtEl>
                                        <p:attrNameLst>
                                          <p:attrName>style.visibility</p:attrName>
                                        </p:attrNameLst>
                                      </p:cBhvr>
                                      <p:to>
                                        <p:strVal val="visible"/>
                                      </p:to>
                                    </p:set>
                                    <p:anim calcmode="lin" valueType="num">
                                      <p:cBhvr additive="base">
                                        <p:cTn id="19" dur="1000" fill="hold"/>
                                        <p:tgtEl>
                                          <p:spTgt spid="48026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802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0261">
                                            <p:txEl>
                                              <p:pRg st="3" end="3"/>
                                            </p:txEl>
                                          </p:spTgt>
                                        </p:tgtEl>
                                        <p:attrNameLst>
                                          <p:attrName>style.visibility</p:attrName>
                                        </p:attrNameLst>
                                      </p:cBhvr>
                                      <p:to>
                                        <p:strVal val="visible"/>
                                      </p:to>
                                    </p:set>
                                    <p:anim calcmode="lin" valueType="num">
                                      <p:cBhvr additive="base">
                                        <p:cTn id="25" dur="1000" fill="hold"/>
                                        <p:tgtEl>
                                          <p:spTgt spid="48026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802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0261">
                                            <p:txEl>
                                              <p:pRg st="4" end="4"/>
                                            </p:txEl>
                                          </p:spTgt>
                                        </p:tgtEl>
                                        <p:attrNameLst>
                                          <p:attrName>style.visibility</p:attrName>
                                        </p:attrNameLst>
                                      </p:cBhvr>
                                      <p:to>
                                        <p:strVal val="visible"/>
                                      </p:to>
                                    </p:set>
                                    <p:anim calcmode="lin" valueType="num">
                                      <p:cBhvr additive="base">
                                        <p:cTn id="31" dur="1000" fill="hold"/>
                                        <p:tgtEl>
                                          <p:spTgt spid="480261">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8026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80264"/>
                                        </p:tgtEl>
                                        <p:attrNameLst>
                                          <p:attrName>style.visibility</p:attrName>
                                        </p:attrNameLst>
                                      </p:cBhvr>
                                      <p:to>
                                        <p:strVal val="visible"/>
                                      </p:to>
                                    </p:set>
                                    <p:animEffect transition="in" filter="checkerboard(across)">
                                      <p:cBhvr>
                                        <p:cTn id="37" dur="3000"/>
                                        <p:tgtEl>
                                          <p:spTgt spid="480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build="p"/>
      <p:bldP spid="480264"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0" y="511175"/>
            <a:ext cx="71643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楷体_GB2312" pitchFamily="49" charset="-122"/>
                <a:ea typeface="楷体_GB2312" pitchFamily="49" charset="-122"/>
              </a:rPr>
              <a:t>2.5.1 </a:t>
            </a:r>
            <a:r>
              <a:rPr lang="zh-CN" altLang="en-US" sz="4000" b="1">
                <a:solidFill>
                  <a:srgbClr val="CC00CC"/>
                </a:solidFill>
                <a:latin typeface="楷体_GB2312" pitchFamily="49" charset="-122"/>
                <a:ea typeface="楷体_GB2312" pitchFamily="49" charset="-122"/>
              </a:rPr>
              <a:t>单链表的定义和实现</a:t>
            </a:r>
          </a:p>
        </p:txBody>
      </p:sp>
      <p:sp>
        <p:nvSpPr>
          <p:cNvPr id="71683" name="Line 5"/>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1684"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685" name="Object 36"/>
          <p:cNvGraphicFramePr>
            <a:graphicFrameLocks noChangeAspect="1"/>
          </p:cNvGraphicFramePr>
          <p:nvPr/>
        </p:nvGraphicFramePr>
        <p:xfrm>
          <a:off x="1981200" y="1438275"/>
          <a:ext cx="6632575" cy="750888"/>
        </p:xfrm>
        <a:graphic>
          <a:graphicData uri="http://schemas.openxmlformats.org/presentationml/2006/ole">
            <mc:AlternateContent xmlns:mc="http://schemas.openxmlformats.org/markup-compatibility/2006">
              <mc:Choice xmlns:v="urn:schemas-microsoft-com:vml" Requires="v">
                <p:oleObj spid="_x0000_s71690" r:id="rId4" imgW="5256360" imgH="560160" progId="">
                  <p:embed/>
                </p:oleObj>
              </mc:Choice>
              <mc:Fallback>
                <p:oleObj r:id="rId4" imgW="5256360" imgH="560160" progId="">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438275"/>
                        <a:ext cx="6632575" cy="750888"/>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686" name="Object 37"/>
          <p:cNvGraphicFramePr>
            <a:graphicFrameLocks noChangeAspect="1"/>
          </p:cNvGraphicFramePr>
          <p:nvPr/>
        </p:nvGraphicFramePr>
        <p:xfrm>
          <a:off x="1981200" y="2457450"/>
          <a:ext cx="1752600" cy="533400"/>
        </p:xfrm>
        <a:graphic>
          <a:graphicData uri="http://schemas.openxmlformats.org/presentationml/2006/ole">
            <mc:AlternateContent xmlns:mc="http://schemas.openxmlformats.org/markup-compatibility/2006">
              <mc:Choice xmlns:v="urn:schemas-microsoft-com:vml" Requires="v">
                <p:oleObj spid="_x0000_s71691" r:id="rId6" imgW="1296360" imgH="396360" progId="">
                  <p:embed/>
                </p:oleObj>
              </mc:Choice>
              <mc:Fallback>
                <p:oleObj r:id="rId6" imgW="1296360" imgH="396360" progId="">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2457450"/>
                        <a:ext cx="1752600" cy="5334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687" name="Text Box 38"/>
          <p:cNvSpPr txBox="1">
            <a:spLocks noChangeArrowheads="1"/>
          </p:cNvSpPr>
          <p:nvPr/>
        </p:nvSpPr>
        <p:spPr bwMode="auto">
          <a:xfrm>
            <a:off x="609600" y="1438275"/>
            <a:ext cx="1408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200" b="1">
                <a:ea typeface="楷体_GB2312" pitchFamily="49" charset="-122"/>
              </a:rPr>
              <a:t>非空表</a:t>
            </a:r>
          </a:p>
        </p:txBody>
      </p:sp>
      <p:sp>
        <p:nvSpPr>
          <p:cNvPr id="71688" name="Text Box 39"/>
          <p:cNvSpPr txBox="1">
            <a:spLocks noChangeArrowheads="1"/>
          </p:cNvSpPr>
          <p:nvPr/>
        </p:nvSpPr>
        <p:spPr bwMode="auto">
          <a:xfrm>
            <a:off x="762000" y="2428875"/>
            <a:ext cx="1000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200" b="1">
                <a:ea typeface="楷体_GB2312" pitchFamily="49" charset="-122"/>
              </a:rPr>
              <a:t>空表</a:t>
            </a:r>
          </a:p>
        </p:txBody>
      </p:sp>
      <p:sp>
        <p:nvSpPr>
          <p:cNvPr id="71689" name="Rectangle 41"/>
          <p:cNvSpPr>
            <a:spLocks noChangeArrowheads="1"/>
          </p:cNvSpPr>
          <p:nvPr/>
        </p:nvSpPr>
        <p:spPr bwMode="auto">
          <a:xfrm>
            <a:off x="395288" y="3443288"/>
            <a:ext cx="8004175" cy="1798637"/>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buClr>
                <a:schemeClr val="accent1"/>
              </a:buClr>
              <a:buFont typeface="Wingdings" panose="05000000000000000000" pitchFamily="2" charset="2"/>
              <a:buChar char="ü"/>
            </a:pPr>
            <a:r>
              <a:rPr lang="zh-CN" altLang="en-US" sz="3200" b="1">
                <a:ea typeface="楷体_GB2312" pitchFamily="49" charset="-122"/>
              </a:rPr>
              <a:t>单链表是由表头唯一确定，因此单链表可以用头指针的名字来命名</a:t>
            </a:r>
          </a:p>
          <a:p>
            <a:pPr eaLnBrk="1" hangingPunct="1">
              <a:spcBef>
                <a:spcPct val="50000"/>
              </a:spcBef>
              <a:buClr>
                <a:schemeClr val="accent1"/>
              </a:buClr>
              <a:buFont typeface="Wingdings" panose="05000000000000000000" pitchFamily="2" charset="2"/>
              <a:buChar char="ü"/>
            </a:pPr>
            <a:r>
              <a:rPr lang="zh-CN" altLang="en-US" sz="3200" b="1">
                <a:ea typeface="楷体_GB2312" pitchFamily="49" charset="-122"/>
              </a:rPr>
              <a:t>若头指针名是</a:t>
            </a:r>
            <a:r>
              <a:rPr lang="en-US" altLang="zh-CN" sz="3200" b="1">
                <a:ea typeface="楷体_GB2312" pitchFamily="49" charset="-122"/>
              </a:rPr>
              <a:t>L</a:t>
            </a:r>
            <a:r>
              <a:rPr lang="zh-CN" altLang="en-US" sz="3200" b="1">
                <a:ea typeface="楷体_GB2312" pitchFamily="49" charset="-122"/>
              </a:rPr>
              <a:t>，则把链表称为表</a:t>
            </a:r>
            <a:r>
              <a:rPr lang="en-US" altLang="zh-CN" b="1"/>
              <a:t>L</a:t>
            </a:r>
            <a:r>
              <a:rPr lang="en-US" altLang="zh-CN"/>
              <a:t> </a:t>
            </a:r>
            <a:endParaRPr lang="en-US" altLang="zh-CN" sz="3200" b="1">
              <a:ea typeface="楷体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5"/>
          <p:cNvSpPr>
            <a:spLocks noChangeArrowheads="1"/>
          </p:cNvSpPr>
          <p:nvPr/>
        </p:nvSpPr>
        <p:spPr bwMode="auto">
          <a:xfrm>
            <a:off x="609600" y="1341438"/>
            <a:ext cx="80772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just">
              <a:spcBef>
                <a:spcPct val="20000"/>
              </a:spcBef>
            </a:pPr>
            <a:r>
              <a:rPr lang="en-US" altLang="zh-CN" sz="3200" b="1">
                <a:latin typeface="宋体" panose="02010600030101010101" pitchFamily="2" charset="-122"/>
              </a:rPr>
              <a:t>typedef struct LNode{</a:t>
            </a:r>
          </a:p>
          <a:p>
            <a:pPr algn="just">
              <a:spcBef>
                <a:spcPct val="20000"/>
              </a:spcBef>
            </a:pPr>
            <a:r>
              <a:rPr lang="en-US" altLang="zh-CN" sz="3200" b="1">
                <a:latin typeface="宋体" panose="02010600030101010101" pitchFamily="2" charset="-122"/>
              </a:rPr>
              <a:t>     ElemType   data;       </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数据域</a:t>
            </a:r>
          </a:p>
          <a:p>
            <a:pPr algn="just">
              <a:spcBef>
                <a:spcPct val="20000"/>
              </a:spcBef>
            </a:pPr>
            <a:r>
              <a:rPr lang="zh-CN" altLang="en-US" sz="3200" b="1">
                <a:latin typeface="宋体" panose="02010600030101010101" pitchFamily="2" charset="-122"/>
              </a:rPr>
              <a:t>     </a:t>
            </a:r>
            <a:r>
              <a:rPr lang="en-US" altLang="zh-CN" sz="3200" b="1">
                <a:latin typeface="宋体" panose="02010600030101010101" pitchFamily="2" charset="-122"/>
              </a:rPr>
              <a:t>struct LNode  *next;   </a:t>
            </a:r>
            <a:r>
              <a:rPr lang="en-US" altLang="zh-CN" sz="3200" b="1">
                <a:solidFill>
                  <a:schemeClr val="accent2"/>
                </a:solidFill>
                <a:latin typeface="楷体_GB2312" pitchFamily="49" charset="-122"/>
                <a:ea typeface="楷体_GB2312" pitchFamily="49" charset="-122"/>
              </a:rPr>
              <a:t>//</a:t>
            </a:r>
            <a:r>
              <a:rPr lang="zh-CN" altLang="en-US" sz="3200" b="1">
                <a:solidFill>
                  <a:schemeClr val="accent2"/>
                </a:solidFill>
                <a:latin typeface="楷体_GB2312" pitchFamily="49" charset="-122"/>
                <a:ea typeface="楷体_GB2312" pitchFamily="49" charset="-122"/>
              </a:rPr>
              <a:t>指针域</a:t>
            </a:r>
          </a:p>
          <a:p>
            <a:pPr algn="just">
              <a:spcBef>
                <a:spcPct val="20000"/>
              </a:spcBef>
            </a:pPr>
            <a:r>
              <a:rPr lang="en-US" altLang="zh-CN" sz="3200" b="1">
                <a:latin typeface="宋体" panose="02010600030101010101" pitchFamily="2" charset="-122"/>
              </a:rPr>
              <a:t>}LNode,*LinkList; </a:t>
            </a:r>
            <a:r>
              <a:rPr lang="en-US" altLang="zh-CN" sz="3200" b="1"/>
              <a:t>  </a:t>
            </a:r>
          </a:p>
          <a:p>
            <a:pPr algn="just">
              <a:spcBef>
                <a:spcPct val="20000"/>
              </a:spcBef>
            </a:pPr>
            <a:r>
              <a:rPr lang="en-US" altLang="zh-CN" sz="3200" b="1"/>
              <a:t>                </a:t>
            </a:r>
            <a:r>
              <a:rPr lang="en-US" altLang="zh-CN" sz="3200" b="1">
                <a:solidFill>
                  <a:schemeClr val="accent2"/>
                </a:solidFill>
                <a:latin typeface="楷体_GB2312" pitchFamily="49" charset="-122"/>
                <a:ea typeface="楷体_GB2312" pitchFamily="49" charset="-122"/>
              </a:rPr>
              <a:t>// *LinkList</a:t>
            </a:r>
            <a:r>
              <a:rPr lang="zh-CN" altLang="en-US" sz="3200" b="1">
                <a:solidFill>
                  <a:schemeClr val="accent2"/>
                </a:solidFill>
                <a:latin typeface="楷体_GB2312" pitchFamily="49" charset="-122"/>
                <a:ea typeface="楷体_GB2312" pitchFamily="49" charset="-122"/>
              </a:rPr>
              <a:t>为</a:t>
            </a:r>
            <a:r>
              <a:rPr lang="en-US" altLang="zh-CN" sz="3200" b="1">
                <a:solidFill>
                  <a:schemeClr val="accent2"/>
                </a:solidFill>
                <a:latin typeface="楷体_GB2312" pitchFamily="49" charset="-122"/>
                <a:ea typeface="楷体_GB2312" pitchFamily="49" charset="-122"/>
              </a:rPr>
              <a:t>Lnode</a:t>
            </a:r>
            <a:r>
              <a:rPr lang="zh-CN" altLang="en-US" sz="3200" b="1">
                <a:solidFill>
                  <a:schemeClr val="accent2"/>
                </a:solidFill>
                <a:latin typeface="楷体_GB2312" pitchFamily="49" charset="-122"/>
                <a:ea typeface="楷体_GB2312" pitchFamily="49" charset="-122"/>
              </a:rPr>
              <a:t>类型的指针</a:t>
            </a:r>
          </a:p>
          <a:p>
            <a:pPr>
              <a:spcBef>
                <a:spcPct val="20000"/>
              </a:spcBef>
            </a:pPr>
            <a:endParaRPr lang="en-US" altLang="zh-CN" sz="3200" b="1">
              <a:latin typeface="楷体_GB2312" pitchFamily="49" charset="-122"/>
              <a:ea typeface="楷体_GB2312" pitchFamily="49" charset="-122"/>
            </a:endParaRPr>
          </a:p>
        </p:txBody>
      </p:sp>
      <p:sp>
        <p:nvSpPr>
          <p:cNvPr id="72707" name="Rectangle 6"/>
          <p:cNvSpPr>
            <a:spLocks noChangeArrowheads="1"/>
          </p:cNvSpPr>
          <p:nvPr/>
        </p:nvSpPr>
        <p:spPr bwMode="auto">
          <a:xfrm>
            <a:off x="0" y="0"/>
            <a:ext cx="7308850" cy="68580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4000" b="1">
                <a:solidFill>
                  <a:schemeClr val="accent2"/>
                </a:solidFill>
                <a:latin typeface="楷体_GB2312" pitchFamily="49" charset="-122"/>
                <a:ea typeface="楷体_GB2312" pitchFamily="49" charset="-122"/>
              </a:rPr>
              <a:t>单链表的存储结构定义</a:t>
            </a:r>
          </a:p>
        </p:txBody>
      </p:sp>
      <p:grpSp>
        <p:nvGrpSpPr>
          <p:cNvPr id="2" name="Group 10"/>
          <p:cNvGrpSpPr>
            <a:grpSpLocks/>
          </p:cNvGrpSpPr>
          <p:nvPr/>
        </p:nvGrpSpPr>
        <p:grpSpPr bwMode="auto">
          <a:xfrm>
            <a:off x="1450975" y="4464050"/>
            <a:ext cx="6172200" cy="701675"/>
            <a:chOff x="521" y="2841"/>
            <a:chExt cx="3888" cy="442"/>
          </a:xfrm>
        </p:grpSpPr>
        <p:sp>
          <p:nvSpPr>
            <p:cNvPr id="72709" name="Rectangle 7"/>
            <p:cNvSpPr>
              <a:spLocks noChangeArrowheads="1"/>
            </p:cNvSpPr>
            <p:nvPr/>
          </p:nvSpPr>
          <p:spPr bwMode="auto">
            <a:xfrm>
              <a:off x="521" y="2841"/>
              <a:ext cx="1458" cy="44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4000" b="1">
                  <a:solidFill>
                    <a:srgbClr val="FF0000"/>
                  </a:solidFill>
                </a:rPr>
                <a:t>LNode *p</a:t>
              </a:r>
            </a:p>
          </p:txBody>
        </p:sp>
        <p:sp>
          <p:nvSpPr>
            <p:cNvPr id="72710" name="Rectangle 8"/>
            <p:cNvSpPr>
              <a:spLocks noChangeArrowheads="1"/>
            </p:cNvSpPr>
            <p:nvPr/>
          </p:nvSpPr>
          <p:spPr bwMode="auto">
            <a:xfrm>
              <a:off x="2843" y="2841"/>
              <a:ext cx="1566" cy="44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4000" b="1">
                  <a:solidFill>
                    <a:srgbClr val="FF0000"/>
                  </a:solidFill>
                </a:rPr>
                <a:t>LinkList</a:t>
              </a:r>
              <a:r>
                <a:rPr lang="en-US" altLang="zh-CN" sz="4000" b="1"/>
                <a:t> </a:t>
              </a:r>
              <a:r>
                <a:rPr lang="en-US" altLang="zh-CN" sz="4000" b="1">
                  <a:solidFill>
                    <a:srgbClr val="FF0000"/>
                  </a:solidFill>
                </a:rPr>
                <a:t>p</a:t>
              </a:r>
            </a:p>
          </p:txBody>
        </p:sp>
        <p:sp>
          <p:nvSpPr>
            <p:cNvPr id="72711" name="AutoShape 9"/>
            <p:cNvSpPr>
              <a:spLocks noChangeArrowheads="1"/>
            </p:cNvSpPr>
            <p:nvPr/>
          </p:nvSpPr>
          <p:spPr bwMode="auto">
            <a:xfrm>
              <a:off x="2154" y="2976"/>
              <a:ext cx="499" cy="182"/>
            </a:xfrm>
            <a:prstGeom prst="leftRightArrow">
              <a:avLst>
                <a:gd name="adj1" fmla="val 50000"/>
                <a:gd name="adj2" fmla="val 5482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fill="hold" nodeType="clickEffect">
                                  <p:stCondLst>
                                    <p:cond delay="0"/>
                                  </p:stCondLst>
                                  <p:childTnLst>
                                    <p:animScale>
                                      <p:cBhvr>
                                        <p:cTn id="11"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6"/>
          <p:cNvSpPr>
            <a:spLocks noChangeArrowheads="1"/>
          </p:cNvSpPr>
          <p:nvPr/>
        </p:nvSpPr>
        <p:spPr bwMode="auto">
          <a:xfrm>
            <a:off x="6124575" y="1412875"/>
            <a:ext cx="2314575" cy="7016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4000" b="1">
                <a:solidFill>
                  <a:srgbClr val="FF0000"/>
                </a:solidFill>
              </a:rPr>
              <a:t>LNode *p</a:t>
            </a:r>
          </a:p>
        </p:txBody>
      </p:sp>
      <p:sp>
        <p:nvSpPr>
          <p:cNvPr id="73731" name="Rectangle 9"/>
          <p:cNvSpPr>
            <a:spLocks noChangeArrowheads="1"/>
          </p:cNvSpPr>
          <p:nvPr/>
        </p:nvSpPr>
        <p:spPr bwMode="auto">
          <a:xfrm>
            <a:off x="0" y="617538"/>
            <a:ext cx="843915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50000"/>
              </a:spcBef>
            </a:pPr>
            <a:r>
              <a:rPr lang="zh-CN" altLang="en-US" sz="3200" b="1">
                <a:solidFill>
                  <a:schemeClr val="accent2"/>
                </a:solidFill>
                <a:latin typeface="楷体_GB2312" pitchFamily="49" charset="-122"/>
                <a:ea typeface="楷体_GB2312" pitchFamily="49" charset="-122"/>
              </a:rPr>
              <a:t>注意区分指针变量和结点变量两个不同的概念</a:t>
            </a:r>
          </a:p>
          <a:p>
            <a:pPr lvl="1" eaLnBrk="1" hangingPunct="1">
              <a:spcBef>
                <a:spcPct val="50000"/>
              </a:spcBef>
              <a:buClr>
                <a:srgbClr val="FF3300"/>
              </a:buClr>
              <a:buFontTx/>
              <a:buChar char="•"/>
            </a:pPr>
            <a:r>
              <a:rPr lang="zh-CN" altLang="en-US" sz="3200" b="1">
                <a:latin typeface="楷体_GB2312" pitchFamily="49" charset="-122"/>
                <a:ea typeface="楷体_GB2312" pitchFamily="49" charset="-122"/>
              </a:rPr>
              <a:t>指针变量</a:t>
            </a:r>
            <a:r>
              <a:rPr lang="en-US" altLang="zh-CN" sz="3200" b="1">
                <a:latin typeface="楷体_GB2312" pitchFamily="49" charset="-122"/>
                <a:ea typeface="楷体_GB2312" pitchFamily="49" charset="-122"/>
              </a:rPr>
              <a:t>p</a:t>
            </a:r>
            <a:r>
              <a:rPr lang="zh-CN" altLang="en-US" sz="3200" b="1">
                <a:latin typeface="楷体_GB2312" pitchFamily="49" charset="-122"/>
                <a:ea typeface="楷体_GB2312" pitchFamily="49" charset="-122"/>
              </a:rPr>
              <a:t>：表示结点地址</a:t>
            </a:r>
          </a:p>
          <a:p>
            <a:pPr lvl="1" eaLnBrk="1" hangingPunct="1">
              <a:spcBef>
                <a:spcPct val="50000"/>
              </a:spcBef>
              <a:buClr>
                <a:srgbClr val="FF3300"/>
              </a:buClr>
              <a:buFontTx/>
              <a:buChar char="•"/>
            </a:pPr>
            <a:r>
              <a:rPr lang="zh-CN" altLang="en-US" sz="3200" b="1">
                <a:latin typeface="楷体_GB2312" pitchFamily="49" charset="-122"/>
                <a:ea typeface="楷体_GB2312" pitchFamily="49" charset="-122"/>
              </a:rPr>
              <a:t>结点变量*</a:t>
            </a:r>
            <a:r>
              <a:rPr lang="en-US" altLang="zh-CN" sz="3200" b="1">
                <a:latin typeface="楷体_GB2312" pitchFamily="49" charset="-122"/>
                <a:ea typeface="楷体_GB2312" pitchFamily="49" charset="-122"/>
              </a:rPr>
              <a:t>p</a:t>
            </a:r>
            <a:r>
              <a:rPr lang="zh-CN" altLang="en-US" sz="3200" b="1">
                <a:latin typeface="楷体_GB2312" pitchFamily="49" charset="-122"/>
                <a:ea typeface="楷体_GB2312" pitchFamily="49" charset="-122"/>
              </a:rPr>
              <a:t>：表示一个结点</a:t>
            </a:r>
            <a:endParaRPr lang="zh-CN" altLang="en-US" sz="3200" b="1">
              <a:solidFill>
                <a:srgbClr val="FF0000"/>
              </a:solidFill>
              <a:latin typeface="楷体_GB2312" pitchFamily="49" charset="-122"/>
              <a:ea typeface="楷体_GB2312" pitchFamily="49" charset="-122"/>
            </a:endParaRPr>
          </a:p>
        </p:txBody>
      </p:sp>
      <p:grpSp>
        <p:nvGrpSpPr>
          <p:cNvPr id="2" name="Group 12"/>
          <p:cNvGrpSpPr>
            <a:grpSpLocks/>
          </p:cNvGrpSpPr>
          <p:nvPr/>
        </p:nvGrpSpPr>
        <p:grpSpPr bwMode="auto">
          <a:xfrm>
            <a:off x="533400" y="3084513"/>
            <a:ext cx="6918325" cy="1930400"/>
            <a:chOff x="336" y="2078"/>
            <a:chExt cx="4358" cy="1216"/>
          </a:xfrm>
        </p:grpSpPr>
        <p:sp>
          <p:nvSpPr>
            <p:cNvPr id="73733" name="Rectangle 10"/>
            <p:cNvSpPr>
              <a:spLocks noChangeArrowheads="1"/>
            </p:cNvSpPr>
            <p:nvPr/>
          </p:nvSpPr>
          <p:spPr bwMode="auto">
            <a:xfrm>
              <a:off x="336" y="2736"/>
              <a:ext cx="4358" cy="55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30000"/>
                </a:lnSpc>
                <a:buFont typeface="Wingdings" panose="05000000000000000000" pitchFamily="2" charset="2"/>
                <a:buNone/>
              </a:pPr>
              <a:r>
                <a:rPr lang="zh-CN" altLang="en-US" sz="3200" b="1">
                  <a:ea typeface="宋体" panose="02010600030101010101" pitchFamily="2" charset="-122"/>
                </a:rPr>
                <a:t>若</a:t>
              </a:r>
              <a:r>
                <a:rPr lang="en-US" altLang="zh-CN" sz="3200" b="1">
                  <a:ea typeface="宋体" panose="02010600030101010101" pitchFamily="2" charset="-122"/>
                </a:rPr>
                <a:t>p-&gt;data=a</a:t>
              </a:r>
              <a:r>
                <a:rPr lang="en-US" altLang="zh-CN" sz="3200" b="1" baseline="-25000">
                  <a:ea typeface="宋体" panose="02010600030101010101" pitchFamily="2" charset="-122"/>
                </a:rPr>
                <a:t>i, </a:t>
              </a:r>
              <a:r>
                <a:rPr lang="zh-CN" altLang="en-US" sz="3200" b="1">
                  <a:ea typeface="宋体" panose="02010600030101010101" pitchFamily="2" charset="-122"/>
                </a:rPr>
                <a:t>则</a:t>
              </a:r>
              <a:r>
                <a:rPr lang="en-US" altLang="zh-CN" sz="3200" b="1">
                  <a:ea typeface="宋体" panose="02010600030101010101" pitchFamily="2" charset="-122"/>
                </a:rPr>
                <a:t>p-&gt;next-&gt;data=a</a:t>
              </a:r>
              <a:r>
                <a:rPr lang="en-US" altLang="zh-CN" sz="3200" b="1" baseline="-25000">
                  <a:ea typeface="宋体" panose="02010600030101010101" pitchFamily="2" charset="-122"/>
                </a:rPr>
                <a:t>i+1</a:t>
              </a:r>
            </a:p>
            <a:p>
              <a:pPr eaLnBrk="1" hangingPunct="1">
                <a:lnSpc>
                  <a:spcPct val="130000"/>
                </a:lnSpc>
              </a:pPr>
              <a:r>
                <a:rPr lang="en-US" altLang="zh-CN" sz="3200" b="1">
                  <a:ea typeface="宋体" panose="02010600030101010101" pitchFamily="2" charset="-122"/>
                </a:rPr>
                <a:t>   </a:t>
              </a:r>
            </a:p>
          </p:txBody>
        </p:sp>
        <p:graphicFrame>
          <p:nvGraphicFramePr>
            <p:cNvPr id="73734" name="Object 11"/>
            <p:cNvGraphicFramePr>
              <a:graphicFrameLocks noChangeAspect="1"/>
            </p:cNvGraphicFramePr>
            <p:nvPr/>
          </p:nvGraphicFramePr>
          <p:xfrm>
            <a:off x="336" y="2078"/>
            <a:ext cx="4178" cy="473"/>
          </p:xfrm>
          <a:graphic>
            <a:graphicData uri="http://schemas.openxmlformats.org/presentationml/2006/ole">
              <mc:AlternateContent xmlns:mc="http://schemas.openxmlformats.org/markup-compatibility/2006">
                <mc:Choice xmlns:v="urn:schemas-microsoft-com:vml" Requires="v">
                  <p:oleObj spid="_x0000_s73735" r:id="rId3" imgW="5256360" imgH="560160" progId="">
                    <p:embed/>
                  </p:oleObj>
                </mc:Choice>
                <mc:Fallback>
                  <p:oleObj r:id="rId3" imgW="5256360" imgH="560160"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078"/>
                          <a:ext cx="4178" cy="47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8"/>
          <p:cNvSpPr>
            <a:spLocks noChangeArrowheads="1"/>
          </p:cNvSpPr>
          <p:nvPr/>
        </p:nvSpPr>
        <p:spPr bwMode="auto">
          <a:xfrm>
            <a:off x="0" y="511175"/>
            <a:ext cx="71643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楷体_GB2312" pitchFamily="49" charset="-122"/>
                <a:ea typeface="楷体_GB2312" pitchFamily="49" charset="-122"/>
              </a:rPr>
              <a:t>2.5.2 </a:t>
            </a:r>
            <a:r>
              <a:rPr lang="zh-CN" altLang="en-US" sz="4000" b="1">
                <a:solidFill>
                  <a:srgbClr val="CC00CC"/>
                </a:solidFill>
                <a:latin typeface="楷体_GB2312" pitchFamily="49" charset="-122"/>
                <a:ea typeface="楷体_GB2312" pitchFamily="49" charset="-122"/>
              </a:rPr>
              <a:t>单链表基本操作的实现</a:t>
            </a:r>
          </a:p>
        </p:txBody>
      </p:sp>
      <p:sp>
        <p:nvSpPr>
          <p:cNvPr id="74755" name="Line 9"/>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4756"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Rectangle 95"/>
          <p:cNvSpPr txBox="1">
            <a:spLocks noChangeArrowheads="1"/>
          </p:cNvSpPr>
          <p:nvPr/>
        </p:nvSpPr>
        <p:spPr bwMode="auto">
          <a:xfrm>
            <a:off x="214313" y="1785938"/>
            <a:ext cx="4495800" cy="3160712"/>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latin typeface="华文楷体" panose="02010600040101010101" pitchFamily="2" charset="-122"/>
                <a:ea typeface="华文楷体" panose="02010600040101010101" pitchFamily="2" charset="-122"/>
              </a:rPr>
              <a:t>1.  </a:t>
            </a:r>
            <a:r>
              <a:rPr lang="zh-CN" altLang="en-US" b="1">
                <a:latin typeface="华文楷体" panose="02010600040101010101" pitchFamily="2" charset="-122"/>
                <a:ea typeface="华文楷体" panose="02010600040101010101" pitchFamily="2" charset="-122"/>
              </a:rPr>
              <a:t>初始化</a:t>
            </a:r>
            <a:endParaRPr lang="en-US" altLang="zh-CN" b="1">
              <a:latin typeface="华文楷体" panose="02010600040101010101" pitchFamily="2" charset="-122"/>
              <a:ea typeface="华文楷体" panose="02010600040101010101" pitchFamily="2" charset="-122"/>
            </a:endParaRPr>
          </a:p>
          <a:p>
            <a:pPr>
              <a:spcBef>
                <a:spcPct val="20000"/>
              </a:spcBef>
            </a:pPr>
            <a:r>
              <a:rPr lang="en-US" altLang="zh-CN" b="1">
                <a:latin typeface="华文楷体" panose="02010600040101010101" pitchFamily="2" charset="-122"/>
                <a:ea typeface="华文楷体" panose="02010600040101010101" pitchFamily="2" charset="-122"/>
              </a:rPr>
              <a:t>2.  </a:t>
            </a:r>
            <a:r>
              <a:rPr lang="zh-CN" altLang="en-US" b="1">
                <a:latin typeface="华文楷体" panose="02010600040101010101" pitchFamily="2" charset="-122"/>
                <a:ea typeface="华文楷体" panose="02010600040101010101" pitchFamily="2" charset="-122"/>
              </a:rPr>
              <a:t>取值</a:t>
            </a:r>
            <a:endParaRPr lang="en-US" altLang="zh-CN" b="1">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3.  </a:t>
            </a:r>
            <a:r>
              <a:rPr lang="zh-CN" altLang="en-US" b="1">
                <a:solidFill>
                  <a:srgbClr val="FF0000"/>
                </a:solidFill>
                <a:latin typeface="华文楷体" panose="02010600040101010101" pitchFamily="2" charset="-122"/>
                <a:ea typeface="华文楷体" panose="02010600040101010101" pitchFamily="2" charset="-122"/>
              </a:rPr>
              <a:t>查找</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4.  </a:t>
            </a:r>
            <a:r>
              <a:rPr lang="zh-CN" altLang="en-US" b="1">
                <a:solidFill>
                  <a:srgbClr val="FF0000"/>
                </a:solidFill>
                <a:latin typeface="华文楷体" panose="02010600040101010101" pitchFamily="2" charset="-122"/>
                <a:ea typeface="华文楷体" panose="02010600040101010101" pitchFamily="2" charset="-122"/>
              </a:rPr>
              <a:t>插入</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5.  </a:t>
            </a:r>
            <a:r>
              <a:rPr lang="zh-CN" altLang="en-US" b="1">
                <a:solidFill>
                  <a:srgbClr val="FF0000"/>
                </a:solidFill>
                <a:latin typeface="华文楷体" panose="02010600040101010101" pitchFamily="2" charset="-122"/>
                <a:ea typeface="华文楷体" panose="02010600040101010101" pitchFamily="2" charset="-122"/>
              </a:rPr>
              <a:t>删除</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endParaRPr lang="en-US" altLang="zh-CN" b="1">
              <a:solidFill>
                <a:srgbClr val="FF00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304800" y="620713"/>
            <a:ext cx="8534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chemeClr val="hlink"/>
                </a:solidFill>
                <a:latin typeface="楷体_GB2312" pitchFamily="49" charset="-122"/>
                <a:ea typeface="楷体_GB2312" pitchFamily="49" charset="-122"/>
              </a:rPr>
              <a:t>1.</a:t>
            </a:r>
            <a:r>
              <a:rPr lang="zh-CN" altLang="en-US" b="1">
                <a:solidFill>
                  <a:schemeClr val="hlink"/>
                </a:solidFill>
                <a:latin typeface="楷体_GB2312" pitchFamily="49" charset="-122"/>
                <a:ea typeface="楷体_GB2312" pitchFamily="49" charset="-122"/>
              </a:rPr>
              <a:t>初始化</a:t>
            </a:r>
            <a:r>
              <a:rPr lang="en-US" altLang="zh-CN" b="1">
                <a:solidFill>
                  <a:schemeClr val="hlink"/>
                </a:solidFill>
                <a:latin typeface="楷体_GB2312" pitchFamily="49" charset="-122"/>
                <a:ea typeface="楷体_GB2312" pitchFamily="49" charset="-122"/>
              </a:rPr>
              <a:t>(</a:t>
            </a:r>
            <a:r>
              <a:rPr lang="zh-CN" altLang="en-US" b="1"/>
              <a:t>构造一个空表 </a:t>
            </a:r>
            <a:r>
              <a:rPr lang="en-US" altLang="zh-CN" b="1"/>
              <a:t>)</a:t>
            </a:r>
            <a:endParaRPr lang="en-US" altLang="zh-CN" b="1">
              <a:solidFill>
                <a:schemeClr val="hlink"/>
              </a:solidFill>
              <a:latin typeface="楷体_GB2312" pitchFamily="49" charset="-122"/>
              <a:ea typeface="楷体_GB2312" pitchFamily="49" charset="-122"/>
            </a:endParaRPr>
          </a:p>
          <a:p>
            <a:pPr>
              <a:spcBef>
                <a:spcPct val="20000"/>
              </a:spcBef>
            </a:pPr>
            <a:r>
              <a:rPr lang="en-US" altLang="zh-CN" b="1"/>
              <a:t>【</a:t>
            </a:r>
            <a:r>
              <a:rPr lang="zh-CN" altLang="en-US" b="1"/>
              <a:t>算法步骤</a:t>
            </a:r>
            <a:r>
              <a:rPr lang="en-US" altLang="zh-CN" b="1"/>
              <a:t>】</a:t>
            </a:r>
          </a:p>
          <a:p>
            <a:pPr>
              <a:spcBef>
                <a:spcPct val="20000"/>
              </a:spcBef>
            </a:pPr>
            <a:r>
              <a:rPr lang="zh-CN" altLang="en-US" b="1"/>
              <a:t>（</a:t>
            </a:r>
            <a:r>
              <a:rPr lang="en-US" altLang="zh-CN" b="1"/>
              <a:t>1</a:t>
            </a:r>
            <a:r>
              <a:rPr lang="zh-CN" altLang="en-US" b="1"/>
              <a:t>）生成新结点作头结点，用头指针</a:t>
            </a:r>
            <a:r>
              <a:rPr lang="en-US" altLang="zh-CN" b="1"/>
              <a:t>L</a:t>
            </a:r>
            <a:r>
              <a:rPr lang="zh-CN" altLang="en-US" b="1"/>
              <a:t>指向头结点。</a:t>
            </a:r>
          </a:p>
          <a:p>
            <a:pPr>
              <a:spcBef>
                <a:spcPct val="20000"/>
              </a:spcBef>
            </a:pPr>
            <a:r>
              <a:rPr lang="zh-CN" altLang="en-US" b="1"/>
              <a:t>（</a:t>
            </a:r>
            <a:r>
              <a:rPr lang="en-US" altLang="zh-CN" b="1"/>
              <a:t>2</a:t>
            </a:r>
            <a:r>
              <a:rPr lang="zh-CN" altLang="en-US" b="1"/>
              <a:t>）头结点的指针域置空。</a:t>
            </a:r>
          </a:p>
        </p:txBody>
      </p:sp>
      <p:graphicFrame>
        <p:nvGraphicFramePr>
          <p:cNvPr id="75779" name="Object 5"/>
          <p:cNvGraphicFramePr>
            <a:graphicFrameLocks noChangeAspect="1"/>
          </p:cNvGraphicFramePr>
          <p:nvPr/>
        </p:nvGraphicFramePr>
        <p:xfrm>
          <a:off x="4932363" y="620713"/>
          <a:ext cx="1752600" cy="533400"/>
        </p:xfrm>
        <a:graphic>
          <a:graphicData uri="http://schemas.openxmlformats.org/presentationml/2006/ole">
            <mc:AlternateContent xmlns:mc="http://schemas.openxmlformats.org/markup-compatibility/2006">
              <mc:Choice xmlns:v="urn:schemas-microsoft-com:vml" Requires="v">
                <p:oleObj spid="_x0000_s75781" r:id="rId3" imgW="1296360" imgH="396360" progId="">
                  <p:embed/>
                </p:oleObj>
              </mc:Choice>
              <mc:Fallback>
                <p:oleObj r:id="rId3" imgW="1296360" imgH="3963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620713"/>
                        <a:ext cx="1752600" cy="5334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8454" name="Rectangle 6"/>
          <p:cNvSpPr>
            <a:spLocks noChangeArrowheads="1"/>
          </p:cNvSpPr>
          <p:nvPr/>
        </p:nvSpPr>
        <p:spPr bwMode="auto">
          <a:xfrm>
            <a:off x="304800" y="2924175"/>
            <a:ext cx="8534400" cy="3097213"/>
          </a:xfrm>
          <a:prstGeom prst="rect">
            <a:avLst/>
          </a:prstGeom>
          <a:solidFill>
            <a:srgbClr val="FFFF99"/>
          </a:solidFill>
          <a:ln w="57150">
            <a:solidFill>
              <a:schemeClr val="accent2"/>
            </a:solidFill>
            <a:miter lim="800000"/>
            <a:headEnd/>
            <a:tailEnd/>
          </a:ln>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t>【</a:t>
            </a:r>
            <a:r>
              <a:rPr lang="zh-CN" altLang="en-US" b="1"/>
              <a:t>算法描述</a:t>
            </a:r>
            <a:r>
              <a:rPr lang="en-US" altLang="zh-CN" b="1"/>
              <a:t>】</a:t>
            </a:r>
          </a:p>
          <a:p>
            <a:pPr>
              <a:spcBef>
                <a:spcPct val="20000"/>
              </a:spcBef>
            </a:pPr>
            <a:r>
              <a:rPr lang="en-US" altLang="zh-CN" b="1"/>
              <a:t>Status InitList_L(LinkList &amp;L){ </a:t>
            </a:r>
          </a:p>
          <a:p>
            <a:pPr>
              <a:spcBef>
                <a:spcPct val="20000"/>
              </a:spcBef>
            </a:pPr>
            <a:r>
              <a:rPr lang="en-US" altLang="zh-CN" b="1"/>
              <a:t>   </a:t>
            </a:r>
            <a:r>
              <a:rPr lang="en-US" altLang="zh-CN" b="1">
                <a:solidFill>
                  <a:srgbClr val="FF0000"/>
                </a:solidFill>
              </a:rPr>
              <a:t>L=new LNode;                    	</a:t>
            </a:r>
          </a:p>
          <a:p>
            <a:pPr>
              <a:spcBef>
                <a:spcPct val="20000"/>
              </a:spcBef>
            </a:pPr>
            <a:r>
              <a:rPr lang="en-US" altLang="zh-CN" b="1">
                <a:solidFill>
                  <a:srgbClr val="FF0000"/>
                </a:solidFill>
              </a:rPr>
              <a:t>   L-&gt;next=NULL;</a:t>
            </a:r>
            <a:r>
              <a:rPr lang="zh-CN" altLang="en-US" b="1">
                <a:solidFill>
                  <a:srgbClr val="FF0000"/>
                </a:solidFill>
              </a:rPr>
              <a:t>　</a:t>
            </a:r>
            <a:r>
              <a:rPr lang="zh-CN" altLang="en-US" b="1"/>
              <a:t>　　　　</a:t>
            </a:r>
          </a:p>
          <a:p>
            <a:pPr>
              <a:spcBef>
                <a:spcPct val="20000"/>
              </a:spcBef>
            </a:pPr>
            <a:r>
              <a:rPr lang="zh-CN" altLang="en-US" b="1"/>
              <a:t>   </a:t>
            </a:r>
            <a:r>
              <a:rPr lang="en-US" altLang="zh-CN" b="1"/>
              <a:t>return OK; </a:t>
            </a:r>
          </a:p>
          <a:p>
            <a:pPr>
              <a:spcBef>
                <a:spcPct val="20000"/>
              </a:spcBef>
            </a:pPr>
            <a:r>
              <a:rPr lang="en-US" altLang="zh-CN" b="1"/>
              <a:t>}</a:t>
            </a: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8454"/>
                                        </p:tgtEl>
                                        <p:attrNameLst>
                                          <p:attrName>style.visibility</p:attrName>
                                        </p:attrNameLst>
                                      </p:cBhvr>
                                      <p:to>
                                        <p:strVal val="visible"/>
                                      </p:to>
                                    </p:set>
                                    <p:anim calcmode="lin" valueType="num">
                                      <p:cBhvr additive="base">
                                        <p:cTn id="7" dur="500" fill="hold"/>
                                        <p:tgtEl>
                                          <p:spTgt spid="488454"/>
                                        </p:tgtEl>
                                        <p:attrNameLst>
                                          <p:attrName>ppt_x</p:attrName>
                                        </p:attrNameLst>
                                      </p:cBhvr>
                                      <p:tavLst>
                                        <p:tav tm="0">
                                          <p:val>
                                            <p:strVal val="#ppt_x"/>
                                          </p:val>
                                        </p:tav>
                                        <p:tav tm="100000">
                                          <p:val>
                                            <p:strVal val="#ppt_x"/>
                                          </p:val>
                                        </p:tav>
                                      </p:tavLst>
                                    </p:anim>
                                    <p:anim calcmode="lin" valueType="num">
                                      <p:cBhvr additive="base">
                                        <p:cTn id="8" dur="500" fill="hold"/>
                                        <p:tgtEl>
                                          <p:spTgt spid="4884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304800" y="476250"/>
            <a:ext cx="85344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solidFill>
                  <a:schemeClr val="hlink"/>
                </a:solidFill>
                <a:latin typeface="楷体_GB2312" pitchFamily="49" charset="-122"/>
                <a:ea typeface="楷体_GB2312" pitchFamily="49" charset="-122"/>
              </a:rPr>
              <a:t>销毁</a:t>
            </a:r>
          </a:p>
          <a:p>
            <a:r>
              <a:rPr lang="en-US" altLang="zh-CN" b="1"/>
              <a:t>Status DestroyList_L(LinkList &amp;L){</a:t>
            </a:r>
          </a:p>
          <a:p>
            <a:r>
              <a:rPr lang="en-US" altLang="zh-CN" b="1"/>
              <a:t>    LinkList p;</a:t>
            </a:r>
          </a:p>
          <a:p>
            <a:r>
              <a:rPr lang="en-US" altLang="zh-CN" b="1"/>
              <a:t>       while(L)</a:t>
            </a:r>
          </a:p>
          <a:p>
            <a:r>
              <a:rPr lang="en-US" altLang="zh-CN" b="1"/>
              <a:t>        {</a:t>
            </a:r>
          </a:p>
          <a:p>
            <a:r>
              <a:rPr lang="en-US" altLang="zh-CN" b="1"/>
              <a:t>            p=L;  </a:t>
            </a:r>
          </a:p>
          <a:p>
            <a:r>
              <a:rPr lang="en-US" altLang="zh-CN" b="1"/>
              <a:t>            L=L-&gt;next;</a:t>
            </a:r>
          </a:p>
          <a:p>
            <a:r>
              <a:rPr lang="en-US" altLang="zh-CN" b="1"/>
              <a:t>            delete p;  </a:t>
            </a:r>
          </a:p>
          <a:p>
            <a:r>
              <a:rPr lang="en-US" altLang="zh-CN" b="1"/>
              <a:t>        }</a:t>
            </a:r>
          </a:p>
          <a:p>
            <a:r>
              <a:rPr lang="en-US" altLang="zh-CN" b="1"/>
              <a:t>     return OK;</a:t>
            </a:r>
          </a:p>
          <a:p>
            <a:r>
              <a:rPr lang="en-US" altLang="zh-CN" b="1"/>
              <a:t> }</a:t>
            </a:r>
          </a:p>
          <a:p>
            <a:pPr>
              <a:spcBef>
                <a:spcPct val="20000"/>
              </a:spcBef>
            </a:pPr>
            <a:endParaRPr lang="en-US" altLang="zh-CN" b="1"/>
          </a:p>
        </p:txBody>
      </p:sp>
      <p:sp>
        <p:nvSpPr>
          <p:cNvPr id="76803" name="Rectangle 6"/>
          <p:cNvSpPr>
            <a:spLocks noChangeArrowheads="1"/>
          </p:cNvSpPr>
          <p:nvPr/>
        </p:nvSpPr>
        <p:spPr bwMode="auto">
          <a:xfrm>
            <a:off x="0" y="0"/>
            <a:ext cx="7429500" cy="58420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几个简单基本操作的算法实现</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4"/>
          <p:cNvSpPr>
            <a:spLocks noChangeArrowheads="1"/>
          </p:cNvSpPr>
          <p:nvPr/>
        </p:nvSpPr>
        <p:spPr bwMode="auto">
          <a:xfrm>
            <a:off x="304800" y="765175"/>
            <a:ext cx="85344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solidFill>
                  <a:schemeClr val="hlink"/>
                </a:solidFill>
                <a:latin typeface="楷体_GB2312" pitchFamily="49" charset="-122"/>
                <a:ea typeface="楷体_GB2312" pitchFamily="49" charset="-122"/>
              </a:rPr>
              <a:t>清空</a:t>
            </a:r>
          </a:p>
          <a:p>
            <a:pPr>
              <a:spcBef>
                <a:spcPct val="20000"/>
              </a:spcBef>
            </a:pPr>
            <a:r>
              <a:rPr lang="en-US" altLang="zh-CN" b="1"/>
              <a:t>Status ClearList(LinkList </a:t>
            </a:r>
            <a:r>
              <a:rPr lang="en-US" altLang="zh-CN" b="1">
                <a:latin typeface="楷体_GB2312" pitchFamily="49" charset="-122"/>
                <a:ea typeface="楷体_GB2312" pitchFamily="49" charset="-122"/>
              </a:rPr>
              <a:t>&amp;</a:t>
            </a:r>
            <a:r>
              <a:rPr lang="en-US" altLang="zh-CN" b="1"/>
              <a:t> L){</a:t>
            </a:r>
          </a:p>
          <a:p>
            <a:pPr>
              <a:spcBef>
                <a:spcPct val="20000"/>
              </a:spcBef>
            </a:pPr>
            <a:r>
              <a:rPr lang="en-US" altLang="zh-CN" b="1"/>
              <a:t>  </a:t>
            </a:r>
            <a:r>
              <a:rPr lang="en-US" altLang="zh-CN" sz="2400" b="1">
                <a:solidFill>
                  <a:schemeClr val="hlink"/>
                </a:solidFill>
                <a:latin typeface="楷体_GB2312" pitchFamily="49" charset="-122"/>
                <a:ea typeface="楷体_GB2312" pitchFamily="49" charset="-122"/>
              </a:rPr>
              <a:t>// </a:t>
            </a:r>
            <a:r>
              <a:rPr lang="zh-CN" altLang="en-US" sz="2400" b="1">
                <a:solidFill>
                  <a:schemeClr val="hlink"/>
                </a:solidFill>
                <a:latin typeface="楷体_GB2312" pitchFamily="49" charset="-122"/>
                <a:ea typeface="楷体_GB2312" pitchFamily="49" charset="-122"/>
              </a:rPr>
              <a:t>将</a:t>
            </a:r>
            <a:r>
              <a:rPr lang="en-US" altLang="zh-CN" sz="2400" b="1">
                <a:solidFill>
                  <a:schemeClr val="hlink"/>
                </a:solidFill>
                <a:latin typeface="楷体_GB2312" pitchFamily="49" charset="-122"/>
                <a:ea typeface="楷体_GB2312" pitchFamily="49" charset="-122"/>
              </a:rPr>
              <a:t>L</a:t>
            </a:r>
            <a:r>
              <a:rPr lang="zh-CN" altLang="en-US" sz="2400" b="1">
                <a:solidFill>
                  <a:schemeClr val="hlink"/>
                </a:solidFill>
                <a:latin typeface="楷体_GB2312" pitchFamily="49" charset="-122"/>
                <a:ea typeface="楷体_GB2312" pitchFamily="49" charset="-122"/>
              </a:rPr>
              <a:t>重置为空表 </a:t>
            </a:r>
          </a:p>
          <a:p>
            <a:pPr>
              <a:spcBef>
                <a:spcPct val="20000"/>
              </a:spcBef>
            </a:pPr>
            <a:r>
              <a:rPr lang="zh-CN" altLang="en-US" b="1"/>
              <a:t>   </a:t>
            </a:r>
            <a:r>
              <a:rPr lang="en-US" altLang="zh-CN" b="1"/>
              <a:t>LinkList p,q;</a:t>
            </a:r>
          </a:p>
          <a:p>
            <a:pPr>
              <a:spcBef>
                <a:spcPct val="20000"/>
              </a:spcBef>
            </a:pPr>
            <a:r>
              <a:rPr lang="en-US" altLang="zh-CN" b="1"/>
              <a:t>   p=L-&gt;next;   </a:t>
            </a:r>
            <a:r>
              <a:rPr lang="en-US" altLang="zh-CN" sz="2400" b="1">
                <a:solidFill>
                  <a:schemeClr val="hlink"/>
                </a:solidFill>
                <a:latin typeface="楷体_GB2312" pitchFamily="49" charset="-122"/>
                <a:ea typeface="楷体_GB2312" pitchFamily="49" charset="-122"/>
              </a:rPr>
              <a:t>//p</a:t>
            </a:r>
            <a:r>
              <a:rPr lang="zh-CN" altLang="en-US" sz="2400" b="1">
                <a:solidFill>
                  <a:schemeClr val="hlink"/>
                </a:solidFill>
                <a:latin typeface="楷体_GB2312" pitchFamily="49" charset="-122"/>
                <a:ea typeface="楷体_GB2312" pitchFamily="49" charset="-122"/>
              </a:rPr>
              <a:t>指向第一个结点</a:t>
            </a:r>
          </a:p>
          <a:p>
            <a:pPr>
              <a:spcBef>
                <a:spcPct val="20000"/>
              </a:spcBef>
            </a:pPr>
            <a:r>
              <a:rPr lang="zh-CN" altLang="en-US" b="1"/>
              <a:t>   </a:t>
            </a:r>
            <a:r>
              <a:rPr lang="en-US" altLang="zh-CN" b="1"/>
              <a:t>while(p)       </a:t>
            </a:r>
            <a:r>
              <a:rPr lang="en-US" altLang="zh-CN" sz="2400" b="1">
                <a:solidFill>
                  <a:schemeClr val="hlink"/>
                </a:solidFill>
                <a:latin typeface="楷体_GB2312" pitchFamily="49" charset="-122"/>
                <a:ea typeface="楷体_GB2312" pitchFamily="49" charset="-122"/>
              </a:rPr>
              <a:t>//</a:t>
            </a:r>
            <a:r>
              <a:rPr lang="zh-CN" altLang="en-US" sz="2400" b="1">
                <a:solidFill>
                  <a:schemeClr val="hlink"/>
                </a:solidFill>
                <a:latin typeface="楷体_GB2312" pitchFamily="49" charset="-122"/>
                <a:ea typeface="楷体_GB2312" pitchFamily="49" charset="-122"/>
              </a:rPr>
              <a:t>没到表尾 </a:t>
            </a:r>
          </a:p>
          <a:p>
            <a:pPr>
              <a:spcBef>
                <a:spcPct val="20000"/>
              </a:spcBef>
            </a:pPr>
            <a:r>
              <a:rPr lang="zh-CN" altLang="en-US" b="1"/>
              <a:t>      </a:t>
            </a:r>
            <a:r>
              <a:rPr lang="en-US" altLang="zh-CN" b="1"/>
              <a:t>{  q=p-&gt;next; delete p;     p=q;   }</a:t>
            </a:r>
          </a:p>
          <a:p>
            <a:pPr>
              <a:spcBef>
                <a:spcPct val="20000"/>
              </a:spcBef>
            </a:pPr>
            <a:r>
              <a:rPr lang="en-US" altLang="zh-CN" b="1"/>
              <a:t>   L-&gt;next=NULL;   </a:t>
            </a:r>
            <a:r>
              <a:rPr lang="en-US" altLang="zh-CN" sz="2400" b="1">
                <a:solidFill>
                  <a:schemeClr val="hlink"/>
                </a:solidFill>
                <a:latin typeface="楷体_GB2312" pitchFamily="49" charset="-122"/>
                <a:ea typeface="楷体_GB2312" pitchFamily="49" charset="-122"/>
              </a:rPr>
              <a:t>//</a:t>
            </a:r>
            <a:r>
              <a:rPr lang="zh-CN" altLang="en-US" sz="2400" b="1">
                <a:solidFill>
                  <a:schemeClr val="hlink"/>
                </a:solidFill>
                <a:latin typeface="楷体_GB2312" pitchFamily="49" charset="-122"/>
                <a:ea typeface="楷体_GB2312" pitchFamily="49" charset="-122"/>
              </a:rPr>
              <a:t>头结点指针域为空 </a:t>
            </a:r>
          </a:p>
          <a:p>
            <a:pPr>
              <a:spcBef>
                <a:spcPct val="20000"/>
              </a:spcBef>
            </a:pPr>
            <a:r>
              <a:rPr lang="zh-CN" altLang="en-US" b="1"/>
              <a:t>   </a:t>
            </a:r>
            <a:r>
              <a:rPr lang="en-US" altLang="zh-CN" b="1"/>
              <a:t>return OK;</a:t>
            </a:r>
          </a:p>
          <a:p>
            <a:pPr>
              <a:spcBef>
                <a:spcPct val="20000"/>
              </a:spcBef>
            </a:pPr>
            <a:r>
              <a:rPr lang="en-US" altLang="zh-CN" b="1"/>
              <a:t> }</a:t>
            </a:r>
          </a:p>
        </p:txBody>
      </p:sp>
      <p:sp>
        <p:nvSpPr>
          <p:cNvPr id="77827" name="Rectangle 6"/>
          <p:cNvSpPr>
            <a:spLocks noChangeArrowheads="1"/>
          </p:cNvSpPr>
          <p:nvPr/>
        </p:nvSpPr>
        <p:spPr bwMode="auto">
          <a:xfrm>
            <a:off x="0" y="0"/>
            <a:ext cx="7429500" cy="58420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几个简单基本操作的算法实现</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44"/>
          <p:cNvGrpSpPr>
            <a:grpSpLocks/>
          </p:cNvGrpSpPr>
          <p:nvPr/>
        </p:nvGrpSpPr>
        <p:grpSpPr bwMode="auto">
          <a:xfrm>
            <a:off x="5753100" y="2570163"/>
            <a:ext cx="1366838" cy="576262"/>
            <a:chOff x="3928" y="1795"/>
            <a:chExt cx="861" cy="363"/>
          </a:xfrm>
        </p:grpSpPr>
        <p:grpSp>
          <p:nvGrpSpPr>
            <p:cNvPr id="78894" name="Group 140"/>
            <p:cNvGrpSpPr>
              <a:grpSpLocks/>
            </p:cNvGrpSpPr>
            <p:nvPr/>
          </p:nvGrpSpPr>
          <p:grpSpPr bwMode="auto">
            <a:xfrm>
              <a:off x="4595" y="1795"/>
              <a:ext cx="194" cy="363"/>
              <a:chOff x="1790" y="1821"/>
              <a:chExt cx="194" cy="363"/>
            </a:xfrm>
          </p:grpSpPr>
          <p:sp>
            <p:nvSpPr>
              <p:cNvPr id="78896" name="Line 141"/>
              <p:cNvSpPr>
                <a:spLocks noChangeShapeType="1"/>
              </p:cNvSpPr>
              <p:nvPr/>
            </p:nvSpPr>
            <p:spPr bwMode="auto">
              <a:xfrm flipH="1" flipV="1">
                <a:off x="1872" y="1821"/>
                <a:ext cx="8" cy="195"/>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97" name="Text Box 142"/>
              <p:cNvSpPr txBox="1">
                <a:spLocks noChangeArrowheads="1"/>
              </p:cNvSpPr>
              <p:nvPr/>
            </p:nvSpPr>
            <p:spPr bwMode="auto">
              <a:xfrm>
                <a:off x="1790" y="193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t>p</a:t>
                </a:r>
              </a:p>
            </p:txBody>
          </p:sp>
        </p:grpSp>
        <p:sp>
          <p:nvSpPr>
            <p:cNvPr id="78895" name="Rectangle 143"/>
            <p:cNvSpPr>
              <a:spLocks noChangeArrowheads="1"/>
            </p:cNvSpPr>
            <p:nvPr/>
          </p:nvSpPr>
          <p:spPr bwMode="auto">
            <a:xfrm>
              <a:off x="3928" y="1851"/>
              <a:ext cx="322" cy="296"/>
            </a:xfrm>
            <a:prstGeom prst="rect">
              <a:avLst/>
            </a:prstGeom>
            <a:solidFill>
              <a:schemeClr val="bg1"/>
            </a:solidFill>
            <a:ln w="38100">
              <a:solidFill>
                <a:schemeClr val="bg1"/>
              </a:solidFill>
              <a:miter lim="800000"/>
              <a:headEnd/>
              <a:tailEnd/>
            </a:ln>
          </p:spPr>
          <p:txBody>
            <a:bodyPr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78851" name="Group 115"/>
          <p:cNvGrpSpPr>
            <a:grpSpLocks/>
          </p:cNvGrpSpPr>
          <p:nvPr/>
        </p:nvGrpSpPr>
        <p:grpSpPr bwMode="auto">
          <a:xfrm>
            <a:off x="414338" y="2143125"/>
            <a:ext cx="6297612" cy="590550"/>
            <a:chOff x="1793" y="95"/>
            <a:chExt cx="3967" cy="372"/>
          </a:xfrm>
        </p:grpSpPr>
        <p:sp>
          <p:nvSpPr>
            <p:cNvPr id="78877" name="Text Box 94"/>
            <p:cNvSpPr txBox="1">
              <a:spLocks noChangeArrowheads="1"/>
            </p:cNvSpPr>
            <p:nvPr/>
          </p:nvSpPr>
          <p:spPr bwMode="auto">
            <a:xfrm>
              <a:off x="1793" y="140"/>
              <a:ext cx="1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a:solidFill>
                    <a:srgbClr val="000000"/>
                  </a:solidFill>
                  <a:ea typeface="宋体" panose="02010600030101010101" pitchFamily="2" charset="-122"/>
                </a:rPr>
                <a:t>L</a:t>
              </a:r>
            </a:p>
          </p:txBody>
        </p:sp>
        <p:sp>
          <p:nvSpPr>
            <p:cNvPr id="78878" name="Line 95"/>
            <p:cNvSpPr>
              <a:spLocks noChangeShapeType="1"/>
            </p:cNvSpPr>
            <p:nvPr/>
          </p:nvSpPr>
          <p:spPr bwMode="auto">
            <a:xfrm>
              <a:off x="1980" y="264"/>
              <a:ext cx="219"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79" name="Rectangle 96"/>
            <p:cNvSpPr>
              <a:spLocks noChangeArrowheads="1"/>
            </p:cNvSpPr>
            <p:nvPr/>
          </p:nvSpPr>
          <p:spPr bwMode="auto">
            <a:xfrm>
              <a:off x="2959" y="138"/>
              <a:ext cx="545" cy="25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78880" name="Text Box 98"/>
            <p:cNvSpPr txBox="1">
              <a:spLocks noChangeArrowheads="1"/>
            </p:cNvSpPr>
            <p:nvPr/>
          </p:nvSpPr>
          <p:spPr bwMode="auto">
            <a:xfrm>
              <a:off x="3013" y="145"/>
              <a:ext cx="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a:solidFill>
                    <a:srgbClr val="000000"/>
                  </a:solidFill>
                  <a:ea typeface="宋体" panose="02010600030101010101" pitchFamily="2" charset="-122"/>
                </a:rPr>
                <a:t>a</a:t>
              </a:r>
              <a:r>
                <a:rPr lang="en-US" altLang="zh-CN" sz="1400">
                  <a:solidFill>
                    <a:srgbClr val="000000"/>
                  </a:solidFill>
                  <a:ea typeface="宋体" panose="02010600030101010101" pitchFamily="2" charset="-122"/>
                </a:rPr>
                <a:t>1</a:t>
              </a:r>
              <a:endParaRPr lang="en-US" altLang="zh-CN">
                <a:solidFill>
                  <a:srgbClr val="000000"/>
                </a:solidFill>
                <a:ea typeface="宋体" panose="02010600030101010101" pitchFamily="2" charset="-122"/>
              </a:endParaRPr>
            </a:p>
          </p:txBody>
        </p:sp>
        <p:sp>
          <p:nvSpPr>
            <p:cNvPr id="78881" name="Rectangle 99"/>
            <p:cNvSpPr>
              <a:spLocks noChangeArrowheads="1"/>
            </p:cNvSpPr>
            <p:nvPr/>
          </p:nvSpPr>
          <p:spPr bwMode="auto">
            <a:xfrm>
              <a:off x="3756" y="145"/>
              <a:ext cx="545" cy="25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78882" name="Text Box 101"/>
            <p:cNvSpPr txBox="1">
              <a:spLocks noChangeArrowheads="1"/>
            </p:cNvSpPr>
            <p:nvPr/>
          </p:nvSpPr>
          <p:spPr bwMode="auto">
            <a:xfrm>
              <a:off x="3808" y="152"/>
              <a:ext cx="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a:solidFill>
                    <a:srgbClr val="000000"/>
                  </a:solidFill>
                  <a:ea typeface="宋体" panose="02010600030101010101" pitchFamily="2" charset="-122"/>
                </a:rPr>
                <a:t>a</a:t>
              </a:r>
              <a:r>
                <a:rPr lang="en-US" altLang="zh-CN" sz="1400">
                  <a:solidFill>
                    <a:srgbClr val="000000"/>
                  </a:solidFill>
                  <a:ea typeface="宋体" panose="02010600030101010101" pitchFamily="2" charset="-122"/>
                </a:rPr>
                <a:t>2</a:t>
              </a:r>
              <a:endParaRPr lang="en-US" altLang="zh-CN">
                <a:solidFill>
                  <a:srgbClr val="000000"/>
                </a:solidFill>
                <a:ea typeface="宋体" panose="02010600030101010101" pitchFamily="2" charset="-122"/>
              </a:endParaRPr>
            </a:p>
          </p:txBody>
        </p:sp>
        <p:sp>
          <p:nvSpPr>
            <p:cNvPr id="78883" name="Line 102"/>
            <p:cNvSpPr>
              <a:spLocks noChangeShapeType="1"/>
            </p:cNvSpPr>
            <p:nvPr/>
          </p:nvSpPr>
          <p:spPr bwMode="auto">
            <a:xfrm>
              <a:off x="2618" y="262"/>
              <a:ext cx="345"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84" name="Line 103"/>
            <p:cNvSpPr>
              <a:spLocks noChangeShapeType="1"/>
            </p:cNvSpPr>
            <p:nvPr/>
          </p:nvSpPr>
          <p:spPr bwMode="auto">
            <a:xfrm>
              <a:off x="3373" y="262"/>
              <a:ext cx="381"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85" name="Rectangle 104" descr="宽上对角线"/>
            <p:cNvSpPr>
              <a:spLocks noChangeArrowheads="1"/>
            </p:cNvSpPr>
            <p:nvPr/>
          </p:nvSpPr>
          <p:spPr bwMode="auto">
            <a:xfrm>
              <a:off x="2470" y="124"/>
              <a:ext cx="282" cy="255"/>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78886" name="Rectangle 105" descr="浅色上对角线"/>
            <p:cNvSpPr>
              <a:spLocks noChangeArrowheads="1"/>
            </p:cNvSpPr>
            <p:nvPr/>
          </p:nvSpPr>
          <p:spPr bwMode="auto">
            <a:xfrm>
              <a:off x="2187" y="123"/>
              <a:ext cx="282" cy="255"/>
            </a:xfrm>
            <a:prstGeom prst="rect">
              <a:avLst/>
            </a:prstGeom>
            <a:blipFill dpi="0" rotWithShape="0">
              <a:blip r:embed="rId2"/>
              <a:srcRect/>
              <a:tile tx="0" ty="0" sx="100000" sy="100000" flip="none" algn="tl"/>
            </a:blipFill>
            <a:ln w="22225">
              <a:solidFill>
                <a:schemeClr val="tx1"/>
              </a:solidFill>
              <a:miter lim="800000"/>
              <a:headEnd/>
              <a:tailEnd/>
            </a:ln>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p:nvSpPr>
            <p:cNvPr id="78887" name="Text Box 107"/>
            <p:cNvSpPr txBox="1">
              <a:spLocks noChangeArrowheads="1"/>
            </p:cNvSpPr>
            <p:nvPr/>
          </p:nvSpPr>
          <p:spPr bwMode="auto">
            <a:xfrm>
              <a:off x="4498" y="95"/>
              <a:ext cx="396" cy="2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a:solidFill>
                    <a:srgbClr val="000000"/>
                  </a:solidFill>
                  <a:ea typeface="宋体" panose="02010600030101010101" pitchFamily="2" charset="-122"/>
                </a:rPr>
                <a:t>…...</a:t>
              </a:r>
            </a:p>
          </p:txBody>
        </p:sp>
        <p:sp>
          <p:nvSpPr>
            <p:cNvPr id="78888" name="Line 108"/>
            <p:cNvSpPr>
              <a:spLocks noChangeShapeType="1"/>
            </p:cNvSpPr>
            <p:nvPr/>
          </p:nvSpPr>
          <p:spPr bwMode="auto">
            <a:xfrm>
              <a:off x="4839" y="266"/>
              <a:ext cx="373"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89" name="Line 111"/>
            <p:cNvSpPr>
              <a:spLocks noChangeShapeType="1"/>
            </p:cNvSpPr>
            <p:nvPr/>
          </p:nvSpPr>
          <p:spPr bwMode="auto">
            <a:xfrm>
              <a:off x="4263" y="273"/>
              <a:ext cx="264"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90" name="Line 112"/>
            <p:cNvSpPr>
              <a:spLocks noChangeShapeType="1"/>
            </p:cNvSpPr>
            <p:nvPr/>
          </p:nvSpPr>
          <p:spPr bwMode="auto">
            <a:xfrm>
              <a:off x="3239" y="142"/>
              <a:ext cx="0" cy="24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1" name="Line 113"/>
            <p:cNvSpPr>
              <a:spLocks noChangeShapeType="1"/>
            </p:cNvSpPr>
            <p:nvPr/>
          </p:nvSpPr>
          <p:spPr bwMode="auto">
            <a:xfrm>
              <a:off x="4024" y="155"/>
              <a:ext cx="0" cy="24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2" name="Line 114"/>
            <p:cNvSpPr>
              <a:spLocks noChangeShapeType="1"/>
            </p:cNvSpPr>
            <p:nvPr/>
          </p:nvSpPr>
          <p:spPr bwMode="auto">
            <a:xfrm>
              <a:off x="5489" y="153"/>
              <a:ext cx="0" cy="24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3" name="Rectangle 106"/>
            <p:cNvSpPr>
              <a:spLocks noChangeArrowheads="1"/>
            </p:cNvSpPr>
            <p:nvPr/>
          </p:nvSpPr>
          <p:spPr bwMode="auto">
            <a:xfrm>
              <a:off x="5215" y="137"/>
              <a:ext cx="545" cy="33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a:solidFill>
                    <a:srgbClr val="000000"/>
                  </a:solidFill>
                  <a:ea typeface="宋体" panose="02010600030101010101" pitchFamily="2" charset="-122"/>
                </a:rPr>
                <a:t>     ^</a:t>
              </a:r>
            </a:p>
          </p:txBody>
        </p:sp>
      </p:grpSp>
      <p:grpSp>
        <p:nvGrpSpPr>
          <p:cNvPr id="5" name="Group 119"/>
          <p:cNvGrpSpPr>
            <a:grpSpLocks/>
          </p:cNvGrpSpPr>
          <p:nvPr/>
        </p:nvGrpSpPr>
        <p:grpSpPr bwMode="auto">
          <a:xfrm>
            <a:off x="2344738" y="2611438"/>
            <a:ext cx="307975" cy="576262"/>
            <a:chOff x="1790" y="1821"/>
            <a:chExt cx="194" cy="363"/>
          </a:xfrm>
        </p:grpSpPr>
        <p:sp>
          <p:nvSpPr>
            <p:cNvPr id="78875" name="Line 117"/>
            <p:cNvSpPr>
              <a:spLocks noChangeShapeType="1"/>
            </p:cNvSpPr>
            <p:nvPr/>
          </p:nvSpPr>
          <p:spPr bwMode="auto">
            <a:xfrm flipH="1" flipV="1">
              <a:off x="1872" y="1821"/>
              <a:ext cx="8" cy="195"/>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76" name="Text Box 118"/>
            <p:cNvSpPr txBox="1">
              <a:spLocks noChangeArrowheads="1"/>
            </p:cNvSpPr>
            <p:nvPr/>
          </p:nvSpPr>
          <p:spPr bwMode="auto">
            <a:xfrm>
              <a:off x="1790" y="193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t>p</a:t>
              </a:r>
            </a:p>
          </p:txBody>
        </p:sp>
      </p:grpSp>
      <p:grpSp>
        <p:nvGrpSpPr>
          <p:cNvPr id="6" name="Group 129"/>
          <p:cNvGrpSpPr>
            <a:grpSpLocks/>
          </p:cNvGrpSpPr>
          <p:nvPr/>
        </p:nvGrpSpPr>
        <p:grpSpPr bwMode="auto">
          <a:xfrm>
            <a:off x="582613" y="2757488"/>
            <a:ext cx="623887" cy="434975"/>
            <a:chOff x="663" y="2074"/>
            <a:chExt cx="393" cy="274"/>
          </a:xfrm>
        </p:grpSpPr>
        <p:sp>
          <p:nvSpPr>
            <p:cNvPr id="78873" name="Text Box 120"/>
            <p:cNvSpPr txBox="1">
              <a:spLocks noChangeArrowheads="1"/>
            </p:cNvSpPr>
            <p:nvPr/>
          </p:nvSpPr>
          <p:spPr bwMode="auto">
            <a:xfrm>
              <a:off x="663" y="2096"/>
              <a:ext cx="1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t>i</a:t>
              </a:r>
            </a:p>
          </p:txBody>
        </p:sp>
        <p:sp>
          <p:nvSpPr>
            <p:cNvPr id="78874" name="Rectangle 121"/>
            <p:cNvSpPr>
              <a:spLocks noChangeArrowheads="1"/>
            </p:cNvSpPr>
            <p:nvPr/>
          </p:nvSpPr>
          <p:spPr bwMode="auto">
            <a:xfrm>
              <a:off x="850" y="2074"/>
              <a:ext cx="206" cy="274"/>
            </a:xfrm>
            <a:prstGeom prst="rect">
              <a:avLst/>
            </a:prstGeom>
            <a:solidFill>
              <a:schemeClr val="bg1"/>
            </a:solidFill>
            <a:ln w="38100">
              <a:solidFill>
                <a:schemeClr val="tx1"/>
              </a:solidFill>
              <a:miter lim="800000"/>
              <a:headEnd/>
              <a:tailEnd/>
            </a:ln>
          </p:spPr>
          <p:txBody>
            <a:bodyPr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spcBef>
                  <a:spcPct val="20000"/>
                </a:spcBef>
              </a:pPr>
              <a:r>
                <a:rPr lang="en-US" altLang="zh-CN"/>
                <a:t>0</a:t>
              </a:r>
            </a:p>
          </p:txBody>
        </p:sp>
      </p:grpSp>
      <p:sp>
        <p:nvSpPr>
          <p:cNvPr id="33" name="Text Box 123"/>
          <p:cNvSpPr txBox="1">
            <a:spLocks noChangeArrowheads="1"/>
          </p:cNvSpPr>
          <p:nvPr/>
        </p:nvSpPr>
        <p:spPr bwMode="auto">
          <a:xfrm>
            <a:off x="892175" y="2767013"/>
            <a:ext cx="227013"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t>1</a:t>
            </a:r>
          </a:p>
        </p:txBody>
      </p:sp>
      <p:grpSp>
        <p:nvGrpSpPr>
          <p:cNvPr id="7" name="Group 130"/>
          <p:cNvGrpSpPr>
            <a:grpSpLocks/>
          </p:cNvGrpSpPr>
          <p:nvPr/>
        </p:nvGrpSpPr>
        <p:grpSpPr bwMode="auto">
          <a:xfrm>
            <a:off x="2289175" y="2589213"/>
            <a:ext cx="1714500" cy="817562"/>
            <a:chOff x="1746" y="1807"/>
            <a:chExt cx="1080" cy="363"/>
          </a:xfrm>
        </p:grpSpPr>
        <p:grpSp>
          <p:nvGrpSpPr>
            <p:cNvPr id="78869" name="Group 125"/>
            <p:cNvGrpSpPr>
              <a:grpSpLocks/>
            </p:cNvGrpSpPr>
            <p:nvPr/>
          </p:nvGrpSpPr>
          <p:grpSpPr bwMode="auto">
            <a:xfrm>
              <a:off x="2632" y="1807"/>
              <a:ext cx="194" cy="363"/>
              <a:chOff x="1790" y="1821"/>
              <a:chExt cx="194" cy="363"/>
            </a:xfrm>
          </p:grpSpPr>
          <p:sp>
            <p:nvSpPr>
              <p:cNvPr id="78871" name="Line 126"/>
              <p:cNvSpPr>
                <a:spLocks noChangeShapeType="1"/>
              </p:cNvSpPr>
              <p:nvPr/>
            </p:nvSpPr>
            <p:spPr bwMode="auto">
              <a:xfrm flipH="1" flipV="1">
                <a:off x="1872" y="1821"/>
                <a:ext cx="8" cy="195"/>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72" name="Text Box 127"/>
              <p:cNvSpPr txBox="1">
                <a:spLocks noChangeArrowheads="1"/>
              </p:cNvSpPr>
              <p:nvPr/>
            </p:nvSpPr>
            <p:spPr bwMode="auto">
              <a:xfrm>
                <a:off x="1790" y="193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t>p</a:t>
                </a:r>
              </a:p>
            </p:txBody>
          </p:sp>
        </p:grpSp>
        <p:sp>
          <p:nvSpPr>
            <p:cNvPr id="78870" name="Rectangle 128"/>
            <p:cNvSpPr>
              <a:spLocks noChangeArrowheads="1"/>
            </p:cNvSpPr>
            <p:nvPr/>
          </p:nvSpPr>
          <p:spPr bwMode="auto">
            <a:xfrm>
              <a:off x="1746" y="1855"/>
              <a:ext cx="322" cy="296"/>
            </a:xfrm>
            <a:prstGeom prst="rect">
              <a:avLst/>
            </a:prstGeom>
            <a:solidFill>
              <a:schemeClr val="bg1"/>
            </a:solidFill>
            <a:ln w="38100">
              <a:solidFill>
                <a:schemeClr val="bg1"/>
              </a:solidFill>
              <a:miter lim="800000"/>
              <a:headEnd/>
              <a:tailEnd/>
            </a:ln>
          </p:spPr>
          <p:txBody>
            <a:bodyPr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39" name="Text Box 131"/>
          <p:cNvSpPr txBox="1">
            <a:spLocks noChangeArrowheads="1"/>
          </p:cNvSpPr>
          <p:nvPr/>
        </p:nvSpPr>
        <p:spPr bwMode="auto">
          <a:xfrm>
            <a:off x="919163" y="2767013"/>
            <a:ext cx="227012"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t>2</a:t>
            </a:r>
          </a:p>
        </p:txBody>
      </p:sp>
      <p:grpSp>
        <p:nvGrpSpPr>
          <p:cNvPr id="9" name="Group 137"/>
          <p:cNvGrpSpPr>
            <a:grpSpLocks/>
          </p:cNvGrpSpPr>
          <p:nvPr/>
        </p:nvGrpSpPr>
        <p:grpSpPr bwMode="auto">
          <a:xfrm>
            <a:off x="3705225" y="2606675"/>
            <a:ext cx="2522538" cy="800100"/>
            <a:chOff x="2638" y="1818"/>
            <a:chExt cx="1589" cy="363"/>
          </a:xfrm>
        </p:grpSpPr>
        <p:grpSp>
          <p:nvGrpSpPr>
            <p:cNvPr id="78865" name="Group 133"/>
            <p:cNvGrpSpPr>
              <a:grpSpLocks/>
            </p:cNvGrpSpPr>
            <p:nvPr/>
          </p:nvGrpSpPr>
          <p:grpSpPr bwMode="auto">
            <a:xfrm>
              <a:off x="4033" y="1818"/>
              <a:ext cx="194" cy="363"/>
              <a:chOff x="1790" y="1821"/>
              <a:chExt cx="194" cy="363"/>
            </a:xfrm>
          </p:grpSpPr>
          <p:sp>
            <p:nvSpPr>
              <p:cNvPr id="78867" name="Line 134"/>
              <p:cNvSpPr>
                <a:spLocks noChangeShapeType="1"/>
              </p:cNvSpPr>
              <p:nvPr/>
            </p:nvSpPr>
            <p:spPr bwMode="auto">
              <a:xfrm flipH="1" flipV="1">
                <a:off x="1872" y="1821"/>
                <a:ext cx="8" cy="195"/>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68" name="Text Box 135"/>
              <p:cNvSpPr txBox="1">
                <a:spLocks noChangeArrowheads="1"/>
              </p:cNvSpPr>
              <p:nvPr/>
            </p:nvSpPr>
            <p:spPr bwMode="auto">
              <a:xfrm>
                <a:off x="1790" y="193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t>p</a:t>
                </a:r>
              </a:p>
            </p:txBody>
          </p:sp>
        </p:grpSp>
        <p:sp>
          <p:nvSpPr>
            <p:cNvPr id="78866" name="Rectangle 136"/>
            <p:cNvSpPr>
              <a:spLocks noChangeArrowheads="1"/>
            </p:cNvSpPr>
            <p:nvPr/>
          </p:nvSpPr>
          <p:spPr bwMode="auto">
            <a:xfrm>
              <a:off x="2638" y="1849"/>
              <a:ext cx="322" cy="296"/>
            </a:xfrm>
            <a:prstGeom prst="rect">
              <a:avLst/>
            </a:prstGeom>
            <a:solidFill>
              <a:schemeClr val="bg1"/>
            </a:solidFill>
            <a:ln w="38100">
              <a:solidFill>
                <a:schemeClr val="bg1"/>
              </a:solidFill>
              <a:miter lim="800000"/>
              <a:headEnd/>
              <a:tailEnd/>
            </a:ln>
          </p:spPr>
          <p:txBody>
            <a:bodyPr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45" name="Text Box 138"/>
          <p:cNvSpPr txBox="1">
            <a:spLocks noChangeArrowheads="1"/>
          </p:cNvSpPr>
          <p:nvPr/>
        </p:nvSpPr>
        <p:spPr bwMode="auto">
          <a:xfrm>
            <a:off x="903288" y="2692400"/>
            <a:ext cx="268287" cy="4635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solidFill>
                  <a:srgbClr val="FF0000"/>
                </a:solidFill>
              </a:rPr>
              <a:t>n</a:t>
            </a:r>
          </a:p>
        </p:txBody>
      </p:sp>
      <p:sp>
        <p:nvSpPr>
          <p:cNvPr id="46" name="Text Box 145"/>
          <p:cNvSpPr txBox="1">
            <a:spLocks noChangeArrowheads="1"/>
          </p:cNvSpPr>
          <p:nvPr/>
        </p:nvSpPr>
        <p:spPr bwMode="auto">
          <a:xfrm>
            <a:off x="6997700" y="2751138"/>
            <a:ext cx="154463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a:t>==</a:t>
            </a:r>
            <a:r>
              <a:rPr lang="en-US" altLang="zh-CN">
                <a:solidFill>
                  <a:srgbClr val="FF0000"/>
                </a:solidFill>
              </a:rPr>
              <a:t>NULL</a:t>
            </a:r>
          </a:p>
        </p:txBody>
      </p:sp>
      <p:sp>
        <p:nvSpPr>
          <p:cNvPr id="78860" name="Text Box 98"/>
          <p:cNvSpPr txBox="1">
            <a:spLocks noChangeArrowheads="1"/>
          </p:cNvSpPr>
          <p:nvPr/>
        </p:nvSpPr>
        <p:spPr bwMode="auto">
          <a:xfrm>
            <a:off x="5878513" y="2192338"/>
            <a:ext cx="433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a:solidFill>
                  <a:srgbClr val="000000"/>
                </a:solidFill>
                <a:ea typeface="宋体" panose="02010600030101010101" pitchFamily="2" charset="-122"/>
              </a:rPr>
              <a:t>a</a:t>
            </a:r>
            <a:r>
              <a:rPr lang="en-US" altLang="zh-CN" sz="1400">
                <a:solidFill>
                  <a:srgbClr val="000000"/>
                </a:solidFill>
                <a:ea typeface="宋体" panose="02010600030101010101" pitchFamily="2" charset="-122"/>
              </a:rPr>
              <a:t>n</a:t>
            </a:r>
            <a:endParaRPr lang="en-US" altLang="zh-CN">
              <a:solidFill>
                <a:srgbClr val="000000"/>
              </a:solidFill>
              <a:ea typeface="宋体" panose="02010600030101010101" pitchFamily="2" charset="-122"/>
            </a:endParaRPr>
          </a:p>
        </p:txBody>
      </p:sp>
      <p:sp>
        <p:nvSpPr>
          <p:cNvPr id="78861" name="矩形 48"/>
          <p:cNvSpPr>
            <a:spLocks noChangeArrowheads="1"/>
          </p:cNvSpPr>
          <p:nvPr/>
        </p:nvSpPr>
        <p:spPr bwMode="auto">
          <a:xfrm>
            <a:off x="392113" y="904875"/>
            <a:ext cx="1262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solidFill>
                  <a:schemeClr val="hlink"/>
                </a:solidFill>
                <a:latin typeface="楷体_GB2312" pitchFamily="49" charset="-122"/>
                <a:ea typeface="楷体_GB2312" pitchFamily="49" charset="-122"/>
              </a:rPr>
              <a:t>求表长</a:t>
            </a:r>
          </a:p>
        </p:txBody>
      </p:sp>
      <p:sp>
        <p:nvSpPr>
          <p:cNvPr id="50" name="Rectangle 4"/>
          <p:cNvSpPr>
            <a:spLocks noChangeArrowheads="1"/>
          </p:cNvSpPr>
          <p:nvPr/>
        </p:nvSpPr>
        <p:spPr bwMode="auto">
          <a:xfrm>
            <a:off x="628650" y="3714750"/>
            <a:ext cx="4308475" cy="1571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FF0000"/>
                </a:solidFill>
              </a:rPr>
              <a:t>p=L-&gt;next;  </a:t>
            </a:r>
            <a:endParaRPr lang="zh-CN" altLang="en-US" sz="2400" b="1">
              <a:solidFill>
                <a:srgbClr val="FF0000"/>
              </a:solidFill>
              <a:latin typeface="楷体_GB2312" pitchFamily="49" charset="-122"/>
              <a:ea typeface="楷体_GB2312" pitchFamily="49" charset="-122"/>
            </a:endParaRPr>
          </a:p>
          <a:p>
            <a:pPr>
              <a:lnSpc>
                <a:spcPct val="120000"/>
              </a:lnSpc>
            </a:pPr>
            <a:r>
              <a:rPr lang="en-US" altLang="zh-CN" b="1"/>
              <a:t>i=0;             </a:t>
            </a:r>
          </a:p>
          <a:p>
            <a:pPr>
              <a:lnSpc>
                <a:spcPct val="120000"/>
              </a:lnSpc>
            </a:pPr>
            <a:r>
              <a:rPr lang="en-US" altLang="zh-CN" b="1">
                <a:solidFill>
                  <a:srgbClr val="FF0000"/>
                </a:solidFill>
              </a:rPr>
              <a:t>while(p)</a:t>
            </a:r>
            <a:r>
              <a:rPr lang="en-US" altLang="zh-CN" b="1"/>
              <a:t>{i++;</a:t>
            </a:r>
            <a:r>
              <a:rPr lang="en-US" altLang="zh-CN" b="1">
                <a:solidFill>
                  <a:srgbClr val="FF0000"/>
                </a:solidFill>
              </a:rPr>
              <a:t>p=p-&gt;next;</a:t>
            </a:r>
            <a:r>
              <a:rPr lang="en-US" altLang="zh-CN" b="1"/>
              <a:t>}    </a:t>
            </a:r>
            <a:endParaRPr lang="en-US" altLang="zh-CN" b="1">
              <a:solidFill>
                <a:schemeClr val="accent1"/>
              </a:solidFill>
            </a:endParaRPr>
          </a:p>
        </p:txBody>
      </p:sp>
      <p:sp>
        <p:nvSpPr>
          <p:cNvPr id="78863" name="Rectangle 6"/>
          <p:cNvSpPr>
            <a:spLocks noChangeArrowheads="1"/>
          </p:cNvSpPr>
          <p:nvPr/>
        </p:nvSpPr>
        <p:spPr bwMode="auto">
          <a:xfrm>
            <a:off x="0" y="0"/>
            <a:ext cx="7429500" cy="58420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几个简单基本操作的算法实现</a:t>
            </a:r>
          </a:p>
        </p:txBody>
      </p:sp>
      <p:sp>
        <p:nvSpPr>
          <p:cNvPr id="78864" name="Rectangle 12"/>
          <p:cNvSpPr>
            <a:spLocks noChangeArrowheads="1"/>
          </p:cNvSpPr>
          <p:nvPr/>
        </p:nvSpPr>
        <p:spPr bwMode="auto">
          <a:xfrm>
            <a:off x="5084763" y="0"/>
            <a:ext cx="4070350" cy="20716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solidFill>
                  <a:srgbClr val="FF0000"/>
                </a:solidFill>
              </a:rPr>
              <a:t>“数”结点：</a:t>
            </a:r>
            <a:endParaRPr lang="en-US" altLang="zh-CN" sz="3200" b="1">
              <a:solidFill>
                <a:srgbClr val="FF0000"/>
              </a:solidFill>
            </a:endParaRPr>
          </a:p>
          <a:p>
            <a:pPr>
              <a:buFont typeface="Arial" panose="020B0604020202020204" pitchFamily="34" charset="0"/>
              <a:buChar char="•"/>
            </a:pPr>
            <a:r>
              <a:rPr lang="zh-CN" altLang="en-US" sz="2400" b="1"/>
              <a:t>指针</a:t>
            </a:r>
            <a:r>
              <a:rPr lang="en-US" altLang="zh-CN" sz="2400" b="1"/>
              <a:t>p</a:t>
            </a:r>
            <a:r>
              <a:rPr lang="zh-CN" altLang="en-US" sz="2400" b="1"/>
              <a:t>依次指向各个结点</a:t>
            </a:r>
            <a:endParaRPr lang="en-US" altLang="zh-CN" sz="2400" b="1"/>
          </a:p>
          <a:p>
            <a:pPr>
              <a:buFont typeface="Arial" panose="020B0604020202020204" pitchFamily="34" charset="0"/>
              <a:buChar char="•"/>
            </a:pPr>
            <a:r>
              <a:rPr lang="zh-CN" altLang="en-US" sz="2400" b="1"/>
              <a:t>从第一个元素开始“数”</a:t>
            </a:r>
            <a:endParaRPr lang="en-US" altLang="zh-CN" sz="2400" b="1"/>
          </a:p>
          <a:p>
            <a:pPr>
              <a:buFont typeface="Arial" panose="020B0604020202020204" pitchFamily="34" charset="0"/>
              <a:buChar char="•"/>
            </a:pPr>
            <a:r>
              <a:rPr lang="zh-CN" altLang="en-US" sz="2400" b="1"/>
              <a:t> 一直“数”到最后一个结点</a:t>
            </a:r>
            <a:endParaRPr lang="en-US" altLang="zh-CN" sz="2400" b="1">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ox(in)">
                                      <p:cBhvr>
                                        <p:cTn id="4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9" grpId="0" animBg="1"/>
      <p:bldP spid="45" grpId="0" animBg="1"/>
      <p:bldP spid="46" grpId="0"/>
      <p:bldP spid="50"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142875" y="839788"/>
            <a:ext cx="58388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solidFill>
                  <a:schemeClr val="hlink"/>
                </a:solidFill>
                <a:latin typeface="楷体_GB2312" pitchFamily="49" charset="-122"/>
                <a:ea typeface="楷体_GB2312" pitchFamily="49" charset="-122"/>
              </a:rPr>
              <a:t>求表长</a:t>
            </a:r>
          </a:p>
          <a:p>
            <a:pPr>
              <a:lnSpc>
                <a:spcPct val="120000"/>
              </a:lnSpc>
            </a:pPr>
            <a:r>
              <a:rPr lang="en-US" altLang="zh-CN" b="1"/>
              <a:t>int  ListLength_L(LinkList L){</a:t>
            </a:r>
          </a:p>
          <a:p>
            <a:pPr>
              <a:lnSpc>
                <a:spcPct val="120000"/>
              </a:lnSpc>
            </a:pPr>
            <a:r>
              <a:rPr lang="en-US" altLang="zh-CN" sz="2400" b="1">
                <a:solidFill>
                  <a:schemeClr val="hlink"/>
                </a:solidFill>
                <a:latin typeface="楷体_GB2312" pitchFamily="49" charset="-122"/>
                <a:ea typeface="楷体_GB2312" pitchFamily="49" charset="-122"/>
              </a:rPr>
              <a:t>//</a:t>
            </a:r>
            <a:r>
              <a:rPr lang="zh-CN" altLang="en-US" sz="2400" b="1">
                <a:solidFill>
                  <a:schemeClr val="hlink"/>
                </a:solidFill>
                <a:latin typeface="楷体_GB2312" pitchFamily="49" charset="-122"/>
                <a:ea typeface="楷体_GB2312" pitchFamily="49" charset="-122"/>
              </a:rPr>
              <a:t>返回</a:t>
            </a:r>
            <a:r>
              <a:rPr lang="en-US" altLang="zh-CN" sz="2400" b="1">
                <a:solidFill>
                  <a:schemeClr val="hlink"/>
                </a:solidFill>
                <a:latin typeface="楷体_GB2312" pitchFamily="49" charset="-122"/>
                <a:ea typeface="楷体_GB2312" pitchFamily="49" charset="-122"/>
              </a:rPr>
              <a:t>L</a:t>
            </a:r>
            <a:r>
              <a:rPr lang="zh-CN" altLang="en-US" sz="2400" b="1">
                <a:solidFill>
                  <a:schemeClr val="hlink"/>
                </a:solidFill>
                <a:latin typeface="楷体_GB2312" pitchFamily="49" charset="-122"/>
                <a:ea typeface="楷体_GB2312" pitchFamily="49" charset="-122"/>
              </a:rPr>
              <a:t>中数据元素个数</a:t>
            </a:r>
          </a:p>
          <a:p>
            <a:pPr>
              <a:lnSpc>
                <a:spcPct val="120000"/>
              </a:lnSpc>
            </a:pPr>
            <a:r>
              <a:rPr lang="zh-CN" altLang="en-US" b="1"/>
              <a:t>    </a:t>
            </a:r>
            <a:r>
              <a:rPr lang="en-US" altLang="zh-CN" b="1"/>
              <a:t>LinkList p;</a:t>
            </a:r>
          </a:p>
          <a:p>
            <a:pPr>
              <a:lnSpc>
                <a:spcPct val="120000"/>
              </a:lnSpc>
            </a:pPr>
            <a:r>
              <a:rPr lang="en-US" altLang="zh-CN" b="1"/>
              <a:t>    </a:t>
            </a:r>
            <a:r>
              <a:rPr lang="en-US" altLang="zh-CN" b="1">
                <a:solidFill>
                  <a:srgbClr val="FF0000"/>
                </a:solidFill>
              </a:rPr>
              <a:t>p=L-&gt;next;  </a:t>
            </a:r>
            <a:r>
              <a:rPr lang="en-US" altLang="zh-CN" sz="2400" b="1">
                <a:solidFill>
                  <a:schemeClr val="hlink"/>
                </a:solidFill>
                <a:latin typeface="楷体_GB2312" pitchFamily="49" charset="-122"/>
                <a:ea typeface="楷体_GB2312" pitchFamily="49" charset="-122"/>
              </a:rPr>
              <a:t>//p</a:t>
            </a:r>
            <a:r>
              <a:rPr lang="zh-CN" altLang="en-US" sz="2400" b="1">
                <a:solidFill>
                  <a:schemeClr val="hlink"/>
                </a:solidFill>
                <a:latin typeface="楷体_GB2312" pitchFamily="49" charset="-122"/>
                <a:ea typeface="楷体_GB2312" pitchFamily="49" charset="-122"/>
              </a:rPr>
              <a:t>指向第一个结点</a:t>
            </a:r>
          </a:p>
          <a:p>
            <a:pPr>
              <a:lnSpc>
                <a:spcPct val="120000"/>
              </a:lnSpc>
            </a:pPr>
            <a:r>
              <a:rPr lang="zh-CN" altLang="en-US" b="1"/>
              <a:t>     </a:t>
            </a:r>
            <a:r>
              <a:rPr lang="en-US" altLang="zh-CN" b="1"/>
              <a:t>i=0;             </a:t>
            </a:r>
          </a:p>
          <a:p>
            <a:pPr>
              <a:lnSpc>
                <a:spcPct val="120000"/>
              </a:lnSpc>
            </a:pPr>
            <a:r>
              <a:rPr lang="en-US" altLang="zh-CN" b="1"/>
              <a:t>     </a:t>
            </a:r>
            <a:r>
              <a:rPr lang="en-US" altLang="zh-CN" b="1">
                <a:solidFill>
                  <a:srgbClr val="FF0000"/>
                </a:solidFill>
              </a:rPr>
              <a:t>while(p)</a:t>
            </a:r>
            <a:r>
              <a:rPr lang="en-US" altLang="zh-CN" b="1"/>
              <a:t>{</a:t>
            </a:r>
            <a:r>
              <a:rPr lang="en-US" altLang="zh-CN" sz="2400" b="1">
                <a:solidFill>
                  <a:schemeClr val="hlink"/>
                </a:solidFill>
                <a:latin typeface="楷体_GB2312" pitchFamily="49" charset="-122"/>
                <a:ea typeface="楷体_GB2312" pitchFamily="49" charset="-122"/>
              </a:rPr>
              <a:t>//</a:t>
            </a:r>
            <a:r>
              <a:rPr lang="zh-CN" altLang="en-US" sz="2400" b="1">
                <a:solidFill>
                  <a:schemeClr val="hlink"/>
                </a:solidFill>
                <a:latin typeface="楷体_GB2312" pitchFamily="49" charset="-122"/>
                <a:ea typeface="楷体_GB2312" pitchFamily="49" charset="-122"/>
              </a:rPr>
              <a:t>遍历单链表</a:t>
            </a:r>
            <a:r>
              <a:rPr lang="en-US" altLang="zh-CN" sz="2400" b="1">
                <a:solidFill>
                  <a:schemeClr val="hlink"/>
                </a:solidFill>
                <a:latin typeface="楷体_GB2312" pitchFamily="49" charset="-122"/>
                <a:ea typeface="楷体_GB2312" pitchFamily="49" charset="-122"/>
              </a:rPr>
              <a:t>,</a:t>
            </a:r>
            <a:r>
              <a:rPr lang="zh-CN" altLang="en-US" sz="2400" b="1">
                <a:solidFill>
                  <a:schemeClr val="hlink"/>
                </a:solidFill>
                <a:latin typeface="楷体_GB2312" pitchFamily="49" charset="-122"/>
                <a:ea typeface="楷体_GB2312" pitchFamily="49" charset="-122"/>
              </a:rPr>
              <a:t>统计结点数</a:t>
            </a:r>
          </a:p>
          <a:p>
            <a:pPr>
              <a:lnSpc>
                <a:spcPct val="120000"/>
              </a:lnSpc>
            </a:pPr>
            <a:r>
              <a:rPr lang="zh-CN" altLang="en-US" b="1">
                <a:solidFill>
                  <a:schemeClr val="accent1"/>
                </a:solidFill>
              </a:rPr>
              <a:t>           </a:t>
            </a:r>
            <a:r>
              <a:rPr lang="en-US" altLang="zh-CN" b="1"/>
              <a:t>i++;</a:t>
            </a:r>
          </a:p>
          <a:p>
            <a:pPr>
              <a:lnSpc>
                <a:spcPct val="120000"/>
              </a:lnSpc>
            </a:pPr>
            <a:r>
              <a:rPr lang="en-US" altLang="zh-CN" b="1"/>
              <a:t>           </a:t>
            </a:r>
            <a:r>
              <a:rPr lang="en-US" altLang="zh-CN" b="1">
                <a:solidFill>
                  <a:srgbClr val="FF0000"/>
                </a:solidFill>
              </a:rPr>
              <a:t>p=p-&gt;next;    </a:t>
            </a:r>
            <a:r>
              <a:rPr lang="en-US" altLang="zh-CN" b="1"/>
              <a:t>}</a:t>
            </a:r>
            <a:r>
              <a:rPr lang="en-US" altLang="zh-CN" b="1">
                <a:solidFill>
                  <a:schemeClr val="accent1"/>
                </a:solidFill>
              </a:rPr>
              <a:t> </a:t>
            </a:r>
          </a:p>
          <a:p>
            <a:pPr>
              <a:lnSpc>
                <a:spcPct val="120000"/>
              </a:lnSpc>
            </a:pPr>
            <a:r>
              <a:rPr lang="en-US" altLang="zh-CN" b="1"/>
              <a:t>    return i;                             </a:t>
            </a:r>
          </a:p>
          <a:p>
            <a:pPr>
              <a:lnSpc>
                <a:spcPct val="120000"/>
              </a:lnSpc>
            </a:pPr>
            <a:r>
              <a:rPr lang="en-US" altLang="zh-CN" b="1"/>
              <a:t> }</a:t>
            </a:r>
          </a:p>
        </p:txBody>
      </p:sp>
      <p:sp>
        <p:nvSpPr>
          <p:cNvPr id="79875" name="Rectangle 12"/>
          <p:cNvSpPr>
            <a:spLocks noChangeArrowheads="1"/>
          </p:cNvSpPr>
          <p:nvPr/>
        </p:nvSpPr>
        <p:spPr bwMode="auto">
          <a:xfrm>
            <a:off x="5073650" y="0"/>
            <a:ext cx="4070350" cy="20716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solidFill>
                  <a:srgbClr val="FF0000"/>
                </a:solidFill>
              </a:rPr>
              <a:t>“数”结点：</a:t>
            </a:r>
            <a:endParaRPr lang="en-US" altLang="zh-CN" sz="3200" b="1">
              <a:solidFill>
                <a:srgbClr val="FF0000"/>
              </a:solidFill>
            </a:endParaRPr>
          </a:p>
          <a:p>
            <a:pPr>
              <a:buFont typeface="Arial" panose="020B0604020202020204" pitchFamily="34" charset="0"/>
              <a:buChar char="•"/>
            </a:pPr>
            <a:r>
              <a:rPr lang="zh-CN" altLang="en-US" sz="2400" b="1"/>
              <a:t>指针</a:t>
            </a:r>
            <a:r>
              <a:rPr lang="en-US" altLang="zh-CN" sz="2400" b="1"/>
              <a:t>p</a:t>
            </a:r>
            <a:r>
              <a:rPr lang="zh-CN" altLang="en-US" sz="2400" b="1"/>
              <a:t>依次指向各个结点</a:t>
            </a:r>
            <a:endParaRPr lang="en-US" altLang="zh-CN" sz="2400" b="1"/>
          </a:p>
          <a:p>
            <a:pPr>
              <a:buFont typeface="Arial" panose="020B0604020202020204" pitchFamily="34" charset="0"/>
              <a:buChar char="•"/>
            </a:pPr>
            <a:r>
              <a:rPr lang="zh-CN" altLang="en-US" sz="2400" b="1"/>
              <a:t>从第一个元素开始“数”</a:t>
            </a:r>
            <a:endParaRPr lang="en-US" altLang="zh-CN" sz="2400" b="1"/>
          </a:p>
          <a:p>
            <a:pPr>
              <a:buFont typeface="Arial" panose="020B0604020202020204" pitchFamily="34" charset="0"/>
              <a:buChar char="•"/>
            </a:pPr>
            <a:r>
              <a:rPr lang="zh-CN" altLang="en-US" sz="2400" b="1"/>
              <a:t> 一直“数”到最后一个结点</a:t>
            </a:r>
            <a:endParaRPr lang="en-US" altLang="zh-CN" sz="2400" b="1">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4698" name="Rectangle 154"/>
          <p:cNvSpPr>
            <a:spLocks noGrp="1" noChangeArrowheads="1"/>
          </p:cNvSpPr>
          <p:nvPr>
            <p:ph type="title"/>
          </p:nvPr>
        </p:nvSpPr>
        <p:spPr>
          <a:xfrm>
            <a:off x="0" y="0"/>
            <a:ext cx="7712075" cy="609600"/>
          </a:xfrm>
          <a:solidFill>
            <a:srgbClr val="CCFFFF"/>
          </a:solidFill>
        </p:spPr>
        <p:txBody>
          <a:bodyPr/>
          <a:lstStyle/>
          <a:p>
            <a:pPr algn="l">
              <a:defRPr/>
            </a:pPr>
            <a:r>
              <a:rPr kumimoji="1" lang="zh-CN" altLang="en-US" sz="2800" smtClean="0">
                <a:solidFill>
                  <a:srgbClr val="FF3399"/>
                </a:solidFill>
                <a:effectLst>
                  <a:outerShdw blurRad="38100" dist="38100" dir="2700000" algn="tl">
                    <a:srgbClr val="000000"/>
                  </a:outerShdw>
                </a:effectLst>
                <a:cs typeface="+mj-cs"/>
              </a:rPr>
              <a:t>例</a:t>
            </a:r>
            <a:r>
              <a:rPr kumimoji="1" lang="en-US" altLang="zh-CN" sz="2800" smtClean="0">
                <a:solidFill>
                  <a:srgbClr val="FF3399"/>
                </a:solidFill>
                <a:effectLst>
                  <a:outerShdw blurRad="38100" dist="38100" dir="2700000" algn="tl">
                    <a:srgbClr val="000000"/>
                  </a:outerShdw>
                </a:effectLst>
                <a:cs typeface="+mj-cs"/>
              </a:rPr>
              <a:t>1    </a:t>
            </a:r>
            <a:r>
              <a:rPr kumimoji="1" lang="zh-CN" altLang="en-US" sz="2800" smtClean="0">
                <a:solidFill>
                  <a:srgbClr val="FF3399"/>
                </a:solidFill>
                <a:effectLst>
                  <a:outerShdw blurRad="38100" dist="38100" dir="2700000" algn="tl">
                    <a:srgbClr val="000000"/>
                  </a:outerShdw>
                </a:effectLst>
                <a:cs typeface="+mj-cs"/>
              </a:rPr>
              <a:t>分析</a:t>
            </a:r>
            <a:r>
              <a:rPr kumimoji="1" lang="en-US" altLang="zh-CN" sz="2800" smtClean="0">
                <a:solidFill>
                  <a:srgbClr val="FF3399"/>
                </a:solidFill>
                <a:effectLst>
                  <a:outerShdw blurRad="38100" dist="38100" dir="2700000" algn="tl">
                    <a:srgbClr val="000000"/>
                  </a:outerShdw>
                </a:effectLst>
                <a:cs typeface="+mj-cs"/>
              </a:rPr>
              <a:t>26 </a:t>
            </a:r>
            <a:r>
              <a:rPr kumimoji="1" lang="zh-CN" altLang="en-US" sz="2800" smtClean="0">
                <a:solidFill>
                  <a:srgbClr val="FF3399"/>
                </a:solidFill>
                <a:effectLst>
                  <a:outerShdw blurRad="38100" dist="38100" dir="2700000" algn="tl">
                    <a:srgbClr val="000000"/>
                  </a:outerShdw>
                </a:effectLst>
                <a:cs typeface="+mj-cs"/>
              </a:rPr>
              <a:t>个英文字母组成的英文表</a:t>
            </a:r>
          </a:p>
        </p:txBody>
      </p:sp>
      <p:sp>
        <p:nvSpPr>
          <p:cNvPr id="364699" name="Rectangle 155"/>
          <p:cNvSpPr>
            <a:spLocks noGrp="1" noChangeArrowheads="1"/>
          </p:cNvSpPr>
          <p:nvPr>
            <p:ph idx="1"/>
          </p:nvPr>
        </p:nvSpPr>
        <p:spPr bwMode="auto">
          <a:xfrm>
            <a:off x="1108075" y="647700"/>
            <a:ext cx="5805488"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buFontTx/>
              <a:buNone/>
            </a:pPr>
            <a:r>
              <a:rPr lang="en-US" altLang="zh-CN" sz="2800" smtClean="0"/>
              <a:t>    </a:t>
            </a:r>
            <a:r>
              <a:rPr lang="zh-CN" altLang="en-US" sz="2800" b="1" smtClean="0"/>
              <a:t>（ </a:t>
            </a:r>
            <a:r>
              <a:rPr lang="en-US" altLang="zh-CN" sz="2800" b="1" smtClean="0"/>
              <a:t>A,  B,  C,  D, ……  ,  Z</a:t>
            </a:r>
            <a:r>
              <a:rPr lang="zh-CN" altLang="en-US" sz="2800" b="1" smtClean="0"/>
              <a:t>）</a:t>
            </a:r>
          </a:p>
        </p:txBody>
      </p:sp>
      <p:graphicFrame>
        <p:nvGraphicFramePr>
          <p:cNvPr id="364762" name="Group 218"/>
          <p:cNvGraphicFramePr>
            <a:graphicFrameLocks noGrp="1"/>
          </p:cNvGraphicFramePr>
          <p:nvPr/>
        </p:nvGraphicFramePr>
        <p:xfrm>
          <a:off x="38100" y="2157413"/>
          <a:ext cx="7848600" cy="2524125"/>
        </p:xfrm>
        <a:graphic>
          <a:graphicData uri="http://schemas.openxmlformats.org/drawingml/2006/table">
            <a:tbl>
              <a:tblPr/>
              <a:tblGrid>
                <a:gridCol w="1905000">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006475">
                  <a:extLst>
                    <a:ext uri="{9D8B030D-6E8A-4147-A177-3AD203B41FA5}">
                      <a16:colId xmlns:a16="http://schemas.microsoft.com/office/drawing/2014/main" val="20002"/>
                    </a:ext>
                  </a:extLst>
                </a:gridCol>
                <a:gridCol w="1308100">
                  <a:extLst>
                    <a:ext uri="{9D8B030D-6E8A-4147-A177-3AD203B41FA5}">
                      <a16:colId xmlns:a16="http://schemas.microsoft.com/office/drawing/2014/main" val="20003"/>
                    </a:ext>
                  </a:extLst>
                </a:gridCol>
                <a:gridCol w="2452687">
                  <a:extLst>
                    <a:ext uri="{9D8B030D-6E8A-4147-A177-3AD203B41FA5}">
                      <a16:colId xmlns:a16="http://schemas.microsoft.com/office/drawing/2014/main" val="20004"/>
                    </a:ext>
                  </a:extLst>
                </a:gridCol>
              </a:tblGrid>
              <a:tr h="525210">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bg1"/>
                          </a:solidFill>
                          <a:effectLst/>
                          <a:latin typeface="楷体_GB2312" pitchFamily="49" charset="-122"/>
                          <a:ea typeface="楷体_GB2312" pitchFamily="49" charset="-122"/>
                        </a:rPr>
                        <a:t>学号</a:t>
                      </a: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bg1"/>
                          </a:solidFill>
                          <a:effectLst/>
                          <a:latin typeface="楷体_GB2312" pitchFamily="49" charset="-122"/>
                          <a:ea typeface="楷体_GB2312" pitchFamily="49" charset="-122"/>
                        </a:rPr>
                        <a:t>姓名</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bg1"/>
                          </a:solidFill>
                          <a:effectLst/>
                          <a:latin typeface="楷体_GB2312" pitchFamily="49" charset="-122"/>
                          <a:ea typeface="楷体_GB2312" pitchFamily="49" charset="-122"/>
                        </a:rPr>
                        <a:t>性别</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bg1"/>
                          </a:solidFill>
                          <a:effectLst/>
                          <a:latin typeface="楷体_GB2312" pitchFamily="49" charset="-122"/>
                          <a:ea typeface="楷体_GB2312" pitchFamily="49" charset="-122"/>
                        </a:rPr>
                        <a:t>年龄</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bg1"/>
                          </a:solidFill>
                          <a:effectLst/>
                          <a:latin typeface="楷体_GB2312" pitchFamily="49" charset="-122"/>
                          <a:ea typeface="楷体_GB2312" pitchFamily="49" charset="-122"/>
                        </a:rPr>
                        <a:t>班级</a:t>
                      </a: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8D4B2"/>
                    </a:solidFill>
                  </a:tcPr>
                </a:tc>
                <a:extLst>
                  <a:ext uri="{0D108BD9-81ED-4DB2-BD59-A6C34878D82A}">
                    <a16:rowId xmlns:a16="http://schemas.microsoft.com/office/drawing/2014/main" val="10000"/>
                  </a:ext>
                </a:extLst>
              </a:tr>
              <a:tr h="396194">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041810205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于春梅</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女</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   18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04</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级计算机</a:t>
                      </a: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1</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班</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1"/>
                  </a:ext>
                </a:extLst>
              </a:tr>
              <a:tr h="396194">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041810260</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何仕鹏</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男</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   20</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04</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级计算机</a:t>
                      </a: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2</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班</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6194">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041810284</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王   爽</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女</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   19</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04</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级计算机</a:t>
                      </a: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3</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班</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3"/>
                  </a:ext>
                </a:extLst>
              </a:tr>
              <a:tr h="414141">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041810360</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王亚武</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男</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   18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04</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级计算机</a:t>
                      </a:r>
                      <a:r>
                        <a:rPr kumimoji="1" lang="en-US" altLang="zh-CN" sz="2000" b="1" i="0" u="none" strike="noStrike" cap="none" normalizeH="0" baseline="0" smtClean="0">
                          <a:ln>
                            <a:noFill/>
                          </a:ln>
                          <a:solidFill>
                            <a:schemeClr val="tx1"/>
                          </a:solidFill>
                          <a:effectLst/>
                          <a:latin typeface="楷体_GB2312" pitchFamily="49" charset="-122"/>
                          <a:ea typeface="楷体_GB2312" pitchFamily="49" charset="-122"/>
                        </a:rPr>
                        <a:t>4</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班</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96194">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rPr>
                        <a:t>：</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rPr>
                        <a:t>：</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rPr>
                        <a:t>：</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914400" rtl="0" eaLnBrk="0" fontAlgn="b" latinLnBrk="0" hangingPunct="0">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楷体_GB2312" pitchFamily="49" charset="-122"/>
                          <a:ea typeface="楷体_GB2312" pitchFamily="49" charset="-122"/>
                        </a:rPr>
                        <a:t>   </a:t>
                      </a: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rPr>
                        <a:t>：</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914400" rtl="0" eaLnBrk="0" fontAlgn="b" latinLnBrk="0" hangingPunct="0">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楷体_GB2312" pitchFamily="49" charset="-122"/>
                          <a:ea typeface="楷体_GB2312" pitchFamily="49" charset="-122"/>
                        </a:rPr>
                        <a:t>：</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5"/>
                  </a:ext>
                </a:extLst>
              </a:tr>
            </a:tbl>
          </a:graphicData>
        </a:graphic>
      </p:graphicFrame>
      <p:sp>
        <p:nvSpPr>
          <p:cNvPr id="364756" name="Text Box 212"/>
          <p:cNvSpPr txBox="1">
            <a:spLocks noChangeArrowheads="1"/>
          </p:cNvSpPr>
          <p:nvPr/>
        </p:nvSpPr>
        <p:spPr bwMode="auto">
          <a:xfrm>
            <a:off x="0" y="1516063"/>
            <a:ext cx="7367588" cy="519112"/>
          </a:xfrm>
          <a:prstGeom prst="rect">
            <a:avLst/>
          </a:prstGeom>
          <a:solidFill>
            <a:srgbClr val="CCFFFF"/>
          </a:solidFill>
          <a:ln w="9525">
            <a:noFill/>
            <a:miter lim="800000"/>
          </a:ln>
          <a:effectLst/>
        </p:spPr>
        <p:txBody>
          <a:bodyPr>
            <a:spAutoFit/>
          </a:bodyPr>
          <a:lstStyle/>
          <a:p>
            <a:pPr>
              <a:defRPr/>
            </a:pPr>
            <a:r>
              <a:rPr kumimoji="1" lang="zh-CN" altLang="en-US" b="1">
                <a:solidFill>
                  <a:srgbClr val="FF3399"/>
                </a:solidFill>
                <a:effectLst>
                  <a:outerShdw blurRad="38100" dist="38100" dir="2700000" algn="tl">
                    <a:srgbClr val="000000"/>
                  </a:outerShdw>
                </a:effectLst>
              </a:rPr>
              <a:t>例</a:t>
            </a:r>
            <a:r>
              <a:rPr kumimoji="1" lang="en-US" altLang="zh-CN" b="1">
                <a:solidFill>
                  <a:srgbClr val="FF3399"/>
                </a:solidFill>
                <a:effectLst>
                  <a:outerShdw blurRad="38100" dist="38100" dir="2700000" algn="tl">
                    <a:srgbClr val="000000"/>
                  </a:outerShdw>
                </a:effectLst>
              </a:rPr>
              <a:t>2    </a:t>
            </a:r>
            <a:r>
              <a:rPr kumimoji="1" lang="zh-CN" altLang="en-US" b="1">
                <a:solidFill>
                  <a:srgbClr val="FF3399"/>
                </a:solidFill>
                <a:effectLst>
                  <a:outerShdw blurRad="38100" dist="38100" dir="2700000" algn="tl">
                    <a:srgbClr val="000000"/>
                  </a:outerShdw>
                </a:effectLst>
              </a:rPr>
              <a:t>分析学生情况登记表</a:t>
            </a:r>
          </a:p>
        </p:txBody>
      </p:sp>
      <p:sp>
        <p:nvSpPr>
          <p:cNvPr id="364757" name="Rectangle 213"/>
          <p:cNvSpPr>
            <a:spLocks noChangeArrowheads="1"/>
          </p:cNvSpPr>
          <p:nvPr/>
        </p:nvSpPr>
        <p:spPr bwMode="auto">
          <a:xfrm>
            <a:off x="892175" y="4960938"/>
            <a:ext cx="646271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lnSpc>
                <a:spcPct val="80000"/>
              </a:lnSpc>
              <a:spcBef>
                <a:spcPct val="20000"/>
              </a:spcBef>
            </a:pPr>
            <a:r>
              <a:rPr lang="zh-CN" altLang="en-US" b="1">
                <a:ea typeface="楷体_GB2312" pitchFamily="49" charset="-122"/>
              </a:rPr>
              <a:t>数据元素都是记录</a:t>
            </a:r>
            <a:r>
              <a:rPr lang="en-US" altLang="zh-CN" b="1">
                <a:ea typeface="楷体_GB2312" pitchFamily="49" charset="-122"/>
              </a:rPr>
              <a:t>;     </a:t>
            </a:r>
            <a:r>
              <a:rPr lang="zh-CN" altLang="en-US" b="1">
                <a:ea typeface="楷体_GB2312" pitchFamily="49" charset="-122"/>
              </a:rPr>
              <a:t>元素间关系是线性</a:t>
            </a:r>
          </a:p>
        </p:txBody>
      </p:sp>
      <p:sp>
        <p:nvSpPr>
          <p:cNvPr id="364758" name="Rectangle 214"/>
          <p:cNvSpPr>
            <a:spLocks noChangeArrowheads="1"/>
          </p:cNvSpPr>
          <p:nvPr/>
        </p:nvSpPr>
        <p:spPr bwMode="auto">
          <a:xfrm>
            <a:off x="746125" y="1052513"/>
            <a:ext cx="7712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r>
              <a:rPr lang="zh-CN" altLang="en-US" b="1">
                <a:ea typeface="楷体_GB2312" pitchFamily="49" charset="-122"/>
              </a:rPr>
              <a:t>数据元素都是字母</a:t>
            </a:r>
            <a:r>
              <a:rPr lang="en-US" altLang="zh-CN" b="1">
                <a:ea typeface="楷体_GB2312" pitchFamily="49" charset="-122"/>
              </a:rPr>
              <a:t>;     </a:t>
            </a:r>
            <a:r>
              <a:rPr lang="zh-CN" altLang="en-US" b="1">
                <a:ea typeface="楷体_GB2312" pitchFamily="49" charset="-122"/>
              </a:rPr>
              <a:t>元素间关系是线性</a:t>
            </a:r>
          </a:p>
        </p:txBody>
      </p:sp>
      <p:sp>
        <p:nvSpPr>
          <p:cNvPr id="364760" name="Rectangle 216"/>
          <p:cNvSpPr>
            <a:spLocks noChangeArrowheads="1"/>
          </p:cNvSpPr>
          <p:nvPr/>
        </p:nvSpPr>
        <p:spPr bwMode="auto">
          <a:xfrm>
            <a:off x="820738" y="5514975"/>
            <a:ext cx="6256337" cy="4333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lnSpc>
                <a:spcPct val="80000"/>
              </a:lnSpc>
              <a:spcBef>
                <a:spcPct val="20000"/>
              </a:spcBef>
            </a:pPr>
            <a:r>
              <a:rPr lang="zh-CN" altLang="en-US" b="1">
                <a:solidFill>
                  <a:srgbClr val="FF0000"/>
                </a:solidFill>
                <a:ea typeface="楷体_GB2312" pitchFamily="49" charset="-122"/>
              </a:rPr>
              <a:t>同一线性表中的元素必定具有相同特性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64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3647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4756"/>
                                        </p:tgtEl>
                                        <p:attrNameLst>
                                          <p:attrName>style.visibility</p:attrName>
                                        </p:attrNameLst>
                                      </p:cBhvr>
                                      <p:to>
                                        <p:strVal val="visible"/>
                                      </p:to>
                                    </p:set>
                                  </p:childTnLst>
                                </p:cTn>
                              </p:par>
                            </p:childTnLst>
                          </p:cTn>
                        </p:par>
                        <p:par>
                          <p:cTn id="15" fill="hold" nodeType="afterGroup">
                            <p:stCondLst>
                              <p:cond delay="500"/>
                            </p:stCondLst>
                            <p:childTnLst>
                              <p:par>
                                <p:cTn id="16" presetID="16" presetClass="entr" presetSubtype="42" fill="hold" nodeType="afterEffect">
                                  <p:stCondLst>
                                    <p:cond delay="0"/>
                                  </p:stCondLst>
                                  <p:childTnLst>
                                    <p:set>
                                      <p:cBhvr>
                                        <p:cTn id="17" dur="1" fill="hold">
                                          <p:stCondLst>
                                            <p:cond delay="0"/>
                                          </p:stCondLst>
                                        </p:cTn>
                                        <p:tgtEl>
                                          <p:spTgt spid="364762"/>
                                        </p:tgtEl>
                                        <p:attrNameLst>
                                          <p:attrName>style.visibility</p:attrName>
                                        </p:attrNameLst>
                                      </p:cBhvr>
                                      <p:to>
                                        <p:strVal val="visible"/>
                                      </p:to>
                                    </p:set>
                                    <p:animEffect transition="in" filter="barn(outHorizontal)">
                                      <p:cBhvr>
                                        <p:cTn id="18" dur="500"/>
                                        <p:tgtEl>
                                          <p:spTgt spid="3647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3647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364760"/>
                                        </p:tgtEl>
                                        <p:attrNameLst>
                                          <p:attrName>style.visibility</p:attrName>
                                        </p:attrNameLst>
                                      </p:cBhvr>
                                      <p:to>
                                        <p:strVal val="visible"/>
                                      </p:to>
                                    </p:set>
                                    <p:anim calcmode="lin" valueType="num">
                                      <p:cBhvr>
                                        <p:cTn id="27" dur="1000" fill="hold"/>
                                        <p:tgtEl>
                                          <p:spTgt spid="364760"/>
                                        </p:tgtEl>
                                        <p:attrNameLst>
                                          <p:attrName>ppt_w</p:attrName>
                                        </p:attrNameLst>
                                      </p:cBhvr>
                                      <p:tavLst>
                                        <p:tav tm="0">
                                          <p:val>
                                            <p:fltVal val="0"/>
                                          </p:val>
                                        </p:tav>
                                        <p:tav tm="100000">
                                          <p:val>
                                            <p:strVal val="#ppt_w"/>
                                          </p:val>
                                        </p:tav>
                                      </p:tavLst>
                                    </p:anim>
                                    <p:anim calcmode="lin" valueType="num">
                                      <p:cBhvr>
                                        <p:cTn id="28" dur="1000" fill="hold"/>
                                        <p:tgtEl>
                                          <p:spTgt spid="364760"/>
                                        </p:tgtEl>
                                        <p:attrNameLst>
                                          <p:attrName>ppt_h</p:attrName>
                                        </p:attrNameLst>
                                      </p:cBhvr>
                                      <p:tavLst>
                                        <p:tav tm="0">
                                          <p:val>
                                            <p:fltVal val="0"/>
                                          </p:val>
                                        </p:tav>
                                        <p:tav tm="100000">
                                          <p:val>
                                            <p:strVal val="#ppt_h"/>
                                          </p:val>
                                        </p:tav>
                                      </p:tavLst>
                                    </p:anim>
                                    <p:anim calcmode="lin" valueType="num">
                                      <p:cBhvr>
                                        <p:cTn id="29" dur="1000" fill="hold"/>
                                        <p:tgtEl>
                                          <p:spTgt spid="364760"/>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36476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build="p" advAuto="0"/>
      <p:bldP spid="364756" grpId="0" animBg="1"/>
      <p:bldP spid="364757" grpId="0"/>
      <p:bldP spid="364758" grpId="0"/>
      <p:bldP spid="364760"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4"/>
          <p:cNvSpPr>
            <a:spLocks noChangeArrowheads="1"/>
          </p:cNvSpPr>
          <p:nvPr/>
        </p:nvSpPr>
        <p:spPr bwMode="auto">
          <a:xfrm>
            <a:off x="304800" y="765175"/>
            <a:ext cx="85344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solidFill>
                  <a:schemeClr val="hlink"/>
                </a:solidFill>
                <a:latin typeface="楷体_GB2312" pitchFamily="49" charset="-122"/>
                <a:ea typeface="楷体_GB2312" pitchFamily="49" charset="-122"/>
              </a:rPr>
              <a:t>判断表是否为空</a:t>
            </a:r>
          </a:p>
          <a:p>
            <a:pPr>
              <a:spcBef>
                <a:spcPct val="20000"/>
              </a:spcBef>
            </a:pPr>
            <a:r>
              <a:rPr lang="en-US" altLang="zh-CN" b="1"/>
              <a:t>int</a:t>
            </a:r>
            <a:r>
              <a:rPr lang="en-US" altLang="en-US" b="1"/>
              <a:t> ListEmpty(LinkList L){ </a:t>
            </a:r>
            <a:endParaRPr lang="en-US" altLang="zh-CN" b="1"/>
          </a:p>
          <a:p>
            <a:pPr>
              <a:spcBef>
                <a:spcPct val="20000"/>
              </a:spcBef>
            </a:pPr>
            <a:r>
              <a:rPr lang="en-US" altLang="en-US" b="1">
                <a:solidFill>
                  <a:schemeClr val="hlink"/>
                </a:solidFill>
                <a:latin typeface="楷体_GB2312" pitchFamily="49" charset="-122"/>
                <a:ea typeface="楷体_GB2312" pitchFamily="49" charset="-122"/>
              </a:rPr>
              <a:t>/</a:t>
            </a:r>
            <a:r>
              <a:rPr lang="en-US" altLang="zh-CN" b="1">
                <a:solidFill>
                  <a:schemeClr val="hlink"/>
                </a:solidFill>
                <a:latin typeface="楷体_GB2312" pitchFamily="49" charset="-122"/>
                <a:ea typeface="楷体_GB2312" pitchFamily="49" charset="-122"/>
              </a:rPr>
              <a:t>/</a:t>
            </a:r>
            <a:r>
              <a:rPr lang="en-US" altLang="en-US" b="1">
                <a:solidFill>
                  <a:schemeClr val="hlink"/>
                </a:solidFill>
                <a:latin typeface="楷体_GB2312" pitchFamily="49" charset="-122"/>
                <a:ea typeface="楷体_GB2312" pitchFamily="49" charset="-122"/>
              </a:rPr>
              <a:t>若L为空表，则返回</a:t>
            </a:r>
            <a:r>
              <a:rPr lang="en-US" altLang="zh-CN" b="1">
                <a:solidFill>
                  <a:schemeClr val="hlink"/>
                </a:solidFill>
                <a:latin typeface="楷体_GB2312" pitchFamily="49" charset="-122"/>
                <a:ea typeface="楷体_GB2312" pitchFamily="49" charset="-122"/>
              </a:rPr>
              <a:t>1</a:t>
            </a:r>
            <a:r>
              <a:rPr lang="en-US" altLang="en-US" b="1">
                <a:solidFill>
                  <a:schemeClr val="hlink"/>
                </a:solidFill>
                <a:latin typeface="楷体_GB2312" pitchFamily="49" charset="-122"/>
                <a:ea typeface="楷体_GB2312" pitchFamily="49" charset="-122"/>
              </a:rPr>
              <a:t>，否则返回</a:t>
            </a:r>
            <a:r>
              <a:rPr lang="en-US" altLang="zh-CN" b="1">
                <a:solidFill>
                  <a:schemeClr val="hlink"/>
                </a:solidFill>
                <a:latin typeface="楷体_GB2312" pitchFamily="49" charset="-122"/>
                <a:ea typeface="楷体_GB2312" pitchFamily="49" charset="-122"/>
              </a:rPr>
              <a:t>0</a:t>
            </a:r>
            <a:r>
              <a:rPr lang="en-US" altLang="en-US" b="1">
                <a:solidFill>
                  <a:schemeClr val="hlink"/>
                </a:solidFill>
                <a:latin typeface="楷体_GB2312" pitchFamily="49" charset="-122"/>
                <a:ea typeface="楷体_GB2312" pitchFamily="49" charset="-122"/>
              </a:rPr>
              <a:t> </a:t>
            </a:r>
          </a:p>
          <a:p>
            <a:pPr>
              <a:spcBef>
                <a:spcPct val="20000"/>
              </a:spcBef>
            </a:pPr>
            <a:r>
              <a:rPr lang="en-US" altLang="en-US" b="1"/>
              <a:t>   if(L-&gt;next) </a:t>
            </a:r>
            <a:r>
              <a:rPr lang="en-US" altLang="zh-CN" b="1"/>
              <a:t>  </a:t>
            </a:r>
            <a:r>
              <a:rPr lang="en-US" altLang="en-US" b="1">
                <a:solidFill>
                  <a:schemeClr val="hlink"/>
                </a:solidFill>
                <a:latin typeface="楷体_GB2312" pitchFamily="49" charset="-122"/>
                <a:ea typeface="楷体_GB2312" pitchFamily="49" charset="-122"/>
              </a:rPr>
              <a:t>/</a:t>
            </a:r>
            <a:r>
              <a:rPr lang="en-US" altLang="zh-CN" b="1">
                <a:solidFill>
                  <a:schemeClr val="hlink"/>
                </a:solidFill>
                <a:latin typeface="楷体_GB2312" pitchFamily="49" charset="-122"/>
                <a:ea typeface="楷体_GB2312" pitchFamily="49" charset="-122"/>
              </a:rPr>
              <a:t>/</a:t>
            </a:r>
            <a:r>
              <a:rPr lang="en-US" altLang="en-US" b="1">
                <a:solidFill>
                  <a:schemeClr val="hlink"/>
                </a:solidFill>
                <a:latin typeface="楷体_GB2312" pitchFamily="49" charset="-122"/>
                <a:ea typeface="楷体_GB2312" pitchFamily="49" charset="-122"/>
              </a:rPr>
              <a:t>非空 </a:t>
            </a:r>
          </a:p>
          <a:p>
            <a:pPr>
              <a:spcBef>
                <a:spcPct val="20000"/>
              </a:spcBef>
            </a:pPr>
            <a:r>
              <a:rPr lang="en-US" altLang="en-US" b="1"/>
              <a:t>     return </a:t>
            </a:r>
            <a:r>
              <a:rPr lang="en-US" altLang="zh-CN" b="1"/>
              <a:t>0</a:t>
            </a:r>
            <a:r>
              <a:rPr lang="en-US" altLang="en-US" b="1"/>
              <a:t>;</a:t>
            </a:r>
          </a:p>
          <a:p>
            <a:pPr>
              <a:spcBef>
                <a:spcPct val="20000"/>
              </a:spcBef>
            </a:pPr>
            <a:r>
              <a:rPr lang="en-US" altLang="en-US" b="1"/>
              <a:t>   else</a:t>
            </a:r>
          </a:p>
          <a:p>
            <a:pPr>
              <a:spcBef>
                <a:spcPct val="20000"/>
              </a:spcBef>
            </a:pPr>
            <a:r>
              <a:rPr lang="en-US" altLang="en-US" b="1"/>
              <a:t>     return </a:t>
            </a:r>
            <a:r>
              <a:rPr lang="en-US" altLang="zh-CN" b="1"/>
              <a:t>1</a:t>
            </a:r>
            <a:r>
              <a:rPr lang="en-US" altLang="en-US" b="1"/>
              <a:t>;</a:t>
            </a:r>
          </a:p>
          <a:p>
            <a:pPr>
              <a:spcBef>
                <a:spcPct val="20000"/>
              </a:spcBef>
            </a:pPr>
            <a:r>
              <a:rPr lang="en-US" altLang="en-US" b="1"/>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95"/>
          <p:cNvSpPr txBox="1">
            <a:spLocks noChangeArrowheads="1"/>
          </p:cNvSpPr>
          <p:nvPr/>
        </p:nvSpPr>
        <p:spPr bwMode="auto">
          <a:xfrm>
            <a:off x="76200" y="1268413"/>
            <a:ext cx="4495800" cy="3160712"/>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latin typeface="华文楷体" panose="02010600040101010101" pitchFamily="2" charset="-122"/>
                <a:ea typeface="华文楷体" panose="02010600040101010101" pitchFamily="2" charset="-122"/>
              </a:rPr>
              <a:t>1.  </a:t>
            </a:r>
            <a:r>
              <a:rPr lang="zh-CN" altLang="en-US" b="1">
                <a:latin typeface="华文楷体" panose="02010600040101010101" pitchFamily="2" charset="-122"/>
                <a:ea typeface="华文楷体" panose="02010600040101010101" pitchFamily="2" charset="-122"/>
              </a:rPr>
              <a:t>初始化</a:t>
            </a:r>
            <a:endParaRPr lang="en-US" altLang="zh-CN" b="1">
              <a:latin typeface="华文楷体" panose="02010600040101010101" pitchFamily="2" charset="-122"/>
              <a:ea typeface="华文楷体" panose="02010600040101010101" pitchFamily="2" charset="-122"/>
            </a:endParaRPr>
          </a:p>
          <a:p>
            <a:pPr>
              <a:spcBef>
                <a:spcPct val="20000"/>
              </a:spcBef>
            </a:pPr>
            <a:r>
              <a:rPr lang="en-US" altLang="zh-CN" sz="4000" b="1" u="sng">
                <a:latin typeface="华文楷体" panose="02010600040101010101" pitchFamily="2" charset="-122"/>
                <a:ea typeface="华文楷体" panose="02010600040101010101" pitchFamily="2" charset="-122"/>
              </a:rPr>
              <a:t>2.  </a:t>
            </a:r>
            <a:r>
              <a:rPr lang="zh-CN" altLang="en-US" sz="4000" b="1" u="sng">
                <a:latin typeface="华文楷体" panose="02010600040101010101" pitchFamily="2" charset="-122"/>
                <a:ea typeface="华文楷体" panose="02010600040101010101" pitchFamily="2" charset="-122"/>
              </a:rPr>
              <a:t>取值</a:t>
            </a:r>
            <a:endParaRPr lang="en-US" altLang="zh-CN" sz="4000" b="1" u="sng">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3.  </a:t>
            </a:r>
            <a:r>
              <a:rPr lang="zh-CN" altLang="en-US" b="1">
                <a:solidFill>
                  <a:srgbClr val="FF0000"/>
                </a:solidFill>
                <a:latin typeface="华文楷体" panose="02010600040101010101" pitchFamily="2" charset="-122"/>
                <a:ea typeface="华文楷体" panose="02010600040101010101" pitchFamily="2" charset="-122"/>
              </a:rPr>
              <a:t>查找</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4.  </a:t>
            </a:r>
            <a:r>
              <a:rPr lang="zh-CN" altLang="en-US" b="1">
                <a:solidFill>
                  <a:srgbClr val="FF0000"/>
                </a:solidFill>
                <a:latin typeface="华文楷体" panose="02010600040101010101" pitchFamily="2" charset="-122"/>
                <a:ea typeface="华文楷体" panose="02010600040101010101" pitchFamily="2" charset="-122"/>
              </a:rPr>
              <a:t>插入</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r>
              <a:rPr lang="en-US" altLang="zh-CN" b="1">
                <a:solidFill>
                  <a:srgbClr val="FF0000"/>
                </a:solidFill>
                <a:latin typeface="华文楷体" panose="02010600040101010101" pitchFamily="2" charset="-122"/>
                <a:ea typeface="华文楷体" panose="02010600040101010101" pitchFamily="2" charset="-122"/>
              </a:rPr>
              <a:t>5.  </a:t>
            </a:r>
            <a:r>
              <a:rPr lang="zh-CN" altLang="en-US" b="1">
                <a:solidFill>
                  <a:srgbClr val="FF0000"/>
                </a:solidFill>
                <a:latin typeface="华文楷体" panose="02010600040101010101" pitchFamily="2" charset="-122"/>
                <a:ea typeface="华文楷体" panose="02010600040101010101" pitchFamily="2" charset="-122"/>
              </a:rPr>
              <a:t>删除</a:t>
            </a:r>
            <a:endParaRPr lang="en-US" altLang="zh-CN" b="1">
              <a:solidFill>
                <a:srgbClr val="FF0000"/>
              </a:solidFill>
              <a:latin typeface="华文楷体" panose="02010600040101010101" pitchFamily="2" charset="-122"/>
              <a:ea typeface="华文楷体" panose="02010600040101010101" pitchFamily="2" charset="-122"/>
            </a:endParaRPr>
          </a:p>
          <a:p>
            <a:pPr>
              <a:spcBef>
                <a:spcPct val="20000"/>
              </a:spcBef>
            </a:pPr>
            <a:endParaRPr lang="en-US" altLang="zh-CN" b="1">
              <a:solidFill>
                <a:srgbClr val="FF0000"/>
              </a:solidFill>
              <a:latin typeface="华文楷体" panose="02010600040101010101" pitchFamily="2" charset="-122"/>
              <a:ea typeface="华文楷体" panose="02010600040101010101" pitchFamily="2" charset="-122"/>
            </a:endParaRPr>
          </a:p>
        </p:txBody>
      </p:sp>
      <p:sp>
        <p:nvSpPr>
          <p:cNvPr id="81923" name="Rectangle 6"/>
          <p:cNvSpPr>
            <a:spLocks noChangeArrowheads="1"/>
          </p:cNvSpPr>
          <p:nvPr/>
        </p:nvSpPr>
        <p:spPr bwMode="auto">
          <a:xfrm>
            <a:off x="0" y="0"/>
            <a:ext cx="5076825" cy="584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a:ea typeface="楷体_GB2312" pitchFamily="49" charset="-122"/>
              </a:rPr>
              <a:t>线性表的重要基本操作</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5493" name="Rectangle 5"/>
          <p:cNvSpPr>
            <a:spLocks noChangeArrowheads="1"/>
          </p:cNvSpPr>
          <p:nvPr/>
        </p:nvSpPr>
        <p:spPr bwMode="auto">
          <a:xfrm>
            <a:off x="685800" y="12684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buFontTx/>
              <a:buChar char="•"/>
            </a:pPr>
            <a:r>
              <a:rPr lang="zh-CN" altLang="en-US" sz="3200" b="1">
                <a:latin typeface="楷体_GB2312" pitchFamily="49" charset="-122"/>
                <a:ea typeface="楷体_GB2312" pitchFamily="49" charset="-122"/>
              </a:rPr>
              <a:t>思考：顺序表里如何找到第</a:t>
            </a:r>
            <a:r>
              <a:rPr lang="en-US" altLang="zh-CN" sz="3200" b="1">
                <a:latin typeface="楷体_GB2312" pitchFamily="49" charset="-122"/>
                <a:ea typeface="楷体_GB2312" pitchFamily="49" charset="-122"/>
              </a:rPr>
              <a:t>i</a:t>
            </a:r>
            <a:r>
              <a:rPr lang="zh-CN" altLang="en-US" sz="3200" b="1">
                <a:latin typeface="楷体_GB2312" pitchFamily="49" charset="-122"/>
                <a:ea typeface="楷体_GB2312" pitchFamily="49" charset="-122"/>
              </a:rPr>
              <a:t>个元素？</a:t>
            </a:r>
          </a:p>
          <a:p>
            <a:pPr>
              <a:spcBef>
                <a:spcPct val="20000"/>
              </a:spcBef>
              <a:buFontTx/>
              <a:buChar char="•"/>
            </a:pPr>
            <a:endParaRPr lang="zh-CN" altLang="en-US" sz="3200" b="1">
              <a:latin typeface="楷体_GB2312" pitchFamily="49" charset="-122"/>
              <a:ea typeface="楷体_GB2312" pitchFamily="49" charset="-122"/>
            </a:endParaRPr>
          </a:p>
          <a:p>
            <a:pPr>
              <a:spcBef>
                <a:spcPct val="20000"/>
              </a:spcBef>
              <a:buFontTx/>
              <a:buChar char="•"/>
            </a:pPr>
            <a:r>
              <a:rPr lang="zh-CN" altLang="en-US" sz="3200" b="1">
                <a:latin typeface="楷体_GB2312" pitchFamily="49" charset="-122"/>
                <a:ea typeface="楷体_GB2312" pitchFamily="49" charset="-122"/>
              </a:rPr>
              <a:t>链表的查找：要从链表的头指针出发，顺着链域</a:t>
            </a:r>
            <a:r>
              <a:rPr lang="en-US" altLang="zh-CN" sz="3200" b="1">
                <a:latin typeface="楷体_GB2312" pitchFamily="49" charset="-122"/>
                <a:ea typeface="楷体_GB2312" pitchFamily="49" charset="-122"/>
              </a:rPr>
              <a:t>next</a:t>
            </a:r>
            <a:r>
              <a:rPr lang="zh-CN" altLang="en-US" sz="3200" b="1">
                <a:latin typeface="楷体_GB2312" pitchFamily="49" charset="-122"/>
                <a:ea typeface="楷体_GB2312" pitchFamily="49" charset="-122"/>
              </a:rPr>
              <a:t>逐个结点往下搜索，直至搜索到第</a:t>
            </a:r>
            <a:r>
              <a:rPr lang="en-US" altLang="zh-CN" sz="3200" b="1">
                <a:latin typeface="楷体_GB2312" pitchFamily="49" charset="-122"/>
                <a:ea typeface="楷体_GB2312" pitchFamily="49" charset="-122"/>
              </a:rPr>
              <a:t>i</a:t>
            </a:r>
            <a:r>
              <a:rPr lang="zh-CN" altLang="en-US" sz="3200" b="1">
                <a:latin typeface="楷体_GB2312" pitchFamily="49" charset="-122"/>
                <a:ea typeface="楷体_GB2312" pitchFamily="49" charset="-122"/>
              </a:rPr>
              <a:t>个结点为止。因此，链表不是随机存取结构</a:t>
            </a:r>
          </a:p>
          <a:p>
            <a:pPr>
              <a:spcBef>
                <a:spcPct val="20000"/>
              </a:spcBef>
            </a:pPr>
            <a:endParaRPr lang="en-US" altLang="zh-CN" sz="3200" b="1">
              <a:latin typeface="楷体_GB2312" pitchFamily="49" charset="-122"/>
              <a:ea typeface="楷体_GB2312" pitchFamily="49" charset="-122"/>
            </a:endParaRPr>
          </a:p>
        </p:txBody>
      </p:sp>
      <p:sp>
        <p:nvSpPr>
          <p:cNvPr id="6" name="Rectangle 6"/>
          <p:cNvSpPr>
            <a:spLocks noChangeArrowheads="1"/>
          </p:cNvSpPr>
          <p:nvPr/>
        </p:nvSpPr>
        <p:spPr bwMode="auto">
          <a:xfrm>
            <a:off x="0" y="0"/>
            <a:ext cx="8072438"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2. </a:t>
            </a:r>
            <a:r>
              <a:rPr kumimoji="1" lang="zh-CN" altLang="en-US" sz="3200" b="1" dirty="0">
                <a:solidFill>
                  <a:srgbClr val="FF3399"/>
                </a:solidFill>
                <a:latin typeface="楷体_GB2312" pitchFamily="49" charset="-122"/>
                <a:ea typeface="楷体_GB2312" pitchFamily="49" charset="-122"/>
              </a:rPr>
              <a:t>取值</a:t>
            </a:r>
            <a:r>
              <a:rPr kumimoji="1" lang="zh-CN" altLang="en-US" sz="2400" b="1" dirty="0">
                <a:latin typeface="楷体_GB2312" pitchFamily="49" charset="-122"/>
                <a:ea typeface="楷体_GB2312" pitchFamily="49" charset="-122"/>
              </a:rPr>
              <a:t>（根据位置</a:t>
            </a:r>
            <a:r>
              <a:rPr kumimoji="1" lang="en-US" altLang="zh-CN" sz="2400" b="1" dirty="0" err="1">
                <a:latin typeface="楷体_GB2312" pitchFamily="49" charset="-122"/>
                <a:ea typeface="楷体_GB2312" pitchFamily="49" charset="-122"/>
              </a:rPr>
              <a:t>i</a:t>
            </a:r>
            <a:r>
              <a:rPr kumimoji="1" lang="zh-CN" altLang="en-US" sz="2400" b="1" dirty="0">
                <a:latin typeface="楷体_GB2312" pitchFamily="49" charset="-122"/>
                <a:ea typeface="楷体_GB2312" pitchFamily="49" charset="-122"/>
              </a:rPr>
              <a:t>获取相应位置数据元素的内容）</a:t>
            </a:r>
            <a:endParaRPr kumimoji="1" lang="zh-CN" altLang="en-US" sz="2400" b="1" dirty="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75493">
                                            <p:txEl>
                                              <p:pRg st="0" end="0"/>
                                            </p:txEl>
                                          </p:spTgt>
                                        </p:tgtEl>
                                        <p:attrNameLst>
                                          <p:attrName>style.visibility</p:attrName>
                                        </p:attrNameLst>
                                      </p:cBhvr>
                                      <p:to>
                                        <p:strVal val="visible"/>
                                      </p:to>
                                    </p:set>
                                    <p:animEffect transition="in" filter="diamond(in)">
                                      <p:cBhvr>
                                        <p:cTn id="7" dur="2000"/>
                                        <p:tgtEl>
                                          <p:spTgt spid="5754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75493">
                                            <p:txEl>
                                              <p:pRg st="2" end="2"/>
                                            </p:txEl>
                                          </p:spTgt>
                                        </p:tgtEl>
                                        <p:attrNameLst>
                                          <p:attrName>style.visibility</p:attrName>
                                        </p:attrNameLst>
                                      </p:cBhvr>
                                      <p:to>
                                        <p:strVal val="visible"/>
                                      </p:to>
                                    </p:set>
                                    <p:animEffect transition="in" filter="diamond(in)">
                                      <p:cBhvr>
                                        <p:cTn id="12" dur="2000"/>
                                        <p:tgtEl>
                                          <p:spTgt spid="5754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3"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灯片编号占位符 1"/>
          <p:cNvSpPr txBox="1">
            <a:spLocks noChangeArrowheads="1"/>
          </p:cNvSpPr>
          <p:nvPr/>
        </p:nvSpPr>
        <p:spPr bwMode="auto">
          <a:xfrm>
            <a:off x="0" y="6524625"/>
            <a:ext cx="21336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fld id="{296F3E58-B496-4A41-AC7D-89077E63F195}" type="slidenum">
              <a:rPr lang="en-US" altLang="zh-CN" sz="1400"/>
              <a:pPr>
                <a:spcBef>
                  <a:spcPct val="50000"/>
                </a:spcBef>
              </a:pPr>
              <a:t>73</a:t>
            </a:fld>
            <a:endParaRPr lang="en-US" altLang="zh-CN" sz="1400"/>
          </a:p>
        </p:txBody>
      </p:sp>
      <p:grpSp>
        <p:nvGrpSpPr>
          <p:cNvPr id="2" name="Group 7"/>
          <p:cNvGrpSpPr>
            <a:grpSpLocks/>
          </p:cNvGrpSpPr>
          <p:nvPr/>
        </p:nvGrpSpPr>
        <p:grpSpPr bwMode="auto">
          <a:xfrm>
            <a:off x="0" y="357188"/>
            <a:ext cx="1220788" cy="1555750"/>
            <a:chOff x="95" y="1900"/>
            <a:chExt cx="769" cy="980"/>
          </a:xfrm>
        </p:grpSpPr>
        <p:sp>
          <p:nvSpPr>
            <p:cNvPr id="84036" name="Rectangle 8"/>
            <p:cNvSpPr>
              <a:spLocks noChangeArrowheads="1"/>
            </p:cNvSpPr>
            <p:nvPr/>
          </p:nvSpPr>
          <p:spPr bwMode="auto">
            <a:xfrm>
              <a:off x="288"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endParaRPr lang="zh-CN" altLang="zh-CN" sz="3600">
                <a:ea typeface="宋体" panose="02010600030101010101" pitchFamily="2" charset="-122"/>
              </a:endParaRPr>
            </a:p>
          </p:txBody>
        </p:sp>
        <p:sp>
          <p:nvSpPr>
            <p:cNvPr id="84037" name="Line 9"/>
            <p:cNvSpPr>
              <a:spLocks noChangeShapeType="1"/>
            </p:cNvSpPr>
            <p:nvPr/>
          </p:nvSpPr>
          <p:spPr bwMode="auto">
            <a:xfrm>
              <a:off x="672"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8" name="Text Box 10"/>
            <p:cNvSpPr txBox="1">
              <a:spLocks noChangeArrowheads="1"/>
            </p:cNvSpPr>
            <p:nvPr/>
          </p:nvSpPr>
          <p:spPr bwMode="auto">
            <a:xfrm>
              <a:off x="96" y="1900"/>
              <a:ext cx="3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0099"/>
                  </a:solidFill>
                  <a:ea typeface="宋体" panose="02010600030101010101" pitchFamily="2" charset="-122"/>
                </a:rPr>
                <a:t>L</a:t>
              </a:r>
              <a:endParaRPr lang="en-US" altLang="zh-CN" sz="3600">
                <a:ea typeface="宋体" panose="02010600030101010101" pitchFamily="2" charset="-122"/>
              </a:endParaRPr>
            </a:p>
          </p:txBody>
        </p:sp>
        <p:sp>
          <p:nvSpPr>
            <p:cNvPr id="84039" name="Arc 11"/>
            <p:cNvSpPr>
              <a:spLocks noChangeArrowheads="1"/>
            </p:cNvSpPr>
            <p:nvPr/>
          </p:nvSpPr>
          <p:spPr bwMode="auto">
            <a:xfrm rot="-10459146">
              <a:off x="95" y="2176"/>
              <a:ext cx="433" cy="553"/>
            </a:xfrm>
            <a:custGeom>
              <a:avLst/>
              <a:gdLst>
                <a:gd name="T0" fmla="*/ 193 w 21600"/>
                <a:gd name="T1" fmla="*/ 0 h 20719"/>
                <a:gd name="T2" fmla="*/ 433 w 21600"/>
                <a:gd name="T3" fmla="*/ 516 h 20719"/>
                <a:gd name="T4" fmla="*/ 432 w 21600"/>
                <a:gd name="T5" fmla="*/ 553 h 20719"/>
                <a:gd name="T6" fmla="*/ 193 w 21600"/>
                <a:gd name="T7" fmla="*/ 0 h 20719"/>
                <a:gd name="T8" fmla="*/ 433 w 21600"/>
                <a:gd name="T9" fmla="*/ 516 h 20719"/>
                <a:gd name="T10" fmla="*/ 432 w 21600"/>
                <a:gd name="T11" fmla="*/ 553 h 20719"/>
                <a:gd name="T12" fmla="*/ 0 w 21600"/>
                <a:gd name="T13" fmla="*/ 516 h 20719"/>
                <a:gd name="T14" fmla="*/ 193 w 21600"/>
                <a:gd name="T15" fmla="*/ 0 h 207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0719" fill="none">
                  <a:moveTo>
                    <a:pt x="9627" y="0"/>
                  </a:moveTo>
                  <a:cubicBezTo>
                    <a:pt x="16963" y="3652"/>
                    <a:pt x="21600" y="11141"/>
                    <a:pt x="21600" y="19336"/>
                  </a:cubicBezTo>
                  <a:cubicBezTo>
                    <a:pt x="21600" y="19797"/>
                    <a:pt x="21585" y="20258"/>
                    <a:pt x="21555" y="20718"/>
                  </a:cubicBezTo>
                </a:path>
                <a:path w="21600" h="20719" stroke="0">
                  <a:moveTo>
                    <a:pt x="9627" y="0"/>
                  </a:moveTo>
                  <a:cubicBezTo>
                    <a:pt x="16963" y="3652"/>
                    <a:pt x="21600" y="11141"/>
                    <a:pt x="21600" y="19336"/>
                  </a:cubicBezTo>
                  <a:cubicBezTo>
                    <a:pt x="21600" y="19797"/>
                    <a:pt x="21585" y="20258"/>
                    <a:pt x="21555" y="20718"/>
                  </a:cubicBezTo>
                  <a:lnTo>
                    <a:pt x="0" y="19336"/>
                  </a:lnTo>
                  <a:lnTo>
                    <a:pt x="9627" y="0"/>
                  </a:lnTo>
                  <a:close/>
                </a:path>
              </a:pathLst>
            </a:custGeom>
            <a:noFill/>
            <a:ln w="31750">
              <a:solidFill>
                <a:srgbClr val="000099"/>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13"/>
          <p:cNvGrpSpPr>
            <a:grpSpLocks/>
          </p:cNvGrpSpPr>
          <p:nvPr/>
        </p:nvGrpSpPr>
        <p:grpSpPr bwMode="auto">
          <a:xfrm>
            <a:off x="1068388" y="1358900"/>
            <a:ext cx="1371600" cy="533400"/>
            <a:chOff x="768" y="2544"/>
            <a:chExt cx="864" cy="336"/>
          </a:xfrm>
        </p:grpSpPr>
        <p:sp>
          <p:nvSpPr>
            <p:cNvPr id="84033" name="Rectangle 14"/>
            <p:cNvSpPr>
              <a:spLocks noChangeArrowheads="1"/>
            </p:cNvSpPr>
            <p:nvPr/>
          </p:nvSpPr>
          <p:spPr bwMode="auto">
            <a:xfrm>
              <a:off x="1056"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21</a:t>
              </a:r>
              <a:endParaRPr lang="en-US" altLang="zh-CN" sz="3600">
                <a:ea typeface="宋体" panose="02010600030101010101" pitchFamily="2" charset="-122"/>
              </a:endParaRPr>
            </a:p>
          </p:txBody>
        </p:sp>
        <p:sp>
          <p:nvSpPr>
            <p:cNvPr id="84034" name="Line 15"/>
            <p:cNvSpPr>
              <a:spLocks noChangeShapeType="1"/>
            </p:cNvSpPr>
            <p:nvPr/>
          </p:nvSpPr>
          <p:spPr bwMode="auto">
            <a:xfrm>
              <a:off x="1440"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5" name="Line 16"/>
            <p:cNvSpPr>
              <a:spLocks noChangeShapeType="1"/>
            </p:cNvSpPr>
            <p:nvPr/>
          </p:nvSpPr>
          <p:spPr bwMode="auto">
            <a:xfrm>
              <a:off x="768"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7"/>
          <p:cNvGrpSpPr>
            <a:grpSpLocks/>
          </p:cNvGrpSpPr>
          <p:nvPr/>
        </p:nvGrpSpPr>
        <p:grpSpPr bwMode="auto">
          <a:xfrm>
            <a:off x="2287588" y="1358900"/>
            <a:ext cx="1371600" cy="533400"/>
            <a:chOff x="1536" y="2544"/>
            <a:chExt cx="864" cy="336"/>
          </a:xfrm>
        </p:grpSpPr>
        <p:sp>
          <p:nvSpPr>
            <p:cNvPr id="84030" name="Rectangle 18"/>
            <p:cNvSpPr>
              <a:spLocks noChangeArrowheads="1"/>
            </p:cNvSpPr>
            <p:nvPr/>
          </p:nvSpPr>
          <p:spPr bwMode="auto">
            <a:xfrm>
              <a:off x="1824"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18</a:t>
              </a:r>
              <a:endParaRPr lang="en-US" altLang="zh-CN" sz="3600">
                <a:ea typeface="宋体" panose="02010600030101010101" pitchFamily="2" charset="-122"/>
              </a:endParaRPr>
            </a:p>
          </p:txBody>
        </p:sp>
        <p:sp>
          <p:nvSpPr>
            <p:cNvPr id="84031" name="Line 19"/>
            <p:cNvSpPr>
              <a:spLocks noChangeShapeType="1"/>
            </p:cNvSpPr>
            <p:nvPr/>
          </p:nvSpPr>
          <p:spPr bwMode="auto">
            <a:xfrm>
              <a:off x="2208"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2" name="Line 20"/>
            <p:cNvSpPr>
              <a:spLocks noChangeShapeType="1"/>
            </p:cNvSpPr>
            <p:nvPr/>
          </p:nvSpPr>
          <p:spPr bwMode="auto">
            <a:xfrm>
              <a:off x="1536"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1"/>
          <p:cNvGrpSpPr>
            <a:grpSpLocks/>
          </p:cNvGrpSpPr>
          <p:nvPr/>
        </p:nvGrpSpPr>
        <p:grpSpPr bwMode="auto">
          <a:xfrm>
            <a:off x="3506788" y="1358900"/>
            <a:ext cx="1371600" cy="533400"/>
            <a:chOff x="2304" y="2544"/>
            <a:chExt cx="864" cy="336"/>
          </a:xfrm>
        </p:grpSpPr>
        <p:sp>
          <p:nvSpPr>
            <p:cNvPr id="84027" name="Rectangle 22"/>
            <p:cNvSpPr>
              <a:spLocks noChangeArrowheads="1"/>
            </p:cNvSpPr>
            <p:nvPr/>
          </p:nvSpPr>
          <p:spPr bwMode="auto">
            <a:xfrm>
              <a:off x="2592"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ea typeface="宋体" panose="02010600030101010101" pitchFamily="2" charset="-122"/>
                </a:rPr>
                <a:t>30</a:t>
              </a:r>
              <a:endParaRPr lang="en-US" altLang="zh-CN" sz="3600">
                <a:ea typeface="宋体" panose="02010600030101010101" pitchFamily="2" charset="-122"/>
              </a:endParaRPr>
            </a:p>
          </p:txBody>
        </p:sp>
        <p:sp>
          <p:nvSpPr>
            <p:cNvPr id="84028" name="Line 23"/>
            <p:cNvSpPr>
              <a:spLocks noChangeShapeType="1"/>
            </p:cNvSpPr>
            <p:nvPr/>
          </p:nvSpPr>
          <p:spPr bwMode="auto">
            <a:xfrm>
              <a:off x="2976"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9" name="Line 24"/>
            <p:cNvSpPr>
              <a:spLocks noChangeShapeType="1"/>
            </p:cNvSpPr>
            <p:nvPr/>
          </p:nvSpPr>
          <p:spPr bwMode="auto">
            <a:xfrm>
              <a:off x="2304"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5"/>
          <p:cNvGrpSpPr>
            <a:grpSpLocks/>
          </p:cNvGrpSpPr>
          <p:nvPr/>
        </p:nvGrpSpPr>
        <p:grpSpPr bwMode="auto">
          <a:xfrm>
            <a:off x="4725988" y="1358900"/>
            <a:ext cx="1371600" cy="533400"/>
            <a:chOff x="3072" y="2544"/>
            <a:chExt cx="864" cy="336"/>
          </a:xfrm>
        </p:grpSpPr>
        <p:sp>
          <p:nvSpPr>
            <p:cNvPr id="84024" name="Rectangle 26"/>
            <p:cNvSpPr>
              <a:spLocks noChangeArrowheads="1"/>
            </p:cNvSpPr>
            <p:nvPr/>
          </p:nvSpPr>
          <p:spPr bwMode="auto">
            <a:xfrm>
              <a:off x="3360"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75</a:t>
              </a:r>
              <a:endParaRPr lang="en-US" altLang="zh-CN" sz="3600">
                <a:ea typeface="宋体" panose="02010600030101010101" pitchFamily="2" charset="-122"/>
              </a:endParaRPr>
            </a:p>
          </p:txBody>
        </p:sp>
        <p:sp>
          <p:nvSpPr>
            <p:cNvPr id="84025" name="Line 27"/>
            <p:cNvSpPr>
              <a:spLocks noChangeShapeType="1"/>
            </p:cNvSpPr>
            <p:nvPr/>
          </p:nvSpPr>
          <p:spPr bwMode="auto">
            <a:xfrm>
              <a:off x="3744"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6" name="Line 28"/>
            <p:cNvSpPr>
              <a:spLocks noChangeShapeType="1"/>
            </p:cNvSpPr>
            <p:nvPr/>
          </p:nvSpPr>
          <p:spPr bwMode="auto">
            <a:xfrm>
              <a:off x="3072"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9"/>
          <p:cNvGrpSpPr>
            <a:grpSpLocks/>
          </p:cNvGrpSpPr>
          <p:nvPr/>
        </p:nvGrpSpPr>
        <p:grpSpPr bwMode="auto">
          <a:xfrm>
            <a:off x="5945188" y="1358900"/>
            <a:ext cx="1371600" cy="533400"/>
            <a:chOff x="3840" y="2544"/>
            <a:chExt cx="864" cy="336"/>
          </a:xfrm>
        </p:grpSpPr>
        <p:sp>
          <p:nvSpPr>
            <p:cNvPr id="84021" name="Rectangle 30"/>
            <p:cNvSpPr>
              <a:spLocks noChangeArrowheads="1"/>
            </p:cNvSpPr>
            <p:nvPr/>
          </p:nvSpPr>
          <p:spPr bwMode="auto">
            <a:xfrm>
              <a:off x="4128"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42</a:t>
              </a:r>
              <a:endParaRPr lang="en-US" altLang="zh-CN" sz="3600">
                <a:ea typeface="宋体" panose="02010600030101010101" pitchFamily="2" charset="-122"/>
              </a:endParaRPr>
            </a:p>
          </p:txBody>
        </p:sp>
        <p:sp>
          <p:nvSpPr>
            <p:cNvPr id="84022" name="Line 31"/>
            <p:cNvSpPr>
              <a:spLocks noChangeShapeType="1"/>
            </p:cNvSpPr>
            <p:nvPr/>
          </p:nvSpPr>
          <p:spPr bwMode="auto">
            <a:xfrm>
              <a:off x="4512"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3" name="Line 32"/>
            <p:cNvSpPr>
              <a:spLocks noChangeShapeType="1"/>
            </p:cNvSpPr>
            <p:nvPr/>
          </p:nvSpPr>
          <p:spPr bwMode="auto">
            <a:xfrm>
              <a:off x="3840"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3"/>
          <p:cNvGrpSpPr>
            <a:grpSpLocks/>
          </p:cNvGrpSpPr>
          <p:nvPr/>
        </p:nvGrpSpPr>
        <p:grpSpPr bwMode="auto">
          <a:xfrm>
            <a:off x="7164388" y="1358900"/>
            <a:ext cx="1522412" cy="533400"/>
            <a:chOff x="4608" y="2544"/>
            <a:chExt cx="959" cy="336"/>
          </a:xfrm>
        </p:grpSpPr>
        <p:sp>
          <p:nvSpPr>
            <p:cNvPr id="84017" name="Rectangle 34"/>
            <p:cNvSpPr>
              <a:spLocks noChangeArrowheads="1"/>
            </p:cNvSpPr>
            <p:nvPr/>
          </p:nvSpPr>
          <p:spPr bwMode="auto">
            <a:xfrm>
              <a:off x="4896"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56</a:t>
              </a:r>
              <a:endParaRPr lang="en-US" altLang="zh-CN" sz="3600">
                <a:ea typeface="宋体" panose="02010600030101010101" pitchFamily="2" charset="-122"/>
              </a:endParaRPr>
            </a:p>
          </p:txBody>
        </p:sp>
        <p:sp>
          <p:nvSpPr>
            <p:cNvPr id="84018" name="Line 35"/>
            <p:cNvSpPr>
              <a:spLocks noChangeShapeType="1"/>
            </p:cNvSpPr>
            <p:nvPr/>
          </p:nvSpPr>
          <p:spPr bwMode="auto">
            <a:xfrm>
              <a:off x="5280"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9" name="Text Box 36"/>
            <p:cNvSpPr txBox="1">
              <a:spLocks noChangeArrowheads="1"/>
            </p:cNvSpPr>
            <p:nvPr/>
          </p:nvSpPr>
          <p:spPr bwMode="auto">
            <a:xfrm>
              <a:off x="5226" y="255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b="1">
                  <a:solidFill>
                    <a:srgbClr val="008080"/>
                  </a:solidFill>
                  <a:ea typeface="宋体" panose="02010600030101010101" pitchFamily="2" charset="-122"/>
                </a:rPr>
                <a:t>∧</a:t>
              </a:r>
              <a:endParaRPr lang="en-US" altLang="zh-CN" sz="3600">
                <a:ea typeface="宋体" panose="02010600030101010101" pitchFamily="2" charset="-122"/>
              </a:endParaRPr>
            </a:p>
          </p:txBody>
        </p:sp>
        <p:sp>
          <p:nvSpPr>
            <p:cNvPr id="84020" name="Line 37"/>
            <p:cNvSpPr>
              <a:spLocks noChangeShapeType="1"/>
            </p:cNvSpPr>
            <p:nvPr/>
          </p:nvSpPr>
          <p:spPr bwMode="auto">
            <a:xfrm>
              <a:off x="4608"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8"/>
          <p:cNvGrpSpPr>
            <a:grpSpLocks/>
          </p:cNvGrpSpPr>
          <p:nvPr/>
        </p:nvGrpSpPr>
        <p:grpSpPr bwMode="auto">
          <a:xfrm>
            <a:off x="1773238" y="1968500"/>
            <a:ext cx="438150" cy="990600"/>
            <a:chOff x="1212" y="2880"/>
            <a:chExt cx="276" cy="624"/>
          </a:xfrm>
        </p:grpSpPr>
        <p:sp>
          <p:nvSpPr>
            <p:cNvPr id="84015" name="Line 39"/>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4016" name="Text Box 40"/>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grpSp>
        <p:nvGrpSpPr>
          <p:cNvPr id="10" name="Group 41"/>
          <p:cNvGrpSpPr>
            <a:grpSpLocks/>
          </p:cNvGrpSpPr>
          <p:nvPr/>
        </p:nvGrpSpPr>
        <p:grpSpPr bwMode="auto">
          <a:xfrm>
            <a:off x="2973388" y="1968500"/>
            <a:ext cx="438150" cy="990600"/>
            <a:chOff x="1212" y="2880"/>
            <a:chExt cx="276" cy="624"/>
          </a:xfrm>
        </p:grpSpPr>
        <p:sp>
          <p:nvSpPr>
            <p:cNvPr id="84013" name="Line 42"/>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4014" name="Text Box 43"/>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grpSp>
        <p:nvGrpSpPr>
          <p:cNvPr id="11" name="Group 44"/>
          <p:cNvGrpSpPr>
            <a:grpSpLocks/>
          </p:cNvGrpSpPr>
          <p:nvPr/>
        </p:nvGrpSpPr>
        <p:grpSpPr bwMode="auto">
          <a:xfrm>
            <a:off x="4211638" y="1968500"/>
            <a:ext cx="438150" cy="990600"/>
            <a:chOff x="1212" y="2880"/>
            <a:chExt cx="276" cy="624"/>
          </a:xfrm>
        </p:grpSpPr>
        <p:sp>
          <p:nvSpPr>
            <p:cNvPr id="84011" name="Line 45"/>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4012" name="Text Box 46"/>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46" name="Text Box 47"/>
          <p:cNvSpPr txBox="1">
            <a:spLocks noChangeArrowheads="1"/>
          </p:cNvSpPr>
          <p:nvPr/>
        </p:nvSpPr>
        <p:spPr bwMode="auto">
          <a:xfrm>
            <a:off x="533400" y="2208213"/>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FF0000"/>
                </a:solidFill>
                <a:ea typeface="宋体" panose="02010600030101010101" pitchFamily="2" charset="-122"/>
              </a:rPr>
              <a:t>j</a:t>
            </a:r>
            <a:endParaRPr lang="en-US" altLang="zh-CN" sz="3600">
              <a:ea typeface="宋体" panose="02010600030101010101" pitchFamily="2" charset="-122"/>
            </a:endParaRPr>
          </a:p>
        </p:txBody>
      </p:sp>
      <p:sp>
        <p:nvSpPr>
          <p:cNvPr id="47" name="Text Box 48"/>
          <p:cNvSpPr txBox="1">
            <a:spLocks noChangeArrowheads="1"/>
          </p:cNvSpPr>
          <p:nvPr/>
        </p:nvSpPr>
        <p:spPr bwMode="auto">
          <a:xfrm>
            <a:off x="1020763" y="2216150"/>
            <a:ext cx="641350" cy="650875"/>
          </a:xfrm>
          <a:prstGeom prst="rect">
            <a:avLst/>
          </a:prstGeom>
          <a:solidFill>
            <a:srgbClr val="FFFF99">
              <a:alpha val="50195"/>
            </a:srgbClr>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1</a:t>
            </a:r>
            <a:endParaRPr lang="en-US" altLang="zh-CN" sz="3600">
              <a:ea typeface="宋体" panose="02010600030101010101" pitchFamily="2" charset="-122"/>
            </a:endParaRPr>
          </a:p>
        </p:txBody>
      </p:sp>
      <p:sp>
        <p:nvSpPr>
          <p:cNvPr id="48" name="Text Box 49"/>
          <p:cNvSpPr txBox="1">
            <a:spLocks noChangeArrowheads="1"/>
          </p:cNvSpPr>
          <p:nvPr/>
        </p:nvSpPr>
        <p:spPr bwMode="auto">
          <a:xfrm>
            <a:off x="1020763" y="2216150"/>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2</a:t>
            </a:r>
            <a:endParaRPr lang="en-US" altLang="zh-CN" sz="3600">
              <a:ea typeface="宋体" panose="02010600030101010101" pitchFamily="2" charset="-122"/>
            </a:endParaRPr>
          </a:p>
        </p:txBody>
      </p:sp>
      <p:sp>
        <p:nvSpPr>
          <p:cNvPr id="49" name="Text Box 50"/>
          <p:cNvSpPr txBox="1">
            <a:spLocks noChangeArrowheads="1"/>
          </p:cNvSpPr>
          <p:nvPr/>
        </p:nvSpPr>
        <p:spPr bwMode="auto">
          <a:xfrm>
            <a:off x="1020763" y="2216150"/>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3</a:t>
            </a:r>
            <a:endParaRPr lang="en-US" altLang="zh-CN" sz="3600">
              <a:ea typeface="宋体" panose="02010600030101010101" pitchFamily="2" charset="-122"/>
            </a:endParaRPr>
          </a:p>
        </p:txBody>
      </p:sp>
      <p:sp useBgFill="1">
        <p:nvSpPr>
          <p:cNvPr id="50" name="Rectangle 51"/>
          <p:cNvSpPr>
            <a:spLocks noChangeArrowheads="1"/>
          </p:cNvSpPr>
          <p:nvPr/>
        </p:nvSpPr>
        <p:spPr bwMode="auto">
          <a:xfrm>
            <a:off x="1677988" y="1968500"/>
            <a:ext cx="4572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sp useBgFill="1">
        <p:nvSpPr>
          <p:cNvPr id="51" name="Rectangle 52"/>
          <p:cNvSpPr>
            <a:spLocks noChangeArrowheads="1"/>
          </p:cNvSpPr>
          <p:nvPr/>
        </p:nvSpPr>
        <p:spPr bwMode="auto">
          <a:xfrm>
            <a:off x="2897188" y="1968500"/>
            <a:ext cx="4572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12" name="Group 64"/>
          <p:cNvGrpSpPr>
            <a:grpSpLocks/>
          </p:cNvGrpSpPr>
          <p:nvPr/>
        </p:nvGrpSpPr>
        <p:grpSpPr bwMode="auto">
          <a:xfrm>
            <a:off x="1730375" y="1944688"/>
            <a:ext cx="2936875" cy="998537"/>
            <a:chOff x="1098" y="2666"/>
            <a:chExt cx="1850" cy="629"/>
          </a:xfrm>
        </p:grpSpPr>
        <p:grpSp>
          <p:nvGrpSpPr>
            <p:cNvPr id="84007" name="Group 59"/>
            <p:cNvGrpSpPr>
              <a:grpSpLocks/>
            </p:cNvGrpSpPr>
            <p:nvPr/>
          </p:nvGrpSpPr>
          <p:grpSpPr bwMode="auto">
            <a:xfrm>
              <a:off x="1098" y="2666"/>
              <a:ext cx="276" cy="624"/>
              <a:chOff x="1212" y="2880"/>
              <a:chExt cx="276" cy="624"/>
            </a:xfrm>
          </p:grpSpPr>
          <p:sp>
            <p:nvSpPr>
              <p:cNvPr id="84009" name="Line 60"/>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4010" name="Text Box 61"/>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84008" name="Rectangle 63"/>
            <p:cNvSpPr>
              <a:spLocks noChangeArrowheads="1"/>
            </p:cNvSpPr>
            <p:nvPr/>
          </p:nvSpPr>
          <p:spPr bwMode="auto">
            <a:xfrm>
              <a:off x="2524" y="2677"/>
              <a:ext cx="424" cy="61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nvGrpSpPr>
          <p:cNvPr id="14" name="Group 77"/>
          <p:cNvGrpSpPr>
            <a:grpSpLocks/>
          </p:cNvGrpSpPr>
          <p:nvPr/>
        </p:nvGrpSpPr>
        <p:grpSpPr bwMode="auto">
          <a:xfrm>
            <a:off x="1712913" y="1936750"/>
            <a:ext cx="6516687" cy="990600"/>
            <a:chOff x="1079" y="2652"/>
            <a:chExt cx="4105" cy="624"/>
          </a:xfrm>
        </p:grpSpPr>
        <p:grpSp>
          <p:nvGrpSpPr>
            <p:cNvPr id="84003" name="Group 66"/>
            <p:cNvGrpSpPr>
              <a:grpSpLocks/>
            </p:cNvGrpSpPr>
            <p:nvPr/>
          </p:nvGrpSpPr>
          <p:grpSpPr bwMode="auto">
            <a:xfrm>
              <a:off x="4908" y="2652"/>
              <a:ext cx="276" cy="624"/>
              <a:chOff x="1212" y="2880"/>
              <a:chExt cx="276" cy="624"/>
            </a:xfrm>
          </p:grpSpPr>
          <p:sp>
            <p:nvSpPr>
              <p:cNvPr id="84005" name="Line 67"/>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4006" name="Text Box 68"/>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84004" name="Rectangle 69"/>
            <p:cNvSpPr>
              <a:spLocks noChangeArrowheads="1"/>
            </p:cNvSpPr>
            <p:nvPr/>
          </p:nvSpPr>
          <p:spPr bwMode="auto">
            <a:xfrm>
              <a:off x="1079" y="2655"/>
              <a:ext cx="424" cy="61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83989" name="Text Box 71"/>
          <p:cNvSpPr txBox="1">
            <a:spLocks noChangeArrowheads="1"/>
          </p:cNvSpPr>
          <p:nvPr/>
        </p:nvSpPr>
        <p:spPr bwMode="auto">
          <a:xfrm>
            <a:off x="3070225" y="246221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65" name="Text Box 72"/>
          <p:cNvSpPr txBox="1">
            <a:spLocks noChangeArrowheads="1"/>
          </p:cNvSpPr>
          <p:nvPr/>
        </p:nvSpPr>
        <p:spPr bwMode="auto">
          <a:xfrm>
            <a:off x="1025525" y="2233613"/>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1</a:t>
            </a:r>
            <a:endParaRPr lang="en-US" altLang="zh-CN" sz="3600">
              <a:ea typeface="宋体" panose="02010600030101010101" pitchFamily="2" charset="-122"/>
            </a:endParaRPr>
          </a:p>
        </p:txBody>
      </p:sp>
      <p:sp>
        <p:nvSpPr>
          <p:cNvPr id="66" name="Rectangle 73"/>
          <p:cNvSpPr>
            <a:spLocks noChangeArrowheads="1"/>
          </p:cNvSpPr>
          <p:nvPr/>
        </p:nvSpPr>
        <p:spPr bwMode="auto">
          <a:xfrm>
            <a:off x="4025900" y="788988"/>
            <a:ext cx="66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t>i=3</a:t>
            </a:r>
          </a:p>
        </p:txBody>
      </p:sp>
      <p:sp>
        <p:nvSpPr>
          <p:cNvPr id="67" name="Rectangle 74"/>
          <p:cNvSpPr>
            <a:spLocks noChangeArrowheads="1"/>
          </p:cNvSpPr>
          <p:nvPr/>
        </p:nvSpPr>
        <p:spPr bwMode="auto">
          <a:xfrm>
            <a:off x="6353175" y="747713"/>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t>i=15</a:t>
            </a:r>
          </a:p>
        </p:txBody>
      </p:sp>
      <p:sp>
        <p:nvSpPr>
          <p:cNvPr id="68" name="Text Box 76"/>
          <p:cNvSpPr txBox="1">
            <a:spLocks noChangeArrowheads="1"/>
          </p:cNvSpPr>
          <p:nvPr/>
        </p:nvSpPr>
        <p:spPr bwMode="auto">
          <a:xfrm>
            <a:off x="1003300" y="2224088"/>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6</a:t>
            </a:r>
            <a:endParaRPr lang="en-US" altLang="zh-CN" sz="3600">
              <a:ea typeface="宋体" panose="02010600030101010101" pitchFamily="2" charset="-122"/>
            </a:endParaRPr>
          </a:p>
        </p:txBody>
      </p:sp>
      <p:grpSp>
        <p:nvGrpSpPr>
          <p:cNvPr id="16" name="Group 83"/>
          <p:cNvGrpSpPr>
            <a:grpSpLocks/>
          </p:cNvGrpSpPr>
          <p:nvPr/>
        </p:nvGrpSpPr>
        <p:grpSpPr bwMode="auto">
          <a:xfrm>
            <a:off x="7646988" y="1889125"/>
            <a:ext cx="1497012" cy="1038225"/>
            <a:chOff x="4817" y="2622"/>
            <a:chExt cx="943" cy="654"/>
          </a:xfrm>
        </p:grpSpPr>
        <p:grpSp>
          <p:nvGrpSpPr>
            <p:cNvPr id="83999" name="Group 79"/>
            <p:cNvGrpSpPr>
              <a:grpSpLocks/>
            </p:cNvGrpSpPr>
            <p:nvPr/>
          </p:nvGrpSpPr>
          <p:grpSpPr bwMode="auto">
            <a:xfrm>
              <a:off x="5484" y="2622"/>
              <a:ext cx="276" cy="624"/>
              <a:chOff x="1212" y="2880"/>
              <a:chExt cx="276" cy="624"/>
            </a:xfrm>
          </p:grpSpPr>
          <p:sp>
            <p:nvSpPr>
              <p:cNvPr id="84001" name="Line 80"/>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4002" name="Text Box 81"/>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84000" name="Rectangle 82"/>
            <p:cNvSpPr>
              <a:spLocks noChangeArrowheads="1"/>
            </p:cNvSpPr>
            <p:nvPr/>
          </p:nvSpPr>
          <p:spPr bwMode="auto">
            <a:xfrm>
              <a:off x="4817" y="2658"/>
              <a:ext cx="424" cy="61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74" name="Text Box 84"/>
          <p:cNvSpPr txBox="1">
            <a:spLocks noChangeArrowheads="1"/>
          </p:cNvSpPr>
          <p:nvPr/>
        </p:nvSpPr>
        <p:spPr bwMode="auto">
          <a:xfrm>
            <a:off x="1020763" y="2228850"/>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7</a:t>
            </a:r>
            <a:endParaRPr lang="en-US" altLang="zh-CN" sz="3600">
              <a:ea typeface="宋体" panose="02010600030101010101" pitchFamily="2" charset="-122"/>
            </a:endParaRPr>
          </a:p>
        </p:txBody>
      </p:sp>
      <p:sp>
        <p:nvSpPr>
          <p:cNvPr id="83996" name="Text Box 55"/>
          <p:cNvSpPr txBox="1">
            <a:spLocks noChangeArrowheads="1"/>
          </p:cNvSpPr>
          <p:nvPr/>
        </p:nvSpPr>
        <p:spPr bwMode="auto">
          <a:xfrm>
            <a:off x="1588" y="0"/>
            <a:ext cx="5791200" cy="525463"/>
          </a:xfrm>
          <a:prstGeom prst="rect">
            <a:avLst/>
          </a:prstGeom>
          <a:solidFill>
            <a:srgbClr val="FFCCFF"/>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t>例：分别取出表中</a:t>
            </a:r>
            <a:r>
              <a:rPr lang="en-US" altLang="zh-CN" b="1"/>
              <a:t>i=3</a:t>
            </a:r>
            <a:r>
              <a:rPr lang="zh-CN" altLang="en-US" b="1"/>
              <a:t>和</a:t>
            </a:r>
            <a:r>
              <a:rPr lang="en-US" altLang="zh-CN" b="1"/>
              <a:t>i=15</a:t>
            </a:r>
            <a:r>
              <a:rPr lang="zh-CN" altLang="en-US" b="1"/>
              <a:t>的元素</a:t>
            </a:r>
            <a:endParaRPr lang="en-US" altLang="zh-CN" b="1"/>
          </a:p>
        </p:txBody>
      </p:sp>
      <p:sp>
        <p:nvSpPr>
          <p:cNvPr id="77" name="Rectangle 4"/>
          <p:cNvSpPr>
            <a:spLocks noChangeArrowheads="1"/>
          </p:cNvSpPr>
          <p:nvPr/>
        </p:nvSpPr>
        <p:spPr bwMode="auto">
          <a:xfrm>
            <a:off x="182563" y="3217863"/>
            <a:ext cx="8747125"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8763">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en-US" altLang="zh-CN" b="1">
              <a:latin typeface="楷体_GB2312" pitchFamily="49" charset="-122"/>
              <a:ea typeface="楷体_GB2312" pitchFamily="49" charset="-122"/>
            </a:endParaRPr>
          </a:p>
          <a:p>
            <a:pPr>
              <a:spcBef>
                <a:spcPct val="20000"/>
              </a:spcBef>
              <a:buFont typeface="Wingdings" panose="05000000000000000000" pitchFamily="2" charset="2"/>
              <a:buChar char="ü"/>
            </a:pPr>
            <a:r>
              <a:rPr lang="zh-CN" altLang="en-US" b="1">
                <a:latin typeface="楷体_GB2312" pitchFamily="49" charset="-122"/>
                <a:ea typeface="楷体_GB2312" pitchFamily="49" charset="-122"/>
              </a:rPr>
              <a:t>从第</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个结点（</a:t>
            </a:r>
            <a:r>
              <a:rPr lang="en-US" altLang="zh-CN" b="1">
                <a:latin typeface="楷体_GB2312" pitchFamily="49" charset="-122"/>
                <a:ea typeface="楷体_GB2312" pitchFamily="49" charset="-122"/>
              </a:rPr>
              <a:t>L-&gt;next</a:t>
            </a:r>
            <a:r>
              <a:rPr lang="zh-CN" altLang="en-US" b="1">
                <a:latin typeface="楷体_GB2312" pitchFamily="49" charset="-122"/>
                <a:ea typeface="楷体_GB2312" pitchFamily="49" charset="-122"/>
              </a:rPr>
              <a:t>）顺链扫描，用指针</a:t>
            </a:r>
            <a:r>
              <a:rPr lang="en-US" altLang="zh-CN" b="1">
                <a:latin typeface="楷体_GB2312" pitchFamily="49" charset="-122"/>
                <a:ea typeface="楷体_GB2312" pitchFamily="49" charset="-122"/>
              </a:rPr>
              <a:t>p</a:t>
            </a:r>
            <a:r>
              <a:rPr lang="zh-CN" altLang="en-US" b="1">
                <a:latin typeface="楷体_GB2312" pitchFamily="49" charset="-122"/>
                <a:ea typeface="楷体_GB2312" pitchFamily="49" charset="-122"/>
              </a:rPr>
              <a:t>指向当前扫描到的结点，</a:t>
            </a:r>
            <a:r>
              <a:rPr lang="en-US" altLang="zh-CN" b="1">
                <a:latin typeface="楷体_GB2312" pitchFamily="49" charset="-122"/>
                <a:ea typeface="楷体_GB2312" pitchFamily="49" charset="-122"/>
              </a:rPr>
              <a:t>p</a:t>
            </a:r>
            <a:r>
              <a:rPr lang="zh-CN" altLang="en-US" b="1">
                <a:latin typeface="楷体_GB2312" pitchFamily="49" charset="-122"/>
                <a:ea typeface="楷体_GB2312" pitchFamily="49" charset="-122"/>
              </a:rPr>
              <a:t>初值</a:t>
            </a:r>
            <a:r>
              <a:rPr lang="en-US" altLang="zh-CN" b="1">
                <a:latin typeface="楷体_GB2312" pitchFamily="49" charset="-122"/>
                <a:ea typeface="楷体_GB2312" pitchFamily="49" charset="-122"/>
              </a:rPr>
              <a:t>p</a:t>
            </a:r>
            <a:r>
              <a:rPr lang="en-US" altLang="zh-CN" b="1">
                <a:ea typeface="楷体_GB2312" pitchFamily="49" charset="-122"/>
              </a:rPr>
              <a:t> </a:t>
            </a:r>
            <a:r>
              <a:rPr lang="en-US" altLang="zh-CN" b="1">
                <a:latin typeface="楷体_GB2312" pitchFamily="49" charset="-122"/>
                <a:ea typeface="楷体_GB2312" pitchFamily="49" charset="-122"/>
              </a:rPr>
              <a:t>=</a:t>
            </a:r>
            <a:r>
              <a:rPr lang="en-US" altLang="zh-CN" b="1">
                <a:ea typeface="楷体_GB2312" pitchFamily="49" charset="-122"/>
              </a:rPr>
              <a:t> </a:t>
            </a:r>
            <a:r>
              <a:rPr lang="en-US" altLang="zh-CN" b="1">
                <a:latin typeface="楷体_GB2312" pitchFamily="49" charset="-122"/>
                <a:ea typeface="楷体_GB2312" pitchFamily="49" charset="-122"/>
              </a:rPr>
              <a:t>L-&gt;next</a:t>
            </a:r>
            <a:r>
              <a:rPr lang="zh-CN" altLang="en-US" b="1">
                <a:latin typeface="楷体_GB2312" pitchFamily="49" charset="-122"/>
                <a:ea typeface="楷体_GB2312" pitchFamily="49" charset="-122"/>
              </a:rPr>
              <a:t>。</a:t>
            </a:r>
          </a:p>
          <a:p>
            <a:pPr>
              <a:spcBef>
                <a:spcPct val="20000"/>
              </a:spcBef>
              <a:buFont typeface="Wingdings" panose="05000000000000000000" pitchFamily="2" charset="2"/>
              <a:buChar char="ü"/>
            </a:pPr>
            <a:r>
              <a:rPr lang="en-US" altLang="zh-CN" b="1" i="1">
                <a:latin typeface="楷体_GB2312" pitchFamily="49" charset="-122"/>
                <a:ea typeface="楷体_GB2312" pitchFamily="49" charset="-122"/>
              </a:rPr>
              <a:t>j</a:t>
            </a:r>
            <a:r>
              <a:rPr lang="zh-CN" altLang="en-US" b="1">
                <a:latin typeface="楷体_GB2312" pitchFamily="49" charset="-122"/>
                <a:ea typeface="楷体_GB2312" pitchFamily="49" charset="-122"/>
              </a:rPr>
              <a:t>做计数器，累计当前扫描过的结点数，</a:t>
            </a:r>
            <a:r>
              <a:rPr lang="en-US" altLang="zh-CN" b="1" i="1">
                <a:latin typeface="楷体_GB2312" pitchFamily="49" charset="-122"/>
                <a:ea typeface="楷体_GB2312" pitchFamily="49" charset="-122"/>
              </a:rPr>
              <a:t>j</a:t>
            </a:r>
            <a:r>
              <a:rPr lang="zh-CN" altLang="en-US" b="1">
                <a:latin typeface="楷体_GB2312" pitchFamily="49" charset="-122"/>
                <a:ea typeface="楷体_GB2312" pitchFamily="49" charset="-122"/>
              </a:rPr>
              <a:t>初值为</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a:t>
            </a:r>
          </a:p>
          <a:p>
            <a:pPr>
              <a:spcBef>
                <a:spcPct val="20000"/>
              </a:spcBef>
              <a:buFont typeface="Wingdings" panose="05000000000000000000" pitchFamily="2" charset="2"/>
              <a:buChar char="ü"/>
            </a:pPr>
            <a:r>
              <a:rPr lang="zh-CN" altLang="en-US" b="1">
                <a:latin typeface="楷体_GB2312" pitchFamily="49" charset="-122"/>
                <a:ea typeface="楷体_GB2312" pitchFamily="49" charset="-122"/>
              </a:rPr>
              <a:t>当</a:t>
            </a:r>
            <a:r>
              <a:rPr lang="en-US" altLang="zh-CN" b="1">
                <a:latin typeface="楷体_GB2312" pitchFamily="49" charset="-122"/>
                <a:ea typeface="楷体_GB2312" pitchFamily="49" charset="-122"/>
              </a:rPr>
              <a:t>p</a:t>
            </a:r>
            <a:r>
              <a:rPr lang="zh-CN" altLang="en-US" b="1">
                <a:latin typeface="楷体_GB2312" pitchFamily="49" charset="-122"/>
                <a:ea typeface="楷体_GB2312" pitchFamily="49" charset="-122"/>
              </a:rPr>
              <a:t>指向扫描到的下一结点时，计数器</a:t>
            </a:r>
            <a:r>
              <a:rPr lang="en-US" altLang="zh-CN" b="1" i="1">
                <a:latin typeface="楷体_GB2312" pitchFamily="49" charset="-122"/>
                <a:ea typeface="楷体_GB2312" pitchFamily="49" charset="-122"/>
              </a:rPr>
              <a:t>j</a:t>
            </a:r>
            <a:r>
              <a:rPr lang="zh-CN" altLang="en-US" b="1">
                <a:latin typeface="楷体_GB2312" pitchFamily="49" charset="-122"/>
                <a:ea typeface="楷体_GB2312" pitchFamily="49" charset="-122"/>
              </a:rPr>
              <a:t>加</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a:t>
            </a:r>
          </a:p>
          <a:p>
            <a:pPr>
              <a:spcBef>
                <a:spcPct val="20000"/>
              </a:spcBef>
              <a:buFont typeface="Wingdings" panose="05000000000000000000" pitchFamily="2" charset="2"/>
              <a:buChar char="ü"/>
            </a:pPr>
            <a:r>
              <a:rPr lang="zh-CN" altLang="en-US" b="1">
                <a:latin typeface="楷体_GB2312" pitchFamily="49" charset="-122"/>
                <a:ea typeface="楷体_GB2312" pitchFamily="49" charset="-122"/>
              </a:rPr>
              <a:t>当</a:t>
            </a:r>
            <a:r>
              <a:rPr lang="en-US" altLang="zh-CN" b="1" i="1">
                <a:latin typeface="楷体_GB2312" pitchFamily="49" charset="-122"/>
                <a:ea typeface="楷体_GB2312" pitchFamily="49" charset="-122"/>
              </a:rPr>
              <a:t>j</a:t>
            </a:r>
            <a:r>
              <a:rPr lang="en-US" altLang="zh-CN" b="1" i="1">
                <a:ea typeface="楷体_GB2312" pitchFamily="49" charset="-122"/>
              </a:rPr>
              <a:t> </a:t>
            </a:r>
            <a:r>
              <a:rPr lang="en-US" altLang="zh-CN" b="1">
                <a:latin typeface="楷体_GB2312" pitchFamily="49" charset="-122"/>
                <a:ea typeface="楷体_GB2312" pitchFamily="49" charset="-122"/>
              </a:rPr>
              <a:t>=</a:t>
            </a:r>
            <a:r>
              <a:rPr lang="en-US" altLang="zh-CN" b="1">
                <a:ea typeface="楷体_GB2312" pitchFamily="49" charset="-122"/>
              </a:rPr>
              <a:t> </a:t>
            </a:r>
            <a:r>
              <a:rPr lang="en-US" altLang="zh-CN" b="1" i="1">
                <a:latin typeface="楷体_GB2312" pitchFamily="49" charset="-122"/>
                <a:ea typeface="楷体_GB2312" pitchFamily="49" charset="-122"/>
              </a:rPr>
              <a:t>i</a:t>
            </a:r>
            <a:r>
              <a:rPr lang="zh-CN" altLang="en-US" b="1">
                <a:latin typeface="楷体_GB2312" pitchFamily="49" charset="-122"/>
                <a:ea typeface="楷体_GB2312" pitchFamily="49" charset="-122"/>
              </a:rPr>
              <a:t>时，</a:t>
            </a:r>
            <a:r>
              <a:rPr lang="en-US" altLang="zh-CN" b="1">
                <a:latin typeface="楷体_GB2312" pitchFamily="49" charset="-122"/>
                <a:ea typeface="楷体_GB2312" pitchFamily="49" charset="-122"/>
              </a:rPr>
              <a:t>p</a:t>
            </a:r>
            <a:r>
              <a:rPr lang="zh-CN" altLang="en-US" b="1">
                <a:latin typeface="楷体_GB2312" pitchFamily="49" charset="-122"/>
                <a:ea typeface="楷体_GB2312" pitchFamily="49" charset="-122"/>
              </a:rPr>
              <a:t>所指的结点就是要找的第</a:t>
            </a:r>
            <a:r>
              <a:rPr lang="en-US" altLang="zh-CN" b="1" i="1">
                <a:latin typeface="楷体_GB2312" pitchFamily="49" charset="-122"/>
                <a:ea typeface="楷体_GB2312" pitchFamily="49" charset="-122"/>
              </a:rPr>
              <a:t>i</a:t>
            </a:r>
            <a:r>
              <a:rPr lang="zh-CN" altLang="en-US" b="1">
                <a:latin typeface="楷体_GB2312" pitchFamily="49" charset="-122"/>
                <a:ea typeface="楷体_GB2312" pitchFamily="49" charset="-122"/>
              </a:rPr>
              <a:t>个结点。</a:t>
            </a:r>
          </a:p>
        </p:txBody>
      </p:sp>
      <p:sp>
        <p:nvSpPr>
          <p:cNvPr id="78" name="Rectangle 5"/>
          <p:cNvSpPr>
            <a:spLocks noChangeArrowheads="1"/>
          </p:cNvSpPr>
          <p:nvPr/>
        </p:nvSpPr>
        <p:spPr bwMode="auto">
          <a:xfrm>
            <a:off x="4763" y="3217863"/>
            <a:ext cx="3775075" cy="6064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算法步骤</a:t>
            </a:r>
            <a:r>
              <a:rPr lang="en-US" altLang="zh-CN" sz="4400"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6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left)">
                                      <p:cBhvr>
                                        <p:cTn id="45" dur="500"/>
                                        <p:tgtEl>
                                          <p:spTgt spid="46"/>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left)">
                                      <p:cBhvr>
                                        <p:cTn id="54" dur="500"/>
                                        <p:tgtEl>
                                          <p:spTgt spid="50"/>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nodeType="afterGroup">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left)">
                                      <p:cBhvr>
                                        <p:cTn id="62" dur="500"/>
                                        <p:tgtEl>
                                          <p:spTgt spid="4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left)">
                                      <p:cBhvr>
                                        <p:cTn id="67" dur="500"/>
                                        <p:tgtEl>
                                          <p:spTgt spid="51"/>
                                        </p:tgtEl>
                                      </p:cBhvr>
                                    </p:animEffect>
                                  </p:childTnLst>
                                </p:cTn>
                              </p:par>
                            </p:childTnLst>
                          </p:cTn>
                        </p:par>
                        <p:par>
                          <p:cTn id="68" fill="hold" nodeType="afterGroup">
                            <p:stCondLst>
                              <p:cond delay="500"/>
                            </p:stCondLst>
                            <p:childTnLst>
                              <p:par>
                                <p:cTn id="69" presetID="22" presetClass="entr" presetSubtype="8"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childTnLst>
                          </p:cTn>
                        </p:par>
                        <p:par>
                          <p:cTn id="72" fill="hold" nodeType="afterGroup">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67"/>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12"/>
                                        </p:tgtEl>
                                        <p:attrNameLst>
                                          <p:attrName>style.visibility</p:attrName>
                                        </p:attrNameLst>
                                      </p:cBhvr>
                                      <p:to>
                                        <p:strVal val="visible"/>
                                      </p:to>
                                    </p:se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left)">
                                      <p:cBhvr>
                                        <p:cTn id="87" dur="500"/>
                                        <p:tgtEl>
                                          <p:spTgt spid="6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499"/>
                                          </p:stCondLst>
                                        </p:cTn>
                                        <p:tgtEl>
                                          <p:spTgt spid="14"/>
                                        </p:tgtEl>
                                        <p:attrNameLst>
                                          <p:attrName>style.visibility</p:attrName>
                                        </p:attrNameLst>
                                      </p:cBhvr>
                                      <p:to>
                                        <p:strVal val="visible"/>
                                      </p:to>
                                    </p:set>
                                  </p:childTnLst>
                                </p:cTn>
                              </p:par>
                            </p:childTnLst>
                          </p:cTn>
                        </p:par>
                        <p:par>
                          <p:cTn id="92" fill="hold" nodeType="afterGroup">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left)">
                                      <p:cBhvr>
                                        <p:cTn id="95" dur="500"/>
                                        <p:tgtEl>
                                          <p:spTgt spid="6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left)">
                                      <p:cBhvr>
                                        <p:cTn id="100" dur="500"/>
                                        <p:tgtEl>
                                          <p:spTgt spid="16"/>
                                        </p:tgtEl>
                                      </p:cBhvr>
                                    </p:animEffect>
                                  </p:childTnLst>
                                </p:cTn>
                              </p:par>
                            </p:childTnLst>
                          </p:cTn>
                        </p:par>
                        <p:par>
                          <p:cTn id="101" fill="hold" nodeType="afterGroup">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74"/>
                                        </p:tgtEl>
                                        <p:attrNameLst>
                                          <p:attrName>style.visibility</p:attrName>
                                        </p:attrNameLst>
                                      </p:cBhvr>
                                      <p:to>
                                        <p:strVal val="visible"/>
                                      </p:to>
                                    </p:set>
                                    <p:animEffect transition="in" filter="wipe(left)">
                                      <p:cBhvr>
                                        <p:cTn id="104" dur="500"/>
                                        <p:tgtEl>
                                          <p:spTgt spid="7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8"/>
                                        </p:tgtEl>
                                        <p:attrNameLst>
                                          <p:attrName>style.visibility</p:attrName>
                                        </p:attrNameLst>
                                      </p:cBhvr>
                                      <p:to>
                                        <p:strVal val="visible"/>
                                      </p:to>
                                    </p:set>
                                    <p:anim calcmode="lin" valueType="num">
                                      <p:cBhvr additive="base">
                                        <p:cTn id="109" dur="500" fill="hold"/>
                                        <p:tgtEl>
                                          <p:spTgt spid="78"/>
                                        </p:tgtEl>
                                        <p:attrNameLst>
                                          <p:attrName>ppt_x</p:attrName>
                                        </p:attrNameLst>
                                      </p:cBhvr>
                                      <p:tavLst>
                                        <p:tav tm="0">
                                          <p:val>
                                            <p:strVal val="#ppt_x"/>
                                          </p:val>
                                        </p:tav>
                                        <p:tav tm="100000">
                                          <p:val>
                                            <p:strVal val="#ppt_x"/>
                                          </p:val>
                                        </p:tav>
                                      </p:tavLst>
                                    </p:anim>
                                    <p:anim calcmode="lin" valueType="num">
                                      <p:cBhvr additive="base">
                                        <p:cTn id="11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7">
                                            <p:txEl>
                                              <p:pRg st="1" end="1"/>
                                            </p:txEl>
                                          </p:spTgt>
                                        </p:tgtEl>
                                        <p:attrNameLst>
                                          <p:attrName>style.visibility</p:attrName>
                                        </p:attrNameLst>
                                      </p:cBhvr>
                                      <p:to>
                                        <p:strVal val="visible"/>
                                      </p:to>
                                    </p:set>
                                    <p:anim calcmode="lin" valueType="num">
                                      <p:cBhvr additive="base">
                                        <p:cTn id="115" dur="500" fill="hold"/>
                                        <p:tgtEl>
                                          <p:spTgt spid="77">
                                            <p:txEl>
                                              <p:pRg st="1" end="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77">
                                            <p:txEl>
                                              <p:pRg st="2" end="2"/>
                                            </p:txEl>
                                          </p:spTgt>
                                        </p:tgtEl>
                                        <p:attrNameLst>
                                          <p:attrName>style.visibility</p:attrName>
                                        </p:attrNameLst>
                                      </p:cBhvr>
                                      <p:to>
                                        <p:strVal val="visible"/>
                                      </p:to>
                                    </p:set>
                                    <p:anim calcmode="lin" valueType="num">
                                      <p:cBhvr additive="base">
                                        <p:cTn id="121" dur="500" fill="hold"/>
                                        <p:tgtEl>
                                          <p:spTgt spid="77">
                                            <p:txEl>
                                              <p:pRg st="2" end="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77">
                                            <p:txEl>
                                              <p:pRg st="3" end="3"/>
                                            </p:txEl>
                                          </p:spTgt>
                                        </p:tgtEl>
                                        <p:attrNameLst>
                                          <p:attrName>style.visibility</p:attrName>
                                        </p:attrNameLst>
                                      </p:cBhvr>
                                      <p:to>
                                        <p:strVal val="visible"/>
                                      </p:to>
                                    </p:set>
                                    <p:anim calcmode="lin" valueType="num">
                                      <p:cBhvr additive="base">
                                        <p:cTn id="127" dur="500" fill="hold"/>
                                        <p:tgtEl>
                                          <p:spTgt spid="77">
                                            <p:txEl>
                                              <p:pRg st="3" end="3"/>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77">
                                            <p:txEl>
                                              <p:pRg st="4" end="4"/>
                                            </p:txEl>
                                          </p:spTgt>
                                        </p:tgtEl>
                                        <p:attrNameLst>
                                          <p:attrName>style.visibility</p:attrName>
                                        </p:attrNameLst>
                                      </p:cBhvr>
                                      <p:to>
                                        <p:strVal val="visible"/>
                                      </p:to>
                                    </p:set>
                                    <p:anim calcmode="lin" valueType="num">
                                      <p:cBhvr additive="base">
                                        <p:cTn id="133" dur="500" fill="hold"/>
                                        <p:tgtEl>
                                          <p:spTgt spid="77">
                                            <p:txEl>
                                              <p:pRg st="4" end="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7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48" grpId="0" animBg="1"/>
      <p:bldP spid="49" grpId="0" animBg="1"/>
      <p:bldP spid="50" grpId="0" animBg="1"/>
      <p:bldP spid="51" grpId="0" animBg="1"/>
      <p:bldP spid="65" grpId="0" animBg="1"/>
      <p:bldP spid="66" grpId="0"/>
      <p:bldP spid="67" grpId="0"/>
      <p:bldP spid="68" grpId="0" animBg="1"/>
      <p:bldP spid="74" grpId="0" animBg="1"/>
      <p:bldP spid="77" grpId="0" build="p"/>
      <p:bldP spid="7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4"/>
          <p:cNvSpPr>
            <a:spLocks noChangeArrowheads="1"/>
          </p:cNvSpPr>
          <p:nvPr/>
        </p:nvSpPr>
        <p:spPr bwMode="auto">
          <a:xfrm>
            <a:off x="304800" y="765175"/>
            <a:ext cx="85344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chemeClr val="hlink"/>
                </a:solidFill>
                <a:latin typeface="楷体_GB2312" pitchFamily="49" charset="-122"/>
                <a:ea typeface="楷体_GB2312" pitchFamily="49" charset="-122"/>
              </a:rPr>
              <a:t>//</a:t>
            </a:r>
            <a:r>
              <a:rPr lang="zh-CN" altLang="en-US" b="1">
                <a:solidFill>
                  <a:schemeClr val="hlink"/>
                </a:solidFill>
                <a:latin typeface="楷体_GB2312" pitchFamily="49" charset="-122"/>
                <a:ea typeface="楷体_GB2312" pitchFamily="49" charset="-122"/>
              </a:rPr>
              <a:t>获取线性表</a:t>
            </a:r>
            <a:r>
              <a:rPr lang="en-US" altLang="zh-CN" b="1">
                <a:solidFill>
                  <a:schemeClr val="hlink"/>
                </a:solidFill>
                <a:latin typeface="楷体_GB2312" pitchFamily="49" charset="-122"/>
                <a:ea typeface="楷体_GB2312" pitchFamily="49" charset="-122"/>
              </a:rPr>
              <a:t>L</a:t>
            </a:r>
            <a:r>
              <a:rPr lang="zh-CN" altLang="en-US" b="1">
                <a:solidFill>
                  <a:schemeClr val="hlink"/>
                </a:solidFill>
                <a:latin typeface="楷体_GB2312" pitchFamily="49" charset="-122"/>
                <a:ea typeface="楷体_GB2312" pitchFamily="49" charset="-122"/>
              </a:rPr>
              <a:t>中的某个数据元素的内容</a:t>
            </a:r>
            <a:endParaRPr lang="zh-CN" altLang="en-US" b="1">
              <a:solidFill>
                <a:srgbClr val="FF0000"/>
              </a:solidFill>
            </a:endParaRPr>
          </a:p>
          <a:p>
            <a:pPr>
              <a:spcBef>
                <a:spcPct val="20000"/>
              </a:spcBef>
            </a:pPr>
            <a:r>
              <a:rPr lang="en-US" altLang="zh-CN" sz="2400" b="1"/>
              <a:t>Status GetElem_L(LinkList L,int i,ElemType &amp;e){ </a:t>
            </a:r>
          </a:p>
          <a:p>
            <a:pPr>
              <a:spcBef>
                <a:spcPct val="20000"/>
              </a:spcBef>
            </a:pPr>
            <a:r>
              <a:rPr lang="en-US" altLang="zh-CN" sz="2400"/>
              <a:t>    </a:t>
            </a:r>
            <a:r>
              <a:rPr lang="en-US" altLang="zh-CN" sz="2400" b="1"/>
              <a:t>p=L-&gt;next;j=1; //</a:t>
            </a:r>
            <a:r>
              <a:rPr lang="zh-CN" altLang="en-US" sz="2400" b="1"/>
              <a:t>初始化</a:t>
            </a:r>
          </a:p>
          <a:p>
            <a:pPr>
              <a:spcBef>
                <a:spcPct val="20000"/>
              </a:spcBef>
            </a:pPr>
            <a:r>
              <a:rPr lang="zh-CN" altLang="en-US" sz="2400" b="1"/>
              <a:t>     </a:t>
            </a:r>
            <a:r>
              <a:rPr lang="en-US" altLang="zh-CN" sz="2400" b="1"/>
              <a:t>while(p&amp;&amp;j&lt;i){	//</a:t>
            </a:r>
            <a:r>
              <a:rPr lang="zh-CN" altLang="en-US" sz="2400" b="1"/>
              <a:t>向后扫描，直到</a:t>
            </a:r>
            <a:r>
              <a:rPr lang="en-US" altLang="zh-CN" sz="2400" b="1"/>
              <a:t>p</a:t>
            </a:r>
            <a:r>
              <a:rPr lang="zh-CN" altLang="en-US" sz="2400" b="1"/>
              <a:t>指向第</a:t>
            </a:r>
            <a:r>
              <a:rPr lang="en-US" altLang="zh-CN" sz="2400" b="1"/>
              <a:t>i</a:t>
            </a:r>
            <a:r>
              <a:rPr lang="zh-CN" altLang="en-US" sz="2400" b="1"/>
              <a:t>个元素或</a:t>
            </a:r>
            <a:r>
              <a:rPr lang="en-US" altLang="zh-CN" sz="2400" b="1"/>
              <a:t>p</a:t>
            </a:r>
            <a:r>
              <a:rPr lang="zh-CN" altLang="en-US" sz="2400" b="1"/>
              <a:t>为空 </a:t>
            </a:r>
          </a:p>
          <a:p>
            <a:pPr>
              <a:spcBef>
                <a:spcPct val="20000"/>
              </a:spcBef>
            </a:pPr>
            <a:r>
              <a:rPr lang="zh-CN" altLang="en-US" sz="2400" b="1"/>
              <a:t>       </a:t>
            </a:r>
            <a:r>
              <a:rPr lang="en-US" altLang="zh-CN" sz="2400" b="1"/>
              <a:t>p=p-&gt;next; ++j; </a:t>
            </a:r>
          </a:p>
          <a:p>
            <a:pPr>
              <a:spcBef>
                <a:spcPct val="20000"/>
              </a:spcBef>
            </a:pPr>
            <a:r>
              <a:rPr lang="en-US" altLang="zh-CN" sz="2400" b="1"/>
              <a:t>     } </a:t>
            </a:r>
          </a:p>
          <a:p>
            <a:pPr>
              <a:spcBef>
                <a:spcPct val="20000"/>
              </a:spcBef>
            </a:pPr>
            <a:r>
              <a:rPr lang="en-US" altLang="zh-CN" sz="2400" b="1"/>
              <a:t>     if(!p || j&gt;i)return ERROR; //</a:t>
            </a:r>
            <a:r>
              <a:rPr lang="zh-CN" altLang="en-US" sz="2400" b="1"/>
              <a:t>第</a:t>
            </a:r>
            <a:r>
              <a:rPr lang="en-US" altLang="zh-CN" sz="2400" b="1"/>
              <a:t>i</a:t>
            </a:r>
            <a:r>
              <a:rPr lang="zh-CN" altLang="en-US" sz="2400" b="1"/>
              <a:t>个元素不存在 </a:t>
            </a:r>
          </a:p>
          <a:p>
            <a:pPr>
              <a:spcBef>
                <a:spcPct val="20000"/>
              </a:spcBef>
            </a:pPr>
            <a:r>
              <a:rPr lang="zh-CN" altLang="en-US" sz="2400" b="1"/>
              <a:t>     </a:t>
            </a:r>
            <a:r>
              <a:rPr lang="en-US" altLang="zh-CN" sz="2400" b="1"/>
              <a:t>e=p-&gt;data; //</a:t>
            </a:r>
            <a:r>
              <a:rPr lang="zh-CN" altLang="en-US" sz="2400" b="1"/>
              <a:t>取第</a:t>
            </a:r>
            <a:r>
              <a:rPr lang="en-US" altLang="zh-CN" sz="2400" b="1"/>
              <a:t>i</a:t>
            </a:r>
            <a:r>
              <a:rPr lang="zh-CN" altLang="en-US" sz="2400" b="1"/>
              <a:t>个元素 </a:t>
            </a:r>
          </a:p>
          <a:p>
            <a:pPr>
              <a:spcBef>
                <a:spcPct val="20000"/>
              </a:spcBef>
            </a:pPr>
            <a:r>
              <a:rPr lang="zh-CN" altLang="en-US" sz="2400" b="1"/>
              <a:t>     </a:t>
            </a:r>
            <a:r>
              <a:rPr lang="en-US" altLang="zh-CN" sz="2400" b="1"/>
              <a:t>return OK; </a:t>
            </a:r>
          </a:p>
          <a:p>
            <a:pPr>
              <a:spcBef>
                <a:spcPct val="20000"/>
              </a:spcBef>
            </a:pPr>
            <a:r>
              <a:rPr lang="en-US" altLang="zh-CN" sz="2400" b="1"/>
              <a:t>}//GetElem_L</a:t>
            </a:r>
            <a:r>
              <a:rPr lang="en-US" altLang="zh-CN" sz="2400"/>
              <a:t> </a:t>
            </a:r>
            <a:endParaRPr lang="en-US" altLang="zh-CN" sz="2400" b="1"/>
          </a:p>
          <a:p>
            <a:pPr>
              <a:spcBef>
                <a:spcPct val="20000"/>
              </a:spcBef>
            </a:pPr>
            <a:endParaRPr lang="en-US" altLang="zh-CN" sz="2400"/>
          </a:p>
        </p:txBody>
      </p:sp>
      <p:sp>
        <p:nvSpPr>
          <p:cNvPr id="8" name="Rectangle 6"/>
          <p:cNvSpPr>
            <a:spLocks noChangeArrowheads="1"/>
          </p:cNvSpPr>
          <p:nvPr/>
        </p:nvSpPr>
        <p:spPr bwMode="auto">
          <a:xfrm>
            <a:off x="0" y="0"/>
            <a:ext cx="8072438"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2. </a:t>
            </a:r>
            <a:r>
              <a:rPr kumimoji="1" lang="zh-CN" altLang="en-US" sz="3200" b="1" dirty="0">
                <a:solidFill>
                  <a:srgbClr val="FF3399"/>
                </a:solidFill>
                <a:latin typeface="楷体_GB2312" pitchFamily="49" charset="-122"/>
                <a:ea typeface="楷体_GB2312" pitchFamily="49" charset="-122"/>
              </a:rPr>
              <a:t>取值</a:t>
            </a:r>
            <a:r>
              <a:rPr kumimoji="1" lang="zh-CN" altLang="en-US" sz="2400" b="1" dirty="0">
                <a:latin typeface="楷体_GB2312" pitchFamily="49" charset="-122"/>
                <a:ea typeface="楷体_GB2312" pitchFamily="49" charset="-122"/>
              </a:rPr>
              <a:t>（根据位置</a:t>
            </a:r>
            <a:r>
              <a:rPr kumimoji="1" lang="en-US" altLang="zh-CN" sz="2400" b="1" dirty="0" err="1">
                <a:latin typeface="楷体_GB2312" pitchFamily="49" charset="-122"/>
                <a:ea typeface="楷体_GB2312" pitchFamily="49" charset="-122"/>
              </a:rPr>
              <a:t>i</a:t>
            </a:r>
            <a:r>
              <a:rPr kumimoji="1" lang="zh-CN" altLang="en-US" sz="2400" b="1" dirty="0">
                <a:latin typeface="楷体_GB2312" pitchFamily="49" charset="-122"/>
                <a:ea typeface="楷体_GB2312" pitchFamily="49" charset="-122"/>
              </a:rPr>
              <a:t>获取相应位置数据元素的内容）</a:t>
            </a:r>
            <a:endParaRPr kumimoji="1" lang="zh-CN" altLang="en-US" sz="2400" b="1" dirty="0">
              <a:effectLst>
                <a:outerShdw blurRad="38100" dist="38100" dir="2700000" algn="tl">
                  <a:srgbClr val="000000"/>
                </a:outerShdw>
              </a:effectLs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1268" name="Rectangle 4"/>
          <p:cNvSpPr>
            <a:spLocks noChangeArrowheads="1"/>
          </p:cNvSpPr>
          <p:nvPr/>
        </p:nvSpPr>
        <p:spPr bwMode="auto">
          <a:xfrm>
            <a:off x="322263" y="3303588"/>
            <a:ext cx="835342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8763">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en-US" altLang="zh-CN" b="1">
              <a:latin typeface="楷体_GB2312" pitchFamily="49" charset="-122"/>
              <a:ea typeface="楷体_GB2312" pitchFamily="49" charset="-122"/>
            </a:endParaRPr>
          </a:p>
          <a:p>
            <a:pPr algn="just">
              <a:spcBef>
                <a:spcPct val="20000"/>
              </a:spcBef>
              <a:buFont typeface="Wingdings" panose="05000000000000000000" pitchFamily="2" charset="2"/>
              <a:buChar char="ü"/>
            </a:pPr>
            <a:r>
              <a:rPr lang="zh-CN" altLang="en-US" b="1">
                <a:latin typeface="楷体_GB2312" pitchFamily="49" charset="-122"/>
                <a:ea typeface="楷体_GB2312" pitchFamily="49" charset="-122"/>
              </a:rPr>
              <a:t>从第一个结点起，依次和</a:t>
            </a:r>
            <a:r>
              <a:rPr lang="en-US" altLang="zh-CN" b="1">
                <a:latin typeface="楷体_GB2312" pitchFamily="49" charset="-122"/>
                <a:ea typeface="楷体_GB2312" pitchFamily="49" charset="-122"/>
              </a:rPr>
              <a:t>e</a:t>
            </a:r>
            <a:r>
              <a:rPr lang="zh-CN" altLang="en-US" b="1">
                <a:latin typeface="楷体_GB2312" pitchFamily="49" charset="-122"/>
                <a:ea typeface="楷体_GB2312" pitchFamily="49" charset="-122"/>
              </a:rPr>
              <a:t>相比较。</a:t>
            </a:r>
          </a:p>
          <a:p>
            <a:pPr algn="just">
              <a:spcBef>
                <a:spcPct val="20000"/>
              </a:spcBef>
              <a:buFont typeface="Wingdings" panose="05000000000000000000" pitchFamily="2" charset="2"/>
              <a:buChar char="ü"/>
            </a:pPr>
            <a:r>
              <a:rPr lang="zh-CN" altLang="en-US" b="1">
                <a:latin typeface="楷体_GB2312" pitchFamily="49" charset="-122"/>
                <a:ea typeface="楷体_GB2312" pitchFamily="49" charset="-122"/>
              </a:rPr>
              <a:t>如果找到一个其值与</a:t>
            </a:r>
            <a:r>
              <a:rPr lang="en-US" altLang="zh-CN" b="1">
                <a:latin typeface="楷体_GB2312" pitchFamily="49" charset="-122"/>
                <a:ea typeface="楷体_GB2312" pitchFamily="49" charset="-122"/>
              </a:rPr>
              <a:t>e</a:t>
            </a:r>
            <a:r>
              <a:rPr lang="zh-CN" altLang="en-US" b="1">
                <a:latin typeface="楷体_GB2312" pitchFamily="49" charset="-122"/>
                <a:ea typeface="楷体_GB2312" pitchFamily="49" charset="-122"/>
              </a:rPr>
              <a:t>相等的数据元素，则返回其在链表中的</a:t>
            </a:r>
            <a:r>
              <a:rPr lang="zh-CN" altLang="en-US" b="1">
                <a:ea typeface="楷体_GB2312" pitchFamily="49" charset="-122"/>
              </a:rPr>
              <a:t>“</a:t>
            </a:r>
            <a:r>
              <a:rPr lang="zh-CN" altLang="en-US" b="1">
                <a:latin typeface="楷体_GB2312" pitchFamily="49" charset="-122"/>
                <a:ea typeface="楷体_GB2312" pitchFamily="49" charset="-122"/>
              </a:rPr>
              <a:t>位置</a:t>
            </a:r>
            <a:r>
              <a:rPr lang="zh-CN" altLang="en-US" b="1">
                <a:ea typeface="楷体_GB2312" pitchFamily="49" charset="-122"/>
              </a:rPr>
              <a:t>”或地址</a:t>
            </a:r>
            <a:r>
              <a:rPr lang="zh-CN" altLang="en-US" b="1">
                <a:latin typeface="楷体_GB2312" pitchFamily="49" charset="-122"/>
                <a:ea typeface="楷体_GB2312" pitchFamily="49" charset="-122"/>
              </a:rPr>
              <a:t>；</a:t>
            </a:r>
          </a:p>
          <a:p>
            <a:pPr algn="just">
              <a:spcBef>
                <a:spcPct val="20000"/>
              </a:spcBef>
              <a:buFont typeface="Wingdings" panose="05000000000000000000" pitchFamily="2" charset="2"/>
              <a:buChar char="ü"/>
            </a:pPr>
            <a:r>
              <a:rPr lang="zh-CN" altLang="en-US" b="1">
                <a:latin typeface="楷体_GB2312" pitchFamily="49" charset="-122"/>
                <a:ea typeface="楷体_GB2312" pitchFamily="49" charset="-122"/>
              </a:rPr>
              <a:t>如果查遍整个链表都没有找到其值和</a:t>
            </a:r>
            <a:r>
              <a:rPr lang="en-US" altLang="zh-CN" b="1">
                <a:latin typeface="楷体_GB2312" pitchFamily="49" charset="-122"/>
                <a:ea typeface="楷体_GB2312" pitchFamily="49" charset="-122"/>
              </a:rPr>
              <a:t>e</a:t>
            </a:r>
            <a:r>
              <a:rPr lang="zh-CN" altLang="en-US" b="1">
                <a:latin typeface="楷体_GB2312" pitchFamily="49" charset="-122"/>
                <a:ea typeface="楷体_GB2312" pitchFamily="49" charset="-122"/>
              </a:rPr>
              <a:t>相等的元素，则返回</a:t>
            </a:r>
            <a:r>
              <a:rPr lang="en-US" altLang="zh-CN" b="1">
                <a:latin typeface="楷体_GB2312" pitchFamily="49" charset="-122"/>
                <a:ea typeface="楷体_GB2312" pitchFamily="49" charset="-122"/>
              </a:rPr>
              <a:t>0</a:t>
            </a:r>
            <a:r>
              <a:rPr lang="zh-CN" altLang="en-US" b="1">
                <a:latin typeface="楷体_GB2312" pitchFamily="49" charset="-122"/>
                <a:ea typeface="楷体_GB2312" pitchFamily="49" charset="-122"/>
              </a:rPr>
              <a:t>或</a:t>
            </a:r>
            <a:r>
              <a:rPr lang="zh-CN" altLang="en-US" b="1">
                <a:ea typeface="楷体_GB2312" pitchFamily="49" charset="-122"/>
              </a:rPr>
              <a:t>“</a:t>
            </a:r>
            <a:r>
              <a:rPr lang="en-US" altLang="zh-CN" b="1">
                <a:latin typeface="楷体_GB2312" pitchFamily="49" charset="-122"/>
                <a:ea typeface="楷体_GB2312" pitchFamily="49" charset="-122"/>
              </a:rPr>
              <a:t>NULL</a:t>
            </a:r>
            <a:r>
              <a:rPr lang="en-US" altLang="zh-CN" b="1">
                <a:ea typeface="楷体_GB2312" pitchFamily="49" charset="-122"/>
              </a:rPr>
              <a:t>”</a:t>
            </a:r>
            <a:r>
              <a:rPr lang="zh-CN" altLang="en-US" b="1">
                <a:latin typeface="楷体_GB2312" pitchFamily="49" charset="-122"/>
                <a:ea typeface="楷体_GB2312" pitchFamily="49" charset="-122"/>
              </a:rPr>
              <a:t>。</a:t>
            </a:r>
          </a:p>
        </p:txBody>
      </p:sp>
      <p:grpSp>
        <p:nvGrpSpPr>
          <p:cNvPr id="2" name="Group 6"/>
          <p:cNvGrpSpPr>
            <a:grpSpLocks/>
          </p:cNvGrpSpPr>
          <p:nvPr/>
        </p:nvGrpSpPr>
        <p:grpSpPr bwMode="auto">
          <a:xfrm>
            <a:off x="0" y="500063"/>
            <a:ext cx="1220788" cy="1555750"/>
            <a:chOff x="95" y="1900"/>
            <a:chExt cx="769" cy="980"/>
          </a:xfrm>
        </p:grpSpPr>
        <p:sp>
          <p:nvSpPr>
            <p:cNvPr id="86089" name="Rectangle 7"/>
            <p:cNvSpPr>
              <a:spLocks noChangeArrowheads="1"/>
            </p:cNvSpPr>
            <p:nvPr/>
          </p:nvSpPr>
          <p:spPr bwMode="auto">
            <a:xfrm>
              <a:off x="288"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endParaRPr lang="zh-CN" altLang="zh-CN" sz="3600">
                <a:ea typeface="宋体" panose="02010600030101010101" pitchFamily="2" charset="-122"/>
              </a:endParaRPr>
            </a:p>
          </p:txBody>
        </p:sp>
        <p:sp>
          <p:nvSpPr>
            <p:cNvPr id="86090" name="Line 8"/>
            <p:cNvSpPr>
              <a:spLocks noChangeShapeType="1"/>
            </p:cNvSpPr>
            <p:nvPr/>
          </p:nvSpPr>
          <p:spPr bwMode="auto">
            <a:xfrm>
              <a:off x="672"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1" name="Text Box 9"/>
            <p:cNvSpPr txBox="1">
              <a:spLocks noChangeArrowheads="1"/>
            </p:cNvSpPr>
            <p:nvPr/>
          </p:nvSpPr>
          <p:spPr bwMode="auto">
            <a:xfrm>
              <a:off x="96" y="1900"/>
              <a:ext cx="3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0099"/>
                  </a:solidFill>
                  <a:ea typeface="宋体" panose="02010600030101010101" pitchFamily="2" charset="-122"/>
                </a:rPr>
                <a:t>L</a:t>
              </a:r>
              <a:endParaRPr lang="en-US" altLang="zh-CN" sz="3600">
                <a:ea typeface="宋体" panose="02010600030101010101" pitchFamily="2" charset="-122"/>
              </a:endParaRPr>
            </a:p>
          </p:txBody>
        </p:sp>
        <p:sp>
          <p:nvSpPr>
            <p:cNvPr id="86092" name="Arc 10"/>
            <p:cNvSpPr>
              <a:spLocks noChangeArrowheads="1"/>
            </p:cNvSpPr>
            <p:nvPr/>
          </p:nvSpPr>
          <p:spPr bwMode="auto">
            <a:xfrm rot="-10459146">
              <a:off x="95" y="2176"/>
              <a:ext cx="433" cy="553"/>
            </a:xfrm>
            <a:custGeom>
              <a:avLst/>
              <a:gdLst>
                <a:gd name="T0" fmla="*/ 193 w 21600"/>
                <a:gd name="T1" fmla="*/ 0 h 20719"/>
                <a:gd name="T2" fmla="*/ 433 w 21600"/>
                <a:gd name="T3" fmla="*/ 516 h 20719"/>
                <a:gd name="T4" fmla="*/ 432 w 21600"/>
                <a:gd name="T5" fmla="*/ 553 h 20719"/>
                <a:gd name="T6" fmla="*/ 193 w 21600"/>
                <a:gd name="T7" fmla="*/ 0 h 20719"/>
                <a:gd name="T8" fmla="*/ 433 w 21600"/>
                <a:gd name="T9" fmla="*/ 516 h 20719"/>
                <a:gd name="T10" fmla="*/ 432 w 21600"/>
                <a:gd name="T11" fmla="*/ 553 h 20719"/>
                <a:gd name="T12" fmla="*/ 0 w 21600"/>
                <a:gd name="T13" fmla="*/ 516 h 20719"/>
                <a:gd name="T14" fmla="*/ 193 w 21600"/>
                <a:gd name="T15" fmla="*/ 0 h 207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0719" fill="none">
                  <a:moveTo>
                    <a:pt x="9627" y="0"/>
                  </a:moveTo>
                  <a:cubicBezTo>
                    <a:pt x="16963" y="3652"/>
                    <a:pt x="21600" y="11141"/>
                    <a:pt x="21600" y="19336"/>
                  </a:cubicBezTo>
                  <a:cubicBezTo>
                    <a:pt x="21600" y="19797"/>
                    <a:pt x="21585" y="20258"/>
                    <a:pt x="21555" y="20718"/>
                  </a:cubicBezTo>
                </a:path>
                <a:path w="21600" h="20719" stroke="0">
                  <a:moveTo>
                    <a:pt x="9627" y="0"/>
                  </a:moveTo>
                  <a:cubicBezTo>
                    <a:pt x="16963" y="3652"/>
                    <a:pt x="21600" y="11141"/>
                    <a:pt x="21600" y="19336"/>
                  </a:cubicBezTo>
                  <a:cubicBezTo>
                    <a:pt x="21600" y="19797"/>
                    <a:pt x="21585" y="20258"/>
                    <a:pt x="21555" y="20718"/>
                  </a:cubicBezTo>
                  <a:lnTo>
                    <a:pt x="0" y="19336"/>
                  </a:lnTo>
                  <a:lnTo>
                    <a:pt x="9627" y="0"/>
                  </a:lnTo>
                  <a:close/>
                </a:path>
              </a:pathLst>
            </a:custGeom>
            <a:noFill/>
            <a:ln w="31750">
              <a:solidFill>
                <a:srgbClr val="000099"/>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11"/>
          <p:cNvGrpSpPr>
            <a:grpSpLocks/>
          </p:cNvGrpSpPr>
          <p:nvPr/>
        </p:nvGrpSpPr>
        <p:grpSpPr bwMode="auto">
          <a:xfrm>
            <a:off x="1068388" y="1522413"/>
            <a:ext cx="1371600" cy="533400"/>
            <a:chOff x="768" y="2544"/>
            <a:chExt cx="864" cy="336"/>
          </a:xfrm>
        </p:grpSpPr>
        <p:sp>
          <p:nvSpPr>
            <p:cNvPr id="86086" name="Rectangle 12"/>
            <p:cNvSpPr>
              <a:spLocks noChangeArrowheads="1"/>
            </p:cNvSpPr>
            <p:nvPr/>
          </p:nvSpPr>
          <p:spPr bwMode="auto">
            <a:xfrm>
              <a:off x="1056"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21</a:t>
              </a:r>
              <a:endParaRPr lang="en-US" altLang="zh-CN" sz="3600">
                <a:ea typeface="宋体" panose="02010600030101010101" pitchFamily="2" charset="-122"/>
              </a:endParaRPr>
            </a:p>
          </p:txBody>
        </p:sp>
        <p:sp>
          <p:nvSpPr>
            <p:cNvPr id="86087" name="Line 13"/>
            <p:cNvSpPr>
              <a:spLocks noChangeShapeType="1"/>
            </p:cNvSpPr>
            <p:nvPr/>
          </p:nvSpPr>
          <p:spPr bwMode="auto">
            <a:xfrm>
              <a:off x="1440"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8" name="Line 14"/>
            <p:cNvSpPr>
              <a:spLocks noChangeShapeType="1"/>
            </p:cNvSpPr>
            <p:nvPr/>
          </p:nvSpPr>
          <p:spPr bwMode="auto">
            <a:xfrm>
              <a:off x="768"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5"/>
          <p:cNvGrpSpPr>
            <a:grpSpLocks/>
          </p:cNvGrpSpPr>
          <p:nvPr/>
        </p:nvGrpSpPr>
        <p:grpSpPr bwMode="auto">
          <a:xfrm>
            <a:off x="2287588" y="1522413"/>
            <a:ext cx="1371600" cy="533400"/>
            <a:chOff x="1536" y="2544"/>
            <a:chExt cx="864" cy="336"/>
          </a:xfrm>
        </p:grpSpPr>
        <p:sp>
          <p:nvSpPr>
            <p:cNvPr id="86083" name="Rectangle 16"/>
            <p:cNvSpPr>
              <a:spLocks noChangeArrowheads="1"/>
            </p:cNvSpPr>
            <p:nvPr/>
          </p:nvSpPr>
          <p:spPr bwMode="auto">
            <a:xfrm>
              <a:off x="1824"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18</a:t>
              </a:r>
              <a:endParaRPr lang="en-US" altLang="zh-CN" sz="3600">
                <a:ea typeface="宋体" panose="02010600030101010101" pitchFamily="2" charset="-122"/>
              </a:endParaRPr>
            </a:p>
          </p:txBody>
        </p:sp>
        <p:sp>
          <p:nvSpPr>
            <p:cNvPr id="86084" name="Line 17"/>
            <p:cNvSpPr>
              <a:spLocks noChangeShapeType="1"/>
            </p:cNvSpPr>
            <p:nvPr/>
          </p:nvSpPr>
          <p:spPr bwMode="auto">
            <a:xfrm>
              <a:off x="2208"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5" name="Line 18"/>
            <p:cNvSpPr>
              <a:spLocks noChangeShapeType="1"/>
            </p:cNvSpPr>
            <p:nvPr/>
          </p:nvSpPr>
          <p:spPr bwMode="auto">
            <a:xfrm>
              <a:off x="1536"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9"/>
          <p:cNvGrpSpPr>
            <a:grpSpLocks/>
          </p:cNvGrpSpPr>
          <p:nvPr/>
        </p:nvGrpSpPr>
        <p:grpSpPr bwMode="auto">
          <a:xfrm>
            <a:off x="3506788" y="1522413"/>
            <a:ext cx="1371600" cy="533400"/>
            <a:chOff x="2304" y="2544"/>
            <a:chExt cx="864" cy="336"/>
          </a:xfrm>
        </p:grpSpPr>
        <p:sp>
          <p:nvSpPr>
            <p:cNvPr id="86080" name="Rectangle 20"/>
            <p:cNvSpPr>
              <a:spLocks noChangeArrowheads="1"/>
            </p:cNvSpPr>
            <p:nvPr/>
          </p:nvSpPr>
          <p:spPr bwMode="auto">
            <a:xfrm>
              <a:off x="2592"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ea typeface="宋体" panose="02010600030101010101" pitchFamily="2" charset="-122"/>
                </a:rPr>
                <a:t>30</a:t>
              </a:r>
              <a:endParaRPr lang="en-US" altLang="zh-CN" sz="3600">
                <a:ea typeface="宋体" panose="02010600030101010101" pitchFamily="2" charset="-122"/>
              </a:endParaRPr>
            </a:p>
          </p:txBody>
        </p:sp>
        <p:sp>
          <p:nvSpPr>
            <p:cNvPr id="86081" name="Line 21"/>
            <p:cNvSpPr>
              <a:spLocks noChangeShapeType="1"/>
            </p:cNvSpPr>
            <p:nvPr/>
          </p:nvSpPr>
          <p:spPr bwMode="auto">
            <a:xfrm>
              <a:off x="2976"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2" name="Line 22"/>
            <p:cNvSpPr>
              <a:spLocks noChangeShapeType="1"/>
            </p:cNvSpPr>
            <p:nvPr/>
          </p:nvSpPr>
          <p:spPr bwMode="auto">
            <a:xfrm>
              <a:off x="2304"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3"/>
          <p:cNvGrpSpPr>
            <a:grpSpLocks/>
          </p:cNvGrpSpPr>
          <p:nvPr/>
        </p:nvGrpSpPr>
        <p:grpSpPr bwMode="auto">
          <a:xfrm>
            <a:off x="4725988" y="1522413"/>
            <a:ext cx="1371600" cy="533400"/>
            <a:chOff x="3072" y="2544"/>
            <a:chExt cx="864" cy="336"/>
          </a:xfrm>
        </p:grpSpPr>
        <p:sp>
          <p:nvSpPr>
            <p:cNvPr id="86077" name="Rectangle 24"/>
            <p:cNvSpPr>
              <a:spLocks noChangeArrowheads="1"/>
            </p:cNvSpPr>
            <p:nvPr/>
          </p:nvSpPr>
          <p:spPr bwMode="auto">
            <a:xfrm>
              <a:off x="3360"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75</a:t>
              </a:r>
              <a:endParaRPr lang="en-US" altLang="zh-CN" sz="3600">
                <a:ea typeface="宋体" panose="02010600030101010101" pitchFamily="2" charset="-122"/>
              </a:endParaRPr>
            </a:p>
          </p:txBody>
        </p:sp>
        <p:sp>
          <p:nvSpPr>
            <p:cNvPr id="86078" name="Line 25"/>
            <p:cNvSpPr>
              <a:spLocks noChangeShapeType="1"/>
            </p:cNvSpPr>
            <p:nvPr/>
          </p:nvSpPr>
          <p:spPr bwMode="auto">
            <a:xfrm>
              <a:off x="3744"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9" name="Line 26"/>
            <p:cNvSpPr>
              <a:spLocks noChangeShapeType="1"/>
            </p:cNvSpPr>
            <p:nvPr/>
          </p:nvSpPr>
          <p:spPr bwMode="auto">
            <a:xfrm>
              <a:off x="3072"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7"/>
          <p:cNvGrpSpPr>
            <a:grpSpLocks/>
          </p:cNvGrpSpPr>
          <p:nvPr/>
        </p:nvGrpSpPr>
        <p:grpSpPr bwMode="auto">
          <a:xfrm>
            <a:off x="5945188" y="1522413"/>
            <a:ext cx="1371600" cy="533400"/>
            <a:chOff x="3840" y="2544"/>
            <a:chExt cx="864" cy="336"/>
          </a:xfrm>
        </p:grpSpPr>
        <p:sp>
          <p:nvSpPr>
            <p:cNvPr id="86074" name="Rectangle 28"/>
            <p:cNvSpPr>
              <a:spLocks noChangeArrowheads="1"/>
            </p:cNvSpPr>
            <p:nvPr/>
          </p:nvSpPr>
          <p:spPr bwMode="auto">
            <a:xfrm>
              <a:off x="4128"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30</a:t>
              </a:r>
              <a:endParaRPr lang="en-US" altLang="zh-CN" sz="3600">
                <a:ea typeface="宋体" panose="02010600030101010101" pitchFamily="2" charset="-122"/>
              </a:endParaRPr>
            </a:p>
          </p:txBody>
        </p:sp>
        <p:sp>
          <p:nvSpPr>
            <p:cNvPr id="86075" name="Line 29"/>
            <p:cNvSpPr>
              <a:spLocks noChangeShapeType="1"/>
            </p:cNvSpPr>
            <p:nvPr/>
          </p:nvSpPr>
          <p:spPr bwMode="auto">
            <a:xfrm>
              <a:off x="4512"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6" name="Line 30"/>
            <p:cNvSpPr>
              <a:spLocks noChangeShapeType="1"/>
            </p:cNvSpPr>
            <p:nvPr/>
          </p:nvSpPr>
          <p:spPr bwMode="auto">
            <a:xfrm>
              <a:off x="3840"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1"/>
          <p:cNvGrpSpPr>
            <a:grpSpLocks/>
          </p:cNvGrpSpPr>
          <p:nvPr/>
        </p:nvGrpSpPr>
        <p:grpSpPr bwMode="auto">
          <a:xfrm>
            <a:off x="7164388" y="1522413"/>
            <a:ext cx="1522412" cy="533400"/>
            <a:chOff x="4608" y="2544"/>
            <a:chExt cx="959" cy="336"/>
          </a:xfrm>
        </p:grpSpPr>
        <p:sp>
          <p:nvSpPr>
            <p:cNvPr id="86070" name="Rectangle 32"/>
            <p:cNvSpPr>
              <a:spLocks noChangeArrowheads="1"/>
            </p:cNvSpPr>
            <p:nvPr/>
          </p:nvSpPr>
          <p:spPr bwMode="auto">
            <a:xfrm>
              <a:off x="4896" y="2544"/>
              <a:ext cx="576" cy="336"/>
            </a:xfrm>
            <a:prstGeom prst="rect">
              <a:avLst/>
            </a:prstGeom>
            <a:solidFill>
              <a:srgbClr val="CCFFFF">
                <a:alpha val="50195"/>
              </a:srgbClr>
            </a:solidFill>
            <a:ln w="25400">
              <a:solidFill>
                <a:srgbClr val="008080"/>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008080"/>
                  </a:solidFill>
                  <a:ea typeface="宋体" panose="02010600030101010101" pitchFamily="2" charset="-122"/>
                </a:rPr>
                <a:t>56</a:t>
              </a:r>
              <a:endParaRPr lang="en-US" altLang="zh-CN" sz="3600">
                <a:ea typeface="宋体" panose="02010600030101010101" pitchFamily="2" charset="-122"/>
              </a:endParaRPr>
            </a:p>
          </p:txBody>
        </p:sp>
        <p:sp>
          <p:nvSpPr>
            <p:cNvPr id="86071" name="Line 33"/>
            <p:cNvSpPr>
              <a:spLocks noChangeShapeType="1"/>
            </p:cNvSpPr>
            <p:nvPr/>
          </p:nvSpPr>
          <p:spPr bwMode="auto">
            <a:xfrm>
              <a:off x="5280" y="2544"/>
              <a:ext cx="0" cy="336"/>
            </a:xfrm>
            <a:prstGeom prst="line">
              <a:avLst/>
            </a:prstGeom>
            <a:noFill/>
            <a:ln w="952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2" name="Text Box 34"/>
            <p:cNvSpPr txBox="1">
              <a:spLocks noChangeArrowheads="1"/>
            </p:cNvSpPr>
            <p:nvPr/>
          </p:nvSpPr>
          <p:spPr bwMode="auto">
            <a:xfrm>
              <a:off x="5226" y="255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b="1">
                  <a:solidFill>
                    <a:srgbClr val="008080"/>
                  </a:solidFill>
                  <a:ea typeface="宋体" panose="02010600030101010101" pitchFamily="2" charset="-122"/>
                </a:rPr>
                <a:t>∧</a:t>
              </a:r>
              <a:endParaRPr lang="en-US" altLang="zh-CN" sz="3600">
                <a:ea typeface="宋体" panose="02010600030101010101" pitchFamily="2" charset="-122"/>
              </a:endParaRPr>
            </a:p>
          </p:txBody>
        </p:sp>
        <p:sp>
          <p:nvSpPr>
            <p:cNvPr id="86073" name="Line 35"/>
            <p:cNvSpPr>
              <a:spLocks noChangeShapeType="1"/>
            </p:cNvSpPr>
            <p:nvPr/>
          </p:nvSpPr>
          <p:spPr bwMode="auto">
            <a:xfrm>
              <a:off x="4608"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6"/>
          <p:cNvGrpSpPr>
            <a:grpSpLocks/>
          </p:cNvGrpSpPr>
          <p:nvPr/>
        </p:nvGrpSpPr>
        <p:grpSpPr bwMode="auto">
          <a:xfrm>
            <a:off x="695325" y="2092325"/>
            <a:ext cx="1497013" cy="1038225"/>
            <a:chOff x="4817" y="2622"/>
            <a:chExt cx="943" cy="654"/>
          </a:xfrm>
        </p:grpSpPr>
        <p:grpSp>
          <p:nvGrpSpPr>
            <p:cNvPr id="86066" name="Group 37"/>
            <p:cNvGrpSpPr>
              <a:grpSpLocks/>
            </p:cNvGrpSpPr>
            <p:nvPr/>
          </p:nvGrpSpPr>
          <p:grpSpPr bwMode="auto">
            <a:xfrm>
              <a:off x="5484" y="2622"/>
              <a:ext cx="276" cy="624"/>
              <a:chOff x="1212" y="2880"/>
              <a:chExt cx="276" cy="624"/>
            </a:xfrm>
          </p:grpSpPr>
          <p:sp>
            <p:nvSpPr>
              <p:cNvPr id="86068" name="Line 38"/>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6069" name="Text Box 39"/>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86067" name="Rectangle 40"/>
            <p:cNvSpPr>
              <a:spLocks noChangeArrowheads="1"/>
            </p:cNvSpPr>
            <p:nvPr/>
          </p:nvSpPr>
          <p:spPr bwMode="auto">
            <a:xfrm>
              <a:off x="4817" y="2658"/>
              <a:ext cx="424" cy="61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86027" name="Text Box 41"/>
          <p:cNvSpPr txBox="1">
            <a:spLocks noChangeArrowheads="1"/>
          </p:cNvSpPr>
          <p:nvPr/>
        </p:nvSpPr>
        <p:spPr bwMode="auto">
          <a:xfrm>
            <a:off x="555625" y="3417888"/>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zh-CN"/>
          </a:p>
        </p:txBody>
      </p:sp>
      <p:sp>
        <p:nvSpPr>
          <p:cNvPr id="119" name="Text Box 42"/>
          <p:cNvSpPr txBox="1">
            <a:spLocks noChangeArrowheads="1"/>
          </p:cNvSpPr>
          <p:nvPr/>
        </p:nvSpPr>
        <p:spPr bwMode="auto">
          <a:xfrm>
            <a:off x="534988" y="3017838"/>
            <a:ext cx="338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FF0000"/>
                </a:solidFill>
                <a:ea typeface="宋体" panose="02010600030101010101" pitchFamily="2" charset="-122"/>
              </a:rPr>
              <a:t>j</a:t>
            </a:r>
            <a:endParaRPr lang="en-US" altLang="zh-CN" sz="3600">
              <a:ea typeface="宋体" panose="02010600030101010101" pitchFamily="2" charset="-122"/>
            </a:endParaRPr>
          </a:p>
        </p:txBody>
      </p:sp>
      <p:sp>
        <p:nvSpPr>
          <p:cNvPr id="120" name="Text Box 43"/>
          <p:cNvSpPr txBox="1">
            <a:spLocks noChangeArrowheads="1"/>
          </p:cNvSpPr>
          <p:nvPr/>
        </p:nvSpPr>
        <p:spPr bwMode="auto">
          <a:xfrm>
            <a:off x="939800" y="3013075"/>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1</a:t>
            </a:r>
            <a:endParaRPr lang="en-US" altLang="zh-CN" sz="3600">
              <a:ea typeface="宋体" panose="02010600030101010101" pitchFamily="2" charset="-122"/>
            </a:endParaRPr>
          </a:p>
        </p:txBody>
      </p:sp>
      <p:sp>
        <p:nvSpPr>
          <p:cNvPr id="121" name="Text Box 44"/>
          <p:cNvSpPr txBox="1">
            <a:spLocks noChangeArrowheads="1"/>
          </p:cNvSpPr>
          <p:nvPr/>
        </p:nvSpPr>
        <p:spPr bwMode="auto">
          <a:xfrm>
            <a:off x="3540125" y="766763"/>
            <a:ext cx="917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t>x=30</a:t>
            </a:r>
          </a:p>
        </p:txBody>
      </p:sp>
      <p:grpSp>
        <p:nvGrpSpPr>
          <p:cNvPr id="11" name="Group 50"/>
          <p:cNvGrpSpPr>
            <a:grpSpLocks/>
          </p:cNvGrpSpPr>
          <p:nvPr/>
        </p:nvGrpSpPr>
        <p:grpSpPr bwMode="auto">
          <a:xfrm>
            <a:off x="1735138" y="2054225"/>
            <a:ext cx="1765300" cy="1025525"/>
            <a:chOff x="1093" y="2623"/>
            <a:chExt cx="1112" cy="646"/>
          </a:xfrm>
        </p:grpSpPr>
        <p:grpSp>
          <p:nvGrpSpPr>
            <p:cNvPr id="86062" name="Group 46"/>
            <p:cNvGrpSpPr>
              <a:grpSpLocks/>
            </p:cNvGrpSpPr>
            <p:nvPr/>
          </p:nvGrpSpPr>
          <p:grpSpPr bwMode="auto">
            <a:xfrm>
              <a:off x="1929" y="2623"/>
              <a:ext cx="276" cy="624"/>
              <a:chOff x="1212" y="2880"/>
              <a:chExt cx="276" cy="624"/>
            </a:xfrm>
          </p:grpSpPr>
          <p:sp>
            <p:nvSpPr>
              <p:cNvPr id="86064" name="Line 47"/>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6065" name="Text Box 48"/>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86063" name="Rectangle 49"/>
            <p:cNvSpPr>
              <a:spLocks noChangeArrowheads="1"/>
            </p:cNvSpPr>
            <p:nvPr/>
          </p:nvSpPr>
          <p:spPr bwMode="auto">
            <a:xfrm>
              <a:off x="1093" y="2651"/>
              <a:ext cx="424" cy="61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27" name="Text Box 51"/>
          <p:cNvSpPr txBox="1">
            <a:spLocks noChangeArrowheads="1"/>
          </p:cNvSpPr>
          <p:nvPr/>
        </p:nvSpPr>
        <p:spPr bwMode="auto">
          <a:xfrm>
            <a:off x="944563" y="3017838"/>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2</a:t>
            </a:r>
            <a:endParaRPr lang="en-US" altLang="zh-CN" sz="3600">
              <a:ea typeface="宋体" panose="02010600030101010101" pitchFamily="2" charset="-122"/>
            </a:endParaRPr>
          </a:p>
        </p:txBody>
      </p:sp>
      <p:grpSp>
        <p:nvGrpSpPr>
          <p:cNvPr id="13" name="Group 52"/>
          <p:cNvGrpSpPr>
            <a:grpSpLocks/>
          </p:cNvGrpSpPr>
          <p:nvPr/>
        </p:nvGrpSpPr>
        <p:grpSpPr bwMode="auto">
          <a:xfrm>
            <a:off x="2963863" y="2044700"/>
            <a:ext cx="1765300" cy="1025525"/>
            <a:chOff x="1093" y="2623"/>
            <a:chExt cx="1112" cy="646"/>
          </a:xfrm>
        </p:grpSpPr>
        <p:grpSp>
          <p:nvGrpSpPr>
            <p:cNvPr id="86058" name="Group 53"/>
            <p:cNvGrpSpPr>
              <a:grpSpLocks/>
            </p:cNvGrpSpPr>
            <p:nvPr/>
          </p:nvGrpSpPr>
          <p:grpSpPr bwMode="auto">
            <a:xfrm>
              <a:off x="1929" y="2623"/>
              <a:ext cx="276" cy="624"/>
              <a:chOff x="1212" y="2880"/>
              <a:chExt cx="276" cy="624"/>
            </a:xfrm>
          </p:grpSpPr>
          <p:sp>
            <p:nvSpPr>
              <p:cNvPr id="86060" name="Line 54"/>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6061" name="Text Box 55"/>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86059" name="Rectangle 56"/>
            <p:cNvSpPr>
              <a:spLocks noChangeArrowheads="1"/>
            </p:cNvSpPr>
            <p:nvPr/>
          </p:nvSpPr>
          <p:spPr bwMode="auto">
            <a:xfrm>
              <a:off x="1093" y="2651"/>
              <a:ext cx="424" cy="61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33" name="Text Box 57"/>
          <p:cNvSpPr txBox="1">
            <a:spLocks noChangeArrowheads="1"/>
          </p:cNvSpPr>
          <p:nvPr/>
        </p:nvSpPr>
        <p:spPr bwMode="auto">
          <a:xfrm>
            <a:off x="935038" y="3022600"/>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3</a:t>
            </a:r>
            <a:endParaRPr lang="en-US" altLang="zh-CN" sz="3600">
              <a:ea typeface="宋体" panose="02010600030101010101" pitchFamily="2" charset="-122"/>
            </a:endParaRPr>
          </a:p>
        </p:txBody>
      </p:sp>
      <p:sp>
        <p:nvSpPr>
          <p:cNvPr id="134" name="Text Box 58"/>
          <p:cNvSpPr txBox="1">
            <a:spLocks noChangeArrowheads="1"/>
          </p:cNvSpPr>
          <p:nvPr/>
        </p:nvSpPr>
        <p:spPr bwMode="auto">
          <a:xfrm>
            <a:off x="2262188" y="3057525"/>
            <a:ext cx="2146300" cy="519113"/>
          </a:xfrm>
          <a:prstGeom prst="rect">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隶书" panose="02010509060101010101" pitchFamily="49" charset="-122"/>
              </a:rPr>
              <a:t>找到，返回</a:t>
            </a:r>
            <a:r>
              <a:rPr lang="en-US" altLang="zh-CN" b="1">
                <a:latin typeface="隶书" panose="02010509060101010101" pitchFamily="49" charset="-122"/>
              </a:rPr>
              <a:t>i</a:t>
            </a:r>
          </a:p>
        </p:txBody>
      </p:sp>
      <p:sp>
        <p:nvSpPr>
          <p:cNvPr id="135" name="Text Box 59"/>
          <p:cNvSpPr txBox="1">
            <a:spLocks noChangeArrowheads="1"/>
          </p:cNvSpPr>
          <p:nvPr/>
        </p:nvSpPr>
        <p:spPr bwMode="auto">
          <a:xfrm>
            <a:off x="4857750" y="727075"/>
            <a:ext cx="917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t>x=51</a:t>
            </a:r>
          </a:p>
        </p:txBody>
      </p:sp>
      <p:sp>
        <p:nvSpPr>
          <p:cNvPr id="136" name="Rectangle 60"/>
          <p:cNvSpPr>
            <a:spLocks noChangeArrowheads="1"/>
          </p:cNvSpPr>
          <p:nvPr/>
        </p:nvSpPr>
        <p:spPr bwMode="auto">
          <a:xfrm>
            <a:off x="2165350" y="3000375"/>
            <a:ext cx="2568575" cy="833438"/>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nvGrpSpPr>
          <p:cNvPr id="15" name="Group 66"/>
          <p:cNvGrpSpPr>
            <a:grpSpLocks/>
          </p:cNvGrpSpPr>
          <p:nvPr/>
        </p:nvGrpSpPr>
        <p:grpSpPr bwMode="auto">
          <a:xfrm>
            <a:off x="1674813" y="2066925"/>
            <a:ext cx="3070225" cy="1012825"/>
            <a:chOff x="1055" y="2631"/>
            <a:chExt cx="1934" cy="638"/>
          </a:xfrm>
        </p:grpSpPr>
        <p:grpSp>
          <p:nvGrpSpPr>
            <p:cNvPr id="86054" name="Group 62"/>
            <p:cNvGrpSpPr>
              <a:grpSpLocks/>
            </p:cNvGrpSpPr>
            <p:nvPr/>
          </p:nvGrpSpPr>
          <p:grpSpPr bwMode="auto">
            <a:xfrm>
              <a:off x="1055" y="2645"/>
              <a:ext cx="276" cy="624"/>
              <a:chOff x="1212" y="2880"/>
              <a:chExt cx="276" cy="624"/>
            </a:xfrm>
          </p:grpSpPr>
          <p:sp>
            <p:nvSpPr>
              <p:cNvPr id="86056" name="Line 63"/>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6057" name="Text Box 64"/>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86055" name="Rectangle 65"/>
            <p:cNvSpPr>
              <a:spLocks noChangeArrowheads="1"/>
            </p:cNvSpPr>
            <p:nvPr/>
          </p:nvSpPr>
          <p:spPr bwMode="auto">
            <a:xfrm>
              <a:off x="2565" y="2631"/>
              <a:ext cx="424" cy="61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2" name="Text Box 67"/>
          <p:cNvSpPr txBox="1">
            <a:spLocks noChangeArrowheads="1"/>
          </p:cNvSpPr>
          <p:nvPr/>
        </p:nvSpPr>
        <p:spPr bwMode="auto">
          <a:xfrm>
            <a:off x="939800" y="3027363"/>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1</a:t>
            </a:r>
            <a:endParaRPr lang="en-US" altLang="zh-CN" sz="3600">
              <a:ea typeface="宋体" panose="02010600030101010101" pitchFamily="2" charset="-122"/>
            </a:endParaRPr>
          </a:p>
        </p:txBody>
      </p:sp>
      <p:grpSp>
        <p:nvGrpSpPr>
          <p:cNvPr id="17" name="Group 73"/>
          <p:cNvGrpSpPr>
            <a:grpSpLocks/>
          </p:cNvGrpSpPr>
          <p:nvPr/>
        </p:nvGrpSpPr>
        <p:grpSpPr bwMode="auto">
          <a:xfrm>
            <a:off x="1643063" y="2052638"/>
            <a:ext cx="6713537" cy="1014412"/>
            <a:chOff x="1035" y="2622"/>
            <a:chExt cx="4229" cy="639"/>
          </a:xfrm>
        </p:grpSpPr>
        <p:grpSp>
          <p:nvGrpSpPr>
            <p:cNvPr id="86050" name="Group 69"/>
            <p:cNvGrpSpPr>
              <a:grpSpLocks/>
            </p:cNvGrpSpPr>
            <p:nvPr/>
          </p:nvGrpSpPr>
          <p:grpSpPr bwMode="auto">
            <a:xfrm>
              <a:off x="4988" y="2622"/>
              <a:ext cx="276" cy="624"/>
              <a:chOff x="1212" y="2880"/>
              <a:chExt cx="276" cy="624"/>
            </a:xfrm>
          </p:grpSpPr>
          <p:sp>
            <p:nvSpPr>
              <p:cNvPr id="86052" name="Line 70"/>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6053" name="Text Box 71"/>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86051" name="Rectangle 72"/>
            <p:cNvSpPr>
              <a:spLocks noChangeArrowheads="1"/>
            </p:cNvSpPr>
            <p:nvPr/>
          </p:nvSpPr>
          <p:spPr bwMode="auto">
            <a:xfrm>
              <a:off x="1035" y="2643"/>
              <a:ext cx="424" cy="61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48" name="Text Box 74"/>
          <p:cNvSpPr txBox="1">
            <a:spLocks noChangeArrowheads="1"/>
          </p:cNvSpPr>
          <p:nvPr/>
        </p:nvSpPr>
        <p:spPr bwMode="auto">
          <a:xfrm>
            <a:off x="957263" y="3019425"/>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6</a:t>
            </a:r>
            <a:endParaRPr lang="en-US" altLang="zh-CN" sz="3600">
              <a:ea typeface="宋体" panose="02010600030101010101" pitchFamily="2" charset="-122"/>
            </a:endParaRPr>
          </a:p>
        </p:txBody>
      </p:sp>
      <p:grpSp>
        <p:nvGrpSpPr>
          <p:cNvPr id="19" name="Group 80"/>
          <p:cNvGrpSpPr>
            <a:grpSpLocks/>
          </p:cNvGrpSpPr>
          <p:nvPr/>
        </p:nvGrpSpPr>
        <p:grpSpPr bwMode="auto">
          <a:xfrm>
            <a:off x="7753350" y="2014538"/>
            <a:ext cx="1390650" cy="1039812"/>
            <a:chOff x="4884" y="2598"/>
            <a:chExt cx="876" cy="655"/>
          </a:xfrm>
        </p:grpSpPr>
        <p:grpSp>
          <p:nvGrpSpPr>
            <p:cNvPr id="86046" name="Group 76"/>
            <p:cNvGrpSpPr>
              <a:grpSpLocks/>
            </p:cNvGrpSpPr>
            <p:nvPr/>
          </p:nvGrpSpPr>
          <p:grpSpPr bwMode="auto">
            <a:xfrm>
              <a:off x="5484" y="2598"/>
              <a:ext cx="276" cy="624"/>
              <a:chOff x="1212" y="2880"/>
              <a:chExt cx="276" cy="624"/>
            </a:xfrm>
          </p:grpSpPr>
          <p:sp>
            <p:nvSpPr>
              <p:cNvPr id="86048" name="Line 77"/>
              <p:cNvSpPr>
                <a:spLocks noChangeShapeType="1"/>
              </p:cNvSpPr>
              <p:nvPr/>
            </p:nvSpPr>
            <p:spPr bwMode="auto">
              <a:xfrm>
                <a:off x="1248" y="2880"/>
                <a:ext cx="0" cy="624"/>
              </a:xfrm>
              <a:prstGeom prst="line">
                <a:avLst/>
              </a:prstGeom>
              <a:noFill/>
              <a:ln w="31750">
                <a:solidFill>
                  <a:srgbClr val="99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6049" name="Text Box 78"/>
              <p:cNvSpPr txBox="1">
                <a:spLocks noChangeArrowheads="1"/>
              </p:cNvSpPr>
              <p:nvPr/>
            </p:nvSpPr>
            <p:spPr bwMode="auto">
              <a:xfrm>
                <a:off x="1212" y="30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en-US" altLang="zh-CN" sz="3600" b="1">
                    <a:solidFill>
                      <a:srgbClr val="990000"/>
                    </a:solidFill>
                    <a:ea typeface="宋体" panose="02010600030101010101" pitchFamily="2" charset="-122"/>
                  </a:rPr>
                  <a:t>p</a:t>
                </a:r>
                <a:endParaRPr lang="en-US" altLang="zh-CN" sz="3600">
                  <a:ea typeface="宋体" panose="02010600030101010101" pitchFamily="2" charset="-122"/>
                </a:endParaRPr>
              </a:p>
            </p:txBody>
          </p:sp>
        </p:grpSp>
        <p:sp>
          <p:nvSpPr>
            <p:cNvPr id="86047" name="Rectangle 79"/>
            <p:cNvSpPr>
              <a:spLocks noChangeArrowheads="1"/>
            </p:cNvSpPr>
            <p:nvPr/>
          </p:nvSpPr>
          <p:spPr bwMode="auto">
            <a:xfrm>
              <a:off x="4884" y="2635"/>
              <a:ext cx="424" cy="61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
        <p:nvSpPr>
          <p:cNvPr id="154" name="Text Box 81"/>
          <p:cNvSpPr txBox="1">
            <a:spLocks noChangeArrowheads="1"/>
          </p:cNvSpPr>
          <p:nvPr/>
        </p:nvSpPr>
        <p:spPr bwMode="auto">
          <a:xfrm>
            <a:off x="949325" y="3022600"/>
            <a:ext cx="641350" cy="650875"/>
          </a:xfrm>
          <a:prstGeom prst="rect">
            <a:avLst/>
          </a:prstGeom>
          <a:solidFill>
            <a:srgbClr val="FFFF99"/>
          </a:solidFill>
          <a:ln w="9525">
            <a:solidFill>
              <a:srgbClr val="990000"/>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spcBef>
                <a:spcPct val="20000"/>
              </a:spcBef>
            </a:pPr>
            <a:r>
              <a:rPr lang="en-US" altLang="zh-CN" sz="3600" b="1">
                <a:solidFill>
                  <a:srgbClr val="660033"/>
                </a:solidFill>
                <a:ea typeface="宋体" panose="02010600030101010101" pitchFamily="2" charset="-122"/>
              </a:rPr>
              <a:t>7</a:t>
            </a:r>
            <a:endParaRPr lang="en-US" altLang="zh-CN" sz="3600">
              <a:ea typeface="宋体" panose="02010600030101010101" pitchFamily="2" charset="-122"/>
            </a:endParaRPr>
          </a:p>
        </p:txBody>
      </p:sp>
      <p:sp>
        <p:nvSpPr>
          <p:cNvPr id="155" name="Text Box 83"/>
          <p:cNvSpPr txBox="1">
            <a:spLocks noChangeArrowheads="1"/>
          </p:cNvSpPr>
          <p:nvPr/>
        </p:nvSpPr>
        <p:spPr bwMode="auto">
          <a:xfrm>
            <a:off x="2141538" y="3073400"/>
            <a:ext cx="2773362" cy="525463"/>
          </a:xfrm>
          <a:prstGeom prst="rect">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a:t>未找到，返回</a:t>
            </a:r>
            <a:r>
              <a:rPr lang="en-US" altLang="zh-CN"/>
              <a:t>0</a:t>
            </a:r>
          </a:p>
        </p:txBody>
      </p:sp>
      <p:sp>
        <p:nvSpPr>
          <p:cNvPr id="81" name="Rectangle 11"/>
          <p:cNvSpPr>
            <a:spLocks noChangeArrowheads="1"/>
          </p:cNvSpPr>
          <p:nvPr/>
        </p:nvSpPr>
        <p:spPr bwMode="auto">
          <a:xfrm>
            <a:off x="0" y="0"/>
            <a:ext cx="7286625"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3.</a:t>
            </a:r>
            <a:r>
              <a:rPr kumimoji="1" lang="zh-CN" altLang="en-US" sz="3200" b="1" dirty="0">
                <a:solidFill>
                  <a:srgbClr val="FF3399"/>
                </a:solidFill>
                <a:latin typeface="楷体_GB2312" pitchFamily="49" charset="-122"/>
                <a:ea typeface="楷体_GB2312" pitchFamily="49" charset="-122"/>
              </a:rPr>
              <a:t>查找</a:t>
            </a:r>
            <a:r>
              <a:rPr kumimoji="1" lang="zh-CN" altLang="en-US" sz="2400" b="1" dirty="0">
                <a:latin typeface="楷体_GB2312" pitchFamily="49" charset="-122"/>
                <a:ea typeface="楷体_GB2312" pitchFamily="49" charset="-122"/>
              </a:rPr>
              <a:t>（根据指定数据获取数据所在的位置）</a:t>
            </a:r>
            <a:r>
              <a:rPr kumimoji="1" lang="zh-CN" altLang="en-US" sz="2400" b="1" dirty="0">
                <a:effectLst>
                  <a:outerShdw blurRad="38100" dist="38100" dir="2700000" algn="tl">
                    <a:srgbClr val="000000"/>
                  </a:outerShdw>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2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wipe(left)">
                                      <p:cBhvr>
                                        <p:cTn id="45" dur="500"/>
                                        <p:tgtEl>
                                          <p:spTgt spid="119"/>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wipe(left)">
                                      <p:cBhvr>
                                        <p:cTn id="49" dur="500"/>
                                        <p:tgtEl>
                                          <p:spTgt spid="1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500"/>
                                        <p:tgtEl>
                                          <p:spTgt spid="11"/>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wipe(left)">
                                      <p:cBhvr>
                                        <p:cTn id="58" dur="500"/>
                                        <p:tgtEl>
                                          <p:spTgt spid="12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33"/>
                                        </p:tgtEl>
                                        <p:attrNameLst>
                                          <p:attrName>style.visibility</p:attrName>
                                        </p:attrNameLst>
                                      </p:cBhvr>
                                      <p:to>
                                        <p:strVal val="visible"/>
                                      </p:to>
                                    </p:set>
                                    <p:animEffect transition="in" filter="wipe(left)">
                                      <p:cBhvr>
                                        <p:cTn id="67" dur="500"/>
                                        <p:tgtEl>
                                          <p:spTgt spid="13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3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35"/>
                                        </p:tgtEl>
                                        <p:attrNameLst>
                                          <p:attrName>style.visibility</p:attrName>
                                        </p:attrNameLst>
                                      </p:cBhvr>
                                      <p:to>
                                        <p:strVal val="visible"/>
                                      </p:to>
                                    </p:set>
                                    <p:animEffect transition="in" filter="wipe(left)">
                                      <p:cBhvr>
                                        <p:cTn id="76" dur="500"/>
                                        <p:tgtEl>
                                          <p:spTgt spid="135"/>
                                        </p:tgtEl>
                                      </p:cBhvr>
                                    </p:animEffect>
                                  </p:childTnLst>
                                </p:cTn>
                              </p:par>
                            </p:childTnLst>
                          </p:cTn>
                        </p:par>
                        <p:par>
                          <p:cTn id="77" fill="hold" nodeType="afterGroup">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136"/>
                                        </p:tgtEl>
                                        <p:attrNameLst>
                                          <p:attrName>style.visibility</p:attrName>
                                        </p:attrNameLst>
                                      </p:cBhvr>
                                      <p:to>
                                        <p:strVal val="visible"/>
                                      </p:to>
                                    </p:set>
                                  </p:childTnLst>
                                </p:cTn>
                              </p:par>
                            </p:childTnLst>
                          </p:cTn>
                        </p:par>
                        <p:par>
                          <p:cTn id="80" fill="hold" nodeType="afterGroup">
                            <p:stCondLst>
                              <p:cond delay="1000"/>
                            </p:stCondLst>
                            <p:childTnLst>
                              <p:par>
                                <p:cTn id="81" presetID="1" presetClass="entr" presetSubtype="0" fill="hold" nodeType="afterEffect">
                                  <p:stCondLst>
                                    <p:cond delay="0"/>
                                  </p:stCondLst>
                                  <p:childTnLst>
                                    <p:set>
                                      <p:cBhvr>
                                        <p:cTn id="82" dur="1" fill="hold">
                                          <p:stCondLst>
                                            <p:cond delay="499"/>
                                          </p:stCondLst>
                                        </p:cTn>
                                        <p:tgtEl>
                                          <p:spTgt spid="15"/>
                                        </p:tgtEl>
                                        <p:attrNameLst>
                                          <p:attrName>style.visibility</p:attrName>
                                        </p:attrNameLst>
                                      </p:cBhvr>
                                      <p:to>
                                        <p:strVal val="visible"/>
                                      </p:to>
                                    </p:set>
                                  </p:childTnLst>
                                </p:cTn>
                              </p:par>
                            </p:childTnLst>
                          </p:cTn>
                        </p:par>
                        <p:par>
                          <p:cTn id="83" fill="hold" nodeType="afterGroup">
                            <p:stCondLst>
                              <p:cond delay="1500"/>
                            </p:stCondLst>
                            <p:childTnLst>
                              <p:par>
                                <p:cTn id="84" presetID="22" presetClass="entr" presetSubtype="8" fill="hold" grpId="0" nodeType="afterEffect">
                                  <p:stCondLst>
                                    <p:cond delay="0"/>
                                  </p:stCondLst>
                                  <p:childTnLst>
                                    <p:set>
                                      <p:cBhvr>
                                        <p:cTn id="85" dur="1" fill="hold">
                                          <p:stCondLst>
                                            <p:cond delay="0"/>
                                          </p:stCondLst>
                                        </p:cTn>
                                        <p:tgtEl>
                                          <p:spTgt spid="142"/>
                                        </p:tgtEl>
                                        <p:attrNameLst>
                                          <p:attrName>style.visibility</p:attrName>
                                        </p:attrNameLst>
                                      </p:cBhvr>
                                      <p:to>
                                        <p:strVal val="visible"/>
                                      </p:to>
                                    </p:set>
                                    <p:animEffect transition="in" filter="wipe(left)">
                                      <p:cBhvr>
                                        <p:cTn id="86" dur="500"/>
                                        <p:tgtEl>
                                          <p:spTgt spid="14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wipe(left)">
                                      <p:cBhvr>
                                        <p:cTn id="91" dur="500"/>
                                        <p:tgtEl>
                                          <p:spTgt spid="17"/>
                                        </p:tgtEl>
                                      </p:cBhvr>
                                    </p:animEffect>
                                  </p:childTnLst>
                                </p:cTn>
                              </p:par>
                            </p:childTnLst>
                          </p:cTn>
                        </p:par>
                        <p:par>
                          <p:cTn id="92" fill="hold" nodeType="afterGroup">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48"/>
                                        </p:tgtEl>
                                        <p:attrNameLst>
                                          <p:attrName>style.visibility</p:attrName>
                                        </p:attrNameLst>
                                      </p:cBhvr>
                                      <p:to>
                                        <p:strVal val="visible"/>
                                      </p:to>
                                    </p:set>
                                    <p:animEffect transition="in" filter="wipe(left)">
                                      <p:cBhvr>
                                        <p:cTn id="95" dur="500"/>
                                        <p:tgtEl>
                                          <p:spTgt spid="14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wipe(left)">
                                      <p:cBhvr>
                                        <p:cTn id="100" dur="500"/>
                                        <p:tgtEl>
                                          <p:spTgt spid="19"/>
                                        </p:tgtEl>
                                      </p:cBhvr>
                                    </p:animEffect>
                                  </p:childTnLst>
                                </p:cTn>
                              </p:par>
                            </p:childTnLst>
                          </p:cTn>
                        </p:par>
                        <p:par>
                          <p:cTn id="101" fill="hold" nodeType="afterGroup">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55"/>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651268">
                                            <p:txEl>
                                              <p:pRg st="1" end="1"/>
                                            </p:txEl>
                                          </p:spTgt>
                                        </p:tgtEl>
                                        <p:attrNameLst>
                                          <p:attrName>style.visibility</p:attrName>
                                        </p:attrNameLst>
                                      </p:cBhvr>
                                      <p:to>
                                        <p:strVal val="visible"/>
                                      </p:to>
                                    </p:set>
                                    <p:anim calcmode="lin" valueType="num">
                                      <p:cBhvr additive="base">
                                        <p:cTn id="113" dur="500" fill="hold"/>
                                        <p:tgtEl>
                                          <p:spTgt spid="651268">
                                            <p:txEl>
                                              <p:pRg st="1" end="1"/>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5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651268">
                                            <p:txEl>
                                              <p:pRg st="2" end="2"/>
                                            </p:txEl>
                                          </p:spTgt>
                                        </p:tgtEl>
                                        <p:attrNameLst>
                                          <p:attrName>style.visibility</p:attrName>
                                        </p:attrNameLst>
                                      </p:cBhvr>
                                      <p:to>
                                        <p:strVal val="visible"/>
                                      </p:to>
                                    </p:set>
                                    <p:anim calcmode="lin" valueType="num">
                                      <p:cBhvr additive="base">
                                        <p:cTn id="119" dur="500" fill="hold"/>
                                        <p:tgtEl>
                                          <p:spTgt spid="651268">
                                            <p:txEl>
                                              <p:pRg st="2" end="2"/>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65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651268">
                                            <p:txEl>
                                              <p:pRg st="3" end="3"/>
                                            </p:txEl>
                                          </p:spTgt>
                                        </p:tgtEl>
                                        <p:attrNameLst>
                                          <p:attrName>style.visibility</p:attrName>
                                        </p:attrNameLst>
                                      </p:cBhvr>
                                      <p:to>
                                        <p:strVal val="visible"/>
                                      </p:to>
                                    </p:set>
                                    <p:anim calcmode="lin" valueType="num">
                                      <p:cBhvr additive="base">
                                        <p:cTn id="125" dur="500" fill="hold"/>
                                        <p:tgtEl>
                                          <p:spTgt spid="651268">
                                            <p:txEl>
                                              <p:pRg st="3" end="3"/>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5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8" grpId="0" build="p"/>
      <p:bldP spid="119" grpId="0"/>
      <p:bldP spid="120" grpId="0" animBg="1"/>
      <p:bldP spid="121" grpId="0"/>
      <p:bldP spid="127" grpId="0" animBg="1"/>
      <p:bldP spid="133" grpId="0" animBg="1"/>
      <p:bldP spid="134" grpId="0" animBg="1"/>
      <p:bldP spid="135" grpId="0"/>
      <p:bldP spid="136" grpId="0" animBg="1"/>
      <p:bldP spid="142" grpId="0" animBg="1"/>
      <p:bldP spid="148" grpId="0" animBg="1"/>
      <p:bldP spid="154" grpId="0" animBg="1"/>
      <p:bldP spid="155"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4"/>
          <p:cNvSpPr>
            <a:spLocks noChangeArrowheads="1"/>
          </p:cNvSpPr>
          <p:nvPr/>
        </p:nvSpPr>
        <p:spPr bwMode="auto">
          <a:xfrm>
            <a:off x="304800" y="765175"/>
            <a:ext cx="85344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chemeClr val="hlink"/>
                </a:solidFill>
                <a:latin typeface="楷体_GB2312" pitchFamily="49" charset="-122"/>
                <a:ea typeface="楷体_GB2312" pitchFamily="49" charset="-122"/>
              </a:rPr>
              <a:t>//</a:t>
            </a:r>
            <a:r>
              <a:rPr lang="zh-CN" altLang="en-US" b="1">
                <a:solidFill>
                  <a:schemeClr val="hlink"/>
                </a:solidFill>
                <a:latin typeface="楷体_GB2312" pitchFamily="49" charset="-122"/>
                <a:ea typeface="楷体_GB2312" pitchFamily="49" charset="-122"/>
              </a:rPr>
              <a:t>在线性表</a:t>
            </a:r>
            <a:r>
              <a:rPr lang="en-US" altLang="zh-CN" b="1">
                <a:solidFill>
                  <a:schemeClr val="hlink"/>
                </a:solidFill>
                <a:latin typeface="楷体_GB2312" pitchFamily="49" charset="-122"/>
                <a:ea typeface="楷体_GB2312" pitchFamily="49" charset="-122"/>
              </a:rPr>
              <a:t>L</a:t>
            </a:r>
            <a:r>
              <a:rPr lang="zh-CN" altLang="en-US" b="1">
                <a:solidFill>
                  <a:schemeClr val="hlink"/>
                </a:solidFill>
                <a:latin typeface="楷体_GB2312" pitchFamily="49" charset="-122"/>
                <a:ea typeface="楷体_GB2312" pitchFamily="49" charset="-122"/>
              </a:rPr>
              <a:t>中查找值为</a:t>
            </a:r>
            <a:r>
              <a:rPr lang="en-US" altLang="zh-CN" b="1">
                <a:solidFill>
                  <a:schemeClr val="hlink"/>
                </a:solidFill>
                <a:latin typeface="楷体_GB2312" pitchFamily="49" charset="-122"/>
                <a:ea typeface="楷体_GB2312" pitchFamily="49" charset="-122"/>
              </a:rPr>
              <a:t>e</a:t>
            </a:r>
            <a:r>
              <a:rPr lang="zh-CN" altLang="en-US" b="1">
                <a:solidFill>
                  <a:schemeClr val="hlink"/>
                </a:solidFill>
                <a:latin typeface="楷体_GB2312" pitchFamily="49" charset="-122"/>
                <a:ea typeface="楷体_GB2312" pitchFamily="49" charset="-122"/>
              </a:rPr>
              <a:t>的数据元素</a:t>
            </a:r>
          </a:p>
          <a:p>
            <a:pPr>
              <a:spcBef>
                <a:spcPct val="20000"/>
              </a:spcBef>
            </a:pPr>
            <a:r>
              <a:rPr lang="en-US" altLang="zh-CN" b="1"/>
              <a:t>LNode *LocateELem_L (LinkList L</a:t>
            </a:r>
            <a:r>
              <a:rPr lang="zh-CN" altLang="en-US" b="1"/>
              <a:t>，</a:t>
            </a:r>
            <a:r>
              <a:rPr lang="en-US" altLang="zh-CN" b="1"/>
              <a:t>Elemtype e) {</a:t>
            </a:r>
          </a:p>
          <a:p>
            <a:pPr>
              <a:spcBef>
                <a:spcPct val="20000"/>
              </a:spcBef>
            </a:pPr>
            <a:r>
              <a:rPr lang="en-US" altLang="zh-CN" sz="2400" b="1"/>
              <a:t> //</a:t>
            </a:r>
            <a:r>
              <a:rPr lang="zh-CN" altLang="en-US" sz="2400" b="1"/>
              <a:t>返回</a:t>
            </a:r>
            <a:r>
              <a:rPr lang="en-US" altLang="zh-CN" sz="2400" b="1"/>
              <a:t>L</a:t>
            </a:r>
            <a:r>
              <a:rPr lang="zh-CN" altLang="en-US" sz="2400" b="1"/>
              <a:t>中值为</a:t>
            </a:r>
            <a:r>
              <a:rPr lang="en-US" altLang="zh-CN" sz="2400" b="1"/>
              <a:t>e</a:t>
            </a:r>
            <a:r>
              <a:rPr lang="zh-CN" altLang="en-US" sz="2400" b="1"/>
              <a:t>的数据元素的</a:t>
            </a:r>
            <a:r>
              <a:rPr lang="zh-CN" altLang="en-US" sz="2400" b="1">
                <a:solidFill>
                  <a:srgbClr val="FF0000"/>
                </a:solidFill>
              </a:rPr>
              <a:t>地址</a:t>
            </a:r>
            <a:r>
              <a:rPr lang="zh-CN" altLang="en-US" sz="2400" b="1"/>
              <a:t>，查找失败返回</a:t>
            </a:r>
            <a:r>
              <a:rPr lang="en-US" altLang="zh-CN" sz="2400" b="1">
                <a:solidFill>
                  <a:srgbClr val="FF0000"/>
                </a:solidFill>
              </a:rPr>
              <a:t>NULL</a:t>
            </a:r>
          </a:p>
          <a:p>
            <a:pPr>
              <a:spcBef>
                <a:spcPct val="20000"/>
              </a:spcBef>
            </a:pPr>
            <a:r>
              <a:rPr lang="en-US" altLang="zh-CN" b="1"/>
              <a:t>  p=L-&gt;next;</a:t>
            </a:r>
          </a:p>
          <a:p>
            <a:pPr>
              <a:spcBef>
                <a:spcPct val="20000"/>
              </a:spcBef>
            </a:pPr>
            <a:r>
              <a:rPr lang="en-US" altLang="zh-CN" b="1"/>
              <a:t>  while(p &amp;&amp;p-&gt;data!=e)  </a:t>
            </a:r>
          </a:p>
          <a:p>
            <a:pPr>
              <a:spcBef>
                <a:spcPct val="20000"/>
              </a:spcBef>
            </a:pPr>
            <a:r>
              <a:rPr lang="en-US" altLang="zh-CN" b="1"/>
              <a:t>        p=p-&gt;next;                		</a:t>
            </a:r>
          </a:p>
          <a:p>
            <a:pPr>
              <a:spcBef>
                <a:spcPct val="20000"/>
              </a:spcBef>
            </a:pPr>
            <a:r>
              <a:rPr lang="en-US" altLang="zh-CN" b="1"/>
              <a:t>  return p; 	</a:t>
            </a:r>
            <a:endParaRPr lang="en-US" altLang="zh-CN" sz="2000" b="1"/>
          </a:p>
          <a:p>
            <a:pPr>
              <a:spcBef>
                <a:spcPct val="20000"/>
              </a:spcBef>
            </a:pPr>
            <a:r>
              <a:rPr lang="en-US" altLang="zh-CN" b="1"/>
              <a:t>}</a:t>
            </a:r>
            <a:r>
              <a:rPr lang="en-US" altLang="zh-CN"/>
              <a:t> </a:t>
            </a:r>
          </a:p>
        </p:txBody>
      </p:sp>
      <p:sp>
        <p:nvSpPr>
          <p:cNvPr id="87043" name="Rectangle 7"/>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4"/>
          <p:cNvSpPr>
            <a:spLocks noChangeArrowheads="1"/>
          </p:cNvSpPr>
          <p:nvPr/>
        </p:nvSpPr>
        <p:spPr bwMode="auto">
          <a:xfrm>
            <a:off x="304800" y="765175"/>
            <a:ext cx="85344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chemeClr val="hlink"/>
                </a:solidFill>
                <a:latin typeface="楷体_GB2312" pitchFamily="49" charset="-122"/>
                <a:ea typeface="楷体_GB2312" pitchFamily="49" charset="-122"/>
              </a:rPr>
              <a:t>//</a:t>
            </a:r>
            <a:r>
              <a:rPr lang="zh-CN" altLang="en-US" b="1">
                <a:solidFill>
                  <a:schemeClr val="hlink"/>
                </a:solidFill>
                <a:latin typeface="楷体_GB2312" pitchFamily="49" charset="-122"/>
                <a:ea typeface="楷体_GB2312" pitchFamily="49" charset="-122"/>
              </a:rPr>
              <a:t>在线性表</a:t>
            </a:r>
            <a:r>
              <a:rPr lang="en-US" altLang="zh-CN" b="1">
                <a:solidFill>
                  <a:schemeClr val="hlink"/>
                </a:solidFill>
                <a:latin typeface="楷体_GB2312" pitchFamily="49" charset="-122"/>
                <a:ea typeface="楷体_GB2312" pitchFamily="49" charset="-122"/>
              </a:rPr>
              <a:t>L</a:t>
            </a:r>
            <a:r>
              <a:rPr lang="zh-CN" altLang="en-US" b="1">
                <a:solidFill>
                  <a:schemeClr val="hlink"/>
                </a:solidFill>
                <a:latin typeface="楷体_GB2312" pitchFamily="49" charset="-122"/>
                <a:ea typeface="楷体_GB2312" pitchFamily="49" charset="-122"/>
              </a:rPr>
              <a:t>中查找值为</a:t>
            </a:r>
            <a:r>
              <a:rPr lang="en-US" altLang="zh-CN" b="1">
                <a:solidFill>
                  <a:schemeClr val="hlink"/>
                </a:solidFill>
                <a:latin typeface="楷体_GB2312" pitchFamily="49" charset="-122"/>
                <a:ea typeface="楷体_GB2312" pitchFamily="49" charset="-122"/>
              </a:rPr>
              <a:t>e</a:t>
            </a:r>
            <a:r>
              <a:rPr lang="zh-CN" altLang="en-US" b="1">
                <a:solidFill>
                  <a:schemeClr val="hlink"/>
                </a:solidFill>
                <a:latin typeface="楷体_GB2312" pitchFamily="49" charset="-122"/>
                <a:ea typeface="楷体_GB2312" pitchFamily="49" charset="-122"/>
              </a:rPr>
              <a:t>的数据元素</a:t>
            </a:r>
          </a:p>
          <a:p>
            <a:pPr>
              <a:spcBef>
                <a:spcPct val="20000"/>
              </a:spcBef>
            </a:pPr>
            <a:r>
              <a:rPr lang="en-US" altLang="zh-CN" b="1"/>
              <a:t>int LocateELem_L (LinkList L</a:t>
            </a:r>
            <a:r>
              <a:rPr lang="zh-CN" altLang="en-US" b="1"/>
              <a:t>，</a:t>
            </a:r>
            <a:r>
              <a:rPr lang="en-US" altLang="zh-CN" b="1"/>
              <a:t>Elemtype e) {</a:t>
            </a:r>
          </a:p>
          <a:p>
            <a:pPr>
              <a:spcBef>
                <a:spcPct val="20000"/>
              </a:spcBef>
            </a:pPr>
            <a:r>
              <a:rPr lang="en-US" altLang="zh-CN" sz="2400" b="1"/>
              <a:t> //</a:t>
            </a:r>
            <a:r>
              <a:rPr lang="zh-CN" altLang="en-US" sz="2400" b="1"/>
              <a:t>返回</a:t>
            </a:r>
            <a:r>
              <a:rPr lang="en-US" altLang="zh-CN" sz="2400" b="1"/>
              <a:t>L</a:t>
            </a:r>
            <a:r>
              <a:rPr lang="zh-CN" altLang="en-US" sz="2400" b="1"/>
              <a:t>中值为</a:t>
            </a:r>
            <a:r>
              <a:rPr lang="en-US" altLang="zh-CN" sz="2400" b="1"/>
              <a:t>e</a:t>
            </a:r>
            <a:r>
              <a:rPr lang="zh-CN" altLang="en-US" sz="2400" b="1"/>
              <a:t>的数据元素的</a:t>
            </a:r>
            <a:r>
              <a:rPr lang="zh-CN" altLang="en-US" sz="2400" b="1">
                <a:solidFill>
                  <a:srgbClr val="FF0000"/>
                </a:solidFill>
              </a:rPr>
              <a:t>位置序号</a:t>
            </a:r>
            <a:r>
              <a:rPr lang="zh-CN" altLang="en-US" sz="2400" b="1"/>
              <a:t>，查找失败返回</a:t>
            </a:r>
            <a:r>
              <a:rPr lang="en-US" altLang="zh-CN" sz="2400" b="1">
                <a:solidFill>
                  <a:srgbClr val="FF0000"/>
                </a:solidFill>
              </a:rPr>
              <a:t>0</a:t>
            </a:r>
            <a:r>
              <a:rPr lang="en-US" altLang="zh-CN" sz="2400" b="1"/>
              <a:t> </a:t>
            </a:r>
          </a:p>
          <a:p>
            <a:pPr>
              <a:spcBef>
                <a:spcPct val="20000"/>
              </a:spcBef>
            </a:pPr>
            <a:r>
              <a:rPr lang="en-US" altLang="zh-CN" b="1"/>
              <a:t>  p=L-&gt;next; j=1;</a:t>
            </a:r>
          </a:p>
          <a:p>
            <a:pPr>
              <a:spcBef>
                <a:spcPct val="20000"/>
              </a:spcBef>
            </a:pPr>
            <a:r>
              <a:rPr lang="en-US" altLang="zh-CN" b="1"/>
              <a:t>  while(p &amp;&amp;p-&gt;data!=e)  </a:t>
            </a:r>
          </a:p>
          <a:p>
            <a:pPr>
              <a:spcBef>
                <a:spcPct val="20000"/>
              </a:spcBef>
            </a:pPr>
            <a:r>
              <a:rPr lang="en-US" altLang="zh-CN" b="1"/>
              <a:t>        {p=p-&gt;next;  j++;}          		</a:t>
            </a:r>
          </a:p>
          <a:p>
            <a:pPr>
              <a:spcBef>
                <a:spcPct val="20000"/>
              </a:spcBef>
            </a:pPr>
            <a:r>
              <a:rPr lang="en-US" altLang="zh-CN" b="1"/>
              <a:t>  if(p) return j; </a:t>
            </a:r>
          </a:p>
          <a:p>
            <a:pPr>
              <a:spcBef>
                <a:spcPct val="20000"/>
              </a:spcBef>
            </a:pPr>
            <a:r>
              <a:rPr lang="en-US" altLang="zh-CN" b="1"/>
              <a:t>  else return 0;</a:t>
            </a:r>
            <a:endParaRPr lang="en-US" altLang="zh-CN" sz="2000" b="1"/>
          </a:p>
          <a:p>
            <a:pPr>
              <a:spcBef>
                <a:spcPct val="20000"/>
              </a:spcBef>
            </a:pPr>
            <a:r>
              <a:rPr lang="en-US" altLang="zh-CN" b="1"/>
              <a:t>}</a:t>
            </a:r>
            <a:r>
              <a:rPr lang="en-US" altLang="zh-CN"/>
              <a:t> </a:t>
            </a:r>
          </a:p>
        </p:txBody>
      </p:sp>
      <p:sp>
        <p:nvSpPr>
          <p:cNvPr id="88067" name="Rectangle 7"/>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90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09750"/>
            <a:ext cx="86883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Rectangle 5"/>
          <p:cNvSpPr>
            <a:spLocks noChangeArrowheads="1"/>
          </p:cNvSpPr>
          <p:nvPr/>
        </p:nvSpPr>
        <p:spPr bwMode="auto">
          <a:xfrm>
            <a:off x="250825" y="620713"/>
            <a:ext cx="843756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buFontTx/>
              <a:buChar char="•"/>
            </a:pPr>
            <a:r>
              <a:rPr lang="zh-CN" altLang="en-US" sz="3200" b="1">
                <a:latin typeface="楷体_GB2312" pitchFamily="49" charset="-122"/>
                <a:ea typeface="楷体_GB2312" pitchFamily="49" charset="-122"/>
              </a:rPr>
              <a:t>将值为</a:t>
            </a:r>
            <a:r>
              <a:rPr lang="en-US" altLang="zh-CN" sz="3200" b="1">
                <a:latin typeface="楷体_GB2312" pitchFamily="49" charset="-122"/>
                <a:ea typeface="楷体_GB2312" pitchFamily="49" charset="-122"/>
              </a:rPr>
              <a:t>x</a:t>
            </a:r>
            <a:r>
              <a:rPr lang="zh-CN" altLang="en-US" sz="3200" b="1">
                <a:latin typeface="楷体_GB2312" pitchFamily="49" charset="-122"/>
                <a:ea typeface="楷体_GB2312" pitchFamily="49" charset="-122"/>
              </a:rPr>
              <a:t>的新结点插入到表的第</a:t>
            </a:r>
            <a:r>
              <a:rPr lang="en-US" altLang="zh-CN" sz="3200" b="1">
                <a:latin typeface="楷体_GB2312" pitchFamily="49" charset="-122"/>
                <a:ea typeface="楷体_GB2312" pitchFamily="49" charset="-122"/>
              </a:rPr>
              <a:t>i</a:t>
            </a:r>
            <a:r>
              <a:rPr lang="zh-CN" altLang="en-US" sz="3200" b="1">
                <a:latin typeface="楷体_GB2312" pitchFamily="49" charset="-122"/>
                <a:ea typeface="楷体_GB2312" pitchFamily="49" charset="-122"/>
              </a:rPr>
              <a:t>个结点的位置上，即插入到</a:t>
            </a:r>
            <a:r>
              <a:rPr lang="en-US" altLang="zh-CN" sz="3200" b="1">
                <a:latin typeface="楷体_GB2312" pitchFamily="49" charset="-122"/>
                <a:ea typeface="楷体_GB2312" pitchFamily="49" charset="-122"/>
              </a:rPr>
              <a:t>a</a:t>
            </a:r>
            <a:r>
              <a:rPr lang="en-US" altLang="zh-CN" sz="3200" b="1" baseline="-30000">
                <a:latin typeface="楷体_GB2312" pitchFamily="49" charset="-122"/>
                <a:ea typeface="楷体_GB2312" pitchFamily="49" charset="-122"/>
              </a:rPr>
              <a:t>i-1</a:t>
            </a:r>
            <a:r>
              <a:rPr lang="zh-CN" altLang="en-US" sz="3200" b="1">
                <a:latin typeface="楷体_GB2312" pitchFamily="49" charset="-122"/>
                <a:ea typeface="楷体_GB2312" pitchFamily="49" charset="-122"/>
              </a:rPr>
              <a:t>与</a:t>
            </a:r>
            <a:r>
              <a:rPr lang="en-US" altLang="zh-CN" sz="3200" b="1">
                <a:latin typeface="楷体_GB2312" pitchFamily="49" charset="-122"/>
                <a:ea typeface="楷体_GB2312" pitchFamily="49" charset="-122"/>
              </a:rPr>
              <a:t>a</a:t>
            </a:r>
            <a:r>
              <a:rPr lang="en-US" altLang="zh-CN" sz="3200" b="1" baseline="-30000">
                <a:latin typeface="楷体_GB2312" pitchFamily="49" charset="-122"/>
                <a:ea typeface="楷体_GB2312" pitchFamily="49" charset="-122"/>
              </a:rPr>
              <a:t>i</a:t>
            </a:r>
            <a:r>
              <a:rPr lang="zh-CN" altLang="en-US" sz="3200" b="1">
                <a:latin typeface="楷体_GB2312" pitchFamily="49" charset="-122"/>
                <a:ea typeface="楷体_GB2312" pitchFamily="49" charset="-122"/>
              </a:rPr>
              <a:t>之间</a:t>
            </a:r>
          </a:p>
        </p:txBody>
      </p:sp>
      <p:sp>
        <p:nvSpPr>
          <p:cNvPr id="652294" name="Rectangle 6"/>
          <p:cNvSpPr>
            <a:spLocks noChangeArrowheads="1"/>
          </p:cNvSpPr>
          <p:nvPr/>
        </p:nvSpPr>
        <p:spPr bwMode="auto">
          <a:xfrm>
            <a:off x="0" y="0"/>
            <a:ext cx="7051675"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3. </a:t>
            </a:r>
            <a:r>
              <a:rPr kumimoji="1" lang="zh-CN" altLang="en-US" sz="3200" b="1" dirty="0">
                <a:solidFill>
                  <a:srgbClr val="FF3399"/>
                </a:solidFill>
                <a:latin typeface="楷体_GB2312" pitchFamily="49" charset="-122"/>
                <a:ea typeface="楷体_GB2312" pitchFamily="49" charset="-122"/>
              </a:rPr>
              <a:t>插入</a:t>
            </a:r>
            <a:r>
              <a:rPr kumimoji="1" lang="zh-CN" altLang="en-US" sz="3200" b="1" dirty="0">
                <a:latin typeface="楷体_GB2312" pitchFamily="49" charset="-122"/>
                <a:ea typeface="楷体_GB2312" pitchFamily="49" charset="-122"/>
              </a:rPr>
              <a:t>（插在第 </a:t>
            </a:r>
            <a:r>
              <a:rPr kumimoji="1" lang="en-US" altLang="zh-CN" sz="3200" b="1" dirty="0" err="1">
                <a:latin typeface="楷体_GB2312" pitchFamily="49" charset="-122"/>
                <a:ea typeface="楷体_GB2312" pitchFamily="49" charset="-122"/>
              </a:rPr>
              <a:t>i</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个结点之前）</a:t>
            </a:r>
            <a:r>
              <a:rPr kumimoji="1" lang="zh-CN" altLang="en-US" sz="3200" b="1" dirty="0">
                <a:solidFill>
                  <a:schemeClr val="accent1"/>
                </a:solidFill>
                <a:effectLst>
                  <a:outerShdw blurRad="38100" dist="38100" dir="2700000" algn="tl">
                    <a:srgbClr val="000000"/>
                  </a:outerShdw>
                </a:effectLst>
              </a:rPr>
              <a:t> </a:t>
            </a:r>
          </a:p>
        </p:txBody>
      </p:sp>
      <p:sp>
        <p:nvSpPr>
          <p:cNvPr id="652295" name="Text Box 7"/>
          <p:cNvSpPr txBox="1">
            <a:spLocks noChangeArrowheads="1"/>
          </p:cNvSpPr>
          <p:nvPr/>
        </p:nvSpPr>
        <p:spPr bwMode="auto">
          <a:xfrm>
            <a:off x="808038" y="4978400"/>
            <a:ext cx="7621587" cy="7016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4000">
                <a:ea typeface="宋体" panose="02010600030101010101" pitchFamily="2" charset="-122"/>
              </a:rPr>
              <a:t>s-&gt;next=p-&gt;next;      p-&gt;next=s</a:t>
            </a:r>
          </a:p>
        </p:txBody>
      </p:sp>
      <p:sp>
        <p:nvSpPr>
          <p:cNvPr id="652296" name="Text Box 8"/>
          <p:cNvSpPr txBox="1">
            <a:spLocks noChangeArrowheads="1"/>
          </p:cNvSpPr>
          <p:nvPr/>
        </p:nvSpPr>
        <p:spPr bwMode="auto">
          <a:xfrm>
            <a:off x="1928813" y="5813425"/>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eaLnBrk="1" hangingPunct="1"/>
            <a:r>
              <a:rPr lang="zh-CN" altLang="en-US" b="1">
                <a:solidFill>
                  <a:srgbClr val="FF0000"/>
                </a:solidFill>
                <a:latin typeface="楷体_GB2312" pitchFamily="49" charset="-122"/>
                <a:ea typeface="楷体_GB2312" pitchFamily="49" charset="-122"/>
              </a:rPr>
              <a:t>思考：步骤</a:t>
            </a:r>
            <a:r>
              <a:rPr lang="en-US" altLang="zh-CN" b="1">
                <a:solidFill>
                  <a:srgbClr val="FF0000"/>
                </a:solidFill>
                <a:latin typeface="楷体_GB2312" pitchFamily="49" charset="-122"/>
                <a:ea typeface="楷体_GB2312" pitchFamily="49" charset="-122"/>
              </a:rPr>
              <a:t>1</a:t>
            </a:r>
            <a:r>
              <a:rPr lang="zh-CN" altLang="en-US" b="1">
                <a:solidFill>
                  <a:srgbClr val="FF0000"/>
                </a:solidFill>
                <a:latin typeface="楷体_GB2312" pitchFamily="49" charset="-122"/>
                <a:ea typeface="楷体_GB2312" pitchFamily="49" charset="-122"/>
              </a:rPr>
              <a:t>和</a:t>
            </a:r>
            <a:r>
              <a:rPr lang="en-US" altLang="zh-CN" b="1">
                <a:solidFill>
                  <a:srgbClr val="FF0000"/>
                </a:solidFill>
                <a:latin typeface="楷体_GB2312" pitchFamily="49" charset="-122"/>
                <a:ea typeface="楷体_GB2312" pitchFamily="49" charset="-122"/>
              </a:rPr>
              <a:t>2</a:t>
            </a:r>
            <a:r>
              <a:rPr lang="zh-CN" altLang="en-US" b="1">
                <a:solidFill>
                  <a:srgbClr val="FF0000"/>
                </a:solidFill>
                <a:latin typeface="楷体_GB2312" pitchFamily="49" charset="-122"/>
                <a:ea typeface="楷体_GB2312" pitchFamily="49" charset="-122"/>
              </a:rPr>
              <a:t>能互换么？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2295">
                                            <p:bg/>
                                          </p:spTgt>
                                        </p:tgtEl>
                                        <p:attrNameLst>
                                          <p:attrName>style.visibility</p:attrName>
                                        </p:attrNameLst>
                                      </p:cBhvr>
                                      <p:to>
                                        <p:strVal val="visible"/>
                                      </p:to>
                                    </p:set>
                                    <p:anim calcmode="lin" valueType="num">
                                      <p:cBhvr additive="base">
                                        <p:cTn id="7" dur="500" fill="hold"/>
                                        <p:tgtEl>
                                          <p:spTgt spid="65229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652295">
                                            <p:bg/>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2295">
                                            <p:txEl>
                                              <p:pRg st="0" end="0"/>
                                            </p:txEl>
                                          </p:spTgt>
                                        </p:tgtEl>
                                        <p:attrNameLst>
                                          <p:attrName>style.visibility</p:attrName>
                                        </p:attrNameLst>
                                      </p:cBhvr>
                                      <p:to>
                                        <p:strVal val="visible"/>
                                      </p:to>
                                    </p:set>
                                    <p:anim calcmode="lin" valueType="num">
                                      <p:cBhvr additive="base">
                                        <p:cTn id="13" dur="500" fill="hold"/>
                                        <p:tgtEl>
                                          <p:spTgt spid="6522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22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par>
                          <p:cTn id="15" fill="hold" nodeType="afterGroup">
                            <p:stCondLst>
                              <p:cond delay="500"/>
                            </p:stCondLst>
                            <p:childTnLst>
                              <p:par>
                                <p:cTn id="16" presetID="15" presetClass="entr" presetSubtype="0" fill="hold" grpId="0" nodeType="afterEffect">
                                  <p:stCondLst>
                                    <p:cond delay="2000"/>
                                  </p:stCondLst>
                                  <p:childTnLst>
                                    <p:set>
                                      <p:cBhvr>
                                        <p:cTn id="17" dur="1" fill="hold">
                                          <p:stCondLst>
                                            <p:cond delay="0"/>
                                          </p:stCondLst>
                                        </p:cTn>
                                        <p:tgtEl>
                                          <p:spTgt spid="652296"/>
                                        </p:tgtEl>
                                        <p:attrNameLst>
                                          <p:attrName>style.visibility</p:attrName>
                                        </p:attrNameLst>
                                      </p:cBhvr>
                                      <p:to>
                                        <p:strVal val="visible"/>
                                      </p:to>
                                    </p:set>
                                    <p:anim calcmode="lin" valueType="num">
                                      <p:cBhvr>
                                        <p:cTn id="18" dur="1000" fill="hold"/>
                                        <p:tgtEl>
                                          <p:spTgt spid="652296"/>
                                        </p:tgtEl>
                                        <p:attrNameLst>
                                          <p:attrName>ppt_w</p:attrName>
                                        </p:attrNameLst>
                                      </p:cBhvr>
                                      <p:tavLst>
                                        <p:tav tm="0">
                                          <p:val>
                                            <p:fltVal val="0"/>
                                          </p:val>
                                        </p:tav>
                                        <p:tav tm="100000">
                                          <p:val>
                                            <p:strVal val="#ppt_w"/>
                                          </p:val>
                                        </p:tav>
                                      </p:tavLst>
                                    </p:anim>
                                    <p:anim calcmode="lin" valueType="num">
                                      <p:cBhvr>
                                        <p:cTn id="19" dur="1000" fill="hold"/>
                                        <p:tgtEl>
                                          <p:spTgt spid="652296"/>
                                        </p:tgtEl>
                                        <p:attrNameLst>
                                          <p:attrName>ppt_h</p:attrName>
                                        </p:attrNameLst>
                                      </p:cBhvr>
                                      <p:tavLst>
                                        <p:tav tm="0">
                                          <p:val>
                                            <p:fltVal val="0"/>
                                          </p:val>
                                        </p:tav>
                                        <p:tav tm="100000">
                                          <p:val>
                                            <p:strVal val="#ppt_h"/>
                                          </p:val>
                                        </p:tav>
                                      </p:tavLst>
                                    </p:anim>
                                    <p:anim calcmode="lin" valueType="num">
                                      <p:cBhvr>
                                        <p:cTn id="20" dur="1000" fill="hold"/>
                                        <p:tgtEl>
                                          <p:spTgt spid="652296"/>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65229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5" grpId="0" build="p" animBg="1"/>
      <p:bldP spid="652296"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5"/>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算法步骤</a:t>
            </a:r>
            <a:r>
              <a:rPr lang="en-US" altLang="zh-CN" sz="4400" b="1">
                <a:ea typeface="楷体_GB2312" pitchFamily="49" charset="-122"/>
              </a:rPr>
              <a:t>】</a:t>
            </a:r>
          </a:p>
        </p:txBody>
      </p:sp>
      <p:sp>
        <p:nvSpPr>
          <p:cNvPr id="90115" name="Rectangle 7"/>
          <p:cNvSpPr>
            <a:spLocks noChangeArrowheads="1"/>
          </p:cNvSpPr>
          <p:nvPr/>
        </p:nvSpPr>
        <p:spPr bwMode="auto">
          <a:xfrm>
            <a:off x="323850" y="261938"/>
            <a:ext cx="71596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buFontTx/>
              <a:buChar char="•"/>
            </a:pPr>
            <a:endParaRPr lang="en-US" altLang="zh-CN" sz="3200" b="1">
              <a:solidFill>
                <a:srgbClr val="FF0000"/>
              </a:solidFill>
              <a:latin typeface="楷体_GB2312" pitchFamily="49" charset="-122"/>
              <a:ea typeface="楷体_GB2312" pitchFamily="49" charset="-122"/>
            </a:endParaRPr>
          </a:p>
          <a:p>
            <a:pPr>
              <a:spcBef>
                <a:spcPct val="20000"/>
              </a:spcBef>
            </a:pP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1</a:t>
            </a:r>
            <a:r>
              <a:rPr lang="zh-CN" altLang="en-US" sz="3200" b="1">
                <a:solidFill>
                  <a:srgbClr val="FF0000"/>
                </a:solidFill>
                <a:latin typeface="楷体_GB2312" pitchFamily="49" charset="-122"/>
                <a:ea typeface="楷体_GB2312" pitchFamily="49" charset="-122"/>
              </a:rPr>
              <a:t>）找到</a:t>
            </a:r>
            <a:r>
              <a:rPr lang="en-US" altLang="zh-CN" sz="3200" b="1">
                <a:solidFill>
                  <a:srgbClr val="FF0000"/>
                </a:solidFill>
                <a:latin typeface="楷体_GB2312" pitchFamily="49" charset="-122"/>
                <a:ea typeface="楷体_GB2312" pitchFamily="49" charset="-122"/>
              </a:rPr>
              <a:t>a</a:t>
            </a:r>
            <a:r>
              <a:rPr lang="en-US" altLang="zh-CN" sz="3200" b="1" baseline="-30000">
                <a:solidFill>
                  <a:srgbClr val="FF0000"/>
                </a:solidFill>
                <a:latin typeface="楷体_GB2312" pitchFamily="49" charset="-122"/>
                <a:ea typeface="楷体_GB2312" pitchFamily="49" charset="-122"/>
              </a:rPr>
              <a:t>i-1</a:t>
            </a:r>
            <a:r>
              <a:rPr lang="zh-CN" altLang="en-US" sz="3200" b="1">
                <a:solidFill>
                  <a:srgbClr val="FF0000"/>
                </a:solidFill>
                <a:latin typeface="楷体_GB2312" pitchFamily="49" charset="-122"/>
                <a:ea typeface="楷体_GB2312" pitchFamily="49" charset="-122"/>
              </a:rPr>
              <a:t>存储位置</a:t>
            </a:r>
            <a:r>
              <a:rPr lang="en-US" altLang="zh-CN" sz="3200" b="1">
                <a:solidFill>
                  <a:srgbClr val="FF0000"/>
                </a:solidFill>
                <a:latin typeface="楷体_GB2312" pitchFamily="49" charset="-122"/>
                <a:ea typeface="楷体_GB2312" pitchFamily="49" charset="-122"/>
              </a:rPr>
              <a:t>p</a:t>
            </a:r>
          </a:p>
          <a:p>
            <a:pPr>
              <a:spcBef>
                <a:spcPct val="20000"/>
              </a:spcBef>
            </a:pP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2</a:t>
            </a:r>
            <a:r>
              <a:rPr lang="zh-CN" altLang="en-US" sz="3200" b="1">
                <a:solidFill>
                  <a:srgbClr val="FF0000"/>
                </a:solidFill>
                <a:latin typeface="楷体_GB2312" pitchFamily="49" charset="-122"/>
                <a:ea typeface="楷体_GB2312" pitchFamily="49" charset="-122"/>
              </a:rPr>
              <a:t>）生成一个新结点*</a:t>
            </a:r>
            <a:r>
              <a:rPr lang="en-US" altLang="zh-CN" sz="3200" b="1">
                <a:solidFill>
                  <a:srgbClr val="FF0000"/>
                </a:solidFill>
                <a:latin typeface="楷体_GB2312" pitchFamily="49" charset="-122"/>
                <a:ea typeface="楷体_GB2312" pitchFamily="49" charset="-122"/>
              </a:rPr>
              <a:t>s</a:t>
            </a:r>
          </a:p>
          <a:p>
            <a:pPr>
              <a:spcBef>
                <a:spcPct val="20000"/>
              </a:spcBef>
            </a:pP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3</a:t>
            </a:r>
            <a:r>
              <a:rPr lang="zh-CN" altLang="en-US" sz="3200" b="1">
                <a:solidFill>
                  <a:srgbClr val="FF0000"/>
                </a:solidFill>
                <a:latin typeface="楷体_GB2312" pitchFamily="49" charset="-122"/>
                <a:ea typeface="楷体_GB2312" pitchFamily="49" charset="-122"/>
              </a:rPr>
              <a:t>）将新结点*</a:t>
            </a:r>
            <a:r>
              <a:rPr lang="en-US" altLang="zh-CN" sz="3200" b="1">
                <a:solidFill>
                  <a:srgbClr val="FF0000"/>
                </a:solidFill>
                <a:latin typeface="楷体_GB2312" pitchFamily="49" charset="-122"/>
                <a:ea typeface="楷体_GB2312" pitchFamily="49" charset="-122"/>
              </a:rPr>
              <a:t>s</a:t>
            </a:r>
            <a:r>
              <a:rPr lang="zh-CN" altLang="en-US" sz="3200" b="1">
                <a:solidFill>
                  <a:srgbClr val="FF0000"/>
                </a:solidFill>
                <a:latin typeface="楷体_GB2312" pitchFamily="49" charset="-122"/>
                <a:ea typeface="楷体_GB2312" pitchFamily="49" charset="-122"/>
              </a:rPr>
              <a:t>的数据域置为</a:t>
            </a:r>
            <a:r>
              <a:rPr lang="en-US" altLang="zh-CN" sz="3200" b="1">
                <a:solidFill>
                  <a:srgbClr val="FF0000"/>
                </a:solidFill>
                <a:latin typeface="楷体_GB2312" pitchFamily="49" charset="-122"/>
                <a:ea typeface="楷体_GB2312" pitchFamily="49" charset="-122"/>
              </a:rPr>
              <a:t>x</a:t>
            </a:r>
          </a:p>
          <a:p>
            <a:pPr>
              <a:spcBef>
                <a:spcPct val="20000"/>
              </a:spcBef>
            </a:pP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4</a:t>
            </a:r>
            <a:r>
              <a:rPr lang="zh-CN" altLang="en-US" sz="3200" b="1">
                <a:solidFill>
                  <a:srgbClr val="FF0000"/>
                </a:solidFill>
                <a:latin typeface="楷体_GB2312" pitchFamily="49" charset="-122"/>
                <a:ea typeface="楷体_GB2312" pitchFamily="49" charset="-122"/>
              </a:rPr>
              <a:t>）新结点*</a:t>
            </a:r>
            <a:r>
              <a:rPr lang="en-US" altLang="zh-CN" sz="3200" b="1">
                <a:solidFill>
                  <a:srgbClr val="FF0000"/>
                </a:solidFill>
                <a:latin typeface="楷体_GB2312" pitchFamily="49" charset="-122"/>
                <a:ea typeface="楷体_GB2312" pitchFamily="49" charset="-122"/>
              </a:rPr>
              <a:t>s</a:t>
            </a:r>
            <a:r>
              <a:rPr lang="zh-CN" altLang="en-US" sz="3200" b="1">
                <a:solidFill>
                  <a:srgbClr val="FF0000"/>
                </a:solidFill>
                <a:latin typeface="楷体_GB2312" pitchFamily="49" charset="-122"/>
                <a:ea typeface="楷体_GB2312" pitchFamily="49" charset="-122"/>
              </a:rPr>
              <a:t>的指针域指向结点</a:t>
            </a:r>
            <a:r>
              <a:rPr lang="en-US" altLang="zh-CN" sz="3200" b="1">
                <a:solidFill>
                  <a:srgbClr val="FF0000"/>
                </a:solidFill>
                <a:latin typeface="楷体_GB2312" pitchFamily="49" charset="-122"/>
                <a:ea typeface="楷体_GB2312" pitchFamily="49" charset="-122"/>
              </a:rPr>
              <a:t>a</a:t>
            </a:r>
            <a:r>
              <a:rPr lang="en-US" altLang="zh-CN" sz="3200" b="1" baseline="-30000">
                <a:solidFill>
                  <a:srgbClr val="FF0000"/>
                </a:solidFill>
                <a:latin typeface="楷体_GB2312" pitchFamily="49" charset="-122"/>
                <a:ea typeface="楷体_GB2312" pitchFamily="49" charset="-122"/>
              </a:rPr>
              <a:t>i</a:t>
            </a:r>
            <a:endParaRPr lang="en-US" altLang="zh-CN" sz="3200" b="1">
              <a:solidFill>
                <a:srgbClr val="FF0000"/>
              </a:solidFill>
              <a:latin typeface="楷体_GB2312" pitchFamily="49" charset="-122"/>
              <a:ea typeface="楷体_GB2312" pitchFamily="49" charset="-122"/>
            </a:endParaRPr>
          </a:p>
          <a:p>
            <a:pPr>
              <a:spcBef>
                <a:spcPct val="20000"/>
              </a:spcBef>
            </a:pP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5</a:t>
            </a:r>
            <a:r>
              <a:rPr lang="zh-CN" altLang="en-US" sz="3200" b="1">
                <a:solidFill>
                  <a:srgbClr val="FF0000"/>
                </a:solidFill>
                <a:latin typeface="楷体_GB2312" pitchFamily="49" charset="-122"/>
                <a:ea typeface="楷体_GB2312" pitchFamily="49" charset="-122"/>
              </a:rPr>
              <a:t>）令结点*</a:t>
            </a:r>
            <a:r>
              <a:rPr lang="en-US" altLang="zh-CN" sz="3200" b="1">
                <a:solidFill>
                  <a:srgbClr val="FF0000"/>
                </a:solidFill>
                <a:latin typeface="楷体_GB2312" pitchFamily="49" charset="-122"/>
                <a:ea typeface="楷体_GB2312" pitchFamily="49" charset="-122"/>
              </a:rPr>
              <a:t>p</a:t>
            </a:r>
            <a:r>
              <a:rPr lang="zh-CN" altLang="en-US" sz="3200" b="1">
                <a:solidFill>
                  <a:srgbClr val="FF0000"/>
                </a:solidFill>
                <a:latin typeface="楷体_GB2312" pitchFamily="49" charset="-122"/>
                <a:ea typeface="楷体_GB2312" pitchFamily="49" charset="-122"/>
              </a:rPr>
              <a:t>的指针域指向新结点*</a:t>
            </a:r>
            <a:r>
              <a:rPr lang="en-US" altLang="zh-CN" sz="3200" b="1">
                <a:solidFill>
                  <a:srgbClr val="FF0000"/>
                </a:solidFill>
                <a:latin typeface="楷体_GB2312" pitchFamily="49" charset="-122"/>
                <a:ea typeface="楷体_GB2312" pitchFamily="49" charset="-122"/>
              </a:rPr>
              <a:t>s</a:t>
            </a:r>
          </a:p>
        </p:txBody>
      </p:sp>
      <p:pic>
        <p:nvPicPr>
          <p:cNvPr id="901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789363"/>
            <a:ext cx="7416800" cy="285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58"/>
          <p:cNvSpPr>
            <a:spLocks noChangeArrowheads="1"/>
          </p:cNvSpPr>
          <p:nvPr/>
        </p:nvSpPr>
        <p:spPr bwMode="auto">
          <a:xfrm>
            <a:off x="0" y="511175"/>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华文楷体" panose="02010600040101010101" pitchFamily="2" charset="-122"/>
                <a:ea typeface="华文楷体" panose="02010600040101010101" pitchFamily="2" charset="-122"/>
              </a:rPr>
              <a:t>2.2 </a:t>
            </a:r>
            <a:r>
              <a:rPr lang="zh-CN" altLang="en-US" sz="4000" b="1">
                <a:solidFill>
                  <a:srgbClr val="CC00CC"/>
                </a:solidFill>
                <a:latin typeface="华文楷体" panose="02010600040101010101" pitchFamily="2" charset="-122"/>
                <a:ea typeface="华文楷体" panose="02010600040101010101" pitchFamily="2" charset="-122"/>
              </a:rPr>
              <a:t>案例引入</a:t>
            </a:r>
          </a:p>
        </p:txBody>
      </p:sp>
      <p:sp>
        <p:nvSpPr>
          <p:cNvPr id="15363" name="Line 59"/>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364" name="Picture 6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ectangle 154"/>
          <p:cNvSpPr txBox="1">
            <a:spLocks noChangeArrowheads="1"/>
          </p:cNvSpPr>
          <p:nvPr/>
        </p:nvSpPr>
        <p:spPr>
          <a:xfrm>
            <a:off x="0" y="1268413"/>
            <a:ext cx="4933950" cy="609600"/>
          </a:xfrm>
          <a:prstGeom prst="rect">
            <a:avLst/>
          </a:prstGeom>
          <a:solidFill>
            <a:srgbClr val="92D050"/>
          </a:solidFill>
        </p:spPr>
        <p:txBody>
          <a:bodyPr/>
          <a:lstStyle/>
          <a:p>
            <a:pPr>
              <a:defRPr/>
            </a:pP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案例</a:t>
            </a:r>
            <a:r>
              <a:rPr kumimoji="1" lang="en-US" altLang="zh-CN"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2.1 </a:t>
            </a:r>
            <a:r>
              <a:rPr kumimoji="1" lang="zh-CN" altLang="en-US" b="1" kern="0" dirty="0">
                <a:effectLst>
                  <a:outerShdw blurRad="38100" dist="38100" dir="2700000" algn="tl">
                    <a:srgbClr val="000000"/>
                  </a:outerShdw>
                </a:effectLst>
                <a:latin typeface="华文楷体" panose="02010600040101010101" pitchFamily="2" charset="-122"/>
                <a:ea typeface="华文楷体" panose="02010600040101010101" pitchFamily="2" charset="-122"/>
                <a:cs typeface="+mj-cs"/>
              </a:rPr>
              <a:t>：一元多项式的运算</a:t>
            </a:r>
          </a:p>
        </p:txBody>
      </p:sp>
      <p:sp>
        <p:nvSpPr>
          <p:cNvPr id="63" name="矩形 62"/>
          <p:cNvSpPr>
            <a:spLocks noChangeArrowheads="1"/>
          </p:cNvSpPr>
          <p:nvPr/>
        </p:nvSpPr>
        <p:spPr bwMode="auto">
          <a:xfrm>
            <a:off x="714375" y="2000250"/>
            <a:ext cx="5357813"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i="1"/>
              <a:t>P</a:t>
            </a:r>
            <a:r>
              <a:rPr lang="en-US" altLang="zh-CN" b="1" i="1" baseline="-25000"/>
              <a:t>n</a:t>
            </a:r>
            <a:r>
              <a:rPr lang="en-US" altLang="zh-CN" b="1"/>
              <a:t>(</a:t>
            </a:r>
            <a:r>
              <a:rPr lang="en-US" altLang="zh-CN" b="1" i="1"/>
              <a:t>x</a:t>
            </a:r>
            <a:r>
              <a:rPr lang="en-US" altLang="zh-CN" b="1"/>
              <a:t>) = </a:t>
            </a:r>
            <a:r>
              <a:rPr lang="en-US" altLang="zh-CN" b="1" i="1"/>
              <a:t>p</a:t>
            </a:r>
            <a:r>
              <a:rPr lang="en-US" altLang="zh-CN" b="1" baseline="-25000"/>
              <a:t>0</a:t>
            </a:r>
            <a:r>
              <a:rPr lang="en-US" altLang="zh-CN" b="1"/>
              <a:t> + </a:t>
            </a:r>
            <a:r>
              <a:rPr lang="en-US" altLang="zh-CN" b="1" i="1"/>
              <a:t>p</a:t>
            </a:r>
            <a:r>
              <a:rPr lang="en-US" altLang="zh-CN" b="1" baseline="-25000"/>
              <a:t>1</a:t>
            </a:r>
            <a:r>
              <a:rPr lang="en-US" altLang="zh-CN" b="1"/>
              <a:t>x + </a:t>
            </a:r>
            <a:r>
              <a:rPr lang="en-US" altLang="zh-CN" b="1" i="1"/>
              <a:t>p</a:t>
            </a:r>
            <a:r>
              <a:rPr lang="en-US" altLang="zh-CN" b="1" baseline="-25000"/>
              <a:t>2</a:t>
            </a:r>
            <a:r>
              <a:rPr lang="en-US" altLang="zh-CN" b="1" i="1"/>
              <a:t>x</a:t>
            </a:r>
            <a:r>
              <a:rPr lang="en-US" altLang="zh-CN" b="1" baseline="30000"/>
              <a:t>2</a:t>
            </a:r>
            <a:r>
              <a:rPr lang="en-US" altLang="zh-CN" b="1"/>
              <a:t> + … + </a:t>
            </a:r>
            <a:r>
              <a:rPr lang="en-US" altLang="zh-CN" b="1" i="1"/>
              <a:t>p</a:t>
            </a:r>
            <a:r>
              <a:rPr lang="en-US" altLang="zh-CN" b="1" i="1" baseline="-25000"/>
              <a:t>n</a:t>
            </a:r>
            <a:r>
              <a:rPr lang="en-US" altLang="zh-CN" b="1" i="1"/>
              <a:t>x</a:t>
            </a:r>
            <a:r>
              <a:rPr lang="en-US" altLang="zh-CN" b="1" i="1" baseline="30000"/>
              <a:t>n</a:t>
            </a:r>
            <a:endParaRPr lang="zh-CN" altLang="en-US" b="1"/>
          </a:p>
        </p:txBody>
      </p:sp>
      <p:grpSp>
        <p:nvGrpSpPr>
          <p:cNvPr id="2" name="组合 71"/>
          <p:cNvGrpSpPr>
            <a:grpSpLocks/>
          </p:cNvGrpSpPr>
          <p:nvPr/>
        </p:nvGrpSpPr>
        <p:grpSpPr bwMode="auto">
          <a:xfrm>
            <a:off x="4786313" y="2189163"/>
            <a:ext cx="4143375" cy="1192212"/>
            <a:chOff x="4786314" y="2188859"/>
            <a:chExt cx="4143403" cy="1192421"/>
          </a:xfrm>
        </p:grpSpPr>
        <p:sp>
          <p:nvSpPr>
            <p:cNvPr id="15393" name="矩形 64"/>
            <p:cNvSpPr>
              <a:spLocks noChangeArrowheads="1"/>
            </p:cNvSpPr>
            <p:nvPr/>
          </p:nvSpPr>
          <p:spPr bwMode="auto">
            <a:xfrm>
              <a:off x="4786314" y="2858060"/>
              <a:ext cx="4143403" cy="52322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latin typeface="华文楷体" panose="02010600040101010101" pitchFamily="2" charset="-122"/>
                  <a:ea typeface="华文楷体" panose="02010600040101010101" pitchFamily="2" charset="-122"/>
                </a:rPr>
                <a:t>线性表</a:t>
              </a:r>
              <a:r>
                <a:rPr lang="en-US" altLang="zh-CN" b="1"/>
                <a:t>P = (p</a:t>
              </a:r>
              <a:r>
                <a:rPr lang="en-US" altLang="zh-CN" b="1" baseline="-25000"/>
                <a:t>0</a:t>
              </a:r>
              <a:r>
                <a:rPr lang="en-US" altLang="zh-CN" b="1"/>
                <a:t>,p</a:t>
              </a:r>
              <a:r>
                <a:rPr lang="en-US" altLang="zh-CN" b="1" baseline="-25000"/>
                <a:t>1</a:t>
              </a:r>
              <a:r>
                <a:rPr lang="en-US" altLang="zh-CN" b="1"/>
                <a:t>,p</a:t>
              </a:r>
              <a:r>
                <a:rPr lang="en-US" altLang="zh-CN" b="1" baseline="-25000"/>
                <a:t>2</a:t>
              </a:r>
              <a:r>
                <a:rPr lang="en-US" altLang="zh-CN" b="1"/>
                <a:t>,…,p</a:t>
              </a:r>
              <a:r>
                <a:rPr lang="en-US" altLang="zh-CN" b="1" baseline="-25000"/>
                <a:t>n</a:t>
              </a:r>
              <a:r>
                <a:rPr lang="en-US" altLang="zh-CN" b="1"/>
                <a:t>)</a:t>
              </a:r>
              <a:endParaRPr lang="zh-CN" altLang="en-US" b="1"/>
            </a:p>
          </p:txBody>
        </p:sp>
        <p:sp>
          <p:nvSpPr>
            <p:cNvPr id="15394" name="右弧形箭头 70"/>
            <p:cNvSpPr>
              <a:spLocks noChangeArrowheads="1"/>
            </p:cNvSpPr>
            <p:nvPr/>
          </p:nvSpPr>
          <p:spPr bwMode="auto">
            <a:xfrm>
              <a:off x="6072182" y="2188859"/>
              <a:ext cx="428629" cy="669201"/>
            </a:xfrm>
            <a:prstGeom prst="curvedLeftArrow">
              <a:avLst>
                <a:gd name="adj1" fmla="val 25002"/>
                <a:gd name="adj2" fmla="val 49996"/>
                <a:gd name="adj3" fmla="val 3328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aphicFrame>
        <p:nvGraphicFramePr>
          <p:cNvPr id="74" name="表格 73"/>
          <p:cNvGraphicFramePr>
            <a:graphicFrameLocks noGrp="1"/>
          </p:cNvGraphicFramePr>
          <p:nvPr/>
        </p:nvGraphicFramePr>
        <p:xfrm>
          <a:off x="1046163" y="4759325"/>
          <a:ext cx="6413500" cy="1241425"/>
        </p:xfrm>
        <a:graphic>
          <a:graphicData uri="http://schemas.openxmlformats.org/drawingml/2006/table">
            <a:tbl>
              <a:tblPr/>
              <a:tblGrid>
                <a:gridCol w="1068413">
                  <a:extLst>
                    <a:ext uri="{9D8B030D-6E8A-4147-A177-3AD203B41FA5}">
                      <a16:colId xmlns:a16="http://schemas.microsoft.com/office/drawing/2014/main" val="20000"/>
                    </a:ext>
                  </a:extLst>
                </a:gridCol>
                <a:gridCol w="1069168">
                  <a:extLst>
                    <a:ext uri="{9D8B030D-6E8A-4147-A177-3AD203B41FA5}">
                      <a16:colId xmlns:a16="http://schemas.microsoft.com/office/drawing/2014/main" val="20001"/>
                    </a:ext>
                  </a:extLst>
                </a:gridCol>
                <a:gridCol w="1069168">
                  <a:extLst>
                    <a:ext uri="{9D8B030D-6E8A-4147-A177-3AD203B41FA5}">
                      <a16:colId xmlns:a16="http://schemas.microsoft.com/office/drawing/2014/main" val="20002"/>
                    </a:ext>
                  </a:extLst>
                </a:gridCol>
                <a:gridCol w="1068413">
                  <a:extLst>
                    <a:ext uri="{9D8B030D-6E8A-4147-A177-3AD203B41FA5}">
                      <a16:colId xmlns:a16="http://schemas.microsoft.com/office/drawing/2014/main" val="20003"/>
                    </a:ext>
                  </a:extLst>
                </a:gridCol>
                <a:gridCol w="1069168">
                  <a:extLst>
                    <a:ext uri="{9D8B030D-6E8A-4147-A177-3AD203B41FA5}">
                      <a16:colId xmlns:a16="http://schemas.microsoft.com/office/drawing/2014/main" val="20004"/>
                    </a:ext>
                  </a:extLst>
                </a:gridCol>
                <a:gridCol w="1069168">
                  <a:extLst>
                    <a:ext uri="{9D8B030D-6E8A-4147-A177-3AD203B41FA5}">
                      <a16:colId xmlns:a16="http://schemas.microsoft.com/office/drawing/2014/main" val="20005"/>
                    </a:ext>
                  </a:extLst>
                </a:gridCol>
              </a:tblGrid>
              <a:tr h="620713">
                <a:tc>
                  <a:txBody>
                    <a:bodyPr/>
                    <a:lstStyle/>
                    <a:p>
                      <a:pPr algn="ctr">
                        <a:spcBef>
                          <a:spcPts val="120"/>
                        </a:spcBef>
                        <a:spcAft>
                          <a:spcPts val="120"/>
                        </a:spcAft>
                      </a:pPr>
                      <a:r>
                        <a:rPr lang="zh-CN" sz="2000" kern="1000" dirty="0">
                          <a:latin typeface="Times New Roman" panose="02020603050405020304"/>
                          <a:ea typeface="方正书宋简体"/>
                          <a:cs typeface="Times New Roman" panose="02020603050405020304"/>
                        </a:rPr>
                        <a:t>指数（下标</a:t>
                      </a:r>
                      <a:r>
                        <a:rPr lang="en-US" sz="2000" kern="1000" dirty="0" err="1">
                          <a:latin typeface="Times New Roman" panose="02020603050405020304"/>
                          <a:ea typeface="方正书宋简体"/>
                          <a:cs typeface="Times New Roman" panose="02020603050405020304"/>
                        </a:rPr>
                        <a:t>i</a:t>
                      </a:r>
                      <a:r>
                        <a:rPr lang="zh-CN" sz="2000" kern="1000" dirty="0">
                          <a:latin typeface="Times New Roman" panose="02020603050405020304"/>
                          <a:ea typeface="方正书宋简体"/>
                          <a:cs typeface="Times New Roman" panose="02020603050405020304"/>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0</a:t>
                      </a:r>
                      <a:endParaRPr lang="zh-CN" sz="20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1</a:t>
                      </a:r>
                      <a:endParaRPr lang="zh-CN" sz="20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2</a:t>
                      </a:r>
                      <a:endParaRPr lang="zh-CN" sz="20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dirty="0">
                          <a:latin typeface="Times New Roman" panose="02020603050405020304"/>
                          <a:ea typeface="方正书宋简体"/>
                          <a:cs typeface="Times New Roman" panose="02020603050405020304"/>
                        </a:rPr>
                        <a:t>3</a:t>
                      </a:r>
                      <a:endParaRPr lang="zh-CN" sz="2000" kern="1000" dirty="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000" kern="1000">
                          <a:latin typeface="Times New Roman" panose="02020603050405020304"/>
                          <a:ea typeface="方正书宋简体"/>
                          <a:cs typeface="Times New Roman" panose="02020603050405020304"/>
                        </a:rPr>
                        <a:t>4</a:t>
                      </a:r>
                      <a:endParaRPr lang="zh-CN" sz="2000" kern="1000">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0"/>
                  </a:ext>
                </a:extLst>
              </a:tr>
              <a:tr h="620713">
                <a:tc>
                  <a:txBody>
                    <a:bodyPr/>
                    <a:lstStyle/>
                    <a:p>
                      <a:pPr algn="ctr">
                        <a:spcBef>
                          <a:spcPts val="120"/>
                        </a:spcBef>
                        <a:spcAft>
                          <a:spcPts val="120"/>
                        </a:spcAft>
                      </a:pPr>
                      <a:r>
                        <a:rPr lang="zh-CN" sz="2000" kern="1000">
                          <a:latin typeface="Times New Roman" panose="02020603050405020304"/>
                          <a:ea typeface="方正书宋简体"/>
                          <a:cs typeface="Times New Roman" panose="02020603050405020304"/>
                        </a:rPr>
                        <a:t>系数</a:t>
                      </a:r>
                      <a:r>
                        <a:rPr lang="en-US" sz="2000" kern="1000">
                          <a:latin typeface="Times New Roman" panose="02020603050405020304"/>
                          <a:ea typeface="方正书宋简体"/>
                          <a:cs typeface="Times New Roman" panose="02020603050405020304"/>
                        </a:rPr>
                        <a:t>p[i]</a:t>
                      </a:r>
                      <a:endParaRPr lang="zh-CN" sz="2000" kern="1000">
                        <a:latin typeface="Times New Roman" panose="02020603050405020304"/>
                        <a:ea typeface="方正书宋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10</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5</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-4</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3</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tc>
                  <a:txBody>
                    <a:bodyPr/>
                    <a:lstStyle/>
                    <a:p>
                      <a:pPr algn="ctr">
                        <a:spcBef>
                          <a:spcPts val="120"/>
                        </a:spcBef>
                        <a:spcAft>
                          <a:spcPts val="120"/>
                        </a:spcAft>
                      </a:pPr>
                      <a:r>
                        <a:rPr lang="en-US" sz="2800" b="1" kern="1000" dirty="0">
                          <a:solidFill>
                            <a:srgbClr val="FF0000"/>
                          </a:solidFill>
                          <a:latin typeface="Times New Roman" panose="02020603050405020304"/>
                          <a:ea typeface="方正书宋简体"/>
                          <a:cs typeface="Times New Roman" panose="02020603050405020304"/>
                        </a:rPr>
                        <a:t>2</a:t>
                      </a:r>
                      <a:endParaRPr lang="zh-CN" sz="2800" b="1" kern="1000" dirty="0">
                        <a:solidFill>
                          <a:srgbClr val="FF0000"/>
                        </a:solidFill>
                        <a:latin typeface="Times New Roman" panose="02020603050405020304"/>
                        <a:ea typeface="方正书宋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1"/>
                  </a:ext>
                </a:extLst>
              </a:tr>
            </a:tbl>
          </a:graphicData>
        </a:graphic>
      </p:graphicFrame>
      <p:sp>
        <p:nvSpPr>
          <p:cNvPr id="44062" name="矩形 74"/>
          <p:cNvSpPr>
            <a:spLocks noChangeArrowheads="1"/>
          </p:cNvSpPr>
          <p:nvPr/>
        </p:nvSpPr>
        <p:spPr bwMode="auto">
          <a:xfrm>
            <a:off x="642938" y="3857625"/>
            <a:ext cx="51435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i="1"/>
              <a:t>P</a:t>
            </a:r>
            <a:r>
              <a:rPr lang="en-US" altLang="zh-CN" b="1"/>
              <a:t>(</a:t>
            </a:r>
            <a:r>
              <a:rPr lang="en-US" altLang="zh-CN" b="1" i="1"/>
              <a:t>x</a:t>
            </a:r>
            <a:r>
              <a:rPr lang="en-US" altLang="zh-CN" b="1"/>
              <a:t>) = 10 + 5x - 4</a:t>
            </a:r>
            <a:r>
              <a:rPr lang="en-US" altLang="zh-CN" b="1" i="1"/>
              <a:t>x</a:t>
            </a:r>
            <a:r>
              <a:rPr lang="en-US" altLang="zh-CN" b="1" baseline="30000"/>
              <a:t>2</a:t>
            </a:r>
            <a:r>
              <a:rPr lang="en-US" altLang="zh-CN" b="1"/>
              <a:t> + 3</a:t>
            </a:r>
            <a:r>
              <a:rPr lang="en-US" altLang="zh-CN" b="1" i="1"/>
              <a:t>x</a:t>
            </a:r>
            <a:r>
              <a:rPr lang="en-US" altLang="zh-CN" b="1" baseline="30000"/>
              <a:t>3</a:t>
            </a:r>
            <a:r>
              <a:rPr lang="en-US" altLang="zh-CN" b="1"/>
              <a:t> + 2</a:t>
            </a:r>
            <a:r>
              <a:rPr lang="en-US" altLang="zh-CN" b="1" i="1"/>
              <a:t>x</a:t>
            </a:r>
            <a:r>
              <a:rPr lang="en-US" altLang="zh-CN" b="1" baseline="30000"/>
              <a:t>4</a:t>
            </a:r>
            <a:endParaRPr lang="zh-CN" altLang="en-US" b="1"/>
          </a:p>
        </p:txBody>
      </p:sp>
      <p:grpSp>
        <p:nvGrpSpPr>
          <p:cNvPr id="3" name="组合 14"/>
          <p:cNvGrpSpPr>
            <a:grpSpLocks/>
          </p:cNvGrpSpPr>
          <p:nvPr/>
        </p:nvGrpSpPr>
        <p:grpSpPr bwMode="auto">
          <a:xfrm>
            <a:off x="5786438" y="3644900"/>
            <a:ext cx="3190875" cy="1069975"/>
            <a:chOff x="5786438" y="3644900"/>
            <a:chExt cx="3190875" cy="1069975"/>
          </a:xfrm>
        </p:grpSpPr>
        <p:sp>
          <p:nvSpPr>
            <p:cNvPr id="15391" name="矩形 75"/>
            <p:cNvSpPr>
              <a:spLocks noChangeArrowheads="1"/>
            </p:cNvSpPr>
            <p:nvPr/>
          </p:nvSpPr>
          <p:spPr bwMode="auto">
            <a:xfrm>
              <a:off x="6500813" y="3644900"/>
              <a:ext cx="2476500" cy="10699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2400" b="1">
                  <a:solidFill>
                    <a:srgbClr val="FF0000"/>
                  </a:solidFill>
                  <a:latin typeface="华文楷体" panose="02010600040101010101" pitchFamily="2" charset="-122"/>
                  <a:ea typeface="华文楷体" panose="02010600040101010101" pitchFamily="2" charset="-122"/>
                </a:rPr>
                <a:t>数组表示</a:t>
              </a:r>
              <a:endParaRPr lang="en-US" altLang="zh-CN" sz="2400" b="1">
                <a:solidFill>
                  <a:srgbClr val="FF0000"/>
                </a:solidFill>
                <a:latin typeface="华文楷体" panose="02010600040101010101" pitchFamily="2" charset="-122"/>
                <a:ea typeface="华文楷体" panose="02010600040101010101" pitchFamily="2" charset="-122"/>
              </a:endParaRPr>
            </a:p>
            <a:p>
              <a:pPr>
                <a:spcBef>
                  <a:spcPct val="20000"/>
                </a:spcBef>
              </a:pPr>
              <a:r>
                <a:rPr lang="zh-CN" altLang="en-US" sz="1800" b="1"/>
                <a:t>（每一项的指数</a:t>
              </a:r>
              <a:r>
                <a:rPr lang="en-US" altLang="zh-CN" sz="1800" b="1" i="1"/>
                <a:t>i</a:t>
              </a:r>
              <a:r>
                <a:rPr lang="zh-CN" altLang="en-US" sz="1800" b="1"/>
                <a:t>隐含在其系数</a:t>
              </a:r>
              <a:r>
                <a:rPr lang="en-US" altLang="zh-CN" sz="1800" b="1" i="1"/>
                <a:t>p</a:t>
              </a:r>
              <a:r>
                <a:rPr lang="en-US" altLang="zh-CN" sz="1800" b="1" i="1" baseline="-30000"/>
                <a:t>i</a:t>
              </a:r>
              <a:r>
                <a:rPr lang="zh-CN" altLang="en-US" sz="1800" b="1"/>
                <a:t>的序号中）</a:t>
              </a:r>
              <a:endParaRPr lang="zh-CN" altLang="en-US" sz="2400" b="1"/>
            </a:p>
          </p:txBody>
        </p:sp>
        <p:sp>
          <p:nvSpPr>
            <p:cNvPr id="15392" name="右弧形箭头 76"/>
            <p:cNvSpPr>
              <a:spLocks noChangeArrowheads="1"/>
            </p:cNvSpPr>
            <p:nvPr/>
          </p:nvSpPr>
          <p:spPr bwMode="auto">
            <a:xfrm>
              <a:off x="5786438" y="4046538"/>
              <a:ext cx="428625" cy="668337"/>
            </a:xfrm>
            <a:prstGeom prst="curvedLeftArrow">
              <a:avLst>
                <a:gd name="adj1" fmla="val 24970"/>
                <a:gd name="adj2" fmla="val 49932"/>
                <a:gd name="adj3" fmla="val 3328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ox(in)">
                                      <p:cBhvr>
                                        <p:cTn id="7" dur="500"/>
                                        <p:tgtEl>
                                          <p:spTgt spid="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062"/>
                                        </p:tgtEl>
                                        <p:attrNameLst>
                                          <p:attrName>style.visibility</p:attrName>
                                        </p:attrNameLst>
                                      </p:cBhvr>
                                      <p:to>
                                        <p:strVal val="visible"/>
                                      </p:to>
                                    </p:set>
                                    <p:anim calcmode="lin" valueType="num">
                                      <p:cBhvr additive="base">
                                        <p:cTn id="17" dur="500" fill="hold"/>
                                        <p:tgtEl>
                                          <p:spTgt spid="44062"/>
                                        </p:tgtEl>
                                        <p:attrNameLst>
                                          <p:attrName>ppt_x</p:attrName>
                                        </p:attrNameLst>
                                      </p:cBhvr>
                                      <p:tavLst>
                                        <p:tav tm="0">
                                          <p:val>
                                            <p:strVal val="#ppt_x"/>
                                          </p:val>
                                        </p:tav>
                                        <p:tav tm="100000">
                                          <p:val>
                                            <p:strVal val="#ppt_x"/>
                                          </p:val>
                                        </p:tav>
                                      </p:tavLst>
                                    </p:anim>
                                    <p:anim calcmode="lin" valueType="num">
                                      <p:cBhvr additive="base">
                                        <p:cTn id="18" dur="500" fill="hold"/>
                                        <p:tgtEl>
                                          <p:spTgt spid="4406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box(in)">
                                      <p:cBhvr>
                                        <p:cTn id="2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44062"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4"/>
          <p:cNvSpPr>
            <a:spLocks noChangeArrowheads="1"/>
          </p:cNvSpPr>
          <p:nvPr/>
        </p:nvSpPr>
        <p:spPr bwMode="auto">
          <a:xfrm>
            <a:off x="304800" y="765175"/>
            <a:ext cx="88392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chemeClr val="hlink"/>
                </a:solidFill>
                <a:latin typeface="楷体_GB2312" pitchFamily="49" charset="-122"/>
                <a:ea typeface="楷体_GB2312" pitchFamily="49" charset="-122"/>
              </a:rPr>
              <a:t>//</a:t>
            </a:r>
            <a:r>
              <a:rPr lang="zh-CN" altLang="en-US" b="1">
                <a:solidFill>
                  <a:schemeClr val="hlink"/>
                </a:solidFill>
                <a:latin typeface="楷体_GB2312" pitchFamily="49" charset="-122"/>
                <a:ea typeface="楷体_GB2312" pitchFamily="49" charset="-122"/>
              </a:rPr>
              <a:t>在</a:t>
            </a:r>
            <a:r>
              <a:rPr lang="en-US" altLang="zh-CN" b="1">
                <a:solidFill>
                  <a:schemeClr val="hlink"/>
                </a:solidFill>
                <a:latin typeface="楷体_GB2312" pitchFamily="49" charset="-122"/>
                <a:ea typeface="楷体_GB2312" pitchFamily="49" charset="-122"/>
              </a:rPr>
              <a:t>L</a:t>
            </a:r>
            <a:r>
              <a:rPr lang="zh-CN" altLang="en-US" b="1">
                <a:solidFill>
                  <a:schemeClr val="hlink"/>
                </a:solidFill>
                <a:latin typeface="楷体_GB2312" pitchFamily="49" charset="-122"/>
                <a:ea typeface="楷体_GB2312" pitchFamily="49" charset="-122"/>
              </a:rPr>
              <a:t>中第</a:t>
            </a:r>
            <a:r>
              <a:rPr lang="en-US" altLang="zh-CN" b="1">
                <a:solidFill>
                  <a:schemeClr val="hlink"/>
                </a:solidFill>
                <a:latin typeface="楷体_GB2312" pitchFamily="49" charset="-122"/>
                <a:ea typeface="楷体_GB2312" pitchFamily="49" charset="-122"/>
              </a:rPr>
              <a:t>i</a:t>
            </a:r>
            <a:r>
              <a:rPr lang="zh-CN" altLang="en-US" b="1">
                <a:solidFill>
                  <a:schemeClr val="hlink"/>
                </a:solidFill>
                <a:latin typeface="楷体_GB2312" pitchFamily="49" charset="-122"/>
                <a:ea typeface="楷体_GB2312" pitchFamily="49" charset="-122"/>
              </a:rPr>
              <a:t>个元素之前插入数据元素</a:t>
            </a:r>
            <a:r>
              <a:rPr lang="en-US" altLang="zh-CN" b="1">
                <a:solidFill>
                  <a:schemeClr val="hlink"/>
                </a:solidFill>
                <a:latin typeface="楷体_GB2312" pitchFamily="49" charset="-122"/>
                <a:ea typeface="楷体_GB2312" pitchFamily="49" charset="-122"/>
              </a:rPr>
              <a:t>e</a:t>
            </a:r>
            <a:r>
              <a:rPr lang="en-US" altLang="zh-CN" b="1">
                <a:solidFill>
                  <a:srgbClr val="FF0000"/>
                </a:solidFill>
                <a:latin typeface="楷体_GB2312" pitchFamily="49" charset="-122"/>
                <a:ea typeface="楷体_GB2312" pitchFamily="49" charset="-122"/>
              </a:rPr>
              <a:t> </a:t>
            </a:r>
          </a:p>
          <a:p>
            <a:pPr>
              <a:spcBef>
                <a:spcPct val="20000"/>
              </a:spcBef>
            </a:pPr>
            <a:r>
              <a:rPr lang="en-US" altLang="zh-CN" sz="2400" b="1"/>
              <a:t>Status ListInsert_L(LinkList &amp;L,int i,ElemType e){ </a:t>
            </a:r>
          </a:p>
          <a:p>
            <a:pPr>
              <a:spcBef>
                <a:spcPct val="20000"/>
              </a:spcBef>
            </a:pPr>
            <a:r>
              <a:rPr lang="en-US" altLang="zh-CN" sz="2400" b="1"/>
              <a:t>     p=L;j=0; </a:t>
            </a:r>
          </a:p>
          <a:p>
            <a:pPr>
              <a:spcBef>
                <a:spcPct val="20000"/>
              </a:spcBef>
            </a:pPr>
            <a:r>
              <a:rPr lang="en-US" altLang="zh-CN" sz="2400" b="1"/>
              <a:t>      </a:t>
            </a:r>
            <a:r>
              <a:rPr lang="en-US" altLang="zh-CN" sz="2400" b="1">
                <a:solidFill>
                  <a:srgbClr val="FF0000"/>
                </a:solidFill>
              </a:rPr>
              <a:t>while(p&amp;&amp;j&lt;i−1){p=p-&gt;next;++j;}</a:t>
            </a:r>
            <a:r>
              <a:rPr lang="en-US" altLang="zh-CN" sz="2400" b="1"/>
              <a:t>	//</a:t>
            </a:r>
            <a:r>
              <a:rPr lang="zh-CN" altLang="en-US" sz="2400" b="1"/>
              <a:t>寻找第</a:t>
            </a:r>
            <a:r>
              <a:rPr lang="en-US" altLang="zh-CN" sz="2400" b="1"/>
              <a:t>i−1</a:t>
            </a:r>
            <a:r>
              <a:rPr lang="zh-CN" altLang="en-US" sz="2400" b="1"/>
              <a:t>个结点 </a:t>
            </a:r>
          </a:p>
          <a:p>
            <a:pPr>
              <a:spcBef>
                <a:spcPct val="20000"/>
              </a:spcBef>
            </a:pPr>
            <a:r>
              <a:rPr lang="zh-CN" altLang="en-US" sz="2400" b="1"/>
              <a:t>      </a:t>
            </a:r>
            <a:r>
              <a:rPr lang="en-US" altLang="zh-CN" sz="2400" b="1"/>
              <a:t>if(!p||j&gt;i−1)return ERROR;	//i</a:t>
            </a:r>
            <a:r>
              <a:rPr lang="zh-CN" altLang="en-US" sz="2400" b="1"/>
              <a:t>大于表长 </a:t>
            </a:r>
            <a:r>
              <a:rPr lang="en-US" altLang="zh-CN" sz="2400" b="1"/>
              <a:t>+ 1</a:t>
            </a:r>
            <a:r>
              <a:rPr lang="zh-CN" altLang="en-US" sz="2400" b="1"/>
              <a:t>或者小于</a:t>
            </a:r>
            <a:r>
              <a:rPr lang="en-US" altLang="zh-CN" sz="2400" b="1"/>
              <a:t>1  </a:t>
            </a:r>
          </a:p>
          <a:p>
            <a:pPr>
              <a:spcBef>
                <a:spcPct val="20000"/>
              </a:spcBef>
            </a:pPr>
            <a:r>
              <a:rPr lang="en-US" altLang="zh-CN" sz="2400" b="1"/>
              <a:t>      s=new LNode;			//</a:t>
            </a:r>
            <a:r>
              <a:rPr lang="zh-CN" altLang="en-US" sz="2400" b="1"/>
              <a:t>生成新结点</a:t>
            </a:r>
            <a:r>
              <a:rPr lang="en-US" altLang="zh-CN" sz="2400" b="1"/>
              <a:t>s </a:t>
            </a:r>
          </a:p>
          <a:p>
            <a:pPr>
              <a:spcBef>
                <a:spcPct val="20000"/>
              </a:spcBef>
            </a:pPr>
            <a:r>
              <a:rPr lang="en-US" altLang="zh-CN" sz="2400" b="1"/>
              <a:t>      s-&gt;data=e;      		           //</a:t>
            </a:r>
            <a:r>
              <a:rPr lang="zh-CN" altLang="en-US" sz="2400" b="1"/>
              <a:t>将结点</a:t>
            </a:r>
            <a:r>
              <a:rPr lang="en-US" altLang="zh-CN" sz="2400" b="1"/>
              <a:t>s</a:t>
            </a:r>
            <a:r>
              <a:rPr lang="zh-CN" altLang="en-US" sz="2400" b="1"/>
              <a:t>的数据域置为</a:t>
            </a:r>
            <a:r>
              <a:rPr lang="en-US" altLang="zh-CN" sz="2400" b="1"/>
              <a:t>e </a:t>
            </a:r>
          </a:p>
          <a:p>
            <a:pPr>
              <a:spcBef>
                <a:spcPct val="20000"/>
              </a:spcBef>
            </a:pPr>
            <a:r>
              <a:rPr lang="en-US" altLang="zh-CN" sz="2400" b="1"/>
              <a:t>      </a:t>
            </a:r>
            <a:r>
              <a:rPr lang="en-US" altLang="zh-CN" sz="2400" b="1">
                <a:solidFill>
                  <a:srgbClr val="FF0000"/>
                </a:solidFill>
              </a:rPr>
              <a:t>s-&gt;next=p-&gt;next;	</a:t>
            </a:r>
            <a:r>
              <a:rPr lang="en-US" altLang="zh-CN" sz="2400" b="1"/>
              <a:t>   	          //</a:t>
            </a:r>
            <a:r>
              <a:rPr lang="zh-CN" altLang="en-US" sz="2400" b="1"/>
              <a:t>将结点</a:t>
            </a:r>
            <a:r>
              <a:rPr lang="en-US" altLang="zh-CN" sz="2400" b="1"/>
              <a:t>s</a:t>
            </a:r>
            <a:r>
              <a:rPr lang="zh-CN" altLang="en-US" sz="2400" b="1"/>
              <a:t>插入</a:t>
            </a:r>
            <a:r>
              <a:rPr lang="en-US" altLang="zh-CN" sz="2400" b="1"/>
              <a:t>L</a:t>
            </a:r>
            <a:r>
              <a:rPr lang="zh-CN" altLang="en-US" sz="2400" b="1"/>
              <a:t>中 </a:t>
            </a:r>
          </a:p>
          <a:p>
            <a:pPr>
              <a:spcBef>
                <a:spcPct val="20000"/>
              </a:spcBef>
            </a:pPr>
            <a:r>
              <a:rPr lang="zh-CN" altLang="en-US" sz="2400" b="1"/>
              <a:t>      </a:t>
            </a:r>
            <a:r>
              <a:rPr lang="en-US" altLang="zh-CN" sz="2400" b="1">
                <a:solidFill>
                  <a:srgbClr val="FF0000"/>
                </a:solidFill>
              </a:rPr>
              <a:t>p-&gt;next=s; </a:t>
            </a:r>
          </a:p>
          <a:p>
            <a:pPr>
              <a:spcBef>
                <a:spcPct val="20000"/>
              </a:spcBef>
            </a:pPr>
            <a:r>
              <a:rPr lang="en-US" altLang="zh-CN" sz="2400" b="1"/>
              <a:t>      return OK; </a:t>
            </a:r>
          </a:p>
          <a:p>
            <a:pPr>
              <a:spcBef>
                <a:spcPct val="20000"/>
              </a:spcBef>
            </a:pPr>
            <a:r>
              <a:rPr lang="en-US" altLang="zh-CN" sz="2400" b="1"/>
              <a:t>}//ListInsert_L</a:t>
            </a:r>
            <a:r>
              <a:rPr lang="en-US" altLang="zh-CN" sz="2400"/>
              <a:t> </a:t>
            </a:r>
          </a:p>
        </p:txBody>
      </p:sp>
      <p:sp>
        <p:nvSpPr>
          <p:cNvPr id="91139" name="Rectangle 6"/>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4"/>
          <p:cNvSpPr>
            <a:spLocks noChangeArrowheads="1"/>
          </p:cNvSpPr>
          <p:nvPr/>
        </p:nvSpPr>
        <p:spPr bwMode="auto">
          <a:xfrm>
            <a:off x="468313" y="981075"/>
            <a:ext cx="83518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nSpc>
                <a:spcPct val="90000"/>
              </a:lnSpc>
              <a:spcBef>
                <a:spcPct val="20000"/>
              </a:spcBef>
              <a:buFontTx/>
              <a:buChar char="•"/>
            </a:pPr>
            <a:r>
              <a:rPr lang="zh-CN" altLang="en-US" sz="3200" b="1">
                <a:latin typeface="楷体_GB2312" pitchFamily="49" charset="-122"/>
                <a:ea typeface="楷体_GB2312" pitchFamily="49" charset="-122"/>
              </a:rPr>
              <a:t>将表的第</a:t>
            </a:r>
            <a:r>
              <a:rPr lang="en-US" altLang="zh-CN" sz="3200" b="1">
                <a:latin typeface="楷体_GB2312" pitchFamily="49" charset="-122"/>
                <a:ea typeface="楷体_GB2312" pitchFamily="49" charset="-122"/>
              </a:rPr>
              <a:t>i</a:t>
            </a:r>
            <a:r>
              <a:rPr lang="zh-CN" altLang="en-US" sz="3200" b="1">
                <a:latin typeface="楷体_GB2312" pitchFamily="49" charset="-122"/>
                <a:ea typeface="楷体_GB2312" pitchFamily="49" charset="-122"/>
              </a:rPr>
              <a:t>个结点删去</a:t>
            </a:r>
          </a:p>
          <a:p>
            <a:pPr>
              <a:lnSpc>
                <a:spcPct val="90000"/>
              </a:lnSpc>
              <a:spcBef>
                <a:spcPct val="20000"/>
              </a:spcBef>
              <a:buFontTx/>
              <a:buChar char="•"/>
            </a:pPr>
            <a:r>
              <a:rPr lang="zh-CN" altLang="en-US" sz="3200" b="1">
                <a:latin typeface="楷体_GB2312" pitchFamily="49" charset="-122"/>
                <a:ea typeface="楷体_GB2312" pitchFamily="49" charset="-122"/>
              </a:rPr>
              <a:t>步骤：</a:t>
            </a:r>
          </a:p>
          <a:p>
            <a:pPr>
              <a:lnSpc>
                <a:spcPct val="90000"/>
              </a:lnSpc>
              <a:spcBef>
                <a:spcPct val="20000"/>
              </a:spcBef>
            </a:pP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1</a:t>
            </a:r>
            <a:r>
              <a:rPr lang="zh-CN" altLang="en-US" sz="3200" b="1">
                <a:solidFill>
                  <a:srgbClr val="FF0000"/>
                </a:solidFill>
                <a:latin typeface="楷体_GB2312" pitchFamily="49" charset="-122"/>
                <a:ea typeface="楷体_GB2312" pitchFamily="49" charset="-122"/>
              </a:rPr>
              <a:t>）找到</a:t>
            </a:r>
            <a:r>
              <a:rPr lang="en-US" altLang="zh-CN" sz="3200" b="1">
                <a:solidFill>
                  <a:srgbClr val="FF0000"/>
                </a:solidFill>
                <a:latin typeface="楷体_GB2312" pitchFamily="49" charset="-122"/>
                <a:ea typeface="楷体_GB2312" pitchFamily="49" charset="-122"/>
              </a:rPr>
              <a:t>a</a:t>
            </a:r>
            <a:r>
              <a:rPr lang="en-US" altLang="zh-CN" sz="3200" b="1" baseline="-30000">
                <a:solidFill>
                  <a:srgbClr val="FF0000"/>
                </a:solidFill>
                <a:latin typeface="楷体_GB2312" pitchFamily="49" charset="-122"/>
                <a:ea typeface="楷体_GB2312" pitchFamily="49" charset="-122"/>
              </a:rPr>
              <a:t>i-1</a:t>
            </a:r>
            <a:r>
              <a:rPr lang="zh-CN" altLang="en-US" sz="3200" b="1">
                <a:solidFill>
                  <a:srgbClr val="FF0000"/>
                </a:solidFill>
                <a:latin typeface="楷体_GB2312" pitchFamily="49" charset="-122"/>
                <a:ea typeface="楷体_GB2312" pitchFamily="49" charset="-122"/>
              </a:rPr>
              <a:t>存储位置</a:t>
            </a:r>
            <a:r>
              <a:rPr lang="en-US" altLang="zh-CN" sz="3200" b="1">
                <a:solidFill>
                  <a:srgbClr val="FF0000"/>
                </a:solidFill>
                <a:latin typeface="楷体_GB2312" pitchFamily="49" charset="-122"/>
                <a:ea typeface="楷体_GB2312" pitchFamily="49" charset="-122"/>
              </a:rPr>
              <a:t>p</a:t>
            </a:r>
          </a:p>
          <a:p>
            <a:pPr>
              <a:lnSpc>
                <a:spcPct val="90000"/>
              </a:lnSpc>
              <a:spcBef>
                <a:spcPct val="20000"/>
              </a:spcBef>
            </a:pP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2</a:t>
            </a:r>
            <a:r>
              <a:rPr lang="zh-CN" altLang="en-US" sz="3200" b="1">
                <a:solidFill>
                  <a:srgbClr val="FF0000"/>
                </a:solidFill>
                <a:latin typeface="楷体_GB2312" pitchFamily="49" charset="-122"/>
                <a:ea typeface="楷体_GB2312" pitchFamily="49" charset="-122"/>
              </a:rPr>
              <a:t>）保存要删除的结点的值</a:t>
            </a:r>
          </a:p>
          <a:p>
            <a:pPr>
              <a:lnSpc>
                <a:spcPct val="90000"/>
              </a:lnSpc>
              <a:spcBef>
                <a:spcPct val="20000"/>
              </a:spcBef>
            </a:pP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3</a:t>
            </a:r>
            <a:r>
              <a:rPr lang="zh-CN" altLang="en-US" sz="3200" b="1">
                <a:solidFill>
                  <a:srgbClr val="FF0000"/>
                </a:solidFill>
                <a:latin typeface="楷体_GB2312" pitchFamily="49" charset="-122"/>
                <a:ea typeface="楷体_GB2312" pitchFamily="49" charset="-122"/>
              </a:rPr>
              <a:t>）令</a:t>
            </a:r>
            <a:r>
              <a:rPr lang="en-US" altLang="zh-CN" sz="3200" b="1">
                <a:solidFill>
                  <a:srgbClr val="FF0000"/>
                </a:solidFill>
                <a:latin typeface="楷体_GB2312" pitchFamily="49" charset="-122"/>
                <a:ea typeface="楷体_GB2312" pitchFamily="49" charset="-122"/>
              </a:rPr>
              <a:t>p-</a:t>
            </a: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next</a:t>
            </a:r>
            <a:r>
              <a:rPr lang="zh-CN" altLang="en-US" sz="3200" b="1">
                <a:solidFill>
                  <a:srgbClr val="FF0000"/>
                </a:solidFill>
                <a:latin typeface="楷体_GB2312" pitchFamily="49" charset="-122"/>
                <a:ea typeface="楷体_GB2312" pitchFamily="49" charset="-122"/>
              </a:rPr>
              <a:t>指向</a:t>
            </a:r>
            <a:r>
              <a:rPr lang="en-US" altLang="zh-CN" sz="3200" b="1">
                <a:solidFill>
                  <a:srgbClr val="FF0000"/>
                </a:solidFill>
                <a:latin typeface="楷体_GB2312" pitchFamily="49" charset="-122"/>
                <a:ea typeface="楷体_GB2312" pitchFamily="49" charset="-122"/>
              </a:rPr>
              <a:t>a</a:t>
            </a:r>
            <a:r>
              <a:rPr lang="en-US" altLang="zh-CN" sz="3200" b="1" baseline="-30000">
                <a:solidFill>
                  <a:srgbClr val="FF0000"/>
                </a:solidFill>
                <a:latin typeface="楷体_GB2312" pitchFamily="49" charset="-122"/>
                <a:ea typeface="楷体_GB2312" pitchFamily="49" charset="-122"/>
              </a:rPr>
              <a:t>i</a:t>
            </a:r>
            <a:r>
              <a:rPr lang="zh-CN" altLang="en-US" sz="3200" b="1">
                <a:solidFill>
                  <a:srgbClr val="FF0000"/>
                </a:solidFill>
                <a:latin typeface="楷体_GB2312" pitchFamily="49" charset="-122"/>
                <a:ea typeface="楷体_GB2312" pitchFamily="49" charset="-122"/>
              </a:rPr>
              <a:t>的直接后继结点</a:t>
            </a:r>
          </a:p>
          <a:p>
            <a:pPr>
              <a:lnSpc>
                <a:spcPct val="90000"/>
              </a:lnSpc>
              <a:spcBef>
                <a:spcPct val="20000"/>
              </a:spcBef>
            </a:pPr>
            <a:r>
              <a:rPr lang="zh-CN" altLang="en-US" sz="3200" b="1">
                <a:solidFill>
                  <a:srgbClr val="FF0000"/>
                </a:solidFill>
                <a:latin typeface="楷体_GB2312" pitchFamily="49" charset="-122"/>
                <a:ea typeface="楷体_GB2312" pitchFamily="49" charset="-122"/>
              </a:rPr>
              <a:t>（</a:t>
            </a:r>
            <a:r>
              <a:rPr lang="en-US" altLang="zh-CN" sz="3200" b="1">
                <a:solidFill>
                  <a:srgbClr val="FF0000"/>
                </a:solidFill>
                <a:latin typeface="楷体_GB2312" pitchFamily="49" charset="-122"/>
                <a:ea typeface="楷体_GB2312" pitchFamily="49" charset="-122"/>
              </a:rPr>
              <a:t>4</a:t>
            </a:r>
            <a:r>
              <a:rPr lang="zh-CN" altLang="en-US" sz="3200" b="1">
                <a:solidFill>
                  <a:srgbClr val="FF0000"/>
                </a:solidFill>
                <a:latin typeface="楷体_GB2312" pitchFamily="49" charset="-122"/>
                <a:ea typeface="楷体_GB2312" pitchFamily="49" charset="-122"/>
              </a:rPr>
              <a:t>）释放结点</a:t>
            </a:r>
            <a:r>
              <a:rPr lang="en-US" altLang="zh-CN" sz="3200" b="1">
                <a:solidFill>
                  <a:srgbClr val="FF0000"/>
                </a:solidFill>
                <a:latin typeface="楷体_GB2312" pitchFamily="49" charset="-122"/>
                <a:ea typeface="楷体_GB2312" pitchFamily="49" charset="-122"/>
              </a:rPr>
              <a:t>a</a:t>
            </a:r>
            <a:r>
              <a:rPr lang="en-US" altLang="zh-CN" sz="3200" b="1" baseline="-30000">
                <a:solidFill>
                  <a:srgbClr val="FF0000"/>
                </a:solidFill>
                <a:latin typeface="楷体_GB2312" pitchFamily="49" charset="-122"/>
                <a:ea typeface="楷体_GB2312" pitchFamily="49" charset="-122"/>
              </a:rPr>
              <a:t>i</a:t>
            </a:r>
            <a:r>
              <a:rPr lang="zh-CN" altLang="en-US" sz="3200" b="1">
                <a:solidFill>
                  <a:srgbClr val="FF0000"/>
                </a:solidFill>
                <a:latin typeface="楷体_GB2312" pitchFamily="49" charset="-122"/>
                <a:ea typeface="楷体_GB2312" pitchFamily="49" charset="-122"/>
              </a:rPr>
              <a:t>的空间</a:t>
            </a:r>
          </a:p>
          <a:p>
            <a:pPr>
              <a:lnSpc>
                <a:spcPct val="90000"/>
              </a:lnSpc>
              <a:spcBef>
                <a:spcPct val="20000"/>
              </a:spcBef>
            </a:pPr>
            <a:endParaRPr lang="en-US" altLang="zh-CN" sz="3200" b="1">
              <a:solidFill>
                <a:srgbClr val="FF0000"/>
              </a:solidFill>
              <a:latin typeface="楷体_GB2312" pitchFamily="49" charset="-122"/>
              <a:ea typeface="楷体_GB2312" pitchFamily="49" charset="-122"/>
            </a:endParaRPr>
          </a:p>
        </p:txBody>
      </p:sp>
      <p:sp>
        <p:nvSpPr>
          <p:cNvPr id="579589" name="Rectangle 5"/>
          <p:cNvSpPr>
            <a:spLocks noChangeArrowheads="1"/>
          </p:cNvSpPr>
          <p:nvPr/>
        </p:nvSpPr>
        <p:spPr bwMode="auto">
          <a:xfrm>
            <a:off x="0" y="0"/>
            <a:ext cx="7051675"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5. </a:t>
            </a:r>
            <a:r>
              <a:rPr kumimoji="1" lang="zh-CN" altLang="en-US" sz="3200" b="1" dirty="0">
                <a:solidFill>
                  <a:srgbClr val="FF3399"/>
                </a:solidFill>
                <a:latin typeface="楷体_GB2312" pitchFamily="49" charset="-122"/>
                <a:ea typeface="楷体_GB2312" pitchFamily="49" charset="-122"/>
              </a:rPr>
              <a:t>删除</a:t>
            </a:r>
            <a:r>
              <a:rPr kumimoji="1" lang="zh-CN" altLang="en-US" sz="3200" b="1" dirty="0">
                <a:latin typeface="楷体_GB2312" pitchFamily="49" charset="-122"/>
                <a:ea typeface="楷体_GB2312" pitchFamily="49" charset="-122"/>
              </a:rPr>
              <a:t>（删除第 </a:t>
            </a:r>
            <a:r>
              <a:rPr kumimoji="1" lang="en-US" altLang="zh-CN" sz="3200" b="1" dirty="0" err="1">
                <a:latin typeface="楷体_GB2312" pitchFamily="49" charset="-122"/>
                <a:ea typeface="楷体_GB2312" pitchFamily="49" charset="-122"/>
              </a:rPr>
              <a:t>i</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个结点）</a:t>
            </a:r>
            <a:r>
              <a:rPr kumimoji="1" lang="zh-CN" altLang="en-US" sz="3200" b="1" dirty="0">
                <a:solidFill>
                  <a:schemeClr val="accent1"/>
                </a:solidFill>
                <a:effectLst>
                  <a:outerShdw blurRad="38100" dist="38100" dir="2700000" algn="tl">
                    <a:srgbClr val="000000"/>
                  </a:outerShdw>
                </a:effectLst>
              </a:rPr>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318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150"/>
            <a:ext cx="889317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14" name="Rectangle 6"/>
          <p:cNvSpPr>
            <a:spLocks noChangeArrowheads="1"/>
          </p:cNvSpPr>
          <p:nvPr/>
        </p:nvSpPr>
        <p:spPr bwMode="auto">
          <a:xfrm>
            <a:off x="0" y="0"/>
            <a:ext cx="7051675"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5. </a:t>
            </a:r>
            <a:r>
              <a:rPr kumimoji="1" lang="zh-CN" altLang="en-US" sz="3200" b="1" dirty="0">
                <a:solidFill>
                  <a:srgbClr val="FF3399"/>
                </a:solidFill>
                <a:latin typeface="楷体_GB2312" pitchFamily="49" charset="-122"/>
                <a:ea typeface="楷体_GB2312" pitchFamily="49" charset="-122"/>
              </a:rPr>
              <a:t>删除</a:t>
            </a:r>
            <a:r>
              <a:rPr kumimoji="1" lang="zh-CN" altLang="en-US" sz="3200" b="1" dirty="0">
                <a:latin typeface="楷体_GB2312" pitchFamily="49" charset="-122"/>
                <a:ea typeface="楷体_GB2312" pitchFamily="49" charset="-122"/>
              </a:rPr>
              <a:t>（删除第 </a:t>
            </a:r>
            <a:r>
              <a:rPr kumimoji="1" lang="en-US" altLang="zh-CN" sz="3200" b="1" dirty="0" err="1">
                <a:latin typeface="楷体_GB2312" pitchFamily="49" charset="-122"/>
                <a:ea typeface="楷体_GB2312" pitchFamily="49" charset="-122"/>
              </a:rPr>
              <a:t>i</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个结点）</a:t>
            </a:r>
            <a:r>
              <a:rPr kumimoji="1" lang="zh-CN" altLang="en-US" sz="3200" b="1" dirty="0">
                <a:solidFill>
                  <a:schemeClr val="accent1"/>
                </a:solidFill>
                <a:effectLst>
                  <a:outerShdw blurRad="38100" dist="38100" dir="2700000" algn="tl">
                    <a:srgbClr val="000000"/>
                  </a:outerShdw>
                </a:effectLst>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9172" name="Rectangle 4"/>
          <p:cNvSpPr>
            <a:spLocks noChangeArrowheads="1"/>
          </p:cNvSpPr>
          <p:nvPr/>
        </p:nvSpPr>
        <p:spPr bwMode="auto">
          <a:xfrm>
            <a:off x="0" y="0"/>
            <a:ext cx="7051675" cy="515938"/>
          </a:xfrm>
          <a:prstGeom prst="rect">
            <a:avLst/>
          </a:prstGeom>
          <a:solidFill>
            <a:srgbClr val="FFFF99"/>
          </a:solidFill>
          <a:ln w="9525">
            <a:noFill/>
            <a:miter lim="800000"/>
          </a:ln>
          <a:effectLst/>
        </p:spPr>
        <p:txBody>
          <a:bodyPr anchor="ctr"/>
          <a:lstStyle/>
          <a:p>
            <a:pPr>
              <a:defRPr/>
            </a:pPr>
            <a:r>
              <a:rPr kumimoji="1" lang="en-US" altLang="zh-CN" sz="3200" b="1" dirty="0">
                <a:solidFill>
                  <a:srgbClr val="FF3399"/>
                </a:solidFill>
                <a:latin typeface="楷体_GB2312" pitchFamily="49" charset="-122"/>
                <a:ea typeface="楷体_GB2312" pitchFamily="49" charset="-122"/>
              </a:rPr>
              <a:t>5. </a:t>
            </a:r>
            <a:r>
              <a:rPr kumimoji="1" lang="zh-CN" altLang="en-US" sz="3200" b="1" dirty="0">
                <a:solidFill>
                  <a:srgbClr val="FF3399"/>
                </a:solidFill>
                <a:latin typeface="楷体_GB2312" pitchFamily="49" charset="-122"/>
                <a:ea typeface="楷体_GB2312" pitchFamily="49" charset="-122"/>
              </a:rPr>
              <a:t>删除</a:t>
            </a:r>
            <a:r>
              <a:rPr kumimoji="1" lang="zh-CN" altLang="en-US" sz="3200" b="1" dirty="0">
                <a:latin typeface="楷体_GB2312" pitchFamily="49" charset="-122"/>
                <a:ea typeface="楷体_GB2312" pitchFamily="49" charset="-122"/>
              </a:rPr>
              <a:t>（删除第 </a:t>
            </a:r>
            <a:r>
              <a:rPr kumimoji="1" lang="en-US" altLang="zh-CN" sz="3200" b="1" dirty="0" err="1">
                <a:latin typeface="楷体_GB2312" pitchFamily="49" charset="-122"/>
                <a:ea typeface="楷体_GB2312" pitchFamily="49" charset="-122"/>
              </a:rPr>
              <a:t>i</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个结点）</a:t>
            </a:r>
            <a:r>
              <a:rPr kumimoji="1" lang="zh-CN" altLang="en-US" sz="3200" b="1" dirty="0">
                <a:solidFill>
                  <a:schemeClr val="accent1"/>
                </a:solidFill>
                <a:effectLst>
                  <a:outerShdw blurRad="38100" dist="38100" dir="2700000" algn="tl">
                    <a:srgbClr val="000000"/>
                  </a:outerShdw>
                </a:effectLst>
              </a:rPr>
              <a:t> </a:t>
            </a:r>
          </a:p>
        </p:txBody>
      </p:sp>
      <p:sp>
        <p:nvSpPr>
          <p:cNvPr id="519195" name="Text Box 27"/>
          <p:cNvSpPr txBox="1">
            <a:spLocks noChangeArrowheads="1"/>
          </p:cNvSpPr>
          <p:nvPr/>
        </p:nvSpPr>
        <p:spPr bwMode="auto">
          <a:xfrm>
            <a:off x="1455738" y="4437063"/>
            <a:ext cx="7004050" cy="7016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4000">
                <a:ea typeface="宋体" panose="02010600030101010101" pitchFamily="2" charset="-122"/>
              </a:rPr>
              <a:t>p-&gt;next = p-&gt;next-&gt;next  ???</a:t>
            </a:r>
          </a:p>
        </p:txBody>
      </p:sp>
      <p:sp>
        <p:nvSpPr>
          <p:cNvPr id="94212" name="Line 30"/>
          <p:cNvSpPr>
            <a:spLocks noChangeShapeType="1"/>
          </p:cNvSpPr>
          <p:nvPr/>
        </p:nvSpPr>
        <p:spPr bwMode="auto">
          <a:xfrm>
            <a:off x="1243013" y="1279525"/>
            <a:ext cx="457200"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13" name="Rectangle 31"/>
          <p:cNvSpPr>
            <a:spLocks noChangeArrowheads="1"/>
          </p:cNvSpPr>
          <p:nvPr/>
        </p:nvSpPr>
        <p:spPr bwMode="auto">
          <a:xfrm>
            <a:off x="1700213" y="974725"/>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94214" name="Line 32"/>
          <p:cNvSpPr>
            <a:spLocks noChangeShapeType="1"/>
          </p:cNvSpPr>
          <p:nvPr/>
        </p:nvSpPr>
        <p:spPr bwMode="auto">
          <a:xfrm>
            <a:off x="2386013" y="974725"/>
            <a:ext cx="0" cy="5334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5" name="Line 33"/>
          <p:cNvSpPr>
            <a:spLocks noChangeShapeType="1"/>
          </p:cNvSpPr>
          <p:nvPr/>
        </p:nvSpPr>
        <p:spPr bwMode="auto">
          <a:xfrm>
            <a:off x="2538413" y="1279525"/>
            <a:ext cx="990600"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16" name="Rectangle 34"/>
          <p:cNvSpPr>
            <a:spLocks noChangeArrowheads="1"/>
          </p:cNvSpPr>
          <p:nvPr/>
        </p:nvSpPr>
        <p:spPr bwMode="auto">
          <a:xfrm>
            <a:off x="3529013" y="974725"/>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94217" name="Line 35"/>
          <p:cNvSpPr>
            <a:spLocks noChangeShapeType="1"/>
          </p:cNvSpPr>
          <p:nvPr/>
        </p:nvSpPr>
        <p:spPr bwMode="auto">
          <a:xfrm>
            <a:off x="4214813" y="974725"/>
            <a:ext cx="0" cy="5334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8" name="Line 36"/>
          <p:cNvSpPr>
            <a:spLocks noChangeShapeType="1"/>
          </p:cNvSpPr>
          <p:nvPr/>
        </p:nvSpPr>
        <p:spPr bwMode="auto">
          <a:xfrm>
            <a:off x="4367213" y="1279525"/>
            <a:ext cx="990600"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19" name="Rectangle 37"/>
          <p:cNvSpPr>
            <a:spLocks noChangeArrowheads="1"/>
          </p:cNvSpPr>
          <p:nvPr/>
        </p:nvSpPr>
        <p:spPr bwMode="auto">
          <a:xfrm>
            <a:off x="5357813" y="974725"/>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94220" name="Line 38"/>
          <p:cNvSpPr>
            <a:spLocks noChangeShapeType="1"/>
          </p:cNvSpPr>
          <p:nvPr/>
        </p:nvSpPr>
        <p:spPr bwMode="auto">
          <a:xfrm>
            <a:off x="6043613" y="974725"/>
            <a:ext cx="0" cy="5334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1" name="Line 39"/>
          <p:cNvSpPr>
            <a:spLocks noChangeShapeType="1"/>
          </p:cNvSpPr>
          <p:nvPr/>
        </p:nvSpPr>
        <p:spPr bwMode="auto">
          <a:xfrm>
            <a:off x="6196013" y="1279525"/>
            <a:ext cx="609600"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22" name="Text Box 40"/>
          <p:cNvSpPr txBox="1">
            <a:spLocks noChangeArrowheads="1"/>
          </p:cNvSpPr>
          <p:nvPr/>
        </p:nvSpPr>
        <p:spPr bwMode="auto">
          <a:xfrm>
            <a:off x="633413" y="82232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009900"/>
                </a:solidFill>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94223" name="Text Box 41"/>
          <p:cNvSpPr txBox="1">
            <a:spLocks noChangeArrowheads="1"/>
          </p:cNvSpPr>
          <p:nvPr/>
        </p:nvSpPr>
        <p:spPr bwMode="auto">
          <a:xfrm>
            <a:off x="6697663" y="82232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009900"/>
                </a:solidFill>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94224" name="Line 42"/>
          <p:cNvSpPr>
            <a:spLocks noChangeShapeType="1"/>
          </p:cNvSpPr>
          <p:nvPr/>
        </p:nvSpPr>
        <p:spPr bwMode="auto">
          <a:xfrm>
            <a:off x="1243013" y="2727325"/>
            <a:ext cx="457200"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25" name="Rectangle 43"/>
          <p:cNvSpPr>
            <a:spLocks noChangeArrowheads="1"/>
          </p:cNvSpPr>
          <p:nvPr/>
        </p:nvSpPr>
        <p:spPr bwMode="auto">
          <a:xfrm>
            <a:off x="1700213" y="2422525"/>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94226" name="Line 44"/>
          <p:cNvSpPr>
            <a:spLocks noChangeShapeType="1"/>
          </p:cNvSpPr>
          <p:nvPr/>
        </p:nvSpPr>
        <p:spPr bwMode="auto">
          <a:xfrm>
            <a:off x="2386013" y="2422525"/>
            <a:ext cx="0" cy="5334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7" name="Line 45"/>
          <p:cNvSpPr>
            <a:spLocks noChangeShapeType="1"/>
          </p:cNvSpPr>
          <p:nvPr/>
        </p:nvSpPr>
        <p:spPr bwMode="auto">
          <a:xfrm>
            <a:off x="2538413" y="2727325"/>
            <a:ext cx="990600"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28" name="Rectangle 46"/>
          <p:cNvSpPr>
            <a:spLocks noChangeArrowheads="1"/>
          </p:cNvSpPr>
          <p:nvPr/>
        </p:nvSpPr>
        <p:spPr bwMode="auto">
          <a:xfrm>
            <a:off x="3529013" y="2422525"/>
            <a:ext cx="990600" cy="533400"/>
          </a:xfrm>
          <a:prstGeom prst="rect">
            <a:avLst/>
          </a:prstGeom>
          <a:solidFill>
            <a:schemeClr val="accent2"/>
          </a:solidFill>
          <a:ln w="9525">
            <a:solidFill>
              <a:srgbClr val="00FF00"/>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94229" name="Line 47"/>
          <p:cNvSpPr>
            <a:spLocks noChangeShapeType="1"/>
          </p:cNvSpPr>
          <p:nvPr/>
        </p:nvSpPr>
        <p:spPr bwMode="auto">
          <a:xfrm>
            <a:off x="4214813" y="2422525"/>
            <a:ext cx="0" cy="53340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0" name="Line 48"/>
          <p:cNvSpPr>
            <a:spLocks noChangeShapeType="1"/>
          </p:cNvSpPr>
          <p:nvPr/>
        </p:nvSpPr>
        <p:spPr bwMode="auto">
          <a:xfrm>
            <a:off x="4367213" y="2727325"/>
            <a:ext cx="990600"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31" name="Rectangle 49"/>
          <p:cNvSpPr>
            <a:spLocks noChangeArrowheads="1"/>
          </p:cNvSpPr>
          <p:nvPr/>
        </p:nvSpPr>
        <p:spPr bwMode="auto">
          <a:xfrm>
            <a:off x="5357813" y="2422525"/>
            <a:ext cx="990600" cy="533400"/>
          </a:xfrm>
          <a:prstGeom prst="rect">
            <a:avLst/>
          </a:prstGeom>
          <a:solidFill>
            <a:srgbClr val="FFFFCC"/>
          </a:solidFill>
          <a:ln w="9525">
            <a:solidFill>
              <a:srgbClr val="009900"/>
            </a:solid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kumimoji="1" lang="zh-CN" altLang="en-US"/>
          </a:p>
        </p:txBody>
      </p:sp>
      <p:sp>
        <p:nvSpPr>
          <p:cNvPr id="94232" name="Line 50"/>
          <p:cNvSpPr>
            <a:spLocks noChangeShapeType="1"/>
          </p:cNvSpPr>
          <p:nvPr/>
        </p:nvSpPr>
        <p:spPr bwMode="auto">
          <a:xfrm>
            <a:off x="6043613" y="2422525"/>
            <a:ext cx="0" cy="5334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3" name="Line 51"/>
          <p:cNvSpPr>
            <a:spLocks noChangeShapeType="1"/>
          </p:cNvSpPr>
          <p:nvPr/>
        </p:nvSpPr>
        <p:spPr bwMode="auto">
          <a:xfrm>
            <a:off x="6196013" y="2727325"/>
            <a:ext cx="609600" cy="0"/>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34" name="Text Box 52"/>
          <p:cNvSpPr txBox="1">
            <a:spLocks noChangeArrowheads="1"/>
          </p:cNvSpPr>
          <p:nvPr/>
        </p:nvSpPr>
        <p:spPr bwMode="auto">
          <a:xfrm>
            <a:off x="633413" y="227012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009900"/>
                </a:solidFill>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94235" name="Text Box 53"/>
          <p:cNvSpPr txBox="1">
            <a:spLocks noChangeArrowheads="1"/>
          </p:cNvSpPr>
          <p:nvPr/>
        </p:nvSpPr>
        <p:spPr bwMode="auto">
          <a:xfrm>
            <a:off x="6697663" y="227012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600">
                <a:solidFill>
                  <a:srgbClr val="009900"/>
                </a:solidFill>
                <a:ea typeface="宋体" panose="02010600030101010101" pitchFamily="2" charset="-122"/>
                <a:sym typeface="Symbol" panose="05050102010706020507" pitchFamily="18" charset="2"/>
              </a:rPr>
              <a:t></a:t>
            </a:r>
            <a:endParaRPr lang="en-US" altLang="zh-CN" sz="2400">
              <a:ea typeface="宋体" panose="02010600030101010101" pitchFamily="2" charset="-122"/>
            </a:endParaRPr>
          </a:p>
        </p:txBody>
      </p:sp>
      <p:sp>
        <p:nvSpPr>
          <p:cNvPr id="94236" name="Text Box 54"/>
          <p:cNvSpPr txBox="1">
            <a:spLocks noChangeArrowheads="1"/>
          </p:cNvSpPr>
          <p:nvPr/>
        </p:nvSpPr>
        <p:spPr bwMode="auto">
          <a:xfrm>
            <a:off x="1701800" y="852488"/>
            <a:ext cx="684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chemeClr val="tx2"/>
                </a:solidFill>
                <a:ea typeface="宋体" panose="02010600030101010101" pitchFamily="2" charset="-122"/>
              </a:rPr>
              <a:t>a</a:t>
            </a:r>
            <a:r>
              <a:rPr lang="en-US" altLang="zh-CN" sz="3200" b="1" baseline="-25000">
                <a:solidFill>
                  <a:schemeClr val="tx2"/>
                </a:solidFill>
                <a:ea typeface="宋体" panose="02010600030101010101" pitchFamily="2" charset="-122"/>
              </a:rPr>
              <a:t>i-1</a:t>
            </a:r>
            <a:endParaRPr lang="en-US" altLang="zh-CN" sz="2400">
              <a:ea typeface="宋体" panose="02010600030101010101" pitchFamily="2" charset="-122"/>
            </a:endParaRPr>
          </a:p>
        </p:txBody>
      </p:sp>
      <p:sp>
        <p:nvSpPr>
          <p:cNvPr id="94237" name="Text Box 55"/>
          <p:cNvSpPr txBox="1">
            <a:spLocks noChangeArrowheads="1"/>
          </p:cNvSpPr>
          <p:nvPr/>
        </p:nvSpPr>
        <p:spPr bwMode="auto">
          <a:xfrm>
            <a:off x="1700213" y="2300288"/>
            <a:ext cx="684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chemeClr val="tx2"/>
                </a:solidFill>
                <a:ea typeface="宋体" panose="02010600030101010101" pitchFamily="2" charset="-122"/>
              </a:rPr>
              <a:t>a</a:t>
            </a:r>
            <a:r>
              <a:rPr lang="en-US" altLang="zh-CN" sz="3200" b="1" baseline="-25000">
                <a:solidFill>
                  <a:schemeClr val="tx2"/>
                </a:solidFill>
                <a:ea typeface="宋体" panose="02010600030101010101" pitchFamily="2" charset="-122"/>
              </a:rPr>
              <a:t>i-1</a:t>
            </a:r>
            <a:endParaRPr lang="en-US" altLang="zh-CN" sz="2400">
              <a:ea typeface="宋体" panose="02010600030101010101" pitchFamily="2" charset="-122"/>
            </a:endParaRPr>
          </a:p>
        </p:txBody>
      </p:sp>
      <p:sp>
        <p:nvSpPr>
          <p:cNvPr id="94238" name="Text Box 56"/>
          <p:cNvSpPr txBox="1">
            <a:spLocks noChangeArrowheads="1"/>
          </p:cNvSpPr>
          <p:nvPr/>
        </p:nvSpPr>
        <p:spPr bwMode="auto">
          <a:xfrm>
            <a:off x="3676650" y="898525"/>
            <a:ext cx="461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chemeClr val="tx2"/>
                </a:solidFill>
                <a:ea typeface="宋体" panose="02010600030101010101" pitchFamily="2" charset="-122"/>
              </a:rPr>
              <a:t>a</a:t>
            </a:r>
            <a:r>
              <a:rPr lang="en-US" altLang="zh-CN" sz="3200" b="1" baseline="-25000">
                <a:solidFill>
                  <a:schemeClr val="tx2"/>
                </a:solidFill>
                <a:ea typeface="宋体" panose="02010600030101010101" pitchFamily="2" charset="-122"/>
              </a:rPr>
              <a:t>i</a:t>
            </a:r>
            <a:endParaRPr lang="en-US" altLang="zh-CN" sz="2400">
              <a:ea typeface="宋体" panose="02010600030101010101" pitchFamily="2" charset="-122"/>
            </a:endParaRPr>
          </a:p>
        </p:txBody>
      </p:sp>
      <p:sp>
        <p:nvSpPr>
          <p:cNvPr id="94239" name="Text Box 57"/>
          <p:cNvSpPr txBox="1">
            <a:spLocks noChangeArrowheads="1"/>
          </p:cNvSpPr>
          <p:nvPr/>
        </p:nvSpPr>
        <p:spPr bwMode="auto">
          <a:xfrm>
            <a:off x="3681413" y="2300288"/>
            <a:ext cx="4619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chemeClr val="bg1"/>
                </a:solidFill>
                <a:ea typeface="宋体" panose="02010600030101010101" pitchFamily="2" charset="-122"/>
              </a:rPr>
              <a:t>a</a:t>
            </a:r>
            <a:r>
              <a:rPr lang="en-US" altLang="zh-CN" sz="3200" b="1" baseline="-25000">
                <a:solidFill>
                  <a:schemeClr val="bg1"/>
                </a:solidFill>
                <a:ea typeface="宋体" panose="02010600030101010101" pitchFamily="2" charset="-122"/>
              </a:rPr>
              <a:t>i</a:t>
            </a:r>
            <a:endParaRPr lang="en-US" altLang="zh-CN" sz="2400">
              <a:ea typeface="宋体" panose="02010600030101010101" pitchFamily="2" charset="-122"/>
            </a:endParaRPr>
          </a:p>
        </p:txBody>
      </p:sp>
      <p:sp>
        <p:nvSpPr>
          <p:cNvPr id="94240" name="Text Box 58"/>
          <p:cNvSpPr txBox="1">
            <a:spLocks noChangeArrowheads="1"/>
          </p:cNvSpPr>
          <p:nvPr/>
        </p:nvSpPr>
        <p:spPr bwMode="auto">
          <a:xfrm>
            <a:off x="5353050" y="898525"/>
            <a:ext cx="747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chemeClr val="tx2"/>
                </a:solidFill>
                <a:ea typeface="宋体" panose="02010600030101010101" pitchFamily="2" charset="-122"/>
              </a:rPr>
              <a:t>a</a:t>
            </a:r>
            <a:r>
              <a:rPr lang="en-US" altLang="zh-CN" sz="3200" b="1" baseline="-25000">
                <a:solidFill>
                  <a:schemeClr val="tx2"/>
                </a:solidFill>
                <a:ea typeface="宋体" panose="02010600030101010101" pitchFamily="2" charset="-122"/>
              </a:rPr>
              <a:t>i+1</a:t>
            </a:r>
            <a:endParaRPr lang="en-US" altLang="zh-CN" sz="2400">
              <a:ea typeface="宋体" panose="02010600030101010101" pitchFamily="2" charset="-122"/>
            </a:endParaRPr>
          </a:p>
        </p:txBody>
      </p:sp>
      <p:sp>
        <p:nvSpPr>
          <p:cNvPr id="94241" name="Text Box 59"/>
          <p:cNvSpPr txBox="1">
            <a:spLocks noChangeArrowheads="1"/>
          </p:cNvSpPr>
          <p:nvPr/>
        </p:nvSpPr>
        <p:spPr bwMode="auto">
          <a:xfrm>
            <a:off x="5372100" y="2300288"/>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i="1">
                <a:solidFill>
                  <a:schemeClr val="tx2"/>
                </a:solidFill>
                <a:ea typeface="宋体" panose="02010600030101010101" pitchFamily="2" charset="-122"/>
              </a:rPr>
              <a:t>a</a:t>
            </a:r>
            <a:r>
              <a:rPr lang="en-US" altLang="zh-CN" sz="3200" b="1" baseline="-25000">
                <a:solidFill>
                  <a:schemeClr val="tx2"/>
                </a:solidFill>
                <a:ea typeface="宋体" panose="02010600030101010101" pitchFamily="2" charset="-122"/>
              </a:rPr>
              <a:t>i+1</a:t>
            </a:r>
            <a:endParaRPr lang="en-US" altLang="zh-CN" sz="2400">
              <a:ea typeface="宋体" panose="02010600030101010101" pitchFamily="2" charset="-122"/>
            </a:endParaRPr>
          </a:p>
        </p:txBody>
      </p:sp>
      <p:sp>
        <p:nvSpPr>
          <p:cNvPr id="94242" name="Line 60"/>
          <p:cNvSpPr>
            <a:spLocks noChangeShapeType="1"/>
          </p:cNvSpPr>
          <p:nvPr/>
        </p:nvSpPr>
        <p:spPr bwMode="auto">
          <a:xfrm flipV="1">
            <a:off x="2005013" y="303212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43" name="Line 61"/>
          <p:cNvSpPr>
            <a:spLocks noChangeShapeType="1"/>
          </p:cNvSpPr>
          <p:nvPr/>
        </p:nvSpPr>
        <p:spPr bwMode="auto">
          <a:xfrm flipV="1">
            <a:off x="3833813" y="3032125"/>
            <a:ext cx="0" cy="4572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44" name="Text Box 62"/>
          <p:cNvSpPr txBox="1">
            <a:spLocks noChangeArrowheads="1"/>
          </p:cNvSpPr>
          <p:nvPr/>
        </p:nvSpPr>
        <p:spPr bwMode="auto">
          <a:xfrm>
            <a:off x="2005013" y="303212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ea typeface="宋体" panose="02010600030101010101" pitchFamily="2" charset="-122"/>
              </a:rPr>
              <a:t>p</a:t>
            </a:r>
            <a:endParaRPr lang="en-US" altLang="zh-CN" sz="2400">
              <a:ea typeface="宋体" panose="02010600030101010101" pitchFamily="2" charset="-122"/>
            </a:endParaRPr>
          </a:p>
        </p:txBody>
      </p:sp>
      <p:sp>
        <p:nvSpPr>
          <p:cNvPr id="94245" name="Text Box 63"/>
          <p:cNvSpPr txBox="1">
            <a:spLocks noChangeArrowheads="1"/>
          </p:cNvSpPr>
          <p:nvPr/>
        </p:nvSpPr>
        <p:spPr bwMode="auto">
          <a:xfrm>
            <a:off x="3881438" y="303212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3200" b="1">
                <a:solidFill>
                  <a:schemeClr val="tx2"/>
                </a:solidFill>
                <a:ea typeface="宋体" panose="02010600030101010101" pitchFamily="2" charset="-122"/>
              </a:rPr>
              <a:t>q</a:t>
            </a:r>
            <a:endParaRPr lang="en-US" altLang="zh-CN" sz="2400">
              <a:ea typeface="宋体" panose="02010600030101010101" pitchFamily="2" charset="-122"/>
            </a:endParaRPr>
          </a:p>
        </p:txBody>
      </p:sp>
      <p:sp>
        <p:nvSpPr>
          <p:cNvPr id="94246" name="Line 64"/>
          <p:cNvSpPr>
            <a:spLocks noChangeShapeType="1"/>
          </p:cNvSpPr>
          <p:nvPr/>
        </p:nvSpPr>
        <p:spPr bwMode="auto">
          <a:xfrm flipV="1">
            <a:off x="2538413" y="2193925"/>
            <a:ext cx="381000" cy="38100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7" name="Line 65"/>
          <p:cNvSpPr>
            <a:spLocks noChangeShapeType="1"/>
          </p:cNvSpPr>
          <p:nvPr/>
        </p:nvSpPr>
        <p:spPr bwMode="auto">
          <a:xfrm>
            <a:off x="5053013" y="2193925"/>
            <a:ext cx="304800" cy="228600"/>
          </a:xfrm>
          <a:prstGeom prst="line">
            <a:avLst/>
          </a:prstGeom>
          <a:noFill/>
          <a:ln w="57150">
            <a:solidFill>
              <a:srgbClr val="FF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4248" name="Line 66"/>
          <p:cNvSpPr>
            <a:spLocks noChangeShapeType="1"/>
          </p:cNvSpPr>
          <p:nvPr/>
        </p:nvSpPr>
        <p:spPr bwMode="auto">
          <a:xfrm flipH="1">
            <a:off x="2919413" y="2193925"/>
            <a:ext cx="213360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9" name="Text Box 67"/>
          <p:cNvSpPr txBox="1">
            <a:spLocks noChangeArrowheads="1"/>
          </p:cNvSpPr>
          <p:nvPr/>
        </p:nvSpPr>
        <p:spPr bwMode="auto">
          <a:xfrm>
            <a:off x="4006850" y="1528763"/>
            <a:ext cx="1408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200" b="1">
                <a:solidFill>
                  <a:schemeClr val="accent2"/>
                </a:solidFill>
                <a:ea typeface="隶书" panose="02010509060101010101" pitchFamily="49" charset="-122"/>
              </a:rPr>
              <a:t>删除前</a:t>
            </a:r>
            <a:endParaRPr lang="zh-CN" altLang="en-US" sz="2400">
              <a:ea typeface="宋体" panose="02010600030101010101" pitchFamily="2" charset="-122"/>
            </a:endParaRPr>
          </a:p>
        </p:txBody>
      </p:sp>
      <p:sp>
        <p:nvSpPr>
          <p:cNvPr id="94250" name="Text Box 68"/>
          <p:cNvSpPr txBox="1">
            <a:spLocks noChangeArrowheads="1"/>
          </p:cNvSpPr>
          <p:nvPr/>
        </p:nvSpPr>
        <p:spPr bwMode="auto">
          <a:xfrm>
            <a:off x="3376613" y="3489325"/>
            <a:ext cx="1408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sz="3200" b="1">
                <a:solidFill>
                  <a:schemeClr val="accent2"/>
                </a:solidFill>
                <a:ea typeface="隶书" panose="02010509060101010101" pitchFamily="49" charset="-122"/>
              </a:rPr>
              <a:t>删除后</a:t>
            </a:r>
            <a:endParaRPr lang="zh-CN" altLang="en-US" sz="2400">
              <a:ea typeface="宋体" panose="02010600030101010101" pitchFamily="2" charset="-122"/>
            </a:endParaRPr>
          </a:p>
        </p:txBody>
      </p:sp>
      <p:grpSp>
        <p:nvGrpSpPr>
          <p:cNvPr id="94251" name="Group 69"/>
          <p:cNvGrpSpPr>
            <a:grpSpLocks/>
          </p:cNvGrpSpPr>
          <p:nvPr/>
        </p:nvGrpSpPr>
        <p:grpSpPr bwMode="auto">
          <a:xfrm>
            <a:off x="2862263" y="2479675"/>
            <a:ext cx="361950" cy="438150"/>
            <a:chOff x="2928" y="684"/>
            <a:chExt cx="312" cy="420"/>
          </a:xfrm>
        </p:grpSpPr>
        <p:sp>
          <p:nvSpPr>
            <p:cNvPr id="94255" name="Line 70"/>
            <p:cNvSpPr>
              <a:spLocks noChangeShapeType="1"/>
            </p:cNvSpPr>
            <p:nvPr/>
          </p:nvSpPr>
          <p:spPr bwMode="auto">
            <a:xfrm>
              <a:off x="2964" y="708"/>
              <a:ext cx="276" cy="39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6" name="Line 71"/>
            <p:cNvSpPr>
              <a:spLocks noChangeShapeType="1"/>
            </p:cNvSpPr>
            <p:nvPr/>
          </p:nvSpPr>
          <p:spPr bwMode="auto">
            <a:xfrm flipH="1">
              <a:off x="2928" y="684"/>
              <a:ext cx="312" cy="42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4252" name="Group 72"/>
          <p:cNvGrpSpPr>
            <a:grpSpLocks/>
          </p:cNvGrpSpPr>
          <p:nvPr/>
        </p:nvGrpSpPr>
        <p:grpSpPr bwMode="auto">
          <a:xfrm>
            <a:off x="4786313" y="2555875"/>
            <a:ext cx="361950" cy="438150"/>
            <a:chOff x="2928" y="684"/>
            <a:chExt cx="312" cy="420"/>
          </a:xfrm>
        </p:grpSpPr>
        <p:sp>
          <p:nvSpPr>
            <p:cNvPr id="94253" name="Line 73"/>
            <p:cNvSpPr>
              <a:spLocks noChangeShapeType="1"/>
            </p:cNvSpPr>
            <p:nvPr/>
          </p:nvSpPr>
          <p:spPr bwMode="auto">
            <a:xfrm>
              <a:off x="2964" y="708"/>
              <a:ext cx="276" cy="396"/>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4" name="Line 74"/>
            <p:cNvSpPr>
              <a:spLocks noChangeShapeType="1"/>
            </p:cNvSpPr>
            <p:nvPr/>
          </p:nvSpPr>
          <p:spPr bwMode="auto">
            <a:xfrm flipH="1">
              <a:off x="2928" y="684"/>
              <a:ext cx="312" cy="42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9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95"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算法步骤</a:t>
            </a:r>
            <a:r>
              <a:rPr lang="en-US" altLang="zh-CN" sz="4400" b="1">
                <a:ea typeface="楷体_GB2312" pitchFamily="49" charset="-122"/>
              </a:rPr>
              <a:t>】</a:t>
            </a:r>
          </a:p>
        </p:txBody>
      </p:sp>
      <p:sp>
        <p:nvSpPr>
          <p:cNvPr id="95235" name="Rectangle 5"/>
          <p:cNvSpPr>
            <a:spLocks noChangeArrowheads="1"/>
          </p:cNvSpPr>
          <p:nvPr/>
        </p:nvSpPr>
        <p:spPr bwMode="auto">
          <a:xfrm>
            <a:off x="323850" y="261938"/>
            <a:ext cx="85693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buFontTx/>
              <a:buChar char="•"/>
            </a:pPr>
            <a:endParaRPr lang="en-US" altLang="zh-CN" sz="3200" b="1">
              <a:solidFill>
                <a:srgbClr val="FF0000"/>
              </a:solidFill>
              <a:latin typeface="楷体_GB2312" pitchFamily="49" charset="-122"/>
              <a:ea typeface="楷体_GB2312" pitchFamily="49" charset="-122"/>
            </a:endParaRPr>
          </a:p>
          <a:p>
            <a:pPr>
              <a:spcBef>
                <a:spcPct val="20000"/>
              </a:spcBef>
            </a:pPr>
            <a:r>
              <a:rPr lang="zh-CN" altLang="zh-CN" b="1">
                <a:solidFill>
                  <a:srgbClr val="FF0000"/>
                </a:solidFill>
                <a:latin typeface="楷体_GB2312" pitchFamily="49" charset="-122"/>
                <a:ea typeface="楷体_GB2312" pitchFamily="49" charset="-122"/>
              </a:rPr>
              <a:t>（</a:t>
            </a:r>
            <a:r>
              <a:rPr lang="en-US" altLang="zh-CN" b="1">
                <a:solidFill>
                  <a:srgbClr val="FF0000"/>
                </a:solidFill>
                <a:latin typeface="楷体_GB2312" pitchFamily="49" charset="-122"/>
                <a:ea typeface="楷体_GB2312" pitchFamily="49" charset="-122"/>
              </a:rPr>
              <a:t>1</a:t>
            </a:r>
            <a:r>
              <a:rPr lang="zh-CN" altLang="en-US" b="1">
                <a:solidFill>
                  <a:srgbClr val="FF0000"/>
                </a:solidFill>
                <a:latin typeface="楷体_GB2312" pitchFamily="49" charset="-122"/>
                <a:ea typeface="楷体_GB2312" pitchFamily="49" charset="-122"/>
              </a:rPr>
              <a:t>）找到</a:t>
            </a:r>
            <a:r>
              <a:rPr lang="en-US" altLang="zh-CN" b="1">
                <a:solidFill>
                  <a:srgbClr val="FF0000"/>
                </a:solidFill>
                <a:latin typeface="楷体_GB2312" pitchFamily="49" charset="-122"/>
                <a:ea typeface="楷体_GB2312" pitchFamily="49" charset="-122"/>
              </a:rPr>
              <a:t>a</a:t>
            </a:r>
            <a:r>
              <a:rPr lang="en-US" altLang="zh-CN" b="1" baseline="-30000">
                <a:solidFill>
                  <a:srgbClr val="FF0000"/>
                </a:solidFill>
                <a:latin typeface="楷体_GB2312" pitchFamily="49" charset="-122"/>
                <a:ea typeface="楷体_GB2312" pitchFamily="49" charset="-122"/>
              </a:rPr>
              <a:t>i-1</a:t>
            </a:r>
            <a:r>
              <a:rPr lang="zh-CN" altLang="en-US" b="1">
                <a:solidFill>
                  <a:srgbClr val="FF0000"/>
                </a:solidFill>
                <a:latin typeface="楷体_GB2312" pitchFamily="49" charset="-122"/>
                <a:ea typeface="楷体_GB2312" pitchFamily="49" charset="-122"/>
              </a:rPr>
              <a:t>存储位置</a:t>
            </a:r>
            <a:r>
              <a:rPr lang="en-US" altLang="zh-CN" b="1">
                <a:solidFill>
                  <a:srgbClr val="FF0000"/>
                </a:solidFill>
                <a:latin typeface="楷体_GB2312" pitchFamily="49" charset="-122"/>
                <a:ea typeface="楷体_GB2312" pitchFamily="49" charset="-122"/>
              </a:rPr>
              <a:t>p</a:t>
            </a:r>
          </a:p>
          <a:p>
            <a:pPr>
              <a:spcBef>
                <a:spcPct val="20000"/>
              </a:spcBef>
            </a:pPr>
            <a:r>
              <a:rPr lang="zh-CN" altLang="en-US" b="1">
                <a:solidFill>
                  <a:srgbClr val="FF0000"/>
                </a:solidFill>
                <a:latin typeface="楷体_GB2312" pitchFamily="49" charset="-122"/>
                <a:ea typeface="楷体_GB2312" pitchFamily="49" charset="-122"/>
              </a:rPr>
              <a:t>（</a:t>
            </a:r>
            <a:r>
              <a:rPr lang="en-US" altLang="zh-CN" b="1">
                <a:solidFill>
                  <a:srgbClr val="FF0000"/>
                </a:solidFill>
                <a:latin typeface="楷体_GB2312" pitchFamily="49" charset="-122"/>
                <a:ea typeface="楷体_GB2312" pitchFamily="49" charset="-122"/>
              </a:rPr>
              <a:t>2</a:t>
            </a:r>
            <a:r>
              <a:rPr lang="zh-CN" altLang="en-US" b="1">
                <a:solidFill>
                  <a:srgbClr val="FF0000"/>
                </a:solidFill>
                <a:latin typeface="楷体_GB2312" pitchFamily="49" charset="-122"/>
                <a:ea typeface="楷体_GB2312" pitchFamily="49" charset="-122"/>
              </a:rPr>
              <a:t>）临时保存结点</a:t>
            </a:r>
            <a:r>
              <a:rPr lang="en-US" altLang="zh-CN" sz="3200" b="1">
                <a:solidFill>
                  <a:srgbClr val="FF0000"/>
                </a:solidFill>
                <a:latin typeface="楷体_GB2312" pitchFamily="49" charset="-122"/>
                <a:ea typeface="楷体_GB2312" pitchFamily="49" charset="-122"/>
              </a:rPr>
              <a:t>a</a:t>
            </a:r>
            <a:r>
              <a:rPr lang="en-US" altLang="zh-CN" sz="3200" b="1" baseline="-30000">
                <a:solidFill>
                  <a:srgbClr val="FF0000"/>
                </a:solidFill>
                <a:latin typeface="楷体_GB2312" pitchFamily="49" charset="-122"/>
                <a:ea typeface="楷体_GB2312" pitchFamily="49" charset="-122"/>
              </a:rPr>
              <a:t>i</a:t>
            </a:r>
            <a:r>
              <a:rPr lang="zh-CN" altLang="en-US" b="1">
                <a:solidFill>
                  <a:srgbClr val="FF0000"/>
                </a:solidFill>
                <a:latin typeface="楷体_GB2312" pitchFamily="49" charset="-122"/>
                <a:ea typeface="楷体_GB2312" pitchFamily="49" charset="-122"/>
              </a:rPr>
              <a:t>的地址在</a:t>
            </a:r>
            <a:r>
              <a:rPr lang="en-US" altLang="zh-CN" b="1">
                <a:solidFill>
                  <a:srgbClr val="FF0000"/>
                </a:solidFill>
                <a:latin typeface="楷体_GB2312" pitchFamily="49" charset="-122"/>
                <a:ea typeface="楷体_GB2312" pitchFamily="49" charset="-122"/>
              </a:rPr>
              <a:t>q</a:t>
            </a:r>
            <a:r>
              <a:rPr lang="zh-CN" altLang="en-US" b="1">
                <a:solidFill>
                  <a:srgbClr val="FF0000"/>
                </a:solidFill>
                <a:latin typeface="楷体_GB2312" pitchFamily="49" charset="-122"/>
                <a:ea typeface="楷体_GB2312" pitchFamily="49" charset="-122"/>
              </a:rPr>
              <a:t>中，以备释放</a:t>
            </a:r>
          </a:p>
          <a:p>
            <a:pPr>
              <a:spcBef>
                <a:spcPct val="20000"/>
              </a:spcBef>
            </a:pPr>
            <a:r>
              <a:rPr lang="zh-CN" altLang="en-US" b="1">
                <a:solidFill>
                  <a:srgbClr val="FF0000"/>
                </a:solidFill>
                <a:latin typeface="楷体_GB2312" pitchFamily="49" charset="-122"/>
                <a:ea typeface="楷体_GB2312" pitchFamily="49" charset="-122"/>
              </a:rPr>
              <a:t>（</a:t>
            </a:r>
            <a:r>
              <a:rPr lang="en-US" altLang="zh-CN" b="1">
                <a:solidFill>
                  <a:srgbClr val="FF0000"/>
                </a:solidFill>
                <a:latin typeface="楷体_GB2312" pitchFamily="49" charset="-122"/>
                <a:ea typeface="楷体_GB2312" pitchFamily="49" charset="-122"/>
              </a:rPr>
              <a:t>3</a:t>
            </a:r>
            <a:r>
              <a:rPr lang="zh-CN" altLang="en-US" b="1">
                <a:solidFill>
                  <a:srgbClr val="FF0000"/>
                </a:solidFill>
                <a:latin typeface="楷体_GB2312" pitchFamily="49" charset="-122"/>
                <a:ea typeface="楷体_GB2312" pitchFamily="49" charset="-122"/>
              </a:rPr>
              <a:t>）令</a:t>
            </a:r>
            <a:r>
              <a:rPr lang="en-US" altLang="zh-CN" b="1">
                <a:solidFill>
                  <a:srgbClr val="FF0000"/>
                </a:solidFill>
                <a:latin typeface="楷体_GB2312" pitchFamily="49" charset="-122"/>
                <a:ea typeface="楷体_GB2312" pitchFamily="49" charset="-122"/>
              </a:rPr>
              <a:t>p-&gt;next</a:t>
            </a:r>
            <a:r>
              <a:rPr lang="zh-CN" altLang="en-US" b="1">
                <a:solidFill>
                  <a:srgbClr val="FF0000"/>
                </a:solidFill>
                <a:latin typeface="楷体_GB2312" pitchFamily="49" charset="-122"/>
                <a:ea typeface="楷体_GB2312" pitchFamily="49" charset="-122"/>
              </a:rPr>
              <a:t>指向</a:t>
            </a:r>
            <a:r>
              <a:rPr lang="en-US" altLang="zh-CN" sz="3200" b="1">
                <a:solidFill>
                  <a:srgbClr val="FF0000"/>
                </a:solidFill>
                <a:latin typeface="楷体_GB2312" pitchFamily="49" charset="-122"/>
                <a:ea typeface="楷体_GB2312" pitchFamily="49" charset="-122"/>
              </a:rPr>
              <a:t>a</a:t>
            </a:r>
            <a:r>
              <a:rPr lang="en-US" altLang="zh-CN" sz="3200" b="1" baseline="-30000">
                <a:solidFill>
                  <a:srgbClr val="FF0000"/>
                </a:solidFill>
                <a:latin typeface="楷体_GB2312" pitchFamily="49" charset="-122"/>
                <a:ea typeface="楷体_GB2312" pitchFamily="49" charset="-122"/>
              </a:rPr>
              <a:t>i</a:t>
            </a:r>
            <a:r>
              <a:rPr lang="zh-CN" altLang="en-US" b="1">
                <a:solidFill>
                  <a:srgbClr val="FF0000"/>
                </a:solidFill>
                <a:latin typeface="楷体_GB2312" pitchFamily="49" charset="-122"/>
                <a:ea typeface="楷体_GB2312" pitchFamily="49" charset="-122"/>
              </a:rPr>
              <a:t>的直接后继结点</a:t>
            </a:r>
          </a:p>
          <a:p>
            <a:pPr>
              <a:spcBef>
                <a:spcPct val="20000"/>
              </a:spcBef>
            </a:pPr>
            <a:r>
              <a:rPr lang="zh-CN" altLang="en-US" b="1">
                <a:solidFill>
                  <a:srgbClr val="FF0000"/>
                </a:solidFill>
                <a:latin typeface="楷体_GB2312" pitchFamily="49" charset="-122"/>
                <a:ea typeface="楷体_GB2312" pitchFamily="49" charset="-122"/>
              </a:rPr>
              <a:t>（</a:t>
            </a:r>
            <a:r>
              <a:rPr lang="en-US" altLang="zh-CN" b="1">
                <a:solidFill>
                  <a:srgbClr val="FF0000"/>
                </a:solidFill>
                <a:latin typeface="楷体_GB2312" pitchFamily="49" charset="-122"/>
                <a:ea typeface="楷体_GB2312" pitchFamily="49" charset="-122"/>
              </a:rPr>
              <a:t>4</a:t>
            </a:r>
            <a:r>
              <a:rPr lang="zh-CN" altLang="en-US" b="1">
                <a:solidFill>
                  <a:srgbClr val="FF0000"/>
                </a:solidFill>
                <a:latin typeface="楷体_GB2312" pitchFamily="49" charset="-122"/>
                <a:ea typeface="楷体_GB2312" pitchFamily="49" charset="-122"/>
              </a:rPr>
              <a:t>）将</a:t>
            </a:r>
            <a:r>
              <a:rPr lang="en-US" altLang="zh-CN" sz="3200" b="1">
                <a:solidFill>
                  <a:srgbClr val="FF0000"/>
                </a:solidFill>
                <a:latin typeface="楷体_GB2312" pitchFamily="49" charset="-122"/>
                <a:ea typeface="楷体_GB2312" pitchFamily="49" charset="-122"/>
              </a:rPr>
              <a:t>a</a:t>
            </a:r>
            <a:r>
              <a:rPr lang="en-US" altLang="zh-CN" sz="3200" b="1" baseline="-30000">
                <a:solidFill>
                  <a:srgbClr val="FF0000"/>
                </a:solidFill>
                <a:latin typeface="楷体_GB2312" pitchFamily="49" charset="-122"/>
                <a:ea typeface="楷体_GB2312" pitchFamily="49" charset="-122"/>
              </a:rPr>
              <a:t>i</a:t>
            </a:r>
            <a:r>
              <a:rPr lang="zh-CN" altLang="en-US" b="1">
                <a:solidFill>
                  <a:srgbClr val="FF0000"/>
                </a:solidFill>
                <a:latin typeface="楷体_GB2312" pitchFamily="49" charset="-122"/>
                <a:ea typeface="楷体_GB2312" pitchFamily="49" charset="-122"/>
              </a:rPr>
              <a:t>的值保留在</a:t>
            </a:r>
            <a:r>
              <a:rPr lang="en-US" altLang="zh-CN" b="1">
                <a:solidFill>
                  <a:srgbClr val="FF0000"/>
                </a:solidFill>
                <a:latin typeface="楷体_GB2312" pitchFamily="49" charset="-122"/>
                <a:ea typeface="楷体_GB2312" pitchFamily="49" charset="-122"/>
              </a:rPr>
              <a:t>e</a:t>
            </a:r>
            <a:r>
              <a:rPr lang="zh-CN" altLang="en-US" b="1">
                <a:solidFill>
                  <a:srgbClr val="FF0000"/>
                </a:solidFill>
                <a:latin typeface="楷体_GB2312" pitchFamily="49" charset="-122"/>
                <a:ea typeface="楷体_GB2312" pitchFamily="49" charset="-122"/>
              </a:rPr>
              <a:t>中</a:t>
            </a:r>
          </a:p>
          <a:p>
            <a:pPr>
              <a:spcBef>
                <a:spcPct val="20000"/>
              </a:spcBef>
            </a:pPr>
            <a:r>
              <a:rPr lang="zh-CN" altLang="en-US" b="1">
                <a:solidFill>
                  <a:srgbClr val="FF0000"/>
                </a:solidFill>
                <a:latin typeface="楷体_GB2312" pitchFamily="49" charset="-122"/>
                <a:ea typeface="楷体_GB2312" pitchFamily="49" charset="-122"/>
              </a:rPr>
              <a:t>（</a:t>
            </a:r>
            <a:r>
              <a:rPr lang="en-US" altLang="zh-CN" b="1">
                <a:solidFill>
                  <a:srgbClr val="FF0000"/>
                </a:solidFill>
                <a:latin typeface="楷体_GB2312" pitchFamily="49" charset="-122"/>
                <a:ea typeface="楷体_GB2312" pitchFamily="49" charset="-122"/>
              </a:rPr>
              <a:t>5</a:t>
            </a:r>
            <a:r>
              <a:rPr lang="zh-CN" altLang="en-US" b="1">
                <a:solidFill>
                  <a:srgbClr val="FF0000"/>
                </a:solidFill>
                <a:latin typeface="楷体_GB2312" pitchFamily="49" charset="-122"/>
                <a:ea typeface="楷体_GB2312" pitchFamily="49" charset="-122"/>
              </a:rPr>
              <a:t>）释放</a:t>
            </a:r>
            <a:r>
              <a:rPr lang="en-US" altLang="zh-CN" sz="3200" b="1">
                <a:solidFill>
                  <a:srgbClr val="FF0000"/>
                </a:solidFill>
                <a:latin typeface="楷体_GB2312" pitchFamily="49" charset="-122"/>
                <a:ea typeface="楷体_GB2312" pitchFamily="49" charset="-122"/>
              </a:rPr>
              <a:t>a</a:t>
            </a:r>
            <a:r>
              <a:rPr lang="en-US" altLang="zh-CN" sz="3200" b="1" baseline="-30000">
                <a:solidFill>
                  <a:srgbClr val="FF0000"/>
                </a:solidFill>
                <a:latin typeface="楷体_GB2312" pitchFamily="49" charset="-122"/>
                <a:ea typeface="楷体_GB2312" pitchFamily="49" charset="-122"/>
              </a:rPr>
              <a:t>i</a:t>
            </a:r>
            <a:r>
              <a:rPr lang="zh-CN" altLang="en-US" b="1">
                <a:solidFill>
                  <a:srgbClr val="FF0000"/>
                </a:solidFill>
                <a:latin typeface="楷体_GB2312" pitchFamily="49" charset="-122"/>
                <a:ea typeface="楷体_GB2312" pitchFamily="49" charset="-122"/>
              </a:rPr>
              <a:t>的空间</a:t>
            </a:r>
          </a:p>
        </p:txBody>
      </p:sp>
      <p:pic>
        <p:nvPicPr>
          <p:cNvPr id="9523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789363"/>
            <a:ext cx="72358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4"/>
          <p:cNvSpPr>
            <a:spLocks noChangeArrowheads="1"/>
          </p:cNvSpPr>
          <p:nvPr/>
        </p:nvSpPr>
        <p:spPr bwMode="auto">
          <a:xfrm>
            <a:off x="323850" y="765175"/>
            <a:ext cx="8820150" cy="5832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chemeClr val="hlink"/>
                </a:solidFill>
                <a:latin typeface="楷体_GB2312" pitchFamily="49" charset="-122"/>
                <a:ea typeface="楷体_GB2312" pitchFamily="49" charset="-122"/>
              </a:rPr>
              <a:t>//</a:t>
            </a:r>
            <a:r>
              <a:rPr lang="zh-CN" altLang="en-US" b="1">
                <a:solidFill>
                  <a:schemeClr val="hlink"/>
                </a:solidFill>
                <a:latin typeface="楷体_GB2312" pitchFamily="49" charset="-122"/>
                <a:ea typeface="楷体_GB2312" pitchFamily="49" charset="-122"/>
              </a:rPr>
              <a:t>将线性表</a:t>
            </a:r>
            <a:r>
              <a:rPr lang="en-US" altLang="zh-CN" b="1">
                <a:solidFill>
                  <a:schemeClr val="hlink"/>
                </a:solidFill>
                <a:latin typeface="楷体_GB2312" pitchFamily="49" charset="-122"/>
                <a:ea typeface="楷体_GB2312" pitchFamily="49" charset="-122"/>
              </a:rPr>
              <a:t>L</a:t>
            </a:r>
            <a:r>
              <a:rPr lang="zh-CN" altLang="en-US" b="1">
                <a:solidFill>
                  <a:schemeClr val="hlink"/>
                </a:solidFill>
                <a:latin typeface="楷体_GB2312" pitchFamily="49" charset="-122"/>
                <a:ea typeface="楷体_GB2312" pitchFamily="49" charset="-122"/>
              </a:rPr>
              <a:t>中第</a:t>
            </a:r>
            <a:r>
              <a:rPr lang="en-US" altLang="zh-CN" b="1">
                <a:solidFill>
                  <a:schemeClr val="hlink"/>
                </a:solidFill>
                <a:latin typeface="楷体_GB2312" pitchFamily="49" charset="-122"/>
                <a:ea typeface="楷体_GB2312" pitchFamily="49" charset="-122"/>
              </a:rPr>
              <a:t>i</a:t>
            </a:r>
            <a:r>
              <a:rPr lang="zh-CN" altLang="en-US" b="1">
                <a:solidFill>
                  <a:schemeClr val="hlink"/>
                </a:solidFill>
                <a:latin typeface="楷体_GB2312" pitchFamily="49" charset="-122"/>
                <a:ea typeface="楷体_GB2312" pitchFamily="49" charset="-122"/>
              </a:rPr>
              <a:t>个数据元素删除</a:t>
            </a:r>
          </a:p>
          <a:p>
            <a:pPr>
              <a:spcBef>
                <a:spcPct val="20000"/>
              </a:spcBef>
            </a:pPr>
            <a:r>
              <a:rPr lang="zh-CN" altLang="en-US" sz="2400" b="1"/>
              <a:t> </a:t>
            </a:r>
            <a:r>
              <a:rPr lang="en-US" altLang="zh-CN" sz="2400" b="1"/>
              <a:t>Status ListDelete_L(LinkList &amp;L,int i,ElemType &amp;e){</a:t>
            </a:r>
          </a:p>
          <a:p>
            <a:pPr>
              <a:spcBef>
                <a:spcPct val="20000"/>
              </a:spcBef>
            </a:pPr>
            <a:r>
              <a:rPr lang="en-US" altLang="zh-CN" sz="2400" b="1"/>
              <a:t>    p=L;j=0; </a:t>
            </a:r>
          </a:p>
          <a:p>
            <a:pPr>
              <a:spcBef>
                <a:spcPct val="20000"/>
              </a:spcBef>
            </a:pPr>
            <a:r>
              <a:rPr lang="en-US" altLang="zh-CN" sz="2400" b="1"/>
              <a:t>    while(p-&gt;next &amp;&amp;j&lt;i-1){//</a:t>
            </a:r>
            <a:r>
              <a:rPr lang="zh-CN" altLang="en-US" sz="2400" b="1"/>
              <a:t>寻找第</a:t>
            </a:r>
            <a:r>
              <a:rPr lang="en-US" altLang="zh-CN" sz="2400" b="1"/>
              <a:t>i</a:t>
            </a:r>
            <a:r>
              <a:rPr lang="zh-CN" altLang="en-US" sz="2400" b="1"/>
              <a:t>个结点，并令</a:t>
            </a:r>
            <a:r>
              <a:rPr lang="en-US" altLang="zh-CN" sz="2400" b="1"/>
              <a:t>p</a:t>
            </a:r>
            <a:r>
              <a:rPr lang="zh-CN" altLang="en-US" sz="2400" b="1"/>
              <a:t>指向其前驱 </a:t>
            </a:r>
          </a:p>
          <a:p>
            <a:pPr>
              <a:spcBef>
                <a:spcPct val="20000"/>
              </a:spcBef>
            </a:pPr>
            <a:r>
              <a:rPr lang="zh-CN" altLang="en-US" sz="2400" b="1"/>
              <a:t>        </a:t>
            </a:r>
            <a:r>
              <a:rPr lang="en-US" altLang="zh-CN" sz="2400" b="1"/>
              <a:t>p=p-&gt;next; ++j; </a:t>
            </a:r>
          </a:p>
          <a:p>
            <a:pPr>
              <a:spcBef>
                <a:spcPct val="20000"/>
              </a:spcBef>
            </a:pPr>
            <a:r>
              <a:rPr lang="en-US" altLang="zh-CN" sz="2400" b="1"/>
              <a:t>    } </a:t>
            </a:r>
          </a:p>
          <a:p>
            <a:pPr>
              <a:spcBef>
                <a:spcPct val="20000"/>
              </a:spcBef>
            </a:pPr>
            <a:r>
              <a:rPr lang="en-US" altLang="zh-CN" sz="2400" b="1"/>
              <a:t>    if(!(p-&gt;next)||j&gt;i-1) return ERROR; //</a:t>
            </a:r>
            <a:r>
              <a:rPr lang="zh-CN" altLang="en-US" sz="2400" b="1"/>
              <a:t>删除位置不合理 </a:t>
            </a:r>
          </a:p>
          <a:p>
            <a:pPr>
              <a:spcBef>
                <a:spcPct val="20000"/>
              </a:spcBef>
            </a:pPr>
            <a:r>
              <a:rPr lang="zh-CN" altLang="en-US" sz="2400" b="1"/>
              <a:t>    </a:t>
            </a:r>
            <a:r>
              <a:rPr lang="en-US" altLang="zh-CN" sz="2400" b="1">
                <a:solidFill>
                  <a:srgbClr val="FF0000"/>
                </a:solidFill>
              </a:rPr>
              <a:t>q=p-&gt;next; </a:t>
            </a:r>
            <a:r>
              <a:rPr lang="en-US" altLang="zh-CN" sz="2400" b="1"/>
              <a:t>//</a:t>
            </a:r>
            <a:r>
              <a:rPr lang="zh-CN" altLang="en-US" sz="2400" b="1"/>
              <a:t>临时保存被删结点的地址以备释放 </a:t>
            </a:r>
          </a:p>
          <a:p>
            <a:pPr>
              <a:spcBef>
                <a:spcPct val="20000"/>
              </a:spcBef>
            </a:pPr>
            <a:r>
              <a:rPr lang="zh-CN" altLang="en-US" sz="2400" b="1">
                <a:solidFill>
                  <a:srgbClr val="FF0000"/>
                </a:solidFill>
              </a:rPr>
              <a:t>    </a:t>
            </a:r>
            <a:r>
              <a:rPr lang="en-US" altLang="zh-CN" sz="2400" b="1">
                <a:solidFill>
                  <a:srgbClr val="FF0000"/>
                </a:solidFill>
              </a:rPr>
              <a:t>p-&gt;next=q-&gt;next; </a:t>
            </a:r>
            <a:r>
              <a:rPr lang="en-US" altLang="zh-CN" sz="2400" b="1"/>
              <a:t>	//</a:t>
            </a:r>
            <a:r>
              <a:rPr lang="zh-CN" altLang="en-US" sz="2400" b="1"/>
              <a:t>改变删除结点前驱结点的指针域 </a:t>
            </a:r>
          </a:p>
          <a:p>
            <a:pPr>
              <a:spcBef>
                <a:spcPct val="20000"/>
              </a:spcBef>
            </a:pPr>
            <a:r>
              <a:rPr lang="zh-CN" altLang="en-US" sz="2400" b="1"/>
              <a:t>    </a:t>
            </a:r>
            <a:r>
              <a:rPr lang="en-US" altLang="zh-CN" sz="2400" b="1"/>
              <a:t>e=q-&gt;data; 	//</a:t>
            </a:r>
            <a:r>
              <a:rPr lang="zh-CN" altLang="en-US" sz="2400" b="1"/>
              <a:t>保存删除结点的数据域 </a:t>
            </a:r>
          </a:p>
          <a:p>
            <a:pPr>
              <a:spcBef>
                <a:spcPct val="20000"/>
              </a:spcBef>
            </a:pPr>
            <a:r>
              <a:rPr lang="zh-CN" altLang="en-US" sz="2400" b="1"/>
              <a:t>    </a:t>
            </a:r>
            <a:r>
              <a:rPr lang="en-US" altLang="zh-CN" sz="2400" b="1">
                <a:solidFill>
                  <a:srgbClr val="FF0000"/>
                </a:solidFill>
              </a:rPr>
              <a:t>delete q; </a:t>
            </a:r>
            <a:r>
              <a:rPr lang="en-US" altLang="zh-CN" sz="2400" b="1"/>
              <a:t>	//</a:t>
            </a:r>
            <a:r>
              <a:rPr lang="zh-CN" altLang="en-US" sz="2400" b="1"/>
              <a:t>释放删除结点的空间</a:t>
            </a:r>
            <a:r>
              <a:rPr lang="zh-CN" altLang="en-US" sz="2400"/>
              <a:t> </a:t>
            </a:r>
          </a:p>
          <a:p>
            <a:pPr>
              <a:spcBef>
                <a:spcPct val="20000"/>
              </a:spcBef>
            </a:pPr>
            <a:r>
              <a:rPr lang="zh-CN" altLang="en-US" sz="2400"/>
              <a:t> </a:t>
            </a:r>
            <a:r>
              <a:rPr lang="en-US" altLang="zh-CN" sz="2400"/>
              <a:t>return OK; </a:t>
            </a:r>
          </a:p>
          <a:p>
            <a:pPr>
              <a:spcBef>
                <a:spcPct val="20000"/>
              </a:spcBef>
            </a:pPr>
            <a:r>
              <a:rPr lang="en-US" altLang="zh-CN" sz="2400"/>
              <a:t>}//ListDelete_L</a:t>
            </a:r>
            <a:r>
              <a:rPr lang="en-US" altLang="zh-CN" sz="3200"/>
              <a:t> </a:t>
            </a:r>
          </a:p>
        </p:txBody>
      </p:sp>
      <p:sp>
        <p:nvSpPr>
          <p:cNvPr id="96259" name="Rectangle 6"/>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1221" name="Rectangle 5"/>
          <p:cNvSpPr>
            <a:spLocks noRot="1" noChangeArrowheads="1"/>
          </p:cNvSpPr>
          <p:nvPr/>
        </p:nvSpPr>
        <p:spPr bwMode="auto">
          <a:xfrm>
            <a:off x="381000" y="1049338"/>
            <a:ext cx="80089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nSpc>
                <a:spcPct val="90000"/>
              </a:lnSpc>
            </a:pPr>
            <a:r>
              <a:rPr lang="en-US" altLang="zh-CN" b="1">
                <a:solidFill>
                  <a:schemeClr val="tx2"/>
                </a:solidFill>
                <a:ea typeface="楷体_GB2312" pitchFamily="49" charset="-122"/>
              </a:rPr>
              <a:t>1. </a:t>
            </a:r>
            <a:r>
              <a:rPr lang="zh-CN" altLang="en-US" b="1">
                <a:solidFill>
                  <a:schemeClr val="accent2"/>
                </a:solidFill>
                <a:ea typeface="楷体_GB2312" pitchFamily="49" charset="-122"/>
              </a:rPr>
              <a:t>查找</a:t>
            </a:r>
            <a:r>
              <a:rPr lang="en-US" altLang="zh-CN" b="1">
                <a:solidFill>
                  <a:schemeClr val="accent2"/>
                </a:solidFill>
                <a:ea typeface="楷体_GB2312" pitchFamily="49" charset="-122"/>
              </a:rPr>
              <a:t>:</a:t>
            </a:r>
            <a:r>
              <a:rPr lang="en-US" altLang="zh-CN" b="1">
                <a:ea typeface="楷体_GB2312" pitchFamily="49" charset="-122"/>
              </a:rPr>
              <a:t>  </a:t>
            </a:r>
            <a:r>
              <a:rPr lang="zh-CN" altLang="en-US" b="1">
                <a:ea typeface="楷体_GB2312" pitchFamily="49" charset="-122"/>
              </a:rPr>
              <a:t>因线性链表只能顺序存取，即在查找时要从头指针找起，查找的时间复杂度为</a:t>
            </a:r>
            <a:r>
              <a:rPr lang="zh-CN" altLang="en-US" b="1">
                <a:solidFill>
                  <a:schemeClr val="accent1"/>
                </a:solidFill>
                <a:ea typeface="楷体_GB2312" pitchFamily="49" charset="-122"/>
              </a:rPr>
              <a:t> </a:t>
            </a:r>
            <a:r>
              <a:rPr lang="en-US" altLang="zh-CN" sz="3200" b="1">
                <a:solidFill>
                  <a:srgbClr val="FF0000"/>
                </a:solidFill>
                <a:ea typeface="楷体_GB2312" pitchFamily="49" charset="-122"/>
              </a:rPr>
              <a:t>O(n)</a:t>
            </a:r>
            <a:r>
              <a:rPr lang="zh-CN" altLang="en-US" sz="3200" b="1">
                <a:ea typeface="楷体_GB2312" pitchFamily="49" charset="-122"/>
              </a:rPr>
              <a:t>。</a:t>
            </a:r>
          </a:p>
        </p:txBody>
      </p:sp>
      <p:sp>
        <p:nvSpPr>
          <p:cNvPr id="521223" name="Rectangle 7"/>
          <p:cNvSpPr>
            <a:spLocks noRot="1" noChangeArrowheads="1"/>
          </p:cNvSpPr>
          <p:nvPr/>
        </p:nvSpPr>
        <p:spPr bwMode="auto">
          <a:xfrm>
            <a:off x="381000" y="2492375"/>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90000"/>
              </a:lnSpc>
            </a:pPr>
            <a:r>
              <a:rPr lang="en-US" altLang="zh-CN" b="1">
                <a:solidFill>
                  <a:schemeClr val="tx2"/>
                </a:solidFill>
                <a:ea typeface="楷体_GB2312" pitchFamily="49" charset="-122"/>
              </a:rPr>
              <a:t>2. </a:t>
            </a:r>
            <a:r>
              <a:rPr lang="zh-CN" altLang="en-US" b="1">
                <a:solidFill>
                  <a:schemeClr val="accent2"/>
                </a:solidFill>
                <a:ea typeface="楷体_GB2312" pitchFamily="49" charset="-122"/>
              </a:rPr>
              <a:t>插入和删除</a:t>
            </a:r>
            <a:r>
              <a:rPr lang="en-US" altLang="zh-CN" b="1">
                <a:solidFill>
                  <a:schemeClr val="accent2"/>
                </a:solidFill>
                <a:ea typeface="楷体_GB2312" pitchFamily="49" charset="-122"/>
              </a:rPr>
              <a:t>:</a:t>
            </a:r>
            <a:r>
              <a:rPr lang="en-US" altLang="zh-CN" b="1">
                <a:ea typeface="楷体_GB2312" pitchFamily="49" charset="-122"/>
              </a:rPr>
              <a:t>  </a:t>
            </a:r>
            <a:r>
              <a:rPr lang="zh-CN" altLang="en-US" b="1">
                <a:ea typeface="楷体_GB2312" pitchFamily="49" charset="-122"/>
              </a:rPr>
              <a:t>因线性链表不需要移动元素，只要修改指针，一般情况下时间复杂度为</a:t>
            </a:r>
            <a:r>
              <a:rPr lang="zh-CN" altLang="en-US" b="1">
                <a:solidFill>
                  <a:schemeClr val="accent1"/>
                </a:solidFill>
                <a:ea typeface="楷体_GB2312" pitchFamily="49" charset="-122"/>
              </a:rPr>
              <a:t> </a:t>
            </a:r>
            <a:r>
              <a:rPr lang="en-US" altLang="zh-CN" sz="3200" b="1">
                <a:solidFill>
                  <a:srgbClr val="FF0000"/>
                </a:solidFill>
                <a:ea typeface="楷体_GB2312" pitchFamily="49" charset="-122"/>
              </a:rPr>
              <a:t>O(1)</a:t>
            </a:r>
            <a:r>
              <a:rPr lang="zh-CN" altLang="en-US" sz="3200" b="1">
                <a:solidFill>
                  <a:srgbClr val="FF0000"/>
                </a:solidFill>
                <a:ea typeface="楷体_GB2312" pitchFamily="49" charset="-122"/>
              </a:rPr>
              <a:t>。</a:t>
            </a:r>
          </a:p>
          <a:p>
            <a:pPr eaLnBrk="1" hangingPunct="1">
              <a:lnSpc>
                <a:spcPct val="90000"/>
              </a:lnSpc>
            </a:pPr>
            <a:r>
              <a:rPr lang="zh-CN" altLang="en-US" b="1">
                <a:ea typeface="楷体_GB2312" pitchFamily="49" charset="-122"/>
              </a:rPr>
              <a:t>   </a:t>
            </a:r>
          </a:p>
        </p:txBody>
      </p:sp>
      <p:sp>
        <p:nvSpPr>
          <p:cNvPr id="521225" name="Rectangle 9"/>
          <p:cNvSpPr>
            <a:spLocks noChangeArrowheads="1"/>
          </p:cNvSpPr>
          <p:nvPr/>
        </p:nvSpPr>
        <p:spPr bwMode="auto">
          <a:xfrm>
            <a:off x="457200" y="3962400"/>
            <a:ext cx="7948613"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90000"/>
              </a:lnSpc>
            </a:pPr>
            <a:r>
              <a:rPr lang="en-US" altLang="zh-CN" b="1">
                <a:solidFill>
                  <a:srgbClr val="00FF00"/>
                </a:solidFill>
                <a:ea typeface="楷体_GB2312" pitchFamily="49" charset="-122"/>
              </a:rPr>
              <a:t>    </a:t>
            </a:r>
            <a:r>
              <a:rPr lang="zh-CN" altLang="en-US" b="1">
                <a:solidFill>
                  <a:schemeClr val="hlink"/>
                </a:solidFill>
                <a:ea typeface="楷体_GB2312" pitchFamily="49" charset="-122"/>
              </a:rPr>
              <a:t>但是，如果要在单链表中进行前插或删除操作，由于要从头查找前驱结点，所耗时间复杂度为 </a:t>
            </a:r>
            <a:r>
              <a:rPr lang="en-US" altLang="zh-CN" b="1">
                <a:solidFill>
                  <a:srgbClr val="FF0000"/>
                </a:solidFill>
              </a:rPr>
              <a:t>O(n)</a:t>
            </a:r>
            <a:r>
              <a:rPr lang="en-US" altLang="zh-CN"/>
              <a:t> </a:t>
            </a:r>
            <a:r>
              <a:rPr lang="zh-CN" altLang="en-US" sz="2400" b="1">
                <a:solidFill>
                  <a:schemeClr val="hlink"/>
                </a:solidFill>
                <a:ea typeface="楷体_GB2312" pitchFamily="49" charset="-122"/>
              </a:rPr>
              <a:t>。</a:t>
            </a:r>
          </a:p>
        </p:txBody>
      </p:sp>
      <p:sp>
        <p:nvSpPr>
          <p:cNvPr id="97285" name="Rectangle 10"/>
          <p:cNvSpPr>
            <a:spLocks noChangeArrowheads="1"/>
          </p:cNvSpPr>
          <p:nvPr/>
        </p:nvSpPr>
        <p:spPr bwMode="auto">
          <a:xfrm>
            <a:off x="0" y="0"/>
            <a:ext cx="7051675" cy="5159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en-US" sz="3200" b="1">
                <a:latin typeface="楷体_GB2312" pitchFamily="49" charset="-122"/>
                <a:ea typeface="楷体_GB2312" pitchFamily="49" charset="-122"/>
              </a:rPr>
              <a:t>链表的运算时间效率分析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21221">
                                            <p:txEl>
                                              <p:pRg st="0" end="0"/>
                                            </p:txEl>
                                          </p:spTgt>
                                        </p:tgtEl>
                                        <p:attrNameLst>
                                          <p:attrName>style.visibility</p:attrName>
                                        </p:attrNameLst>
                                      </p:cBhvr>
                                      <p:to>
                                        <p:strVal val="visible"/>
                                      </p:to>
                                    </p:set>
                                    <p:animEffect transition="in" filter="strips(downRight)">
                                      <p:cBhvr>
                                        <p:cTn id="7" dur="500"/>
                                        <p:tgtEl>
                                          <p:spTgt spid="5212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21223"/>
                                        </p:tgtEl>
                                        <p:attrNameLst>
                                          <p:attrName>style.visibility</p:attrName>
                                        </p:attrNameLst>
                                      </p:cBhvr>
                                      <p:to>
                                        <p:strVal val="visible"/>
                                      </p:to>
                                    </p:set>
                                    <p:animEffect transition="in" filter="strips(downRight)">
                                      <p:cBhvr>
                                        <p:cTn id="12" dur="500"/>
                                        <p:tgtEl>
                                          <p:spTgt spid="521223"/>
                                        </p:tgtEl>
                                      </p:cBhvr>
                                    </p:animEffect>
                                  </p:childTnLst>
                                </p:cTn>
                              </p:par>
                            </p:childTnLst>
                          </p:cTn>
                        </p:par>
                        <p:par>
                          <p:cTn id="13" fill="hold" nodeType="afterGroup">
                            <p:stCondLst>
                              <p:cond delay="500"/>
                            </p:stCondLst>
                            <p:childTnLst>
                              <p:par>
                                <p:cTn id="14" presetID="1" presetClass="entr" presetSubtype="0" fill="hold" grpId="0" nodeType="afterEffect">
                                  <p:stCondLst>
                                    <p:cond delay="1000"/>
                                  </p:stCondLst>
                                  <p:iterate type="wd">
                                    <p:tmAbs val="300"/>
                                  </p:iterate>
                                  <p:childTnLst>
                                    <p:set>
                                      <p:cBhvr>
                                        <p:cTn id="15" dur="1" fill="hold">
                                          <p:stCondLst>
                                            <p:cond delay="299"/>
                                          </p:stCondLst>
                                        </p:cTn>
                                        <p:tgtEl>
                                          <p:spTgt spid="521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1" grpId="0" build="p"/>
      <p:bldP spid="521223" grpId="0"/>
      <p:bldP spid="521225"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4"/>
          <p:cNvSpPr>
            <a:spLocks noRot="1" noChangeArrowheads="1"/>
          </p:cNvSpPr>
          <p:nvPr/>
        </p:nvSpPr>
        <p:spPr bwMode="auto">
          <a:xfrm>
            <a:off x="914400" y="647700"/>
            <a:ext cx="754380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10000"/>
              </a:spcBef>
              <a:buClr>
                <a:srgbClr val="FF7C80"/>
              </a:buClr>
              <a:buSzPct val="50000"/>
              <a:buFont typeface="Wingdings" panose="05000000000000000000" pitchFamily="2" charset="2"/>
              <a:buChar char="n"/>
            </a:pPr>
            <a:r>
              <a:rPr lang="zh-CN" altLang="en-US" sz="3200" b="1">
                <a:solidFill>
                  <a:srgbClr val="0000CC"/>
                </a:solidFill>
                <a:ea typeface="楷体_GB2312" pitchFamily="49" charset="-122"/>
              </a:rPr>
              <a:t>从一个空表开始，重复读入数据：</a:t>
            </a:r>
          </a:p>
          <a:p>
            <a:pPr lvl="1">
              <a:spcBef>
                <a:spcPct val="10000"/>
              </a:spcBef>
              <a:buClr>
                <a:srgbClr val="990033"/>
              </a:buClr>
              <a:buSzPct val="50000"/>
              <a:buFont typeface="Wingdings" panose="05000000000000000000" pitchFamily="2" charset="2"/>
              <a:buChar char="u"/>
            </a:pPr>
            <a:r>
              <a:rPr lang="zh-CN" altLang="en-US" sz="3200" b="1">
                <a:solidFill>
                  <a:srgbClr val="FF0000"/>
                </a:solidFill>
                <a:ea typeface="楷体_GB2312" pitchFamily="49" charset="-122"/>
              </a:rPr>
              <a:t>生成新结点</a:t>
            </a:r>
          </a:p>
          <a:p>
            <a:pPr lvl="1">
              <a:spcBef>
                <a:spcPct val="10000"/>
              </a:spcBef>
              <a:buClr>
                <a:srgbClr val="990033"/>
              </a:buClr>
              <a:buSzPct val="50000"/>
              <a:buFont typeface="Wingdings" panose="05000000000000000000" pitchFamily="2" charset="2"/>
              <a:buChar char="u"/>
            </a:pPr>
            <a:r>
              <a:rPr lang="zh-CN" altLang="en-US" sz="3200" b="1">
                <a:solidFill>
                  <a:srgbClr val="FF0000"/>
                </a:solidFill>
                <a:ea typeface="楷体_GB2312" pitchFamily="49" charset="-122"/>
              </a:rPr>
              <a:t>将读入数据存放到新结点的数据域中</a:t>
            </a:r>
          </a:p>
          <a:p>
            <a:pPr lvl="1">
              <a:spcBef>
                <a:spcPct val="10000"/>
              </a:spcBef>
              <a:buClr>
                <a:srgbClr val="990033"/>
              </a:buClr>
              <a:buSzPct val="50000"/>
              <a:buFont typeface="Wingdings" panose="05000000000000000000" pitchFamily="2" charset="2"/>
              <a:buChar char="u"/>
            </a:pPr>
            <a:r>
              <a:rPr lang="zh-CN" altLang="en-US" sz="3200" b="1">
                <a:solidFill>
                  <a:srgbClr val="FF0000"/>
                </a:solidFill>
                <a:ea typeface="楷体_GB2312" pitchFamily="49" charset="-122"/>
              </a:rPr>
              <a:t>将该新结点插入到链表的前端</a:t>
            </a:r>
          </a:p>
          <a:p>
            <a:pPr>
              <a:spcBef>
                <a:spcPct val="10000"/>
              </a:spcBef>
              <a:buClr>
                <a:srgbClr val="FF7C80"/>
              </a:buClr>
              <a:buSzPct val="50000"/>
              <a:buFont typeface="Wingdings" panose="05000000000000000000" pitchFamily="2" charset="2"/>
              <a:buChar char="n"/>
            </a:pPr>
            <a:endParaRPr lang="en-US" altLang="zh-CN" sz="3200" b="1">
              <a:solidFill>
                <a:srgbClr val="0000CC"/>
              </a:solidFill>
              <a:ea typeface="楷体_GB2312" pitchFamily="49" charset="-122"/>
            </a:endParaRPr>
          </a:p>
        </p:txBody>
      </p:sp>
      <p:sp>
        <p:nvSpPr>
          <p:cNvPr id="633861" name="Rectangle 5"/>
          <p:cNvSpPr>
            <a:spLocks noChangeArrowheads="1"/>
          </p:cNvSpPr>
          <p:nvPr/>
        </p:nvSpPr>
        <p:spPr bwMode="auto">
          <a:xfrm>
            <a:off x="0" y="0"/>
            <a:ext cx="5292725"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单链表的建立（前插法）</a:t>
            </a:r>
            <a:endParaRPr kumimoji="1" lang="zh-CN" altLang="en-US" sz="3200">
              <a:solidFill>
                <a:srgbClr val="FF0000"/>
              </a:solidFill>
              <a:effectLst>
                <a:outerShdw blurRad="38100" dist="38100" dir="2700000" algn="tl">
                  <a:srgbClr val="000000"/>
                </a:outerShdw>
              </a:effectLst>
            </a:endParaRPr>
          </a:p>
        </p:txBody>
      </p:sp>
      <p:graphicFrame>
        <p:nvGraphicFramePr>
          <p:cNvPr id="98308" name="Object 6"/>
          <p:cNvGraphicFramePr>
            <a:graphicFrameLocks noChangeAspect="1"/>
          </p:cNvGraphicFramePr>
          <p:nvPr/>
        </p:nvGraphicFramePr>
        <p:xfrm>
          <a:off x="611188" y="3141663"/>
          <a:ext cx="7991475" cy="3022600"/>
        </p:xfrm>
        <a:graphic>
          <a:graphicData uri="http://schemas.openxmlformats.org/presentationml/2006/ole">
            <mc:AlternateContent xmlns:mc="http://schemas.openxmlformats.org/markup-compatibility/2006">
              <mc:Choice xmlns:v="urn:schemas-microsoft-com:vml" Requires="v">
                <p:oleObj spid="_x0000_s98309" r:id="rId3" imgW="4638960" imgH="1752480" progId="Word.Picture.8">
                  <p:embed/>
                </p:oleObj>
              </mc:Choice>
              <mc:Fallback>
                <p:oleObj r:id="rId3" imgW="4638960" imgH="175248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141663"/>
                        <a:ext cx="7991475"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9330" name="Object 5"/>
          <p:cNvGraphicFramePr>
            <a:graphicFrameLocks noChangeAspect="1"/>
          </p:cNvGraphicFramePr>
          <p:nvPr/>
        </p:nvGraphicFramePr>
        <p:xfrm>
          <a:off x="609600" y="742950"/>
          <a:ext cx="2667000" cy="504825"/>
        </p:xfrm>
        <a:graphic>
          <a:graphicData uri="http://schemas.openxmlformats.org/presentationml/2006/ole">
            <mc:AlternateContent xmlns:mc="http://schemas.openxmlformats.org/markup-compatibility/2006">
              <mc:Choice xmlns:v="urn:schemas-microsoft-com:vml" Requires="v">
                <p:oleObj spid="_x0000_s99347" r:id="rId3" imgW="1836420" imgH="504444" progId="">
                  <p:embed/>
                </p:oleObj>
              </mc:Choice>
              <mc:Fallback>
                <p:oleObj r:id="rId3" imgW="1836420" imgH="504444"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742950"/>
                        <a:ext cx="2667000" cy="504825"/>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24"/>
          <p:cNvGrpSpPr>
            <a:grpSpLocks/>
          </p:cNvGrpSpPr>
          <p:nvPr/>
        </p:nvGrpSpPr>
        <p:grpSpPr bwMode="auto">
          <a:xfrm>
            <a:off x="533400" y="1352550"/>
            <a:ext cx="6019800" cy="1866900"/>
            <a:chOff x="336" y="852"/>
            <a:chExt cx="3792" cy="1176"/>
          </a:xfrm>
        </p:grpSpPr>
        <p:graphicFrame>
          <p:nvGraphicFramePr>
            <p:cNvPr id="99344" name="Object 6"/>
            <p:cNvGraphicFramePr>
              <a:graphicFrameLocks noChangeAspect="1"/>
            </p:cNvGraphicFramePr>
            <p:nvPr/>
          </p:nvGraphicFramePr>
          <p:xfrm>
            <a:off x="336" y="1236"/>
            <a:ext cx="3792" cy="792"/>
          </p:xfrm>
          <a:graphic>
            <a:graphicData uri="http://schemas.openxmlformats.org/presentationml/2006/ole">
              <mc:AlternateContent xmlns:mc="http://schemas.openxmlformats.org/markup-compatibility/2006">
                <mc:Choice xmlns:v="urn:schemas-microsoft-com:vml" Requires="v">
                  <p:oleObj spid="_x0000_s99348" r:id="rId5" imgW="4267200" imgH="1197864" progId="">
                    <p:embed/>
                  </p:oleObj>
                </mc:Choice>
                <mc:Fallback>
                  <p:oleObj r:id="rId5" imgW="4267200" imgH="1197864"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1236"/>
                          <a:ext cx="3792" cy="792"/>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345" name="Line 7"/>
            <p:cNvSpPr>
              <a:spLocks noChangeShapeType="1"/>
            </p:cNvSpPr>
            <p:nvPr/>
          </p:nvSpPr>
          <p:spPr bwMode="auto">
            <a:xfrm>
              <a:off x="1200" y="852"/>
              <a:ext cx="0" cy="288"/>
            </a:xfrm>
            <a:prstGeom prst="line">
              <a:avLst/>
            </a:prstGeom>
            <a:noFill/>
            <a:ln w="5715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9120" name="Rectangle 16"/>
            <p:cNvSpPr>
              <a:spLocks noChangeArrowheads="1"/>
            </p:cNvSpPr>
            <p:nvPr/>
          </p:nvSpPr>
          <p:spPr bwMode="auto">
            <a:xfrm>
              <a:off x="1584" y="900"/>
              <a:ext cx="1432" cy="398"/>
            </a:xfrm>
            <a:prstGeom prst="rect">
              <a:avLst/>
            </a:prstGeom>
            <a:solidFill>
              <a:srgbClr val="FFCCFF"/>
            </a:solidFill>
            <a:ln w="9525">
              <a:noFill/>
              <a:miter lim="800000"/>
            </a:ln>
            <a:effectLst/>
          </p:spPr>
          <p:txBody>
            <a:bodyPr anchor="ctr"/>
            <a:lstStyle/>
            <a:p>
              <a:pPr>
                <a:defRPr/>
              </a:pPr>
              <a:r>
                <a:rPr kumimoji="1" lang="en-US" altLang="zh-CN" sz="3600">
                  <a:effectLst>
                    <a:outerShdw blurRad="38100" dist="38100" dir="2700000" algn="tl">
                      <a:srgbClr val="FFFFFF"/>
                    </a:outerShdw>
                  </a:effectLst>
                </a:rPr>
                <a:t>p-&gt;data=a</a:t>
              </a:r>
              <a:r>
                <a:rPr kumimoji="1" lang="en-US" altLang="zh-CN" sz="3600" baseline="-25000">
                  <a:effectLst>
                    <a:outerShdw blurRad="38100" dist="38100" dir="2700000" algn="tl">
                      <a:srgbClr val="FFFFFF"/>
                    </a:outerShdw>
                  </a:effectLst>
                </a:rPr>
                <a:t>n</a:t>
              </a:r>
            </a:p>
          </p:txBody>
        </p:sp>
      </p:grpSp>
      <p:grpSp>
        <p:nvGrpSpPr>
          <p:cNvPr id="3" name="Group 27"/>
          <p:cNvGrpSpPr>
            <a:grpSpLocks/>
          </p:cNvGrpSpPr>
          <p:nvPr/>
        </p:nvGrpSpPr>
        <p:grpSpPr bwMode="auto">
          <a:xfrm>
            <a:off x="457200" y="1962150"/>
            <a:ext cx="7543800" cy="3776663"/>
            <a:chOff x="288" y="1236"/>
            <a:chExt cx="4752" cy="2379"/>
          </a:xfrm>
        </p:grpSpPr>
        <p:sp>
          <p:nvSpPr>
            <p:cNvPr id="99339" name="Line 8"/>
            <p:cNvSpPr>
              <a:spLocks noChangeShapeType="1"/>
            </p:cNvSpPr>
            <p:nvPr/>
          </p:nvSpPr>
          <p:spPr bwMode="auto">
            <a:xfrm>
              <a:off x="1152" y="2100"/>
              <a:ext cx="0" cy="336"/>
            </a:xfrm>
            <a:prstGeom prst="line">
              <a:avLst/>
            </a:prstGeom>
            <a:noFill/>
            <a:ln w="5715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9340" name="Group 26"/>
            <p:cNvGrpSpPr>
              <a:grpSpLocks/>
            </p:cNvGrpSpPr>
            <p:nvPr/>
          </p:nvGrpSpPr>
          <p:grpSpPr bwMode="auto">
            <a:xfrm>
              <a:off x="288" y="1236"/>
              <a:ext cx="4752" cy="2379"/>
              <a:chOff x="288" y="1236"/>
              <a:chExt cx="4752" cy="2379"/>
            </a:xfrm>
          </p:grpSpPr>
          <p:graphicFrame>
            <p:nvGraphicFramePr>
              <p:cNvPr id="99341" name="Object 9"/>
              <p:cNvGraphicFramePr>
                <a:graphicFrameLocks noChangeAspect="1"/>
              </p:cNvGraphicFramePr>
              <p:nvPr/>
            </p:nvGraphicFramePr>
            <p:xfrm>
              <a:off x="288" y="2484"/>
              <a:ext cx="4752" cy="1131"/>
            </p:xfrm>
            <a:graphic>
              <a:graphicData uri="http://schemas.openxmlformats.org/presentationml/2006/ole">
                <mc:AlternateContent xmlns:mc="http://schemas.openxmlformats.org/markup-compatibility/2006">
                  <mc:Choice xmlns:v="urn:schemas-microsoft-com:vml" Requires="v">
                    <p:oleObj spid="_x0000_s99349" r:id="rId7" imgW="5652516" imgH="1795272" progId="">
                      <p:embed/>
                    </p:oleObj>
                  </mc:Choice>
                  <mc:Fallback>
                    <p:oleObj r:id="rId7" imgW="5652516" imgH="1795272"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2484"/>
                            <a:ext cx="4752" cy="1131"/>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9122" name="Rectangle 18"/>
              <p:cNvSpPr>
                <a:spLocks noChangeArrowheads="1"/>
              </p:cNvSpPr>
              <p:nvPr/>
            </p:nvSpPr>
            <p:spPr bwMode="auto">
              <a:xfrm>
                <a:off x="2291" y="2704"/>
                <a:ext cx="1678" cy="398"/>
              </a:xfrm>
              <a:prstGeom prst="rect">
                <a:avLst/>
              </a:prstGeom>
              <a:solidFill>
                <a:srgbClr val="FFCCFF"/>
              </a:solidFill>
              <a:ln w="9525">
                <a:noFill/>
                <a:miter lim="800000"/>
              </a:ln>
              <a:effectLst/>
            </p:spPr>
            <p:txBody>
              <a:bodyPr anchor="ctr"/>
              <a:lstStyle/>
              <a:p>
                <a:pPr>
                  <a:defRPr/>
                </a:pPr>
                <a:r>
                  <a:rPr kumimoji="1" lang="en-US" altLang="zh-CN" sz="3600">
                    <a:effectLst>
                      <a:outerShdw blurRad="38100" dist="38100" dir="2700000" algn="tl">
                        <a:srgbClr val="FFFFFF"/>
                      </a:outerShdw>
                    </a:effectLst>
                  </a:rPr>
                  <a:t>p-&gt;data=a</a:t>
                </a:r>
                <a:r>
                  <a:rPr kumimoji="1" lang="en-US" altLang="zh-CN" sz="3600" baseline="-25000">
                    <a:effectLst>
                      <a:outerShdw blurRad="38100" dist="38100" dir="2700000" algn="tl">
                        <a:srgbClr val="FFFFFF"/>
                      </a:outerShdw>
                    </a:effectLst>
                  </a:rPr>
                  <a:t>n-1</a:t>
                </a:r>
              </a:p>
            </p:txBody>
          </p:sp>
          <p:sp>
            <p:nvSpPr>
              <p:cNvPr id="99343" name="AutoShape 21"/>
              <p:cNvSpPr>
                <a:spLocks noChangeArrowheads="1"/>
              </p:cNvSpPr>
              <p:nvPr/>
            </p:nvSpPr>
            <p:spPr bwMode="auto">
              <a:xfrm>
                <a:off x="4785" y="1236"/>
                <a:ext cx="255" cy="1200"/>
              </a:xfrm>
              <a:prstGeom prst="upArrow">
                <a:avLst>
                  <a:gd name="adj1" fmla="val 50000"/>
                  <a:gd name="adj2" fmla="val 11762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grpSp>
      <p:grpSp>
        <p:nvGrpSpPr>
          <p:cNvPr id="5" name="Group 28"/>
          <p:cNvGrpSpPr>
            <a:grpSpLocks/>
          </p:cNvGrpSpPr>
          <p:nvPr/>
        </p:nvGrpSpPr>
        <p:grpSpPr bwMode="auto">
          <a:xfrm>
            <a:off x="5678488" y="852488"/>
            <a:ext cx="3465512" cy="2000250"/>
            <a:chOff x="3577" y="537"/>
            <a:chExt cx="2183" cy="1260"/>
          </a:xfrm>
        </p:grpSpPr>
        <p:sp>
          <p:nvSpPr>
            <p:cNvPr id="559119" name="Rectangle 15"/>
            <p:cNvSpPr>
              <a:spLocks noChangeArrowheads="1"/>
            </p:cNvSpPr>
            <p:nvPr/>
          </p:nvSpPr>
          <p:spPr bwMode="auto">
            <a:xfrm>
              <a:off x="3577" y="890"/>
              <a:ext cx="2183" cy="317"/>
            </a:xfrm>
            <a:prstGeom prst="rect">
              <a:avLst/>
            </a:prstGeom>
            <a:solidFill>
              <a:srgbClr val="FFCCFF"/>
            </a:solidFill>
            <a:ln w="9525">
              <a:noFill/>
              <a:miter lim="800000"/>
            </a:ln>
            <a:effectLst/>
          </p:spPr>
          <p:txBody>
            <a:bodyPr anchor="ctr"/>
            <a:lstStyle/>
            <a:p>
              <a:pPr>
                <a:defRPr/>
              </a:pPr>
              <a:r>
                <a:rPr kumimoji="1" lang="en-US" altLang="zh-CN" sz="3200" b="1">
                  <a:effectLst>
                    <a:outerShdw blurRad="38100" dist="38100" dir="2700000" algn="tl">
                      <a:srgbClr val="FFFFFF"/>
                    </a:outerShdw>
                  </a:effectLst>
                </a:rPr>
                <a:t>L-&gt;next=p</a:t>
              </a:r>
            </a:p>
          </p:txBody>
        </p:sp>
        <p:grpSp>
          <p:nvGrpSpPr>
            <p:cNvPr id="99336" name="Group 25"/>
            <p:cNvGrpSpPr>
              <a:grpSpLocks/>
            </p:cNvGrpSpPr>
            <p:nvPr/>
          </p:nvGrpSpPr>
          <p:grpSpPr bwMode="auto">
            <a:xfrm>
              <a:off x="3583" y="537"/>
              <a:ext cx="2177" cy="1260"/>
              <a:chOff x="3583" y="537"/>
              <a:chExt cx="2177" cy="1260"/>
            </a:xfrm>
          </p:grpSpPr>
          <p:sp>
            <p:nvSpPr>
              <p:cNvPr id="559121" name="Rectangle 17"/>
              <p:cNvSpPr>
                <a:spLocks noChangeArrowheads="1"/>
              </p:cNvSpPr>
              <p:nvPr/>
            </p:nvSpPr>
            <p:spPr bwMode="auto">
              <a:xfrm>
                <a:off x="3583" y="537"/>
                <a:ext cx="2177" cy="363"/>
              </a:xfrm>
              <a:prstGeom prst="rect">
                <a:avLst/>
              </a:prstGeom>
              <a:solidFill>
                <a:srgbClr val="FFCCFF"/>
              </a:solidFill>
              <a:ln w="9525">
                <a:noFill/>
                <a:miter lim="800000"/>
              </a:ln>
              <a:effectLst/>
            </p:spPr>
            <p:txBody>
              <a:bodyPr anchor="ctr"/>
              <a:lstStyle/>
              <a:p>
                <a:pPr>
                  <a:defRPr/>
                </a:pPr>
                <a:r>
                  <a:rPr kumimoji="1" lang="en-US" altLang="zh-CN" sz="3200" b="1">
                    <a:effectLst>
                      <a:outerShdw blurRad="38100" dist="38100" dir="2700000" algn="tl">
                        <a:srgbClr val="FFFFFF"/>
                      </a:outerShdw>
                    </a:effectLst>
                  </a:rPr>
                  <a:t>p-&gt;next= L-&gt;next</a:t>
                </a:r>
              </a:p>
            </p:txBody>
          </p:sp>
          <p:sp>
            <p:nvSpPr>
              <p:cNvPr id="99338" name="AutoShape 23"/>
              <p:cNvSpPr>
                <a:spLocks noChangeArrowheads="1"/>
              </p:cNvSpPr>
              <p:nvPr/>
            </p:nvSpPr>
            <p:spPr bwMode="auto">
              <a:xfrm>
                <a:off x="4128" y="1207"/>
                <a:ext cx="314" cy="590"/>
              </a:xfrm>
              <a:custGeom>
                <a:avLst/>
                <a:gdLst>
                  <a:gd name="T0" fmla="*/ 224 w 21600"/>
                  <a:gd name="T1" fmla="*/ 0 h 21600"/>
                  <a:gd name="T2" fmla="*/ 135 w 21600"/>
                  <a:gd name="T3" fmla="*/ 197 h 21600"/>
                  <a:gd name="T4" fmla="*/ 179 w 21600"/>
                  <a:gd name="T5" fmla="*/ 197 h 21600"/>
                  <a:gd name="T6" fmla="*/ 179 w 21600"/>
                  <a:gd name="T7" fmla="*/ 393 h 21600"/>
                  <a:gd name="T8" fmla="*/ 0 w 21600"/>
                  <a:gd name="T9" fmla="*/ 393 h 21600"/>
                  <a:gd name="T10" fmla="*/ 0 w 21600"/>
                  <a:gd name="T11" fmla="*/ 590 h 21600"/>
                  <a:gd name="T12" fmla="*/ 269 w 21600"/>
                  <a:gd name="T13" fmla="*/ 590 h 21600"/>
                  <a:gd name="T14" fmla="*/ 269 w 21600"/>
                  <a:gd name="T15" fmla="*/ 197 h 21600"/>
                  <a:gd name="T16" fmla="*/ 314 w 21600"/>
                  <a:gd name="T17" fmla="*/ 197 h 21600"/>
                  <a:gd name="T18" fmla="*/ 224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559133" name="Rectangle 29"/>
          <p:cNvSpPr>
            <a:spLocks noChangeArrowheads="1"/>
          </p:cNvSpPr>
          <p:nvPr/>
        </p:nvSpPr>
        <p:spPr bwMode="auto">
          <a:xfrm>
            <a:off x="0" y="0"/>
            <a:ext cx="5292725"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单链表的建立（前插法）</a:t>
            </a:r>
            <a:endParaRPr kumimoji="1" lang="zh-CN" altLang="en-US" sz="3200">
              <a:solidFill>
                <a:srgbClr val="FF0000"/>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amond(in)">
                                      <p:cBhvr>
                                        <p:cTn id="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4"/>
          <p:cNvSpPr>
            <a:spLocks noChangeArrowheads="1"/>
          </p:cNvSpPr>
          <p:nvPr/>
        </p:nvSpPr>
        <p:spPr bwMode="auto">
          <a:xfrm>
            <a:off x="381000" y="692150"/>
            <a:ext cx="8458200" cy="548005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t>void CreateList_F(LinkList &amp;L,int n){ </a:t>
            </a:r>
          </a:p>
          <a:p>
            <a:pPr>
              <a:spcBef>
                <a:spcPct val="20000"/>
              </a:spcBef>
            </a:pPr>
            <a:r>
              <a:rPr lang="en-US" altLang="zh-CN" b="1"/>
              <a:t>     L=new LNode; </a:t>
            </a:r>
          </a:p>
          <a:p>
            <a:pPr>
              <a:spcBef>
                <a:spcPct val="20000"/>
              </a:spcBef>
            </a:pPr>
            <a:r>
              <a:rPr lang="en-US" altLang="zh-CN" b="1"/>
              <a:t>      L-&gt;next=NULL; //</a:t>
            </a:r>
            <a:r>
              <a:rPr lang="zh-CN" altLang="en-US" b="1"/>
              <a:t>先建立一个带头结点的单链表 </a:t>
            </a:r>
          </a:p>
          <a:p>
            <a:pPr>
              <a:spcBef>
                <a:spcPct val="20000"/>
              </a:spcBef>
            </a:pPr>
            <a:r>
              <a:rPr lang="zh-CN" altLang="en-US" b="1"/>
              <a:t>      </a:t>
            </a:r>
            <a:r>
              <a:rPr lang="en-US" altLang="zh-CN" b="1"/>
              <a:t>for(i=n;i&gt;0;--i){ </a:t>
            </a:r>
          </a:p>
          <a:p>
            <a:pPr>
              <a:spcBef>
                <a:spcPct val="20000"/>
              </a:spcBef>
            </a:pPr>
            <a:r>
              <a:rPr lang="en-US" altLang="zh-CN" b="1"/>
              <a:t>        p=new LNode; //</a:t>
            </a:r>
            <a:r>
              <a:rPr lang="zh-CN" altLang="en-US" b="1"/>
              <a:t>生成新结点 </a:t>
            </a:r>
          </a:p>
          <a:p>
            <a:pPr>
              <a:spcBef>
                <a:spcPct val="20000"/>
              </a:spcBef>
            </a:pPr>
            <a:r>
              <a:rPr lang="zh-CN" altLang="en-US" b="1"/>
              <a:t>        </a:t>
            </a:r>
            <a:r>
              <a:rPr lang="en-US" altLang="zh-CN" b="1"/>
              <a:t>scantf(“%d%, p-&gt;data); //</a:t>
            </a:r>
            <a:r>
              <a:rPr lang="zh-CN" altLang="en-US" b="1"/>
              <a:t>输入元素值 </a:t>
            </a:r>
          </a:p>
          <a:p>
            <a:pPr>
              <a:spcBef>
                <a:spcPct val="20000"/>
              </a:spcBef>
            </a:pPr>
            <a:r>
              <a:rPr lang="zh-CN" altLang="en-US" b="1"/>
              <a:t>        </a:t>
            </a:r>
            <a:r>
              <a:rPr lang="en-US" altLang="zh-CN" b="1"/>
              <a:t>p-&gt;next=L-&gt;next;L-&gt;next=p; 	//</a:t>
            </a:r>
            <a:r>
              <a:rPr lang="zh-CN" altLang="en-US" b="1"/>
              <a:t>插入到表头 </a:t>
            </a:r>
          </a:p>
          <a:p>
            <a:pPr>
              <a:spcBef>
                <a:spcPct val="20000"/>
              </a:spcBef>
            </a:pPr>
            <a:r>
              <a:rPr lang="zh-CN" altLang="en-US" b="1"/>
              <a:t>     </a:t>
            </a:r>
            <a:r>
              <a:rPr lang="en-US" altLang="zh-CN" b="1"/>
              <a:t>} </a:t>
            </a:r>
          </a:p>
          <a:p>
            <a:pPr>
              <a:spcBef>
                <a:spcPct val="20000"/>
              </a:spcBef>
            </a:pPr>
            <a:r>
              <a:rPr lang="en-US" altLang="zh-CN" b="1"/>
              <a:t>}//CreateList_F</a:t>
            </a:r>
            <a:r>
              <a:rPr lang="en-US" altLang="zh-CN"/>
              <a:t> </a:t>
            </a:r>
          </a:p>
        </p:txBody>
      </p:sp>
      <p:sp>
        <p:nvSpPr>
          <p:cNvPr id="100355" name="Rectangle 6"/>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矩形 2"/>
          <p:cNvSpPr>
            <a:spLocks noChangeArrowheads="1"/>
          </p:cNvSpPr>
          <p:nvPr/>
        </p:nvSpPr>
        <p:spPr bwMode="auto">
          <a:xfrm>
            <a:off x="0" y="714375"/>
            <a:ext cx="3357563"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i="1"/>
              <a:t>R</a:t>
            </a:r>
            <a:r>
              <a:rPr lang="en-US" altLang="zh-CN" b="1" i="1" baseline="-30000"/>
              <a:t>n</a:t>
            </a:r>
            <a:r>
              <a:rPr lang="en-US" altLang="zh-CN" b="1"/>
              <a:t>(</a:t>
            </a:r>
            <a:r>
              <a:rPr lang="en-US" altLang="zh-CN" b="1" i="1"/>
              <a:t>x</a:t>
            </a:r>
            <a:r>
              <a:rPr lang="en-US" altLang="zh-CN" b="1"/>
              <a:t>) = </a:t>
            </a:r>
            <a:r>
              <a:rPr lang="en-US" altLang="zh-CN" b="1" i="1"/>
              <a:t>P</a:t>
            </a:r>
            <a:r>
              <a:rPr lang="en-US" altLang="zh-CN" b="1" i="1" baseline="-30000"/>
              <a:t>n</a:t>
            </a:r>
            <a:r>
              <a:rPr lang="en-US" altLang="zh-CN" b="1"/>
              <a:t>(</a:t>
            </a:r>
            <a:r>
              <a:rPr lang="en-US" altLang="zh-CN" b="1" i="1"/>
              <a:t>x</a:t>
            </a:r>
            <a:r>
              <a:rPr lang="en-US" altLang="zh-CN" b="1"/>
              <a:t>) + </a:t>
            </a:r>
            <a:r>
              <a:rPr lang="en-US" altLang="zh-CN" b="1" i="1"/>
              <a:t>Q</a:t>
            </a:r>
            <a:r>
              <a:rPr lang="en-US" altLang="zh-CN" b="1" i="1" baseline="-30000"/>
              <a:t>m</a:t>
            </a:r>
            <a:r>
              <a:rPr lang="en-US" altLang="zh-CN" b="1"/>
              <a:t>(</a:t>
            </a:r>
            <a:r>
              <a:rPr lang="en-US" altLang="zh-CN" b="1" i="1"/>
              <a:t>x</a:t>
            </a:r>
            <a:r>
              <a:rPr lang="en-US" altLang="zh-CN" b="1"/>
              <a:t>)</a:t>
            </a:r>
            <a:endParaRPr lang="zh-CN" altLang="en-US" b="1"/>
          </a:p>
        </p:txBody>
      </p:sp>
      <p:grpSp>
        <p:nvGrpSpPr>
          <p:cNvPr id="16387" name="组合 3"/>
          <p:cNvGrpSpPr>
            <a:grpSpLocks/>
          </p:cNvGrpSpPr>
          <p:nvPr/>
        </p:nvGrpSpPr>
        <p:grpSpPr bwMode="auto">
          <a:xfrm>
            <a:off x="285750" y="976313"/>
            <a:ext cx="8066088" cy="1130300"/>
            <a:chOff x="285720" y="3902807"/>
            <a:chExt cx="8065939" cy="1130866"/>
          </a:xfrm>
        </p:grpSpPr>
        <p:sp>
          <p:nvSpPr>
            <p:cNvPr id="16391" name="矩形 4"/>
            <p:cNvSpPr>
              <a:spLocks noChangeArrowheads="1"/>
            </p:cNvSpPr>
            <p:nvPr/>
          </p:nvSpPr>
          <p:spPr bwMode="auto">
            <a:xfrm>
              <a:off x="285720" y="4572008"/>
              <a:ext cx="8065939" cy="46166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54000">
                <a:tabLst>
                  <a:tab pos="2667000" algn="ctr"/>
                  <a:tab pos="5334000" algn="r"/>
                </a:tabLst>
                <a:defRPr sz="2800">
                  <a:solidFill>
                    <a:schemeClr val="tx1"/>
                  </a:solidFill>
                  <a:latin typeface="Times New Roman" panose="02020603050405020304" pitchFamily="18" charset="0"/>
                  <a:ea typeface="仿宋_GB2312" pitchFamily="49" charset="-122"/>
                </a:defRPr>
              </a:lvl1pPr>
              <a:lvl2pPr marL="742950" indent="-285750">
                <a:tabLst>
                  <a:tab pos="2667000" algn="ctr"/>
                  <a:tab pos="5334000" algn="r"/>
                </a:tabLst>
                <a:defRPr sz="2800">
                  <a:solidFill>
                    <a:schemeClr val="tx1"/>
                  </a:solidFill>
                  <a:latin typeface="Times New Roman" panose="02020603050405020304" pitchFamily="18" charset="0"/>
                  <a:ea typeface="仿宋_GB2312" pitchFamily="49" charset="-122"/>
                </a:defRPr>
              </a:lvl2pPr>
              <a:lvl3pPr marL="1143000" indent="-228600">
                <a:tabLst>
                  <a:tab pos="2667000" algn="ctr"/>
                  <a:tab pos="5334000" algn="r"/>
                </a:tabLst>
                <a:defRPr sz="2800">
                  <a:solidFill>
                    <a:schemeClr val="tx1"/>
                  </a:solidFill>
                  <a:latin typeface="Times New Roman" panose="02020603050405020304" pitchFamily="18" charset="0"/>
                  <a:ea typeface="仿宋_GB2312" pitchFamily="49" charset="-122"/>
                </a:defRPr>
              </a:lvl3pPr>
              <a:lvl4pPr marL="1600200" indent="-228600">
                <a:tabLst>
                  <a:tab pos="2667000" algn="ctr"/>
                  <a:tab pos="5334000" algn="r"/>
                </a:tabLst>
                <a:defRPr sz="2800">
                  <a:solidFill>
                    <a:schemeClr val="tx1"/>
                  </a:solidFill>
                  <a:latin typeface="Times New Roman" panose="02020603050405020304" pitchFamily="18" charset="0"/>
                  <a:ea typeface="仿宋_GB2312" pitchFamily="49" charset="-122"/>
                </a:defRPr>
              </a:lvl4pPr>
              <a:lvl5pPr marL="2057400" indent="-228600">
                <a:tabLst>
                  <a:tab pos="2667000" algn="ctr"/>
                  <a:tab pos="5334000" algn="r"/>
                </a:tabLst>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tabLst>
                  <a:tab pos="2667000" algn="ctr"/>
                  <a:tab pos="5334000" algn="r"/>
                </a:tabLs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tabLst>
                  <a:tab pos="2667000" algn="ctr"/>
                  <a:tab pos="5334000" algn="r"/>
                </a:tabLs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tabLst>
                  <a:tab pos="2667000" algn="ctr"/>
                  <a:tab pos="5334000" algn="r"/>
                </a:tabLs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tabLst>
                  <a:tab pos="2667000" algn="ctr"/>
                  <a:tab pos="5334000" algn="r"/>
                </a:tabLst>
                <a:defRPr sz="2800">
                  <a:solidFill>
                    <a:schemeClr val="tx1"/>
                  </a:solidFill>
                  <a:latin typeface="Times New Roman" panose="02020603050405020304" pitchFamily="18" charset="0"/>
                  <a:ea typeface="仿宋_GB2312" pitchFamily="49" charset="-122"/>
                </a:defRPr>
              </a:lvl9pPr>
            </a:lstStyle>
            <a:p>
              <a:r>
                <a:rPr lang="zh-CN" altLang="en-US" sz="2400" b="1">
                  <a:latin typeface="华文楷体" panose="02010600040101010101" pitchFamily="2" charset="-122"/>
                  <a:ea typeface="华文楷体" panose="02010600040101010101" pitchFamily="2" charset="-122"/>
                </a:rPr>
                <a:t>线性表</a:t>
              </a:r>
              <a:r>
                <a:rPr lang="en-US" altLang="zh-CN" sz="2400" b="1"/>
                <a:t>R = (p</a:t>
              </a:r>
              <a:r>
                <a:rPr lang="en-US" altLang="zh-CN" sz="2400" b="1" baseline="-30000"/>
                <a:t>0</a:t>
              </a:r>
              <a:r>
                <a:rPr lang="en-US" altLang="zh-CN" sz="2400" b="1"/>
                <a:t> + q</a:t>
              </a:r>
              <a:r>
                <a:rPr lang="en-US" altLang="zh-CN" sz="2400" b="1" baseline="-30000"/>
                <a:t>0</a:t>
              </a:r>
              <a:r>
                <a:rPr lang="en-US" altLang="zh-CN" sz="2400" b="1"/>
                <a:t>,p</a:t>
              </a:r>
              <a:r>
                <a:rPr lang="en-US" altLang="zh-CN" sz="2400" b="1" baseline="-30000"/>
                <a:t>1</a:t>
              </a:r>
              <a:r>
                <a:rPr lang="en-US" altLang="zh-CN" sz="2400" b="1"/>
                <a:t> + q</a:t>
              </a:r>
              <a:r>
                <a:rPr lang="en-US" altLang="zh-CN" sz="2400" b="1" baseline="-30000"/>
                <a:t>1</a:t>
              </a:r>
              <a:r>
                <a:rPr lang="en-US" altLang="zh-CN" sz="2400" b="1"/>
                <a:t>,p</a:t>
              </a:r>
              <a:r>
                <a:rPr lang="en-US" altLang="zh-CN" sz="2400" b="1" baseline="-30000"/>
                <a:t>2</a:t>
              </a:r>
              <a:r>
                <a:rPr lang="en-US" altLang="zh-CN" sz="2400" b="1"/>
                <a:t> + q</a:t>
              </a:r>
              <a:r>
                <a:rPr lang="en-US" altLang="zh-CN" sz="2400" b="1" baseline="-30000"/>
                <a:t>2</a:t>
              </a:r>
              <a:r>
                <a:rPr lang="en-US" altLang="zh-CN" sz="2400" b="1"/>
                <a:t>,…,p</a:t>
              </a:r>
              <a:r>
                <a:rPr lang="en-US" altLang="zh-CN" sz="2400" b="1" baseline="-30000"/>
                <a:t>m</a:t>
              </a:r>
              <a:r>
                <a:rPr lang="en-US" altLang="zh-CN" sz="2400" b="1"/>
                <a:t> + q</a:t>
              </a:r>
              <a:r>
                <a:rPr lang="en-US" altLang="zh-CN" sz="2400" b="1" baseline="-30000"/>
                <a:t>m</a:t>
              </a:r>
              <a:r>
                <a:rPr lang="en-US" altLang="zh-CN" sz="2400" b="1"/>
                <a:t>,p</a:t>
              </a:r>
              <a:r>
                <a:rPr lang="en-US" altLang="zh-CN" sz="2400" b="1" baseline="-30000"/>
                <a:t>m+1</a:t>
              </a:r>
              <a:r>
                <a:rPr lang="en-US" altLang="zh-CN" sz="2400" b="1"/>
                <a:t>,…,p</a:t>
              </a:r>
              <a:r>
                <a:rPr lang="en-US" altLang="zh-CN" sz="2400" b="1" baseline="-30000"/>
                <a:t>n</a:t>
              </a:r>
              <a:r>
                <a:rPr lang="en-US" altLang="zh-CN" sz="2400" b="1"/>
                <a:t>)</a:t>
              </a:r>
            </a:p>
          </p:txBody>
        </p:sp>
        <p:sp>
          <p:nvSpPr>
            <p:cNvPr id="16392" name="右弧形箭头 5"/>
            <p:cNvSpPr>
              <a:spLocks noChangeArrowheads="1"/>
            </p:cNvSpPr>
            <p:nvPr/>
          </p:nvSpPr>
          <p:spPr bwMode="auto">
            <a:xfrm>
              <a:off x="3357554" y="3902807"/>
              <a:ext cx="428629" cy="669201"/>
            </a:xfrm>
            <a:prstGeom prst="curvedLeftArrow">
              <a:avLst>
                <a:gd name="adj1" fmla="val 25002"/>
                <a:gd name="adj2" fmla="val 49996"/>
                <a:gd name="adj3" fmla="val 3328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pSp>
      <p:pic>
        <p:nvPicPr>
          <p:cNvPr id="16388" name="Picture 2" descr="http://p8.qhimg.com/t01e8c1a6d348fa0b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8" y="714375"/>
            <a:ext cx="100012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http://img10.3lian.com/c1/newpic/11/03/22/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5" y="2106613"/>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2881313" y="3143250"/>
            <a:ext cx="4071937" cy="95408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b="1">
                <a:solidFill>
                  <a:srgbClr val="FF0000"/>
                </a:solidFill>
                <a:latin typeface="华文楷体" panose="02010600040101010101" pitchFamily="2" charset="-122"/>
                <a:ea typeface="华文楷体" panose="02010600040101010101" pitchFamily="2" charset="-122"/>
              </a:rPr>
              <a:t>稀疏多项式</a:t>
            </a:r>
            <a:r>
              <a:rPr lang="en-US" altLang="zh-CN" b="1" i="1"/>
              <a:t>S</a:t>
            </a:r>
            <a:r>
              <a:rPr lang="en-US" altLang="zh-CN" b="1"/>
              <a:t>(</a:t>
            </a:r>
            <a:r>
              <a:rPr lang="en-US" altLang="zh-CN" b="1" i="1"/>
              <a:t>x</a:t>
            </a:r>
            <a:r>
              <a:rPr lang="en-US" altLang="zh-CN" b="1"/>
              <a:t>) = 1 + 3</a:t>
            </a:r>
            <a:r>
              <a:rPr lang="en-US" altLang="zh-CN" b="1" i="1"/>
              <a:t>x</a:t>
            </a:r>
            <a:r>
              <a:rPr lang="en-US" altLang="zh-CN" b="1" baseline="30000"/>
              <a:t>10000</a:t>
            </a:r>
            <a:r>
              <a:rPr lang="en-US" altLang="zh-CN" b="1"/>
              <a:t> + 2</a:t>
            </a:r>
            <a:r>
              <a:rPr lang="en-US" altLang="zh-CN" b="1" i="1"/>
              <a:t>x</a:t>
            </a:r>
            <a:r>
              <a:rPr lang="en-US" altLang="zh-CN" b="1" baseline="30000"/>
              <a:t>20000</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4"/>
          <p:cNvSpPr>
            <a:spLocks noRot="1" noChangeArrowheads="1"/>
          </p:cNvSpPr>
          <p:nvPr/>
        </p:nvSpPr>
        <p:spPr bwMode="auto">
          <a:xfrm>
            <a:off x="323850" y="836613"/>
            <a:ext cx="85693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10000"/>
              </a:spcBef>
              <a:buClr>
                <a:srgbClr val="FF7C80"/>
              </a:buClr>
              <a:buSzPct val="50000"/>
              <a:buFont typeface="Wingdings" panose="05000000000000000000" pitchFamily="2" charset="2"/>
              <a:buChar char="n"/>
            </a:pPr>
            <a:r>
              <a:rPr lang="zh-CN" altLang="en-US" sz="2400" b="1">
                <a:solidFill>
                  <a:srgbClr val="0000CC"/>
                </a:solidFill>
                <a:ea typeface="楷体_GB2312" pitchFamily="49" charset="-122"/>
              </a:rPr>
              <a:t>从一个空表</a:t>
            </a:r>
            <a:r>
              <a:rPr lang="en-US" altLang="zh-CN" sz="2400" b="1">
                <a:solidFill>
                  <a:srgbClr val="0000CC"/>
                </a:solidFill>
                <a:ea typeface="楷体_GB2312" pitchFamily="49" charset="-122"/>
              </a:rPr>
              <a:t>L</a:t>
            </a:r>
            <a:r>
              <a:rPr lang="zh-CN" altLang="en-US" sz="2400" b="1">
                <a:solidFill>
                  <a:srgbClr val="0000CC"/>
                </a:solidFill>
                <a:ea typeface="楷体_GB2312" pitchFamily="49" charset="-122"/>
              </a:rPr>
              <a:t>开始，将新结点逐个插入到链表的尾部，尾指针</a:t>
            </a:r>
            <a:r>
              <a:rPr lang="en-US" altLang="zh-CN" sz="2400" b="1">
                <a:solidFill>
                  <a:srgbClr val="0000CC"/>
                </a:solidFill>
                <a:ea typeface="楷体_GB2312" pitchFamily="49" charset="-122"/>
              </a:rPr>
              <a:t>r</a:t>
            </a:r>
            <a:r>
              <a:rPr lang="zh-CN" altLang="en-US" sz="2400" b="1">
                <a:solidFill>
                  <a:srgbClr val="0000CC"/>
                </a:solidFill>
                <a:ea typeface="楷体_GB2312" pitchFamily="49" charset="-122"/>
              </a:rPr>
              <a:t>指向链表的尾结点。</a:t>
            </a:r>
          </a:p>
          <a:p>
            <a:pPr>
              <a:spcBef>
                <a:spcPct val="10000"/>
              </a:spcBef>
              <a:buClr>
                <a:srgbClr val="FF7C80"/>
              </a:buClr>
              <a:buSzPct val="50000"/>
              <a:buFont typeface="Wingdings" panose="05000000000000000000" pitchFamily="2" charset="2"/>
              <a:buChar char="n"/>
            </a:pPr>
            <a:r>
              <a:rPr lang="zh-CN" altLang="en-US" sz="2400" b="1">
                <a:solidFill>
                  <a:srgbClr val="0000CC"/>
                </a:solidFill>
                <a:ea typeface="楷体_GB2312" pitchFamily="49" charset="-122"/>
              </a:rPr>
              <a:t>初始时，</a:t>
            </a:r>
            <a:r>
              <a:rPr lang="en-US" altLang="zh-CN" sz="2400" b="1">
                <a:solidFill>
                  <a:srgbClr val="0000CC"/>
                </a:solidFill>
                <a:ea typeface="楷体_GB2312" pitchFamily="49" charset="-122"/>
              </a:rPr>
              <a:t>r</a:t>
            </a:r>
            <a:r>
              <a:rPr lang="zh-CN" altLang="en-US" sz="2400" b="1">
                <a:solidFill>
                  <a:srgbClr val="0000CC"/>
                </a:solidFill>
                <a:ea typeface="楷体_GB2312" pitchFamily="49" charset="-122"/>
              </a:rPr>
              <a:t>同</a:t>
            </a:r>
            <a:r>
              <a:rPr lang="en-US" altLang="zh-CN" sz="2400" b="1">
                <a:solidFill>
                  <a:srgbClr val="0000CC"/>
                </a:solidFill>
                <a:ea typeface="楷体_GB2312" pitchFamily="49" charset="-122"/>
              </a:rPr>
              <a:t>L</a:t>
            </a:r>
            <a:r>
              <a:rPr lang="zh-CN" altLang="en-US" sz="2400" b="1">
                <a:solidFill>
                  <a:srgbClr val="0000CC"/>
                </a:solidFill>
                <a:ea typeface="楷体_GB2312" pitchFamily="49" charset="-122"/>
              </a:rPr>
              <a:t>均指向头结点。每读入一个数据元素则申请一个新结点，将新结点插入到尾结点后，</a:t>
            </a:r>
            <a:r>
              <a:rPr lang="en-US" altLang="zh-CN" sz="2400" b="1">
                <a:solidFill>
                  <a:srgbClr val="0000CC"/>
                </a:solidFill>
                <a:ea typeface="楷体_GB2312" pitchFamily="49" charset="-122"/>
              </a:rPr>
              <a:t>r</a:t>
            </a:r>
            <a:r>
              <a:rPr lang="zh-CN" altLang="en-US" sz="2400" b="1">
                <a:solidFill>
                  <a:srgbClr val="0000CC"/>
                </a:solidFill>
                <a:ea typeface="楷体_GB2312" pitchFamily="49" charset="-122"/>
              </a:rPr>
              <a:t>指向新结点。</a:t>
            </a:r>
          </a:p>
        </p:txBody>
      </p:sp>
      <p:sp>
        <p:nvSpPr>
          <p:cNvPr id="656389" name="Rectangle 5"/>
          <p:cNvSpPr>
            <a:spLocks noChangeArrowheads="1"/>
          </p:cNvSpPr>
          <p:nvPr/>
        </p:nvSpPr>
        <p:spPr bwMode="auto">
          <a:xfrm>
            <a:off x="0" y="0"/>
            <a:ext cx="7051675" cy="515938"/>
          </a:xfrm>
          <a:prstGeom prst="rect">
            <a:avLst/>
          </a:prstGeom>
          <a:solidFill>
            <a:srgbClr val="FFFF99"/>
          </a:solidFill>
          <a:ln w="9525">
            <a:noFill/>
            <a:miter lim="800000"/>
          </a:ln>
          <a:effectLst/>
        </p:spPr>
        <p:txBody>
          <a:bodyPr anchor="ctr"/>
          <a:lstStyle/>
          <a:p>
            <a:pPr>
              <a:defRPr/>
            </a:pPr>
            <a:r>
              <a:rPr kumimoji="1" lang="zh-CN" altLang="en-US" sz="3200" b="1">
                <a:latin typeface="楷体_GB2312" pitchFamily="49" charset="-122"/>
                <a:ea typeface="楷体_GB2312" pitchFamily="49" charset="-122"/>
              </a:rPr>
              <a:t>单链表的建立（尾插法）</a:t>
            </a:r>
            <a:endParaRPr kumimoji="1" lang="zh-CN" altLang="en-US" sz="3200">
              <a:solidFill>
                <a:srgbClr val="FF0000"/>
              </a:solidFill>
              <a:effectLst>
                <a:outerShdw blurRad="38100" dist="38100" dir="2700000" algn="tl">
                  <a:srgbClr val="000000"/>
                </a:outerShdw>
              </a:effectLst>
            </a:endParaRPr>
          </a:p>
        </p:txBody>
      </p:sp>
      <p:sp>
        <p:nvSpPr>
          <p:cNvPr id="101380" name="Rectangle 8"/>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p>
        </p:txBody>
      </p:sp>
      <p:graphicFrame>
        <p:nvGraphicFramePr>
          <p:cNvPr id="101381" name="Object 7"/>
          <p:cNvGraphicFramePr>
            <a:graphicFrameLocks noChangeAspect="1"/>
          </p:cNvGraphicFramePr>
          <p:nvPr/>
        </p:nvGraphicFramePr>
        <p:xfrm>
          <a:off x="468313" y="2924175"/>
          <a:ext cx="7989887" cy="3167063"/>
        </p:xfrm>
        <a:graphic>
          <a:graphicData uri="http://schemas.openxmlformats.org/presentationml/2006/ole">
            <mc:AlternateContent xmlns:mc="http://schemas.openxmlformats.org/markup-compatibility/2006">
              <mc:Choice xmlns:v="urn:schemas-microsoft-com:vml" Requires="v">
                <p:oleObj spid="_x0000_s101382" r:id="rId3" imgW="5686560" imgH="1981440" progId="Word.Picture.8">
                  <p:embed/>
                </p:oleObj>
              </mc:Choice>
              <mc:Fallback>
                <p:oleObj r:id="rId3" imgW="5686560" imgH="198144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l="3918" t="6793" r="5023" b="2919"/>
                      <a:stretch>
                        <a:fillRect/>
                      </a:stretch>
                    </p:blipFill>
                    <p:spPr bwMode="auto">
                      <a:xfrm>
                        <a:off x="468313" y="2924175"/>
                        <a:ext cx="7989887"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4"/>
          <p:cNvSpPr>
            <a:spLocks noChangeArrowheads="1"/>
          </p:cNvSpPr>
          <p:nvPr/>
        </p:nvSpPr>
        <p:spPr bwMode="auto">
          <a:xfrm>
            <a:off x="381000" y="692150"/>
            <a:ext cx="8458200" cy="5480050"/>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t>void CreateList_L(LinkList &amp;L,int n){ </a:t>
            </a:r>
          </a:p>
          <a:p>
            <a:pPr>
              <a:spcBef>
                <a:spcPct val="20000"/>
              </a:spcBef>
            </a:pPr>
            <a:r>
              <a:rPr lang="en-US" altLang="zh-CN" sz="2400" b="1"/>
              <a:t>      //</a:t>
            </a:r>
            <a:r>
              <a:rPr lang="zh-CN" altLang="en-US" sz="2400" b="1"/>
              <a:t>正位序输入</a:t>
            </a:r>
            <a:r>
              <a:rPr lang="en-US" altLang="zh-CN" sz="2400" b="1"/>
              <a:t>n</a:t>
            </a:r>
            <a:r>
              <a:rPr lang="zh-CN" altLang="en-US" sz="2400" b="1"/>
              <a:t>个元素的值，建立带表头结点的单链表</a:t>
            </a:r>
            <a:r>
              <a:rPr lang="en-US" altLang="zh-CN" sz="2400" b="1"/>
              <a:t>L </a:t>
            </a:r>
          </a:p>
          <a:p>
            <a:pPr>
              <a:spcBef>
                <a:spcPct val="20000"/>
              </a:spcBef>
            </a:pPr>
            <a:r>
              <a:rPr lang="en-US" altLang="zh-CN" sz="2400" b="1"/>
              <a:t>      L=new LNode; </a:t>
            </a:r>
          </a:p>
          <a:p>
            <a:pPr>
              <a:spcBef>
                <a:spcPct val="20000"/>
              </a:spcBef>
            </a:pPr>
            <a:r>
              <a:rPr lang="en-US" altLang="zh-CN" sz="2400" b="1"/>
              <a:t>      L-&gt;next=NULL; 	</a:t>
            </a:r>
          </a:p>
          <a:p>
            <a:pPr>
              <a:spcBef>
                <a:spcPct val="20000"/>
              </a:spcBef>
            </a:pPr>
            <a:r>
              <a:rPr lang="en-US" altLang="zh-CN" sz="2400" b="1"/>
              <a:t>      r=L; 	//</a:t>
            </a:r>
            <a:r>
              <a:rPr lang="zh-CN" altLang="en-US" sz="2400" b="1"/>
              <a:t>尾指针</a:t>
            </a:r>
            <a:r>
              <a:rPr lang="en-US" altLang="zh-CN" sz="2400" b="1"/>
              <a:t>r</a:t>
            </a:r>
            <a:r>
              <a:rPr lang="zh-CN" altLang="en-US" sz="2400" b="1"/>
              <a:t>指向头结点 </a:t>
            </a:r>
          </a:p>
          <a:p>
            <a:pPr>
              <a:spcBef>
                <a:spcPct val="20000"/>
              </a:spcBef>
            </a:pPr>
            <a:r>
              <a:rPr lang="zh-CN" altLang="en-US" sz="2400" b="1"/>
              <a:t>      </a:t>
            </a:r>
            <a:r>
              <a:rPr lang="en-US" altLang="zh-CN" sz="2400" b="1"/>
              <a:t>for(i=0;i&lt;n;++i){ </a:t>
            </a:r>
          </a:p>
          <a:p>
            <a:pPr>
              <a:spcBef>
                <a:spcPct val="20000"/>
              </a:spcBef>
            </a:pPr>
            <a:r>
              <a:rPr lang="en-US" altLang="zh-CN" sz="2400" b="1"/>
              <a:t>        p=new LNode;	</a:t>
            </a:r>
            <a:r>
              <a:rPr lang="zh-CN" altLang="en-US" sz="2400" b="1"/>
              <a:t>　	</a:t>
            </a:r>
            <a:r>
              <a:rPr lang="en-US" altLang="zh-CN" sz="2400" b="1"/>
              <a:t>//</a:t>
            </a:r>
            <a:r>
              <a:rPr lang="zh-CN" altLang="en-US" sz="2400" b="1"/>
              <a:t>生成新结点 </a:t>
            </a:r>
          </a:p>
          <a:p>
            <a:pPr>
              <a:spcBef>
                <a:spcPct val="20000"/>
              </a:spcBef>
            </a:pPr>
            <a:r>
              <a:rPr lang="zh-CN" altLang="en-US" sz="2400" b="1"/>
              <a:t>        </a:t>
            </a:r>
            <a:r>
              <a:rPr lang="en-US" altLang="zh-CN" sz="2400" b="1"/>
              <a:t>scanf(“%d”,&amp;p-&gt;data);   		//</a:t>
            </a:r>
            <a:r>
              <a:rPr lang="zh-CN" altLang="en-US" sz="2400" b="1"/>
              <a:t>输入元素值 </a:t>
            </a:r>
          </a:p>
          <a:p>
            <a:pPr>
              <a:spcBef>
                <a:spcPct val="20000"/>
              </a:spcBef>
            </a:pPr>
            <a:r>
              <a:rPr lang="zh-CN" altLang="en-US" sz="2400" b="1"/>
              <a:t>        </a:t>
            </a:r>
            <a:r>
              <a:rPr lang="en-US" altLang="zh-CN" sz="2400" b="1"/>
              <a:t>p-&gt;next=NULL; r-&gt;next=p; 	    	//</a:t>
            </a:r>
            <a:r>
              <a:rPr lang="zh-CN" altLang="en-US" sz="2400" b="1"/>
              <a:t>插入到表尾 </a:t>
            </a:r>
          </a:p>
          <a:p>
            <a:pPr>
              <a:spcBef>
                <a:spcPct val="20000"/>
              </a:spcBef>
            </a:pPr>
            <a:r>
              <a:rPr lang="zh-CN" altLang="en-US" sz="2400" b="1"/>
              <a:t>        </a:t>
            </a:r>
            <a:r>
              <a:rPr lang="en-US" altLang="zh-CN" sz="2400" b="1"/>
              <a:t>r=p; 	//r</a:t>
            </a:r>
            <a:r>
              <a:rPr lang="zh-CN" altLang="en-US" sz="2400" b="1"/>
              <a:t>指向新的尾结点 </a:t>
            </a:r>
          </a:p>
          <a:p>
            <a:pPr>
              <a:spcBef>
                <a:spcPct val="20000"/>
              </a:spcBef>
            </a:pPr>
            <a:r>
              <a:rPr lang="zh-CN" altLang="en-US" sz="2400" b="1"/>
              <a:t>      </a:t>
            </a:r>
            <a:r>
              <a:rPr lang="en-US" altLang="zh-CN" sz="2400" b="1"/>
              <a:t>} </a:t>
            </a:r>
          </a:p>
          <a:p>
            <a:pPr>
              <a:spcBef>
                <a:spcPct val="20000"/>
              </a:spcBef>
            </a:pPr>
            <a:r>
              <a:rPr lang="en-US" altLang="zh-CN" sz="2400" b="1"/>
              <a:t>}//CreateList_L</a:t>
            </a:r>
            <a:r>
              <a:rPr lang="en-US" altLang="zh-CN" sz="2400"/>
              <a:t> </a:t>
            </a:r>
          </a:p>
        </p:txBody>
      </p:sp>
      <p:sp>
        <p:nvSpPr>
          <p:cNvPr id="102403" name="Rectangle 5"/>
          <p:cNvSpPr>
            <a:spLocks noChangeArrowheads="1"/>
          </p:cNvSpPr>
          <p:nvPr/>
        </p:nvSpPr>
        <p:spPr bwMode="auto">
          <a:xfrm>
            <a:off x="4763" y="-26988"/>
            <a:ext cx="3775075" cy="60642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400" b="1">
                <a:ea typeface="楷体_GB2312" pitchFamily="49" charset="-122"/>
              </a:rPr>
              <a:t>【</a:t>
            </a:r>
            <a:r>
              <a:rPr lang="zh-CN" altLang="en-US" sz="4400" b="1">
                <a:ea typeface="楷体_GB2312" pitchFamily="49" charset="-122"/>
              </a:rPr>
              <a:t>算法描述</a:t>
            </a:r>
            <a:r>
              <a:rPr lang="en-US" altLang="zh-CN" sz="4400" b="1">
                <a:ea typeface="楷体_GB2312" pitchFamily="49" charset="-122"/>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4"/>
          <p:cNvSpPr>
            <a:spLocks noChangeArrowheads="1"/>
          </p:cNvSpPr>
          <p:nvPr/>
        </p:nvSpPr>
        <p:spPr bwMode="auto">
          <a:xfrm>
            <a:off x="0" y="511175"/>
            <a:ext cx="71643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en-US" altLang="zh-CN" sz="4000" b="1">
                <a:solidFill>
                  <a:srgbClr val="CC00CC"/>
                </a:solidFill>
                <a:latin typeface="楷体_GB2312" pitchFamily="49" charset="-122"/>
                <a:ea typeface="楷体_GB2312" pitchFamily="49" charset="-122"/>
              </a:rPr>
              <a:t>2.5.3 </a:t>
            </a:r>
            <a:r>
              <a:rPr lang="zh-CN" altLang="en-US" sz="4000" b="1">
                <a:solidFill>
                  <a:srgbClr val="CC00CC"/>
                </a:solidFill>
                <a:latin typeface="楷体_GB2312" pitchFamily="49" charset="-122"/>
                <a:ea typeface="楷体_GB2312" pitchFamily="49" charset="-122"/>
              </a:rPr>
              <a:t>循环链表</a:t>
            </a:r>
          </a:p>
        </p:txBody>
      </p:sp>
      <p:sp>
        <p:nvSpPr>
          <p:cNvPr id="103427" name="Line 5"/>
          <p:cNvSpPr>
            <a:spLocks noChangeShapeType="1"/>
          </p:cNvSpPr>
          <p:nvPr/>
        </p:nvSpPr>
        <p:spPr bwMode="auto">
          <a:xfrm>
            <a:off x="0" y="1268413"/>
            <a:ext cx="91440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42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0188" y="509588"/>
            <a:ext cx="8112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3657600" y="4400550"/>
            <a:ext cx="4343400" cy="923925"/>
            <a:chOff x="2400" y="3216"/>
            <a:chExt cx="2736" cy="582"/>
          </a:xfrm>
        </p:grpSpPr>
        <p:sp>
          <p:nvSpPr>
            <p:cNvPr id="103440" name="Text Box 8"/>
            <p:cNvSpPr txBox="1">
              <a:spLocks noChangeArrowheads="1"/>
            </p:cNvSpPr>
            <p:nvPr/>
          </p:nvSpPr>
          <p:spPr bwMode="auto">
            <a:xfrm>
              <a:off x="3024" y="3312"/>
              <a:ext cx="2112" cy="486"/>
            </a:xfrm>
            <a:prstGeom prst="rect">
              <a:avLst/>
            </a:prstGeom>
            <a:solidFill>
              <a:srgbClr val="66FF33"/>
            </a:solidFill>
            <a:ln w="9525">
              <a:solidFill>
                <a:srgbClr val="66FF33"/>
              </a:solidFill>
              <a:miter lim="800000"/>
              <a:headEnd/>
              <a:tailEnd/>
            </a:ln>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4400">
                  <a:ea typeface="宋体" panose="02010600030101010101" pitchFamily="2" charset="-122"/>
                </a:rPr>
                <a:t>L-&gt;next=L</a:t>
              </a:r>
              <a:endParaRPr lang="en-US" altLang="zh-CN" sz="3200">
                <a:ea typeface="宋体" panose="02010600030101010101" pitchFamily="2" charset="-122"/>
              </a:endParaRPr>
            </a:p>
          </p:txBody>
        </p:sp>
        <p:sp>
          <p:nvSpPr>
            <p:cNvPr id="103441" name="Line 9"/>
            <p:cNvSpPr>
              <a:spLocks noChangeShapeType="1"/>
            </p:cNvSpPr>
            <p:nvPr/>
          </p:nvSpPr>
          <p:spPr bwMode="auto">
            <a:xfrm flipH="1" flipV="1">
              <a:off x="2400" y="3216"/>
              <a:ext cx="528" cy="384"/>
            </a:xfrm>
            <a:prstGeom prst="line">
              <a:avLst/>
            </a:prstGeom>
            <a:noFill/>
            <a:ln w="762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3430" name="Group 10"/>
          <p:cNvGrpSpPr>
            <a:grpSpLocks/>
          </p:cNvGrpSpPr>
          <p:nvPr/>
        </p:nvGrpSpPr>
        <p:grpSpPr bwMode="auto">
          <a:xfrm>
            <a:off x="533400" y="1738313"/>
            <a:ext cx="7620000" cy="1503362"/>
            <a:chOff x="432" y="436"/>
            <a:chExt cx="4800" cy="947"/>
          </a:xfrm>
        </p:grpSpPr>
        <p:grpSp>
          <p:nvGrpSpPr>
            <p:cNvPr id="103436" name="Group 11"/>
            <p:cNvGrpSpPr>
              <a:grpSpLocks/>
            </p:cNvGrpSpPr>
            <p:nvPr/>
          </p:nvGrpSpPr>
          <p:grpSpPr bwMode="auto">
            <a:xfrm>
              <a:off x="432" y="436"/>
              <a:ext cx="4800" cy="947"/>
              <a:chOff x="432" y="1248"/>
              <a:chExt cx="4800" cy="947"/>
            </a:xfrm>
          </p:grpSpPr>
          <p:graphicFrame>
            <p:nvGraphicFramePr>
              <p:cNvPr id="103438" name="Object 12"/>
              <p:cNvGraphicFramePr>
                <a:graphicFrameLocks noChangeAspect="1"/>
              </p:cNvGraphicFramePr>
              <p:nvPr/>
            </p:nvGraphicFramePr>
            <p:xfrm>
              <a:off x="432" y="1248"/>
              <a:ext cx="4800" cy="561"/>
            </p:xfrm>
            <a:graphic>
              <a:graphicData uri="http://schemas.openxmlformats.org/presentationml/2006/ole">
                <mc:AlternateContent xmlns:mc="http://schemas.openxmlformats.org/markup-compatibility/2006">
                  <mc:Choice xmlns:v="urn:schemas-microsoft-com:vml" Requires="v">
                    <p:oleObj spid="_x0000_s103442" r:id="rId4" imgW="5096256" imgH="595884" progId="">
                      <p:embed/>
                    </p:oleObj>
                  </mc:Choice>
                  <mc:Fallback>
                    <p:oleObj r:id="rId4" imgW="5096256" imgH="595884"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248"/>
                            <a:ext cx="4800" cy="561"/>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9" name="Text Box 13"/>
              <p:cNvSpPr txBox="1">
                <a:spLocks noChangeArrowheads="1"/>
              </p:cNvSpPr>
              <p:nvPr/>
            </p:nvSpPr>
            <p:spPr bwMode="auto">
              <a:xfrm>
                <a:off x="432" y="1907"/>
                <a:ext cx="18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楷体_GB2312" pitchFamily="49" charset="-122"/>
                    <a:ea typeface="楷体_GB2312" pitchFamily="49" charset="-122"/>
                  </a:rPr>
                  <a:t>(a) </a:t>
                </a:r>
                <a:r>
                  <a:rPr lang="zh-CN" altLang="en-US" sz="2400" b="1">
                    <a:latin typeface="楷体_GB2312" pitchFamily="49" charset="-122"/>
                    <a:ea typeface="楷体_GB2312" pitchFamily="49" charset="-122"/>
                  </a:rPr>
                  <a:t>非空单循环链表</a:t>
                </a:r>
              </a:p>
            </p:txBody>
          </p:sp>
        </p:grpSp>
        <p:sp>
          <p:nvSpPr>
            <p:cNvPr id="103437" name="Text Box 14"/>
            <p:cNvSpPr txBox="1">
              <a:spLocks noChangeArrowheads="1"/>
            </p:cNvSpPr>
            <p:nvPr/>
          </p:nvSpPr>
          <p:spPr bwMode="auto">
            <a:xfrm>
              <a:off x="475" y="602"/>
              <a:ext cx="182" cy="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r>
                <a:rPr lang="en-US" altLang="zh-CN" sz="2400"/>
                <a:t>L</a:t>
              </a:r>
            </a:p>
          </p:txBody>
        </p:sp>
      </p:grpSp>
      <p:grpSp>
        <p:nvGrpSpPr>
          <p:cNvPr id="103431" name="Group 15"/>
          <p:cNvGrpSpPr>
            <a:grpSpLocks/>
          </p:cNvGrpSpPr>
          <p:nvPr/>
        </p:nvGrpSpPr>
        <p:grpSpPr bwMode="auto">
          <a:xfrm>
            <a:off x="533400" y="3486150"/>
            <a:ext cx="2998788" cy="1503363"/>
            <a:chOff x="432" y="1537"/>
            <a:chExt cx="1889" cy="947"/>
          </a:xfrm>
        </p:grpSpPr>
        <p:grpSp>
          <p:nvGrpSpPr>
            <p:cNvPr id="103432" name="Group 16"/>
            <p:cNvGrpSpPr>
              <a:grpSpLocks/>
            </p:cNvGrpSpPr>
            <p:nvPr/>
          </p:nvGrpSpPr>
          <p:grpSpPr bwMode="auto">
            <a:xfrm>
              <a:off x="432" y="1537"/>
              <a:ext cx="1889" cy="947"/>
              <a:chOff x="432" y="2640"/>
              <a:chExt cx="1889" cy="947"/>
            </a:xfrm>
          </p:grpSpPr>
          <p:graphicFrame>
            <p:nvGraphicFramePr>
              <p:cNvPr id="103434" name="Object 17"/>
              <p:cNvGraphicFramePr>
                <a:graphicFrameLocks noChangeAspect="1"/>
              </p:cNvGraphicFramePr>
              <p:nvPr/>
            </p:nvGraphicFramePr>
            <p:xfrm>
              <a:off x="432" y="2640"/>
              <a:ext cx="1889" cy="606"/>
            </p:xfrm>
            <a:graphic>
              <a:graphicData uri="http://schemas.openxmlformats.org/presentationml/2006/ole">
                <mc:AlternateContent xmlns:mc="http://schemas.openxmlformats.org/markup-compatibility/2006">
                  <mc:Choice xmlns:v="urn:schemas-microsoft-com:vml" Requires="v">
                    <p:oleObj spid="_x0000_s103443" r:id="rId6" imgW="1856232" imgH="595884" progId="">
                      <p:embed/>
                    </p:oleObj>
                  </mc:Choice>
                  <mc:Fallback>
                    <p:oleObj r:id="rId6" imgW="1856232" imgH="595884" progId="">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 y="2640"/>
                            <a:ext cx="1889" cy="606"/>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5" name="Text Box 18"/>
              <p:cNvSpPr txBox="1">
                <a:spLocks noChangeArrowheads="1"/>
              </p:cNvSpPr>
              <p:nvPr/>
            </p:nvSpPr>
            <p:spPr bwMode="auto">
              <a:xfrm>
                <a:off x="432" y="3299"/>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latin typeface="楷体_GB2312" pitchFamily="49" charset="-122"/>
                    <a:ea typeface="楷体_GB2312" pitchFamily="49" charset="-122"/>
                  </a:rPr>
                  <a:t>(b) </a:t>
                </a:r>
                <a:r>
                  <a:rPr lang="zh-CN" altLang="en-US" sz="2400" b="1">
                    <a:latin typeface="楷体_GB2312" pitchFamily="49" charset="-122"/>
                    <a:ea typeface="楷体_GB2312" pitchFamily="49" charset="-122"/>
                  </a:rPr>
                  <a:t>空表</a:t>
                </a:r>
              </a:p>
            </p:txBody>
          </p:sp>
        </p:grpSp>
        <p:sp>
          <p:nvSpPr>
            <p:cNvPr id="103433" name="Text Box 19"/>
            <p:cNvSpPr txBox="1">
              <a:spLocks noChangeArrowheads="1"/>
            </p:cNvSpPr>
            <p:nvPr/>
          </p:nvSpPr>
          <p:spPr bwMode="auto">
            <a:xfrm>
              <a:off x="521" y="1733"/>
              <a:ext cx="182" cy="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42900" indent="-342900">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r>
                <a:rPr lang="en-US" altLang="zh-CN" sz="2400"/>
                <a:t>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5" descr="ani-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030288"/>
            <a:ext cx="1147763"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Text Box 6"/>
          <p:cNvSpPr txBox="1">
            <a:spLocks noChangeArrowheads="1"/>
          </p:cNvSpPr>
          <p:nvPr/>
        </p:nvSpPr>
        <p:spPr bwMode="auto">
          <a:xfrm>
            <a:off x="285750" y="1214438"/>
            <a:ext cx="1152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i="1" u="sng">
                <a:solidFill>
                  <a:srgbClr val="FFFF00"/>
                </a:solidFill>
              </a:rPr>
              <a:t>说明</a:t>
            </a:r>
          </a:p>
        </p:txBody>
      </p:sp>
      <p:sp>
        <p:nvSpPr>
          <p:cNvPr id="104452" name="Text Box 2"/>
          <p:cNvSpPr txBox="1">
            <a:spLocks noChangeArrowheads="1"/>
          </p:cNvSpPr>
          <p:nvPr/>
        </p:nvSpPr>
        <p:spPr bwMode="auto">
          <a:xfrm>
            <a:off x="2051050" y="1050925"/>
            <a:ext cx="67437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spcBef>
                <a:spcPct val="20000"/>
              </a:spcBef>
              <a:buClr>
                <a:schemeClr val="accent2"/>
              </a:buClr>
              <a:buSzPct val="80000"/>
              <a:buFont typeface="Wingdings" panose="05000000000000000000" pitchFamily="2" charset="2"/>
              <a:buNone/>
            </a:pPr>
            <a:r>
              <a:rPr lang="zh-CN" altLang="en-US" b="1">
                <a:solidFill>
                  <a:schemeClr val="tx2"/>
                </a:solidFill>
                <a:latin typeface="楷体_GB2312" pitchFamily="49" charset="-122"/>
              </a:rPr>
              <a:t>从循环链表中的任何一个结点的位置都可以找到其他所有结点，而单链表做不到；</a:t>
            </a:r>
          </a:p>
        </p:txBody>
      </p:sp>
      <p:graphicFrame>
        <p:nvGraphicFramePr>
          <p:cNvPr id="79" name="Object 2"/>
          <p:cNvGraphicFramePr>
            <a:graphicFrameLocks noChangeAspect="1"/>
          </p:cNvGraphicFramePr>
          <p:nvPr/>
        </p:nvGraphicFramePr>
        <p:xfrm>
          <a:off x="1042988" y="2706688"/>
          <a:ext cx="720725" cy="708025"/>
        </p:xfrm>
        <a:graphic>
          <a:graphicData uri="http://schemas.openxmlformats.org/presentationml/2006/ole">
            <mc:AlternateContent xmlns:mc="http://schemas.openxmlformats.org/markup-compatibility/2006">
              <mc:Choice xmlns:v="urn:schemas-microsoft-com:vml" Requires="v">
                <p:oleObj spid="_x0000_s104460" r:id="rId4" imgW="861365" imgH="844906" progId="">
                  <p:embed/>
                </p:oleObj>
              </mc:Choice>
              <mc:Fallback>
                <p:oleObj r:id="rId4" imgW="861365" imgH="844906"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706688"/>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 name="Text Box 73"/>
          <p:cNvSpPr txBox="1">
            <a:spLocks noChangeArrowheads="1"/>
          </p:cNvSpPr>
          <p:nvPr/>
        </p:nvSpPr>
        <p:spPr bwMode="auto">
          <a:xfrm>
            <a:off x="684213" y="4146550"/>
            <a:ext cx="7924800" cy="1117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buSzPct val="85000"/>
            </a:pPr>
            <a:r>
              <a:rPr lang="zh-CN" altLang="en-US" b="1">
                <a:solidFill>
                  <a:schemeClr val="tx2"/>
                </a:solidFill>
                <a:ea typeface="宋体" panose="02010600030101010101" pitchFamily="2" charset="-122"/>
              </a:rPr>
              <a:t>循环条件：</a:t>
            </a:r>
            <a:r>
              <a:rPr lang="en-US" altLang="zh-CN" b="1">
                <a:solidFill>
                  <a:schemeClr val="tx2"/>
                </a:solidFill>
                <a:ea typeface="宋体" panose="02010600030101010101" pitchFamily="2" charset="-122"/>
              </a:rPr>
              <a:t>p!=NULL</a:t>
            </a:r>
            <a:r>
              <a:rPr lang="en-US" altLang="zh-CN" b="1">
                <a:solidFill>
                  <a:schemeClr val="tx2"/>
                </a:solidFill>
                <a:ea typeface="宋体" panose="02010600030101010101" pitchFamily="2" charset="-122"/>
                <a:sym typeface="Wingdings" panose="05000000000000000000" pitchFamily="2" charset="2"/>
              </a:rPr>
              <a:t></a:t>
            </a:r>
            <a:r>
              <a:rPr lang="en-US" altLang="zh-CN" b="1">
                <a:solidFill>
                  <a:schemeClr val="tx2"/>
                </a:solidFill>
                <a:ea typeface="宋体" panose="02010600030101010101" pitchFamily="2" charset="-122"/>
              </a:rPr>
              <a:t>p!=L</a:t>
            </a:r>
          </a:p>
          <a:p>
            <a:pPr eaLnBrk="1" hangingPunct="1">
              <a:lnSpc>
                <a:spcPct val="120000"/>
              </a:lnSpc>
              <a:buSzPct val="85000"/>
            </a:pPr>
            <a:r>
              <a:rPr lang="en-US" altLang="zh-CN" b="1">
                <a:solidFill>
                  <a:schemeClr val="tx2"/>
                </a:solidFill>
                <a:ea typeface="宋体" panose="02010600030101010101" pitchFamily="2" charset="-122"/>
              </a:rPr>
              <a:t>                    p-&gt;next!=NULL</a:t>
            </a:r>
            <a:r>
              <a:rPr lang="en-US" altLang="zh-CN" b="1">
                <a:solidFill>
                  <a:schemeClr val="tx2"/>
                </a:solidFill>
                <a:ea typeface="宋体" panose="02010600030101010101" pitchFamily="2" charset="-122"/>
                <a:sym typeface="Wingdings" panose="05000000000000000000" pitchFamily="2" charset="2"/>
              </a:rPr>
              <a:t></a:t>
            </a:r>
            <a:r>
              <a:rPr lang="en-US" altLang="zh-CN" b="1">
                <a:solidFill>
                  <a:schemeClr val="tx2"/>
                </a:solidFill>
                <a:ea typeface="宋体" panose="02010600030101010101" pitchFamily="2" charset="-122"/>
              </a:rPr>
              <a:t>p-&gt;next!=L</a:t>
            </a:r>
            <a:endParaRPr lang="zh-CN" altLang="en-US" b="1">
              <a:solidFill>
                <a:schemeClr val="tx2"/>
              </a:solidFill>
              <a:latin typeface="Arial" panose="020B0604020202020204" pitchFamily="34" charset="0"/>
              <a:ea typeface="宋体" panose="02010600030101010101" pitchFamily="2" charset="-122"/>
            </a:endParaRPr>
          </a:p>
        </p:txBody>
      </p:sp>
      <p:grpSp>
        <p:nvGrpSpPr>
          <p:cNvPr id="2" name="Group 75"/>
          <p:cNvGrpSpPr>
            <a:grpSpLocks/>
          </p:cNvGrpSpPr>
          <p:nvPr/>
        </p:nvGrpSpPr>
        <p:grpSpPr bwMode="auto">
          <a:xfrm>
            <a:off x="1908175" y="2778125"/>
            <a:ext cx="6886575" cy="1173163"/>
            <a:chOff x="1202" y="1570"/>
            <a:chExt cx="4338" cy="739"/>
          </a:xfrm>
        </p:grpSpPr>
        <p:sp>
          <p:nvSpPr>
            <p:cNvPr id="104457" name="Rectangle 69"/>
            <p:cNvSpPr>
              <a:spLocks noChangeArrowheads="1"/>
            </p:cNvSpPr>
            <p:nvPr/>
          </p:nvSpPr>
          <p:spPr bwMode="auto">
            <a:xfrm>
              <a:off x="1202" y="1570"/>
              <a:ext cx="2957" cy="33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b="1">
                  <a:solidFill>
                    <a:schemeClr val="tx2"/>
                  </a:solidFill>
                  <a:latin typeface="宋体" panose="02010600030101010101" pitchFamily="2" charset="-122"/>
                  <a:ea typeface="宋体" panose="02010600030101010101" pitchFamily="2" charset="-122"/>
                </a:rPr>
                <a:t>循环链表中没有明显的尾端 </a:t>
              </a:r>
            </a:p>
          </p:txBody>
        </p:sp>
        <p:sp>
          <p:nvSpPr>
            <p:cNvPr id="104458" name="Rectangle 71"/>
            <p:cNvSpPr>
              <a:spLocks noChangeArrowheads="1"/>
            </p:cNvSpPr>
            <p:nvPr/>
          </p:nvSpPr>
          <p:spPr bwMode="auto">
            <a:xfrm>
              <a:off x="3833" y="1979"/>
              <a:ext cx="1707" cy="33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zh-CN" altLang="en-US" b="1">
                  <a:solidFill>
                    <a:schemeClr val="tx2"/>
                  </a:solidFill>
                  <a:latin typeface="宋体" panose="02010600030101010101" pitchFamily="2" charset="-122"/>
                  <a:ea typeface="宋体" panose="02010600030101010101" pitchFamily="2" charset="-122"/>
                </a:rPr>
                <a:t>如何避免死循环</a:t>
              </a:r>
            </a:p>
          </p:txBody>
        </p:sp>
        <p:sp>
          <p:nvSpPr>
            <p:cNvPr id="104459" name="AutoShape 74"/>
            <p:cNvSpPr>
              <a:spLocks noChangeArrowheads="1"/>
            </p:cNvSpPr>
            <p:nvPr/>
          </p:nvSpPr>
          <p:spPr bwMode="auto">
            <a:xfrm rot="5400000">
              <a:off x="4172" y="1591"/>
              <a:ext cx="363" cy="409"/>
            </a:xfrm>
            <a:custGeom>
              <a:avLst/>
              <a:gdLst>
                <a:gd name="T0" fmla="*/ 363 w 21600"/>
                <a:gd name="T1" fmla="*/ 115 h 21600"/>
                <a:gd name="T2" fmla="*/ 254 w 21600"/>
                <a:gd name="T3" fmla="*/ 0 h 21600"/>
                <a:gd name="T4" fmla="*/ 254 w 21600"/>
                <a:gd name="T5" fmla="*/ 55 h 21600"/>
                <a:gd name="T6" fmla="*/ 209 w 21600"/>
                <a:gd name="T7" fmla="*/ 55 h 21600"/>
                <a:gd name="T8" fmla="*/ 0 w 21600"/>
                <a:gd name="T9" fmla="*/ 230 h 21600"/>
                <a:gd name="T10" fmla="*/ 0 w 21600"/>
                <a:gd name="T11" fmla="*/ 409 h 21600"/>
                <a:gd name="T12" fmla="*/ 109 w 21600"/>
                <a:gd name="T13" fmla="*/ 409 h 21600"/>
                <a:gd name="T14" fmla="*/ 109 w 21600"/>
                <a:gd name="T15" fmla="*/ 230 h 21600"/>
                <a:gd name="T16" fmla="*/ 209 w 21600"/>
                <a:gd name="T17" fmla="*/ 175 h 21600"/>
                <a:gd name="T18" fmla="*/ 254 w 21600"/>
                <a:gd name="T19" fmla="*/ 175 h 21600"/>
                <a:gd name="T20" fmla="*/ 254 w 21600"/>
                <a:gd name="T21" fmla="*/ 230 h 21600"/>
                <a:gd name="T22" fmla="*/ 363 w 21600"/>
                <a:gd name="T23" fmla="*/ 115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3300"/>
            </a:solidFill>
            <a:ln w="12700" cap="sq">
              <a:solidFill>
                <a:srgbClr val="FF3300"/>
              </a:solidFill>
              <a:miter lim="800000"/>
              <a:headEnd/>
              <a:tailEnd/>
            </a:ln>
          </p:spPr>
          <p:txBody>
            <a:bodyPr/>
            <a:lstStyle/>
            <a:p>
              <a:endParaRPr lang="zh-CN" altLang="en-US"/>
            </a:p>
          </p:txBody>
        </p:sp>
      </p:grpSp>
      <p:graphicFrame>
        <p:nvGraphicFramePr>
          <p:cNvPr id="104456" name="Object 12"/>
          <p:cNvGraphicFramePr>
            <a:graphicFrameLocks noChangeAspect="1"/>
          </p:cNvGraphicFramePr>
          <p:nvPr/>
        </p:nvGraphicFramePr>
        <p:xfrm>
          <a:off x="1174750" y="0"/>
          <a:ext cx="7620000" cy="890588"/>
        </p:xfrm>
        <a:graphic>
          <a:graphicData uri="http://schemas.openxmlformats.org/presentationml/2006/ole">
            <mc:AlternateContent xmlns:mc="http://schemas.openxmlformats.org/markup-compatibility/2006">
              <mc:Choice xmlns:v="urn:schemas-microsoft-com:vml" Requires="v">
                <p:oleObj spid="_x0000_s104461" r:id="rId6" imgW="5096256" imgH="595884" progId="">
                  <p:embed/>
                </p:oleObj>
              </mc:Choice>
              <mc:Fallback>
                <p:oleObj r:id="rId6" imgW="5096256" imgH="595884" progId="">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4750" y="0"/>
                        <a:ext cx="7620000" cy="890588"/>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par>
                          <p:cTn id="7" fill="hold" nodeType="afterGroup">
                            <p:stCondLst>
                              <p:cond delay="1"/>
                            </p:stCondLst>
                            <p:childTnLst>
                              <p:par>
                                <p:cTn id="8" presetID="2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diamond(in)">
                                      <p:cBhvr>
                                        <p:cTn id="15"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Text Box 6"/>
          <p:cNvSpPr txBox="1">
            <a:spLocks noChangeArrowheads="1"/>
          </p:cNvSpPr>
          <p:nvPr/>
        </p:nvSpPr>
        <p:spPr bwMode="auto">
          <a:xfrm>
            <a:off x="1835150" y="692150"/>
            <a:ext cx="67691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120000"/>
              </a:lnSpc>
              <a:spcBef>
                <a:spcPct val="20000"/>
              </a:spcBef>
              <a:buClr>
                <a:schemeClr val="accent2"/>
              </a:buClr>
              <a:buSzPct val="80000"/>
              <a:buFont typeface="Wingdings" panose="05000000000000000000" pitchFamily="2" charset="2"/>
              <a:buNone/>
            </a:pPr>
            <a:r>
              <a:rPr lang="zh-CN" altLang="en-US" sz="2400" b="1">
                <a:solidFill>
                  <a:schemeClr val="tx2"/>
                </a:solidFill>
              </a:rPr>
              <a:t>对循环链表，有时不给出头指针，而给出</a:t>
            </a:r>
            <a:r>
              <a:rPr lang="zh-CN" altLang="en-US" sz="2400" b="1">
                <a:solidFill>
                  <a:srgbClr val="FF0000"/>
                </a:solidFill>
              </a:rPr>
              <a:t>尾指针</a:t>
            </a:r>
            <a:endParaRPr lang="en-US" altLang="zh-CN" sz="2400" b="1">
              <a:solidFill>
                <a:srgbClr val="FF0000"/>
              </a:solidFill>
            </a:endParaRPr>
          </a:p>
          <a:p>
            <a:pPr eaLnBrk="1" hangingPunct="1">
              <a:lnSpc>
                <a:spcPct val="120000"/>
              </a:lnSpc>
              <a:spcBef>
                <a:spcPct val="20000"/>
              </a:spcBef>
              <a:buClr>
                <a:schemeClr val="accent2"/>
              </a:buClr>
              <a:buSzPct val="80000"/>
              <a:buFont typeface="Wingdings" panose="05000000000000000000" pitchFamily="2" charset="2"/>
              <a:buNone/>
            </a:pPr>
            <a:r>
              <a:rPr lang="zh-CN" altLang="en-US" sz="2400" b="1">
                <a:solidFill>
                  <a:schemeClr val="tx2"/>
                </a:solidFill>
              </a:rPr>
              <a:t>可以更方便的找到</a:t>
            </a:r>
            <a:r>
              <a:rPr lang="zh-CN" altLang="en-US" sz="2400" b="1">
                <a:solidFill>
                  <a:srgbClr val="FF0000"/>
                </a:solidFill>
              </a:rPr>
              <a:t>第一个和最后一个</a:t>
            </a:r>
            <a:r>
              <a:rPr lang="zh-CN" altLang="en-US" sz="2400" b="1">
                <a:solidFill>
                  <a:schemeClr val="tx2"/>
                </a:solidFill>
              </a:rPr>
              <a:t>结点</a:t>
            </a:r>
          </a:p>
        </p:txBody>
      </p:sp>
      <p:grpSp>
        <p:nvGrpSpPr>
          <p:cNvPr id="105475" name="Group 43"/>
          <p:cNvGrpSpPr>
            <a:grpSpLocks/>
          </p:cNvGrpSpPr>
          <p:nvPr/>
        </p:nvGrpSpPr>
        <p:grpSpPr bwMode="auto">
          <a:xfrm>
            <a:off x="588963" y="1857375"/>
            <a:ext cx="8097837" cy="1703388"/>
            <a:chOff x="404" y="2789"/>
            <a:chExt cx="5101" cy="1073"/>
          </a:xfrm>
        </p:grpSpPr>
        <p:sp>
          <p:nvSpPr>
            <p:cNvPr id="105482" name="Line 44"/>
            <p:cNvSpPr>
              <a:spLocks noChangeShapeType="1"/>
            </p:cNvSpPr>
            <p:nvPr/>
          </p:nvSpPr>
          <p:spPr bwMode="auto">
            <a:xfrm flipV="1">
              <a:off x="4998" y="3265"/>
              <a:ext cx="1" cy="32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83" name="Text Box 45"/>
            <p:cNvSpPr txBox="1">
              <a:spLocks noChangeArrowheads="1"/>
            </p:cNvSpPr>
            <p:nvPr/>
          </p:nvSpPr>
          <p:spPr bwMode="auto">
            <a:xfrm>
              <a:off x="4772" y="3570"/>
              <a:ext cx="48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r>
                <a:rPr lang="en-US" altLang="zh-CN" sz="2400" b="1">
                  <a:solidFill>
                    <a:schemeClr val="tx2"/>
                  </a:solidFill>
                  <a:ea typeface="宋体" panose="02010600030101010101" pitchFamily="2" charset="-122"/>
                </a:rPr>
                <a:t>rear</a:t>
              </a:r>
            </a:p>
          </p:txBody>
        </p:sp>
        <p:sp>
          <p:nvSpPr>
            <p:cNvPr id="105484" name="Line 46"/>
            <p:cNvSpPr>
              <a:spLocks noChangeShapeType="1"/>
            </p:cNvSpPr>
            <p:nvPr/>
          </p:nvSpPr>
          <p:spPr bwMode="auto">
            <a:xfrm>
              <a:off x="4390" y="3161"/>
              <a:ext cx="199" cy="0"/>
            </a:xfrm>
            <a:prstGeom prst="line">
              <a:avLst/>
            </a:prstGeom>
            <a:noFill/>
            <a:ln w="2857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5" name="Text Box 47"/>
            <p:cNvSpPr txBox="1">
              <a:spLocks noChangeArrowheads="1"/>
            </p:cNvSpPr>
            <p:nvPr/>
          </p:nvSpPr>
          <p:spPr bwMode="auto">
            <a:xfrm>
              <a:off x="1481" y="2979"/>
              <a:ext cx="567" cy="272"/>
            </a:xfrm>
            <a:prstGeom prst="rect">
              <a:avLst/>
            </a:prstGeom>
            <a:solidFill>
              <a:srgbClr val="FFFF00"/>
            </a:solidFill>
            <a:ln w="28575">
              <a:solidFill>
                <a:schemeClr val="accent1"/>
              </a:solidFill>
              <a:miter lim="800000"/>
              <a:headEnd/>
              <a:tailEnd/>
            </a:ln>
          </p:spPr>
          <p:txBody>
            <a:bodyPr tIns="0" rIns="0" bIns="72000"/>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baseline="-25000">
                  <a:solidFill>
                    <a:schemeClr val="tx2"/>
                  </a:solidFill>
                  <a:ea typeface="华文行楷" panose="02010800040101010101" pitchFamily="2" charset="-122"/>
                </a:rPr>
                <a:t>1</a:t>
              </a:r>
            </a:p>
          </p:txBody>
        </p:sp>
        <p:sp>
          <p:nvSpPr>
            <p:cNvPr id="105486" name="Line 48"/>
            <p:cNvSpPr>
              <a:spLocks noChangeShapeType="1"/>
            </p:cNvSpPr>
            <p:nvPr/>
          </p:nvSpPr>
          <p:spPr bwMode="auto">
            <a:xfrm>
              <a:off x="1792" y="2979"/>
              <a:ext cx="0" cy="27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7" name="Text Box 49"/>
            <p:cNvSpPr txBox="1">
              <a:spLocks noChangeArrowheads="1"/>
            </p:cNvSpPr>
            <p:nvPr/>
          </p:nvSpPr>
          <p:spPr bwMode="auto">
            <a:xfrm>
              <a:off x="646" y="2988"/>
              <a:ext cx="567" cy="272"/>
            </a:xfrm>
            <a:prstGeom prst="rect">
              <a:avLst/>
            </a:prstGeom>
            <a:solidFill>
              <a:srgbClr val="FFFF00"/>
            </a:solidFill>
            <a:ln w="28575">
              <a:solidFill>
                <a:schemeClr val="accent1"/>
              </a:solidFill>
              <a:miter lim="800000"/>
              <a:headEnd/>
              <a:tailEnd/>
            </a:ln>
          </p:spPr>
          <p:txBody>
            <a:bodyPr tIns="0" rIns="0" bIns="72000"/>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90000"/>
                </a:lnSpc>
              </a:pPr>
              <a:endParaRPr lang="en-US" altLang="zh-CN" sz="2400" b="1" baseline="-25000">
                <a:solidFill>
                  <a:schemeClr val="tx2"/>
                </a:solidFill>
                <a:ea typeface="华文行楷" panose="02010800040101010101" pitchFamily="2" charset="-122"/>
              </a:endParaRPr>
            </a:p>
          </p:txBody>
        </p:sp>
        <p:sp>
          <p:nvSpPr>
            <p:cNvPr id="105488" name="Line 50"/>
            <p:cNvSpPr>
              <a:spLocks noChangeShapeType="1"/>
            </p:cNvSpPr>
            <p:nvPr/>
          </p:nvSpPr>
          <p:spPr bwMode="auto">
            <a:xfrm>
              <a:off x="957" y="2988"/>
              <a:ext cx="0" cy="27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9" name="Text Box 51" descr="宽上对角线"/>
            <p:cNvSpPr txBox="1">
              <a:spLocks noChangeArrowheads="1"/>
            </p:cNvSpPr>
            <p:nvPr/>
          </p:nvSpPr>
          <p:spPr bwMode="auto">
            <a:xfrm>
              <a:off x="656" y="2996"/>
              <a:ext cx="275" cy="291"/>
            </a:xfrm>
            <a:prstGeom prst="rect">
              <a:avLst/>
            </a:prstGeom>
            <a:solidFill>
              <a:srgbClr val="FFFF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endParaRPr lang="zh-CN" altLang="en-US" sz="2400" b="1">
                <a:solidFill>
                  <a:schemeClr val="tx2"/>
                </a:solidFill>
                <a:latin typeface="Arial" panose="020B0604020202020204" pitchFamily="34" charset="0"/>
                <a:ea typeface="华文行楷" panose="02010800040101010101" pitchFamily="2" charset="-122"/>
              </a:endParaRPr>
            </a:p>
          </p:txBody>
        </p:sp>
        <p:sp>
          <p:nvSpPr>
            <p:cNvPr id="105490" name="Line 52"/>
            <p:cNvSpPr>
              <a:spLocks noChangeShapeType="1"/>
            </p:cNvSpPr>
            <p:nvPr/>
          </p:nvSpPr>
          <p:spPr bwMode="auto">
            <a:xfrm>
              <a:off x="1131" y="3163"/>
              <a:ext cx="340" cy="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91" name="Text Box 53"/>
            <p:cNvSpPr txBox="1">
              <a:spLocks noChangeArrowheads="1"/>
            </p:cNvSpPr>
            <p:nvPr/>
          </p:nvSpPr>
          <p:spPr bwMode="auto">
            <a:xfrm>
              <a:off x="2763" y="2978"/>
              <a:ext cx="567" cy="272"/>
            </a:xfrm>
            <a:prstGeom prst="rect">
              <a:avLst/>
            </a:prstGeom>
            <a:solidFill>
              <a:srgbClr val="FFFF00"/>
            </a:solidFill>
            <a:ln w="28575">
              <a:solidFill>
                <a:schemeClr val="accent1"/>
              </a:solidFill>
              <a:miter lim="800000"/>
              <a:headEnd/>
              <a:tailEnd/>
            </a:ln>
          </p:spPr>
          <p:txBody>
            <a:bodyPr lIns="18000" tIns="0" rIns="0" bIns="72000"/>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i</a:t>
              </a:r>
              <a:r>
                <a:rPr lang="en-US" altLang="zh-CN" sz="2400" b="1" baseline="-25000">
                  <a:solidFill>
                    <a:schemeClr val="tx2"/>
                  </a:solidFill>
                  <a:ea typeface="华文行楷" panose="02010800040101010101" pitchFamily="2" charset="-122"/>
                </a:rPr>
                <a:t>-1</a:t>
              </a:r>
            </a:p>
          </p:txBody>
        </p:sp>
        <p:sp>
          <p:nvSpPr>
            <p:cNvPr id="105492" name="Line 54"/>
            <p:cNvSpPr>
              <a:spLocks noChangeShapeType="1"/>
            </p:cNvSpPr>
            <p:nvPr/>
          </p:nvSpPr>
          <p:spPr bwMode="auto">
            <a:xfrm>
              <a:off x="3074" y="2978"/>
              <a:ext cx="0" cy="27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3" name="Text Box 55"/>
            <p:cNvSpPr txBox="1">
              <a:spLocks noChangeArrowheads="1"/>
            </p:cNvSpPr>
            <p:nvPr/>
          </p:nvSpPr>
          <p:spPr bwMode="auto">
            <a:xfrm>
              <a:off x="4817" y="2978"/>
              <a:ext cx="567" cy="272"/>
            </a:xfrm>
            <a:prstGeom prst="rect">
              <a:avLst/>
            </a:prstGeom>
            <a:solidFill>
              <a:srgbClr val="FFFF00"/>
            </a:solidFill>
            <a:ln w="28575">
              <a:solidFill>
                <a:schemeClr val="accent1"/>
              </a:solidFill>
              <a:miter lim="800000"/>
              <a:headEnd/>
              <a:tailEnd/>
            </a:ln>
          </p:spPr>
          <p:txBody>
            <a:bodyPr lIns="72000" tIns="0" rIns="0" bIns="72000"/>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n</a:t>
              </a:r>
            </a:p>
          </p:txBody>
        </p:sp>
        <p:sp>
          <p:nvSpPr>
            <p:cNvPr id="105494" name="Line 56"/>
            <p:cNvSpPr>
              <a:spLocks noChangeShapeType="1"/>
            </p:cNvSpPr>
            <p:nvPr/>
          </p:nvSpPr>
          <p:spPr bwMode="auto">
            <a:xfrm>
              <a:off x="5128" y="2978"/>
              <a:ext cx="0" cy="27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5" name="Text Box 57"/>
            <p:cNvSpPr txBox="1">
              <a:spLocks noChangeArrowheads="1"/>
            </p:cNvSpPr>
            <p:nvPr/>
          </p:nvSpPr>
          <p:spPr bwMode="auto">
            <a:xfrm>
              <a:off x="3602" y="2978"/>
              <a:ext cx="567" cy="272"/>
            </a:xfrm>
            <a:prstGeom prst="rect">
              <a:avLst/>
            </a:prstGeom>
            <a:solidFill>
              <a:srgbClr val="FFFF00"/>
            </a:solidFill>
            <a:ln w="28575">
              <a:solidFill>
                <a:schemeClr val="accent1"/>
              </a:solidFill>
              <a:miter lim="800000"/>
              <a:headEnd/>
              <a:tailEnd/>
            </a:ln>
          </p:spPr>
          <p:txBody>
            <a:bodyPr lIns="72000" tIns="0" rIns="0" bIns="72000"/>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i</a:t>
              </a:r>
            </a:p>
          </p:txBody>
        </p:sp>
        <p:sp>
          <p:nvSpPr>
            <p:cNvPr id="105496" name="Line 58"/>
            <p:cNvSpPr>
              <a:spLocks noChangeShapeType="1"/>
            </p:cNvSpPr>
            <p:nvPr/>
          </p:nvSpPr>
          <p:spPr bwMode="auto">
            <a:xfrm>
              <a:off x="3913" y="2978"/>
              <a:ext cx="0" cy="27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7" name="Line 59"/>
            <p:cNvSpPr>
              <a:spLocks noChangeShapeType="1"/>
            </p:cNvSpPr>
            <p:nvPr/>
          </p:nvSpPr>
          <p:spPr bwMode="auto">
            <a:xfrm>
              <a:off x="4119" y="3162"/>
              <a:ext cx="212" cy="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98" name="Line 60"/>
            <p:cNvSpPr>
              <a:spLocks noChangeShapeType="1"/>
            </p:cNvSpPr>
            <p:nvPr/>
          </p:nvSpPr>
          <p:spPr bwMode="auto">
            <a:xfrm flipV="1">
              <a:off x="4623" y="3162"/>
              <a:ext cx="181" cy="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99" name="Line 61"/>
            <p:cNvSpPr>
              <a:spLocks noChangeShapeType="1"/>
            </p:cNvSpPr>
            <p:nvPr/>
          </p:nvSpPr>
          <p:spPr bwMode="auto">
            <a:xfrm>
              <a:off x="3241" y="3153"/>
              <a:ext cx="340" cy="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500" name="Line 62"/>
            <p:cNvSpPr>
              <a:spLocks noChangeShapeType="1"/>
            </p:cNvSpPr>
            <p:nvPr/>
          </p:nvSpPr>
          <p:spPr bwMode="auto">
            <a:xfrm>
              <a:off x="2279" y="3161"/>
              <a:ext cx="199" cy="0"/>
            </a:xfrm>
            <a:prstGeom prst="line">
              <a:avLst/>
            </a:prstGeom>
            <a:noFill/>
            <a:ln w="2857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1" name="Line 63"/>
            <p:cNvSpPr>
              <a:spLocks noChangeShapeType="1"/>
            </p:cNvSpPr>
            <p:nvPr/>
          </p:nvSpPr>
          <p:spPr bwMode="auto">
            <a:xfrm>
              <a:off x="1971" y="3162"/>
              <a:ext cx="258" cy="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502" name="Line 64"/>
            <p:cNvSpPr>
              <a:spLocks noChangeShapeType="1"/>
            </p:cNvSpPr>
            <p:nvPr/>
          </p:nvSpPr>
          <p:spPr bwMode="auto">
            <a:xfrm flipV="1">
              <a:off x="2539" y="3162"/>
              <a:ext cx="227" cy="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105503" name="Group 65"/>
            <p:cNvGrpSpPr>
              <a:grpSpLocks/>
            </p:cNvGrpSpPr>
            <p:nvPr/>
          </p:nvGrpSpPr>
          <p:grpSpPr bwMode="auto">
            <a:xfrm flipV="1">
              <a:off x="404" y="2789"/>
              <a:ext cx="5101" cy="375"/>
              <a:chOff x="439" y="1549"/>
              <a:chExt cx="5101" cy="375"/>
            </a:xfrm>
          </p:grpSpPr>
          <p:sp>
            <p:nvSpPr>
              <p:cNvPr id="105504" name="Line 66"/>
              <p:cNvSpPr>
                <a:spLocks noChangeShapeType="1"/>
              </p:cNvSpPr>
              <p:nvPr/>
            </p:nvSpPr>
            <p:spPr bwMode="auto">
              <a:xfrm flipH="1">
                <a:off x="5376" y="1558"/>
                <a:ext cx="155" cy="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5" name="Line 67"/>
              <p:cNvSpPr>
                <a:spLocks noChangeShapeType="1"/>
              </p:cNvSpPr>
              <p:nvPr/>
            </p:nvSpPr>
            <p:spPr bwMode="auto">
              <a:xfrm flipH="1" flipV="1">
                <a:off x="5540" y="1549"/>
                <a:ext cx="0" cy="35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6" name="Line 68"/>
              <p:cNvSpPr>
                <a:spLocks noChangeShapeType="1"/>
              </p:cNvSpPr>
              <p:nvPr/>
            </p:nvSpPr>
            <p:spPr bwMode="auto">
              <a:xfrm>
                <a:off x="439" y="1915"/>
                <a:ext cx="5101" cy="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7" name="Line 69"/>
              <p:cNvSpPr>
                <a:spLocks noChangeShapeType="1"/>
              </p:cNvSpPr>
              <p:nvPr/>
            </p:nvSpPr>
            <p:spPr bwMode="auto">
              <a:xfrm flipV="1">
                <a:off x="450" y="1613"/>
                <a:ext cx="0" cy="31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8" name="Line 70"/>
              <p:cNvSpPr>
                <a:spLocks noChangeShapeType="1"/>
              </p:cNvSpPr>
              <p:nvPr/>
            </p:nvSpPr>
            <p:spPr bwMode="auto">
              <a:xfrm>
                <a:off x="448" y="1618"/>
                <a:ext cx="210" cy="0"/>
              </a:xfrm>
              <a:prstGeom prst="line">
                <a:avLst/>
              </a:prstGeom>
              <a:noFill/>
              <a:ln w="28575">
                <a:solidFill>
                  <a:srgbClr val="006666"/>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71"/>
          <p:cNvGrpSpPr>
            <a:grpSpLocks/>
          </p:cNvGrpSpPr>
          <p:nvPr/>
        </p:nvGrpSpPr>
        <p:grpSpPr bwMode="auto">
          <a:xfrm>
            <a:off x="539750" y="3370263"/>
            <a:ext cx="6516688" cy="598487"/>
            <a:chOff x="0" y="2208"/>
            <a:chExt cx="4105" cy="377"/>
          </a:xfrm>
        </p:grpSpPr>
        <p:graphicFrame>
          <p:nvGraphicFramePr>
            <p:cNvPr id="105480" name="Object 2"/>
            <p:cNvGraphicFramePr>
              <a:graphicFrameLocks noChangeAspect="1"/>
            </p:cNvGraphicFramePr>
            <p:nvPr/>
          </p:nvGraphicFramePr>
          <p:xfrm>
            <a:off x="0" y="2208"/>
            <a:ext cx="398" cy="377"/>
          </p:xfrm>
          <a:graphic>
            <a:graphicData uri="http://schemas.openxmlformats.org/presentationml/2006/ole">
              <mc:AlternateContent xmlns:mc="http://schemas.openxmlformats.org/markup-compatibility/2006">
                <mc:Choice xmlns:v="urn:schemas-microsoft-com:vml" Requires="v">
                  <p:oleObj spid="_x0000_s105509" r:id="rId3" imgW="861365" imgH="844906" progId="">
                    <p:embed/>
                  </p:oleObj>
                </mc:Choice>
                <mc:Fallback>
                  <p:oleObj r:id="rId3" imgW="861365" imgH="844906"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8"/>
                          <a:ext cx="39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81" name="Text Box 73"/>
            <p:cNvSpPr txBox="1">
              <a:spLocks noChangeArrowheads="1"/>
            </p:cNvSpPr>
            <p:nvPr/>
          </p:nvSpPr>
          <p:spPr bwMode="auto">
            <a:xfrm>
              <a:off x="448" y="2208"/>
              <a:ext cx="36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zh-CN" altLang="en-US" sz="2400" b="1">
                  <a:solidFill>
                    <a:schemeClr val="tx2"/>
                  </a:solidFill>
                  <a:latin typeface="Arial" panose="020B0604020202020204" pitchFamily="34" charset="0"/>
                  <a:ea typeface="宋体" panose="02010600030101010101" pitchFamily="2" charset="-122"/>
                </a:rPr>
                <a:t>如何查找开始结点和终端结点？</a:t>
              </a:r>
            </a:p>
          </p:txBody>
        </p:sp>
      </p:grpSp>
      <p:sp>
        <p:nvSpPr>
          <p:cNvPr id="38" name="Text Box 74"/>
          <p:cNvSpPr txBox="1">
            <a:spLocks noChangeArrowheads="1"/>
          </p:cNvSpPr>
          <p:nvPr/>
        </p:nvSpPr>
        <p:spPr bwMode="auto">
          <a:xfrm>
            <a:off x="1873250" y="3968750"/>
            <a:ext cx="5322888" cy="1160463"/>
          </a:xfrm>
          <a:prstGeom prst="rect">
            <a:avLst/>
          </a:prstGeom>
          <a:noFill/>
          <a:ln w="3810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eaLnBrk="1" hangingPunct="1">
              <a:spcBef>
                <a:spcPct val="20000"/>
              </a:spcBef>
            </a:pPr>
            <a:r>
              <a:rPr lang="zh-CN" altLang="en-US" sz="2400" b="1">
                <a:solidFill>
                  <a:schemeClr val="tx2"/>
                </a:solidFill>
                <a:ea typeface="宋体" panose="02010600030101010101" pitchFamily="2" charset="-122"/>
              </a:rPr>
              <a:t>开始结点：</a:t>
            </a:r>
            <a:r>
              <a:rPr lang="en-US" altLang="zh-CN" sz="2400" b="1">
                <a:solidFill>
                  <a:schemeClr val="tx2"/>
                </a:solidFill>
                <a:ea typeface="宋体" panose="02010600030101010101" pitchFamily="2" charset="-122"/>
              </a:rPr>
              <a:t>rear-&gt;next-&gt;next</a:t>
            </a:r>
          </a:p>
          <a:p>
            <a:pPr eaLnBrk="1" hangingPunct="1">
              <a:spcBef>
                <a:spcPct val="20000"/>
              </a:spcBef>
            </a:pPr>
            <a:r>
              <a:rPr lang="zh-CN" altLang="en-US" sz="2400" b="1">
                <a:solidFill>
                  <a:schemeClr val="tx2"/>
                </a:solidFill>
                <a:ea typeface="宋体" panose="02010600030101010101" pitchFamily="2" charset="-122"/>
              </a:rPr>
              <a:t>终端结点：</a:t>
            </a:r>
            <a:r>
              <a:rPr lang="en-US" altLang="zh-CN" sz="2400" b="1">
                <a:solidFill>
                  <a:schemeClr val="tx2"/>
                </a:solidFill>
                <a:ea typeface="宋体" panose="02010600030101010101" pitchFamily="2" charset="-122"/>
              </a:rPr>
              <a:t>rear</a:t>
            </a:r>
          </a:p>
        </p:txBody>
      </p:sp>
      <p:pic>
        <p:nvPicPr>
          <p:cNvPr id="105478" name="Picture 5" descr="ani-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050" y="566738"/>
            <a:ext cx="1147763"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9" name="Text Box 6"/>
          <p:cNvSpPr txBox="1">
            <a:spLocks noChangeArrowheads="1"/>
          </p:cNvSpPr>
          <p:nvPr/>
        </p:nvSpPr>
        <p:spPr bwMode="auto">
          <a:xfrm>
            <a:off x="273050" y="750888"/>
            <a:ext cx="1152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i="1">
                <a:solidFill>
                  <a:srgbClr val="FFFF00"/>
                </a:solidFill>
              </a:rPr>
              <a:t>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6498" name="Group 125"/>
          <p:cNvGrpSpPr>
            <a:grpSpLocks/>
          </p:cNvGrpSpPr>
          <p:nvPr/>
        </p:nvGrpSpPr>
        <p:grpSpPr bwMode="auto">
          <a:xfrm>
            <a:off x="1744663" y="3375025"/>
            <a:ext cx="7129462" cy="1920875"/>
            <a:chOff x="644" y="2341"/>
            <a:chExt cx="4491" cy="1316"/>
          </a:xfrm>
        </p:grpSpPr>
        <p:sp>
          <p:nvSpPr>
            <p:cNvPr id="106560" name="Rectangle 63"/>
            <p:cNvSpPr>
              <a:spLocks noChangeArrowheads="1"/>
            </p:cNvSpPr>
            <p:nvPr/>
          </p:nvSpPr>
          <p:spPr bwMode="auto">
            <a:xfrm>
              <a:off x="644" y="2341"/>
              <a:ext cx="4491" cy="1316"/>
            </a:xfrm>
            <a:prstGeom prst="rect">
              <a:avLst/>
            </a:prstGeom>
            <a:solidFill>
              <a:srgbClr val="93FFF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endParaRPr lang="zh-CN" altLang="en-US">
                <a:solidFill>
                  <a:srgbClr val="FF0000"/>
                </a:solidFill>
              </a:endParaRPr>
            </a:p>
          </p:txBody>
        </p:sp>
        <p:grpSp>
          <p:nvGrpSpPr>
            <p:cNvPr id="106561" name="Group 64"/>
            <p:cNvGrpSpPr>
              <a:grpSpLocks/>
            </p:cNvGrpSpPr>
            <p:nvPr/>
          </p:nvGrpSpPr>
          <p:grpSpPr bwMode="auto">
            <a:xfrm>
              <a:off x="851" y="2341"/>
              <a:ext cx="4132" cy="1316"/>
              <a:chOff x="851" y="981"/>
              <a:chExt cx="4132" cy="1316"/>
            </a:xfrm>
          </p:grpSpPr>
          <p:sp>
            <p:nvSpPr>
              <p:cNvPr id="106562" name="Rectangle 65"/>
              <p:cNvSpPr>
                <a:spLocks noChangeArrowheads="1"/>
              </p:cNvSpPr>
              <p:nvPr/>
            </p:nvSpPr>
            <p:spPr bwMode="auto">
              <a:xfrm>
                <a:off x="2496" y="1125"/>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grpSp>
            <p:nvGrpSpPr>
              <p:cNvPr id="106563" name="Group 66"/>
              <p:cNvGrpSpPr>
                <a:grpSpLocks/>
              </p:cNvGrpSpPr>
              <p:nvPr/>
            </p:nvGrpSpPr>
            <p:grpSpPr bwMode="auto">
              <a:xfrm flipH="1">
                <a:off x="4078" y="1346"/>
                <a:ext cx="528" cy="96"/>
                <a:chOff x="610" y="1588"/>
                <a:chExt cx="625" cy="96"/>
              </a:xfrm>
            </p:grpSpPr>
            <p:sp>
              <p:nvSpPr>
                <p:cNvPr id="106619" name="Line 67"/>
                <p:cNvSpPr>
                  <a:spLocks noChangeShapeType="1"/>
                </p:cNvSpPr>
                <p:nvPr/>
              </p:nvSpPr>
              <p:spPr bwMode="auto">
                <a:xfrm>
                  <a:off x="610" y="1588"/>
                  <a:ext cx="336"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20" name="Freeform 68"/>
                <p:cNvSpPr>
                  <a:spLocks noChangeArrowheads="1"/>
                </p:cNvSpPr>
                <p:nvPr/>
              </p:nvSpPr>
              <p:spPr bwMode="auto">
                <a:xfrm rot="2794506">
                  <a:off x="889" y="1548"/>
                  <a:ext cx="3" cy="177"/>
                </a:xfrm>
                <a:custGeom>
                  <a:avLst/>
                  <a:gdLst>
                    <a:gd name="T0" fmla="*/ 3 w 3"/>
                    <a:gd name="T1" fmla="*/ 0 h 177"/>
                    <a:gd name="T2" fmla="*/ 0 w 3"/>
                    <a:gd name="T3" fmla="*/ 177 h 177"/>
                    <a:gd name="T4" fmla="*/ 0 60000 65536"/>
                    <a:gd name="T5" fmla="*/ 0 60000 65536"/>
                  </a:gdLst>
                  <a:ahLst/>
                  <a:cxnLst>
                    <a:cxn ang="T4">
                      <a:pos x="T0" y="T1"/>
                    </a:cxn>
                    <a:cxn ang="T5">
                      <a:pos x="T2" y="T3"/>
                    </a:cxn>
                  </a:cxnLst>
                  <a:rect l="0" t="0" r="r" b="b"/>
                  <a:pathLst>
                    <a:path w="3" h="177">
                      <a:moveTo>
                        <a:pt x="3" y="0"/>
                      </a:moveTo>
                      <a:cubicBezTo>
                        <a:pt x="3" y="29"/>
                        <a:pt x="1" y="140"/>
                        <a:pt x="0" y="177"/>
                      </a:cubicBezTo>
                    </a:path>
                  </a:pathLst>
                </a:custGeom>
                <a:noFill/>
                <a:ln w="381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621" name="Line 69"/>
                <p:cNvSpPr>
                  <a:spLocks noChangeShapeType="1"/>
                </p:cNvSpPr>
                <p:nvPr/>
              </p:nvSpPr>
              <p:spPr bwMode="auto">
                <a:xfrm>
                  <a:off x="851" y="1684"/>
                  <a:ext cx="384"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6564" name="Text Box 70"/>
              <p:cNvSpPr txBox="1">
                <a:spLocks noChangeArrowheads="1"/>
              </p:cNvSpPr>
              <p:nvPr/>
            </p:nvSpPr>
            <p:spPr bwMode="auto">
              <a:xfrm>
                <a:off x="4551" y="11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Ta</a:t>
                </a:r>
              </a:p>
            </p:txBody>
          </p:sp>
          <p:sp>
            <p:nvSpPr>
              <p:cNvPr id="106565" name="Rectangle 71"/>
              <p:cNvSpPr>
                <a:spLocks noChangeArrowheads="1"/>
              </p:cNvSpPr>
              <p:nvPr/>
            </p:nvSpPr>
            <p:spPr bwMode="auto">
              <a:xfrm>
                <a:off x="3523" y="1125"/>
                <a:ext cx="500"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6566" name="Line 72"/>
              <p:cNvSpPr>
                <a:spLocks noChangeShapeType="1"/>
              </p:cNvSpPr>
              <p:nvPr/>
            </p:nvSpPr>
            <p:spPr bwMode="auto">
              <a:xfrm>
                <a:off x="3773" y="1125"/>
                <a:ext cx="1"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67" name="Line 73"/>
              <p:cNvSpPr>
                <a:spLocks noChangeShapeType="1"/>
              </p:cNvSpPr>
              <p:nvPr/>
            </p:nvSpPr>
            <p:spPr bwMode="auto">
              <a:xfrm>
                <a:off x="2727" y="1125"/>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68" name="Line 74"/>
              <p:cNvSpPr>
                <a:spLocks noChangeShapeType="1"/>
              </p:cNvSpPr>
              <p:nvPr/>
            </p:nvSpPr>
            <p:spPr bwMode="auto">
              <a:xfrm>
                <a:off x="2889" y="1317"/>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69" name="Rectangle 75"/>
              <p:cNvSpPr>
                <a:spLocks noChangeArrowheads="1"/>
              </p:cNvSpPr>
              <p:nvPr/>
            </p:nvSpPr>
            <p:spPr bwMode="auto">
              <a:xfrm>
                <a:off x="1854" y="1125"/>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6570" name="Line 76"/>
              <p:cNvSpPr>
                <a:spLocks noChangeShapeType="1"/>
              </p:cNvSpPr>
              <p:nvPr/>
            </p:nvSpPr>
            <p:spPr bwMode="auto">
              <a:xfrm>
                <a:off x="2104" y="1125"/>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1" name="Line 77"/>
              <p:cNvSpPr>
                <a:spLocks noChangeShapeType="1"/>
              </p:cNvSpPr>
              <p:nvPr/>
            </p:nvSpPr>
            <p:spPr bwMode="auto">
              <a:xfrm>
                <a:off x="2246" y="1317"/>
                <a:ext cx="250"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72" name="Line 78"/>
              <p:cNvSpPr>
                <a:spLocks noChangeShapeType="1"/>
              </p:cNvSpPr>
              <p:nvPr/>
            </p:nvSpPr>
            <p:spPr bwMode="auto">
              <a:xfrm>
                <a:off x="3345" y="1317"/>
                <a:ext cx="178" cy="1"/>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73" name="Line 79"/>
              <p:cNvSpPr>
                <a:spLocks noChangeShapeType="1"/>
              </p:cNvSpPr>
              <p:nvPr/>
            </p:nvSpPr>
            <p:spPr bwMode="auto">
              <a:xfrm>
                <a:off x="3175" y="1317"/>
                <a:ext cx="141"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4" name="Rectangle 80"/>
              <p:cNvSpPr>
                <a:spLocks noChangeArrowheads="1"/>
              </p:cNvSpPr>
              <p:nvPr/>
            </p:nvSpPr>
            <p:spPr bwMode="auto">
              <a:xfrm>
                <a:off x="1187" y="1125"/>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6575" name="Line 81"/>
              <p:cNvSpPr>
                <a:spLocks noChangeShapeType="1"/>
              </p:cNvSpPr>
              <p:nvPr/>
            </p:nvSpPr>
            <p:spPr bwMode="auto">
              <a:xfrm>
                <a:off x="1436" y="1125"/>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6" name="Line 82"/>
              <p:cNvSpPr>
                <a:spLocks noChangeShapeType="1"/>
              </p:cNvSpPr>
              <p:nvPr/>
            </p:nvSpPr>
            <p:spPr bwMode="auto">
              <a:xfrm>
                <a:off x="1579" y="1317"/>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77" name="Line 83"/>
              <p:cNvSpPr>
                <a:spLocks noChangeShapeType="1"/>
              </p:cNvSpPr>
              <p:nvPr/>
            </p:nvSpPr>
            <p:spPr bwMode="auto">
              <a:xfrm flipH="1">
                <a:off x="1187" y="1125"/>
                <a:ext cx="125" cy="19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8" name="Line 84"/>
              <p:cNvSpPr>
                <a:spLocks noChangeShapeType="1"/>
              </p:cNvSpPr>
              <p:nvPr/>
            </p:nvSpPr>
            <p:spPr bwMode="auto">
              <a:xfrm flipH="1">
                <a:off x="1228" y="1125"/>
                <a:ext cx="209" cy="33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9" name="Line 85"/>
              <p:cNvSpPr>
                <a:spLocks noChangeShapeType="1"/>
              </p:cNvSpPr>
              <p:nvPr/>
            </p:nvSpPr>
            <p:spPr bwMode="auto">
              <a:xfrm flipH="1">
                <a:off x="1312" y="1317"/>
                <a:ext cx="125" cy="144"/>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80" name="Line 86"/>
              <p:cNvSpPr>
                <a:spLocks noChangeShapeType="1"/>
              </p:cNvSpPr>
              <p:nvPr/>
            </p:nvSpPr>
            <p:spPr bwMode="auto">
              <a:xfrm>
                <a:off x="855" y="981"/>
                <a:ext cx="3401"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81" name="Group 87"/>
              <p:cNvGrpSpPr>
                <a:grpSpLocks/>
              </p:cNvGrpSpPr>
              <p:nvPr/>
            </p:nvGrpSpPr>
            <p:grpSpPr bwMode="auto">
              <a:xfrm>
                <a:off x="851" y="1769"/>
                <a:ext cx="336" cy="240"/>
                <a:chOff x="668" y="4095"/>
                <a:chExt cx="336" cy="240"/>
              </a:xfrm>
            </p:grpSpPr>
            <p:sp>
              <p:nvSpPr>
                <p:cNvPr id="106617" name="Line 88"/>
                <p:cNvSpPr>
                  <a:spLocks noChangeShapeType="1"/>
                </p:cNvSpPr>
                <p:nvPr/>
              </p:nvSpPr>
              <p:spPr bwMode="auto">
                <a:xfrm>
                  <a:off x="668" y="4335"/>
                  <a:ext cx="336"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618" name="Line 89"/>
                <p:cNvSpPr>
                  <a:spLocks noChangeShapeType="1"/>
                </p:cNvSpPr>
                <p:nvPr/>
              </p:nvSpPr>
              <p:spPr bwMode="auto">
                <a:xfrm>
                  <a:off x="668" y="4095"/>
                  <a:ext cx="0" cy="24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82" name="Group 90"/>
              <p:cNvGrpSpPr>
                <a:grpSpLocks/>
              </p:cNvGrpSpPr>
              <p:nvPr/>
            </p:nvGrpSpPr>
            <p:grpSpPr bwMode="auto">
              <a:xfrm>
                <a:off x="3927" y="981"/>
                <a:ext cx="336" cy="288"/>
                <a:chOff x="3744" y="2496"/>
                <a:chExt cx="336" cy="288"/>
              </a:xfrm>
            </p:grpSpPr>
            <p:sp>
              <p:nvSpPr>
                <p:cNvPr id="106615" name="Line 91"/>
                <p:cNvSpPr>
                  <a:spLocks noChangeShapeType="1"/>
                </p:cNvSpPr>
                <p:nvPr/>
              </p:nvSpPr>
              <p:spPr bwMode="auto">
                <a:xfrm>
                  <a:off x="4069" y="2496"/>
                  <a:ext cx="0" cy="288"/>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16" name="Line 92"/>
                <p:cNvSpPr>
                  <a:spLocks noChangeShapeType="1"/>
                </p:cNvSpPr>
                <p:nvPr/>
              </p:nvSpPr>
              <p:spPr bwMode="auto">
                <a:xfrm>
                  <a:off x="3744" y="2784"/>
                  <a:ext cx="336"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83" name="Text Box 93"/>
              <p:cNvSpPr txBox="1">
                <a:spLocks noChangeArrowheads="1"/>
              </p:cNvSpPr>
              <p:nvPr/>
            </p:nvSpPr>
            <p:spPr bwMode="auto">
              <a:xfrm>
                <a:off x="1863" y="112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a</a:t>
                </a:r>
                <a:r>
                  <a:rPr lang="en-US" altLang="zh-CN" sz="1600" b="1">
                    <a:solidFill>
                      <a:srgbClr val="FF0000"/>
                    </a:solidFill>
                    <a:latin typeface="隶书" panose="02010509060101010101" pitchFamily="49" charset="-122"/>
                    <a:ea typeface="隶书" panose="02010509060101010101" pitchFamily="49" charset="-122"/>
                  </a:rPr>
                  <a:t>1</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6584" name="Text Box 94"/>
              <p:cNvSpPr txBox="1">
                <a:spLocks noChangeArrowheads="1"/>
              </p:cNvSpPr>
              <p:nvPr/>
            </p:nvSpPr>
            <p:spPr bwMode="auto">
              <a:xfrm>
                <a:off x="3495" y="112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a</a:t>
                </a:r>
                <a:r>
                  <a:rPr lang="en-US" altLang="zh-CN" sz="1600" b="1">
                    <a:solidFill>
                      <a:srgbClr val="FF0000"/>
                    </a:solidFill>
                    <a:latin typeface="隶书" panose="02010509060101010101" pitchFamily="49" charset="-122"/>
                    <a:ea typeface="隶书" panose="02010509060101010101" pitchFamily="49" charset="-122"/>
                  </a:rPr>
                  <a:t>n</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6585" name="Rectangle 95"/>
              <p:cNvSpPr>
                <a:spLocks noChangeArrowheads="1"/>
              </p:cNvSpPr>
              <p:nvPr/>
            </p:nvSpPr>
            <p:spPr bwMode="auto">
              <a:xfrm>
                <a:off x="2496" y="1942"/>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grpSp>
            <p:nvGrpSpPr>
              <p:cNvPr id="106586" name="Group 96"/>
              <p:cNvGrpSpPr>
                <a:grpSpLocks/>
              </p:cNvGrpSpPr>
              <p:nvPr/>
            </p:nvGrpSpPr>
            <p:grpSpPr bwMode="auto">
              <a:xfrm flipH="1">
                <a:off x="4004" y="2138"/>
                <a:ext cx="528" cy="96"/>
                <a:chOff x="697" y="1563"/>
                <a:chExt cx="624" cy="96"/>
              </a:xfrm>
            </p:grpSpPr>
            <p:sp>
              <p:nvSpPr>
                <p:cNvPr id="106612" name="Line 97"/>
                <p:cNvSpPr>
                  <a:spLocks noChangeShapeType="1"/>
                </p:cNvSpPr>
                <p:nvPr/>
              </p:nvSpPr>
              <p:spPr bwMode="auto">
                <a:xfrm>
                  <a:off x="697" y="1563"/>
                  <a:ext cx="336"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13" name="Freeform 98"/>
                <p:cNvSpPr>
                  <a:spLocks noChangeArrowheads="1"/>
                </p:cNvSpPr>
                <p:nvPr/>
              </p:nvSpPr>
              <p:spPr bwMode="auto">
                <a:xfrm rot="2794506">
                  <a:off x="975" y="1523"/>
                  <a:ext cx="3" cy="177"/>
                </a:xfrm>
                <a:custGeom>
                  <a:avLst/>
                  <a:gdLst>
                    <a:gd name="T0" fmla="*/ 3 w 3"/>
                    <a:gd name="T1" fmla="*/ 0 h 177"/>
                    <a:gd name="T2" fmla="*/ 0 w 3"/>
                    <a:gd name="T3" fmla="*/ 177 h 177"/>
                    <a:gd name="T4" fmla="*/ 0 60000 65536"/>
                    <a:gd name="T5" fmla="*/ 0 60000 65536"/>
                  </a:gdLst>
                  <a:ahLst/>
                  <a:cxnLst>
                    <a:cxn ang="T4">
                      <a:pos x="T0" y="T1"/>
                    </a:cxn>
                    <a:cxn ang="T5">
                      <a:pos x="T2" y="T3"/>
                    </a:cxn>
                  </a:cxnLst>
                  <a:rect l="0" t="0" r="r" b="b"/>
                  <a:pathLst>
                    <a:path w="3" h="177">
                      <a:moveTo>
                        <a:pt x="3" y="0"/>
                      </a:moveTo>
                      <a:cubicBezTo>
                        <a:pt x="3" y="29"/>
                        <a:pt x="1" y="140"/>
                        <a:pt x="0" y="177"/>
                      </a:cubicBezTo>
                    </a:path>
                  </a:pathLst>
                </a:custGeom>
                <a:noFill/>
                <a:ln w="381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614" name="Line 99"/>
                <p:cNvSpPr>
                  <a:spLocks noChangeShapeType="1"/>
                </p:cNvSpPr>
                <p:nvPr/>
              </p:nvSpPr>
              <p:spPr bwMode="auto">
                <a:xfrm>
                  <a:off x="937" y="1659"/>
                  <a:ext cx="384"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6587" name="Text Box 100"/>
              <p:cNvSpPr txBox="1">
                <a:spLocks noChangeArrowheads="1"/>
              </p:cNvSpPr>
              <p:nvPr/>
            </p:nvSpPr>
            <p:spPr bwMode="auto">
              <a:xfrm>
                <a:off x="4551" y="200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Tb</a:t>
                </a:r>
              </a:p>
            </p:txBody>
          </p:sp>
          <p:sp>
            <p:nvSpPr>
              <p:cNvPr id="106588" name="Rectangle 101"/>
              <p:cNvSpPr>
                <a:spLocks noChangeArrowheads="1"/>
              </p:cNvSpPr>
              <p:nvPr/>
            </p:nvSpPr>
            <p:spPr bwMode="auto">
              <a:xfrm>
                <a:off x="3523" y="1942"/>
                <a:ext cx="500"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6589" name="Line 102"/>
              <p:cNvSpPr>
                <a:spLocks noChangeShapeType="1"/>
              </p:cNvSpPr>
              <p:nvPr/>
            </p:nvSpPr>
            <p:spPr bwMode="auto">
              <a:xfrm>
                <a:off x="3773" y="1942"/>
                <a:ext cx="1"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90" name="Line 103"/>
              <p:cNvSpPr>
                <a:spLocks noChangeShapeType="1"/>
              </p:cNvSpPr>
              <p:nvPr/>
            </p:nvSpPr>
            <p:spPr bwMode="auto">
              <a:xfrm>
                <a:off x="2727" y="1942"/>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91" name="Line 104"/>
              <p:cNvSpPr>
                <a:spLocks noChangeShapeType="1"/>
              </p:cNvSpPr>
              <p:nvPr/>
            </p:nvSpPr>
            <p:spPr bwMode="auto">
              <a:xfrm>
                <a:off x="2889" y="2134"/>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92" name="Rectangle 105"/>
              <p:cNvSpPr>
                <a:spLocks noChangeArrowheads="1"/>
              </p:cNvSpPr>
              <p:nvPr/>
            </p:nvSpPr>
            <p:spPr bwMode="auto">
              <a:xfrm>
                <a:off x="1854" y="1942"/>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6593" name="Line 106"/>
              <p:cNvSpPr>
                <a:spLocks noChangeShapeType="1"/>
              </p:cNvSpPr>
              <p:nvPr/>
            </p:nvSpPr>
            <p:spPr bwMode="auto">
              <a:xfrm>
                <a:off x="2104" y="1942"/>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94" name="Line 107"/>
              <p:cNvSpPr>
                <a:spLocks noChangeShapeType="1"/>
              </p:cNvSpPr>
              <p:nvPr/>
            </p:nvSpPr>
            <p:spPr bwMode="auto">
              <a:xfrm>
                <a:off x="2246" y="2134"/>
                <a:ext cx="250"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95" name="Line 108"/>
              <p:cNvSpPr>
                <a:spLocks noChangeShapeType="1"/>
              </p:cNvSpPr>
              <p:nvPr/>
            </p:nvSpPr>
            <p:spPr bwMode="auto">
              <a:xfrm>
                <a:off x="3345" y="2134"/>
                <a:ext cx="178" cy="1"/>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96" name="Line 109"/>
              <p:cNvSpPr>
                <a:spLocks noChangeShapeType="1"/>
              </p:cNvSpPr>
              <p:nvPr/>
            </p:nvSpPr>
            <p:spPr bwMode="auto">
              <a:xfrm>
                <a:off x="3175" y="2134"/>
                <a:ext cx="141"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97" name="Rectangle 110"/>
              <p:cNvSpPr>
                <a:spLocks noChangeArrowheads="1"/>
              </p:cNvSpPr>
              <p:nvPr/>
            </p:nvSpPr>
            <p:spPr bwMode="auto">
              <a:xfrm>
                <a:off x="1187" y="1942"/>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6598" name="Line 111"/>
              <p:cNvSpPr>
                <a:spLocks noChangeShapeType="1"/>
              </p:cNvSpPr>
              <p:nvPr/>
            </p:nvSpPr>
            <p:spPr bwMode="auto">
              <a:xfrm>
                <a:off x="1436" y="1942"/>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99" name="Line 112"/>
              <p:cNvSpPr>
                <a:spLocks noChangeShapeType="1"/>
              </p:cNvSpPr>
              <p:nvPr/>
            </p:nvSpPr>
            <p:spPr bwMode="auto">
              <a:xfrm>
                <a:off x="1579" y="2134"/>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600" name="Line 113"/>
              <p:cNvSpPr>
                <a:spLocks noChangeShapeType="1"/>
              </p:cNvSpPr>
              <p:nvPr/>
            </p:nvSpPr>
            <p:spPr bwMode="auto">
              <a:xfrm flipH="1">
                <a:off x="1187" y="1942"/>
                <a:ext cx="125" cy="19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01" name="Line 114"/>
              <p:cNvSpPr>
                <a:spLocks noChangeShapeType="1"/>
              </p:cNvSpPr>
              <p:nvPr/>
            </p:nvSpPr>
            <p:spPr bwMode="auto">
              <a:xfrm flipH="1">
                <a:off x="1228" y="1942"/>
                <a:ext cx="209" cy="33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02" name="Line 115"/>
              <p:cNvSpPr>
                <a:spLocks noChangeShapeType="1"/>
              </p:cNvSpPr>
              <p:nvPr/>
            </p:nvSpPr>
            <p:spPr bwMode="auto">
              <a:xfrm flipH="1">
                <a:off x="1312" y="2134"/>
                <a:ext cx="125" cy="144"/>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03" name="Line 116"/>
              <p:cNvSpPr>
                <a:spLocks noChangeShapeType="1"/>
              </p:cNvSpPr>
              <p:nvPr/>
            </p:nvSpPr>
            <p:spPr bwMode="auto">
              <a:xfrm>
                <a:off x="855" y="1798"/>
                <a:ext cx="3401"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604" name="Group 117"/>
              <p:cNvGrpSpPr>
                <a:grpSpLocks/>
              </p:cNvGrpSpPr>
              <p:nvPr/>
            </p:nvGrpSpPr>
            <p:grpSpPr bwMode="auto">
              <a:xfrm>
                <a:off x="855" y="987"/>
                <a:ext cx="336" cy="240"/>
                <a:chOff x="672" y="2496"/>
                <a:chExt cx="336" cy="240"/>
              </a:xfrm>
            </p:grpSpPr>
            <p:sp>
              <p:nvSpPr>
                <p:cNvPr id="106610" name="Line 118"/>
                <p:cNvSpPr>
                  <a:spLocks noChangeShapeType="1"/>
                </p:cNvSpPr>
                <p:nvPr/>
              </p:nvSpPr>
              <p:spPr bwMode="auto">
                <a:xfrm>
                  <a:off x="672" y="2736"/>
                  <a:ext cx="336"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611" name="Line 119"/>
                <p:cNvSpPr>
                  <a:spLocks noChangeShapeType="1"/>
                </p:cNvSpPr>
                <p:nvPr/>
              </p:nvSpPr>
              <p:spPr bwMode="auto">
                <a:xfrm>
                  <a:off x="672" y="2496"/>
                  <a:ext cx="0" cy="24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605" name="Group 120"/>
              <p:cNvGrpSpPr>
                <a:grpSpLocks/>
              </p:cNvGrpSpPr>
              <p:nvPr/>
            </p:nvGrpSpPr>
            <p:grpSpPr bwMode="auto">
              <a:xfrm>
                <a:off x="3927" y="1798"/>
                <a:ext cx="336" cy="288"/>
                <a:chOff x="3744" y="2496"/>
                <a:chExt cx="336" cy="288"/>
              </a:xfrm>
            </p:grpSpPr>
            <p:sp>
              <p:nvSpPr>
                <p:cNvPr id="106608" name="Line 121"/>
                <p:cNvSpPr>
                  <a:spLocks noChangeShapeType="1"/>
                </p:cNvSpPr>
                <p:nvPr/>
              </p:nvSpPr>
              <p:spPr bwMode="auto">
                <a:xfrm>
                  <a:off x="4069" y="2496"/>
                  <a:ext cx="0" cy="288"/>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09" name="Line 122"/>
                <p:cNvSpPr>
                  <a:spLocks noChangeShapeType="1"/>
                </p:cNvSpPr>
                <p:nvPr/>
              </p:nvSpPr>
              <p:spPr bwMode="auto">
                <a:xfrm>
                  <a:off x="3744" y="2784"/>
                  <a:ext cx="336"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606" name="Text Box 123"/>
              <p:cNvSpPr txBox="1">
                <a:spLocks noChangeArrowheads="1"/>
              </p:cNvSpPr>
              <p:nvPr/>
            </p:nvSpPr>
            <p:spPr bwMode="auto">
              <a:xfrm>
                <a:off x="1863" y="194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b</a:t>
                </a:r>
                <a:r>
                  <a:rPr lang="en-US" altLang="zh-CN" sz="1600" b="1">
                    <a:solidFill>
                      <a:srgbClr val="FF0000"/>
                    </a:solidFill>
                    <a:latin typeface="隶书" panose="02010509060101010101" pitchFamily="49" charset="-122"/>
                    <a:ea typeface="隶书" panose="02010509060101010101" pitchFamily="49" charset="-122"/>
                  </a:rPr>
                  <a:t>1</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6607" name="Text Box 124"/>
              <p:cNvSpPr txBox="1">
                <a:spLocks noChangeArrowheads="1"/>
              </p:cNvSpPr>
              <p:nvPr/>
            </p:nvSpPr>
            <p:spPr bwMode="auto">
              <a:xfrm>
                <a:off x="3495" y="194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b</a:t>
                </a:r>
                <a:r>
                  <a:rPr lang="en-US" altLang="zh-CN" sz="1600" b="1">
                    <a:solidFill>
                      <a:srgbClr val="FF0000"/>
                    </a:solidFill>
                    <a:latin typeface="隶书" panose="02010509060101010101" pitchFamily="49" charset="-122"/>
                    <a:ea typeface="隶书" panose="02010509060101010101" pitchFamily="49" charset="-122"/>
                  </a:rPr>
                  <a:t>n</a:t>
                </a:r>
                <a:endParaRPr lang="zh-CN" altLang="en-US" sz="1600" b="1">
                  <a:solidFill>
                    <a:srgbClr val="FF0000"/>
                  </a:solidFill>
                  <a:latin typeface="隶书" panose="02010509060101010101" pitchFamily="49" charset="-122"/>
                  <a:ea typeface="隶书" panose="02010509060101010101" pitchFamily="49" charset="-122"/>
                </a:endParaRPr>
              </a:p>
            </p:txBody>
          </p:sp>
        </p:grpSp>
      </p:grpSp>
      <p:sp>
        <p:nvSpPr>
          <p:cNvPr id="134" name="Rectangle 58"/>
          <p:cNvSpPr>
            <a:spLocks noChangeArrowheads="1"/>
          </p:cNvSpPr>
          <p:nvPr/>
        </p:nvSpPr>
        <p:spPr bwMode="auto">
          <a:xfrm>
            <a:off x="3748088" y="0"/>
            <a:ext cx="3635375" cy="515938"/>
          </a:xfrm>
          <a:prstGeom prst="rect">
            <a:avLst/>
          </a:prstGeom>
          <a:solidFill>
            <a:srgbClr val="CCFFFF"/>
          </a:solidFill>
          <a:ln w="9525">
            <a:noFill/>
            <a:miter lim="800000"/>
          </a:ln>
          <a:effectLst/>
        </p:spPr>
        <p:txBody>
          <a:bodyPr anchor="ctr"/>
          <a:lstStyle/>
          <a:p>
            <a:pPr>
              <a:defRPr/>
            </a:pPr>
            <a:r>
              <a:rPr kumimoji="1" lang="zh-CN" altLang="en-US" sz="3200" b="1" dirty="0">
                <a:latin typeface="楷体_GB2312" pitchFamily="49" charset="-122"/>
                <a:ea typeface="楷体_GB2312" pitchFamily="49" charset="-122"/>
              </a:rPr>
              <a:t>循环链表的合并</a:t>
            </a:r>
            <a:endParaRPr kumimoji="1" lang="zh-CN" altLang="en-US" sz="3200" dirty="0">
              <a:solidFill>
                <a:srgbClr val="FF0000"/>
              </a:solidFill>
              <a:effectLst>
                <a:outerShdw blurRad="38100" dist="38100" dir="2700000" algn="tl">
                  <a:srgbClr val="000000"/>
                </a:outerShdw>
              </a:effectLst>
            </a:endParaRPr>
          </a:p>
        </p:txBody>
      </p:sp>
      <p:grpSp>
        <p:nvGrpSpPr>
          <p:cNvPr id="10" name="组合 137"/>
          <p:cNvGrpSpPr>
            <a:grpSpLocks/>
          </p:cNvGrpSpPr>
          <p:nvPr/>
        </p:nvGrpSpPr>
        <p:grpSpPr bwMode="auto">
          <a:xfrm>
            <a:off x="571500" y="419100"/>
            <a:ext cx="8321675" cy="4106863"/>
            <a:chOff x="571472" y="419125"/>
            <a:chExt cx="8321703" cy="4106489"/>
          </a:xfrm>
        </p:grpSpPr>
        <p:grpSp>
          <p:nvGrpSpPr>
            <p:cNvPr id="106503" name="Group 126"/>
            <p:cNvGrpSpPr>
              <a:grpSpLocks/>
            </p:cNvGrpSpPr>
            <p:nvPr/>
          </p:nvGrpSpPr>
          <p:grpSpPr bwMode="auto">
            <a:xfrm>
              <a:off x="1968500" y="419125"/>
              <a:ext cx="6924675" cy="2611438"/>
              <a:chOff x="612" y="28"/>
              <a:chExt cx="4362" cy="1645"/>
            </a:xfrm>
          </p:grpSpPr>
          <p:sp>
            <p:nvSpPr>
              <p:cNvPr id="106511" name="Rectangle 5"/>
              <p:cNvSpPr>
                <a:spLocks noChangeArrowheads="1"/>
              </p:cNvSpPr>
              <p:nvPr/>
            </p:nvSpPr>
            <p:spPr bwMode="auto">
              <a:xfrm>
                <a:off x="2496" y="308"/>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FF0000"/>
                  </a:solidFill>
                  <a:latin typeface="隶书" panose="02010509060101010101" pitchFamily="49" charset="-122"/>
                  <a:ea typeface="隶书" panose="02010509060101010101" pitchFamily="49" charset="-122"/>
                </a:endParaRPr>
              </a:p>
            </p:txBody>
          </p:sp>
          <p:sp>
            <p:nvSpPr>
              <p:cNvPr id="106512" name="Rectangle 6"/>
              <p:cNvSpPr>
                <a:spLocks noChangeArrowheads="1"/>
              </p:cNvSpPr>
              <p:nvPr/>
            </p:nvSpPr>
            <p:spPr bwMode="auto">
              <a:xfrm>
                <a:off x="3523" y="308"/>
                <a:ext cx="500"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FF0000"/>
                  </a:solidFill>
                  <a:latin typeface="隶书" panose="02010509060101010101" pitchFamily="49" charset="-122"/>
                  <a:ea typeface="隶书" panose="02010509060101010101" pitchFamily="49" charset="-122"/>
                </a:endParaRPr>
              </a:p>
            </p:txBody>
          </p:sp>
          <p:sp>
            <p:nvSpPr>
              <p:cNvPr id="106513" name="Line 7"/>
              <p:cNvSpPr>
                <a:spLocks noChangeShapeType="1"/>
              </p:cNvSpPr>
              <p:nvPr/>
            </p:nvSpPr>
            <p:spPr bwMode="auto">
              <a:xfrm>
                <a:off x="3773" y="308"/>
                <a:ext cx="1"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4" name="Line 8"/>
              <p:cNvSpPr>
                <a:spLocks noChangeShapeType="1"/>
              </p:cNvSpPr>
              <p:nvPr/>
            </p:nvSpPr>
            <p:spPr bwMode="auto">
              <a:xfrm>
                <a:off x="2727" y="308"/>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5" name="Line 9"/>
              <p:cNvSpPr>
                <a:spLocks noChangeShapeType="1"/>
              </p:cNvSpPr>
              <p:nvPr/>
            </p:nvSpPr>
            <p:spPr bwMode="auto">
              <a:xfrm>
                <a:off x="2889" y="500"/>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16" name="Rectangle 10"/>
              <p:cNvSpPr>
                <a:spLocks noChangeArrowheads="1"/>
              </p:cNvSpPr>
              <p:nvPr/>
            </p:nvSpPr>
            <p:spPr bwMode="auto">
              <a:xfrm>
                <a:off x="1854" y="308"/>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FF0000"/>
                  </a:solidFill>
                  <a:latin typeface="隶书" panose="02010509060101010101" pitchFamily="49" charset="-122"/>
                  <a:ea typeface="隶书" panose="02010509060101010101" pitchFamily="49" charset="-122"/>
                </a:endParaRPr>
              </a:p>
            </p:txBody>
          </p:sp>
          <p:sp>
            <p:nvSpPr>
              <p:cNvPr id="106517" name="Line 11"/>
              <p:cNvSpPr>
                <a:spLocks noChangeShapeType="1"/>
              </p:cNvSpPr>
              <p:nvPr/>
            </p:nvSpPr>
            <p:spPr bwMode="auto">
              <a:xfrm>
                <a:off x="2104" y="308"/>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8" name="Line 12"/>
              <p:cNvSpPr>
                <a:spLocks noChangeShapeType="1"/>
              </p:cNvSpPr>
              <p:nvPr/>
            </p:nvSpPr>
            <p:spPr bwMode="auto">
              <a:xfrm>
                <a:off x="2246" y="500"/>
                <a:ext cx="250"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19" name="Line 13"/>
              <p:cNvSpPr>
                <a:spLocks noChangeShapeType="1"/>
              </p:cNvSpPr>
              <p:nvPr/>
            </p:nvSpPr>
            <p:spPr bwMode="auto">
              <a:xfrm>
                <a:off x="3345" y="500"/>
                <a:ext cx="178" cy="1"/>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20" name="Line 14"/>
              <p:cNvSpPr>
                <a:spLocks noChangeShapeType="1"/>
              </p:cNvSpPr>
              <p:nvPr/>
            </p:nvSpPr>
            <p:spPr bwMode="auto">
              <a:xfrm>
                <a:off x="3175" y="500"/>
                <a:ext cx="141"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1" name="Rectangle 15"/>
              <p:cNvSpPr>
                <a:spLocks noChangeArrowheads="1"/>
              </p:cNvSpPr>
              <p:nvPr/>
            </p:nvSpPr>
            <p:spPr bwMode="auto">
              <a:xfrm>
                <a:off x="1187" y="308"/>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FF0000"/>
                  </a:solidFill>
                  <a:latin typeface="隶书" panose="02010509060101010101" pitchFamily="49" charset="-122"/>
                  <a:ea typeface="隶书" panose="02010509060101010101" pitchFamily="49" charset="-122"/>
                </a:endParaRPr>
              </a:p>
            </p:txBody>
          </p:sp>
          <p:sp>
            <p:nvSpPr>
              <p:cNvPr id="106522" name="Line 16"/>
              <p:cNvSpPr>
                <a:spLocks noChangeShapeType="1"/>
              </p:cNvSpPr>
              <p:nvPr/>
            </p:nvSpPr>
            <p:spPr bwMode="auto">
              <a:xfrm>
                <a:off x="1436" y="308"/>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3" name="Line 17"/>
              <p:cNvSpPr>
                <a:spLocks noChangeShapeType="1"/>
              </p:cNvSpPr>
              <p:nvPr/>
            </p:nvSpPr>
            <p:spPr bwMode="auto">
              <a:xfrm>
                <a:off x="1579" y="500"/>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24" name="Line 18"/>
              <p:cNvSpPr>
                <a:spLocks noChangeShapeType="1"/>
              </p:cNvSpPr>
              <p:nvPr/>
            </p:nvSpPr>
            <p:spPr bwMode="auto">
              <a:xfrm flipH="1">
                <a:off x="1187" y="308"/>
                <a:ext cx="125" cy="19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5" name="Line 19"/>
              <p:cNvSpPr>
                <a:spLocks noChangeShapeType="1"/>
              </p:cNvSpPr>
              <p:nvPr/>
            </p:nvSpPr>
            <p:spPr bwMode="auto">
              <a:xfrm flipH="1">
                <a:off x="1228" y="308"/>
                <a:ext cx="209" cy="33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6" name="Line 20"/>
              <p:cNvSpPr>
                <a:spLocks noChangeShapeType="1"/>
              </p:cNvSpPr>
              <p:nvPr/>
            </p:nvSpPr>
            <p:spPr bwMode="auto">
              <a:xfrm flipH="1">
                <a:off x="1312" y="500"/>
                <a:ext cx="125" cy="144"/>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7" name="Line 21"/>
              <p:cNvSpPr>
                <a:spLocks noChangeShapeType="1"/>
              </p:cNvSpPr>
              <p:nvPr/>
            </p:nvSpPr>
            <p:spPr bwMode="auto">
              <a:xfrm>
                <a:off x="1943" y="754"/>
                <a:ext cx="2178" cy="0"/>
              </a:xfrm>
              <a:prstGeom prst="line">
                <a:avLst/>
              </a:prstGeom>
              <a:noFill/>
              <a:ln w="381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8" name="Text Box 22"/>
              <p:cNvSpPr txBox="1">
                <a:spLocks noChangeArrowheads="1"/>
              </p:cNvSpPr>
              <p:nvPr/>
            </p:nvSpPr>
            <p:spPr bwMode="auto">
              <a:xfrm>
                <a:off x="1863" y="3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a</a:t>
                </a:r>
                <a:r>
                  <a:rPr lang="en-US" altLang="zh-CN" sz="1600" b="1">
                    <a:solidFill>
                      <a:srgbClr val="FF0000"/>
                    </a:solidFill>
                    <a:latin typeface="隶书" panose="02010509060101010101" pitchFamily="49" charset="-122"/>
                    <a:ea typeface="隶书" panose="02010509060101010101" pitchFamily="49" charset="-122"/>
                  </a:rPr>
                  <a:t>1</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6529" name="Text Box 23"/>
              <p:cNvSpPr txBox="1">
                <a:spLocks noChangeArrowheads="1"/>
              </p:cNvSpPr>
              <p:nvPr/>
            </p:nvSpPr>
            <p:spPr bwMode="auto">
              <a:xfrm>
                <a:off x="3495" y="3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a</a:t>
                </a:r>
                <a:r>
                  <a:rPr lang="en-US" altLang="zh-CN" sz="1600" b="1">
                    <a:solidFill>
                      <a:srgbClr val="FF0000"/>
                    </a:solidFill>
                    <a:latin typeface="隶书" panose="02010509060101010101" pitchFamily="49" charset="-122"/>
                    <a:ea typeface="隶书" panose="02010509060101010101" pitchFamily="49" charset="-122"/>
                  </a:rPr>
                  <a:t>n</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6530" name="Rectangle 24"/>
              <p:cNvSpPr>
                <a:spLocks noChangeArrowheads="1"/>
              </p:cNvSpPr>
              <p:nvPr/>
            </p:nvSpPr>
            <p:spPr bwMode="auto">
              <a:xfrm>
                <a:off x="2496" y="1079"/>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FF0000"/>
                  </a:solidFill>
                  <a:latin typeface="隶书" panose="02010509060101010101" pitchFamily="49" charset="-122"/>
                  <a:ea typeface="隶书" panose="02010509060101010101" pitchFamily="49" charset="-122"/>
                </a:endParaRPr>
              </a:p>
            </p:txBody>
          </p:sp>
          <p:sp>
            <p:nvSpPr>
              <p:cNvPr id="106531" name="Rectangle 25"/>
              <p:cNvSpPr>
                <a:spLocks noChangeArrowheads="1"/>
              </p:cNvSpPr>
              <p:nvPr/>
            </p:nvSpPr>
            <p:spPr bwMode="auto">
              <a:xfrm>
                <a:off x="3523" y="1079"/>
                <a:ext cx="500"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FF0000"/>
                  </a:solidFill>
                  <a:latin typeface="隶书" panose="02010509060101010101" pitchFamily="49" charset="-122"/>
                  <a:ea typeface="隶书" panose="02010509060101010101" pitchFamily="49" charset="-122"/>
                </a:endParaRPr>
              </a:p>
            </p:txBody>
          </p:sp>
          <p:sp>
            <p:nvSpPr>
              <p:cNvPr id="106532" name="Line 26"/>
              <p:cNvSpPr>
                <a:spLocks noChangeShapeType="1"/>
              </p:cNvSpPr>
              <p:nvPr/>
            </p:nvSpPr>
            <p:spPr bwMode="auto">
              <a:xfrm>
                <a:off x="3773" y="1079"/>
                <a:ext cx="1"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3" name="Line 27"/>
              <p:cNvSpPr>
                <a:spLocks noChangeShapeType="1"/>
              </p:cNvSpPr>
              <p:nvPr/>
            </p:nvSpPr>
            <p:spPr bwMode="auto">
              <a:xfrm>
                <a:off x="2727" y="1079"/>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4" name="Line 28"/>
              <p:cNvSpPr>
                <a:spLocks noChangeShapeType="1"/>
              </p:cNvSpPr>
              <p:nvPr/>
            </p:nvSpPr>
            <p:spPr bwMode="auto">
              <a:xfrm>
                <a:off x="2889" y="1271"/>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35" name="Rectangle 29"/>
              <p:cNvSpPr>
                <a:spLocks noChangeArrowheads="1"/>
              </p:cNvSpPr>
              <p:nvPr/>
            </p:nvSpPr>
            <p:spPr bwMode="auto">
              <a:xfrm>
                <a:off x="1854" y="1079"/>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FF0000"/>
                  </a:solidFill>
                  <a:latin typeface="隶书" panose="02010509060101010101" pitchFamily="49" charset="-122"/>
                  <a:ea typeface="隶书" panose="02010509060101010101" pitchFamily="49" charset="-122"/>
                </a:endParaRPr>
              </a:p>
            </p:txBody>
          </p:sp>
          <p:sp>
            <p:nvSpPr>
              <p:cNvPr id="106536" name="Line 30"/>
              <p:cNvSpPr>
                <a:spLocks noChangeShapeType="1"/>
              </p:cNvSpPr>
              <p:nvPr/>
            </p:nvSpPr>
            <p:spPr bwMode="auto">
              <a:xfrm>
                <a:off x="2104" y="1079"/>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7" name="Line 31"/>
              <p:cNvSpPr>
                <a:spLocks noChangeShapeType="1"/>
              </p:cNvSpPr>
              <p:nvPr/>
            </p:nvSpPr>
            <p:spPr bwMode="auto">
              <a:xfrm>
                <a:off x="2246" y="1271"/>
                <a:ext cx="250"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38" name="Line 32"/>
              <p:cNvSpPr>
                <a:spLocks noChangeShapeType="1"/>
              </p:cNvSpPr>
              <p:nvPr/>
            </p:nvSpPr>
            <p:spPr bwMode="auto">
              <a:xfrm>
                <a:off x="3345" y="1271"/>
                <a:ext cx="178" cy="1"/>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39" name="Line 33"/>
              <p:cNvSpPr>
                <a:spLocks noChangeShapeType="1"/>
              </p:cNvSpPr>
              <p:nvPr/>
            </p:nvSpPr>
            <p:spPr bwMode="auto">
              <a:xfrm>
                <a:off x="3175" y="1271"/>
                <a:ext cx="141"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0" name="Rectangle 34"/>
              <p:cNvSpPr>
                <a:spLocks noChangeArrowheads="1"/>
              </p:cNvSpPr>
              <p:nvPr/>
            </p:nvSpPr>
            <p:spPr bwMode="auto">
              <a:xfrm>
                <a:off x="1187" y="1079"/>
                <a:ext cx="499" cy="323"/>
              </a:xfrm>
              <a:prstGeom prst="rect">
                <a:avLst/>
              </a:prstGeom>
              <a:solidFill>
                <a:schemeClr val="tx2"/>
              </a:solidFill>
              <a:ln w="12700">
                <a:solidFill>
                  <a:schemeClr val="bg1"/>
                </a:solidFill>
                <a:prstDash val="dash"/>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FF0000"/>
                  </a:solidFill>
                  <a:latin typeface="隶书" panose="02010509060101010101" pitchFamily="49" charset="-122"/>
                  <a:ea typeface="隶书" panose="02010509060101010101" pitchFamily="49" charset="-122"/>
                </a:endParaRPr>
              </a:p>
            </p:txBody>
          </p:sp>
          <p:sp>
            <p:nvSpPr>
              <p:cNvPr id="106541" name="Line 35"/>
              <p:cNvSpPr>
                <a:spLocks noChangeShapeType="1"/>
              </p:cNvSpPr>
              <p:nvPr/>
            </p:nvSpPr>
            <p:spPr bwMode="auto">
              <a:xfrm>
                <a:off x="1445" y="1071"/>
                <a:ext cx="0" cy="323"/>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2" name="Line 36"/>
              <p:cNvSpPr>
                <a:spLocks noChangeShapeType="1"/>
              </p:cNvSpPr>
              <p:nvPr/>
            </p:nvSpPr>
            <p:spPr bwMode="auto">
              <a:xfrm flipH="1">
                <a:off x="1187" y="1079"/>
                <a:ext cx="125" cy="192"/>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3" name="Line 37"/>
              <p:cNvSpPr>
                <a:spLocks noChangeShapeType="1"/>
              </p:cNvSpPr>
              <p:nvPr/>
            </p:nvSpPr>
            <p:spPr bwMode="auto">
              <a:xfrm flipH="1">
                <a:off x="1228" y="1079"/>
                <a:ext cx="209" cy="336"/>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4" name="Line 38"/>
              <p:cNvSpPr>
                <a:spLocks noChangeShapeType="1"/>
              </p:cNvSpPr>
              <p:nvPr/>
            </p:nvSpPr>
            <p:spPr bwMode="auto">
              <a:xfrm flipH="1">
                <a:off x="1312" y="1271"/>
                <a:ext cx="125" cy="144"/>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5" name="Text Box 39"/>
              <p:cNvSpPr txBox="1">
                <a:spLocks noChangeArrowheads="1"/>
              </p:cNvSpPr>
              <p:nvPr/>
            </p:nvSpPr>
            <p:spPr bwMode="auto">
              <a:xfrm>
                <a:off x="1863" y="107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b</a:t>
                </a:r>
                <a:r>
                  <a:rPr lang="en-US" altLang="zh-CN" sz="1600" b="1">
                    <a:solidFill>
                      <a:srgbClr val="FF0000"/>
                    </a:solidFill>
                    <a:latin typeface="隶书" panose="02010509060101010101" pitchFamily="49" charset="-122"/>
                    <a:ea typeface="隶书" panose="02010509060101010101" pitchFamily="49" charset="-122"/>
                  </a:rPr>
                  <a:t>1</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6546" name="Text Box 40"/>
              <p:cNvSpPr txBox="1">
                <a:spLocks noChangeArrowheads="1"/>
              </p:cNvSpPr>
              <p:nvPr/>
            </p:nvSpPr>
            <p:spPr bwMode="auto">
              <a:xfrm>
                <a:off x="3495" y="107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b</a:t>
                </a:r>
                <a:r>
                  <a:rPr lang="en-US" altLang="zh-CN" sz="1600" b="1">
                    <a:solidFill>
                      <a:srgbClr val="FF0000"/>
                    </a:solidFill>
                    <a:latin typeface="隶书" panose="02010509060101010101" pitchFamily="49" charset="-122"/>
                    <a:ea typeface="隶书" panose="02010509060101010101" pitchFamily="49" charset="-122"/>
                  </a:rPr>
                  <a:t>n</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6547" name="Freeform 41"/>
              <p:cNvSpPr>
                <a:spLocks noChangeArrowheads="1"/>
              </p:cNvSpPr>
              <p:nvPr/>
            </p:nvSpPr>
            <p:spPr bwMode="auto">
              <a:xfrm>
                <a:off x="1702" y="754"/>
                <a:ext cx="241" cy="453"/>
              </a:xfrm>
              <a:custGeom>
                <a:avLst/>
                <a:gdLst>
                  <a:gd name="T0" fmla="*/ 241 w 241"/>
                  <a:gd name="T1" fmla="*/ 0 h 453"/>
                  <a:gd name="T2" fmla="*/ 60 w 241"/>
                  <a:gd name="T3" fmla="*/ 90 h 453"/>
                  <a:gd name="T4" fmla="*/ 15 w 241"/>
                  <a:gd name="T5" fmla="*/ 272 h 453"/>
                  <a:gd name="T6" fmla="*/ 151 w 241"/>
                  <a:gd name="T7" fmla="*/ 453 h 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1" h="453">
                    <a:moveTo>
                      <a:pt x="241" y="0"/>
                    </a:moveTo>
                    <a:cubicBezTo>
                      <a:pt x="169" y="22"/>
                      <a:pt x="98" y="45"/>
                      <a:pt x="60" y="90"/>
                    </a:cubicBezTo>
                    <a:cubicBezTo>
                      <a:pt x="22" y="135"/>
                      <a:pt x="0" y="212"/>
                      <a:pt x="15" y="272"/>
                    </a:cubicBezTo>
                    <a:cubicBezTo>
                      <a:pt x="30" y="332"/>
                      <a:pt x="90" y="392"/>
                      <a:pt x="151" y="453"/>
                    </a:cubicBezTo>
                  </a:path>
                </a:pathLst>
              </a:custGeom>
              <a:noFill/>
              <a:ln w="3810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48" name="Freeform 42"/>
              <p:cNvSpPr>
                <a:spLocks noChangeArrowheads="1"/>
              </p:cNvSpPr>
              <p:nvPr/>
            </p:nvSpPr>
            <p:spPr bwMode="auto">
              <a:xfrm>
                <a:off x="3894" y="413"/>
                <a:ext cx="423" cy="341"/>
              </a:xfrm>
              <a:custGeom>
                <a:avLst/>
                <a:gdLst>
                  <a:gd name="T0" fmla="*/ 0 w 423"/>
                  <a:gd name="T1" fmla="*/ 23 h 341"/>
                  <a:gd name="T2" fmla="*/ 272 w 423"/>
                  <a:gd name="T3" fmla="*/ 23 h 341"/>
                  <a:gd name="T4" fmla="*/ 408 w 423"/>
                  <a:gd name="T5" fmla="*/ 159 h 341"/>
                  <a:gd name="T6" fmla="*/ 363 w 423"/>
                  <a:gd name="T7" fmla="*/ 250 h 341"/>
                  <a:gd name="T8" fmla="*/ 227 w 423"/>
                  <a:gd name="T9" fmla="*/ 341 h 3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3" h="341">
                    <a:moveTo>
                      <a:pt x="0" y="23"/>
                    </a:moveTo>
                    <a:cubicBezTo>
                      <a:pt x="102" y="11"/>
                      <a:pt x="204" y="0"/>
                      <a:pt x="272" y="23"/>
                    </a:cubicBezTo>
                    <a:cubicBezTo>
                      <a:pt x="340" y="46"/>
                      <a:pt x="393" y="121"/>
                      <a:pt x="408" y="159"/>
                    </a:cubicBezTo>
                    <a:cubicBezTo>
                      <a:pt x="423" y="197"/>
                      <a:pt x="393" y="220"/>
                      <a:pt x="363" y="250"/>
                    </a:cubicBezTo>
                    <a:cubicBezTo>
                      <a:pt x="333" y="280"/>
                      <a:pt x="280" y="310"/>
                      <a:pt x="227" y="341"/>
                    </a:cubicBezTo>
                  </a:path>
                </a:pathLst>
              </a:custGeom>
              <a:noFill/>
              <a:ln w="38100" cap="sq">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49" name="Line 43"/>
              <p:cNvSpPr>
                <a:spLocks noChangeShapeType="1"/>
              </p:cNvSpPr>
              <p:nvPr/>
            </p:nvSpPr>
            <p:spPr bwMode="auto">
              <a:xfrm>
                <a:off x="1082" y="1525"/>
                <a:ext cx="3039" cy="0"/>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50" name="Freeform 44"/>
              <p:cNvSpPr>
                <a:spLocks noChangeArrowheads="1"/>
              </p:cNvSpPr>
              <p:nvPr/>
            </p:nvSpPr>
            <p:spPr bwMode="auto">
              <a:xfrm>
                <a:off x="3894" y="1238"/>
                <a:ext cx="462" cy="287"/>
              </a:xfrm>
              <a:custGeom>
                <a:avLst/>
                <a:gdLst>
                  <a:gd name="T0" fmla="*/ 0 w 462"/>
                  <a:gd name="T1" fmla="*/ 15 h 287"/>
                  <a:gd name="T2" fmla="*/ 317 w 462"/>
                  <a:gd name="T3" fmla="*/ 15 h 287"/>
                  <a:gd name="T4" fmla="*/ 454 w 462"/>
                  <a:gd name="T5" fmla="*/ 105 h 287"/>
                  <a:gd name="T6" fmla="*/ 363 w 462"/>
                  <a:gd name="T7" fmla="*/ 241 h 287"/>
                  <a:gd name="T8" fmla="*/ 181 w 462"/>
                  <a:gd name="T9" fmla="*/ 287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2" h="287">
                    <a:moveTo>
                      <a:pt x="0" y="15"/>
                    </a:moveTo>
                    <a:cubicBezTo>
                      <a:pt x="121" y="7"/>
                      <a:pt x="242" y="0"/>
                      <a:pt x="317" y="15"/>
                    </a:cubicBezTo>
                    <a:cubicBezTo>
                      <a:pt x="392" y="30"/>
                      <a:pt x="446" y="67"/>
                      <a:pt x="454" y="105"/>
                    </a:cubicBezTo>
                    <a:cubicBezTo>
                      <a:pt x="462" y="143"/>
                      <a:pt x="409" y="211"/>
                      <a:pt x="363" y="241"/>
                    </a:cubicBezTo>
                    <a:cubicBezTo>
                      <a:pt x="317" y="271"/>
                      <a:pt x="249" y="279"/>
                      <a:pt x="181" y="287"/>
                    </a:cubicBezTo>
                  </a:path>
                </a:pathLst>
              </a:custGeom>
              <a:noFill/>
              <a:ln w="38100" cap="sq">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51" name="Freeform 45"/>
              <p:cNvSpPr>
                <a:spLocks noChangeArrowheads="1"/>
              </p:cNvSpPr>
              <p:nvPr/>
            </p:nvSpPr>
            <p:spPr bwMode="auto">
              <a:xfrm>
                <a:off x="748" y="474"/>
                <a:ext cx="424" cy="1051"/>
              </a:xfrm>
              <a:custGeom>
                <a:avLst/>
                <a:gdLst>
                  <a:gd name="T0" fmla="*/ 334 w 424"/>
                  <a:gd name="T1" fmla="*/ 1051 h 1051"/>
                  <a:gd name="T2" fmla="*/ 198 w 424"/>
                  <a:gd name="T3" fmla="*/ 1005 h 1051"/>
                  <a:gd name="T4" fmla="*/ 61 w 424"/>
                  <a:gd name="T5" fmla="*/ 869 h 1051"/>
                  <a:gd name="T6" fmla="*/ 61 w 424"/>
                  <a:gd name="T7" fmla="*/ 144 h 1051"/>
                  <a:gd name="T8" fmla="*/ 424 w 424"/>
                  <a:gd name="T9" fmla="*/ 7 h 10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4" h="1051">
                    <a:moveTo>
                      <a:pt x="334" y="1051"/>
                    </a:moveTo>
                    <a:cubicBezTo>
                      <a:pt x="289" y="1043"/>
                      <a:pt x="244" y="1035"/>
                      <a:pt x="198" y="1005"/>
                    </a:cubicBezTo>
                    <a:cubicBezTo>
                      <a:pt x="152" y="975"/>
                      <a:pt x="84" y="1012"/>
                      <a:pt x="61" y="869"/>
                    </a:cubicBezTo>
                    <a:cubicBezTo>
                      <a:pt x="38" y="726"/>
                      <a:pt x="0" y="288"/>
                      <a:pt x="61" y="144"/>
                    </a:cubicBezTo>
                    <a:cubicBezTo>
                      <a:pt x="122" y="0"/>
                      <a:pt x="273" y="3"/>
                      <a:pt x="424" y="7"/>
                    </a:cubicBezTo>
                  </a:path>
                </a:pathLst>
              </a:custGeom>
              <a:noFill/>
              <a:ln w="38100" cap="sq">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52" name="Text Box 46"/>
              <p:cNvSpPr txBox="1">
                <a:spLocks noChangeArrowheads="1"/>
              </p:cNvSpPr>
              <p:nvPr/>
            </p:nvSpPr>
            <p:spPr bwMode="auto">
              <a:xfrm>
                <a:off x="884" y="28"/>
                <a:ext cx="2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FF0000"/>
                    </a:solidFill>
                    <a:latin typeface="楷体_GB2312" pitchFamily="49" charset="-122"/>
                  </a:rPr>
                  <a:t>①</a:t>
                </a:r>
              </a:p>
            </p:txBody>
          </p:sp>
          <p:sp>
            <p:nvSpPr>
              <p:cNvPr id="106553" name="Line 47"/>
              <p:cNvSpPr>
                <a:spLocks noChangeShapeType="1"/>
              </p:cNvSpPr>
              <p:nvPr/>
            </p:nvSpPr>
            <p:spPr bwMode="auto">
              <a:xfrm>
                <a:off x="793" y="345"/>
                <a:ext cx="363" cy="0"/>
              </a:xfrm>
              <a:prstGeom prst="line">
                <a:avLst/>
              </a:prstGeom>
              <a:noFill/>
              <a:ln w="38100" cap="sq">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54" name="Text Box 48"/>
              <p:cNvSpPr txBox="1">
                <a:spLocks noChangeArrowheads="1"/>
              </p:cNvSpPr>
              <p:nvPr/>
            </p:nvSpPr>
            <p:spPr bwMode="auto">
              <a:xfrm>
                <a:off x="612" y="73"/>
                <a:ext cx="2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FF0000"/>
                    </a:solidFill>
                  </a:rPr>
                  <a:t>p</a:t>
                </a:r>
              </a:p>
            </p:txBody>
          </p:sp>
          <p:sp>
            <p:nvSpPr>
              <p:cNvPr id="106555" name="Text Box 49"/>
              <p:cNvSpPr txBox="1">
                <a:spLocks noChangeArrowheads="1"/>
              </p:cNvSpPr>
              <p:nvPr/>
            </p:nvSpPr>
            <p:spPr bwMode="auto">
              <a:xfrm>
                <a:off x="4306" y="482"/>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FF0000"/>
                    </a:solidFill>
                    <a:latin typeface="楷体_GB2312" pitchFamily="49" charset="-122"/>
                  </a:rPr>
                  <a:t>②</a:t>
                </a:r>
              </a:p>
            </p:txBody>
          </p:sp>
          <p:sp>
            <p:nvSpPr>
              <p:cNvPr id="106556" name="Text Box 50"/>
              <p:cNvSpPr txBox="1">
                <a:spLocks noChangeArrowheads="1"/>
              </p:cNvSpPr>
              <p:nvPr/>
            </p:nvSpPr>
            <p:spPr bwMode="auto">
              <a:xfrm>
                <a:off x="1020" y="844"/>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FF0000"/>
                    </a:solidFill>
                    <a:latin typeface="楷体_GB2312" pitchFamily="49" charset="-122"/>
                  </a:rPr>
                  <a:t>③</a:t>
                </a:r>
              </a:p>
            </p:txBody>
          </p:sp>
          <p:sp>
            <p:nvSpPr>
              <p:cNvPr id="106557" name="Text Box 51"/>
              <p:cNvSpPr txBox="1">
                <a:spLocks noChangeArrowheads="1"/>
              </p:cNvSpPr>
              <p:nvPr/>
            </p:nvSpPr>
            <p:spPr bwMode="auto">
              <a:xfrm>
                <a:off x="4261" y="1343"/>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FF0000"/>
                    </a:solidFill>
                    <a:latin typeface="楷体_GB2312" pitchFamily="49" charset="-122"/>
                  </a:rPr>
                  <a:t>④</a:t>
                </a:r>
              </a:p>
            </p:txBody>
          </p:sp>
          <p:sp>
            <p:nvSpPr>
              <p:cNvPr id="106558" name="Text Box 56"/>
              <p:cNvSpPr txBox="1">
                <a:spLocks noChangeArrowheads="1"/>
              </p:cNvSpPr>
              <p:nvPr/>
            </p:nvSpPr>
            <p:spPr bwMode="auto">
              <a:xfrm>
                <a:off x="4542" y="16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Ta</a:t>
                </a:r>
              </a:p>
            </p:txBody>
          </p:sp>
          <p:sp>
            <p:nvSpPr>
              <p:cNvPr id="106559" name="Text Box 61"/>
              <p:cNvSpPr txBox="1">
                <a:spLocks noChangeArrowheads="1"/>
              </p:cNvSpPr>
              <p:nvPr/>
            </p:nvSpPr>
            <p:spPr bwMode="auto">
              <a:xfrm>
                <a:off x="4542" y="93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Tb</a:t>
                </a:r>
              </a:p>
            </p:txBody>
          </p:sp>
        </p:grpSp>
        <p:sp>
          <p:nvSpPr>
            <p:cNvPr id="106504" name="Line 67"/>
            <p:cNvSpPr>
              <a:spLocks noChangeShapeType="1"/>
            </p:cNvSpPr>
            <p:nvPr/>
          </p:nvSpPr>
          <p:spPr bwMode="auto">
            <a:xfrm flipH="1">
              <a:off x="7846150" y="789945"/>
              <a:ext cx="451338"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5" name="Freeform 68"/>
            <p:cNvSpPr>
              <a:spLocks noChangeArrowheads="1"/>
            </p:cNvSpPr>
            <p:nvPr/>
          </p:nvSpPr>
          <p:spPr bwMode="auto">
            <a:xfrm rot="18805494" flipH="1">
              <a:off x="7918319" y="749646"/>
              <a:ext cx="4763" cy="237759"/>
            </a:xfrm>
            <a:custGeom>
              <a:avLst/>
              <a:gdLst>
                <a:gd name="T0" fmla="*/ 4763 w 3"/>
                <a:gd name="T1" fmla="*/ 0 h 177"/>
                <a:gd name="T2" fmla="*/ 0 w 3"/>
                <a:gd name="T3" fmla="*/ 237759 h 177"/>
                <a:gd name="T4" fmla="*/ 0 60000 65536"/>
                <a:gd name="T5" fmla="*/ 0 60000 65536"/>
              </a:gdLst>
              <a:ahLst/>
              <a:cxnLst>
                <a:cxn ang="T4">
                  <a:pos x="T0" y="T1"/>
                </a:cxn>
                <a:cxn ang="T5">
                  <a:pos x="T2" y="T3"/>
                </a:cxn>
              </a:cxnLst>
              <a:rect l="0" t="0" r="r" b="b"/>
              <a:pathLst>
                <a:path w="3" h="177">
                  <a:moveTo>
                    <a:pt x="3" y="0"/>
                  </a:moveTo>
                  <a:cubicBezTo>
                    <a:pt x="3" y="29"/>
                    <a:pt x="1" y="140"/>
                    <a:pt x="0" y="177"/>
                  </a:cubicBezTo>
                </a:path>
              </a:pathLst>
            </a:custGeom>
            <a:noFill/>
            <a:ln w="381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06" name="Line 69"/>
            <p:cNvSpPr>
              <a:spLocks noChangeShapeType="1"/>
            </p:cNvSpPr>
            <p:nvPr/>
          </p:nvSpPr>
          <p:spPr bwMode="auto">
            <a:xfrm flipH="1">
              <a:off x="7459288" y="942345"/>
              <a:ext cx="515815"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07" name="Line 67"/>
            <p:cNvSpPr>
              <a:spLocks noChangeShapeType="1"/>
            </p:cNvSpPr>
            <p:nvPr/>
          </p:nvSpPr>
          <p:spPr bwMode="auto">
            <a:xfrm flipH="1">
              <a:off x="7749573" y="2009005"/>
              <a:ext cx="451338"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8" name="Freeform 68"/>
            <p:cNvSpPr>
              <a:spLocks noChangeArrowheads="1"/>
            </p:cNvSpPr>
            <p:nvPr/>
          </p:nvSpPr>
          <p:spPr bwMode="auto">
            <a:xfrm rot="18805494" flipH="1">
              <a:off x="7821742" y="1968706"/>
              <a:ext cx="4763" cy="237759"/>
            </a:xfrm>
            <a:custGeom>
              <a:avLst/>
              <a:gdLst>
                <a:gd name="T0" fmla="*/ 4763 w 3"/>
                <a:gd name="T1" fmla="*/ 0 h 177"/>
                <a:gd name="T2" fmla="*/ 0 w 3"/>
                <a:gd name="T3" fmla="*/ 237759 h 177"/>
                <a:gd name="T4" fmla="*/ 0 60000 65536"/>
                <a:gd name="T5" fmla="*/ 0 60000 65536"/>
              </a:gdLst>
              <a:ahLst/>
              <a:cxnLst>
                <a:cxn ang="T4">
                  <a:pos x="T0" y="T1"/>
                </a:cxn>
                <a:cxn ang="T5">
                  <a:pos x="T2" y="T3"/>
                </a:cxn>
              </a:cxnLst>
              <a:rect l="0" t="0" r="r" b="b"/>
              <a:pathLst>
                <a:path w="3" h="177">
                  <a:moveTo>
                    <a:pt x="3" y="0"/>
                  </a:moveTo>
                  <a:cubicBezTo>
                    <a:pt x="3" y="29"/>
                    <a:pt x="1" y="140"/>
                    <a:pt x="0" y="177"/>
                  </a:cubicBezTo>
                </a:path>
              </a:pathLst>
            </a:custGeom>
            <a:noFill/>
            <a:ln w="381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09" name="Line 69"/>
            <p:cNvSpPr>
              <a:spLocks noChangeShapeType="1"/>
            </p:cNvSpPr>
            <p:nvPr/>
          </p:nvSpPr>
          <p:spPr bwMode="auto">
            <a:xfrm flipH="1">
              <a:off x="7362711" y="2161405"/>
              <a:ext cx="515815"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 name="圆角右箭头 136"/>
            <p:cNvSpPr/>
            <p:nvPr/>
          </p:nvSpPr>
          <p:spPr bwMode="auto">
            <a:xfrm>
              <a:off x="571472" y="2004894"/>
              <a:ext cx="1397005" cy="2520720"/>
            </a:xfrm>
            <a:prstGeom prst="bentArrow">
              <a:avLst/>
            </a:prstGeom>
            <a:solidFill>
              <a:srgbClr val="FFFF00"/>
            </a:solidFill>
            <a:ln w="9525" cap="flat" cmpd="sng" algn="ctr">
              <a:noFill/>
              <a:prstDash val="solid"/>
              <a:round/>
              <a:headEnd type="none" w="med" len="med"/>
              <a:tailEnd type="none" w="med" len="med"/>
            </a:ln>
            <a:effectLst/>
          </p:spPr>
          <p:txBody>
            <a:bodyPr/>
            <a:lstStyle/>
            <a:p>
              <a:pPr marL="342900" indent="-342900">
                <a:spcBef>
                  <a:spcPct val="20000"/>
                </a:spcBef>
                <a:defRPr/>
              </a:pPr>
              <a:endParaRPr kumimoji="1" lang="zh-CN" altLang="en-US"/>
            </a:p>
          </p:txBody>
        </p:sp>
      </p:grpSp>
      <p:pic>
        <p:nvPicPr>
          <p:cNvPr id="106501" name="Picture 5" descr="ani-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566738"/>
            <a:ext cx="1147763"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Text Box 6"/>
          <p:cNvSpPr txBox="1">
            <a:spLocks noChangeArrowheads="1"/>
          </p:cNvSpPr>
          <p:nvPr/>
        </p:nvSpPr>
        <p:spPr bwMode="auto">
          <a:xfrm>
            <a:off x="273050" y="750888"/>
            <a:ext cx="1152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i="1">
                <a:solidFill>
                  <a:srgbClr val="FFFF00"/>
                </a:solidFill>
              </a:rPr>
              <a:t>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1968500" y="44450"/>
            <a:ext cx="6924675" cy="2438400"/>
            <a:chOff x="612" y="28"/>
            <a:chExt cx="4362" cy="1536"/>
          </a:xfrm>
        </p:grpSpPr>
        <p:sp>
          <p:nvSpPr>
            <p:cNvPr id="107536" name="Rectangle 3"/>
            <p:cNvSpPr>
              <a:spLocks noChangeArrowheads="1"/>
            </p:cNvSpPr>
            <p:nvPr/>
          </p:nvSpPr>
          <p:spPr bwMode="auto">
            <a:xfrm>
              <a:off x="2496" y="308"/>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7537" name="Rectangle 4"/>
            <p:cNvSpPr>
              <a:spLocks noChangeArrowheads="1"/>
            </p:cNvSpPr>
            <p:nvPr/>
          </p:nvSpPr>
          <p:spPr bwMode="auto">
            <a:xfrm>
              <a:off x="3523" y="308"/>
              <a:ext cx="500"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7538" name="Line 5"/>
            <p:cNvSpPr>
              <a:spLocks noChangeShapeType="1"/>
            </p:cNvSpPr>
            <p:nvPr/>
          </p:nvSpPr>
          <p:spPr bwMode="auto">
            <a:xfrm>
              <a:off x="3773" y="308"/>
              <a:ext cx="1"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9" name="Line 6"/>
            <p:cNvSpPr>
              <a:spLocks noChangeShapeType="1"/>
            </p:cNvSpPr>
            <p:nvPr/>
          </p:nvSpPr>
          <p:spPr bwMode="auto">
            <a:xfrm>
              <a:off x="2727" y="308"/>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0" name="Line 7"/>
            <p:cNvSpPr>
              <a:spLocks noChangeShapeType="1"/>
            </p:cNvSpPr>
            <p:nvPr/>
          </p:nvSpPr>
          <p:spPr bwMode="auto">
            <a:xfrm>
              <a:off x="2889" y="500"/>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1" name="Rectangle 8"/>
            <p:cNvSpPr>
              <a:spLocks noChangeArrowheads="1"/>
            </p:cNvSpPr>
            <p:nvPr/>
          </p:nvSpPr>
          <p:spPr bwMode="auto">
            <a:xfrm>
              <a:off x="1854" y="308"/>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7542" name="Line 9"/>
            <p:cNvSpPr>
              <a:spLocks noChangeShapeType="1"/>
            </p:cNvSpPr>
            <p:nvPr/>
          </p:nvSpPr>
          <p:spPr bwMode="auto">
            <a:xfrm>
              <a:off x="2104" y="308"/>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3" name="Line 10"/>
            <p:cNvSpPr>
              <a:spLocks noChangeShapeType="1"/>
            </p:cNvSpPr>
            <p:nvPr/>
          </p:nvSpPr>
          <p:spPr bwMode="auto">
            <a:xfrm>
              <a:off x="2246" y="500"/>
              <a:ext cx="250"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4" name="Line 11"/>
            <p:cNvSpPr>
              <a:spLocks noChangeShapeType="1"/>
            </p:cNvSpPr>
            <p:nvPr/>
          </p:nvSpPr>
          <p:spPr bwMode="auto">
            <a:xfrm>
              <a:off x="3345" y="500"/>
              <a:ext cx="178" cy="1"/>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5" name="Line 12"/>
            <p:cNvSpPr>
              <a:spLocks noChangeShapeType="1"/>
            </p:cNvSpPr>
            <p:nvPr/>
          </p:nvSpPr>
          <p:spPr bwMode="auto">
            <a:xfrm>
              <a:off x="3175" y="500"/>
              <a:ext cx="141"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6" name="Rectangle 13"/>
            <p:cNvSpPr>
              <a:spLocks noChangeArrowheads="1"/>
            </p:cNvSpPr>
            <p:nvPr/>
          </p:nvSpPr>
          <p:spPr bwMode="auto">
            <a:xfrm>
              <a:off x="1187" y="308"/>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7547" name="Line 14"/>
            <p:cNvSpPr>
              <a:spLocks noChangeShapeType="1"/>
            </p:cNvSpPr>
            <p:nvPr/>
          </p:nvSpPr>
          <p:spPr bwMode="auto">
            <a:xfrm>
              <a:off x="1436" y="308"/>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8" name="Line 15"/>
            <p:cNvSpPr>
              <a:spLocks noChangeShapeType="1"/>
            </p:cNvSpPr>
            <p:nvPr/>
          </p:nvSpPr>
          <p:spPr bwMode="auto">
            <a:xfrm>
              <a:off x="1579" y="500"/>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9" name="Line 16"/>
            <p:cNvSpPr>
              <a:spLocks noChangeShapeType="1"/>
            </p:cNvSpPr>
            <p:nvPr/>
          </p:nvSpPr>
          <p:spPr bwMode="auto">
            <a:xfrm flipH="1">
              <a:off x="1187" y="308"/>
              <a:ext cx="125" cy="192"/>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0" name="Line 17"/>
            <p:cNvSpPr>
              <a:spLocks noChangeShapeType="1"/>
            </p:cNvSpPr>
            <p:nvPr/>
          </p:nvSpPr>
          <p:spPr bwMode="auto">
            <a:xfrm flipH="1">
              <a:off x="1228" y="308"/>
              <a:ext cx="209" cy="33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1" name="Line 18"/>
            <p:cNvSpPr>
              <a:spLocks noChangeShapeType="1"/>
            </p:cNvSpPr>
            <p:nvPr/>
          </p:nvSpPr>
          <p:spPr bwMode="auto">
            <a:xfrm flipH="1">
              <a:off x="1312" y="500"/>
              <a:ext cx="125" cy="144"/>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2" name="Line 19"/>
            <p:cNvSpPr>
              <a:spLocks noChangeShapeType="1"/>
            </p:cNvSpPr>
            <p:nvPr/>
          </p:nvSpPr>
          <p:spPr bwMode="auto">
            <a:xfrm>
              <a:off x="1943" y="754"/>
              <a:ext cx="2178" cy="0"/>
            </a:xfrm>
            <a:prstGeom prst="line">
              <a:avLst/>
            </a:prstGeom>
            <a:noFill/>
            <a:ln w="381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3" name="Text Box 20"/>
            <p:cNvSpPr txBox="1">
              <a:spLocks noChangeArrowheads="1"/>
            </p:cNvSpPr>
            <p:nvPr/>
          </p:nvSpPr>
          <p:spPr bwMode="auto">
            <a:xfrm>
              <a:off x="1863" y="3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a</a:t>
              </a:r>
              <a:r>
                <a:rPr lang="en-US" altLang="zh-CN" sz="1600" b="1">
                  <a:solidFill>
                    <a:srgbClr val="FF0000"/>
                  </a:solidFill>
                  <a:latin typeface="隶书" panose="02010509060101010101" pitchFamily="49" charset="-122"/>
                  <a:ea typeface="隶书" panose="02010509060101010101" pitchFamily="49" charset="-122"/>
                </a:rPr>
                <a:t>1</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7554" name="Text Box 21"/>
            <p:cNvSpPr txBox="1">
              <a:spLocks noChangeArrowheads="1"/>
            </p:cNvSpPr>
            <p:nvPr/>
          </p:nvSpPr>
          <p:spPr bwMode="auto">
            <a:xfrm>
              <a:off x="3495" y="3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a</a:t>
              </a:r>
              <a:r>
                <a:rPr lang="en-US" altLang="zh-CN" sz="1600" b="1">
                  <a:solidFill>
                    <a:srgbClr val="FF0000"/>
                  </a:solidFill>
                  <a:latin typeface="隶书" panose="02010509060101010101" pitchFamily="49" charset="-122"/>
                  <a:ea typeface="隶书" panose="02010509060101010101" pitchFamily="49" charset="-122"/>
                </a:rPr>
                <a:t>n</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7555" name="Rectangle 22"/>
            <p:cNvSpPr>
              <a:spLocks noChangeArrowheads="1"/>
            </p:cNvSpPr>
            <p:nvPr/>
          </p:nvSpPr>
          <p:spPr bwMode="auto">
            <a:xfrm>
              <a:off x="2496" y="1079"/>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7556" name="Rectangle 23"/>
            <p:cNvSpPr>
              <a:spLocks noChangeArrowheads="1"/>
            </p:cNvSpPr>
            <p:nvPr/>
          </p:nvSpPr>
          <p:spPr bwMode="auto">
            <a:xfrm>
              <a:off x="3523" y="1079"/>
              <a:ext cx="500"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7557" name="Line 24"/>
            <p:cNvSpPr>
              <a:spLocks noChangeShapeType="1"/>
            </p:cNvSpPr>
            <p:nvPr/>
          </p:nvSpPr>
          <p:spPr bwMode="auto">
            <a:xfrm>
              <a:off x="3773" y="1079"/>
              <a:ext cx="1"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8" name="Line 25"/>
            <p:cNvSpPr>
              <a:spLocks noChangeShapeType="1"/>
            </p:cNvSpPr>
            <p:nvPr/>
          </p:nvSpPr>
          <p:spPr bwMode="auto">
            <a:xfrm>
              <a:off x="2727" y="1079"/>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9" name="Line 26"/>
            <p:cNvSpPr>
              <a:spLocks noChangeShapeType="1"/>
            </p:cNvSpPr>
            <p:nvPr/>
          </p:nvSpPr>
          <p:spPr bwMode="auto">
            <a:xfrm>
              <a:off x="2889" y="1271"/>
              <a:ext cx="249"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60" name="Rectangle 27"/>
            <p:cNvSpPr>
              <a:spLocks noChangeArrowheads="1"/>
            </p:cNvSpPr>
            <p:nvPr/>
          </p:nvSpPr>
          <p:spPr bwMode="auto">
            <a:xfrm>
              <a:off x="1854" y="1079"/>
              <a:ext cx="499" cy="323"/>
            </a:xfrm>
            <a:prstGeom prst="rect">
              <a:avLst/>
            </a:prstGeom>
            <a:solidFill>
              <a:srgbClr val="00FF00"/>
            </a:solidFill>
            <a:ln w="12700" cap="rnd">
              <a:solidFill>
                <a:schemeClr val="bg1"/>
              </a:solidFill>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7561" name="Line 28"/>
            <p:cNvSpPr>
              <a:spLocks noChangeShapeType="1"/>
            </p:cNvSpPr>
            <p:nvPr/>
          </p:nvSpPr>
          <p:spPr bwMode="auto">
            <a:xfrm>
              <a:off x="2104" y="1079"/>
              <a:ext cx="0" cy="323"/>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62" name="Line 29"/>
            <p:cNvSpPr>
              <a:spLocks noChangeShapeType="1"/>
            </p:cNvSpPr>
            <p:nvPr/>
          </p:nvSpPr>
          <p:spPr bwMode="auto">
            <a:xfrm>
              <a:off x="2246" y="1271"/>
              <a:ext cx="250"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63" name="Line 30"/>
            <p:cNvSpPr>
              <a:spLocks noChangeShapeType="1"/>
            </p:cNvSpPr>
            <p:nvPr/>
          </p:nvSpPr>
          <p:spPr bwMode="auto">
            <a:xfrm>
              <a:off x="3345" y="1271"/>
              <a:ext cx="178" cy="1"/>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64" name="Line 31"/>
            <p:cNvSpPr>
              <a:spLocks noChangeShapeType="1"/>
            </p:cNvSpPr>
            <p:nvPr/>
          </p:nvSpPr>
          <p:spPr bwMode="auto">
            <a:xfrm>
              <a:off x="3175" y="1271"/>
              <a:ext cx="141" cy="0"/>
            </a:xfrm>
            <a:prstGeom prst="line">
              <a:avLst/>
            </a:prstGeom>
            <a:noFill/>
            <a:ln w="2857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65" name="Rectangle 32"/>
            <p:cNvSpPr>
              <a:spLocks noChangeArrowheads="1"/>
            </p:cNvSpPr>
            <p:nvPr/>
          </p:nvSpPr>
          <p:spPr bwMode="auto">
            <a:xfrm>
              <a:off x="1187" y="1079"/>
              <a:ext cx="499" cy="323"/>
            </a:xfrm>
            <a:prstGeom prst="rect">
              <a:avLst/>
            </a:prstGeom>
            <a:solidFill>
              <a:schemeClr val="tx2"/>
            </a:solidFill>
            <a:ln w="12700">
              <a:solidFill>
                <a:schemeClr val="bg1"/>
              </a:solidFill>
              <a:prstDash val="dash"/>
              <a:miter lim="800000"/>
              <a:headEnd/>
              <a:tailEnd/>
            </a:ln>
          </p:spPr>
          <p:txBody>
            <a:bodyPr wrap="none" anchor="ct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endParaRPr lang="zh-CN" altLang="en-US" sz="2000" b="1">
                <a:solidFill>
                  <a:srgbClr val="010000"/>
                </a:solidFill>
                <a:latin typeface="隶书" panose="02010509060101010101" pitchFamily="49" charset="-122"/>
                <a:ea typeface="隶书" panose="02010509060101010101" pitchFamily="49" charset="-122"/>
              </a:endParaRPr>
            </a:p>
          </p:txBody>
        </p:sp>
        <p:sp>
          <p:nvSpPr>
            <p:cNvPr id="107566" name="Line 33"/>
            <p:cNvSpPr>
              <a:spLocks noChangeShapeType="1"/>
            </p:cNvSpPr>
            <p:nvPr/>
          </p:nvSpPr>
          <p:spPr bwMode="auto">
            <a:xfrm>
              <a:off x="1445" y="1071"/>
              <a:ext cx="0" cy="323"/>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67" name="Line 34"/>
            <p:cNvSpPr>
              <a:spLocks noChangeShapeType="1"/>
            </p:cNvSpPr>
            <p:nvPr/>
          </p:nvSpPr>
          <p:spPr bwMode="auto">
            <a:xfrm flipH="1">
              <a:off x="1187" y="1079"/>
              <a:ext cx="125" cy="192"/>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68" name="Line 35"/>
            <p:cNvSpPr>
              <a:spLocks noChangeShapeType="1"/>
            </p:cNvSpPr>
            <p:nvPr/>
          </p:nvSpPr>
          <p:spPr bwMode="auto">
            <a:xfrm flipH="1">
              <a:off x="1228" y="1079"/>
              <a:ext cx="209" cy="336"/>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69" name="Line 36"/>
            <p:cNvSpPr>
              <a:spLocks noChangeShapeType="1"/>
            </p:cNvSpPr>
            <p:nvPr/>
          </p:nvSpPr>
          <p:spPr bwMode="auto">
            <a:xfrm flipH="1">
              <a:off x="1312" y="1271"/>
              <a:ext cx="125" cy="144"/>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0" name="Text Box 37"/>
            <p:cNvSpPr txBox="1">
              <a:spLocks noChangeArrowheads="1"/>
            </p:cNvSpPr>
            <p:nvPr/>
          </p:nvSpPr>
          <p:spPr bwMode="auto">
            <a:xfrm>
              <a:off x="1863" y="107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b</a:t>
              </a:r>
              <a:r>
                <a:rPr lang="en-US" altLang="zh-CN" sz="1600" b="1">
                  <a:solidFill>
                    <a:srgbClr val="FF0000"/>
                  </a:solidFill>
                  <a:latin typeface="隶书" panose="02010509060101010101" pitchFamily="49" charset="-122"/>
                  <a:ea typeface="隶书" panose="02010509060101010101" pitchFamily="49" charset="-122"/>
                </a:rPr>
                <a:t>1</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7571" name="Text Box 38"/>
            <p:cNvSpPr txBox="1">
              <a:spLocks noChangeArrowheads="1"/>
            </p:cNvSpPr>
            <p:nvPr/>
          </p:nvSpPr>
          <p:spPr bwMode="auto">
            <a:xfrm>
              <a:off x="3495" y="107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b</a:t>
              </a:r>
              <a:r>
                <a:rPr lang="en-US" altLang="zh-CN" sz="1600" b="1">
                  <a:solidFill>
                    <a:srgbClr val="FF0000"/>
                  </a:solidFill>
                  <a:latin typeface="隶书" panose="02010509060101010101" pitchFamily="49" charset="-122"/>
                  <a:ea typeface="隶书" panose="02010509060101010101" pitchFamily="49" charset="-122"/>
                </a:rPr>
                <a:t>n</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07572" name="Freeform 39"/>
            <p:cNvSpPr>
              <a:spLocks noChangeArrowheads="1"/>
            </p:cNvSpPr>
            <p:nvPr/>
          </p:nvSpPr>
          <p:spPr bwMode="auto">
            <a:xfrm>
              <a:off x="1702" y="754"/>
              <a:ext cx="241" cy="453"/>
            </a:xfrm>
            <a:custGeom>
              <a:avLst/>
              <a:gdLst>
                <a:gd name="T0" fmla="*/ 241 w 241"/>
                <a:gd name="T1" fmla="*/ 0 h 453"/>
                <a:gd name="T2" fmla="*/ 60 w 241"/>
                <a:gd name="T3" fmla="*/ 90 h 453"/>
                <a:gd name="T4" fmla="*/ 15 w 241"/>
                <a:gd name="T5" fmla="*/ 272 h 453"/>
                <a:gd name="T6" fmla="*/ 151 w 241"/>
                <a:gd name="T7" fmla="*/ 453 h 4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1" h="453">
                  <a:moveTo>
                    <a:pt x="241" y="0"/>
                  </a:moveTo>
                  <a:cubicBezTo>
                    <a:pt x="169" y="22"/>
                    <a:pt x="98" y="45"/>
                    <a:pt x="60" y="90"/>
                  </a:cubicBezTo>
                  <a:cubicBezTo>
                    <a:pt x="22" y="135"/>
                    <a:pt x="0" y="212"/>
                    <a:pt x="15" y="272"/>
                  </a:cubicBezTo>
                  <a:cubicBezTo>
                    <a:pt x="30" y="332"/>
                    <a:pt x="90" y="392"/>
                    <a:pt x="151" y="453"/>
                  </a:cubicBezTo>
                </a:path>
              </a:pathLst>
            </a:custGeom>
            <a:noFill/>
            <a:ln w="38100" cap="sq">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73" name="Freeform 40"/>
            <p:cNvSpPr>
              <a:spLocks noChangeArrowheads="1"/>
            </p:cNvSpPr>
            <p:nvPr/>
          </p:nvSpPr>
          <p:spPr bwMode="auto">
            <a:xfrm>
              <a:off x="3894" y="413"/>
              <a:ext cx="423" cy="341"/>
            </a:xfrm>
            <a:custGeom>
              <a:avLst/>
              <a:gdLst>
                <a:gd name="T0" fmla="*/ 0 w 423"/>
                <a:gd name="T1" fmla="*/ 23 h 341"/>
                <a:gd name="T2" fmla="*/ 272 w 423"/>
                <a:gd name="T3" fmla="*/ 23 h 341"/>
                <a:gd name="T4" fmla="*/ 408 w 423"/>
                <a:gd name="T5" fmla="*/ 159 h 341"/>
                <a:gd name="T6" fmla="*/ 363 w 423"/>
                <a:gd name="T7" fmla="*/ 250 h 341"/>
                <a:gd name="T8" fmla="*/ 227 w 423"/>
                <a:gd name="T9" fmla="*/ 341 h 3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3" h="341">
                  <a:moveTo>
                    <a:pt x="0" y="23"/>
                  </a:moveTo>
                  <a:cubicBezTo>
                    <a:pt x="102" y="11"/>
                    <a:pt x="204" y="0"/>
                    <a:pt x="272" y="23"/>
                  </a:cubicBezTo>
                  <a:cubicBezTo>
                    <a:pt x="340" y="46"/>
                    <a:pt x="393" y="121"/>
                    <a:pt x="408" y="159"/>
                  </a:cubicBezTo>
                  <a:cubicBezTo>
                    <a:pt x="423" y="197"/>
                    <a:pt x="393" y="220"/>
                    <a:pt x="363" y="250"/>
                  </a:cubicBezTo>
                  <a:cubicBezTo>
                    <a:pt x="333" y="280"/>
                    <a:pt x="280" y="310"/>
                    <a:pt x="227" y="341"/>
                  </a:cubicBezTo>
                </a:path>
              </a:pathLst>
            </a:custGeom>
            <a:noFill/>
            <a:ln w="38100" cap="sq">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74" name="Line 41"/>
            <p:cNvSpPr>
              <a:spLocks noChangeShapeType="1"/>
            </p:cNvSpPr>
            <p:nvPr/>
          </p:nvSpPr>
          <p:spPr bwMode="auto">
            <a:xfrm>
              <a:off x="1082" y="1525"/>
              <a:ext cx="3039" cy="0"/>
            </a:xfrm>
            <a:prstGeom prst="line">
              <a:avLst/>
            </a:prstGeom>
            <a:noFill/>
            <a:ln w="38100"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5" name="Freeform 42"/>
            <p:cNvSpPr>
              <a:spLocks noChangeArrowheads="1"/>
            </p:cNvSpPr>
            <p:nvPr/>
          </p:nvSpPr>
          <p:spPr bwMode="auto">
            <a:xfrm>
              <a:off x="3894" y="1238"/>
              <a:ext cx="462" cy="287"/>
            </a:xfrm>
            <a:custGeom>
              <a:avLst/>
              <a:gdLst>
                <a:gd name="T0" fmla="*/ 0 w 462"/>
                <a:gd name="T1" fmla="*/ 15 h 287"/>
                <a:gd name="T2" fmla="*/ 317 w 462"/>
                <a:gd name="T3" fmla="*/ 15 h 287"/>
                <a:gd name="T4" fmla="*/ 454 w 462"/>
                <a:gd name="T5" fmla="*/ 105 h 287"/>
                <a:gd name="T6" fmla="*/ 363 w 462"/>
                <a:gd name="T7" fmla="*/ 241 h 287"/>
                <a:gd name="T8" fmla="*/ 181 w 462"/>
                <a:gd name="T9" fmla="*/ 287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2" h="287">
                  <a:moveTo>
                    <a:pt x="0" y="15"/>
                  </a:moveTo>
                  <a:cubicBezTo>
                    <a:pt x="121" y="7"/>
                    <a:pt x="242" y="0"/>
                    <a:pt x="317" y="15"/>
                  </a:cubicBezTo>
                  <a:cubicBezTo>
                    <a:pt x="392" y="30"/>
                    <a:pt x="446" y="67"/>
                    <a:pt x="454" y="105"/>
                  </a:cubicBezTo>
                  <a:cubicBezTo>
                    <a:pt x="462" y="143"/>
                    <a:pt x="409" y="211"/>
                    <a:pt x="363" y="241"/>
                  </a:cubicBezTo>
                  <a:cubicBezTo>
                    <a:pt x="317" y="271"/>
                    <a:pt x="249" y="279"/>
                    <a:pt x="181" y="287"/>
                  </a:cubicBezTo>
                </a:path>
              </a:pathLst>
            </a:custGeom>
            <a:noFill/>
            <a:ln w="38100" cap="sq">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76" name="Freeform 43"/>
            <p:cNvSpPr>
              <a:spLocks noChangeArrowheads="1"/>
            </p:cNvSpPr>
            <p:nvPr/>
          </p:nvSpPr>
          <p:spPr bwMode="auto">
            <a:xfrm>
              <a:off x="748" y="474"/>
              <a:ext cx="424" cy="1051"/>
            </a:xfrm>
            <a:custGeom>
              <a:avLst/>
              <a:gdLst>
                <a:gd name="T0" fmla="*/ 334 w 424"/>
                <a:gd name="T1" fmla="*/ 1051 h 1051"/>
                <a:gd name="T2" fmla="*/ 198 w 424"/>
                <a:gd name="T3" fmla="*/ 1005 h 1051"/>
                <a:gd name="T4" fmla="*/ 61 w 424"/>
                <a:gd name="T5" fmla="*/ 869 h 1051"/>
                <a:gd name="T6" fmla="*/ 61 w 424"/>
                <a:gd name="T7" fmla="*/ 144 h 1051"/>
                <a:gd name="T8" fmla="*/ 424 w 424"/>
                <a:gd name="T9" fmla="*/ 7 h 10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4" h="1051">
                  <a:moveTo>
                    <a:pt x="334" y="1051"/>
                  </a:moveTo>
                  <a:cubicBezTo>
                    <a:pt x="289" y="1043"/>
                    <a:pt x="244" y="1035"/>
                    <a:pt x="198" y="1005"/>
                  </a:cubicBezTo>
                  <a:cubicBezTo>
                    <a:pt x="152" y="975"/>
                    <a:pt x="84" y="1012"/>
                    <a:pt x="61" y="869"/>
                  </a:cubicBezTo>
                  <a:cubicBezTo>
                    <a:pt x="38" y="726"/>
                    <a:pt x="0" y="288"/>
                    <a:pt x="61" y="144"/>
                  </a:cubicBezTo>
                  <a:cubicBezTo>
                    <a:pt x="122" y="0"/>
                    <a:pt x="273" y="3"/>
                    <a:pt x="424" y="7"/>
                  </a:cubicBezTo>
                </a:path>
              </a:pathLst>
            </a:custGeom>
            <a:noFill/>
            <a:ln w="38100" cap="sq">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77" name="Text Box 44"/>
            <p:cNvSpPr txBox="1">
              <a:spLocks noChangeArrowheads="1"/>
            </p:cNvSpPr>
            <p:nvPr/>
          </p:nvSpPr>
          <p:spPr bwMode="auto">
            <a:xfrm>
              <a:off x="884" y="28"/>
              <a:ext cx="2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000000"/>
                  </a:solidFill>
                  <a:latin typeface="楷体_GB2312" pitchFamily="49" charset="-122"/>
                </a:rPr>
                <a:t>①</a:t>
              </a:r>
            </a:p>
          </p:txBody>
        </p:sp>
        <p:sp>
          <p:nvSpPr>
            <p:cNvPr id="107578" name="Line 45"/>
            <p:cNvSpPr>
              <a:spLocks noChangeShapeType="1"/>
            </p:cNvSpPr>
            <p:nvPr/>
          </p:nvSpPr>
          <p:spPr bwMode="auto">
            <a:xfrm>
              <a:off x="793" y="345"/>
              <a:ext cx="363" cy="0"/>
            </a:xfrm>
            <a:prstGeom prst="line">
              <a:avLst/>
            </a:prstGeom>
            <a:noFill/>
            <a:ln w="38100" cap="sq">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79" name="Text Box 46"/>
            <p:cNvSpPr txBox="1">
              <a:spLocks noChangeArrowheads="1"/>
            </p:cNvSpPr>
            <p:nvPr/>
          </p:nvSpPr>
          <p:spPr bwMode="auto">
            <a:xfrm>
              <a:off x="612" y="73"/>
              <a:ext cx="2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FF0000"/>
                  </a:solidFill>
                </a:rPr>
                <a:t>p</a:t>
              </a:r>
            </a:p>
          </p:txBody>
        </p:sp>
        <p:sp>
          <p:nvSpPr>
            <p:cNvPr id="107580" name="Text Box 47"/>
            <p:cNvSpPr txBox="1">
              <a:spLocks noChangeArrowheads="1"/>
            </p:cNvSpPr>
            <p:nvPr/>
          </p:nvSpPr>
          <p:spPr bwMode="auto">
            <a:xfrm>
              <a:off x="4306" y="482"/>
              <a:ext cx="2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000000"/>
                  </a:solidFill>
                  <a:latin typeface="楷体_GB2312" pitchFamily="49" charset="-122"/>
                </a:rPr>
                <a:t>②</a:t>
              </a:r>
            </a:p>
          </p:txBody>
        </p:sp>
        <p:sp>
          <p:nvSpPr>
            <p:cNvPr id="107581" name="Text Box 48"/>
            <p:cNvSpPr txBox="1">
              <a:spLocks noChangeArrowheads="1"/>
            </p:cNvSpPr>
            <p:nvPr/>
          </p:nvSpPr>
          <p:spPr bwMode="auto">
            <a:xfrm>
              <a:off x="1020" y="844"/>
              <a:ext cx="2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000000"/>
                  </a:solidFill>
                  <a:latin typeface="楷体_GB2312" pitchFamily="49" charset="-122"/>
                </a:rPr>
                <a:t>③</a:t>
              </a:r>
            </a:p>
          </p:txBody>
        </p:sp>
        <p:sp>
          <p:nvSpPr>
            <p:cNvPr id="107582" name="Text Box 49"/>
            <p:cNvSpPr txBox="1">
              <a:spLocks noChangeArrowheads="1"/>
            </p:cNvSpPr>
            <p:nvPr/>
          </p:nvSpPr>
          <p:spPr bwMode="auto">
            <a:xfrm>
              <a:off x="4261" y="1343"/>
              <a:ext cx="2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b="1">
                  <a:solidFill>
                    <a:srgbClr val="000000"/>
                  </a:solidFill>
                  <a:latin typeface="楷体_GB2312" pitchFamily="49" charset="-122"/>
                </a:rPr>
                <a:t>④</a:t>
              </a:r>
            </a:p>
          </p:txBody>
        </p:sp>
        <p:sp>
          <p:nvSpPr>
            <p:cNvPr id="107583" name="Text Box 54"/>
            <p:cNvSpPr txBox="1">
              <a:spLocks noChangeArrowheads="1"/>
            </p:cNvSpPr>
            <p:nvPr/>
          </p:nvSpPr>
          <p:spPr bwMode="auto">
            <a:xfrm>
              <a:off x="4542" y="16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Ta</a:t>
              </a:r>
            </a:p>
          </p:txBody>
        </p:sp>
        <p:sp>
          <p:nvSpPr>
            <p:cNvPr id="107584" name="Text Box 59"/>
            <p:cNvSpPr txBox="1">
              <a:spLocks noChangeArrowheads="1"/>
            </p:cNvSpPr>
            <p:nvPr/>
          </p:nvSpPr>
          <p:spPr bwMode="auto">
            <a:xfrm>
              <a:off x="4542" y="93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latin typeface="隶书" panose="02010509060101010101" pitchFamily="49" charset="-122"/>
                  <a:ea typeface="隶书" panose="02010509060101010101" pitchFamily="49" charset="-122"/>
                </a:rPr>
                <a:t>Tb</a:t>
              </a:r>
            </a:p>
          </p:txBody>
        </p:sp>
      </p:grpSp>
      <p:sp>
        <p:nvSpPr>
          <p:cNvPr id="107523" name="Text Box 60"/>
          <p:cNvSpPr txBox="1">
            <a:spLocks noChangeArrowheads="1"/>
          </p:cNvSpPr>
          <p:nvPr/>
        </p:nvSpPr>
        <p:spPr bwMode="auto">
          <a:xfrm>
            <a:off x="322263" y="2786063"/>
            <a:ext cx="8029575" cy="3563937"/>
          </a:xfrm>
          <a:prstGeom prst="rect">
            <a:avLst/>
          </a:prstGeom>
          <a:solidFill>
            <a:srgbClr val="93FFFA"/>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000000"/>
                </a:solidFill>
              </a:rPr>
              <a:t>LinkList  Connect(LinkList  Ta,LinkList  Tb)</a:t>
            </a:r>
          </a:p>
          <a:p>
            <a:pPr>
              <a:spcBef>
                <a:spcPct val="20000"/>
              </a:spcBef>
            </a:pPr>
            <a:r>
              <a:rPr lang="en-US" altLang="zh-CN" sz="2400" b="1">
                <a:solidFill>
                  <a:srgbClr val="000000"/>
                </a:solidFill>
              </a:rPr>
              <a:t>{//</a:t>
            </a:r>
            <a:r>
              <a:rPr lang="zh-CN" altLang="en-US" sz="2400" b="1">
                <a:solidFill>
                  <a:srgbClr val="000000"/>
                </a:solidFill>
              </a:rPr>
              <a:t>假设</a:t>
            </a:r>
            <a:r>
              <a:rPr lang="en-US" altLang="zh-CN" sz="2400" b="1">
                <a:solidFill>
                  <a:srgbClr val="000000"/>
                </a:solidFill>
              </a:rPr>
              <a:t>Ta</a:t>
            </a:r>
            <a:r>
              <a:rPr lang="zh-CN" altLang="en-US" sz="2400" b="1">
                <a:solidFill>
                  <a:srgbClr val="000000"/>
                </a:solidFill>
              </a:rPr>
              <a:t>、</a:t>
            </a:r>
            <a:r>
              <a:rPr lang="en-US" altLang="zh-CN" sz="2400" b="1">
                <a:solidFill>
                  <a:srgbClr val="000000"/>
                </a:solidFill>
              </a:rPr>
              <a:t>Tb</a:t>
            </a:r>
            <a:r>
              <a:rPr lang="zh-CN" altLang="en-US" sz="2400" b="1">
                <a:solidFill>
                  <a:srgbClr val="000000"/>
                </a:solidFill>
              </a:rPr>
              <a:t>都是非空的单循环链表</a:t>
            </a:r>
          </a:p>
          <a:p>
            <a:pPr>
              <a:spcBef>
                <a:spcPct val="20000"/>
              </a:spcBef>
            </a:pPr>
            <a:r>
              <a:rPr lang="en-US" altLang="zh-CN" sz="2400" b="1">
                <a:solidFill>
                  <a:srgbClr val="000000"/>
                </a:solidFill>
              </a:rPr>
              <a:t>                                                          //</a:t>
            </a:r>
            <a:r>
              <a:rPr lang="en-US" altLang="zh-CN" sz="2400" b="1">
                <a:solidFill>
                  <a:srgbClr val="000000"/>
                </a:solidFill>
                <a:latin typeface="楷体_GB2312" pitchFamily="49" charset="-122"/>
              </a:rPr>
              <a:t>①p</a:t>
            </a:r>
            <a:r>
              <a:rPr lang="zh-CN" altLang="en-US" sz="2400" b="1">
                <a:solidFill>
                  <a:srgbClr val="000000"/>
                </a:solidFill>
                <a:latin typeface="楷体_GB2312" pitchFamily="49" charset="-122"/>
              </a:rPr>
              <a:t>存表头结点</a:t>
            </a:r>
          </a:p>
          <a:p>
            <a:pPr>
              <a:spcBef>
                <a:spcPct val="20000"/>
              </a:spcBef>
            </a:pPr>
            <a:r>
              <a:rPr lang="en-US" altLang="zh-CN" sz="2400" b="1">
                <a:solidFill>
                  <a:srgbClr val="000000"/>
                </a:solidFill>
              </a:rPr>
              <a:t>                                                          //</a:t>
            </a:r>
            <a:r>
              <a:rPr lang="en-US" altLang="zh-CN" sz="2400" b="1">
                <a:solidFill>
                  <a:srgbClr val="000000"/>
                </a:solidFill>
                <a:latin typeface="楷体_GB2312" pitchFamily="49" charset="-122"/>
              </a:rPr>
              <a:t>②Tb</a:t>
            </a:r>
            <a:r>
              <a:rPr lang="zh-CN" altLang="en-US" sz="2400" b="1">
                <a:solidFill>
                  <a:srgbClr val="000000"/>
                </a:solidFill>
                <a:latin typeface="楷体_GB2312" pitchFamily="49" charset="-122"/>
              </a:rPr>
              <a:t>表头连结</a:t>
            </a:r>
            <a:r>
              <a:rPr lang="en-US" altLang="zh-CN" sz="2400" b="1">
                <a:solidFill>
                  <a:srgbClr val="000000"/>
                </a:solidFill>
                <a:latin typeface="楷体_GB2312" pitchFamily="49" charset="-122"/>
              </a:rPr>
              <a:t>Ta</a:t>
            </a:r>
            <a:r>
              <a:rPr lang="zh-CN" altLang="en-US" sz="2400" b="1">
                <a:solidFill>
                  <a:srgbClr val="000000"/>
                </a:solidFill>
                <a:latin typeface="楷体_GB2312" pitchFamily="49" charset="-122"/>
              </a:rPr>
              <a:t>表尾</a:t>
            </a:r>
          </a:p>
          <a:p>
            <a:pPr>
              <a:spcBef>
                <a:spcPct val="20000"/>
              </a:spcBef>
            </a:pPr>
            <a:r>
              <a:rPr lang="en-US" altLang="zh-CN" sz="2400" b="1">
                <a:solidFill>
                  <a:srgbClr val="000000"/>
                </a:solidFill>
              </a:rPr>
              <a:t>                                                          //</a:t>
            </a:r>
            <a:r>
              <a:rPr lang="en-US" altLang="zh-CN" sz="2400" b="1">
                <a:solidFill>
                  <a:srgbClr val="000000"/>
                </a:solidFill>
                <a:latin typeface="楷体_GB2312" pitchFamily="49" charset="-122"/>
              </a:rPr>
              <a:t>③</a:t>
            </a:r>
            <a:r>
              <a:rPr lang="zh-CN" altLang="en-US" sz="2400" b="1">
                <a:solidFill>
                  <a:srgbClr val="000000"/>
                </a:solidFill>
                <a:latin typeface="楷体_GB2312" pitchFamily="49" charset="-122"/>
              </a:rPr>
              <a:t>释放</a:t>
            </a:r>
            <a:r>
              <a:rPr lang="en-US" altLang="zh-CN" sz="2400" b="1">
                <a:solidFill>
                  <a:srgbClr val="000000"/>
                </a:solidFill>
                <a:latin typeface="楷体_GB2312" pitchFamily="49" charset="-122"/>
              </a:rPr>
              <a:t>Tb</a:t>
            </a:r>
            <a:r>
              <a:rPr lang="zh-CN" altLang="en-US" sz="2400" b="1">
                <a:solidFill>
                  <a:srgbClr val="000000"/>
                </a:solidFill>
                <a:latin typeface="楷体_GB2312" pitchFamily="49" charset="-122"/>
              </a:rPr>
              <a:t>表头结点</a:t>
            </a:r>
          </a:p>
          <a:p>
            <a:pPr>
              <a:spcBef>
                <a:spcPct val="20000"/>
              </a:spcBef>
            </a:pPr>
            <a:r>
              <a:rPr lang="en-US" altLang="zh-CN" sz="2400" b="1">
                <a:solidFill>
                  <a:srgbClr val="000000"/>
                </a:solidFill>
              </a:rPr>
              <a:t>                                                          //</a:t>
            </a:r>
            <a:r>
              <a:rPr lang="en-US" altLang="zh-CN" sz="2400" b="1">
                <a:solidFill>
                  <a:srgbClr val="000000"/>
                </a:solidFill>
                <a:latin typeface="楷体_GB2312" pitchFamily="49" charset="-122"/>
              </a:rPr>
              <a:t>④</a:t>
            </a:r>
            <a:r>
              <a:rPr lang="zh-CN" altLang="en-US" sz="2400" b="1">
                <a:solidFill>
                  <a:srgbClr val="000000"/>
                </a:solidFill>
                <a:latin typeface="楷体_GB2312" pitchFamily="49" charset="-122"/>
              </a:rPr>
              <a:t>修改指针</a:t>
            </a:r>
          </a:p>
          <a:p>
            <a:pPr>
              <a:spcBef>
                <a:spcPct val="20000"/>
              </a:spcBef>
            </a:pPr>
            <a:r>
              <a:rPr lang="en-US" altLang="zh-CN" sz="2400" b="1">
                <a:solidFill>
                  <a:srgbClr val="000000"/>
                </a:solidFill>
              </a:rPr>
              <a:t>            return  Tb;</a:t>
            </a:r>
          </a:p>
          <a:p>
            <a:pPr>
              <a:spcBef>
                <a:spcPct val="20000"/>
              </a:spcBef>
            </a:pPr>
            <a:r>
              <a:rPr lang="en-US" altLang="zh-CN" sz="2400" b="1">
                <a:solidFill>
                  <a:srgbClr val="000000"/>
                </a:solidFill>
              </a:rPr>
              <a:t>}</a:t>
            </a:r>
          </a:p>
        </p:txBody>
      </p:sp>
      <p:sp>
        <p:nvSpPr>
          <p:cNvPr id="64" name="Text Box 125"/>
          <p:cNvSpPr txBox="1">
            <a:spLocks noChangeArrowheads="1"/>
          </p:cNvSpPr>
          <p:nvPr/>
        </p:nvSpPr>
        <p:spPr bwMode="auto">
          <a:xfrm>
            <a:off x="1255713" y="3648075"/>
            <a:ext cx="1817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FF0000"/>
                </a:solidFill>
              </a:rPr>
              <a:t>p=Ta-&gt;next;</a:t>
            </a:r>
          </a:p>
        </p:txBody>
      </p:sp>
      <p:sp>
        <p:nvSpPr>
          <p:cNvPr id="65" name="Text Box 126"/>
          <p:cNvSpPr txBox="1">
            <a:spLocks noChangeArrowheads="1"/>
          </p:cNvSpPr>
          <p:nvPr/>
        </p:nvSpPr>
        <p:spPr bwMode="auto">
          <a:xfrm>
            <a:off x="1244600" y="4149725"/>
            <a:ext cx="368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000000"/>
                </a:solidFill>
              </a:rPr>
              <a:t>Ta-&gt;next=Tb-&gt;next-&gt;next;</a:t>
            </a:r>
          </a:p>
        </p:txBody>
      </p:sp>
      <p:sp>
        <p:nvSpPr>
          <p:cNvPr id="66" name="Rectangle 127"/>
          <p:cNvSpPr>
            <a:spLocks noChangeArrowheads="1"/>
          </p:cNvSpPr>
          <p:nvPr/>
        </p:nvSpPr>
        <p:spPr bwMode="auto">
          <a:xfrm>
            <a:off x="1258888" y="4652963"/>
            <a:ext cx="2273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b="1">
                <a:solidFill>
                  <a:srgbClr val="000000"/>
                </a:solidFill>
              </a:rPr>
              <a:t>deleteTb-&gt;next;</a:t>
            </a:r>
            <a:endParaRPr lang="zh-CN" altLang="en-US" sz="2400" b="1">
              <a:solidFill>
                <a:srgbClr val="000000"/>
              </a:solidFill>
            </a:endParaRPr>
          </a:p>
        </p:txBody>
      </p:sp>
      <p:sp>
        <p:nvSpPr>
          <p:cNvPr id="67" name="Rectangle 128"/>
          <p:cNvSpPr>
            <a:spLocks noChangeArrowheads="1"/>
          </p:cNvSpPr>
          <p:nvPr/>
        </p:nvSpPr>
        <p:spPr bwMode="auto">
          <a:xfrm>
            <a:off x="1144588" y="5132388"/>
            <a:ext cx="198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en-US" altLang="zh-CN" sz="2400"/>
              <a:t> </a:t>
            </a:r>
            <a:r>
              <a:rPr lang="en-US" altLang="zh-CN" sz="2400" b="1">
                <a:solidFill>
                  <a:srgbClr val="000000"/>
                </a:solidFill>
              </a:rPr>
              <a:t>Tb-&gt;next=p;</a:t>
            </a:r>
            <a:r>
              <a:rPr lang="en-US" altLang="zh-CN" sz="2400"/>
              <a:t> </a:t>
            </a:r>
            <a:endParaRPr lang="zh-CN" altLang="en-US" sz="2400"/>
          </a:p>
        </p:txBody>
      </p:sp>
      <p:sp>
        <p:nvSpPr>
          <p:cNvPr id="107528" name="Line 67"/>
          <p:cNvSpPr>
            <a:spLocks noChangeShapeType="1"/>
          </p:cNvSpPr>
          <p:nvPr/>
        </p:nvSpPr>
        <p:spPr bwMode="auto">
          <a:xfrm flipH="1">
            <a:off x="7750175" y="1719263"/>
            <a:ext cx="450850"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29" name="Freeform 68"/>
          <p:cNvSpPr>
            <a:spLocks noChangeArrowheads="1"/>
          </p:cNvSpPr>
          <p:nvPr/>
        </p:nvSpPr>
        <p:spPr bwMode="auto">
          <a:xfrm rot="18805494" flipH="1">
            <a:off x="7821613" y="1679575"/>
            <a:ext cx="4762" cy="236538"/>
          </a:xfrm>
          <a:custGeom>
            <a:avLst/>
            <a:gdLst>
              <a:gd name="T0" fmla="*/ 4762 w 3"/>
              <a:gd name="T1" fmla="*/ 0 h 177"/>
              <a:gd name="T2" fmla="*/ 0 w 3"/>
              <a:gd name="T3" fmla="*/ 236538 h 177"/>
              <a:gd name="T4" fmla="*/ 0 60000 65536"/>
              <a:gd name="T5" fmla="*/ 0 60000 65536"/>
            </a:gdLst>
            <a:ahLst/>
            <a:cxnLst>
              <a:cxn ang="T4">
                <a:pos x="T0" y="T1"/>
              </a:cxn>
              <a:cxn ang="T5">
                <a:pos x="T2" y="T3"/>
              </a:cxn>
            </a:cxnLst>
            <a:rect l="0" t="0" r="r" b="b"/>
            <a:pathLst>
              <a:path w="3" h="177">
                <a:moveTo>
                  <a:pt x="3" y="0"/>
                </a:moveTo>
                <a:cubicBezTo>
                  <a:pt x="3" y="29"/>
                  <a:pt x="1" y="140"/>
                  <a:pt x="0" y="177"/>
                </a:cubicBezTo>
              </a:path>
            </a:pathLst>
          </a:custGeom>
          <a:noFill/>
          <a:ln w="381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0" name="Line 69"/>
          <p:cNvSpPr>
            <a:spLocks noChangeShapeType="1"/>
          </p:cNvSpPr>
          <p:nvPr/>
        </p:nvSpPr>
        <p:spPr bwMode="auto">
          <a:xfrm flipH="1">
            <a:off x="7362825" y="1871663"/>
            <a:ext cx="515938"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1" name="Line 67"/>
          <p:cNvSpPr>
            <a:spLocks noChangeShapeType="1"/>
          </p:cNvSpPr>
          <p:nvPr/>
        </p:nvSpPr>
        <p:spPr bwMode="auto">
          <a:xfrm flipH="1">
            <a:off x="7715250" y="409575"/>
            <a:ext cx="452438" cy="0"/>
          </a:xfrm>
          <a:prstGeom prst="line">
            <a:avLst/>
          </a:prstGeom>
          <a:noFill/>
          <a:ln w="38100"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2" name="Freeform 68"/>
          <p:cNvSpPr>
            <a:spLocks noChangeArrowheads="1"/>
          </p:cNvSpPr>
          <p:nvPr/>
        </p:nvSpPr>
        <p:spPr bwMode="auto">
          <a:xfrm rot="18805494" flipH="1">
            <a:off x="7788275" y="369888"/>
            <a:ext cx="4763" cy="236537"/>
          </a:xfrm>
          <a:custGeom>
            <a:avLst/>
            <a:gdLst>
              <a:gd name="T0" fmla="*/ 4763 w 3"/>
              <a:gd name="T1" fmla="*/ 0 h 177"/>
              <a:gd name="T2" fmla="*/ 0 w 3"/>
              <a:gd name="T3" fmla="*/ 236537 h 177"/>
              <a:gd name="T4" fmla="*/ 0 60000 65536"/>
              <a:gd name="T5" fmla="*/ 0 60000 65536"/>
            </a:gdLst>
            <a:ahLst/>
            <a:cxnLst>
              <a:cxn ang="T4">
                <a:pos x="T0" y="T1"/>
              </a:cxn>
              <a:cxn ang="T5">
                <a:pos x="T2" y="T3"/>
              </a:cxn>
            </a:cxnLst>
            <a:rect l="0" t="0" r="r" b="b"/>
            <a:pathLst>
              <a:path w="3" h="177">
                <a:moveTo>
                  <a:pt x="3" y="0"/>
                </a:moveTo>
                <a:cubicBezTo>
                  <a:pt x="3" y="29"/>
                  <a:pt x="1" y="140"/>
                  <a:pt x="0" y="177"/>
                </a:cubicBezTo>
              </a:path>
            </a:pathLst>
          </a:custGeom>
          <a:noFill/>
          <a:ln w="38100"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3" name="Line 69"/>
          <p:cNvSpPr>
            <a:spLocks noChangeShapeType="1"/>
          </p:cNvSpPr>
          <p:nvPr/>
        </p:nvSpPr>
        <p:spPr bwMode="auto">
          <a:xfrm flipH="1">
            <a:off x="7329488" y="561975"/>
            <a:ext cx="515937" cy="0"/>
          </a:xfrm>
          <a:prstGeom prst="line">
            <a:avLst/>
          </a:prstGeom>
          <a:noFill/>
          <a:ln w="38100" cap="rnd">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07534" name="Picture 5" descr="ani-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566738"/>
            <a:ext cx="1147763"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5" name="Text Box 6"/>
          <p:cNvSpPr txBox="1">
            <a:spLocks noChangeArrowheads="1"/>
          </p:cNvSpPr>
          <p:nvPr/>
        </p:nvSpPr>
        <p:spPr bwMode="auto">
          <a:xfrm>
            <a:off x="273050" y="750888"/>
            <a:ext cx="1152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en-US" sz="3200" b="1" i="1">
                <a:solidFill>
                  <a:srgbClr val="FFFF00"/>
                </a:solidFill>
              </a:rPr>
              <a:t>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500"/>
                                        <p:tgtEl>
                                          <p:spTgt spid="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8546" name="Picture 2" descr="http://t3.baidu.com/it/u=3734063827,1396026635&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0"/>
            <a:ext cx="4641850" cy="591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431800" y="258763"/>
            <a:ext cx="777716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lgn="ctr"/>
            <a:endParaRPr lang="zh-CN" altLang="zh-CN" sz="3200" b="1">
              <a:latin typeface="楷体_GB2312" pitchFamily="49" charset="-122"/>
              <a:ea typeface="楷体_GB2312" pitchFamily="49" charset="-122"/>
            </a:endParaRPr>
          </a:p>
        </p:txBody>
      </p:sp>
      <p:sp>
        <p:nvSpPr>
          <p:cNvPr id="6" name="Rectangle 3"/>
          <p:cNvSpPr txBox="1">
            <a:spLocks noChangeArrowheads="1"/>
          </p:cNvSpPr>
          <p:nvPr/>
        </p:nvSpPr>
        <p:spPr bwMode="auto">
          <a:xfrm>
            <a:off x="4252913" y="1143000"/>
            <a:ext cx="4675187" cy="52324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269875">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20000"/>
              </a:spcBef>
            </a:pPr>
            <a:r>
              <a:rPr lang="zh-CN" altLang="zh-CN" sz="2000" b="1">
                <a:solidFill>
                  <a:srgbClr val="002060"/>
                </a:solidFill>
                <a:ea typeface="宋体" panose="02010600030101010101" pitchFamily="2" charset="-122"/>
              </a:rPr>
              <a:t>著名犹太历史学家</a:t>
            </a:r>
            <a:r>
              <a:rPr lang="en-US" altLang="zh-CN" sz="2000" b="1">
                <a:solidFill>
                  <a:srgbClr val="002060"/>
                </a:solidFill>
                <a:ea typeface="宋体" panose="02010600030101010101" pitchFamily="2" charset="-122"/>
              </a:rPr>
              <a:t> </a:t>
            </a:r>
            <a:r>
              <a:rPr lang="en-US" altLang="zh-CN" sz="2000" b="1">
                <a:solidFill>
                  <a:srgbClr val="FF0000"/>
                </a:solidFill>
                <a:ea typeface="宋体" panose="02010600030101010101" pitchFamily="2" charset="-122"/>
              </a:rPr>
              <a:t>Josephus</a:t>
            </a:r>
          </a:p>
          <a:p>
            <a:pPr>
              <a:spcBef>
                <a:spcPct val="20000"/>
              </a:spcBef>
            </a:pPr>
            <a:endParaRPr lang="en-US" altLang="zh-CN" sz="2000" b="1">
              <a:solidFill>
                <a:srgbClr val="002060"/>
              </a:solidFill>
              <a:ea typeface="宋体" panose="02010600030101010101" pitchFamily="2" charset="-122"/>
            </a:endParaRPr>
          </a:p>
          <a:p>
            <a:pPr>
              <a:spcBef>
                <a:spcPct val="20000"/>
              </a:spcBef>
              <a:buFont typeface="Arial" panose="020B0604020202020204" pitchFamily="34" charset="0"/>
              <a:buChar char="•"/>
            </a:pPr>
            <a:r>
              <a:rPr lang="zh-CN" altLang="zh-CN" sz="2000" b="1">
                <a:solidFill>
                  <a:srgbClr val="002060"/>
                </a:solidFill>
                <a:ea typeface="宋体" panose="02010600030101010101" pitchFamily="2" charset="-122"/>
              </a:rPr>
              <a:t>在罗马人占领乔塔帕特后</a:t>
            </a:r>
            <a:endParaRPr lang="en-US" altLang="zh-CN" sz="2000" b="1">
              <a:solidFill>
                <a:srgbClr val="002060"/>
              </a:solidFill>
              <a:ea typeface="宋体" panose="02010600030101010101" pitchFamily="2" charset="-122"/>
            </a:endParaRPr>
          </a:p>
          <a:p>
            <a:pPr>
              <a:spcBef>
                <a:spcPct val="20000"/>
              </a:spcBef>
              <a:buFont typeface="Arial" panose="020B0604020202020204" pitchFamily="34" charset="0"/>
              <a:buChar char="•"/>
            </a:pPr>
            <a:r>
              <a:rPr lang="en-US" altLang="zh-CN" sz="2000" b="1">
                <a:solidFill>
                  <a:srgbClr val="002060"/>
                </a:solidFill>
                <a:ea typeface="宋体" panose="02010600030101010101" pitchFamily="2" charset="-122"/>
              </a:rPr>
              <a:t>39 </a:t>
            </a:r>
            <a:r>
              <a:rPr lang="zh-CN" altLang="zh-CN" sz="2000" b="1">
                <a:solidFill>
                  <a:srgbClr val="002060"/>
                </a:solidFill>
                <a:ea typeface="宋体" panose="02010600030101010101" pitchFamily="2" charset="-122"/>
              </a:rPr>
              <a:t>个犹太人与</a:t>
            </a:r>
            <a:r>
              <a:rPr lang="en-US" altLang="zh-CN" sz="2000" b="1">
                <a:solidFill>
                  <a:srgbClr val="002060"/>
                </a:solidFill>
                <a:ea typeface="宋体" panose="02010600030101010101" pitchFamily="2" charset="-122"/>
              </a:rPr>
              <a:t>Josephus</a:t>
            </a:r>
            <a:r>
              <a:rPr lang="zh-CN" altLang="zh-CN" sz="2000" b="1">
                <a:solidFill>
                  <a:srgbClr val="002060"/>
                </a:solidFill>
                <a:ea typeface="宋体" panose="02010600030101010101" pitchFamily="2" charset="-122"/>
              </a:rPr>
              <a:t>及他的朋友躲到一个洞中</a:t>
            </a:r>
            <a:endParaRPr lang="en-US" altLang="zh-CN" sz="2000" b="1">
              <a:solidFill>
                <a:srgbClr val="002060"/>
              </a:solidFill>
              <a:ea typeface="宋体" panose="02010600030101010101" pitchFamily="2" charset="-122"/>
            </a:endParaRPr>
          </a:p>
          <a:p>
            <a:pPr>
              <a:spcBef>
                <a:spcPct val="20000"/>
              </a:spcBef>
              <a:buFont typeface="Arial" panose="020B0604020202020204" pitchFamily="34" charset="0"/>
              <a:buChar char="•"/>
            </a:pPr>
            <a:r>
              <a:rPr lang="en-US" altLang="zh-CN" sz="2000" b="1">
                <a:solidFill>
                  <a:srgbClr val="002060"/>
                </a:solidFill>
                <a:ea typeface="宋体" panose="02010600030101010101" pitchFamily="2" charset="-122"/>
              </a:rPr>
              <a:t>39</a:t>
            </a:r>
            <a:r>
              <a:rPr lang="zh-CN" altLang="zh-CN" sz="2000" b="1">
                <a:solidFill>
                  <a:srgbClr val="002060"/>
                </a:solidFill>
                <a:ea typeface="宋体" panose="02010600030101010101" pitchFamily="2" charset="-122"/>
              </a:rPr>
              <a:t>个犹太人决定宁愿死也不要被敌人抓到，于是决定了一个自杀方式</a:t>
            </a:r>
            <a:endParaRPr lang="en-US" altLang="zh-CN" sz="2000" b="1">
              <a:solidFill>
                <a:srgbClr val="002060"/>
              </a:solidFill>
              <a:ea typeface="宋体" panose="02010600030101010101" pitchFamily="2" charset="-122"/>
            </a:endParaRPr>
          </a:p>
          <a:p>
            <a:pPr>
              <a:spcBef>
                <a:spcPct val="20000"/>
              </a:spcBef>
              <a:buFont typeface="Arial" panose="020B0604020202020204" pitchFamily="34" charset="0"/>
              <a:buChar char="•"/>
            </a:pPr>
            <a:r>
              <a:rPr lang="en-US" altLang="zh-CN" sz="2000" b="1">
                <a:solidFill>
                  <a:srgbClr val="FF0000"/>
                </a:solidFill>
                <a:ea typeface="宋体" panose="02010600030101010101" pitchFamily="2" charset="-122"/>
              </a:rPr>
              <a:t>41</a:t>
            </a:r>
            <a:r>
              <a:rPr lang="zh-CN" altLang="zh-CN" sz="2000" b="1">
                <a:solidFill>
                  <a:srgbClr val="FF0000"/>
                </a:solidFill>
                <a:ea typeface="宋体" panose="02010600030101010101" pitchFamily="2" charset="-122"/>
              </a:rPr>
              <a:t>个人</a:t>
            </a:r>
            <a:r>
              <a:rPr lang="zh-CN" altLang="zh-CN" sz="2000" b="1">
                <a:solidFill>
                  <a:srgbClr val="002060"/>
                </a:solidFill>
                <a:ea typeface="宋体" panose="02010600030101010101" pitchFamily="2" charset="-122"/>
              </a:rPr>
              <a:t>排成一个圆圈，由第</a:t>
            </a:r>
            <a:r>
              <a:rPr lang="en-US" altLang="zh-CN" sz="2000" b="1">
                <a:solidFill>
                  <a:srgbClr val="FF0000"/>
                </a:solidFill>
                <a:ea typeface="宋体" panose="02010600030101010101" pitchFamily="2" charset="-122"/>
              </a:rPr>
              <a:t>1</a:t>
            </a:r>
            <a:r>
              <a:rPr lang="zh-CN" altLang="zh-CN" sz="2000" b="1">
                <a:solidFill>
                  <a:srgbClr val="002060"/>
                </a:solidFill>
                <a:ea typeface="宋体" panose="02010600030101010101" pitchFamily="2" charset="-122"/>
              </a:rPr>
              <a:t>个人开始报数，每报数到第</a:t>
            </a:r>
            <a:r>
              <a:rPr lang="en-US" altLang="zh-CN" sz="2000" b="1">
                <a:solidFill>
                  <a:srgbClr val="FF0000"/>
                </a:solidFill>
                <a:ea typeface="宋体" panose="02010600030101010101" pitchFamily="2" charset="-122"/>
              </a:rPr>
              <a:t>3</a:t>
            </a:r>
            <a:r>
              <a:rPr lang="zh-CN" altLang="zh-CN" sz="2000" b="1">
                <a:solidFill>
                  <a:srgbClr val="002060"/>
                </a:solidFill>
                <a:ea typeface="宋体" panose="02010600030101010101" pitchFamily="2" charset="-122"/>
              </a:rPr>
              <a:t>人该人就必须自杀，然后再由下一个重新报数，直到所有人都自杀身亡为止</a:t>
            </a:r>
            <a:endParaRPr lang="en-US" altLang="zh-CN" sz="2000" b="1">
              <a:solidFill>
                <a:srgbClr val="002060"/>
              </a:solidFill>
              <a:ea typeface="宋体" panose="02010600030101010101" pitchFamily="2" charset="-122"/>
            </a:endParaRPr>
          </a:p>
          <a:p>
            <a:pPr>
              <a:spcBef>
                <a:spcPct val="20000"/>
              </a:spcBef>
              <a:buFont typeface="Arial" panose="020B0604020202020204" pitchFamily="34" charset="0"/>
              <a:buChar char="•"/>
            </a:pPr>
            <a:r>
              <a:rPr lang="zh-CN" altLang="zh-CN" sz="2000" b="1">
                <a:solidFill>
                  <a:srgbClr val="002060"/>
                </a:solidFill>
                <a:ea typeface="宋体" panose="02010600030101010101" pitchFamily="2" charset="-122"/>
              </a:rPr>
              <a:t>然而</a:t>
            </a:r>
            <a:r>
              <a:rPr lang="en-US" altLang="zh-CN" sz="2000" b="1">
                <a:solidFill>
                  <a:srgbClr val="002060"/>
                </a:solidFill>
                <a:ea typeface="宋体" panose="02010600030101010101" pitchFamily="2" charset="-122"/>
              </a:rPr>
              <a:t>Josephus </a:t>
            </a:r>
            <a:r>
              <a:rPr lang="zh-CN" altLang="zh-CN" sz="2000" b="1">
                <a:solidFill>
                  <a:srgbClr val="002060"/>
                </a:solidFill>
                <a:ea typeface="宋体" panose="02010600030101010101" pitchFamily="2" charset="-122"/>
              </a:rPr>
              <a:t>和他的朋友并不想遵从，</a:t>
            </a:r>
            <a:r>
              <a:rPr lang="en-US" altLang="zh-CN" sz="2000" b="1">
                <a:solidFill>
                  <a:srgbClr val="002060"/>
                </a:solidFill>
                <a:ea typeface="宋体" panose="02010600030101010101" pitchFamily="2" charset="-122"/>
              </a:rPr>
              <a:t>Josephus</a:t>
            </a:r>
            <a:r>
              <a:rPr lang="zh-CN" altLang="zh-CN" sz="2000" b="1">
                <a:solidFill>
                  <a:srgbClr val="002060"/>
                </a:solidFill>
                <a:ea typeface="宋体" panose="02010600030101010101" pitchFamily="2" charset="-122"/>
              </a:rPr>
              <a:t>要他的朋友先假装遵从，他将朋友与自己安排在第</a:t>
            </a:r>
            <a:r>
              <a:rPr lang="en-US" altLang="zh-CN" sz="2000" b="1">
                <a:solidFill>
                  <a:srgbClr val="FF0000"/>
                </a:solidFill>
                <a:ea typeface="宋体" panose="02010600030101010101" pitchFamily="2" charset="-122"/>
              </a:rPr>
              <a:t>16</a:t>
            </a:r>
            <a:r>
              <a:rPr lang="zh-CN" altLang="zh-CN" sz="2000" b="1">
                <a:solidFill>
                  <a:srgbClr val="002060"/>
                </a:solidFill>
                <a:ea typeface="宋体" panose="02010600030101010101" pitchFamily="2" charset="-122"/>
              </a:rPr>
              <a:t>个与第</a:t>
            </a:r>
            <a:r>
              <a:rPr lang="en-US" altLang="zh-CN" sz="2000" b="1">
                <a:solidFill>
                  <a:srgbClr val="FF0000"/>
                </a:solidFill>
                <a:ea typeface="宋体" panose="02010600030101010101" pitchFamily="2" charset="-122"/>
              </a:rPr>
              <a:t>31</a:t>
            </a:r>
            <a:r>
              <a:rPr lang="zh-CN" altLang="zh-CN" sz="2000" b="1">
                <a:solidFill>
                  <a:srgbClr val="002060"/>
                </a:solidFill>
                <a:ea typeface="宋体" panose="02010600030101010101" pitchFamily="2" charset="-122"/>
              </a:rPr>
              <a:t>个位置，于是逃过了这场死亡游戏 </a:t>
            </a:r>
            <a:endParaRPr lang="zh-CN" altLang="en-US" sz="2000" b="1">
              <a:solidFill>
                <a:srgbClr val="002060"/>
              </a:solidFill>
              <a:ea typeface="宋体" panose="02010600030101010101" pitchFamily="2" charset="-122"/>
            </a:endParaRPr>
          </a:p>
        </p:txBody>
      </p:sp>
      <p:pic>
        <p:nvPicPr>
          <p:cNvPr id="108549" name="Picture 5" descr="ani-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76200"/>
            <a:ext cx="24241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Text Box 6"/>
          <p:cNvSpPr txBox="1">
            <a:spLocks noChangeArrowheads="1"/>
          </p:cNvSpPr>
          <p:nvPr/>
        </p:nvSpPr>
        <p:spPr bwMode="auto">
          <a:xfrm>
            <a:off x="6927850" y="258763"/>
            <a:ext cx="2428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zh-CN" sz="3200" b="1">
                <a:solidFill>
                  <a:srgbClr val="FFFF00"/>
                </a:solidFill>
                <a:latin typeface="楷体_GB2312" pitchFamily="49" charset="-122"/>
                <a:ea typeface="楷体_GB2312" pitchFamily="49" charset="-122"/>
              </a:rPr>
              <a:t>约瑟夫问题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nodePh="1">
                                  <p:stCondLst>
                                    <p:cond delay="0"/>
                                  </p:stCondLst>
                                  <p:endCondLst>
                                    <p:cond delay="0"/>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Effect transition="in" filter="fade">
                                      <p:cBhvr>
                                        <p:cTn id="14" dur="2000"/>
                                        <p:tgtEl>
                                          <p:spTgt spid="6">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2000"/>
                                        <p:tgtEl>
                                          <p:spTgt spid="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2000"/>
                                        <p:tgtEl>
                                          <p:spTgt spid="6">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2000"/>
                                        <p:tgtEl>
                                          <p:spTgt spid="6">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2000"/>
                                        <p:tgtEl>
                                          <p:spTgt spid="6">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allAtOnce"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5730" name="Rectangle 2"/>
          <p:cNvSpPr>
            <a:spLocks noGrp="1" noChangeArrowheads="1"/>
          </p:cNvSpPr>
          <p:nvPr>
            <p:ph idx="1"/>
          </p:nvPr>
        </p:nvSpPr>
        <p:spPr>
          <a:xfrm>
            <a:off x="898525" y="498475"/>
            <a:ext cx="6096000" cy="685800"/>
          </a:xfrm>
        </p:spPr>
        <p:txBody>
          <a:bodyPr/>
          <a:lstStyle/>
          <a:p>
            <a:pPr>
              <a:lnSpc>
                <a:spcPct val="90000"/>
              </a:lnSpc>
              <a:defRPr/>
            </a:pPr>
            <a:r>
              <a:rPr kumimoji="1" lang="zh-CN" altLang="en-US" sz="4000" b="1">
                <a:effectLst>
                  <a:outerShdw blurRad="38100" dist="38100" dir="2700000" algn="tl">
                    <a:srgbClr val="C0C0C0"/>
                  </a:outerShdw>
                </a:effectLst>
                <a:cs typeface="+mn-cs"/>
              </a:rPr>
              <a:t>例如  </a:t>
            </a:r>
            <a:r>
              <a:rPr kumimoji="1" lang="en-US" altLang="zh-CN" sz="4000" b="1" i="1">
                <a:solidFill>
                  <a:srgbClr val="0000CC"/>
                </a:solidFill>
                <a:effectLst>
                  <a:outerShdw blurRad="38100" dist="38100" dir="2700000" algn="tl">
                    <a:srgbClr val="C0C0C0"/>
                  </a:outerShdw>
                </a:effectLst>
                <a:cs typeface="+mn-cs"/>
              </a:rPr>
              <a:t>n </a:t>
            </a:r>
            <a:r>
              <a:rPr kumimoji="1" lang="en-US" altLang="zh-CN" sz="4000" b="1">
                <a:solidFill>
                  <a:srgbClr val="0000CC"/>
                </a:solidFill>
                <a:effectLst>
                  <a:outerShdw blurRad="38100" dist="38100" dir="2700000" algn="tl">
                    <a:srgbClr val="C0C0C0"/>
                  </a:outerShdw>
                </a:effectLst>
                <a:cs typeface="+mn-cs"/>
              </a:rPr>
              <a:t>= 8   </a:t>
            </a:r>
            <a:r>
              <a:rPr kumimoji="1" lang="en-US" altLang="zh-CN" sz="4000" b="1" i="1">
                <a:solidFill>
                  <a:srgbClr val="0000CC"/>
                </a:solidFill>
                <a:effectLst>
                  <a:outerShdw blurRad="38100" dist="38100" dir="2700000" algn="tl">
                    <a:srgbClr val="C0C0C0"/>
                  </a:outerShdw>
                </a:effectLst>
                <a:cs typeface="+mn-cs"/>
              </a:rPr>
              <a:t>m</a:t>
            </a:r>
            <a:r>
              <a:rPr kumimoji="1" lang="en-US" altLang="zh-CN" sz="4000" b="1">
                <a:solidFill>
                  <a:srgbClr val="0000CC"/>
                </a:solidFill>
                <a:effectLst>
                  <a:outerShdw blurRad="38100" dist="38100" dir="2700000" algn="tl">
                    <a:srgbClr val="C0C0C0"/>
                  </a:outerShdw>
                </a:effectLst>
                <a:cs typeface="+mn-cs"/>
              </a:rPr>
              <a:t> = 3</a:t>
            </a:r>
          </a:p>
        </p:txBody>
      </p:sp>
      <p:pic>
        <p:nvPicPr>
          <p:cNvPr id="1095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15621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3810000"/>
            <a:ext cx="1645920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Text Box 5"/>
          <p:cNvSpPr txBox="1">
            <a:spLocks noChangeArrowheads="1"/>
          </p:cNvSpPr>
          <p:nvPr/>
        </p:nvSpPr>
        <p:spPr bwMode="auto">
          <a:xfrm>
            <a:off x="-776288" y="4114800"/>
            <a:ext cx="1749426" cy="2443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p:txBody>
      </p:sp>
      <p:sp>
        <p:nvSpPr>
          <p:cNvPr id="109574" name="Text Box 6"/>
          <p:cNvSpPr txBox="1">
            <a:spLocks noChangeArrowheads="1"/>
          </p:cNvSpPr>
          <p:nvPr/>
        </p:nvSpPr>
        <p:spPr bwMode="auto">
          <a:xfrm>
            <a:off x="8805863" y="1265238"/>
            <a:ext cx="1749425" cy="2443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p:txBody>
      </p:sp>
      <p:pic>
        <p:nvPicPr>
          <p:cNvPr id="109575" name="Picture 5" descr="ani-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76200"/>
            <a:ext cx="24241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6" name="Text Box 6"/>
          <p:cNvSpPr txBox="1">
            <a:spLocks noChangeArrowheads="1"/>
          </p:cNvSpPr>
          <p:nvPr/>
        </p:nvSpPr>
        <p:spPr bwMode="auto">
          <a:xfrm>
            <a:off x="6927850" y="258763"/>
            <a:ext cx="2428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r>
              <a:rPr lang="zh-CN" altLang="zh-CN" sz="3200" b="1">
                <a:solidFill>
                  <a:srgbClr val="FFFF00"/>
                </a:solidFill>
                <a:latin typeface="楷体_GB2312" pitchFamily="49" charset="-122"/>
                <a:ea typeface="楷体_GB2312" pitchFamily="49" charset="-122"/>
              </a:rPr>
              <a:t>约瑟夫问题</a:t>
            </a:r>
          </a:p>
        </p:txBody>
      </p:sp>
    </p:spTree>
  </p:cSld>
  <p:clrMapOvr>
    <a:masterClrMapping/>
  </p:clrMapOvr>
  <p:transition>
    <p:split orient="vert"/>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6754" name="Text Box 1026"/>
          <p:cNvSpPr txBox="1">
            <a:spLocks noChangeArrowheads="1"/>
          </p:cNvSpPr>
          <p:nvPr/>
        </p:nvSpPr>
        <p:spPr bwMode="auto">
          <a:xfrm>
            <a:off x="736600" y="1935163"/>
            <a:ext cx="8002588" cy="3868737"/>
          </a:xfrm>
          <a:prstGeom prst="rect">
            <a:avLst/>
          </a:prstGeom>
          <a:solidFill>
            <a:srgbClr val="FFFFE7"/>
          </a:solidFill>
          <a:ln w="9525">
            <a:noFill/>
            <a:miter lim="800000"/>
          </a:ln>
        </p:spPr>
        <p:txBody>
          <a:bodyPr lIns="112947" tIns="56473" rIns="112947" bIns="56473">
            <a:spAutoFit/>
          </a:bodyPr>
          <a:lstStyle/>
          <a:p>
            <a:pPr defTabSz="1129030" eaLnBrk="1" hangingPunct="1">
              <a:defRPr/>
            </a:pPr>
            <a:r>
              <a:rPr kumimoji="1" lang="zh-CN" altLang="en-US" b="1" dirty="0">
                <a:solidFill>
                  <a:srgbClr val="0000CC"/>
                </a:solidFill>
                <a:effectLst>
                  <a:outerShdw blurRad="38100" dist="38100" dir="2700000" algn="tl">
                    <a:srgbClr val="000000"/>
                  </a:outerShdw>
                </a:effectLst>
                <a:latin typeface="仿宋_GB2312" pitchFamily="49" charset="-122"/>
              </a:rPr>
              <a:t>约瑟夫问题的解法</a:t>
            </a:r>
          </a:p>
          <a:p>
            <a:pPr defTabSz="1129030" eaLnBrk="1" hangingPunct="1">
              <a:defRPr/>
            </a:pPr>
            <a:r>
              <a:rPr kumimoji="1" lang="en-US" altLang="zh-CN" sz="2400" b="1" dirty="0">
                <a:solidFill>
                  <a:schemeClr val="tx2"/>
                </a:solidFill>
              </a:rPr>
              <a:t>void Josephus ( </a:t>
            </a:r>
            <a:r>
              <a:rPr kumimoji="1" lang="en-US" altLang="zh-CN" sz="2400" b="1" dirty="0" err="1">
                <a:solidFill>
                  <a:schemeClr val="tx2"/>
                </a:solidFill>
              </a:rPr>
              <a:t>int</a:t>
            </a:r>
            <a:r>
              <a:rPr kumimoji="1" lang="en-US" altLang="zh-CN" sz="2400" b="1" dirty="0">
                <a:solidFill>
                  <a:schemeClr val="tx2"/>
                </a:solidFill>
              </a:rPr>
              <a:t> n, </a:t>
            </a:r>
            <a:r>
              <a:rPr kumimoji="1" lang="en-US" altLang="zh-CN" sz="2400" b="1" dirty="0" err="1">
                <a:solidFill>
                  <a:schemeClr val="tx2"/>
                </a:solidFill>
              </a:rPr>
              <a:t>int</a:t>
            </a:r>
            <a:r>
              <a:rPr kumimoji="1" lang="en-US" altLang="zh-CN" sz="2400" b="1" dirty="0">
                <a:solidFill>
                  <a:schemeClr val="tx2"/>
                </a:solidFill>
              </a:rPr>
              <a:t> m ) {</a:t>
            </a:r>
          </a:p>
          <a:p>
            <a:pPr defTabSz="1129030" eaLnBrk="1" hangingPunct="1">
              <a:defRPr/>
            </a:pPr>
            <a:r>
              <a:rPr kumimoji="1" lang="en-US" altLang="zh-CN" sz="2400" b="1" dirty="0">
                <a:solidFill>
                  <a:schemeClr val="tx2"/>
                </a:solidFill>
              </a:rPr>
              <a:t>    </a:t>
            </a:r>
            <a:r>
              <a:rPr kumimoji="1" lang="en-US" altLang="zh-CN" sz="2400" b="1" dirty="0" err="1">
                <a:solidFill>
                  <a:schemeClr val="tx2"/>
                </a:solidFill>
              </a:rPr>
              <a:t>Firster</a:t>
            </a:r>
            <a:r>
              <a:rPr kumimoji="1" lang="en-US" altLang="zh-CN" sz="2400" b="1" dirty="0">
                <a:solidFill>
                  <a:schemeClr val="tx2"/>
                </a:solidFill>
              </a:rPr>
              <a:t> ( );   </a:t>
            </a:r>
            <a:r>
              <a:rPr kumimoji="1" lang="en-US" altLang="zh-CN" sz="2400" b="1" dirty="0">
                <a:solidFill>
                  <a:schemeClr val="folHlink"/>
                </a:solidFill>
              </a:rPr>
              <a:t>//</a:t>
            </a:r>
            <a:r>
              <a:rPr kumimoji="1" lang="zh-CN" altLang="en-US" sz="2400" b="1" dirty="0">
                <a:solidFill>
                  <a:schemeClr val="folHlink"/>
                </a:solidFill>
              </a:rPr>
              <a:t>检验指针指向第一个结点</a:t>
            </a:r>
          </a:p>
          <a:p>
            <a:pPr defTabSz="1129030" eaLnBrk="1" hangingPunct="1">
              <a:defRPr/>
            </a:pPr>
            <a:r>
              <a:rPr kumimoji="1" lang="zh-CN" altLang="en-US" sz="2400" b="1" dirty="0">
                <a:solidFill>
                  <a:schemeClr val="tx2"/>
                </a:solidFill>
              </a:rPr>
              <a:t>    </a:t>
            </a:r>
            <a:r>
              <a:rPr kumimoji="1" lang="en-US" altLang="zh-CN" sz="2400" b="1" dirty="0">
                <a:solidFill>
                  <a:schemeClr val="tx2"/>
                </a:solidFill>
              </a:rPr>
              <a:t>for ( </a:t>
            </a:r>
            <a:r>
              <a:rPr kumimoji="1" lang="en-US" altLang="zh-CN" sz="2400" b="1" dirty="0" err="1">
                <a:solidFill>
                  <a:schemeClr val="tx2"/>
                </a:solidFill>
              </a:rPr>
              <a:t>int</a:t>
            </a:r>
            <a:r>
              <a:rPr kumimoji="1" lang="en-US" altLang="zh-CN" sz="2400" b="1" dirty="0">
                <a:solidFill>
                  <a:schemeClr val="tx2"/>
                </a:solidFill>
              </a:rPr>
              <a:t> </a:t>
            </a:r>
            <a:r>
              <a:rPr kumimoji="1" lang="en-US" altLang="zh-CN" sz="2400" b="1" dirty="0" err="1">
                <a:solidFill>
                  <a:schemeClr val="tx2"/>
                </a:solidFill>
              </a:rPr>
              <a:t>i</a:t>
            </a:r>
            <a:r>
              <a:rPr kumimoji="1" lang="en-US" altLang="zh-CN" sz="2400" b="1" dirty="0">
                <a:solidFill>
                  <a:schemeClr val="tx2"/>
                </a:solidFill>
              </a:rPr>
              <a:t> = 0; </a:t>
            </a:r>
            <a:r>
              <a:rPr kumimoji="1" lang="en-US" altLang="zh-CN" sz="2400" b="1" dirty="0" err="1">
                <a:solidFill>
                  <a:schemeClr val="tx2"/>
                </a:solidFill>
              </a:rPr>
              <a:t>i</a:t>
            </a:r>
            <a:r>
              <a:rPr kumimoji="1" lang="en-US" altLang="zh-CN" sz="2400" b="1" dirty="0">
                <a:solidFill>
                  <a:schemeClr val="tx2"/>
                </a:solidFill>
              </a:rPr>
              <a:t> &lt; n</a:t>
            </a:r>
            <a:r>
              <a:rPr kumimoji="1" lang="en-US" altLang="zh-CN" sz="2400" b="1" dirty="0">
                <a:solidFill>
                  <a:schemeClr val="tx2"/>
                </a:solidFill>
                <a:latin typeface="仿宋_GB2312" pitchFamily="49" charset="-122"/>
              </a:rPr>
              <a:t>-</a:t>
            </a:r>
            <a:r>
              <a:rPr kumimoji="1" lang="en-US" altLang="zh-CN" sz="2400" b="1" dirty="0">
                <a:solidFill>
                  <a:schemeClr val="tx2"/>
                </a:solidFill>
              </a:rPr>
              <a:t>1; </a:t>
            </a:r>
            <a:r>
              <a:rPr kumimoji="1" lang="en-US" altLang="zh-CN" sz="2400" b="1" dirty="0" err="1">
                <a:solidFill>
                  <a:schemeClr val="tx2"/>
                </a:solidFill>
              </a:rPr>
              <a:t>i</a:t>
            </a:r>
            <a:r>
              <a:rPr kumimoji="1" lang="en-US" altLang="zh-CN" sz="2400" b="1" dirty="0">
                <a:solidFill>
                  <a:schemeClr val="tx2"/>
                </a:solidFill>
              </a:rPr>
              <a:t>++ ) {</a:t>
            </a:r>
            <a:r>
              <a:rPr kumimoji="1" lang="en-US" altLang="zh-CN" sz="2400" b="1" dirty="0">
                <a:solidFill>
                  <a:schemeClr val="hlink"/>
                </a:solidFill>
              </a:rPr>
              <a:t>     </a:t>
            </a:r>
            <a:r>
              <a:rPr kumimoji="1" lang="en-US" altLang="zh-CN" sz="2400" b="1" dirty="0">
                <a:solidFill>
                  <a:srgbClr val="CC0000"/>
                </a:solidFill>
              </a:rPr>
              <a:t>//</a:t>
            </a:r>
            <a:r>
              <a:rPr kumimoji="1" lang="zh-CN" altLang="en-US" sz="2400" b="1" dirty="0">
                <a:solidFill>
                  <a:srgbClr val="CC0000"/>
                </a:solidFill>
              </a:rPr>
              <a:t>执行</a:t>
            </a:r>
            <a:r>
              <a:rPr kumimoji="1" lang="en-US" altLang="zh-CN" sz="2400" b="1" i="1" dirty="0">
                <a:solidFill>
                  <a:srgbClr val="CC0000"/>
                </a:solidFill>
              </a:rPr>
              <a:t>n</a:t>
            </a:r>
            <a:r>
              <a:rPr kumimoji="1" lang="en-US" altLang="zh-CN" sz="2400" b="1" dirty="0">
                <a:solidFill>
                  <a:srgbClr val="CC0000"/>
                </a:solidFill>
                <a:latin typeface="仿宋_GB2312" pitchFamily="49" charset="-122"/>
              </a:rPr>
              <a:t>-</a:t>
            </a:r>
            <a:r>
              <a:rPr kumimoji="1" lang="en-US" altLang="zh-CN" sz="2400" b="1" dirty="0">
                <a:solidFill>
                  <a:srgbClr val="CC0000"/>
                </a:solidFill>
              </a:rPr>
              <a:t>1</a:t>
            </a:r>
            <a:r>
              <a:rPr kumimoji="1" lang="zh-CN" altLang="zh-CN" sz="2400" b="1" dirty="0">
                <a:solidFill>
                  <a:srgbClr val="CC0000"/>
                </a:solidFill>
              </a:rPr>
              <a:t>次</a:t>
            </a:r>
            <a:endParaRPr kumimoji="1" lang="zh-CN" altLang="en-US" sz="2400" b="1" dirty="0">
              <a:solidFill>
                <a:srgbClr val="CC0000"/>
              </a:solidFill>
            </a:endParaRPr>
          </a:p>
          <a:p>
            <a:pPr defTabSz="1129030" eaLnBrk="1" hangingPunct="1">
              <a:defRPr/>
            </a:pPr>
            <a:r>
              <a:rPr kumimoji="1" lang="zh-CN" altLang="en-US" sz="2400" b="1" dirty="0">
                <a:solidFill>
                  <a:schemeClr val="hlink"/>
                </a:solidFill>
              </a:rPr>
              <a:t>        </a:t>
            </a:r>
            <a:r>
              <a:rPr kumimoji="1" lang="en-US" altLang="zh-CN" sz="2400" b="1" dirty="0">
                <a:solidFill>
                  <a:schemeClr val="tx2"/>
                </a:solidFill>
              </a:rPr>
              <a:t>for ( </a:t>
            </a:r>
            <a:r>
              <a:rPr kumimoji="1" lang="en-US" altLang="zh-CN" sz="2400" b="1" dirty="0" err="1">
                <a:solidFill>
                  <a:schemeClr val="tx2"/>
                </a:solidFill>
              </a:rPr>
              <a:t>int</a:t>
            </a:r>
            <a:r>
              <a:rPr kumimoji="1" lang="en-US" altLang="zh-CN" sz="2400" b="1" dirty="0">
                <a:solidFill>
                  <a:schemeClr val="tx2"/>
                </a:solidFill>
              </a:rPr>
              <a:t> j = 0; j &lt; m</a:t>
            </a:r>
            <a:r>
              <a:rPr kumimoji="1" lang="en-US" altLang="zh-CN" sz="2400" b="1" dirty="0">
                <a:solidFill>
                  <a:schemeClr val="tx2"/>
                </a:solidFill>
                <a:latin typeface="仿宋_GB2312" pitchFamily="49" charset="-122"/>
              </a:rPr>
              <a:t>-</a:t>
            </a:r>
            <a:r>
              <a:rPr kumimoji="1" lang="en-US" altLang="zh-CN" sz="2400" b="1" dirty="0">
                <a:solidFill>
                  <a:schemeClr val="tx2"/>
                </a:solidFill>
              </a:rPr>
              <a:t>1; j++ ) Next ( );</a:t>
            </a:r>
          </a:p>
          <a:p>
            <a:pPr defTabSz="1129030" eaLnBrk="1" hangingPunct="1">
              <a:defRPr/>
            </a:pPr>
            <a:r>
              <a:rPr kumimoji="1" lang="en-US" altLang="zh-CN" sz="2400" b="1" dirty="0">
                <a:solidFill>
                  <a:schemeClr val="tx2"/>
                </a:solidFill>
              </a:rPr>
              <a:t>         </a:t>
            </a:r>
            <a:r>
              <a:rPr kumimoji="1" lang="en-US" altLang="zh-CN" sz="2400" b="1" dirty="0">
                <a:solidFill>
                  <a:srgbClr val="CC0000"/>
                </a:solidFill>
              </a:rPr>
              <a:t>//</a:t>
            </a:r>
            <a:r>
              <a:rPr kumimoji="1" lang="zh-CN" altLang="en-US" sz="2400" b="1" dirty="0">
                <a:solidFill>
                  <a:srgbClr val="CC0000"/>
                </a:solidFill>
              </a:rPr>
              <a:t>循环</a:t>
            </a:r>
            <a:r>
              <a:rPr kumimoji="1" lang="en-US" altLang="zh-CN" sz="2400" b="1" dirty="0">
                <a:solidFill>
                  <a:srgbClr val="CC0000"/>
                </a:solidFill>
              </a:rPr>
              <a:t>m</a:t>
            </a:r>
            <a:r>
              <a:rPr kumimoji="1" lang="zh-CN" altLang="en-US" sz="2400" b="1" dirty="0">
                <a:solidFill>
                  <a:srgbClr val="CC0000"/>
                </a:solidFill>
              </a:rPr>
              <a:t>次使</a:t>
            </a:r>
            <a:r>
              <a:rPr kumimoji="1" lang="en-US" altLang="zh-CN" sz="2400" b="1" dirty="0">
                <a:solidFill>
                  <a:srgbClr val="CC0000"/>
                </a:solidFill>
              </a:rPr>
              <a:t>current</a:t>
            </a:r>
            <a:r>
              <a:rPr kumimoji="1" lang="zh-CN" altLang="en-US" sz="2400" b="1" dirty="0">
                <a:solidFill>
                  <a:srgbClr val="CC0000"/>
                </a:solidFill>
              </a:rPr>
              <a:t>指向被删除结点</a:t>
            </a:r>
          </a:p>
          <a:p>
            <a:pPr defTabSz="1129030" eaLnBrk="1" hangingPunct="1">
              <a:defRPr/>
            </a:pPr>
            <a:r>
              <a:rPr kumimoji="1" lang="zh-CN" altLang="en-US" sz="2400" b="1">
                <a:solidFill>
                  <a:schemeClr val="tx2"/>
                </a:solidFill>
              </a:rPr>
              <a:t>        </a:t>
            </a:r>
            <a:r>
              <a:rPr kumimoji="1" lang="en-US" altLang="zh-CN" sz="2400" b="1">
                <a:solidFill>
                  <a:schemeClr val="tx2"/>
                </a:solidFill>
              </a:rPr>
              <a:t>printf(“</a:t>
            </a:r>
            <a:r>
              <a:rPr kumimoji="1" lang="zh-CN" altLang="en-US" sz="2400" b="1">
                <a:solidFill>
                  <a:schemeClr val="tx2"/>
                </a:solidFill>
              </a:rPr>
              <a:t>出列</a:t>
            </a:r>
            <a:r>
              <a:rPr kumimoji="1" lang="zh-CN" altLang="en-US" sz="2400" b="1" dirty="0">
                <a:solidFill>
                  <a:schemeClr val="tx2"/>
                </a:solidFill>
              </a:rPr>
              <a:t>的</a:t>
            </a:r>
            <a:r>
              <a:rPr kumimoji="1" lang="zh-CN" altLang="en-US" sz="2400" b="1">
                <a:solidFill>
                  <a:schemeClr val="tx2"/>
                </a:solidFill>
              </a:rPr>
              <a:t>人是 </a:t>
            </a:r>
            <a:r>
              <a:rPr kumimoji="1" lang="en-US" altLang="zh-CN" sz="2400" b="1">
                <a:solidFill>
                  <a:schemeClr val="tx2"/>
                </a:solidFill>
              </a:rPr>
              <a:t>%d \n</a:t>
            </a:r>
            <a:r>
              <a:rPr kumimoji="1" lang="zh-CN" altLang="en-US" sz="2400" b="1">
                <a:solidFill>
                  <a:schemeClr val="tx2"/>
                </a:solidFill>
              </a:rPr>
              <a:t>”</a:t>
            </a:r>
            <a:r>
              <a:rPr kumimoji="1" lang="en-US" altLang="zh-CN" sz="2400" b="1">
                <a:solidFill>
                  <a:schemeClr val="tx2"/>
                </a:solidFill>
              </a:rPr>
              <a:t>, </a:t>
            </a:r>
            <a:r>
              <a:rPr kumimoji="1" lang="en-US" altLang="zh-CN" sz="2400" b="1" dirty="0" err="1"/>
              <a:t>GetElem_L</a:t>
            </a:r>
            <a:r>
              <a:rPr kumimoji="1" lang="en-US" altLang="zh-CN" sz="2400" b="1" dirty="0"/>
              <a:t> </a:t>
            </a:r>
            <a:r>
              <a:rPr kumimoji="1" lang="en-US" altLang="zh-CN" sz="2400" b="1">
                <a:solidFill>
                  <a:schemeClr val="tx2"/>
                </a:solidFill>
              </a:rPr>
              <a:t>( ));</a:t>
            </a:r>
            <a:r>
              <a:rPr kumimoji="1" lang="en-US" altLang="zh-CN" sz="2400" b="1">
                <a:solidFill>
                  <a:schemeClr val="hlink"/>
                </a:solidFill>
              </a:rPr>
              <a:t> </a:t>
            </a:r>
            <a:endParaRPr kumimoji="1" lang="en-US" altLang="zh-CN" sz="2400" b="1" dirty="0">
              <a:solidFill>
                <a:schemeClr val="hlink"/>
              </a:solidFill>
            </a:endParaRPr>
          </a:p>
          <a:p>
            <a:pPr defTabSz="1129030" eaLnBrk="1" hangingPunct="1">
              <a:defRPr/>
            </a:pPr>
            <a:r>
              <a:rPr kumimoji="1" lang="en-US" altLang="zh-CN" sz="2400" b="1" dirty="0">
                <a:solidFill>
                  <a:schemeClr val="hlink"/>
                </a:solidFill>
              </a:rPr>
              <a:t>         </a:t>
            </a:r>
            <a:r>
              <a:rPr kumimoji="1" lang="en-US" altLang="zh-CN" sz="2400" b="1" dirty="0">
                <a:solidFill>
                  <a:srgbClr val="CC0000"/>
                </a:solidFill>
              </a:rPr>
              <a:t>//</a:t>
            </a:r>
            <a:r>
              <a:rPr kumimoji="1" lang="zh-CN" altLang="en-US" sz="2400" b="1" dirty="0">
                <a:solidFill>
                  <a:srgbClr val="CC0000"/>
                </a:solidFill>
              </a:rPr>
              <a:t>出列人员的数据</a:t>
            </a:r>
          </a:p>
          <a:p>
            <a:pPr defTabSz="1129030" eaLnBrk="1" hangingPunct="1">
              <a:defRPr/>
            </a:pPr>
            <a:r>
              <a:rPr kumimoji="1" lang="zh-CN" altLang="en-US" sz="2400" b="1" dirty="0">
                <a:solidFill>
                  <a:schemeClr val="hlink"/>
                </a:solidFill>
              </a:rPr>
              <a:t>        </a:t>
            </a:r>
            <a:r>
              <a:rPr kumimoji="1" lang="en-US" altLang="zh-CN" sz="2400" b="1" dirty="0" err="1">
                <a:solidFill>
                  <a:schemeClr val="tx2"/>
                </a:solidFill>
              </a:rPr>
              <a:t>ListDelete</a:t>
            </a:r>
            <a:r>
              <a:rPr kumimoji="1" lang="en-US" altLang="zh-CN" sz="2400" b="1" dirty="0">
                <a:solidFill>
                  <a:schemeClr val="tx2"/>
                </a:solidFill>
              </a:rPr>
              <a:t> ( );</a:t>
            </a:r>
            <a:r>
              <a:rPr kumimoji="1" lang="en-US" altLang="zh-CN" sz="2400" b="1" dirty="0">
                <a:solidFill>
                  <a:schemeClr val="hlink"/>
                </a:solidFill>
              </a:rPr>
              <a:t>                    </a:t>
            </a:r>
            <a:r>
              <a:rPr kumimoji="1" lang="en-US" altLang="zh-CN" sz="2400" b="1" dirty="0">
                <a:solidFill>
                  <a:srgbClr val="CC0000"/>
                </a:solidFill>
              </a:rPr>
              <a:t>//</a:t>
            </a:r>
            <a:r>
              <a:rPr kumimoji="1" lang="zh-CN" altLang="en-US" sz="2400" b="1" dirty="0">
                <a:solidFill>
                  <a:srgbClr val="CC0000"/>
                </a:solidFill>
              </a:rPr>
              <a:t>删去每一趟的第</a:t>
            </a:r>
            <a:r>
              <a:rPr kumimoji="1" lang="en-US" altLang="zh-CN" sz="2400" b="1" dirty="0">
                <a:solidFill>
                  <a:srgbClr val="CC0000"/>
                </a:solidFill>
              </a:rPr>
              <a:t>m</a:t>
            </a:r>
            <a:r>
              <a:rPr kumimoji="1" lang="zh-CN" altLang="en-US" sz="2400" b="1" dirty="0">
                <a:solidFill>
                  <a:srgbClr val="CC0000"/>
                </a:solidFill>
              </a:rPr>
              <a:t>结点</a:t>
            </a:r>
          </a:p>
          <a:p>
            <a:pPr defTabSz="1129030" eaLnBrk="1" hangingPunct="1">
              <a:defRPr/>
            </a:pPr>
            <a:r>
              <a:rPr kumimoji="1" lang="zh-CN" altLang="en-US" sz="2400" b="1" dirty="0">
                <a:solidFill>
                  <a:schemeClr val="hlink"/>
                </a:solidFill>
              </a:rPr>
              <a:t>    </a:t>
            </a:r>
            <a:r>
              <a:rPr kumimoji="1" lang="en-US" altLang="zh-CN" sz="2400" b="1" dirty="0">
                <a:solidFill>
                  <a:schemeClr val="tx2"/>
                </a:solidFill>
              </a:rPr>
              <a:t>}</a:t>
            </a:r>
            <a:endParaRPr kumimoji="1" lang="en-US" altLang="zh-CN" sz="2400" b="1" dirty="0">
              <a:solidFill>
                <a:schemeClr val="hlink"/>
              </a:solidFill>
            </a:endParaRPr>
          </a:p>
        </p:txBody>
      </p:sp>
      <p:pic>
        <p:nvPicPr>
          <p:cNvPr id="110595"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sld>
</file>

<file path=ppt/theme/theme1.xml><?xml version="1.0" encoding="utf-8"?>
<a:theme xmlns:a="http://schemas.openxmlformats.org/drawingml/2006/main" name="默认设计模板">
  <a:themeElements>
    <a:clrScheme name="">
      <a:dk1>
        <a:srgbClr val="000000"/>
      </a:dk1>
      <a:lt1>
        <a:srgbClr val="FEFFFF"/>
      </a:lt1>
      <a:dk2>
        <a:srgbClr val="000000"/>
      </a:dk2>
      <a:lt2>
        <a:srgbClr val="969696"/>
      </a:lt2>
      <a:accent1>
        <a:srgbClr val="00CC99"/>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默认设计模板">
      <a:majorFont>
        <a:latin typeface="Times New Roman"/>
        <a:ea typeface="仿宋_GB2312"/>
        <a:cs typeface=""/>
      </a:majorFont>
      <a:minorFont>
        <a:latin typeface="Times New Roman"/>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txDef>
      <a:spPr bwMode="auto">
        <a:solidFill>
          <a:schemeClr val="bg1"/>
        </a:solidFill>
        <a:ln w="38100">
          <a:noFill/>
          <a:miter lim="800000"/>
        </a:ln>
      </a:spPr>
      <a:bodyPr wrap="square" lIns="90000" tIns="46800" rIns="90000" bIns="46800">
        <a:spAutoFit/>
      </a:bodyPr>
      <a:lstStyle>
        <a:defPPr>
          <a:defRPr sz="2400" dirty="0">
            <a:solidFill>
              <a:srgbClr val="FF0000"/>
            </a:solidFill>
          </a:defRPr>
        </a:defPPr>
      </a:lstStyle>
    </a:tx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8414</Words>
  <Application>Microsoft Office PowerPoint</Application>
  <PresentationFormat>全屏显示(4:3)</PresentationFormat>
  <Paragraphs>1838</Paragraphs>
  <Slides>161</Slides>
  <Notes>4</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2</vt:i4>
      </vt:variant>
      <vt:variant>
        <vt:lpstr>幻灯片标题</vt:lpstr>
      </vt:variant>
      <vt:variant>
        <vt:i4>161</vt:i4>
      </vt:variant>
    </vt:vector>
  </HeadingPairs>
  <TitlesOfParts>
    <vt:vector size="183" baseType="lpstr">
      <vt:lpstr>Times New Roman</vt:lpstr>
      <vt:lpstr>仿宋_GB2312</vt:lpstr>
      <vt:lpstr>Arial</vt:lpstr>
      <vt:lpstr>Calibri Light</vt:lpstr>
      <vt:lpstr>宋体</vt:lpstr>
      <vt:lpstr>Calibri</vt:lpstr>
      <vt:lpstr>华文行楷</vt:lpstr>
      <vt:lpstr>华文楷体</vt:lpstr>
      <vt:lpstr>楷体_GB2312</vt:lpstr>
      <vt:lpstr>方正书宋简体</vt:lpstr>
      <vt:lpstr>方正细圆简体</vt:lpstr>
      <vt:lpstr>Wingdings</vt:lpstr>
      <vt:lpstr>Tahoma</vt:lpstr>
      <vt:lpstr>隶书</vt:lpstr>
      <vt:lpstr>Arial Narrow</vt:lpstr>
      <vt:lpstr>Symbol</vt:lpstr>
      <vt:lpstr>黑体</vt:lpstr>
      <vt:lpstr>默认设计模板</vt:lpstr>
      <vt:lpstr>自定义设计方案</vt:lpstr>
      <vt:lpstr>1_自定义设计方案</vt:lpstr>
      <vt:lpstr>Microsoft 公式 3.0</vt:lpstr>
      <vt:lpstr>Microsoft Word Picture</vt:lpstr>
      <vt:lpstr>PowerPoint 演示文稿</vt:lpstr>
      <vt:lpstr>PowerPoint 演示文稿</vt:lpstr>
      <vt:lpstr>PowerPoint 演示文稿</vt:lpstr>
      <vt:lpstr>PowerPoint 演示文稿</vt:lpstr>
      <vt:lpstr>PowerPoint 演示文稿</vt:lpstr>
      <vt:lpstr>PowerPoint 演示文稿</vt:lpstr>
      <vt:lpstr>例1    分析26 个英文字母组成的英文表</vt:lpstr>
      <vt:lpstr>PowerPoint 演示文稿</vt:lpstr>
      <vt:lpstr>PowerPoint 演示文稿</vt:lpstr>
      <vt:lpstr>PowerPoint 演示文稿</vt:lpstr>
      <vt:lpstr>PowerPoint 演示文稿</vt:lpstr>
      <vt:lpstr>多项式相加</vt:lpstr>
      <vt:lpstr>多项式相加</vt:lpstr>
      <vt:lpstr>多项式相加</vt:lpstr>
      <vt:lpstr>多项式相加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多项式相加</vt:lpstr>
      <vt:lpstr>多项式相加</vt:lpstr>
      <vt:lpstr>多项式相加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lidongmei</dc:creator>
  <cp:lastModifiedBy>DrW</cp:lastModifiedBy>
  <cp:revision>1034</cp:revision>
  <dcterms:created xsi:type="dcterms:W3CDTF">1996-07-15T15:40:02Z</dcterms:created>
  <dcterms:modified xsi:type="dcterms:W3CDTF">2020-09-14T01:01:00Z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