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3"/>
  </p:handoutMasterIdLst>
  <p:sldIdLst>
    <p:sldId id="256" r:id="rId3"/>
    <p:sldId id="561" r:id="rId5"/>
    <p:sldId id="857" r:id="rId6"/>
    <p:sldId id="755" r:id="rId7"/>
    <p:sldId id="939" r:id="rId8"/>
    <p:sldId id="509" r:id="rId9"/>
    <p:sldId id="510" r:id="rId10"/>
    <p:sldId id="941" r:id="rId11"/>
    <p:sldId id="942" r:id="rId12"/>
    <p:sldId id="943" r:id="rId13"/>
    <p:sldId id="944" r:id="rId14"/>
    <p:sldId id="937" r:id="rId15"/>
    <p:sldId id="938" r:id="rId16"/>
    <p:sldId id="513" r:id="rId17"/>
    <p:sldId id="934" r:id="rId18"/>
    <p:sldId id="935" r:id="rId19"/>
    <p:sldId id="511" r:id="rId20"/>
    <p:sldId id="757" r:id="rId21"/>
    <p:sldId id="515" r:id="rId22"/>
    <p:sldId id="758" r:id="rId23"/>
    <p:sldId id="517" r:id="rId24"/>
    <p:sldId id="512" r:id="rId25"/>
    <p:sldId id="592" r:id="rId26"/>
    <p:sldId id="651" r:id="rId27"/>
    <p:sldId id="652" r:id="rId28"/>
    <p:sldId id="760" r:id="rId29"/>
    <p:sldId id="761" r:id="rId30"/>
    <p:sldId id="655" r:id="rId31"/>
    <p:sldId id="668" r:id="rId32"/>
    <p:sldId id="669" r:id="rId33"/>
    <p:sldId id="670" r:id="rId34"/>
    <p:sldId id="762" r:id="rId35"/>
    <p:sldId id="790" r:id="rId36"/>
    <p:sldId id="791" r:id="rId37"/>
    <p:sldId id="851" r:id="rId38"/>
    <p:sldId id="671" r:id="rId39"/>
    <p:sldId id="677" r:id="rId40"/>
    <p:sldId id="764" r:id="rId41"/>
    <p:sldId id="765" r:id="rId42"/>
    <p:sldId id="763" r:id="rId43"/>
    <p:sldId id="766" r:id="rId44"/>
    <p:sldId id="767" r:id="rId45"/>
    <p:sldId id="768" r:id="rId46"/>
    <p:sldId id="678" r:id="rId47"/>
    <p:sldId id="769" r:id="rId48"/>
    <p:sldId id="770" r:id="rId49"/>
    <p:sldId id="771" r:id="rId50"/>
    <p:sldId id="680" r:id="rId51"/>
    <p:sldId id="786" r:id="rId52"/>
    <p:sldId id="984" r:id="rId53"/>
    <p:sldId id="925" r:id="rId54"/>
    <p:sldId id="926" r:id="rId55"/>
    <p:sldId id="927" r:id="rId56"/>
    <p:sldId id="928" r:id="rId57"/>
    <p:sldId id="783" r:id="rId58"/>
    <p:sldId id="787" r:id="rId59"/>
    <p:sldId id="537" r:id="rId60"/>
    <p:sldId id="788" r:id="rId61"/>
    <p:sldId id="789" r:id="rId62"/>
    <p:sldId id="584" r:id="rId63"/>
    <p:sldId id="856" r:id="rId64"/>
    <p:sldId id="922" r:id="rId65"/>
    <p:sldId id="774" r:id="rId66"/>
    <p:sldId id="773" r:id="rId67"/>
    <p:sldId id="853" r:id="rId68"/>
    <p:sldId id="863" r:id="rId69"/>
    <p:sldId id="778" r:id="rId70"/>
    <p:sldId id="779" r:id="rId71"/>
    <p:sldId id="864" r:id="rId72"/>
    <p:sldId id="865" r:id="rId73"/>
    <p:sldId id="866" r:id="rId74"/>
    <p:sldId id="867" r:id="rId75"/>
    <p:sldId id="898" r:id="rId76"/>
    <p:sldId id="899" r:id="rId77"/>
    <p:sldId id="901" r:id="rId78"/>
    <p:sldId id="900" r:id="rId79"/>
    <p:sldId id="902" r:id="rId80"/>
    <p:sldId id="905" r:id="rId81"/>
    <p:sldId id="906" r:id="rId82"/>
    <p:sldId id="907" r:id="rId83"/>
    <p:sldId id="908" r:id="rId84"/>
    <p:sldId id="909" r:id="rId85"/>
    <p:sldId id="910" r:id="rId86"/>
    <p:sldId id="911" r:id="rId87"/>
    <p:sldId id="912" r:id="rId88"/>
    <p:sldId id="913" r:id="rId89"/>
    <p:sldId id="914" r:id="rId90"/>
    <p:sldId id="915" r:id="rId91"/>
    <p:sldId id="916" r:id="rId92"/>
    <p:sldId id="917" r:id="rId93"/>
    <p:sldId id="918" r:id="rId94"/>
    <p:sldId id="919" r:id="rId95"/>
    <p:sldId id="920" r:id="rId96"/>
    <p:sldId id="870" r:id="rId97"/>
    <p:sldId id="803" r:id="rId98"/>
    <p:sldId id="804" r:id="rId99"/>
    <p:sldId id="923" r:id="rId100"/>
    <p:sldId id="872" r:id="rId101"/>
    <p:sldId id="924" r:id="rId102"/>
    <p:sldId id="921" r:id="rId103"/>
    <p:sldId id="874" r:id="rId104"/>
    <p:sldId id="875" r:id="rId105"/>
    <p:sldId id="876" r:id="rId106"/>
    <p:sldId id="877" r:id="rId107"/>
    <p:sldId id="879" r:id="rId108"/>
    <p:sldId id="881" r:id="rId109"/>
    <p:sldId id="882" r:id="rId110"/>
    <p:sldId id="805" r:id="rId111"/>
    <p:sldId id="806" r:id="rId112"/>
    <p:sldId id="807" r:id="rId113"/>
    <p:sldId id="808" r:id="rId114"/>
    <p:sldId id="829" r:id="rId115"/>
    <p:sldId id="811" r:id="rId116"/>
    <p:sldId id="812" r:id="rId117"/>
    <p:sldId id="813" r:id="rId118"/>
    <p:sldId id="814" r:id="rId119"/>
    <p:sldId id="945" r:id="rId120"/>
    <p:sldId id="946" r:id="rId121"/>
    <p:sldId id="947" r:id="rId122"/>
    <p:sldId id="950" r:id="rId123"/>
    <p:sldId id="951" r:id="rId124"/>
    <p:sldId id="952" r:id="rId125"/>
    <p:sldId id="953" r:id="rId126"/>
    <p:sldId id="954" r:id="rId127"/>
    <p:sldId id="955" r:id="rId128"/>
    <p:sldId id="957" r:id="rId129"/>
    <p:sldId id="958" r:id="rId130"/>
    <p:sldId id="959" r:id="rId131"/>
    <p:sldId id="960" r:id="rId132"/>
    <p:sldId id="961" r:id="rId133"/>
    <p:sldId id="962" r:id="rId134"/>
    <p:sldId id="963" r:id="rId135"/>
    <p:sldId id="964" r:id="rId136"/>
    <p:sldId id="965" r:id="rId137"/>
    <p:sldId id="976" r:id="rId138"/>
    <p:sldId id="977" r:id="rId139"/>
    <p:sldId id="978" r:id="rId140"/>
    <p:sldId id="979" r:id="rId141"/>
    <p:sldId id="980" r:id="rId142"/>
    <p:sldId id="981" r:id="rId143"/>
    <p:sldId id="982" r:id="rId144"/>
    <p:sldId id="983" r:id="rId145"/>
    <p:sldId id="966" r:id="rId146"/>
    <p:sldId id="967" r:id="rId147"/>
    <p:sldId id="968" r:id="rId148"/>
    <p:sldId id="970" r:id="rId149"/>
    <p:sldId id="971" r:id="rId150"/>
    <p:sldId id="972" r:id="rId151"/>
    <p:sldId id="973" r:id="rId152"/>
    <p:sldId id="974" r:id="rId153"/>
    <p:sldId id="975" r:id="rId154"/>
    <p:sldId id="840" r:id="rId155"/>
    <p:sldId id="884" r:id="rId156"/>
    <p:sldId id="886" r:id="rId157"/>
    <p:sldId id="887" r:id="rId158"/>
    <p:sldId id="889" r:id="rId159"/>
    <p:sldId id="890" r:id="rId160"/>
    <p:sldId id="885" r:id="rId161"/>
    <p:sldId id="891" r:id="rId16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  <a:srgbClr val="CCFFCC"/>
    <a:srgbClr val="FFFFE7"/>
    <a:srgbClr val="FF6699"/>
    <a:srgbClr val="FF0000"/>
    <a:srgbClr val="CCCCFF"/>
    <a:srgbClr val="FFCC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7920" autoAdjust="0"/>
  </p:normalViewPr>
  <p:slideViewPr>
    <p:cSldViewPr snapToObjects="1">
      <p:cViewPr varScale="1">
        <p:scale>
          <a:sx n="33" d="100"/>
          <a:sy n="33" d="100"/>
        </p:scale>
        <p:origin x="1614" y="60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206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6" Type="http://schemas.openxmlformats.org/officeDocument/2006/relationships/tableStyles" Target="tableStyles.xml"/><Relationship Id="rId165" Type="http://schemas.openxmlformats.org/officeDocument/2006/relationships/viewProps" Target="viewProps.xml"/><Relationship Id="rId164" Type="http://schemas.openxmlformats.org/officeDocument/2006/relationships/presProps" Target="presProps.xml"/><Relationship Id="rId163" Type="http://schemas.openxmlformats.org/officeDocument/2006/relationships/handoutMaster" Target="handoutMasters/handoutMaster1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1.xml"/><Relationship Id="rId1" Type="http://schemas.openxmlformats.org/officeDocument/2006/relationships/slide" Target="slides/slide9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defRPr sz="1200" b="0">
                <a:ea typeface="仿宋_GB2312"/>
                <a:cs typeface="仿宋_GB2312"/>
              </a:defRPr>
            </a:lvl1pPr>
          </a:lstStyle>
          <a:p>
            <a:pPr>
              <a:defRPr/>
            </a:pPr>
            <a:fld id="{C96A92B2-9CBB-4568-AB44-27A85F69BF0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defRPr sz="1200" b="0">
                <a:ea typeface="仿宋_GB2312"/>
                <a:cs typeface="仿宋_GB2312"/>
              </a:defRPr>
            </a:lvl1pPr>
          </a:lstStyle>
          <a:p>
            <a:pPr>
              <a:defRPr/>
            </a:pPr>
            <a:fld id="{85DC6BC3-0016-4C84-A279-03F0602F054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7D60DB11-4311-4C18-B94E-70FBBD819595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52177DB7-D391-439A-875A-D20FB9A15CA8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560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2B084553-43CD-435E-BA1F-F5FF1ABE4A21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27651" name="Rectangle 1026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7652" name="Rectangle 1027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7E5D8FAA-E615-4E0A-85CA-4DBB508A31E3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37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686A70E1-36E4-43AE-9D3E-0E987CC73A89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35843" name="Rectangle 1026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5844" name="Rectangle 1027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7F271692-CFBB-4C16-8C8B-203C2C57280A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fld id="{42E13709-F1B8-448E-831A-2A70A9018C85}" type="slidenum">
              <a:rPr lang="en-US" altLang="zh-CN" sz="1200" b="0" smtClean="0">
                <a:ea typeface="仿宋_GB2312"/>
                <a:cs typeface="仿宋_GB2312"/>
              </a:rPr>
            </a:fld>
            <a:endParaRPr lang="en-US" altLang="zh-CN" sz="1200" b="0" smtClean="0">
              <a:ea typeface="仿宋_GB2312"/>
              <a:cs typeface="仿宋_GB231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ea typeface="仿宋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AB91ACF1-FCF1-4331-A71A-856F46398CA2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7A129C4-96E8-4740-A6F9-09F714EA7489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09600"/>
            <a:ext cx="1995487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9288" y="609600"/>
            <a:ext cx="583565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E494CD01-F6B2-47B0-AD79-D5EBAAA86142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EFD20DC-0A5C-4400-A9DB-67E532826FF8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 showMasterSp="0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49288" y="1449388"/>
            <a:ext cx="7983537" cy="47259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B00E374A-219E-4B5C-B3D3-BA75EB40D44C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88" y="609600"/>
            <a:ext cx="6400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AA349D1C-3BF6-46AD-806E-AE8A3013FF86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C3C3A2F3-24D9-450D-A5B1-D9E98BF8C5FB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717C80BC-B832-4CF1-8584-6120A9AA46EF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9288" y="1449388"/>
            <a:ext cx="3914775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449388"/>
            <a:ext cx="3916362" cy="4725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239354B-000D-4B22-99D9-6021EB986AC7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0A4E7360-A0E8-4EA6-A14C-86AABB181A5D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605D4C6A-2E15-407C-B60A-8BB50BAD4F53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F5C3C5C1-9577-4ED1-AFB1-B984D5EAC39C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04C8827-8F56-4CDA-9D13-523A95329403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9545FB03-0B25-4865-99DE-50E0D0601362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609600"/>
            <a:ext cx="64008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288" y="1449388"/>
            <a:ext cx="79835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25" y="6240463"/>
            <a:ext cx="441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                    </a:t>
            </a:r>
            <a:fld id="{DD8D3591-4BA4-40C3-AE14-693616CDF6EF}" type="datetime2">
              <a:rPr lang="zh-CN" altLang="en-US" smtClean="0"/>
            </a:fld>
            <a:r>
              <a:rPr lang="en-US" altLang="zh-CN" smtClean="0"/>
              <a:t>        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1488" y="6240463"/>
            <a:ext cx="3781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281738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>
            <a:off x="1588" y="568325"/>
            <a:ext cx="91424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WordArt 20"/>
          <p:cNvSpPr>
            <a:spLocks noChangeArrowheads="1" noChangeShapeType="1" noTextEdit="1"/>
          </p:cNvSpPr>
          <p:nvPr/>
        </p:nvSpPr>
        <p:spPr bwMode="auto">
          <a:xfrm rot="46488">
            <a:off x="211138" y="-11113"/>
            <a:ext cx="2095500" cy="495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200" i="1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2154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Narrow" panose="020B0606020202030204" pitchFamily="34" charset="0"/>
              </a:rPr>
              <a:t>data structure</a:t>
            </a:r>
            <a:endParaRPr lang="zh-CN" altLang="en-US" sz="3200" i="1" kern="1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2154000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仿宋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  <a:cs typeface="仿宋_GB231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仿宋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仿宋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仿宋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仿宋_GB231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0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1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5.bin"/></Relationships>
</file>

<file path=ppt/slides/_rels/slide1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6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17.bin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jpe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oleObject" Target="../embeddings/oleObject18.bin"/></Relationships>
</file>

<file path=ppt/slides/_rels/slide1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50.png"/><Relationship Id="rId1" Type="http://schemas.openxmlformats.org/officeDocument/2006/relationships/oleObject" Target="../embeddings/oleObject19.bin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1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6.jpeg"/><Relationship Id="rId2" Type="http://schemas.openxmlformats.org/officeDocument/2006/relationships/image" Target="../media/image55.wmf"/><Relationship Id="rId1" Type="http://schemas.openxmlformats.org/officeDocument/2006/relationships/oleObject" Target="../embeddings/oleObject21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15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://blog.csdn.net/ro_wsy/article/details/7693159" TargetMode="Externa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22.bin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23.bin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6.png"/><Relationship Id="rId1" Type="http://schemas.openxmlformats.org/officeDocument/2006/relationships/slide" Target="slide1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hyperlink" Target="&#27721;&#35834;&#22612;&#25913;.swf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8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928688" y="1017588"/>
            <a:ext cx="6335712" cy="169545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66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第</a:t>
            </a:r>
            <a:r>
              <a:rPr lang="en-US" altLang="zh-CN" sz="66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华文行楷" panose="02010800040101010101" pitchFamily="2" charset="-122"/>
                <a:cs typeface="+mj-cs"/>
              </a:rPr>
              <a:t>3</a:t>
            </a:r>
            <a:r>
              <a:rPr lang="zh-CN" altLang="en-US" sz="66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章 栈和队列</a:t>
            </a:r>
            <a:br>
              <a:rPr lang="zh-CN" altLang="en-US" sz="6600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</a:br>
            <a:endParaRPr lang="zh-CN" altLang="en-US" sz="6600" i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8435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1843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555875"/>
            <a:ext cx="22098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6"/>
          <p:cNvGraphicFramePr>
            <a:graphicFrameLocks noChangeAspect="1"/>
          </p:cNvGraphicFramePr>
          <p:nvPr/>
        </p:nvGraphicFramePr>
        <p:xfrm>
          <a:off x="1031875" y="1858963"/>
          <a:ext cx="366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1" imgW="1028700" imgH="228600" progId="Equation.3">
                  <p:embed/>
                </p:oleObj>
              </mc:Choice>
              <mc:Fallback>
                <p:oleObj name="公式" r:id="rId1" imgW="10287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858963"/>
                        <a:ext cx="3663950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Line 27"/>
          <p:cNvSpPr>
            <a:spLocks noChangeShapeType="1"/>
          </p:cNvSpPr>
          <p:nvPr/>
        </p:nvSpPr>
        <p:spPr bwMode="auto">
          <a:xfrm>
            <a:off x="1952625" y="28305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Line 28"/>
          <p:cNvSpPr>
            <a:spLocks noChangeShapeType="1"/>
          </p:cNvSpPr>
          <p:nvPr/>
        </p:nvSpPr>
        <p:spPr bwMode="auto">
          <a:xfrm>
            <a:off x="1952625" y="37449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Text Box 29"/>
          <p:cNvSpPr txBox="1">
            <a:spLocks noChangeArrowheads="1"/>
          </p:cNvSpPr>
          <p:nvPr/>
        </p:nvSpPr>
        <p:spPr bwMode="auto">
          <a:xfrm>
            <a:off x="2257425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26" name="Text Box 30"/>
          <p:cNvSpPr txBox="1">
            <a:spLocks noChangeArrowheads="1"/>
          </p:cNvSpPr>
          <p:nvPr/>
        </p:nvSpPr>
        <p:spPr bwMode="auto">
          <a:xfrm>
            <a:off x="3067050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2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27" name="Text Box 31"/>
          <p:cNvSpPr txBox="1">
            <a:spLocks noChangeArrowheads="1"/>
          </p:cNvSpPr>
          <p:nvPr/>
        </p:nvSpPr>
        <p:spPr bwMode="auto">
          <a:xfrm>
            <a:off x="3981450" y="2906713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3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28" name="Text Box 32"/>
          <p:cNvSpPr txBox="1">
            <a:spLocks noChangeArrowheads="1"/>
          </p:cNvSpPr>
          <p:nvPr/>
        </p:nvSpPr>
        <p:spPr bwMode="auto">
          <a:xfrm>
            <a:off x="5610225" y="2857500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n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29" name="Text Box 33"/>
          <p:cNvSpPr txBox="1">
            <a:spLocks noChangeArrowheads="1"/>
          </p:cNvSpPr>
          <p:nvPr/>
        </p:nvSpPr>
        <p:spPr bwMode="auto">
          <a:xfrm>
            <a:off x="4695825" y="2781300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楷体_GB2312"/>
                <a:ea typeface="楷体_GB2312"/>
                <a:cs typeface="楷体_GB2312"/>
              </a:rPr>
              <a:t>...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30" name="Line 35"/>
          <p:cNvSpPr>
            <a:spLocks noChangeShapeType="1"/>
          </p:cNvSpPr>
          <p:nvPr/>
        </p:nvSpPr>
        <p:spPr bwMode="auto">
          <a:xfrm>
            <a:off x="5915025" y="3744913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5"/>
          <p:cNvGrpSpPr/>
          <p:nvPr/>
        </p:nvGrpSpPr>
        <p:grpSpPr bwMode="auto">
          <a:xfrm>
            <a:off x="3086100" y="3744913"/>
            <a:ext cx="549275" cy="1179512"/>
            <a:chOff x="1944" y="2359"/>
            <a:chExt cx="346" cy="743"/>
          </a:xfrm>
        </p:grpSpPr>
        <p:sp>
          <p:nvSpPr>
            <p:cNvPr id="30740" name="Line 34"/>
            <p:cNvSpPr>
              <a:spLocks noChangeShapeType="1"/>
            </p:cNvSpPr>
            <p:nvPr/>
          </p:nvSpPr>
          <p:spPr bwMode="auto">
            <a:xfrm>
              <a:off x="2082" y="2359"/>
              <a:ext cx="0" cy="2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36"/>
            <p:cNvSpPr txBox="1">
              <a:spLocks noChangeArrowheads="1"/>
            </p:cNvSpPr>
            <p:nvPr/>
          </p:nvSpPr>
          <p:spPr bwMode="auto">
            <a:xfrm>
              <a:off x="1944" y="2666"/>
              <a:ext cx="34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队头</a:t>
              </a:r>
              <a:endParaRPr lang="zh-CN" altLang="en-US" sz="2400"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0732" name="Text Box 37"/>
          <p:cNvSpPr txBox="1">
            <a:spLocks noChangeArrowheads="1"/>
          </p:cNvSpPr>
          <p:nvPr/>
        </p:nvSpPr>
        <p:spPr bwMode="auto">
          <a:xfrm>
            <a:off x="5610225" y="4202113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队尾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0733" name="Line 39"/>
          <p:cNvSpPr>
            <a:spLocks noChangeShapeType="1"/>
          </p:cNvSpPr>
          <p:nvPr/>
        </p:nvSpPr>
        <p:spPr bwMode="auto">
          <a:xfrm flipH="1">
            <a:off x="641350" y="3363913"/>
            <a:ext cx="1143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Text Box 40"/>
          <p:cNvSpPr txBox="1">
            <a:spLocks noChangeArrowheads="1"/>
          </p:cNvSpPr>
          <p:nvPr/>
        </p:nvSpPr>
        <p:spPr bwMode="auto">
          <a:xfrm>
            <a:off x="685800" y="2830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出队列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30735" name="Rectangle 41"/>
          <p:cNvSpPr>
            <a:spLocks noChangeArrowheads="1"/>
          </p:cNvSpPr>
          <p:nvPr/>
        </p:nvSpPr>
        <p:spPr bwMode="auto">
          <a:xfrm>
            <a:off x="2241550" y="2982913"/>
            <a:ext cx="6096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grpSp>
        <p:nvGrpSpPr>
          <p:cNvPr id="3" name="Group 44"/>
          <p:cNvGrpSpPr/>
          <p:nvPr/>
        </p:nvGrpSpPr>
        <p:grpSpPr bwMode="auto">
          <a:xfrm>
            <a:off x="2266950" y="2982913"/>
            <a:ext cx="609600" cy="685800"/>
            <a:chOff x="1428" y="1879"/>
            <a:chExt cx="384" cy="432"/>
          </a:xfrm>
        </p:grpSpPr>
        <p:sp>
          <p:nvSpPr>
            <p:cNvPr id="30738" name="Line 42"/>
            <p:cNvSpPr>
              <a:spLocks noChangeShapeType="1"/>
            </p:cNvSpPr>
            <p:nvPr/>
          </p:nvSpPr>
          <p:spPr bwMode="auto">
            <a:xfrm>
              <a:off x="1428" y="1879"/>
              <a:ext cx="384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43"/>
            <p:cNvSpPr>
              <a:spLocks noChangeShapeType="1"/>
            </p:cNvSpPr>
            <p:nvPr/>
          </p:nvSpPr>
          <p:spPr bwMode="auto">
            <a:xfrm flipV="1">
              <a:off x="1428" y="1879"/>
              <a:ext cx="384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7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126979" name="Picture 2" descr="C:\Documents and Settings\Administrator\Application Data\Tencent\Users\597999009\QQ\WinTemp\RichOle\}O1]~J%G2TLDMXAZW_BV`B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857250"/>
            <a:ext cx="885825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64930" name="Comment 2"/>
          <p:cNvSpPr>
            <a:spLocks noChangeArrowheads="1"/>
          </p:cNvSpPr>
          <p:nvPr/>
        </p:nvSpPr>
        <p:spPr bwMode="auto">
          <a:xfrm>
            <a:off x="-47625" y="0"/>
            <a:ext cx="555625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解决的方法－－循环队列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128004" name="Group 3"/>
          <p:cNvGrpSpPr>
            <a:grpSpLocks noChangeAspect="1"/>
          </p:cNvGrpSpPr>
          <p:nvPr/>
        </p:nvGrpSpPr>
        <p:grpSpPr bwMode="auto">
          <a:xfrm>
            <a:off x="60325" y="2133600"/>
            <a:ext cx="4872038" cy="3697288"/>
            <a:chOff x="113" y="572"/>
            <a:chExt cx="3402" cy="1996"/>
          </a:xfrm>
        </p:grpSpPr>
        <p:sp>
          <p:nvSpPr>
            <p:cNvPr id="12800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3" y="572"/>
              <a:ext cx="3402" cy="19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09" name="Freeform 5"/>
            <p:cNvSpPr/>
            <p:nvPr/>
          </p:nvSpPr>
          <p:spPr bwMode="auto">
            <a:xfrm>
              <a:off x="781" y="583"/>
              <a:ext cx="2190" cy="1971"/>
            </a:xfrm>
            <a:custGeom>
              <a:avLst/>
              <a:gdLst>
                <a:gd name="T0" fmla="*/ 0 w 2190"/>
                <a:gd name="T1" fmla="*/ 987 h 1971"/>
                <a:gd name="T2" fmla="*/ 4 w 2190"/>
                <a:gd name="T3" fmla="*/ 871 h 1971"/>
                <a:gd name="T4" fmla="*/ 27 w 2190"/>
                <a:gd name="T5" fmla="*/ 759 h 1971"/>
                <a:gd name="T6" fmla="*/ 66 w 2190"/>
                <a:gd name="T7" fmla="*/ 647 h 1971"/>
                <a:gd name="T8" fmla="*/ 116 w 2190"/>
                <a:gd name="T9" fmla="*/ 542 h 1971"/>
                <a:gd name="T10" fmla="*/ 179 w 2190"/>
                <a:gd name="T11" fmla="*/ 444 h 1971"/>
                <a:gd name="T12" fmla="*/ 256 w 2190"/>
                <a:gd name="T13" fmla="*/ 353 h 1971"/>
                <a:gd name="T14" fmla="*/ 342 w 2190"/>
                <a:gd name="T15" fmla="*/ 269 h 1971"/>
                <a:gd name="T16" fmla="*/ 439 w 2190"/>
                <a:gd name="T17" fmla="*/ 196 h 1971"/>
                <a:gd name="T18" fmla="*/ 548 w 2190"/>
                <a:gd name="T19" fmla="*/ 133 h 1971"/>
                <a:gd name="T20" fmla="*/ 660 w 2190"/>
                <a:gd name="T21" fmla="*/ 80 h 1971"/>
                <a:gd name="T22" fmla="*/ 781 w 2190"/>
                <a:gd name="T23" fmla="*/ 42 h 1971"/>
                <a:gd name="T24" fmla="*/ 905 w 2190"/>
                <a:gd name="T25" fmla="*/ 14 h 1971"/>
                <a:gd name="T26" fmla="*/ 1029 w 2190"/>
                <a:gd name="T27" fmla="*/ 0 h 1971"/>
                <a:gd name="T28" fmla="*/ 1157 w 2190"/>
                <a:gd name="T29" fmla="*/ 0 h 1971"/>
                <a:gd name="T30" fmla="*/ 1285 w 2190"/>
                <a:gd name="T31" fmla="*/ 14 h 1971"/>
                <a:gd name="T32" fmla="*/ 1406 w 2190"/>
                <a:gd name="T33" fmla="*/ 42 h 1971"/>
                <a:gd name="T34" fmla="*/ 1526 w 2190"/>
                <a:gd name="T35" fmla="*/ 80 h 1971"/>
                <a:gd name="T36" fmla="*/ 1643 w 2190"/>
                <a:gd name="T37" fmla="*/ 133 h 1971"/>
                <a:gd name="T38" fmla="*/ 1748 w 2190"/>
                <a:gd name="T39" fmla="*/ 196 h 1971"/>
                <a:gd name="T40" fmla="*/ 1845 w 2190"/>
                <a:gd name="T41" fmla="*/ 269 h 1971"/>
                <a:gd name="T42" fmla="*/ 1934 w 2190"/>
                <a:gd name="T43" fmla="*/ 353 h 1971"/>
                <a:gd name="T44" fmla="*/ 2008 w 2190"/>
                <a:gd name="T45" fmla="*/ 444 h 1971"/>
                <a:gd name="T46" fmla="*/ 2074 w 2190"/>
                <a:gd name="T47" fmla="*/ 542 h 1971"/>
                <a:gd name="T48" fmla="*/ 2124 w 2190"/>
                <a:gd name="T49" fmla="*/ 647 h 1971"/>
                <a:gd name="T50" fmla="*/ 2159 w 2190"/>
                <a:gd name="T51" fmla="*/ 759 h 1971"/>
                <a:gd name="T52" fmla="*/ 2183 w 2190"/>
                <a:gd name="T53" fmla="*/ 871 h 1971"/>
                <a:gd name="T54" fmla="*/ 2190 w 2190"/>
                <a:gd name="T55" fmla="*/ 987 h 1971"/>
                <a:gd name="T56" fmla="*/ 2183 w 2190"/>
                <a:gd name="T57" fmla="*/ 1103 h 1971"/>
                <a:gd name="T58" fmla="*/ 2159 w 2190"/>
                <a:gd name="T59" fmla="*/ 1215 h 1971"/>
                <a:gd name="T60" fmla="*/ 2124 w 2190"/>
                <a:gd name="T61" fmla="*/ 1323 h 1971"/>
                <a:gd name="T62" fmla="*/ 2074 w 2190"/>
                <a:gd name="T63" fmla="*/ 1432 h 1971"/>
                <a:gd name="T64" fmla="*/ 2008 w 2190"/>
                <a:gd name="T65" fmla="*/ 1530 h 1971"/>
                <a:gd name="T66" fmla="*/ 1934 w 2190"/>
                <a:gd name="T67" fmla="*/ 1621 h 1971"/>
                <a:gd name="T68" fmla="*/ 1845 w 2190"/>
                <a:gd name="T69" fmla="*/ 1705 h 1971"/>
                <a:gd name="T70" fmla="*/ 1748 w 2190"/>
                <a:gd name="T71" fmla="*/ 1778 h 1971"/>
                <a:gd name="T72" fmla="*/ 1643 w 2190"/>
                <a:gd name="T73" fmla="*/ 1841 h 1971"/>
                <a:gd name="T74" fmla="*/ 1526 w 2190"/>
                <a:gd name="T75" fmla="*/ 1894 h 1971"/>
                <a:gd name="T76" fmla="*/ 1406 w 2190"/>
                <a:gd name="T77" fmla="*/ 1932 h 1971"/>
                <a:gd name="T78" fmla="*/ 1285 w 2190"/>
                <a:gd name="T79" fmla="*/ 1960 h 1971"/>
                <a:gd name="T80" fmla="*/ 1157 w 2190"/>
                <a:gd name="T81" fmla="*/ 1971 h 1971"/>
                <a:gd name="T82" fmla="*/ 1029 w 2190"/>
                <a:gd name="T83" fmla="*/ 1971 h 1971"/>
                <a:gd name="T84" fmla="*/ 905 w 2190"/>
                <a:gd name="T85" fmla="*/ 1960 h 1971"/>
                <a:gd name="T86" fmla="*/ 781 w 2190"/>
                <a:gd name="T87" fmla="*/ 1932 h 1971"/>
                <a:gd name="T88" fmla="*/ 660 w 2190"/>
                <a:gd name="T89" fmla="*/ 1894 h 1971"/>
                <a:gd name="T90" fmla="*/ 548 w 2190"/>
                <a:gd name="T91" fmla="*/ 1841 h 1971"/>
                <a:gd name="T92" fmla="*/ 439 w 2190"/>
                <a:gd name="T93" fmla="*/ 1778 h 1971"/>
                <a:gd name="T94" fmla="*/ 342 w 2190"/>
                <a:gd name="T95" fmla="*/ 1705 h 1971"/>
                <a:gd name="T96" fmla="*/ 256 w 2190"/>
                <a:gd name="T97" fmla="*/ 1621 h 1971"/>
                <a:gd name="T98" fmla="*/ 179 w 2190"/>
                <a:gd name="T99" fmla="*/ 1530 h 1971"/>
                <a:gd name="T100" fmla="*/ 116 w 2190"/>
                <a:gd name="T101" fmla="*/ 1432 h 1971"/>
                <a:gd name="T102" fmla="*/ 66 w 2190"/>
                <a:gd name="T103" fmla="*/ 1323 h 1971"/>
                <a:gd name="T104" fmla="*/ 27 w 2190"/>
                <a:gd name="T105" fmla="*/ 1215 h 1971"/>
                <a:gd name="T106" fmla="*/ 4 w 2190"/>
                <a:gd name="T107" fmla="*/ 1103 h 1971"/>
                <a:gd name="T108" fmla="*/ 0 w 2190"/>
                <a:gd name="T109" fmla="*/ 987 h 197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90"/>
                <a:gd name="T166" fmla="*/ 0 h 1971"/>
                <a:gd name="T167" fmla="*/ 2190 w 2190"/>
                <a:gd name="T168" fmla="*/ 1971 h 197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90" h="1971">
                  <a:moveTo>
                    <a:pt x="0" y="987"/>
                  </a:moveTo>
                  <a:lnTo>
                    <a:pt x="4" y="871"/>
                  </a:lnTo>
                  <a:lnTo>
                    <a:pt x="27" y="759"/>
                  </a:lnTo>
                  <a:lnTo>
                    <a:pt x="66" y="647"/>
                  </a:lnTo>
                  <a:lnTo>
                    <a:pt x="116" y="542"/>
                  </a:lnTo>
                  <a:lnTo>
                    <a:pt x="179" y="444"/>
                  </a:lnTo>
                  <a:lnTo>
                    <a:pt x="256" y="353"/>
                  </a:lnTo>
                  <a:lnTo>
                    <a:pt x="342" y="269"/>
                  </a:lnTo>
                  <a:lnTo>
                    <a:pt x="439" y="196"/>
                  </a:lnTo>
                  <a:lnTo>
                    <a:pt x="548" y="133"/>
                  </a:lnTo>
                  <a:lnTo>
                    <a:pt x="660" y="80"/>
                  </a:lnTo>
                  <a:lnTo>
                    <a:pt x="781" y="42"/>
                  </a:lnTo>
                  <a:lnTo>
                    <a:pt x="905" y="14"/>
                  </a:lnTo>
                  <a:lnTo>
                    <a:pt x="1029" y="0"/>
                  </a:lnTo>
                  <a:lnTo>
                    <a:pt x="1157" y="0"/>
                  </a:lnTo>
                  <a:lnTo>
                    <a:pt x="1285" y="14"/>
                  </a:lnTo>
                  <a:lnTo>
                    <a:pt x="1406" y="42"/>
                  </a:lnTo>
                  <a:lnTo>
                    <a:pt x="1526" y="80"/>
                  </a:lnTo>
                  <a:lnTo>
                    <a:pt x="1643" y="133"/>
                  </a:lnTo>
                  <a:lnTo>
                    <a:pt x="1748" y="196"/>
                  </a:lnTo>
                  <a:lnTo>
                    <a:pt x="1845" y="269"/>
                  </a:lnTo>
                  <a:lnTo>
                    <a:pt x="1934" y="353"/>
                  </a:lnTo>
                  <a:lnTo>
                    <a:pt x="2008" y="444"/>
                  </a:lnTo>
                  <a:lnTo>
                    <a:pt x="2074" y="542"/>
                  </a:lnTo>
                  <a:lnTo>
                    <a:pt x="2124" y="647"/>
                  </a:lnTo>
                  <a:lnTo>
                    <a:pt x="2159" y="759"/>
                  </a:lnTo>
                  <a:lnTo>
                    <a:pt x="2183" y="871"/>
                  </a:lnTo>
                  <a:lnTo>
                    <a:pt x="2190" y="987"/>
                  </a:lnTo>
                  <a:lnTo>
                    <a:pt x="2183" y="1103"/>
                  </a:lnTo>
                  <a:lnTo>
                    <a:pt x="2159" y="1215"/>
                  </a:lnTo>
                  <a:lnTo>
                    <a:pt x="2124" y="1323"/>
                  </a:lnTo>
                  <a:lnTo>
                    <a:pt x="2074" y="1432"/>
                  </a:lnTo>
                  <a:lnTo>
                    <a:pt x="2008" y="1530"/>
                  </a:lnTo>
                  <a:lnTo>
                    <a:pt x="1934" y="1621"/>
                  </a:lnTo>
                  <a:lnTo>
                    <a:pt x="1845" y="1705"/>
                  </a:lnTo>
                  <a:lnTo>
                    <a:pt x="1748" y="1778"/>
                  </a:lnTo>
                  <a:lnTo>
                    <a:pt x="1643" y="1841"/>
                  </a:lnTo>
                  <a:lnTo>
                    <a:pt x="1526" y="1894"/>
                  </a:lnTo>
                  <a:lnTo>
                    <a:pt x="1406" y="1932"/>
                  </a:lnTo>
                  <a:lnTo>
                    <a:pt x="1285" y="1960"/>
                  </a:lnTo>
                  <a:lnTo>
                    <a:pt x="1157" y="1971"/>
                  </a:lnTo>
                  <a:lnTo>
                    <a:pt x="1029" y="1971"/>
                  </a:lnTo>
                  <a:lnTo>
                    <a:pt x="905" y="1960"/>
                  </a:lnTo>
                  <a:lnTo>
                    <a:pt x="781" y="1932"/>
                  </a:lnTo>
                  <a:lnTo>
                    <a:pt x="660" y="1894"/>
                  </a:lnTo>
                  <a:lnTo>
                    <a:pt x="548" y="1841"/>
                  </a:lnTo>
                  <a:lnTo>
                    <a:pt x="439" y="1778"/>
                  </a:lnTo>
                  <a:lnTo>
                    <a:pt x="342" y="1705"/>
                  </a:lnTo>
                  <a:lnTo>
                    <a:pt x="256" y="1621"/>
                  </a:lnTo>
                  <a:lnTo>
                    <a:pt x="179" y="1530"/>
                  </a:lnTo>
                  <a:lnTo>
                    <a:pt x="116" y="1432"/>
                  </a:lnTo>
                  <a:lnTo>
                    <a:pt x="66" y="1323"/>
                  </a:lnTo>
                  <a:lnTo>
                    <a:pt x="27" y="1215"/>
                  </a:lnTo>
                  <a:lnTo>
                    <a:pt x="4" y="1103"/>
                  </a:lnTo>
                  <a:lnTo>
                    <a:pt x="0" y="987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0" name="Freeform 6"/>
            <p:cNvSpPr/>
            <p:nvPr/>
          </p:nvSpPr>
          <p:spPr bwMode="auto">
            <a:xfrm>
              <a:off x="1410" y="1118"/>
              <a:ext cx="835" cy="802"/>
            </a:xfrm>
            <a:custGeom>
              <a:avLst/>
              <a:gdLst>
                <a:gd name="T0" fmla="*/ 0 w 835"/>
                <a:gd name="T1" fmla="*/ 399 h 802"/>
                <a:gd name="T2" fmla="*/ 4 w 835"/>
                <a:gd name="T3" fmla="*/ 326 h 802"/>
                <a:gd name="T4" fmla="*/ 27 w 835"/>
                <a:gd name="T5" fmla="*/ 256 h 802"/>
                <a:gd name="T6" fmla="*/ 62 w 835"/>
                <a:gd name="T7" fmla="*/ 189 h 802"/>
                <a:gd name="T8" fmla="*/ 109 w 835"/>
                <a:gd name="T9" fmla="*/ 130 h 802"/>
                <a:gd name="T10" fmla="*/ 163 w 835"/>
                <a:gd name="T11" fmla="*/ 81 h 802"/>
                <a:gd name="T12" fmla="*/ 229 w 835"/>
                <a:gd name="T13" fmla="*/ 42 h 802"/>
                <a:gd name="T14" fmla="*/ 303 w 835"/>
                <a:gd name="T15" fmla="*/ 14 h 802"/>
                <a:gd name="T16" fmla="*/ 377 w 835"/>
                <a:gd name="T17" fmla="*/ 0 h 802"/>
                <a:gd name="T18" fmla="*/ 454 w 835"/>
                <a:gd name="T19" fmla="*/ 0 h 802"/>
                <a:gd name="T20" fmla="*/ 532 w 835"/>
                <a:gd name="T21" fmla="*/ 14 h 802"/>
                <a:gd name="T22" fmla="*/ 602 w 835"/>
                <a:gd name="T23" fmla="*/ 42 h 802"/>
                <a:gd name="T24" fmla="*/ 668 w 835"/>
                <a:gd name="T25" fmla="*/ 81 h 802"/>
                <a:gd name="T26" fmla="*/ 726 w 835"/>
                <a:gd name="T27" fmla="*/ 130 h 802"/>
                <a:gd name="T28" fmla="*/ 773 w 835"/>
                <a:gd name="T29" fmla="*/ 189 h 802"/>
                <a:gd name="T30" fmla="*/ 808 w 835"/>
                <a:gd name="T31" fmla="*/ 256 h 802"/>
                <a:gd name="T32" fmla="*/ 827 w 835"/>
                <a:gd name="T33" fmla="*/ 326 h 802"/>
                <a:gd name="T34" fmla="*/ 835 w 835"/>
                <a:gd name="T35" fmla="*/ 399 h 802"/>
                <a:gd name="T36" fmla="*/ 827 w 835"/>
                <a:gd name="T37" fmla="*/ 473 h 802"/>
                <a:gd name="T38" fmla="*/ 808 w 835"/>
                <a:gd name="T39" fmla="*/ 547 h 802"/>
                <a:gd name="T40" fmla="*/ 773 w 835"/>
                <a:gd name="T41" fmla="*/ 613 h 802"/>
                <a:gd name="T42" fmla="*/ 726 w 835"/>
                <a:gd name="T43" fmla="*/ 673 h 802"/>
                <a:gd name="T44" fmla="*/ 668 w 835"/>
                <a:gd name="T45" fmla="*/ 722 h 802"/>
                <a:gd name="T46" fmla="*/ 602 w 835"/>
                <a:gd name="T47" fmla="*/ 760 h 802"/>
                <a:gd name="T48" fmla="*/ 532 w 835"/>
                <a:gd name="T49" fmla="*/ 788 h 802"/>
                <a:gd name="T50" fmla="*/ 454 w 835"/>
                <a:gd name="T51" fmla="*/ 802 h 802"/>
                <a:gd name="T52" fmla="*/ 377 w 835"/>
                <a:gd name="T53" fmla="*/ 802 h 802"/>
                <a:gd name="T54" fmla="*/ 303 w 835"/>
                <a:gd name="T55" fmla="*/ 788 h 802"/>
                <a:gd name="T56" fmla="*/ 229 w 835"/>
                <a:gd name="T57" fmla="*/ 760 h 802"/>
                <a:gd name="T58" fmla="*/ 163 w 835"/>
                <a:gd name="T59" fmla="*/ 722 h 802"/>
                <a:gd name="T60" fmla="*/ 109 w 835"/>
                <a:gd name="T61" fmla="*/ 673 h 802"/>
                <a:gd name="T62" fmla="*/ 62 w 835"/>
                <a:gd name="T63" fmla="*/ 613 h 802"/>
                <a:gd name="T64" fmla="*/ 27 w 835"/>
                <a:gd name="T65" fmla="*/ 547 h 802"/>
                <a:gd name="T66" fmla="*/ 4 w 835"/>
                <a:gd name="T67" fmla="*/ 473 h 802"/>
                <a:gd name="T68" fmla="*/ 0 w 835"/>
                <a:gd name="T69" fmla="*/ 399 h 8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35"/>
                <a:gd name="T106" fmla="*/ 0 h 802"/>
                <a:gd name="T107" fmla="*/ 835 w 835"/>
                <a:gd name="T108" fmla="*/ 802 h 80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35" h="802">
                  <a:moveTo>
                    <a:pt x="0" y="399"/>
                  </a:moveTo>
                  <a:lnTo>
                    <a:pt x="4" y="326"/>
                  </a:lnTo>
                  <a:lnTo>
                    <a:pt x="27" y="256"/>
                  </a:lnTo>
                  <a:lnTo>
                    <a:pt x="62" y="189"/>
                  </a:lnTo>
                  <a:lnTo>
                    <a:pt x="109" y="130"/>
                  </a:lnTo>
                  <a:lnTo>
                    <a:pt x="163" y="81"/>
                  </a:lnTo>
                  <a:lnTo>
                    <a:pt x="229" y="42"/>
                  </a:lnTo>
                  <a:lnTo>
                    <a:pt x="303" y="14"/>
                  </a:lnTo>
                  <a:lnTo>
                    <a:pt x="377" y="0"/>
                  </a:lnTo>
                  <a:lnTo>
                    <a:pt x="454" y="0"/>
                  </a:lnTo>
                  <a:lnTo>
                    <a:pt x="532" y="14"/>
                  </a:lnTo>
                  <a:lnTo>
                    <a:pt x="602" y="42"/>
                  </a:lnTo>
                  <a:lnTo>
                    <a:pt x="668" y="81"/>
                  </a:lnTo>
                  <a:lnTo>
                    <a:pt x="726" y="130"/>
                  </a:lnTo>
                  <a:lnTo>
                    <a:pt x="773" y="189"/>
                  </a:lnTo>
                  <a:lnTo>
                    <a:pt x="808" y="256"/>
                  </a:lnTo>
                  <a:lnTo>
                    <a:pt x="827" y="326"/>
                  </a:lnTo>
                  <a:lnTo>
                    <a:pt x="835" y="399"/>
                  </a:lnTo>
                  <a:lnTo>
                    <a:pt x="827" y="473"/>
                  </a:lnTo>
                  <a:lnTo>
                    <a:pt x="808" y="547"/>
                  </a:lnTo>
                  <a:lnTo>
                    <a:pt x="773" y="613"/>
                  </a:lnTo>
                  <a:lnTo>
                    <a:pt x="726" y="673"/>
                  </a:lnTo>
                  <a:lnTo>
                    <a:pt x="668" y="722"/>
                  </a:lnTo>
                  <a:lnTo>
                    <a:pt x="602" y="760"/>
                  </a:lnTo>
                  <a:lnTo>
                    <a:pt x="532" y="788"/>
                  </a:lnTo>
                  <a:lnTo>
                    <a:pt x="454" y="802"/>
                  </a:lnTo>
                  <a:lnTo>
                    <a:pt x="377" y="802"/>
                  </a:lnTo>
                  <a:lnTo>
                    <a:pt x="303" y="788"/>
                  </a:lnTo>
                  <a:lnTo>
                    <a:pt x="229" y="760"/>
                  </a:lnTo>
                  <a:lnTo>
                    <a:pt x="163" y="722"/>
                  </a:lnTo>
                  <a:lnTo>
                    <a:pt x="109" y="673"/>
                  </a:lnTo>
                  <a:lnTo>
                    <a:pt x="62" y="613"/>
                  </a:lnTo>
                  <a:lnTo>
                    <a:pt x="27" y="547"/>
                  </a:lnTo>
                  <a:lnTo>
                    <a:pt x="4" y="473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1" name="Line 7"/>
            <p:cNvSpPr>
              <a:spLocks noChangeShapeType="1"/>
            </p:cNvSpPr>
            <p:nvPr/>
          </p:nvSpPr>
          <p:spPr bwMode="auto">
            <a:xfrm flipH="1" flipV="1">
              <a:off x="1266" y="754"/>
              <a:ext cx="342" cy="4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2" name="Line 8"/>
            <p:cNvSpPr>
              <a:spLocks noChangeShapeType="1"/>
            </p:cNvSpPr>
            <p:nvPr/>
          </p:nvSpPr>
          <p:spPr bwMode="auto">
            <a:xfrm flipV="1">
              <a:off x="2028" y="670"/>
              <a:ext cx="337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3" name="Line 9"/>
            <p:cNvSpPr>
              <a:spLocks noChangeShapeType="1"/>
            </p:cNvSpPr>
            <p:nvPr/>
          </p:nvSpPr>
          <p:spPr bwMode="auto">
            <a:xfrm>
              <a:off x="777" y="1524"/>
              <a:ext cx="6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4" name="Line 10"/>
            <p:cNvSpPr>
              <a:spLocks noChangeShapeType="1"/>
            </p:cNvSpPr>
            <p:nvPr/>
          </p:nvSpPr>
          <p:spPr bwMode="auto">
            <a:xfrm flipH="1">
              <a:off x="1111" y="1868"/>
              <a:ext cx="486" cy="4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5" name="Line 11"/>
            <p:cNvSpPr>
              <a:spLocks noChangeShapeType="1"/>
            </p:cNvSpPr>
            <p:nvPr/>
          </p:nvSpPr>
          <p:spPr bwMode="auto">
            <a:xfrm>
              <a:off x="2035" y="1864"/>
              <a:ext cx="354" cy="5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6" name="Line 12"/>
            <p:cNvSpPr>
              <a:spLocks noChangeShapeType="1"/>
            </p:cNvSpPr>
            <p:nvPr/>
          </p:nvSpPr>
          <p:spPr bwMode="auto">
            <a:xfrm flipV="1">
              <a:off x="2249" y="1524"/>
              <a:ext cx="664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7" name="Rectangle 13"/>
            <p:cNvSpPr>
              <a:spLocks noChangeArrowheads="1"/>
            </p:cNvSpPr>
            <p:nvPr/>
          </p:nvSpPr>
          <p:spPr bwMode="auto">
            <a:xfrm>
              <a:off x="2964" y="1181"/>
              <a:ext cx="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8018" name="Rectangle 14"/>
            <p:cNvSpPr>
              <a:spLocks noChangeArrowheads="1"/>
            </p:cNvSpPr>
            <p:nvPr/>
          </p:nvSpPr>
          <p:spPr bwMode="auto">
            <a:xfrm>
              <a:off x="2715" y="705"/>
              <a:ext cx="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8019" name="Rectangle 15"/>
            <p:cNvSpPr>
              <a:spLocks noChangeArrowheads="1"/>
            </p:cNvSpPr>
            <p:nvPr/>
          </p:nvSpPr>
          <p:spPr bwMode="auto">
            <a:xfrm>
              <a:off x="191" y="2050"/>
              <a:ext cx="334" cy="1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8020" name="Rectangle 16"/>
            <p:cNvSpPr>
              <a:spLocks noChangeArrowheads="1"/>
            </p:cNvSpPr>
            <p:nvPr/>
          </p:nvSpPr>
          <p:spPr bwMode="auto">
            <a:xfrm>
              <a:off x="167" y="1871"/>
              <a:ext cx="43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8021" name="Rectangle 17"/>
            <p:cNvSpPr>
              <a:spLocks noChangeArrowheads="1"/>
            </p:cNvSpPr>
            <p:nvPr/>
          </p:nvSpPr>
          <p:spPr bwMode="auto">
            <a:xfrm>
              <a:off x="3010" y="2319"/>
              <a:ext cx="334" cy="1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8022" name="Rectangle 18"/>
            <p:cNvSpPr>
              <a:spLocks noChangeArrowheads="1"/>
            </p:cNvSpPr>
            <p:nvPr/>
          </p:nvSpPr>
          <p:spPr bwMode="auto">
            <a:xfrm>
              <a:off x="2949" y="2137"/>
              <a:ext cx="50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8023" name="Line 19"/>
            <p:cNvSpPr>
              <a:spLocks noChangeShapeType="1"/>
            </p:cNvSpPr>
            <p:nvPr/>
          </p:nvSpPr>
          <p:spPr bwMode="auto">
            <a:xfrm>
              <a:off x="2187" y="1724"/>
              <a:ext cx="575" cy="3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4" name="Line 20"/>
            <p:cNvSpPr>
              <a:spLocks noChangeShapeType="1"/>
            </p:cNvSpPr>
            <p:nvPr/>
          </p:nvSpPr>
          <p:spPr bwMode="auto">
            <a:xfrm flipH="1">
              <a:off x="1216" y="2141"/>
              <a:ext cx="54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5" name="Line 21"/>
            <p:cNvSpPr>
              <a:spLocks noChangeShapeType="1"/>
            </p:cNvSpPr>
            <p:nvPr/>
          </p:nvSpPr>
          <p:spPr bwMode="auto">
            <a:xfrm flipH="1">
              <a:off x="1348" y="2015"/>
              <a:ext cx="82" cy="4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6" name="Line 22"/>
            <p:cNvSpPr>
              <a:spLocks noChangeShapeType="1"/>
            </p:cNvSpPr>
            <p:nvPr/>
          </p:nvSpPr>
          <p:spPr bwMode="auto">
            <a:xfrm flipH="1">
              <a:off x="1391" y="1962"/>
              <a:ext cx="97" cy="4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7" name="Line 23"/>
            <p:cNvSpPr>
              <a:spLocks noChangeShapeType="1"/>
            </p:cNvSpPr>
            <p:nvPr/>
          </p:nvSpPr>
          <p:spPr bwMode="auto">
            <a:xfrm flipH="1">
              <a:off x="1449" y="1920"/>
              <a:ext cx="101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8" name="Line 24"/>
            <p:cNvSpPr>
              <a:spLocks noChangeShapeType="1"/>
            </p:cNvSpPr>
            <p:nvPr/>
          </p:nvSpPr>
          <p:spPr bwMode="auto">
            <a:xfrm flipH="1">
              <a:off x="1503" y="1896"/>
              <a:ext cx="105" cy="5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9" name="Line 25"/>
            <p:cNvSpPr>
              <a:spLocks noChangeShapeType="1"/>
            </p:cNvSpPr>
            <p:nvPr/>
          </p:nvSpPr>
          <p:spPr bwMode="auto">
            <a:xfrm flipH="1">
              <a:off x="1558" y="1896"/>
              <a:ext cx="101" cy="6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Line 26"/>
            <p:cNvSpPr>
              <a:spLocks noChangeShapeType="1"/>
            </p:cNvSpPr>
            <p:nvPr/>
          </p:nvSpPr>
          <p:spPr bwMode="auto">
            <a:xfrm flipH="1">
              <a:off x="2218" y="1808"/>
              <a:ext cx="81" cy="6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1" name="Line 27"/>
            <p:cNvSpPr>
              <a:spLocks noChangeShapeType="1"/>
            </p:cNvSpPr>
            <p:nvPr/>
          </p:nvSpPr>
          <p:spPr bwMode="auto">
            <a:xfrm flipH="1">
              <a:off x="2171" y="1794"/>
              <a:ext cx="97" cy="7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2" name="Line 28"/>
            <p:cNvSpPr>
              <a:spLocks noChangeShapeType="1"/>
            </p:cNvSpPr>
            <p:nvPr/>
          </p:nvSpPr>
          <p:spPr bwMode="auto">
            <a:xfrm flipH="1">
              <a:off x="1732" y="1920"/>
              <a:ext cx="78" cy="6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3" name="Line 29"/>
            <p:cNvSpPr>
              <a:spLocks noChangeShapeType="1"/>
            </p:cNvSpPr>
            <p:nvPr/>
          </p:nvSpPr>
          <p:spPr bwMode="auto">
            <a:xfrm flipH="1">
              <a:off x="1678" y="1931"/>
              <a:ext cx="78" cy="6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Line 30"/>
            <p:cNvSpPr>
              <a:spLocks noChangeShapeType="1"/>
            </p:cNvSpPr>
            <p:nvPr/>
          </p:nvSpPr>
          <p:spPr bwMode="auto">
            <a:xfrm flipH="1">
              <a:off x="2129" y="1766"/>
              <a:ext cx="104" cy="7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5" name="Line 31"/>
            <p:cNvSpPr>
              <a:spLocks noChangeShapeType="1"/>
            </p:cNvSpPr>
            <p:nvPr/>
          </p:nvSpPr>
          <p:spPr bwMode="auto">
            <a:xfrm flipH="1">
              <a:off x="2090" y="1749"/>
              <a:ext cx="101" cy="7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6" name="Line 32"/>
            <p:cNvSpPr>
              <a:spLocks noChangeShapeType="1"/>
            </p:cNvSpPr>
            <p:nvPr/>
          </p:nvSpPr>
          <p:spPr bwMode="auto">
            <a:xfrm flipH="1">
              <a:off x="2043" y="1805"/>
              <a:ext cx="93" cy="7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7" name="Line 33"/>
            <p:cNvSpPr>
              <a:spLocks noChangeShapeType="1"/>
            </p:cNvSpPr>
            <p:nvPr/>
          </p:nvSpPr>
          <p:spPr bwMode="auto">
            <a:xfrm flipH="1">
              <a:off x="1993" y="1847"/>
              <a:ext cx="93" cy="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8" name="Line 34"/>
            <p:cNvSpPr>
              <a:spLocks noChangeShapeType="1"/>
            </p:cNvSpPr>
            <p:nvPr/>
          </p:nvSpPr>
          <p:spPr bwMode="auto">
            <a:xfrm flipH="1">
              <a:off x="1950" y="1882"/>
              <a:ext cx="89" cy="6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9" name="Line 35"/>
            <p:cNvSpPr>
              <a:spLocks noChangeShapeType="1"/>
            </p:cNvSpPr>
            <p:nvPr/>
          </p:nvSpPr>
          <p:spPr bwMode="auto">
            <a:xfrm flipH="1">
              <a:off x="1896" y="1910"/>
              <a:ext cx="81" cy="6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0" name="Line 36"/>
            <p:cNvSpPr>
              <a:spLocks noChangeShapeType="1"/>
            </p:cNvSpPr>
            <p:nvPr/>
          </p:nvSpPr>
          <p:spPr bwMode="auto">
            <a:xfrm flipH="1">
              <a:off x="1841" y="1920"/>
              <a:ext cx="82" cy="6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1" name="Line 37"/>
            <p:cNvSpPr>
              <a:spLocks noChangeShapeType="1"/>
            </p:cNvSpPr>
            <p:nvPr/>
          </p:nvSpPr>
          <p:spPr bwMode="auto">
            <a:xfrm flipH="1">
              <a:off x="1783" y="1927"/>
              <a:ext cx="85" cy="6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2" name="Line 38"/>
            <p:cNvSpPr>
              <a:spLocks noChangeShapeType="1"/>
            </p:cNvSpPr>
            <p:nvPr/>
          </p:nvSpPr>
          <p:spPr bwMode="auto">
            <a:xfrm flipH="1">
              <a:off x="2583" y="2029"/>
              <a:ext cx="39" cy="2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3" name="Line 39"/>
            <p:cNvSpPr>
              <a:spLocks noChangeShapeType="1"/>
            </p:cNvSpPr>
            <p:nvPr/>
          </p:nvSpPr>
          <p:spPr bwMode="auto">
            <a:xfrm flipH="1">
              <a:off x="2529" y="1994"/>
              <a:ext cx="46" cy="3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4" name="Line 40"/>
            <p:cNvSpPr>
              <a:spLocks noChangeShapeType="1"/>
            </p:cNvSpPr>
            <p:nvPr/>
          </p:nvSpPr>
          <p:spPr bwMode="auto">
            <a:xfrm flipH="1">
              <a:off x="2490" y="1976"/>
              <a:ext cx="46" cy="3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5" name="Line 41"/>
            <p:cNvSpPr>
              <a:spLocks noChangeShapeType="1"/>
            </p:cNvSpPr>
            <p:nvPr/>
          </p:nvSpPr>
          <p:spPr bwMode="auto">
            <a:xfrm flipH="1">
              <a:off x="2431" y="1941"/>
              <a:ext cx="63" cy="4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6" name="Line 42"/>
            <p:cNvSpPr>
              <a:spLocks noChangeShapeType="1"/>
            </p:cNvSpPr>
            <p:nvPr/>
          </p:nvSpPr>
          <p:spPr bwMode="auto">
            <a:xfrm flipH="1">
              <a:off x="2362" y="1903"/>
              <a:ext cx="73" cy="5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7" name="Line 43"/>
            <p:cNvSpPr>
              <a:spLocks noChangeShapeType="1"/>
            </p:cNvSpPr>
            <p:nvPr/>
          </p:nvSpPr>
          <p:spPr bwMode="auto">
            <a:xfrm flipH="1">
              <a:off x="2307" y="1868"/>
              <a:ext cx="74" cy="5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8" name="Line 44"/>
            <p:cNvSpPr>
              <a:spLocks noChangeShapeType="1"/>
            </p:cNvSpPr>
            <p:nvPr/>
          </p:nvSpPr>
          <p:spPr bwMode="auto">
            <a:xfrm flipH="1">
              <a:off x="2257" y="1840"/>
              <a:ext cx="77" cy="6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49" name="Line 45"/>
            <p:cNvSpPr>
              <a:spLocks noChangeShapeType="1"/>
            </p:cNvSpPr>
            <p:nvPr/>
          </p:nvSpPr>
          <p:spPr bwMode="auto">
            <a:xfrm flipH="1">
              <a:off x="2641" y="2053"/>
              <a:ext cx="27" cy="2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0" name="Line 46"/>
            <p:cNvSpPr>
              <a:spLocks noChangeShapeType="1"/>
            </p:cNvSpPr>
            <p:nvPr/>
          </p:nvSpPr>
          <p:spPr bwMode="auto">
            <a:xfrm flipH="1">
              <a:off x="1620" y="1917"/>
              <a:ext cx="89" cy="6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1" name="Line 47"/>
            <p:cNvSpPr>
              <a:spLocks noChangeShapeType="1"/>
            </p:cNvSpPr>
            <p:nvPr/>
          </p:nvSpPr>
          <p:spPr bwMode="auto">
            <a:xfrm flipH="1">
              <a:off x="1305" y="2053"/>
              <a:ext cx="74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2" name="Line 48"/>
            <p:cNvSpPr>
              <a:spLocks noChangeShapeType="1"/>
            </p:cNvSpPr>
            <p:nvPr/>
          </p:nvSpPr>
          <p:spPr bwMode="auto">
            <a:xfrm flipH="1">
              <a:off x="1263" y="2088"/>
              <a:ext cx="66" cy="2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3" name="Line 49"/>
            <p:cNvSpPr>
              <a:spLocks noChangeShapeType="1"/>
            </p:cNvSpPr>
            <p:nvPr/>
          </p:nvSpPr>
          <p:spPr bwMode="auto">
            <a:xfrm flipH="1">
              <a:off x="1185" y="2190"/>
              <a:ext cx="31" cy="1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4" name="Line 50"/>
            <p:cNvSpPr>
              <a:spLocks noChangeShapeType="1"/>
            </p:cNvSpPr>
            <p:nvPr/>
          </p:nvSpPr>
          <p:spPr bwMode="auto">
            <a:xfrm flipH="1">
              <a:off x="1154" y="2228"/>
              <a:ext cx="15" cy="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5" name="Line 51"/>
            <p:cNvSpPr>
              <a:spLocks noChangeShapeType="1"/>
            </p:cNvSpPr>
            <p:nvPr/>
          </p:nvSpPr>
          <p:spPr bwMode="auto">
            <a:xfrm flipV="1">
              <a:off x="2233" y="1010"/>
              <a:ext cx="509" cy="3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6" name="Line 52"/>
            <p:cNvSpPr>
              <a:spLocks noChangeShapeType="1"/>
            </p:cNvSpPr>
            <p:nvPr/>
          </p:nvSpPr>
          <p:spPr bwMode="auto">
            <a:xfrm>
              <a:off x="2614" y="2372"/>
              <a:ext cx="55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7" name="Freeform 53"/>
            <p:cNvSpPr/>
            <p:nvPr/>
          </p:nvSpPr>
          <p:spPr bwMode="auto">
            <a:xfrm>
              <a:off x="2575" y="2347"/>
              <a:ext cx="51" cy="46"/>
            </a:xfrm>
            <a:custGeom>
              <a:avLst/>
              <a:gdLst>
                <a:gd name="T0" fmla="*/ 0 w 51"/>
                <a:gd name="T1" fmla="*/ 25 h 46"/>
                <a:gd name="T2" fmla="*/ 51 w 51"/>
                <a:gd name="T3" fmla="*/ 0 h 46"/>
                <a:gd name="T4" fmla="*/ 43 w 51"/>
                <a:gd name="T5" fmla="*/ 25 h 46"/>
                <a:gd name="T6" fmla="*/ 51 w 51"/>
                <a:gd name="T7" fmla="*/ 46 h 46"/>
                <a:gd name="T8" fmla="*/ 0 w 51"/>
                <a:gd name="T9" fmla="*/ 25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6"/>
                <a:gd name="T17" fmla="*/ 51 w 51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6">
                  <a:moveTo>
                    <a:pt x="0" y="25"/>
                  </a:moveTo>
                  <a:lnTo>
                    <a:pt x="51" y="0"/>
                  </a:lnTo>
                  <a:lnTo>
                    <a:pt x="43" y="25"/>
                  </a:lnTo>
                  <a:lnTo>
                    <a:pt x="51" y="4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8" name="Line 54"/>
            <p:cNvSpPr>
              <a:spLocks noChangeShapeType="1"/>
            </p:cNvSpPr>
            <p:nvPr/>
          </p:nvSpPr>
          <p:spPr bwMode="auto">
            <a:xfrm>
              <a:off x="362" y="2102"/>
              <a:ext cx="52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59" name="Freeform 55"/>
            <p:cNvSpPr/>
            <p:nvPr/>
          </p:nvSpPr>
          <p:spPr bwMode="auto">
            <a:xfrm>
              <a:off x="874" y="2081"/>
              <a:ext cx="51" cy="46"/>
            </a:xfrm>
            <a:custGeom>
              <a:avLst/>
              <a:gdLst>
                <a:gd name="T0" fmla="*/ 51 w 51"/>
                <a:gd name="T1" fmla="*/ 21 h 46"/>
                <a:gd name="T2" fmla="*/ 0 w 51"/>
                <a:gd name="T3" fmla="*/ 46 h 46"/>
                <a:gd name="T4" fmla="*/ 4 w 51"/>
                <a:gd name="T5" fmla="*/ 21 h 46"/>
                <a:gd name="T6" fmla="*/ 0 w 51"/>
                <a:gd name="T7" fmla="*/ 0 h 46"/>
                <a:gd name="T8" fmla="*/ 51 w 51"/>
                <a:gd name="T9" fmla="*/ 21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6"/>
                <a:gd name="T17" fmla="*/ 51 w 51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6">
                  <a:moveTo>
                    <a:pt x="51" y="21"/>
                  </a:moveTo>
                  <a:lnTo>
                    <a:pt x="0" y="46"/>
                  </a:lnTo>
                  <a:lnTo>
                    <a:pt x="4" y="21"/>
                  </a:lnTo>
                  <a:lnTo>
                    <a:pt x="0" y="0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60" name="Rectangle 56"/>
            <p:cNvSpPr>
              <a:spLocks noChangeArrowheads="1"/>
            </p:cNvSpPr>
            <p:nvPr/>
          </p:nvSpPr>
          <p:spPr bwMode="auto">
            <a:xfrm rot="-4200000">
              <a:off x="2537" y="1704"/>
              <a:ext cx="16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...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8061" name="Rectangle 57"/>
            <p:cNvSpPr>
              <a:spLocks noChangeArrowheads="1"/>
            </p:cNvSpPr>
            <p:nvPr/>
          </p:nvSpPr>
          <p:spPr bwMode="auto">
            <a:xfrm rot="-1200000">
              <a:off x="1678" y="778"/>
              <a:ext cx="21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...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764986" name="Text Box 58"/>
          <p:cNvSpPr txBox="1">
            <a:spLocks noChangeArrowheads="1"/>
          </p:cNvSpPr>
          <p:nvPr/>
        </p:nvSpPr>
        <p:spPr bwMode="auto">
          <a:xfrm>
            <a:off x="844550" y="749300"/>
            <a:ext cx="4087813" cy="1390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base[0]</a:t>
            </a:r>
            <a:r>
              <a:rPr lang="zh-CN" altLang="zh-CN" sz="2400">
                <a:ea typeface="楷体_GB2312"/>
                <a:cs typeface="楷体_GB2312"/>
              </a:rPr>
              <a:t>接在</a:t>
            </a:r>
            <a:r>
              <a:rPr lang="en-US" altLang="zh-CN" sz="2400">
                <a:ea typeface="楷体_GB2312"/>
                <a:cs typeface="楷体_GB2312"/>
              </a:rPr>
              <a:t>base[M-1]</a:t>
            </a:r>
            <a:r>
              <a:rPr lang="zh-CN" altLang="zh-CN" sz="2400">
                <a:ea typeface="楷体_GB2312"/>
                <a:cs typeface="楷体_GB2312"/>
              </a:rPr>
              <a:t>之</a:t>
            </a:r>
            <a:r>
              <a:rPr lang="zh-CN" altLang="en-US" sz="2400">
                <a:ea typeface="楷体_GB2312"/>
                <a:cs typeface="楷体_GB2312"/>
              </a:rPr>
              <a:t>后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</a:rPr>
              <a:t>若</a:t>
            </a:r>
            <a:r>
              <a:rPr lang="en-US" altLang="zh-CN" sz="2400">
                <a:ea typeface="楷体_GB2312"/>
                <a:cs typeface="楷体_GB2312"/>
              </a:rPr>
              <a:t>rear+1==M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</a:rPr>
              <a:t>则令</a:t>
            </a:r>
            <a:r>
              <a:rPr lang="en-US" altLang="zh-CN" sz="2400">
                <a:ea typeface="楷体_GB2312"/>
                <a:cs typeface="楷体_GB2312"/>
              </a:rPr>
              <a:t>rear=0;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764987" name="Text Box 59"/>
          <p:cNvSpPr txBox="1">
            <a:spLocks noChangeArrowheads="1"/>
          </p:cNvSpPr>
          <p:nvPr/>
        </p:nvSpPr>
        <p:spPr bwMode="auto">
          <a:xfrm>
            <a:off x="4932363" y="2768600"/>
            <a:ext cx="4087812" cy="31432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</a:rPr>
              <a:t>实现：利用“模”运算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</a:rPr>
              <a:t>入队：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base[rear]=x;</a:t>
            </a:r>
            <a:endParaRPr lang="en-US" altLang="zh-CN" sz="24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  rear=(rear+1)%M;</a:t>
            </a:r>
            <a:endParaRPr lang="en-US" altLang="zh-CN" sz="24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出队：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x=base[front];</a:t>
            </a:r>
            <a:endParaRPr lang="en-US" altLang="zh-CN" sz="24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  front=(front+1)%M;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endParaRPr lang="en-US" altLang="zh-CN" sz="2400">
              <a:ea typeface="楷体_GB2312"/>
              <a:cs typeface="楷体_GB2312"/>
            </a:endParaRPr>
          </a:p>
        </p:txBody>
      </p:sp>
      <p:pic>
        <p:nvPicPr>
          <p:cNvPr id="764988" name="Picture 60" descr="u=146904796,407546596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4004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6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49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86" grpId="0" animBg="1"/>
      <p:bldP spid="76498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0" y="5876925"/>
            <a:ext cx="91440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28575" y="23813"/>
            <a:ext cx="91154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zh-CN">
              <a:ea typeface="楷体_GB2312"/>
              <a:cs typeface="楷体_GB2312"/>
            </a:endParaRPr>
          </a:p>
        </p:txBody>
      </p:sp>
      <p:sp>
        <p:nvSpPr>
          <p:cNvPr id="129029" name="Text Box 4"/>
          <p:cNvSpPr txBox="1">
            <a:spLocks noChangeArrowheads="1"/>
          </p:cNvSpPr>
          <p:nvPr/>
        </p:nvSpPr>
        <p:spPr bwMode="auto">
          <a:xfrm>
            <a:off x="-77788" y="23813"/>
            <a:ext cx="12530138" cy="716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>
              <a:ea typeface="楷体_GB2312"/>
              <a:cs typeface="楷体_GB231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94063" y="2878138"/>
            <a:ext cx="4605337" cy="2195512"/>
            <a:chOff x="2075" y="1813"/>
            <a:chExt cx="2901" cy="1383"/>
          </a:xfrm>
        </p:grpSpPr>
        <p:sp>
          <p:nvSpPr>
            <p:cNvPr id="129075" name="AutoShape 6"/>
            <p:cNvSpPr>
              <a:spLocks noChangeArrowheads="1"/>
            </p:cNvSpPr>
            <p:nvPr/>
          </p:nvSpPr>
          <p:spPr bwMode="auto">
            <a:xfrm>
              <a:off x="3542" y="194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76" name="Line 7"/>
            <p:cNvSpPr>
              <a:spLocks noChangeShapeType="1"/>
            </p:cNvSpPr>
            <p:nvPr/>
          </p:nvSpPr>
          <p:spPr bwMode="auto">
            <a:xfrm>
              <a:off x="3531" y="255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77" name="Line 8"/>
            <p:cNvSpPr>
              <a:spLocks noChangeShapeType="1"/>
            </p:cNvSpPr>
            <p:nvPr/>
          </p:nvSpPr>
          <p:spPr bwMode="auto">
            <a:xfrm>
              <a:off x="4516" y="258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78" name="Line 9"/>
            <p:cNvSpPr>
              <a:spLocks noChangeShapeType="1"/>
            </p:cNvSpPr>
            <p:nvPr/>
          </p:nvSpPr>
          <p:spPr bwMode="auto">
            <a:xfrm>
              <a:off x="3898" y="203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79" name="Line 10"/>
            <p:cNvSpPr>
              <a:spLocks noChangeShapeType="1"/>
            </p:cNvSpPr>
            <p:nvPr/>
          </p:nvSpPr>
          <p:spPr bwMode="auto">
            <a:xfrm>
              <a:off x="4450" y="277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80" name="Line 11"/>
            <p:cNvSpPr>
              <a:spLocks noChangeShapeType="1"/>
            </p:cNvSpPr>
            <p:nvPr/>
          </p:nvSpPr>
          <p:spPr bwMode="auto">
            <a:xfrm flipH="1">
              <a:off x="4420" y="204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81" name="Line 12"/>
            <p:cNvSpPr>
              <a:spLocks noChangeShapeType="1"/>
            </p:cNvSpPr>
            <p:nvPr/>
          </p:nvSpPr>
          <p:spPr bwMode="auto">
            <a:xfrm flipH="1">
              <a:off x="3871" y="278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82" name="Text Box 13"/>
            <p:cNvSpPr txBox="1">
              <a:spLocks noChangeArrowheads="1"/>
            </p:cNvSpPr>
            <p:nvPr/>
          </p:nvSpPr>
          <p:spPr bwMode="auto">
            <a:xfrm>
              <a:off x="3658" y="227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J4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3" name="Text Box 14"/>
            <p:cNvSpPr txBox="1">
              <a:spLocks noChangeArrowheads="1"/>
            </p:cNvSpPr>
            <p:nvPr/>
          </p:nvSpPr>
          <p:spPr bwMode="auto">
            <a:xfrm>
              <a:off x="4158" y="202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J5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4" name="Text Box 15"/>
            <p:cNvSpPr txBox="1">
              <a:spLocks noChangeArrowheads="1"/>
            </p:cNvSpPr>
            <p:nvPr/>
          </p:nvSpPr>
          <p:spPr bwMode="auto">
            <a:xfrm>
              <a:off x="4547" y="2238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J6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5" name="Text Box 16"/>
            <p:cNvSpPr txBox="1">
              <a:spLocks noChangeArrowheads="1"/>
            </p:cNvSpPr>
            <p:nvPr/>
          </p:nvSpPr>
          <p:spPr bwMode="auto">
            <a:xfrm>
              <a:off x="4379" y="238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6" name="Text Box 17"/>
            <p:cNvSpPr txBox="1">
              <a:spLocks noChangeArrowheads="1"/>
            </p:cNvSpPr>
            <p:nvPr/>
          </p:nvSpPr>
          <p:spPr bwMode="auto">
            <a:xfrm>
              <a:off x="4376" y="256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7" name="Text Box 18"/>
            <p:cNvSpPr txBox="1">
              <a:spLocks noChangeArrowheads="1"/>
            </p:cNvSpPr>
            <p:nvPr/>
          </p:nvSpPr>
          <p:spPr bwMode="auto">
            <a:xfrm>
              <a:off x="4187" y="265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8" name="Text Box 19"/>
            <p:cNvSpPr txBox="1">
              <a:spLocks noChangeArrowheads="1"/>
            </p:cNvSpPr>
            <p:nvPr/>
          </p:nvSpPr>
          <p:spPr bwMode="auto">
            <a:xfrm>
              <a:off x="3986" y="255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89" name="Text Box 20"/>
            <p:cNvSpPr txBox="1">
              <a:spLocks noChangeArrowheads="1"/>
            </p:cNvSpPr>
            <p:nvPr/>
          </p:nvSpPr>
          <p:spPr bwMode="auto">
            <a:xfrm>
              <a:off x="3997" y="238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4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0" name="Text Box 21"/>
            <p:cNvSpPr txBox="1">
              <a:spLocks noChangeArrowheads="1"/>
            </p:cNvSpPr>
            <p:nvPr/>
          </p:nvSpPr>
          <p:spPr bwMode="auto">
            <a:xfrm>
              <a:off x="4186" y="229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1" name="Text Box 22"/>
            <p:cNvSpPr txBox="1">
              <a:spLocks noChangeArrowheads="1"/>
            </p:cNvSpPr>
            <p:nvPr/>
          </p:nvSpPr>
          <p:spPr bwMode="auto">
            <a:xfrm>
              <a:off x="2948" y="257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rear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2" name="Line 23"/>
            <p:cNvSpPr>
              <a:spLocks noChangeShapeType="1"/>
            </p:cNvSpPr>
            <p:nvPr/>
          </p:nvSpPr>
          <p:spPr bwMode="auto">
            <a:xfrm flipV="1">
              <a:off x="3287" y="2358"/>
              <a:ext cx="244" cy="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93" name="Text Box 24"/>
            <p:cNvSpPr txBox="1">
              <a:spLocks noChangeArrowheads="1"/>
            </p:cNvSpPr>
            <p:nvPr/>
          </p:nvSpPr>
          <p:spPr bwMode="auto">
            <a:xfrm>
              <a:off x="2772" y="2327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front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4" name="Text Box 25"/>
            <p:cNvSpPr txBox="1">
              <a:spLocks noChangeArrowheads="1"/>
            </p:cNvSpPr>
            <p:nvPr/>
          </p:nvSpPr>
          <p:spPr bwMode="auto">
            <a:xfrm>
              <a:off x="3687" y="2645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J9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5" name="Text Box 26"/>
            <p:cNvSpPr txBox="1">
              <a:spLocks noChangeArrowheads="1"/>
            </p:cNvSpPr>
            <p:nvPr/>
          </p:nvSpPr>
          <p:spPr bwMode="auto">
            <a:xfrm>
              <a:off x="4121" y="285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J8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6" name="Text Box 27"/>
            <p:cNvSpPr txBox="1">
              <a:spLocks noChangeArrowheads="1"/>
            </p:cNvSpPr>
            <p:nvPr/>
          </p:nvSpPr>
          <p:spPr bwMode="auto">
            <a:xfrm>
              <a:off x="4554" y="2634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J7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97" name="Line 28"/>
            <p:cNvSpPr>
              <a:spLocks noChangeShapeType="1"/>
            </p:cNvSpPr>
            <p:nvPr/>
          </p:nvSpPr>
          <p:spPr bwMode="auto">
            <a:xfrm flipV="1">
              <a:off x="3320" y="2416"/>
              <a:ext cx="222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9098" name="Group 29"/>
            <p:cNvGrpSpPr/>
            <p:nvPr/>
          </p:nvGrpSpPr>
          <p:grpSpPr bwMode="auto">
            <a:xfrm>
              <a:off x="2075" y="1813"/>
              <a:ext cx="1562" cy="323"/>
              <a:chOff x="2173" y="2309"/>
              <a:chExt cx="1562" cy="323"/>
            </a:xfrm>
          </p:grpSpPr>
          <p:sp>
            <p:nvSpPr>
              <p:cNvPr id="129099" name="AutoShape 30"/>
              <p:cNvSpPr>
                <a:spLocks noChangeArrowheads="1"/>
              </p:cNvSpPr>
              <p:nvPr/>
            </p:nvSpPr>
            <p:spPr bwMode="auto">
              <a:xfrm rot="950072">
                <a:off x="2173" y="2512"/>
                <a:ext cx="1562" cy="120"/>
              </a:xfrm>
              <a:prstGeom prst="rightArrow">
                <a:avLst>
                  <a:gd name="adj1" fmla="val 50000"/>
                  <a:gd name="adj2" fmla="val 325417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129100" name="Text Box 31"/>
              <p:cNvSpPr txBox="1">
                <a:spLocks noChangeArrowheads="1"/>
              </p:cNvSpPr>
              <p:nvPr/>
            </p:nvSpPr>
            <p:spPr bwMode="auto">
              <a:xfrm rot="914810">
                <a:off x="2324" y="2309"/>
                <a:ext cx="10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楷体_GB2312"/>
                  </a:rPr>
                  <a:t>J7,J8,J9</a:t>
                </a:r>
                <a:r>
                  <a:rPr lang="zh-CN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楷体_GB2312"/>
                  </a:rPr>
                  <a:t>入队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  <p:sp>
        <p:nvSpPr>
          <p:cNvPr id="765984" name="AutoShape 32"/>
          <p:cNvSpPr>
            <a:spLocks noChangeArrowheads="1"/>
          </p:cNvSpPr>
          <p:nvPr/>
        </p:nvSpPr>
        <p:spPr bwMode="auto">
          <a:xfrm>
            <a:off x="1008063" y="182563"/>
            <a:ext cx="3059112" cy="860425"/>
          </a:xfrm>
          <a:prstGeom prst="wedgeRectCallout">
            <a:avLst>
              <a:gd name="adj1" fmla="val 82019"/>
              <a:gd name="adj2" fmla="val 129616"/>
            </a:avLst>
          </a:prstGeom>
          <a:noFill/>
          <a:ln w="381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队空：</a:t>
            </a:r>
            <a:r>
              <a:rPr lang="en-US" altLang="zh-CN" sz="2400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front==rear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队满：</a:t>
            </a:r>
            <a:r>
              <a:rPr lang="en-US" altLang="zh-CN" sz="240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front==rear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5985" name="Text Box 33"/>
          <p:cNvSpPr txBox="1">
            <a:spLocks noChangeArrowheads="1"/>
          </p:cNvSpPr>
          <p:nvPr/>
        </p:nvSpPr>
        <p:spPr bwMode="auto">
          <a:xfrm>
            <a:off x="220663" y="4497388"/>
            <a:ext cx="5126037" cy="19558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解决方案：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另外</a:t>
            </a:r>
            <a:r>
              <a:rPr lang="zh-CN" altLang="en-US" sz="2400">
                <a:solidFill>
                  <a:srgbClr val="0066FF"/>
                </a:solidFill>
                <a:latin typeface="楷体_GB2312"/>
                <a:ea typeface="楷体_GB2312"/>
                <a:cs typeface="楷体_GB2312"/>
              </a:rPr>
              <a:t>设一个标志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以区别队空、队满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2</a:t>
            </a:r>
            <a:r>
              <a:rPr lang="en-US" altLang="zh-CN" sz="240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.</a:t>
            </a:r>
            <a:r>
              <a:rPr lang="zh-CN" altLang="en-US" sz="240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少用一个元素空间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：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    队空：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front==rear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400">
                <a:latin typeface="楷体_GB2312"/>
                <a:ea typeface="楷体_GB2312"/>
                <a:cs typeface="楷体_GB2312"/>
              </a:rPr>
              <a:t>队满：(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rear+1)%M==front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129033" name="Group 34"/>
          <p:cNvGrpSpPr/>
          <p:nvPr/>
        </p:nvGrpSpPr>
        <p:grpSpPr bwMode="auto">
          <a:xfrm>
            <a:off x="1077913" y="1676400"/>
            <a:ext cx="2293937" cy="1992313"/>
            <a:chOff x="1389" y="1311"/>
            <a:chExt cx="1445" cy="1255"/>
          </a:xfrm>
        </p:grpSpPr>
        <p:sp>
          <p:nvSpPr>
            <p:cNvPr id="129059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0" name="Line 36"/>
            <p:cNvSpPr>
              <a:spLocks noChangeShapeType="1"/>
            </p:cNvSpPr>
            <p:nvPr/>
          </p:nvSpPr>
          <p:spPr bwMode="auto">
            <a:xfrm>
              <a:off x="1389" y="192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1" name="Line 37"/>
            <p:cNvSpPr>
              <a:spLocks noChangeShapeType="1"/>
            </p:cNvSpPr>
            <p:nvPr/>
          </p:nvSpPr>
          <p:spPr bwMode="auto">
            <a:xfrm>
              <a:off x="2374" y="195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2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3" name="Line 39"/>
            <p:cNvSpPr>
              <a:spLocks noChangeShapeType="1"/>
            </p:cNvSpPr>
            <p:nvPr/>
          </p:nvSpPr>
          <p:spPr bwMode="auto">
            <a:xfrm>
              <a:off x="2308" y="214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4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5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6" name="Text Box 42"/>
            <p:cNvSpPr txBox="1">
              <a:spLocks noChangeArrowheads="1"/>
            </p:cNvSpPr>
            <p:nvPr/>
          </p:nvSpPr>
          <p:spPr bwMode="auto">
            <a:xfrm>
              <a:off x="1516" y="164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J4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67" name="Text Box 43"/>
            <p:cNvSpPr txBox="1">
              <a:spLocks noChangeArrowheads="1"/>
            </p:cNvSpPr>
            <p:nvPr/>
          </p:nvSpPr>
          <p:spPr bwMode="auto">
            <a:xfrm>
              <a:off x="2016" y="139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J5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68" name="Text Box 44"/>
            <p:cNvSpPr txBox="1">
              <a:spLocks noChangeArrowheads="1"/>
            </p:cNvSpPr>
            <p:nvPr/>
          </p:nvSpPr>
          <p:spPr bwMode="auto">
            <a:xfrm>
              <a:off x="2405" y="1608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J6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69" name="Text Box 45"/>
            <p:cNvSpPr txBox="1">
              <a:spLocks noChangeArrowheads="1"/>
            </p:cNvSpPr>
            <p:nvPr/>
          </p:nvSpPr>
          <p:spPr bwMode="auto">
            <a:xfrm>
              <a:off x="2237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70" name="Text Box 46"/>
            <p:cNvSpPr txBox="1">
              <a:spLocks noChangeArrowheads="1"/>
            </p:cNvSpPr>
            <p:nvPr/>
          </p:nvSpPr>
          <p:spPr bwMode="auto">
            <a:xfrm>
              <a:off x="2234" y="193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71" name="Text Box 47"/>
            <p:cNvSpPr txBox="1">
              <a:spLocks noChangeArrowheads="1"/>
            </p:cNvSpPr>
            <p:nvPr/>
          </p:nvSpPr>
          <p:spPr bwMode="auto">
            <a:xfrm>
              <a:off x="2045" y="202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72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73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4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74" name="Text Box 50"/>
            <p:cNvSpPr txBox="1">
              <a:spLocks noChangeArrowheads="1"/>
            </p:cNvSpPr>
            <p:nvPr/>
          </p:nvSpPr>
          <p:spPr bwMode="auto">
            <a:xfrm>
              <a:off x="2044" y="166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129034" name="Text Box 51"/>
          <p:cNvSpPr txBox="1">
            <a:spLocks noChangeArrowheads="1"/>
          </p:cNvSpPr>
          <p:nvPr/>
        </p:nvSpPr>
        <p:spPr bwMode="auto">
          <a:xfrm>
            <a:off x="3122613" y="3505200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rear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29035" name="Line 52"/>
          <p:cNvSpPr>
            <a:spLocks noChangeShapeType="1"/>
          </p:cNvSpPr>
          <p:nvPr/>
        </p:nvSpPr>
        <p:spPr bwMode="auto">
          <a:xfrm flipV="1">
            <a:off x="746125" y="2354263"/>
            <a:ext cx="387350" cy="15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036" name="Text Box 53"/>
          <p:cNvSpPr txBox="1">
            <a:spLocks noChangeArrowheads="1"/>
          </p:cNvSpPr>
          <p:nvPr/>
        </p:nvSpPr>
        <p:spPr bwMode="auto">
          <a:xfrm>
            <a:off x="107950" y="23495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front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29037" name="Line 54"/>
          <p:cNvSpPr>
            <a:spLocks noChangeShapeType="1"/>
          </p:cNvSpPr>
          <p:nvPr/>
        </p:nvSpPr>
        <p:spPr bwMode="auto">
          <a:xfrm>
            <a:off x="3089275" y="3390900"/>
            <a:ext cx="0" cy="473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5"/>
          <p:cNvGrpSpPr/>
          <p:nvPr/>
        </p:nvGrpSpPr>
        <p:grpSpPr bwMode="auto">
          <a:xfrm>
            <a:off x="3294063" y="258763"/>
            <a:ext cx="5191125" cy="2417762"/>
            <a:chOff x="2075" y="163"/>
            <a:chExt cx="3270" cy="1523"/>
          </a:xfrm>
        </p:grpSpPr>
        <p:sp>
          <p:nvSpPr>
            <p:cNvPr id="129039" name="AutoShape 56"/>
            <p:cNvSpPr>
              <a:spLocks noChangeArrowheads="1"/>
            </p:cNvSpPr>
            <p:nvPr/>
          </p:nvSpPr>
          <p:spPr bwMode="auto">
            <a:xfrm>
              <a:off x="3386" y="163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0" name="Line 57"/>
            <p:cNvSpPr>
              <a:spLocks noChangeShapeType="1"/>
            </p:cNvSpPr>
            <p:nvPr/>
          </p:nvSpPr>
          <p:spPr bwMode="auto">
            <a:xfrm>
              <a:off x="3375" y="774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1" name="Line 58"/>
            <p:cNvSpPr>
              <a:spLocks noChangeShapeType="1"/>
            </p:cNvSpPr>
            <p:nvPr/>
          </p:nvSpPr>
          <p:spPr bwMode="auto">
            <a:xfrm>
              <a:off x="4360" y="803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2" name="Line 59"/>
            <p:cNvSpPr>
              <a:spLocks noChangeShapeType="1"/>
            </p:cNvSpPr>
            <p:nvPr/>
          </p:nvSpPr>
          <p:spPr bwMode="auto">
            <a:xfrm>
              <a:off x="3742" y="252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3" name="Line 60"/>
            <p:cNvSpPr>
              <a:spLocks noChangeShapeType="1"/>
            </p:cNvSpPr>
            <p:nvPr/>
          </p:nvSpPr>
          <p:spPr bwMode="auto">
            <a:xfrm>
              <a:off x="4294" y="992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4" name="Line 61"/>
            <p:cNvSpPr>
              <a:spLocks noChangeShapeType="1"/>
            </p:cNvSpPr>
            <p:nvPr/>
          </p:nvSpPr>
          <p:spPr bwMode="auto">
            <a:xfrm flipH="1">
              <a:off x="4264" y="263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5" name="Line 62"/>
            <p:cNvSpPr>
              <a:spLocks noChangeShapeType="1"/>
            </p:cNvSpPr>
            <p:nvPr/>
          </p:nvSpPr>
          <p:spPr bwMode="auto">
            <a:xfrm flipH="1">
              <a:off x="3715" y="1004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6" name="Text Box 63"/>
            <p:cNvSpPr txBox="1">
              <a:spLocks noChangeArrowheads="1"/>
            </p:cNvSpPr>
            <p:nvPr/>
          </p:nvSpPr>
          <p:spPr bwMode="auto">
            <a:xfrm>
              <a:off x="4223" y="6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47" name="Text Box 64"/>
            <p:cNvSpPr txBox="1">
              <a:spLocks noChangeArrowheads="1"/>
            </p:cNvSpPr>
            <p:nvPr/>
          </p:nvSpPr>
          <p:spPr bwMode="auto">
            <a:xfrm>
              <a:off x="4220" y="78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48" name="Text Box 65"/>
            <p:cNvSpPr txBox="1">
              <a:spLocks noChangeArrowheads="1"/>
            </p:cNvSpPr>
            <p:nvPr/>
          </p:nvSpPr>
          <p:spPr bwMode="auto">
            <a:xfrm>
              <a:off x="4031" y="87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49" name="Text Box 66"/>
            <p:cNvSpPr txBox="1">
              <a:spLocks noChangeArrowheads="1"/>
            </p:cNvSpPr>
            <p:nvPr/>
          </p:nvSpPr>
          <p:spPr bwMode="auto">
            <a:xfrm>
              <a:off x="3830" y="77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50" name="Text Box 67"/>
            <p:cNvSpPr txBox="1">
              <a:spLocks noChangeArrowheads="1"/>
            </p:cNvSpPr>
            <p:nvPr/>
          </p:nvSpPr>
          <p:spPr bwMode="auto">
            <a:xfrm>
              <a:off x="3841" y="60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4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51" name="Text Box 68"/>
            <p:cNvSpPr txBox="1">
              <a:spLocks noChangeArrowheads="1"/>
            </p:cNvSpPr>
            <p:nvPr/>
          </p:nvSpPr>
          <p:spPr bwMode="auto">
            <a:xfrm>
              <a:off x="4030" y="518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52" name="Text Box 69"/>
            <p:cNvSpPr txBox="1">
              <a:spLocks noChangeArrowheads="1"/>
            </p:cNvSpPr>
            <p:nvPr/>
          </p:nvSpPr>
          <p:spPr bwMode="auto">
            <a:xfrm>
              <a:off x="4919" y="67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front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129053" name="Group 70"/>
            <p:cNvGrpSpPr/>
            <p:nvPr/>
          </p:nvGrpSpPr>
          <p:grpSpPr bwMode="auto">
            <a:xfrm>
              <a:off x="2075" y="1322"/>
              <a:ext cx="1562" cy="364"/>
              <a:chOff x="2266" y="1727"/>
              <a:chExt cx="1562" cy="364"/>
            </a:xfrm>
          </p:grpSpPr>
          <p:sp>
            <p:nvSpPr>
              <p:cNvPr id="129057" name="AutoShape 71"/>
              <p:cNvSpPr>
                <a:spLocks noChangeArrowheads="1"/>
              </p:cNvSpPr>
              <p:nvPr/>
            </p:nvSpPr>
            <p:spPr bwMode="auto">
              <a:xfrm rot="-658666">
                <a:off x="2266" y="1727"/>
                <a:ext cx="1562" cy="120"/>
              </a:xfrm>
              <a:prstGeom prst="rightArrow">
                <a:avLst>
                  <a:gd name="adj1" fmla="val 50000"/>
                  <a:gd name="adj2" fmla="val 325417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129058" name="Text Box 72"/>
              <p:cNvSpPr txBox="1">
                <a:spLocks noChangeArrowheads="1"/>
              </p:cNvSpPr>
              <p:nvPr/>
            </p:nvSpPr>
            <p:spPr bwMode="auto">
              <a:xfrm rot="-627854">
                <a:off x="2368" y="1841"/>
                <a:ext cx="10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楷体_GB2312"/>
                  </a:rPr>
                  <a:t>J4,J5,J6</a:t>
                </a:r>
                <a:r>
                  <a:rPr lang="zh-CN" altLang="zh-CN" sz="2000">
                    <a:latin typeface="宋体" panose="02010600030101010101" pitchFamily="2" charset="-122"/>
                    <a:ea typeface="宋体" panose="02010600030101010101" pitchFamily="2" charset="-122"/>
                    <a:cs typeface="楷体_GB2312"/>
                  </a:rPr>
                  <a:t>出队</a:t>
                </a:r>
                <a:endParaRPr lang="zh-CN" altLang="en-US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  <p:sp>
          <p:nvSpPr>
            <p:cNvPr id="129054" name="Text Box 73"/>
            <p:cNvSpPr txBox="1">
              <a:spLocks noChangeArrowheads="1"/>
            </p:cNvSpPr>
            <p:nvPr/>
          </p:nvSpPr>
          <p:spPr bwMode="auto">
            <a:xfrm>
              <a:off x="4768" y="1189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rear</a:t>
              </a:r>
              <a:endPara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9055" name="Line 74"/>
            <p:cNvSpPr>
              <a:spLocks noChangeShapeType="1"/>
            </p:cNvSpPr>
            <p:nvPr/>
          </p:nvSpPr>
          <p:spPr bwMode="auto">
            <a:xfrm>
              <a:off x="4747" y="1117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056" name="Line 75"/>
            <p:cNvSpPr>
              <a:spLocks noChangeShapeType="1"/>
            </p:cNvSpPr>
            <p:nvPr/>
          </p:nvSpPr>
          <p:spPr bwMode="auto">
            <a:xfrm flipH="1">
              <a:off x="4794" y="992"/>
              <a:ext cx="338" cy="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4" grpId="0" animBg="1"/>
      <p:bldP spid="76598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66978" name="Comment 2"/>
          <p:cNvSpPr>
            <a:spLocks noChangeArrowheads="1"/>
          </p:cNvSpPr>
          <p:nvPr/>
        </p:nvSpPr>
        <p:spPr bwMode="auto">
          <a:xfrm>
            <a:off x="-47625" y="0"/>
            <a:ext cx="555625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循环队列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104775" y="981075"/>
            <a:ext cx="891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#define MAXQSIZE  100  </a:t>
            </a:r>
            <a:r>
              <a:rPr lang="en-US" altLang="zh-CN" sz="2400">
                <a:ea typeface="楷体_GB2312"/>
                <a:cs typeface="楷体_GB2312"/>
              </a:rPr>
              <a:t>//</a:t>
            </a:r>
            <a:r>
              <a:rPr lang="zh-CN" altLang="zh-CN" sz="2400">
                <a:ea typeface="楷体_GB2312"/>
                <a:cs typeface="楷体_GB2312"/>
              </a:rPr>
              <a:t>最大长度</a:t>
            </a:r>
            <a:endParaRPr lang="zh-CN" altLang="en-US" sz="24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Typedef struct {</a:t>
            </a:r>
            <a:endParaRPr lang="en-US" altLang="zh-CN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QElemType *base;  //</a:t>
            </a:r>
            <a:r>
              <a:rPr lang="zh-CN" altLang="zh-CN" sz="2800">
                <a:ea typeface="楷体_GB2312"/>
                <a:cs typeface="楷体_GB2312"/>
              </a:rPr>
              <a:t>初始化的动态分配存储空间</a:t>
            </a:r>
            <a:endParaRPr lang="zh-CN" altLang="zh-CN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zh-CN" sz="2800">
                <a:ea typeface="楷体_GB2312"/>
                <a:cs typeface="楷体_GB2312"/>
              </a:rPr>
              <a:t>   </a:t>
            </a:r>
            <a:r>
              <a:rPr lang="en-US" altLang="zh-CN" sz="2800">
                <a:ea typeface="楷体_GB2312"/>
                <a:cs typeface="楷体_GB2312"/>
              </a:rPr>
              <a:t>int  front;            //</a:t>
            </a:r>
            <a:r>
              <a:rPr lang="zh-CN" altLang="zh-CN" sz="2800">
                <a:ea typeface="楷体_GB2312"/>
                <a:cs typeface="楷体_GB2312"/>
              </a:rPr>
              <a:t>头指针</a:t>
            </a:r>
            <a:r>
              <a:rPr lang="zh-CN" altLang="en-US" sz="2800">
                <a:ea typeface="楷体_GB2312"/>
                <a:cs typeface="楷体_GB2312"/>
              </a:rPr>
              <a:t>   </a:t>
            </a:r>
            <a:endParaRPr lang="zh-CN" altLang="en-US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</a:t>
            </a:r>
            <a:r>
              <a:rPr lang="en-US" altLang="zh-CN" sz="2800">
                <a:ea typeface="楷体_GB2312"/>
                <a:cs typeface="楷体_GB2312"/>
              </a:rPr>
              <a:t>int  rear;             //</a:t>
            </a:r>
            <a:r>
              <a:rPr lang="zh-CN" altLang="en-US" sz="2800">
                <a:ea typeface="楷体_GB2312"/>
                <a:cs typeface="楷体_GB2312"/>
              </a:rPr>
              <a:t>尾指针</a:t>
            </a:r>
            <a:endParaRPr lang="zh-CN" altLang="en-US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}SqQueue;  </a:t>
            </a:r>
            <a:endParaRPr lang="en-US" altLang="zh-CN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</a:t>
            </a:r>
            <a:endParaRPr lang="en-US" altLang="zh-CN" sz="280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>
              <a:buFontTx/>
              <a:buNone/>
            </a:pPr>
            <a:endParaRPr lang="en-US" altLang="zh-CN" sz="2800">
              <a:ea typeface="楷体_GB2312"/>
              <a:cs typeface="楷体_GB2312"/>
            </a:endParaRPr>
          </a:p>
        </p:txBody>
      </p:sp>
      <p:pic>
        <p:nvPicPr>
          <p:cNvPr id="766980" name="Picture 4" descr="u=146904796,407546596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4004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autoUpdateAnimBg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915400" cy="4419600"/>
          </a:xfrm>
          <a:noFill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Status InitQueue (SqQueue &amp;Q){</a:t>
            </a:r>
            <a:endParaRPr lang="en-US" altLang="zh-CN" b="1" smtClean="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   </a:t>
            </a:r>
            <a:r>
              <a:rPr lang="en-US" altLang="zh-CN" smtClean="0"/>
              <a:t> </a:t>
            </a:r>
            <a:r>
              <a:rPr lang="en-US" altLang="zh-CN" b="1" smtClean="0"/>
              <a:t>Q.base =new QElemType[MAXQSIZE]</a:t>
            </a:r>
            <a:r>
              <a:rPr lang="en-US" altLang="zh-CN" smtClean="0"/>
              <a:t> </a:t>
            </a:r>
            <a:endParaRPr lang="en-US" altLang="zh-CN" sz="2400" b="1" smtClean="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   if(!Q.base) exit(OVERFLOW);</a:t>
            </a:r>
            <a:endParaRPr lang="en-US" altLang="zh-CN" b="1" smtClean="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    </a:t>
            </a:r>
            <a:r>
              <a:rPr lang="en-US" altLang="zh-CN" b="1" smtClean="0">
                <a:solidFill>
                  <a:srgbClr val="FF0000"/>
                </a:solidFill>
                <a:ea typeface="楷体_GB2312"/>
                <a:cs typeface="楷体_GB2312"/>
              </a:rPr>
              <a:t>Q.front=Q.rear=0;</a:t>
            </a:r>
            <a:endParaRPr lang="en-US" altLang="zh-CN" b="1" smtClean="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    return OK;</a:t>
            </a:r>
            <a:endParaRPr lang="en-US" altLang="zh-CN" b="1" smtClean="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>
                <a:ea typeface="楷体_GB2312"/>
                <a:cs typeface="楷体_GB2312"/>
              </a:rPr>
              <a:t>}</a:t>
            </a:r>
            <a:endParaRPr lang="en-US" altLang="zh-CN" b="1" smtClean="0">
              <a:ea typeface="楷体_GB2312"/>
              <a:cs typeface="楷体_GB2312"/>
            </a:endParaRPr>
          </a:p>
        </p:txBody>
      </p:sp>
      <p:sp>
        <p:nvSpPr>
          <p:cNvPr id="768003" name="Comment 3"/>
          <p:cNvSpPr>
            <a:spLocks noChangeArrowheads="1"/>
          </p:cNvSpPr>
          <p:nvPr/>
        </p:nvSpPr>
        <p:spPr bwMode="auto">
          <a:xfrm>
            <a:off x="-47625" y="0"/>
            <a:ext cx="41878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循环队列初始化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2" grpId="0" autoUpdateAnimBg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70050" name="Comment 2"/>
          <p:cNvSpPr>
            <a:spLocks noChangeArrowheads="1"/>
          </p:cNvSpPr>
          <p:nvPr/>
        </p:nvSpPr>
        <p:spPr bwMode="auto">
          <a:xfrm>
            <a:off x="-47625" y="0"/>
            <a:ext cx="5195888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求循环队列的长度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915400" cy="3276600"/>
          </a:xfrm>
          <a:noFill/>
        </p:spPr>
        <p:txBody>
          <a:bodyPr/>
          <a:lstStyle/>
          <a:p>
            <a:endParaRPr lang="en-US" altLang="zh-CN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smtClean="0"/>
              <a:t>int  QueueLength (SqQueue Q){</a:t>
            </a:r>
            <a:endParaRPr lang="en-US" altLang="zh-CN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smtClean="0"/>
              <a:t>    </a:t>
            </a:r>
            <a:r>
              <a:rPr lang="en-US" altLang="zh-CN" sz="2800" b="1" smtClean="0">
                <a:solidFill>
                  <a:srgbClr val="FF0000"/>
                </a:solidFill>
              </a:rPr>
              <a:t>return (Q.rear-Q.front+MAXQSIZE)%MAXQSIZE;</a:t>
            </a:r>
            <a:r>
              <a:rPr lang="en-US" altLang="zh-CN" b="1" smtClean="0">
                <a:solidFill>
                  <a:srgbClr val="FF0000"/>
                </a:solidFill>
              </a:rPr>
              <a:t>                             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smtClean="0"/>
              <a:t> }</a:t>
            </a:r>
            <a:endParaRPr lang="en-US" altLang="zh-CN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utoUpdateAnimBg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4724400"/>
          </a:xfr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Status EnQueue(SqQueue &amp;Q,QElemType e){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 if((Q.rear+1)%MAXQSIZE==Q.front)  return ERROR;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 </a:t>
            </a:r>
            <a:r>
              <a:rPr lang="en-US" altLang="zh-CN" sz="2800" b="1" smtClean="0">
                <a:solidFill>
                  <a:srgbClr val="FF0000"/>
                </a:solidFill>
              </a:rPr>
              <a:t>Q.base[Q.rear]=e;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    Q.rear=(Q.rear+1)%MAXQSIZE;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  return OK;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}</a:t>
            </a:r>
            <a:endParaRPr lang="en-US" altLang="zh-CN" sz="2800" b="1" smtClean="0"/>
          </a:p>
          <a:p>
            <a:pPr>
              <a:buFontTx/>
              <a:buNone/>
            </a:pPr>
            <a:endParaRPr lang="en-US" altLang="zh-CN" sz="2800" b="1" smtClean="0"/>
          </a:p>
        </p:txBody>
      </p:sp>
      <p:sp>
        <p:nvSpPr>
          <p:cNvPr id="772099" name="Comment 3"/>
          <p:cNvSpPr>
            <a:spLocks noChangeArrowheads="1"/>
          </p:cNvSpPr>
          <p:nvPr/>
        </p:nvSpPr>
        <p:spPr bwMode="auto">
          <a:xfrm>
            <a:off x="-47625" y="0"/>
            <a:ext cx="5195888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循环队列入队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utoUpdateAnimBg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10600" cy="3733800"/>
          </a:xfr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Status DeQueue (LinkQueue &amp;Q,QElemType &amp;e){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if(Q.front==Q.rear) return ERROR;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</a:t>
            </a:r>
            <a:r>
              <a:rPr lang="en-US" altLang="zh-CN" sz="2800" b="1" smtClean="0">
                <a:solidFill>
                  <a:srgbClr val="FF0000"/>
                </a:solidFill>
              </a:rPr>
              <a:t>e=Q.base[Q.front];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   Q.front=(Q.front+1)%MAXQSIZE;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return OK;</a:t>
            </a:r>
            <a:endParaRPr lang="en-US" altLang="zh-CN" sz="28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}</a:t>
            </a:r>
            <a:endParaRPr lang="en-US" altLang="zh-CN" sz="2800" b="1" smtClean="0"/>
          </a:p>
        </p:txBody>
      </p:sp>
      <p:sp>
        <p:nvSpPr>
          <p:cNvPr id="773123" name="Comment 3"/>
          <p:cNvSpPr>
            <a:spLocks noChangeArrowheads="1"/>
          </p:cNvSpPr>
          <p:nvPr/>
        </p:nvSpPr>
        <p:spPr bwMode="auto">
          <a:xfrm>
            <a:off x="-47625" y="0"/>
            <a:ext cx="5195888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循环队列出队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utoUpdateAnimBg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graphicFrame>
        <p:nvGraphicFramePr>
          <p:cNvPr id="135171" name="Object 2"/>
          <p:cNvGraphicFramePr>
            <a:graphicFrameLocks noChangeAspect="1"/>
          </p:cNvGraphicFramePr>
          <p:nvPr/>
        </p:nvGraphicFramePr>
        <p:xfrm>
          <a:off x="4159250" y="3314700"/>
          <a:ext cx="825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公式" r:id="rId1" imgW="825500" imgH="228600" progId="Equation.3">
                  <p:embed/>
                </p:oleObj>
              </mc:Choice>
              <mc:Fallback>
                <p:oleObj name="公式" r:id="rId1" imgW="825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3314700"/>
                        <a:ext cx="825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2" name="Group 8"/>
          <p:cNvGrpSpPr>
            <a:grpSpLocks noChangeAspect="1"/>
          </p:cNvGrpSpPr>
          <p:nvPr/>
        </p:nvGrpSpPr>
        <p:grpSpPr bwMode="auto">
          <a:xfrm>
            <a:off x="1258888" y="620713"/>
            <a:ext cx="7345362" cy="5400675"/>
            <a:chOff x="1440" y="391"/>
            <a:chExt cx="3168" cy="3004"/>
          </a:xfrm>
        </p:grpSpPr>
        <p:sp>
          <p:nvSpPr>
            <p:cNvPr id="1351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440" y="391"/>
              <a:ext cx="3168" cy="3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5" name="Rectangle 9"/>
            <p:cNvSpPr>
              <a:spLocks noChangeArrowheads="1"/>
            </p:cNvSpPr>
            <p:nvPr/>
          </p:nvSpPr>
          <p:spPr bwMode="auto">
            <a:xfrm>
              <a:off x="2138" y="613"/>
              <a:ext cx="852" cy="2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76" name="Rectangle 10"/>
            <p:cNvSpPr>
              <a:spLocks noChangeArrowheads="1"/>
            </p:cNvSpPr>
            <p:nvPr/>
          </p:nvSpPr>
          <p:spPr bwMode="auto">
            <a:xfrm>
              <a:off x="2990" y="613"/>
              <a:ext cx="853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77" name="Line 11"/>
            <p:cNvSpPr>
              <a:spLocks noChangeShapeType="1"/>
            </p:cNvSpPr>
            <p:nvPr/>
          </p:nvSpPr>
          <p:spPr bwMode="auto">
            <a:xfrm>
              <a:off x="3399" y="760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8" name="Freeform 12"/>
            <p:cNvSpPr/>
            <p:nvPr/>
          </p:nvSpPr>
          <p:spPr bwMode="auto">
            <a:xfrm>
              <a:off x="3360" y="1103"/>
              <a:ext cx="78" cy="67"/>
            </a:xfrm>
            <a:custGeom>
              <a:avLst/>
              <a:gdLst>
                <a:gd name="T0" fmla="*/ 39 w 78"/>
                <a:gd name="T1" fmla="*/ 67 h 67"/>
                <a:gd name="T2" fmla="*/ 0 w 78"/>
                <a:gd name="T3" fmla="*/ 0 h 67"/>
                <a:gd name="T4" fmla="*/ 20 w 78"/>
                <a:gd name="T5" fmla="*/ 6 h 67"/>
                <a:gd name="T6" fmla="*/ 39 w 78"/>
                <a:gd name="T7" fmla="*/ 8 h 67"/>
                <a:gd name="T8" fmla="*/ 59 w 78"/>
                <a:gd name="T9" fmla="*/ 6 h 67"/>
                <a:gd name="T10" fmla="*/ 78 w 78"/>
                <a:gd name="T11" fmla="*/ 0 h 67"/>
                <a:gd name="T12" fmla="*/ 39 w 78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39" y="67"/>
                  </a:moveTo>
                  <a:lnTo>
                    <a:pt x="0" y="0"/>
                  </a:lnTo>
                  <a:lnTo>
                    <a:pt x="20" y="6"/>
                  </a:lnTo>
                  <a:lnTo>
                    <a:pt x="39" y="8"/>
                  </a:lnTo>
                  <a:lnTo>
                    <a:pt x="59" y="6"/>
                  </a:lnTo>
                  <a:lnTo>
                    <a:pt x="78" y="0"/>
                  </a:lnTo>
                  <a:lnTo>
                    <a:pt x="3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9" name="Rectangle 13"/>
            <p:cNvSpPr>
              <a:spLocks noChangeArrowheads="1"/>
            </p:cNvSpPr>
            <p:nvPr/>
          </p:nvSpPr>
          <p:spPr bwMode="auto">
            <a:xfrm>
              <a:off x="2121" y="1171"/>
              <a:ext cx="852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80" name="Rectangle 14"/>
            <p:cNvSpPr>
              <a:spLocks noChangeArrowheads="1"/>
            </p:cNvSpPr>
            <p:nvPr/>
          </p:nvSpPr>
          <p:spPr bwMode="auto">
            <a:xfrm>
              <a:off x="2973" y="1171"/>
              <a:ext cx="853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81" name="Line 15"/>
            <p:cNvSpPr>
              <a:spLocks noChangeShapeType="1"/>
            </p:cNvSpPr>
            <p:nvPr/>
          </p:nvSpPr>
          <p:spPr bwMode="auto">
            <a:xfrm>
              <a:off x="3399" y="1346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2" name="Freeform 16"/>
            <p:cNvSpPr/>
            <p:nvPr/>
          </p:nvSpPr>
          <p:spPr bwMode="auto">
            <a:xfrm>
              <a:off x="3360" y="1690"/>
              <a:ext cx="78" cy="67"/>
            </a:xfrm>
            <a:custGeom>
              <a:avLst/>
              <a:gdLst>
                <a:gd name="T0" fmla="*/ 39 w 78"/>
                <a:gd name="T1" fmla="*/ 67 h 67"/>
                <a:gd name="T2" fmla="*/ 0 w 78"/>
                <a:gd name="T3" fmla="*/ 0 h 67"/>
                <a:gd name="T4" fmla="*/ 20 w 78"/>
                <a:gd name="T5" fmla="*/ 6 h 67"/>
                <a:gd name="T6" fmla="*/ 39 w 78"/>
                <a:gd name="T7" fmla="*/ 7 h 67"/>
                <a:gd name="T8" fmla="*/ 59 w 78"/>
                <a:gd name="T9" fmla="*/ 6 h 67"/>
                <a:gd name="T10" fmla="*/ 78 w 78"/>
                <a:gd name="T11" fmla="*/ 0 h 67"/>
                <a:gd name="T12" fmla="*/ 39 w 78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39" y="67"/>
                  </a:moveTo>
                  <a:lnTo>
                    <a:pt x="0" y="0"/>
                  </a:lnTo>
                  <a:lnTo>
                    <a:pt x="20" y="6"/>
                  </a:lnTo>
                  <a:lnTo>
                    <a:pt x="39" y="7"/>
                  </a:lnTo>
                  <a:lnTo>
                    <a:pt x="59" y="6"/>
                  </a:lnTo>
                  <a:lnTo>
                    <a:pt x="78" y="0"/>
                  </a:lnTo>
                  <a:lnTo>
                    <a:pt x="3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3" name="Rectangle 17"/>
            <p:cNvSpPr>
              <a:spLocks noChangeArrowheads="1"/>
            </p:cNvSpPr>
            <p:nvPr/>
          </p:nvSpPr>
          <p:spPr bwMode="auto">
            <a:xfrm>
              <a:off x="3391" y="2360"/>
              <a:ext cx="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84" name="Rectangle 18"/>
            <p:cNvSpPr>
              <a:spLocks noChangeArrowheads="1"/>
            </p:cNvSpPr>
            <p:nvPr/>
          </p:nvSpPr>
          <p:spPr bwMode="auto">
            <a:xfrm>
              <a:off x="3391" y="2484"/>
              <a:ext cx="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85" name="Rectangle 19"/>
            <p:cNvSpPr>
              <a:spLocks noChangeArrowheads="1"/>
            </p:cNvSpPr>
            <p:nvPr/>
          </p:nvSpPr>
          <p:spPr bwMode="auto">
            <a:xfrm>
              <a:off x="3391" y="2608"/>
              <a:ext cx="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86" name="Rectangle 20"/>
            <p:cNvSpPr>
              <a:spLocks noChangeArrowheads="1"/>
            </p:cNvSpPr>
            <p:nvPr/>
          </p:nvSpPr>
          <p:spPr bwMode="auto">
            <a:xfrm>
              <a:off x="2121" y="2982"/>
              <a:ext cx="852" cy="29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87" name="Rectangle 21"/>
            <p:cNvSpPr>
              <a:spLocks noChangeArrowheads="1"/>
            </p:cNvSpPr>
            <p:nvPr/>
          </p:nvSpPr>
          <p:spPr bwMode="auto">
            <a:xfrm>
              <a:off x="2973" y="2982"/>
              <a:ext cx="853" cy="29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88" name="Line 22"/>
            <p:cNvSpPr>
              <a:spLocks noChangeShapeType="1"/>
            </p:cNvSpPr>
            <p:nvPr/>
          </p:nvSpPr>
          <p:spPr bwMode="auto">
            <a:xfrm>
              <a:off x="3381" y="2747"/>
              <a:ext cx="1" cy="1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9" name="Freeform 23"/>
            <p:cNvSpPr/>
            <p:nvPr/>
          </p:nvSpPr>
          <p:spPr bwMode="auto">
            <a:xfrm>
              <a:off x="3342" y="2914"/>
              <a:ext cx="78" cy="68"/>
            </a:xfrm>
            <a:custGeom>
              <a:avLst/>
              <a:gdLst>
                <a:gd name="T0" fmla="*/ 39 w 78"/>
                <a:gd name="T1" fmla="*/ 68 h 68"/>
                <a:gd name="T2" fmla="*/ 0 w 78"/>
                <a:gd name="T3" fmla="*/ 0 h 68"/>
                <a:gd name="T4" fmla="*/ 21 w 78"/>
                <a:gd name="T5" fmla="*/ 7 h 68"/>
                <a:gd name="T6" fmla="*/ 39 w 78"/>
                <a:gd name="T7" fmla="*/ 9 h 68"/>
                <a:gd name="T8" fmla="*/ 59 w 78"/>
                <a:gd name="T9" fmla="*/ 7 h 68"/>
                <a:gd name="T10" fmla="*/ 78 w 78"/>
                <a:gd name="T11" fmla="*/ 0 h 68"/>
                <a:gd name="T12" fmla="*/ 39 w 78"/>
                <a:gd name="T13" fmla="*/ 68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8"/>
                <a:gd name="T23" fmla="*/ 78 w 78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8">
                  <a:moveTo>
                    <a:pt x="39" y="68"/>
                  </a:moveTo>
                  <a:lnTo>
                    <a:pt x="0" y="0"/>
                  </a:lnTo>
                  <a:lnTo>
                    <a:pt x="21" y="7"/>
                  </a:lnTo>
                  <a:lnTo>
                    <a:pt x="39" y="9"/>
                  </a:lnTo>
                  <a:lnTo>
                    <a:pt x="59" y="7"/>
                  </a:lnTo>
                  <a:lnTo>
                    <a:pt x="78" y="0"/>
                  </a:lnTo>
                  <a:lnTo>
                    <a:pt x="3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0" name="Freeform 24"/>
            <p:cNvSpPr/>
            <p:nvPr/>
          </p:nvSpPr>
          <p:spPr bwMode="auto">
            <a:xfrm>
              <a:off x="3314" y="3041"/>
              <a:ext cx="137" cy="175"/>
            </a:xfrm>
            <a:custGeom>
              <a:avLst/>
              <a:gdLst>
                <a:gd name="T0" fmla="*/ 0 w 137"/>
                <a:gd name="T1" fmla="*/ 175 h 175"/>
                <a:gd name="T2" fmla="*/ 67 w 137"/>
                <a:gd name="T3" fmla="*/ 0 h 175"/>
                <a:gd name="T4" fmla="*/ 137 w 137"/>
                <a:gd name="T5" fmla="*/ 175 h 175"/>
                <a:gd name="T6" fmla="*/ 0 60000 65536"/>
                <a:gd name="T7" fmla="*/ 0 60000 65536"/>
                <a:gd name="T8" fmla="*/ 0 60000 65536"/>
                <a:gd name="T9" fmla="*/ 0 w 137"/>
                <a:gd name="T10" fmla="*/ 0 h 175"/>
                <a:gd name="T11" fmla="*/ 137 w 137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" h="175">
                  <a:moveTo>
                    <a:pt x="0" y="175"/>
                  </a:moveTo>
                  <a:lnTo>
                    <a:pt x="67" y="0"/>
                  </a:lnTo>
                  <a:lnTo>
                    <a:pt x="137" y="17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1" name="Line 25"/>
            <p:cNvSpPr>
              <a:spLocks noChangeShapeType="1"/>
            </p:cNvSpPr>
            <p:nvPr/>
          </p:nvSpPr>
          <p:spPr bwMode="auto">
            <a:xfrm>
              <a:off x="1542" y="782"/>
              <a:ext cx="5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2" name="Freeform 26"/>
            <p:cNvSpPr/>
            <p:nvPr/>
          </p:nvSpPr>
          <p:spPr bwMode="auto">
            <a:xfrm>
              <a:off x="2043" y="749"/>
              <a:ext cx="78" cy="67"/>
            </a:xfrm>
            <a:custGeom>
              <a:avLst/>
              <a:gdLst>
                <a:gd name="T0" fmla="*/ 78 w 78"/>
                <a:gd name="T1" fmla="*/ 33 h 67"/>
                <a:gd name="T2" fmla="*/ 0 w 78"/>
                <a:gd name="T3" fmla="*/ 67 h 67"/>
                <a:gd name="T4" fmla="*/ 7 w 78"/>
                <a:gd name="T5" fmla="*/ 51 h 67"/>
                <a:gd name="T6" fmla="*/ 10 w 78"/>
                <a:gd name="T7" fmla="*/ 33 h 67"/>
                <a:gd name="T8" fmla="*/ 7 w 78"/>
                <a:gd name="T9" fmla="*/ 16 h 67"/>
                <a:gd name="T10" fmla="*/ 0 w 78"/>
                <a:gd name="T11" fmla="*/ 0 h 67"/>
                <a:gd name="T12" fmla="*/ 78 w 78"/>
                <a:gd name="T13" fmla="*/ 33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78" y="33"/>
                  </a:moveTo>
                  <a:lnTo>
                    <a:pt x="0" y="67"/>
                  </a:lnTo>
                  <a:lnTo>
                    <a:pt x="7" y="51"/>
                  </a:lnTo>
                  <a:lnTo>
                    <a:pt x="10" y="33"/>
                  </a:lnTo>
                  <a:lnTo>
                    <a:pt x="7" y="16"/>
                  </a:lnTo>
                  <a:lnTo>
                    <a:pt x="0" y="0"/>
                  </a:lnTo>
                  <a:lnTo>
                    <a:pt x="7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93" name="Rectangle 27"/>
            <p:cNvSpPr>
              <a:spLocks noChangeArrowheads="1"/>
            </p:cNvSpPr>
            <p:nvPr/>
          </p:nvSpPr>
          <p:spPr bwMode="auto">
            <a:xfrm>
              <a:off x="2439" y="422"/>
              <a:ext cx="2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data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94" name="Rectangle 28"/>
            <p:cNvSpPr>
              <a:spLocks noChangeArrowheads="1"/>
            </p:cNvSpPr>
            <p:nvPr/>
          </p:nvSpPr>
          <p:spPr bwMode="auto">
            <a:xfrm>
              <a:off x="3253" y="422"/>
              <a:ext cx="2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next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95" name="Rectangle 29"/>
            <p:cNvSpPr>
              <a:spLocks noChangeArrowheads="1"/>
            </p:cNvSpPr>
            <p:nvPr/>
          </p:nvSpPr>
          <p:spPr bwMode="auto">
            <a:xfrm>
              <a:off x="4013" y="1243"/>
              <a:ext cx="3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队头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96" name="Rectangle 30"/>
            <p:cNvSpPr>
              <a:spLocks noChangeArrowheads="1"/>
            </p:cNvSpPr>
            <p:nvPr/>
          </p:nvSpPr>
          <p:spPr bwMode="auto">
            <a:xfrm>
              <a:off x="3980" y="3047"/>
              <a:ext cx="3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队尾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97" name="Rectangle 31"/>
            <p:cNvSpPr>
              <a:spLocks noChangeArrowheads="1"/>
            </p:cNvSpPr>
            <p:nvPr/>
          </p:nvSpPr>
          <p:spPr bwMode="auto">
            <a:xfrm>
              <a:off x="1557" y="591"/>
              <a:ext cx="46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Q.front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198" name="Rectangle 32"/>
            <p:cNvSpPr>
              <a:spLocks noChangeArrowheads="1"/>
            </p:cNvSpPr>
            <p:nvPr/>
          </p:nvSpPr>
          <p:spPr bwMode="auto">
            <a:xfrm>
              <a:off x="2121" y="1757"/>
              <a:ext cx="852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199" name="Rectangle 33"/>
            <p:cNvSpPr>
              <a:spLocks noChangeArrowheads="1"/>
            </p:cNvSpPr>
            <p:nvPr/>
          </p:nvSpPr>
          <p:spPr bwMode="auto">
            <a:xfrm>
              <a:off x="2973" y="1757"/>
              <a:ext cx="853" cy="29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35200" name="Line 34"/>
            <p:cNvSpPr>
              <a:spLocks noChangeShapeType="1"/>
            </p:cNvSpPr>
            <p:nvPr/>
          </p:nvSpPr>
          <p:spPr bwMode="auto">
            <a:xfrm>
              <a:off x="3381" y="1919"/>
              <a:ext cx="1" cy="3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1" name="Freeform 35"/>
            <p:cNvSpPr/>
            <p:nvPr/>
          </p:nvSpPr>
          <p:spPr bwMode="auto">
            <a:xfrm>
              <a:off x="3342" y="2262"/>
              <a:ext cx="78" cy="68"/>
            </a:xfrm>
            <a:custGeom>
              <a:avLst/>
              <a:gdLst>
                <a:gd name="T0" fmla="*/ 39 w 78"/>
                <a:gd name="T1" fmla="*/ 68 h 68"/>
                <a:gd name="T2" fmla="*/ 0 w 78"/>
                <a:gd name="T3" fmla="*/ 0 h 68"/>
                <a:gd name="T4" fmla="*/ 21 w 78"/>
                <a:gd name="T5" fmla="*/ 7 h 68"/>
                <a:gd name="T6" fmla="*/ 39 w 78"/>
                <a:gd name="T7" fmla="*/ 8 h 68"/>
                <a:gd name="T8" fmla="*/ 59 w 78"/>
                <a:gd name="T9" fmla="*/ 7 h 68"/>
                <a:gd name="T10" fmla="*/ 78 w 78"/>
                <a:gd name="T11" fmla="*/ 0 h 68"/>
                <a:gd name="T12" fmla="*/ 39 w 78"/>
                <a:gd name="T13" fmla="*/ 68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8"/>
                <a:gd name="T23" fmla="*/ 78 w 78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8">
                  <a:moveTo>
                    <a:pt x="39" y="68"/>
                  </a:moveTo>
                  <a:lnTo>
                    <a:pt x="0" y="0"/>
                  </a:lnTo>
                  <a:lnTo>
                    <a:pt x="21" y="7"/>
                  </a:lnTo>
                  <a:lnTo>
                    <a:pt x="39" y="8"/>
                  </a:lnTo>
                  <a:lnTo>
                    <a:pt x="59" y="7"/>
                  </a:lnTo>
                  <a:lnTo>
                    <a:pt x="78" y="0"/>
                  </a:lnTo>
                  <a:lnTo>
                    <a:pt x="3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2" name="Rectangle 36"/>
            <p:cNvSpPr>
              <a:spLocks noChangeArrowheads="1"/>
            </p:cNvSpPr>
            <p:nvPr/>
          </p:nvSpPr>
          <p:spPr bwMode="auto">
            <a:xfrm>
              <a:off x="1568" y="2938"/>
              <a:ext cx="39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Q.rear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35203" name="Line 37"/>
            <p:cNvSpPr>
              <a:spLocks noChangeShapeType="1"/>
            </p:cNvSpPr>
            <p:nvPr/>
          </p:nvSpPr>
          <p:spPr bwMode="auto">
            <a:xfrm>
              <a:off x="1542" y="3128"/>
              <a:ext cx="52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4" name="Freeform 38"/>
            <p:cNvSpPr/>
            <p:nvPr/>
          </p:nvSpPr>
          <p:spPr bwMode="auto">
            <a:xfrm>
              <a:off x="2043" y="3095"/>
              <a:ext cx="78" cy="67"/>
            </a:xfrm>
            <a:custGeom>
              <a:avLst/>
              <a:gdLst>
                <a:gd name="T0" fmla="*/ 78 w 78"/>
                <a:gd name="T1" fmla="*/ 33 h 67"/>
                <a:gd name="T2" fmla="*/ 0 w 78"/>
                <a:gd name="T3" fmla="*/ 67 h 67"/>
                <a:gd name="T4" fmla="*/ 7 w 78"/>
                <a:gd name="T5" fmla="*/ 50 h 67"/>
                <a:gd name="T6" fmla="*/ 10 w 78"/>
                <a:gd name="T7" fmla="*/ 33 h 67"/>
                <a:gd name="T8" fmla="*/ 7 w 78"/>
                <a:gd name="T9" fmla="*/ 17 h 67"/>
                <a:gd name="T10" fmla="*/ 0 w 78"/>
                <a:gd name="T11" fmla="*/ 0 h 67"/>
                <a:gd name="T12" fmla="*/ 78 w 78"/>
                <a:gd name="T13" fmla="*/ 33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67"/>
                <a:gd name="T23" fmla="*/ 78 w 78"/>
                <a:gd name="T24" fmla="*/ 67 h 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67">
                  <a:moveTo>
                    <a:pt x="78" y="33"/>
                  </a:moveTo>
                  <a:lnTo>
                    <a:pt x="0" y="67"/>
                  </a:lnTo>
                  <a:lnTo>
                    <a:pt x="7" y="50"/>
                  </a:lnTo>
                  <a:lnTo>
                    <a:pt x="10" y="33"/>
                  </a:lnTo>
                  <a:lnTo>
                    <a:pt x="7" y="17"/>
                  </a:lnTo>
                  <a:lnTo>
                    <a:pt x="0" y="0"/>
                  </a:lnTo>
                  <a:lnTo>
                    <a:pt x="7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8167" name="Comment 39"/>
          <p:cNvSpPr>
            <a:spLocks noChangeArrowheads="1"/>
          </p:cNvSpPr>
          <p:nvPr/>
        </p:nvSpPr>
        <p:spPr bwMode="auto">
          <a:xfrm>
            <a:off x="-47625" y="0"/>
            <a:ext cx="27432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6985000" cy="4897437"/>
          </a:xfrm>
          <a:noFill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typedef struct QNode{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QElemType   data;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struct Qnode  *next;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}Qnode, *QueuePtr;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typedef struct {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  QueuePtr  front;            //</a:t>
            </a:r>
            <a:r>
              <a:rPr lang="zh-CN" altLang="en-US" sz="2800" b="1" smtClean="0"/>
              <a:t>队</a:t>
            </a:r>
            <a:r>
              <a:rPr lang="zh-CN" altLang="zh-CN" sz="2800" b="1" smtClean="0"/>
              <a:t>头指针</a:t>
            </a:r>
            <a:r>
              <a:rPr lang="zh-CN" altLang="en-US" sz="2800" b="1" smtClean="0"/>
              <a:t>   </a:t>
            </a:r>
            <a:endParaRPr lang="zh-CN" altLang="en-US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 b="1" smtClean="0"/>
              <a:t>   </a:t>
            </a:r>
            <a:r>
              <a:rPr lang="en-US" altLang="zh-CN" sz="2800" b="1" smtClean="0"/>
              <a:t>QueuePtr  rear;             //</a:t>
            </a:r>
            <a:r>
              <a:rPr lang="zh-CN" altLang="en-US" sz="2800" b="1" smtClean="0"/>
              <a:t>队尾指针</a:t>
            </a:r>
            <a:endParaRPr lang="zh-CN" altLang="en-US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}LinkQueue;  </a:t>
            </a:r>
            <a:endParaRPr lang="en-US" altLang="zh-CN" sz="2800" b="1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smtClean="0"/>
              <a:t> </a:t>
            </a:r>
            <a:endParaRPr lang="en-US" altLang="zh-CN" sz="2800" b="1" smtClean="0"/>
          </a:p>
        </p:txBody>
      </p:sp>
      <p:sp>
        <p:nvSpPr>
          <p:cNvPr id="689159" name="Comment 7"/>
          <p:cNvSpPr>
            <a:spLocks noChangeArrowheads="1"/>
          </p:cNvSpPr>
          <p:nvPr/>
        </p:nvSpPr>
        <p:spPr bwMode="auto">
          <a:xfrm>
            <a:off x="-47625" y="0"/>
            <a:ext cx="27432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0"/>
          <p:cNvGraphicFramePr>
            <a:graphicFrameLocks noChangeAspect="1"/>
          </p:cNvGraphicFramePr>
          <p:nvPr/>
        </p:nvGraphicFramePr>
        <p:xfrm>
          <a:off x="1547813" y="1858963"/>
          <a:ext cx="366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公式" r:id="rId1" imgW="1028700" imgH="228600" progId="Equation.3">
                  <p:embed/>
                </p:oleObj>
              </mc:Choice>
              <mc:Fallback>
                <p:oleObj name="公式" r:id="rId1" imgW="10287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58963"/>
                        <a:ext cx="3663950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Line 31"/>
          <p:cNvSpPr>
            <a:spLocks noChangeShapeType="1"/>
          </p:cNvSpPr>
          <p:nvPr/>
        </p:nvSpPr>
        <p:spPr bwMode="auto">
          <a:xfrm>
            <a:off x="1952625" y="28305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Line 32"/>
          <p:cNvSpPr>
            <a:spLocks noChangeShapeType="1"/>
          </p:cNvSpPr>
          <p:nvPr/>
        </p:nvSpPr>
        <p:spPr bwMode="auto">
          <a:xfrm>
            <a:off x="1952625" y="37449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Text Box 33"/>
          <p:cNvSpPr txBox="1">
            <a:spLocks noChangeArrowheads="1"/>
          </p:cNvSpPr>
          <p:nvPr/>
        </p:nvSpPr>
        <p:spPr bwMode="auto">
          <a:xfrm>
            <a:off x="2257425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0" name="Text Box 34"/>
          <p:cNvSpPr txBox="1">
            <a:spLocks noChangeArrowheads="1"/>
          </p:cNvSpPr>
          <p:nvPr/>
        </p:nvSpPr>
        <p:spPr bwMode="auto">
          <a:xfrm>
            <a:off x="3067050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2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1" name="Text Box 35"/>
          <p:cNvSpPr txBox="1">
            <a:spLocks noChangeArrowheads="1"/>
          </p:cNvSpPr>
          <p:nvPr/>
        </p:nvSpPr>
        <p:spPr bwMode="auto">
          <a:xfrm>
            <a:off x="3981450" y="2906713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3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2" name="Text Box 36"/>
          <p:cNvSpPr txBox="1">
            <a:spLocks noChangeArrowheads="1"/>
          </p:cNvSpPr>
          <p:nvPr/>
        </p:nvSpPr>
        <p:spPr bwMode="auto">
          <a:xfrm>
            <a:off x="5610225" y="2857500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n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3" name="Text Box 37"/>
          <p:cNvSpPr txBox="1">
            <a:spLocks noChangeArrowheads="1"/>
          </p:cNvSpPr>
          <p:nvPr/>
        </p:nvSpPr>
        <p:spPr bwMode="auto">
          <a:xfrm>
            <a:off x="4695825" y="2781300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楷体_GB2312"/>
                <a:ea typeface="楷体_GB2312"/>
                <a:cs typeface="楷体_GB2312"/>
              </a:rPr>
              <a:t>...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4" name="Line 39"/>
          <p:cNvSpPr>
            <a:spLocks noChangeShapeType="1"/>
          </p:cNvSpPr>
          <p:nvPr/>
        </p:nvSpPr>
        <p:spPr bwMode="auto">
          <a:xfrm>
            <a:off x="5915025" y="3744913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4"/>
          <p:cNvGrpSpPr/>
          <p:nvPr/>
        </p:nvGrpSpPr>
        <p:grpSpPr bwMode="auto">
          <a:xfrm>
            <a:off x="4022725" y="3744913"/>
            <a:ext cx="549275" cy="1179512"/>
            <a:chOff x="2534" y="2359"/>
            <a:chExt cx="346" cy="743"/>
          </a:xfrm>
        </p:grpSpPr>
        <p:sp>
          <p:nvSpPr>
            <p:cNvPr id="31769" name="Line 38"/>
            <p:cNvSpPr>
              <a:spLocks noChangeShapeType="1"/>
            </p:cNvSpPr>
            <p:nvPr/>
          </p:nvSpPr>
          <p:spPr bwMode="auto">
            <a:xfrm>
              <a:off x="2672" y="2359"/>
              <a:ext cx="0" cy="2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Text Box 40"/>
            <p:cNvSpPr txBox="1">
              <a:spLocks noChangeArrowheads="1"/>
            </p:cNvSpPr>
            <p:nvPr/>
          </p:nvSpPr>
          <p:spPr bwMode="auto">
            <a:xfrm>
              <a:off x="2534" y="2666"/>
              <a:ext cx="346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队头</a:t>
              </a:r>
              <a:endParaRPr lang="zh-CN" altLang="en-US" sz="2400"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1756" name="Text Box 41"/>
          <p:cNvSpPr txBox="1">
            <a:spLocks noChangeArrowheads="1"/>
          </p:cNvSpPr>
          <p:nvPr/>
        </p:nvSpPr>
        <p:spPr bwMode="auto">
          <a:xfrm>
            <a:off x="5610225" y="4202113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队尾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1757" name="Line 43"/>
          <p:cNvSpPr>
            <a:spLocks noChangeShapeType="1"/>
          </p:cNvSpPr>
          <p:nvPr/>
        </p:nvSpPr>
        <p:spPr bwMode="auto">
          <a:xfrm flipH="1">
            <a:off x="641350" y="3363913"/>
            <a:ext cx="1143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Text Box 44"/>
          <p:cNvSpPr txBox="1">
            <a:spLocks noChangeArrowheads="1"/>
          </p:cNvSpPr>
          <p:nvPr/>
        </p:nvSpPr>
        <p:spPr bwMode="auto">
          <a:xfrm>
            <a:off x="685800" y="2830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出队列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31759" name="Rectangle 45"/>
          <p:cNvSpPr>
            <a:spLocks noChangeArrowheads="1"/>
          </p:cNvSpPr>
          <p:nvPr/>
        </p:nvSpPr>
        <p:spPr bwMode="auto">
          <a:xfrm>
            <a:off x="2241550" y="2982913"/>
            <a:ext cx="6096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grpSp>
        <p:nvGrpSpPr>
          <p:cNvPr id="31760" name="Group 46"/>
          <p:cNvGrpSpPr/>
          <p:nvPr/>
        </p:nvGrpSpPr>
        <p:grpSpPr bwMode="auto">
          <a:xfrm>
            <a:off x="2252663" y="2997200"/>
            <a:ext cx="609600" cy="685800"/>
            <a:chOff x="1428" y="1879"/>
            <a:chExt cx="384" cy="432"/>
          </a:xfrm>
        </p:grpSpPr>
        <p:sp>
          <p:nvSpPr>
            <p:cNvPr id="31767" name="Line 47"/>
            <p:cNvSpPr>
              <a:spLocks noChangeShapeType="1"/>
            </p:cNvSpPr>
            <p:nvPr/>
          </p:nvSpPr>
          <p:spPr bwMode="auto">
            <a:xfrm>
              <a:off x="1428" y="1879"/>
              <a:ext cx="384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8"/>
            <p:cNvSpPr>
              <a:spLocks noChangeShapeType="1"/>
            </p:cNvSpPr>
            <p:nvPr/>
          </p:nvSpPr>
          <p:spPr bwMode="auto">
            <a:xfrm flipV="1">
              <a:off x="1428" y="1879"/>
              <a:ext cx="384" cy="43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3"/>
          <p:cNvGrpSpPr/>
          <p:nvPr/>
        </p:nvGrpSpPr>
        <p:grpSpPr bwMode="auto">
          <a:xfrm>
            <a:off x="3051175" y="2968625"/>
            <a:ext cx="623888" cy="690563"/>
            <a:chOff x="1922" y="1870"/>
            <a:chExt cx="393" cy="435"/>
          </a:xfrm>
        </p:grpSpPr>
        <p:grpSp>
          <p:nvGrpSpPr>
            <p:cNvPr id="31763" name="Group 49"/>
            <p:cNvGrpSpPr/>
            <p:nvPr/>
          </p:nvGrpSpPr>
          <p:grpSpPr bwMode="auto">
            <a:xfrm>
              <a:off x="1931" y="1870"/>
              <a:ext cx="384" cy="432"/>
              <a:chOff x="1428" y="1879"/>
              <a:chExt cx="384" cy="432"/>
            </a:xfrm>
          </p:grpSpPr>
          <p:sp>
            <p:nvSpPr>
              <p:cNvPr id="31765" name="Line 50"/>
              <p:cNvSpPr>
                <a:spLocks noChangeShapeType="1"/>
              </p:cNvSpPr>
              <p:nvPr/>
            </p:nvSpPr>
            <p:spPr bwMode="auto">
              <a:xfrm>
                <a:off x="1428" y="1879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6" name="Line 51"/>
              <p:cNvSpPr>
                <a:spLocks noChangeShapeType="1"/>
              </p:cNvSpPr>
              <p:nvPr/>
            </p:nvSpPr>
            <p:spPr bwMode="auto">
              <a:xfrm flipV="1">
                <a:off x="1428" y="1879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4" name="Rectangle 52"/>
            <p:cNvSpPr>
              <a:spLocks noChangeArrowheads="1"/>
            </p:cNvSpPr>
            <p:nvPr/>
          </p:nvSpPr>
          <p:spPr bwMode="auto">
            <a:xfrm>
              <a:off x="1922" y="1873"/>
              <a:ext cx="384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</p:grpSp>
      <p:sp>
        <p:nvSpPr>
          <p:cNvPr id="3176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graphicFrame>
        <p:nvGraphicFramePr>
          <p:cNvPr id="137219" name="Object 2"/>
          <p:cNvGraphicFramePr>
            <a:graphicFrameLocks noChangeAspect="1"/>
          </p:cNvGraphicFramePr>
          <p:nvPr/>
        </p:nvGraphicFramePr>
        <p:xfrm>
          <a:off x="4251325" y="1603375"/>
          <a:ext cx="33559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8" name="VISIO" r:id="rId1" imgW="3369310" imgH="829310" progId="Visio.Drawing.5">
                  <p:embed/>
                </p:oleObj>
              </mc:Choice>
              <mc:Fallback>
                <p:oleObj name="VISIO" r:id="rId1" imgW="3369310" imgH="82931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1603375"/>
                        <a:ext cx="3355975" cy="8159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3"/>
          <p:cNvGraphicFramePr>
            <a:graphicFrameLocks noChangeAspect="1"/>
          </p:cNvGraphicFramePr>
          <p:nvPr/>
        </p:nvGraphicFramePr>
        <p:xfrm>
          <a:off x="4251325" y="3148013"/>
          <a:ext cx="44577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9" name="VISIO" r:id="rId3" imgW="4465320" imgH="829310" progId="Visio.Drawing.5">
                  <p:embed/>
                </p:oleObj>
              </mc:Choice>
              <mc:Fallback>
                <p:oleObj name="VISIO" r:id="rId3" imgW="4465320" imgH="82931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148013"/>
                        <a:ext cx="4457700" cy="817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4"/>
          <p:cNvGraphicFramePr>
            <a:graphicFrameLocks noChangeAspect="1"/>
          </p:cNvGraphicFramePr>
          <p:nvPr/>
        </p:nvGraphicFramePr>
        <p:xfrm>
          <a:off x="4251325" y="4508500"/>
          <a:ext cx="44846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name="VISIO" r:id="rId5" imgW="4494530" imgH="1050290" progId="Visio.Drawing.5">
                  <p:embed/>
                </p:oleObj>
              </mc:Choice>
              <mc:Fallback>
                <p:oleObj name="VISIO" r:id="rId5" imgW="4494530" imgH="105029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508500"/>
                        <a:ext cx="4484688" cy="1036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Text Box 5"/>
          <p:cNvSpPr txBox="1">
            <a:spLocks noChangeArrowheads="1"/>
          </p:cNvSpPr>
          <p:nvPr/>
        </p:nvSpPr>
        <p:spPr bwMode="auto">
          <a:xfrm>
            <a:off x="4251325" y="866775"/>
            <a:ext cx="176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(a) </a:t>
            </a:r>
            <a:r>
              <a:rPr lang="zh-CN" altLang="en-US" sz="2800">
                <a:ea typeface="楷体_GB2312"/>
                <a:cs typeface="楷体_GB2312"/>
              </a:rPr>
              <a:t>空队列</a:t>
            </a:r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137223" name="Text Box 6"/>
          <p:cNvSpPr txBox="1">
            <a:spLocks noChangeArrowheads="1"/>
          </p:cNvSpPr>
          <p:nvPr/>
        </p:nvSpPr>
        <p:spPr bwMode="auto">
          <a:xfrm>
            <a:off x="4251325" y="25431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(b) </a:t>
            </a:r>
            <a:r>
              <a:rPr lang="zh-CN" altLang="zh-CN" sz="2800">
                <a:ea typeface="楷体_GB2312"/>
                <a:cs typeface="楷体_GB2312"/>
              </a:rPr>
              <a:t>元素</a:t>
            </a:r>
            <a:r>
              <a:rPr lang="en-US" altLang="zh-CN" sz="2800">
                <a:ea typeface="楷体_GB2312"/>
                <a:cs typeface="楷体_GB2312"/>
              </a:rPr>
              <a:t>x</a:t>
            </a:r>
            <a:r>
              <a:rPr lang="zh-CN" altLang="zh-CN" sz="2800">
                <a:ea typeface="楷体_GB2312"/>
                <a:cs typeface="楷体_GB2312"/>
              </a:rPr>
              <a:t>入</a:t>
            </a:r>
            <a:r>
              <a:rPr lang="zh-CN" altLang="en-US" sz="2800">
                <a:ea typeface="楷体_GB2312"/>
                <a:cs typeface="楷体_GB2312"/>
              </a:rPr>
              <a:t>队列</a:t>
            </a:r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4284663" y="56610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(d) </a:t>
            </a:r>
            <a:r>
              <a:rPr lang="zh-CN" altLang="zh-CN" sz="2800">
                <a:ea typeface="楷体_GB2312"/>
                <a:cs typeface="楷体_GB2312"/>
              </a:rPr>
              <a:t>元素</a:t>
            </a:r>
            <a:r>
              <a:rPr lang="en-US" altLang="zh-CN" sz="2800">
                <a:ea typeface="楷体_GB2312"/>
                <a:cs typeface="楷体_GB2312"/>
              </a:rPr>
              <a:t>x</a:t>
            </a:r>
            <a:r>
              <a:rPr lang="zh-CN" altLang="zh-CN" sz="2800">
                <a:ea typeface="楷体_GB2312"/>
                <a:cs typeface="楷体_GB2312"/>
              </a:rPr>
              <a:t>出</a:t>
            </a:r>
            <a:r>
              <a:rPr lang="zh-CN" altLang="en-US" sz="2800">
                <a:ea typeface="楷体_GB2312"/>
                <a:cs typeface="楷体_GB2312"/>
              </a:rPr>
              <a:t>队列</a:t>
            </a:r>
            <a:endParaRPr lang="zh-CN" altLang="en-US" sz="2800">
              <a:ea typeface="楷体_GB2312"/>
              <a:cs typeface="楷体_GB2312"/>
            </a:endParaRP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4251325" y="79375"/>
          <a:ext cx="22304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1" name="VISIO" r:id="rId7" imgW="2232660" imgH="758825" progId="Visio.Drawing.5">
                  <p:embed/>
                </p:oleObj>
              </mc:Choice>
              <mc:Fallback>
                <p:oleObj name="VISIO" r:id="rId7" imgW="2232660" imgH="758825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79375"/>
                        <a:ext cx="2230438" cy="755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270375" y="3965575"/>
            <a:ext cx="263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(c) </a:t>
            </a:r>
            <a:r>
              <a:rPr lang="zh-CN" altLang="zh-CN" sz="2800">
                <a:ea typeface="楷体_GB2312"/>
                <a:cs typeface="楷体_GB2312"/>
              </a:rPr>
              <a:t>元素</a:t>
            </a:r>
            <a:r>
              <a:rPr lang="en-US" altLang="zh-CN" sz="2800">
                <a:ea typeface="楷体_GB2312"/>
                <a:cs typeface="楷体_GB2312"/>
              </a:rPr>
              <a:t>y</a:t>
            </a:r>
            <a:r>
              <a:rPr lang="zh-CN" altLang="zh-CN" sz="2800">
                <a:ea typeface="楷体_GB2312"/>
                <a:cs typeface="楷体_GB2312"/>
              </a:rPr>
              <a:t>入</a:t>
            </a:r>
            <a:r>
              <a:rPr lang="zh-CN" altLang="en-US" sz="2800">
                <a:ea typeface="楷体_GB2312"/>
                <a:cs typeface="楷体_GB2312"/>
              </a:rPr>
              <a:t>队列</a:t>
            </a:r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690187" name="Comment 11"/>
          <p:cNvSpPr>
            <a:spLocks noChangeArrowheads="1"/>
          </p:cNvSpPr>
          <p:nvPr/>
        </p:nvSpPr>
        <p:spPr bwMode="auto">
          <a:xfrm>
            <a:off x="-47625" y="0"/>
            <a:ext cx="27432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915400" cy="4464050"/>
          </a:xfrm>
          <a:noFill/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/>
              <a:t>Status InitQueue (LinkQueue &amp;Q){</a:t>
            </a:r>
            <a:endParaRPr lang="en-US" altLang="zh-CN" b="1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/>
              <a:t>   </a:t>
            </a:r>
            <a:r>
              <a:rPr lang="en-US" altLang="zh-CN" sz="2800" b="1" smtClean="0"/>
              <a:t>Q.front=Q.rear=(QueuePtr) malloc(sizeof(QNode)); </a:t>
            </a:r>
            <a:endParaRPr lang="en-US" altLang="zh-CN" sz="2800" b="1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smtClean="0"/>
              <a:t>    if(!Q.front) exit(OVERFLOW);</a:t>
            </a:r>
            <a:endParaRPr lang="en-US" altLang="zh-CN" sz="2800" b="1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smtClean="0"/>
              <a:t>    </a:t>
            </a:r>
            <a:r>
              <a:rPr lang="en-US" altLang="zh-CN" sz="2800" b="1" smtClean="0">
                <a:solidFill>
                  <a:srgbClr val="FF0000"/>
                </a:solidFill>
              </a:rPr>
              <a:t>Q.front-&gt;next=NULL;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smtClean="0"/>
              <a:t>     return OK;</a:t>
            </a:r>
            <a:endParaRPr lang="en-US" altLang="zh-CN" sz="2800" b="1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b="1" smtClean="0"/>
              <a:t>}</a:t>
            </a:r>
            <a:endParaRPr lang="en-US" altLang="zh-CN" b="1" smtClean="0"/>
          </a:p>
          <a:p>
            <a:pPr>
              <a:buFontTx/>
              <a:buNone/>
            </a:pPr>
            <a:endParaRPr lang="en-US" altLang="zh-CN" b="1" smtClean="0"/>
          </a:p>
        </p:txBody>
      </p:sp>
      <p:sp>
        <p:nvSpPr>
          <p:cNvPr id="691204" name="Comment 4"/>
          <p:cNvSpPr>
            <a:spLocks noChangeArrowheads="1"/>
          </p:cNvSpPr>
          <p:nvPr/>
        </p:nvSpPr>
        <p:spPr bwMode="auto">
          <a:xfrm>
            <a:off x="-47625" y="0"/>
            <a:ext cx="34671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链队列初始化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39267" name="Rectangle 4"/>
          <p:cNvSpPr>
            <a:spLocks noChangeArrowheads="1"/>
          </p:cNvSpPr>
          <p:nvPr/>
        </p:nvSpPr>
        <p:spPr bwMode="auto">
          <a:xfrm>
            <a:off x="228600" y="1052513"/>
            <a:ext cx="8915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Status DestroyQueue (LinkQueue &amp;Q){</a:t>
            </a:r>
            <a:endParaRPr lang="en-US" altLang="zh-CN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   while(Q.front){</a:t>
            </a:r>
            <a:endParaRPr lang="en-US" altLang="zh-CN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      </a:t>
            </a:r>
            <a:r>
              <a:rPr lang="en-US" altLang="zh-CN" sz="2800">
                <a:solidFill>
                  <a:srgbClr val="FF0000"/>
                </a:solidFill>
              </a:rPr>
              <a:t>Q.rear=Q.front-&gt;next;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free(Q.front);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Q.front=Q.rear;</a:t>
            </a:r>
            <a:r>
              <a:rPr lang="en-US" altLang="zh-CN" sz="2800"/>
              <a:t>   }    </a:t>
            </a:r>
            <a:endParaRPr lang="en-US" altLang="zh-CN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   return OK;</a:t>
            </a:r>
            <a:endParaRPr lang="en-US" altLang="zh-CN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  <a:p>
            <a:pPr>
              <a:buFontTx/>
              <a:buNone/>
            </a:pPr>
            <a:endParaRPr lang="en-US" altLang="zh-CN" sz="2800"/>
          </a:p>
        </p:txBody>
      </p:sp>
      <p:sp>
        <p:nvSpPr>
          <p:cNvPr id="712709" name="Comment 5"/>
          <p:cNvSpPr>
            <a:spLocks noChangeArrowheads="1"/>
          </p:cNvSpPr>
          <p:nvPr/>
        </p:nvSpPr>
        <p:spPr bwMode="auto">
          <a:xfrm>
            <a:off x="-47625" y="0"/>
            <a:ext cx="34671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销毁链队列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10600" cy="4648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smtClean="0"/>
              <a:t> Status QueueEmpty (LinkQueue Q){</a:t>
            </a:r>
            <a:endParaRPr lang="en-US" altLang="zh-CN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smtClean="0"/>
              <a:t>    return (</a:t>
            </a:r>
            <a:r>
              <a:rPr lang="en-US" altLang="zh-CN" b="1" smtClean="0">
                <a:solidFill>
                  <a:srgbClr val="FF0000"/>
                </a:solidFill>
              </a:rPr>
              <a:t>Q.front==Q.rear</a:t>
            </a:r>
            <a:r>
              <a:rPr lang="en-US" altLang="zh-CN" b="1" smtClean="0"/>
              <a:t>);                             </a:t>
            </a:r>
            <a:endParaRPr lang="en-US" altLang="zh-CN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b="1" smtClean="0"/>
              <a:t> }</a:t>
            </a:r>
            <a:endParaRPr lang="en-US" altLang="zh-CN" b="1" smtClean="0"/>
          </a:p>
        </p:txBody>
      </p:sp>
      <p:sp>
        <p:nvSpPr>
          <p:cNvPr id="694277" name="Comment 5"/>
          <p:cNvSpPr>
            <a:spLocks noChangeArrowheads="1"/>
          </p:cNvSpPr>
          <p:nvPr/>
        </p:nvSpPr>
        <p:spPr bwMode="auto">
          <a:xfrm>
            <a:off x="-47625" y="0"/>
            <a:ext cx="44037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判断链队列是否为空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36613"/>
            <a:ext cx="8610600" cy="30480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smtClean="0"/>
              <a:t>Status GetHead (LinkQueue Q, QElemType &amp;e){</a:t>
            </a:r>
            <a:endParaRPr lang="en-US" altLang="zh-CN" sz="2800" b="1" smtClean="0"/>
          </a:p>
          <a:p>
            <a:pPr>
              <a:buFontTx/>
              <a:buNone/>
            </a:pPr>
            <a:r>
              <a:rPr lang="en-US" altLang="zh-CN" sz="2800" b="1" smtClean="0"/>
              <a:t>   if(Q.front==Q.rear) return ERROR;</a:t>
            </a:r>
            <a:endParaRPr lang="en-US" altLang="zh-CN" sz="2800" b="1" smtClean="0"/>
          </a:p>
          <a:p>
            <a:pPr>
              <a:buFontTx/>
              <a:buNone/>
            </a:pPr>
            <a:r>
              <a:rPr lang="en-US" altLang="zh-CN" sz="2800" b="1" smtClean="0"/>
              <a:t>   </a:t>
            </a:r>
            <a:r>
              <a:rPr lang="en-US" altLang="zh-CN" sz="2800" b="1" smtClean="0">
                <a:solidFill>
                  <a:srgbClr val="FF0000"/>
                </a:solidFill>
              </a:rPr>
              <a:t>e=Q.front-&gt;next-&gt;data</a:t>
            </a:r>
            <a:r>
              <a:rPr lang="en-US" altLang="zh-CN" sz="2800" b="1" smtClean="0"/>
              <a:t>;</a:t>
            </a:r>
            <a:endParaRPr lang="en-US" altLang="zh-CN" sz="2800" b="1" smtClean="0"/>
          </a:p>
          <a:p>
            <a:pPr>
              <a:buFontTx/>
              <a:buNone/>
            </a:pPr>
            <a:r>
              <a:rPr lang="en-US" altLang="zh-CN" sz="2800" b="1" smtClean="0"/>
              <a:t>   return OK;</a:t>
            </a:r>
            <a:endParaRPr lang="en-US" altLang="zh-CN" sz="2800" b="1" smtClean="0"/>
          </a:p>
          <a:p>
            <a:pPr>
              <a:buFontTx/>
              <a:buNone/>
            </a:pPr>
            <a:r>
              <a:rPr lang="en-US" altLang="zh-CN" sz="2800" b="1" smtClean="0"/>
              <a:t>}</a:t>
            </a:r>
            <a:endParaRPr lang="en-US" altLang="zh-CN" sz="2800" b="1" smtClean="0"/>
          </a:p>
          <a:p>
            <a:pPr>
              <a:buFontTx/>
              <a:buNone/>
            </a:pPr>
            <a:endParaRPr lang="en-US" altLang="zh-CN" sz="2800" b="1" smtClean="0"/>
          </a:p>
        </p:txBody>
      </p:sp>
      <p:sp>
        <p:nvSpPr>
          <p:cNvPr id="695301" name="Comment 5"/>
          <p:cNvSpPr>
            <a:spLocks noChangeArrowheads="1"/>
          </p:cNvSpPr>
          <p:nvPr/>
        </p:nvSpPr>
        <p:spPr bwMode="auto">
          <a:xfrm>
            <a:off x="-47625" y="0"/>
            <a:ext cx="48355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求链队列的队头元素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9288" y="836613"/>
            <a:ext cx="6946900" cy="4725987"/>
          </a:xfrm>
          <a:noFill/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Status EnQueue(LinkQueue &amp;Q,QElemType e){</a:t>
            </a:r>
            <a:endParaRPr lang="en-US" altLang="zh-CN" sz="24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    p=(QueuePtr)malloc(sizeof(QNode));</a:t>
            </a:r>
            <a:endParaRPr lang="en-US" altLang="zh-CN" sz="24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    if(!p) exit(OVERFLOW);</a:t>
            </a:r>
            <a:endParaRPr lang="en-US" altLang="zh-CN" sz="24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    </a:t>
            </a:r>
            <a:r>
              <a:rPr lang="en-US" altLang="zh-CN" sz="2400" b="1" smtClean="0">
                <a:solidFill>
                  <a:srgbClr val="FF0000"/>
                </a:solidFill>
              </a:rPr>
              <a:t>p-&gt;data=e; p-&gt;next=NULL;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    Q.rear-&gt;next=p;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    Q.rear=p;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    return OK;</a:t>
            </a:r>
            <a:endParaRPr lang="en-US" altLang="zh-CN" sz="2400" b="1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smtClean="0"/>
              <a:t>}</a:t>
            </a:r>
            <a:endParaRPr lang="en-US" altLang="zh-CN" sz="2400" b="1" smtClean="0"/>
          </a:p>
        </p:txBody>
      </p:sp>
      <p:sp>
        <p:nvSpPr>
          <p:cNvPr id="696325" name="Comment 5"/>
          <p:cNvSpPr>
            <a:spLocks noChangeArrowheads="1"/>
          </p:cNvSpPr>
          <p:nvPr/>
        </p:nvSpPr>
        <p:spPr bwMode="auto">
          <a:xfrm>
            <a:off x="-47625" y="0"/>
            <a:ext cx="48355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链队列入队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42341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716463" y="3068638"/>
          <a:ext cx="4427537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4" name="VISIO" r:id="rId1" imgW="4465320" imgH="829310" progId="Visio.Drawing.5">
                  <p:embed/>
                </p:oleObj>
              </mc:Choice>
              <mc:Fallback>
                <p:oleObj name="VISIO" r:id="rId1" imgW="4465320" imgH="82931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68638"/>
                        <a:ext cx="4427537" cy="13223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Text Box 9"/>
          <p:cNvSpPr txBox="1">
            <a:spLocks noChangeArrowheads="1"/>
          </p:cNvSpPr>
          <p:nvPr/>
        </p:nvSpPr>
        <p:spPr bwMode="auto">
          <a:xfrm>
            <a:off x="8539163" y="2192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p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142343" name="Line 10"/>
          <p:cNvSpPr>
            <a:spLocks noChangeShapeType="1"/>
          </p:cNvSpPr>
          <p:nvPr/>
        </p:nvSpPr>
        <p:spPr bwMode="auto">
          <a:xfrm>
            <a:off x="8539163" y="2420938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页脚占位符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243888" cy="4725987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smtClean="0"/>
              <a:t>Status DeQueue (LinkQueue &amp;Q,QElemType &amp;e){</a:t>
            </a:r>
            <a:endParaRPr lang="en-US" altLang="zh-CN" sz="2400" b="1" smtClean="0"/>
          </a:p>
          <a:p>
            <a:pPr>
              <a:buFontTx/>
              <a:buNone/>
            </a:pPr>
            <a:r>
              <a:rPr lang="en-US" altLang="zh-CN" sz="2400" b="1" smtClean="0"/>
              <a:t>   if(Q.front==Q.rear) return ERROR;</a:t>
            </a:r>
            <a:endParaRPr lang="en-US" altLang="zh-CN" sz="2400" b="1" smtClean="0"/>
          </a:p>
          <a:p>
            <a:pPr>
              <a:buFontTx/>
              <a:buNone/>
            </a:pPr>
            <a:r>
              <a:rPr lang="en-US" altLang="zh-CN" sz="2400" b="1" smtClean="0"/>
              <a:t>   </a:t>
            </a:r>
            <a:r>
              <a:rPr lang="en-US" altLang="zh-CN" sz="2400" b="1" smtClean="0">
                <a:solidFill>
                  <a:srgbClr val="FF0000"/>
                </a:solidFill>
              </a:rPr>
              <a:t>p=Q.front-&gt;next;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   e=p-&gt;data;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   Q.front-&gt;next=p-&gt;next;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 smtClean="0"/>
              <a:t>   if(Q.rear==p) Q.rear=Q.front;</a:t>
            </a:r>
            <a:endParaRPr lang="en-US" altLang="zh-CN" sz="2400" b="1" smtClean="0"/>
          </a:p>
          <a:p>
            <a:pPr>
              <a:buFontTx/>
              <a:buNone/>
            </a:pPr>
            <a:r>
              <a:rPr lang="en-US" altLang="zh-CN" sz="2400" b="1" smtClean="0"/>
              <a:t>   delete p;</a:t>
            </a:r>
            <a:endParaRPr lang="en-US" altLang="zh-CN" sz="2400" b="1" smtClean="0"/>
          </a:p>
          <a:p>
            <a:pPr>
              <a:buFontTx/>
              <a:buNone/>
            </a:pPr>
            <a:r>
              <a:rPr lang="en-US" altLang="zh-CN" sz="2400" b="1" smtClean="0"/>
              <a:t>   return OK;</a:t>
            </a:r>
            <a:endParaRPr lang="en-US" altLang="zh-CN" sz="2400" b="1" smtClean="0"/>
          </a:p>
          <a:p>
            <a:pPr>
              <a:buFontTx/>
              <a:buNone/>
            </a:pPr>
            <a:r>
              <a:rPr lang="en-US" altLang="zh-CN" sz="2400" b="1" smtClean="0"/>
              <a:t>}</a:t>
            </a:r>
            <a:endParaRPr lang="en-US" altLang="zh-CN" sz="2400" b="1" smtClean="0"/>
          </a:p>
        </p:txBody>
      </p:sp>
      <p:sp>
        <p:nvSpPr>
          <p:cNvPr id="697349" name="Comment 5"/>
          <p:cNvSpPr>
            <a:spLocks noChangeArrowheads="1"/>
          </p:cNvSpPr>
          <p:nvPr/>
        </p:nvSpPr>
        <p:spPr bwMode="auto">
          <a:xfrm>
            <a:off x="-47625" y="0"/>
            <a:ext cx="48355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链队列出队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43365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787900" y="2060575"/>
          <a:ext cx="4105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VISIO" r:id="rId1" imgW="4494530" imgH="1050290" progId="Visio.Drawing.5">
                  <p:embed/>
                </p:oleObj>
              </mc:Choice>
              <mc:Fallback>
                <p:oleObj name="VISIO" r:id="rId1" imgW="4494530" imgH="105029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60575"/>
                        <a:ext cx="4105275" cy="13684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Text Box 9"/>
          <p:cNvSpPr txBox="1">
            <a:spLocks noChangeArrowheads="1"/>
          </p:cNvSpPr>
          <p:nvPr/>
        </p:nvSpPr>
        <p:spPr bwMode="auto">
          <a:xfrm>
            <a:off x="7380288" y="14128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p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143367" name="Line 10"/>
          <p:cNvSpPr>
            <a:spLocks noChangeShapeType="1"/>
          </p:cNvSpPr>
          <p:nvPr/>
        </p:nvSpPr>
        <p:spPr bwMode="auto">
          <a:xfrm>
            <a:off x="7380288" y="1641475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4387" name="Rectangle 58"/>
          <p:cNvSpPr>
            <a:spLocks noChangeArrowheads="1"/>
          </p:cNvSpPr>
          <p:nvPr/>
        </p:nvSpPr>
        <p:spPr bwMode="auto">
          <a:xfrm>
            <a:off x="0" y="511175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3.6 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案例分析与实现</a:t>
            </a:r>
            <a:endParaRPr lang="zh-CN" altLang="en-US" sz="400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44388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4389" name="Picture 60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54"/>
          <p:cNvSpPr txBox="1">
            <a:spLocks noChangeArrowheads="1"/>
          </p:cNvSpPr>
          <p:nvPr/>
        </p:nvSpPr>
        <p:spPr>
          <a:xfrm>
            <a:off x="0" y="1268413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3.1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：数制的转换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44391" name="Text Box 5"/>
          <p:cNvSpPr txBox="1">
            <a:spLocks noChangeArrowheads="1"/>
          </p:cNvSpPr>
          <p:nvPr/>
        </p:nvSpPr>
        <p:spPr bwMode="auto">
          <a:xfrm>
            <a:off x="250825" y="2000250"/>
            <a:ext cx="871855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【</a:t>
            </a:r>
            <a:r>
              <a:rPr lang="zh-CN" altLang="en-US" sz="2400">
                <a:ea typeface="楷体_GB2312"/>
                <a:cs typeface="楷体_GB2312"/>
              </a:rPr>
              <a:t>算法步骤</a:t>
            </a:r>
            <a:r>
              <a:rPr lang="en-US" altLang="zh-CN" sz="2400">
                <a:ea typeface="楷体_GB2312"/>
                <a:cs typeface="楷体_GB2312"/>
              </a:rPr>
              <a:t>】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① 初始化一个空栈</a:t>
            </a:r>
            <a:r>
              <a:rPr lang="en-US" altLang="zh-CN" sz="2400">
                <a:ea typeface="楷体_GB2312"/>
                <a:cs typeface="楷体_GB2312"/>
              </a:rPr>
              <a:t>S</a:t>
            </a:r>
            <a:r>
              <a:rPr lang="zh-CN" altLang="en-US" sz="2400">
                <a:ea typeface="楷体_GB2312"/>
                <a:cs typeface="楷体_GB2312"/>
              </a:rPr>
              <a:t>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②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r>
              <a:rPr lang="zh-CN" altLang="en-US" sz="2400">
                <a:ea typeface="楷体_GB2312"/>
                <a:cs typeface="楷体_GB2312"/>
              </a:rPr>
              <a:t>当十进制数</a:t>
            </a:r>
            <a:r>
              <a:rPr lang="en-US" altLang="zh-CN" sz="2400">
                <a:ea typeface="楷体_GB2312"/>
                <a:cs typeface="楷体_GB2312"/>
              </a:rPr>
              <a:t>N</a:t>
            </a:r>
            <a:r>
              <a:rPr lang="zh-CN" altLang="en-US" sz="2400">
                <a:ea typeface="楷体_GB2312"/>
                <a:cs typeface="楷体_GB2312"/>
              </a:rPr>
              <a:t>非零时，循环执行以下操作：</a:t>
            </a:r>
            <a:endParaRPr lang="zh-CN" altLang="en-US" sz="24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ea typeface="楷体_GB2312"/>
                <a:cs typeface="楷体_GB2312"/>
              </a:rPr>
              <a:t>把</a:t>
            </a:r>
            <a:r>
              <a:rPr lang="en-US" altLang="zh-CN" sz="2400">
                <a:ea typeface="楷体_GB2312"/>
                <a:cs typeface="楷体_GB2312"/>
              </a:rPr>
              <a:t>N</a:t>
            </a:r>
            <a:r>
              <a:rPr lang="zh-CN" altLang="en-US" sz="2400">
                <a:ea typeface="楷体_GB2312"/>
                <a:cs typeface="楷体_GB2312"/>
              </a:rPr>
              <a:t>与</a:t>
            </a:r>
            <a:r>
              <a:rPr lang="en-US" altLang="zh-CN" sz="2400">
                <a:ea typeface="楷体_GB2312"/>
                <a:cs typeface="楷体_GB2312"/>
              </a:rPr>
              <a:t>8</a:t>
            </a:r>
            <a:r>
              <a:rPr lang="zh-CN" altLang="en-US" sz="2400">
                <a:ea typeface="楷体_GB2312"/>
                <a:cs typeface="楷体_GB2312"/>
              </a:rPr>
              <a:t>求余得到的八进制数压入栈</a:t>
            </a:r>
            <a:r>
              <a:rPr lang="en-US" altLang="zh-CN" sz="2400">
                <a:ea typeface="楷体_GB2312"/>
                <a:cs typeface="楷体_GB2312"/>
              </a:rPr>
              <a:t>S</a:t>
            </a:r>
            <a:r>
              <a:rPr lang="zh-CN" altLang="en-US" sz="2400">
                <a:ea typeface="楷体_GB2312"/>
                <a:cs typeface="楷体_GB2312"/>
              </a:rPr>
              <a:t>；</a:t>
            </a:r>
            <a:endParaRPr lang="zh-CN" altLang="en-US" sz="24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>
                <a:ea typeface="楷体_GB2312"/>
                <a:cs typeface="楷体_GB2312"/>
              </a:rPr>
              <a:t>N</a:t>
            </a:r>
            <a:r>
              <a:rPr lang="zh-CN" altLang="en-US" sz="2400">
                <a:ea typeface="楷体_GB2312"/>
                <a:cs typeface="楷体_GB2312"/>
              </a:rPr>
              <a:t>更新为</a:t>
            </a:r>
            <a:r>
              <a:rPr lang="en-US" altLang="zh-CN" sz="2400">
                <a:ea typeface="楷体_GB2312"/>
                <a:cs typeface="楷体_GB2312"/>
              </a:rPr>
              <a:t>N</a:t>
            </a:r>
            <a:r>
              <a:rPr lang="zh-CN" altLang="en-US" sz="2400">
                <a:ea typeface="楷体_GB2312"/>
                <a:cs typeface="楷体_GB2312"/>
              </a:rPr>
              <a:t>与</a:t>
            </a:r>
            <a:r>
              <a:rPr lang="en-US" altLang="zh-CN" sz="2400">
                <a:ea typeface="楷体_GB2312"/>
                <a:cs typeface="楷体_GB2312"/>
              </a:rPr>
              <a:t>8</a:t>
            </a:r>
            <a:r>
              <a:rPr lang="zh-CN" altLang="en-US" sz="2400">
                <a:ea typeface="楷体_GB2312"/>
                <a:cs typeface="楷体_GB2312"/>
              </a:rPr>
              <a:t>的商。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③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r>
              <a:rPr lang="zh-CN" altLang="en-US" sz="2400">
                <a:ea typeface="楷体_GB2312"/>
                <a:cs typeface="楷体_GB2312"/>
              </a:rPr>
              <a:t>当栈</a:t>
            </a:r>
            <a:r>
              <a:rPr lang="en-US" altLang="zh-CN" sz="2400">
                <a:ea typeface="楷体_GB2312"/>
                <a:cs typeface="楷体_GB2312"/>
              </a:rPr>
              <a:t>S</a:t>
            </a:r>
            <a:r>
              <a:rPr lang="zh-CN" altLang="en-US" sz="2400">
                <a:ea typeface="楷体_GB2312"/>
                <a:cs typeface="楷体_GB2312"/>
              </a:rPr>
              <a:t>非空时，循环执行以下操作：</a:t>
            </a:r>
            <a:endParaRPr lang="zh-CN" altLang="en-US" sz="24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ea typeface="楷体_GB2312"/>
                <a:cs typeface="楷体_GB2312"/>
              </a:rPr>
              <a:t>弹出栈顶元素</a:t>
            </a:r>
            <a:r>
              <a:rPr lang="en-US" altLang="zh-CN" sz="2400">
                <a:ea typeface="楷体_GB2312"/>
                <a:cs typeface="楷体_GB2312"/>
              </a:rPr>
              <a:t>e</a:t>
            </a:r>
            <a:r>
              <a:rPr lang="zh-CN" altLang="en-US" sz="2400">
                <a:ea typeface="楷体_GB2312"/>
                <a:cs typeface="楷体_GB2312"/>
              </a:rPr>
              <a:t>；</a:t>
            </a:r>
            <a:endParaRPr lang="zh-CN" altLang="en-US" sz="24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>
                <a:ea typeface="楷体_GB2312"/>
                <a:cs typeface="楷体_GB2312"/>
              </a:rPr>
              <a:t>输出</a:t>
            </a:r>
            <a:r>
              <a:rPr lang="en-US" altLang="zh-CN" sz="2400">
                <a:ea typeface="楷体_GB2312"/>
                <a:cs typeface="楷体_GB2312"/>
              </a:rPr>
              <a:t>e</a:t>
            </a:r>
            <a:r>
              <a:rPr lang="zh-CN" altLang="en-US" sz="2400">
                <a:ea typeface="楷体_GB2312"/>
                <a:cs typeface="楷体_GB2312"/>
              </a:rPr>
              <a:t>。</a:t>
            </a: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5411" name="Rectangle 1"/>
          <p:cNvSpPr>
            <a:spLocks noChangeArrowheads="1"/>
          </p:cNvSpPr>
          <p:nvPr/>
        </p:nvSpPr>
        <p:spPr bwMode="auto">
          <a:xfrm>
            <a:off x="0" y="723900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zh-CN" sz="2000">
                <a:ea typeface="方正书宋简体" charset="-122"/>
                <a:cs typeface="楷体_GB2312"/>
              </a:rPr>
              <a:t>【算法描述】</a:t>
            </a:r>
            <a:endParaRPr lang="zh-CN" altLang="zh-CN" sz="2000">
              <a:ea typeface="方正书宋简体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  <a:cs typeface="Courier New" panose="02070309020205020404" pitchFamily="49" charset="0"/>
              </a:rPr>
              <a:t>void conversion(int N)</a:t>
            </a:r>
            <a:endParaRPr lang="en-US" altLang="zh-CN" sz="2000">
              <a:ea typeface="方正书宋简体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  <a:cs typeface="Courier New" panose="02070309020205020404" pitchFamily="49" charset="0"/>
              </a:rPr>
              <a:t>{//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  <a:cs typeface="Courier New" panose="02070309020205020404" pitchFamily="49" charset="0"/>
              </a:rPr>
              <a:t>对于任意一个非负十进制数，打印输出与其等值的八进制数</a:t>
            </a:r>
            <a:endParaRPr lang="zh-CN" altLang="en-US" sz="2000">
              <a:ea typeface="方正书宋简体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方正书宋简体" charset="-122"/>
                <a:cs typeface="楷体_GB2312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  <a:cs typeface="楷体_GB2312"/>
              </a:rPr>
              <a:t>InitStack(S);	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  <a:cs typeface="楷体_GB2312"/>
              </a:rPr>
              <a:t>初始化空栈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  <a:cs typeface="楷体_GB2312"/>
              </a:rPr>
              <a:t>S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while(N)	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当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N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非零时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,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循环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{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   Push(S,N%8);	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把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N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与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8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求余得到的八进制数压入栈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S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   N=N/8;		//N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更新为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N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与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8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的商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}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while(!StackEmpty(S))//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当栈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S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非空时，循环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   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{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   Pop(S,e);		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弹出栈顶元素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e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	  printf(“%d”,e);	//</a:t>
            </a:r>
            <a:r>
              <a:rPr lang="zh-CN" altLang="en-US" sz="2000">
                <a:latin typeface="Courier New" panose="02070309020205020404" pitchFamily="49" charset="0"/>
                <a:ea typeface="方正书宋简体" charset="-122"/>
              </a:rPr>
              <a:t>输出</a:t>
            </a: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e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   }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方正书宋简体" charset="-122"/>
              </a:rPr>
              <a:t>}</a:t>
            </a:r>
            <a:endParaRPr lang="en-US" altLang="zh-CN" sz="2000">
              <a:ea typeface="楷体_GB2312"/>
              <a:cs typeface="楷体_GB2312"/>
            </a:endParaRPr>
          </a:p>
        </p:txBody>
      </p:sp>
      <p:sp>
        <p:nvSpPr>
          <p:cNvPr id="5" name="Rectangle 154"/>
          <p:cNvSpPr txBox="1">
            <a:spLocks noChangeArrowheads="1"/>
          </p:cNvSpPr>
          <p:nvPr/>
        </p:nvSpPr>
        <p:spPr>
          <a:xfrm>
            <a:off x="0" y="0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3.1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：数制的转换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4"/>
          <p:cNvSpPr txBox="1">
            <a:spLocks noChangeArrowheads="1"/>
          </p:cNvSpPr>
          <p:nvPr/>
        </p:nvSpPr>
        <p:spPr>
          <a:xfrm>
            <a:off x="0" y="0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3.2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：括号的匹配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46436" name="Text Box 5"/>
          <p:cNvSpPr txBox="1">
            <a:spLocks noChangeArrowheads="1"/>
          </p:cNvSpPr>
          <p:nvPr/>
        </p:nvSpPr>
        <p:spPr bwMode="auto">
          <a:xfrm>
            <a:off x="250825" y="731838"/>
            <a:ext cx="87185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【</a:t>
            </a:r>
            <a:r>
              <a:rPr lang="zh-CN" altLang="en-US" sz="2000">
                <a:ea typeface="楷体_GB2312"/>
                <a:cs typeface="楷体_GB2312"/>
              </a:rPr>
              <a:t>算法步骤</a:t>
            </a:r>
            <a:r>
              <a:rPr lang="en-US" altLang="zh-CN" sz="2000">
                <a:ea typeface="楷体_GB2312"/>
                <a:cs typeface="楷体_GB2312"/>
              </a:rPr>
              <a:t>】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① </a:t>
            </a:r>
            <a:r>
              <a:rPr lang="zh-CN" altLang="en-US" sz="2000">
                <a:ea typeface="楷体_GB2312"/>
                <a:cs typeface="楷体_GB2312"/>
              </a:rPr>
              <a:t>初始化一个空栈</a:t>
            </a:r>
            <a:r>
              <a:rPr lang="en-US" altLang="zh-CN" sz="2000">
                <a:ea typeface="楷体_GB2312"/>
                <a:cs typeface="楷体_GB2312"/>
              </a:rPr>
              <a:t>S</a:t>
            </a:r>
            <a:r>
              <a:rPr lang="zh-CN" altLang="en-US" sz="2000">
                <a:ea typeface="楷体_GB2312"/>
                <a:cs typeface="楷体_GB2312"/>
              </a:rPr>
              <a:t>。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② 设置一标记性变量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，用来标记匹配结果以控制循环及返回结果，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表示正确匹配，</a:t>
            </a:r>
            <a:r>
              <a:rPr lang="en-US" altLang="zh-CN" sz="2000">
                <a:ea typeface="楷体_GB2312"/>
                <a:cs typeface="楷体_GB2312"/>
              </a:rPr>
              <a:t>0</a:t>
            </a:r>
            <a:r>
              <a:rPr lang="zh-CN" altLang="en-US" sz="2000">
                <a:ea typeface="楷体_GB2312"/>
                <a:cs typeface="楷体_GB2312"/>
              </a:rPr>
              <a:t>表示错误匹配，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初值为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。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③ 扫描表达式，依次读入字符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，如果表达式没有扫描完毕或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非零，则循环执行以下操作：</a:t>
            </a:r>
            <a:endParaRPr lang="zh-CN" altLang="en-US" sz="20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若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是左括号“</a:t>
            </a:r>
            <a:r>
              <a:rPr lang="en-US" altLang="zh-CN" sz="2000">
                <a:ea typeface="楷体_GB2312"/>
                <a:cs typeface="楷体_GB2312"/>
              </a:rPr>
              <a:t>[”</a:t>
            </a:r>
            <a:r>
              <a:rPr lang="zh-CN" altLang="en-US" sz="2000">
                <a:ea typeface="楷体_GB2312"/>
                <a:cs typeface="楷体_GB2312"/>
              </a:rPr>
              <a:t>或“</a:t>
            </a:r>
            <a:r>
              <a:rPr lang="en-US" altLang="zh-CN" sz="2000">
                <a:ea typeface="楷体_GB2312"/>
                <a:cs typeface="楷体_GB2312"/>
              </a:rPr>
              <a:t>(”</a:t>
            </a:r>
            <a:r>
              <a:rPr lang="zh-CN" altLang="en-US" sz="2000">
                <a:ea typeface="楷体_GB2312"/>
                <a:cs typeface="楷体_GB2312"/>
              </a:rPr>
              <a:t>，则将其压入栈；</a:t>
            </a:r>
            <a:endParaRPr lang="zh-CN" altLang="en-US" sz="20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若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是右括号“</a:t>
            </a:r>
            <a:r>
              <a:rPr lang="en-US" altLang="zh-CN" sz="2000">
                <a:ea typeface="楷体_GB2312"/>
                <a:cs typeface="楷体_GB2312"/>
              </a:rPr>
              <a:t>)”</a:t>
            </a:r>
            <a:r>
              <a:rPr lang="zh-CN" altLang="en-US" sz="2000">
                <a:ea typeface="楷体_GB2312"/>
                <a:cs typeface="楷体_GB2312"/>
              </a:rPr>
              <a:t>，则根据当前栈顶元素的值分情况考虑：若栈非空且栈顶元素是“</a:t>
            </a:r>
            <a:r>
              <a:rPr lang="en-US" altLang="zh-CN" sz="2000">
                <a:ea typeface="楷体_GB2312"/>
                <a:cs typeface="楷体_GB2312"/>
              </a:rPr>
              <a:t>(”</a:t>
            </a:r>
            <a:r>
              <a:rPr lang="zh-CN" altLang="en-US" sz="2000">
                <a:ea typeface="楷体_GB2312"/>
                <a:cs typeface="楷体_GB2312"/>
              </a:rPr>
              <a:t>，则正确匹配，否则错误匹配，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置为</a:t>
            </a:r>
            <a:r>
              <a:rPr lang="en-US" altLang="zh-CN" sz="2000">
                <a:ea typeface="楷体_GB2312"/>
                <a:cs typeface="楷体_GB2312"/>
              </a:rPr>
              <a:t>0</a:t>
            </a:r>
            <a:r>
              <a:rPr lang="zh-CN" altLang="en-US" sz="2000">
                <a:ea typeface="楷体_GB2312"/>
                <a:cs typeface="楷体_GB2312"/>
              </a:rPr>
              <a:t>；</a:t>
            </a:r>
            <a:endParaRPr lang="zh-CN" altLang="en-US" sz="20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若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是右括号“</a:t>
            </a:r>
            <a:r>
              <a:rPr lang="en-US" altLang="zh-CN" sz="2000">
                <a:ea typeface="楷体_GB2312"/>
                <a:cs typeface="楷体_GB2312"/>
              </a:rPr>
              <a:t>]”</a:t>
            </a:r>
            <a:r>
              <a:rPr lang="zh-CN" altLang="en-US" sz="2000">
                <a:ea typeface="楷体_GB2312"/>
                <a:cs typeface="楷体_GB2312"/>
              </a:rPr>
              <a:t>，则根据当前栈顶元素的值分情况考虑：若栈非空且栈顶元素是“</a:t>
            </a:r>
            <a:r>
              <a:rPr lang="en-US" altLang="zh-CN" sz="2000">
                <a:ea typeface="楷体_GB2312"/>
                <a:cs typeface="楷体_GB2312"/>
              </a:rPr>
              <a:t>[”</a:t>
            </a:r>
            <a:r>
              <a:rPr lang="zh-CN" altLang="en-US" sz="2000">
                <a:ea typeface="楷体_GB2312"/>
                <a:cs typeface="楷体_GB2312"/>
              </a:rPr>
              <a:t>，则正确匹配，否则错误匹配，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置为</a:t>
            </a:r>
            <a:r>
              <a:rPr lang="en-US" altLang="zh-CN" sz="2000">
                <a:ea typeface="楷体_GB2312"/>
                <a:cs typeface="楷体_GB2312"/>
              </a:rPr>
              <a:t>0</a:t>
            </a:r>
            <a:r>
              <a:rPr lang="zh-CN" altLang="en-US" sz="2000">
                <a:ea typeface="楷体_GB2312"/>
                <a:cs typeface="楷体_GB2312"/>
              </a:rPr>
              <a:t>。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④ 退出循环后，如果栈空且</a:t>
            </a:r>
            <a:r>
              <a:rPr lang="en-US" altLang="zh-CN" sz="2000">
                <a:ea typeface="楷体_GB2312"/>
                <a:cs typeface="楷体_GB2312"/>
              </a:rPr>
              <a:t>flag</a:t>
            </a:r>
            <a:r>
              <a:rPr lang="zh-CN" altLang="en-US" sz="2000">
                <a:ea typeface="楷体_GB2312"/>
                <a:cs typeface="楷体_GB2312"/>
              </a:rPr>
              <a:t>值为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，则匹配成功，返回</a:t>
            </a:r>
            <a:r>
              <a:rPr lang="en-US" altLang="zh-CN" sz="2000">
                <a:ea typeface="楷体_GB2312"/>
                <a:cs typeface="楷体_GB2312"/>
              </a:rPr>
              <a:t>true</a:t>
            </a:r>
            <a:r>
              <a:rPr lang="zh-CN" altLang="en-US" sz="2000">
                <a:ea typeface="楷体_GB2312"/>
                <a:cs typeface="楷体_GB2312"/>
              </a:rPr>
              <a:t>，否则返回</a:t>
            </a:r>
            <a:r>
              <a:rPr lang="en-US" altLang="zh-CN" sz="2000">
                <a:ea typeface="楷体_GB2312"/>
                <a:cs typeface="楷体_GB2312"/>
              </a:rPr>
              <a:t>false</a:t>
            </a:r>
            <a:r>
              <a:rPr lang="zh-CN" altLang="en-US" sz="2000">
                <a:ea typeface="楷体_GB2312"/>
                <a:cs typeface="楷体_GB2312"/>
              </a:rPr>
              <a:t>。</a:t>
            </a:r>
            <a:endParaRPr lang="zh-CN" altLang="en-US" sz="20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2771" name="Rectangle 58"/>
          <p:cNvSpPr>
            <a:spLocks noChangeArrowheads="1"/>
          </p:cNvSpPr>
          <p:nvPr/>
        </p:nvSpPr>
        <p:spPr bwMode="auto">
          <a:xfrm>
            <a:off x="0" y="511175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3.1 </a:t>
            </a:r>
            <a:r>
              <a:rPr lang="zh-CN" altLang="en-US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　栈和队列的定义和特点</a:t>
            </a:r>
            <a:endParaRPr lang="zh-CN" altLang="en-US" sz="40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2772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3" name="Picture 6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1104"/>
          <p:cNvSpPr>
            <a:spLocks noChangeArrowheads="1"/>
          </p:cNvSpPr>
          <p:nvPr/>
        </p:nvSpPr>
        <p:spPr bwMode="auto">
          <a:xfrm>
            <a:off x="127000" y="2043113"/>
            <a:ext cx="27305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1.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定义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1117"/>
          <p:cNvGrpSpPr/>
          <p:nvPr/>
        </p:nvGrpSpPr>
        <p:grpSpPr bwMode="auto">
          <a:xfrm>
            <a:off x="47625" y="4349750"/>
            <a:ext cx="8943975" cy="793750"/>
            <a:chOff x="30" y="2432"/>
            <a:chExt cx="5634" cy="500"/>
          </a:xfrm>
        </p:grpSpPr>
        <p:sp>
          <p:nvSpPr>
            <p:cNvPr id="32781" name="Rectangle 1106"/>
            <p:cNvSpPr>
              <a:spLocks noChangeArrowheads="1"/>
            </p:cNvSpPr>
            <p:nvPr/>
          </p:nvSpPr>
          <p:spPr bwMode="auto">
            <a:xfrm>
              <a:off x="1658" y="2478"/>
              <a:ext cx="400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用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顺序队列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或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链队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存储均可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2782" name="Rectangle 1110"/>
            <p:cNvSpPr>
              <a:spLocks noChangeArrowheads="1"/>
            </p:cNvSpPr>
            <p:nvPr/>
          </p:nvSpPr>
          <p:spPr bwMode="auto">
            <a:xfrm>
              <a:off x="30" y="2432"/>
              <a:ext cx="161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3. 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存储结构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1115"/>
          <p:cNvGrpSpPr/>
          <p:nvPr/>
        </p:nvGrpSpPr>
        <p:grpSpPr bwMode="auto">
          <a:xfrm>
            <a:off x="-36513" y="3509963"/>
            <a:ext cx="8488363" cy="704850"/>
            <a:chOff x="-23" y="1964"/>
            <a:chExt cx="5347" cy="444"/>
          </a:xfrm>
        </p:grpSpPr>
        <p:sp>
          <p:nvSpPr>
            <p:cNvPr id="32779" name="Rectangle 1105"/>
            <p:cNvSpPr>
              <a:spLocks noChangeArrowheads="1"/>
            </p:cNvSpPr>
            <p:nvPr/>
          </p:nvSpPr>
          <p:spPr bwMode="auto">
            <a:xfrm>
              <a:off x="1610" y="2024"/>
              <a:ext cx="371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与线性表相同，仍为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一对一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关系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2780" name="Rectangle 1113"/>
            <p:cNvSpPr>
              <a:spLocks noChangeArrowheads="1"/>
            </p:cNvSpPr>
            <p:nvPr/>
          </p:nvSpPr>
          <p:spPr bwMode="auto">
            <a:xfrm>
              <a:off x="-23" y="1964"/>
              <a:ext cx="162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2. 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逻辑结构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2777" name="Rectangle 1114"/>
          <p:cNvSpPr>
            <a:spLocks noChangeArrowheads="1"/>
          </p:cNvSpPr>
          <p:nvPr/>
        </p:nvSpPr>
        <p:spPr bwMode="auto">
          <a:xfrm>
            <a:off x="2568575" y="1978025"/>
            <a:ext cx="6423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只能在表的一端（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队尾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）进行插入，在另一端（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队头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）进行删除运算的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线性表</a:t>
            </a:r>
            <a:endParaRPr lang="zh-CN" altLang="en-US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2778" name="Rectangle 11"/>
          <p:cNvSpPr>
            <a:spLocks noChangeArrowheads="1"/>
          </p:cNvSpPr>
          <p:nvPr/>
        </p:nvSpPr>
        <p:spPr bwMode="auto">
          <a:xfrm>
            <a:off x="3143250" y="1341438"/>
            <a:ext cx="2568575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队列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47459" name="Text Box 20"/>
          <p:cNvSpPr txBox="1">
            <a:spLocks noChangeArrowheads="1"/>
          </p:cNvSpPr>
          <p:nvPr/>
        </p:nvSpPr>
        <p:spPr bwMode="auto">
          <a:xfrm>
            <a:off x="1219200" y="836613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算术四则运算规则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47460" name="Text Box 21"/>
          <p:cNvSpPr txBox="1">
            <a:spLocks noChangeArrowheads="1"/>
          </p:cNvSpPr>
          <p:nvPr/>
        </p:nvSpPr>
        <p:spPr bwMode="auto">
          <a:xfrm>
            <a:off x="1219200" y="14462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(1)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先乘除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后加减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47461" name="Text Box 22"/>
          <p:cNvSpPr txBox="1">
            <a:spLocks noChangeArrowheads="1"/>
          </p:cNvSpPr>
          <p:nvPr/>
        </p:nvSpPr>
        <p:spPr bwMode="auto">
          <a:xfrm>
            <a:off x="1219200" y="20558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(2)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从左算到右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47462" name="Text Box 23"/>
          <p:cNvSpPr txBox="1">
            <a:spLocks noChangeArrowheads="1"/>
          </p:cNvSpPr>
          <p:nvPr/>
        </p:nvSpPr>
        <p:spPr bwMode="auto">
          <a:xfrm>
            <a:off x="1219200" y="25892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(3)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先括号内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后括号外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9" name="Rectangle 154"/>
          <p:cNvSpPr txBox="1">
            <a:spLocks noChangeArrowheads="1"/>
          </p:cNvSpPr>
          <p:nvPr/>
        </p:nvSpPr>
        <p:spPr>
          <a:xfrm>
            <a:off x="0" y="0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3.3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：表达式求值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48483" name="Text Box 6"/>
          <p:cNvSpPr txBox="1">
            <a:spLocks noChangeArrowheads="1"/>
          </p:cNvSpPr>
          <p:nvPr/>
        </p:nvSpPr>
        <p:spPr bwMode="auto">
          <a:xfrm>
            <a:off x="381000" y="30480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表达式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148484" name="Group 7"/>
          <p:cNvGrpSpPr/>
          <p:nvPr/>
        </p:nvGrpSpPr>
        <p:grpSpPr bwMode="auto">
          <a:xfrm>
            <a:off x="5638800" y="838200"/>
            <a:ext cx="2895600" cy="1281113"/>
            <a:chOff x="4224" y="480"/>
            <a:chExt cx="1824" cy="807"/>
          </a:xfrm>
        </p:grpSpPr>
        <p:sp>
          <p:nvSpPr>
            <p:cNvPr id="148504" name="Text Box 8"/>
            <p:cNvSpPr txBox="1">
              <a:spLocks noChangeArrowheads="1"/>
            </p:cNvSpPr>
            <p:nvPr/>
          </p:nvSpPr>
          <p:spPr bwMode="auto">
            <a:xfrm>
              <a:off x="4560" y="48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常数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505" name="Text Box 9"/>
            <p:cNvSpPr txBox="1">
              <a:spLocks noChangeArrowheads="1"/>
            </p:cNvSpPr>
            <p:nvPr/>
          </p:nvSpPr>
          <p:spPr bwMode="auto">
            <a:xfrm>
              <a:off x="4560" y="96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标识符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506" name="Line 10"/>
            <p:cNvSpPr>
              <a:spLocks noChangeShapeType="1"/>
            </p:cNvSpPr>
            <p:nvPr/>
          </p:nvSpPr>
          <p:spPr bwMode="auto">
            <a:xfrm flipV="1">
              <a:off x="4224" y="67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7" name="Line 11"/>
            <p:cNvSpPr>
              <a:spLocks noChangeShapeType="1"/>
            </p:cNvSpPr>
            <p:nvPr/>
          </p:nvSpPr>
          <p:spPr bwMode="auto">
            <a:xfrm>
              <a:off x="4224" y="9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485" name="Group 12"/>
          <p:cNvGrpSpPr/>
          <p:nvPr/>
        </p:nvGrpSpPr>
        <p:grpSpPr bwMode="auto">
          <a:xfrm>
            <a:off x="1676400" y="1143000"/>
            <a:ext cx="4953000" cy="4405313"/>
            <a:chOff x="1056" y="720"/>
            <a:chExt cx="3120" cy="2775"/>
          </a:xfrm>
        </p:grpSpPr>
        <p:sp>
          <p:nvSpPr>
            <p:cNvPr id="148498" name="Line 13"/>
            <p:cNvSpPr>
              <a:spLocks noChangeShapeType="1"/>
            </p:cNvSpPr>
            <p:nvPr/>
          </p:nvSpPr>
          <p:spPr bwMode="auto">
            <a:xfrm flipV="1">
              <a:off x="1056" y="1008"/>
              <a:ext cx="76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9" name="Text Box 14"/>
            <p:cNvSpPr txBox="1">
              <a:spLocks noChangeArrowheads="1"/>
            </p:cNvSpPr>
            <p:nvPr/>
          </p:nvSpPr>
          <p:spPr bwMode="auto">
            <a:xfrm>
              <a:off x="1824" y="72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操作数</a:t>
              </a: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(operand)</a:t>
              </a:r>
              <a:endParaRPr lang="en-US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500" name="Text Box 15"/>
            <p:cNvSpPr txBox="1">
              <a:spLocks noChangeArrowheads="1"/>
            </p:cNvSpPr>
            <p:nvPr/>
          </p:nvSpPr>
          <p:spPr bwMode="auto">
            <a:xfrm>
              <a:off x="1728" y="1968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运算符</a:t>
              </a: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(operator)</a:t>
              </a:r>
              <a:endParaRPr lang="en-US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501" name="Line 16"/>
            <p:cNvSpPr>
              <a:spLocks noChangeShapeType="1"/>
            </p:cNvSpPr>
            <p:nvPr/>
          </p:nvSpPr>
          <p:spPr bwMode="auto">
            <a:xfrm>
              <a:off x="1056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2" name="Text Box 17"/>
            <p:cNvSpPr txBox="1">
              <a:spLocks noChangeArrowheads="1"/>
            </p:cNvSpPr>
            <p:nvPr/>
          </p:nvSpPr>
          <p:spPr bwMode="auto">
            <a:xfrm>
              <a:off x="1728" y="3168"/>
              <a:ext cx="20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界限符</a:t>
              </a: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(delimiter)</a:t>
              </a:r>
              <a:endParaRPr lang="en-US" altLang="zh-CN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503" name="Line 18"/>
            <p:cNvSpPr>
              <a:spLocks noChangeShapeType="1"/>
            </p:cNvSpPr>
            <p:nvPr/>
          </p:nvSpPr>
          <p:spPr bwMode="auto">
            <a:xfrm>
              <a:off x="1056" y="2256"/>
              <a:ext cx="67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486" name="Group 19"/>
          <p:cNvGrpSpPr/>
          <p:nvPr/>
        </p:nvGrpSpPr>
        <p:grpSpPr bwMode="auto">
          <a:xfrm>
            <a:off x="5486400" y="2667000"/>
            <a:ext cx="3200400" cy="1585913"/>
            <a:chOff x="4080" y="1680"/>
            <a:chExt cx="2016" cy="999"/>
          </a:xfrm>
        </p:grpSpPr>
        <p:sp>
          <p:nvSpPr>
            <p:cNvPr id="148492" name="Text Box 20"/>
            <p:cNvSpPr txBox="1">
              <a:spLocks noChangeArrowheads="1"/>
            </p:cNvSpPr>
            <p:nvPr/>
          </p:nvSpPr>
          <p:spPr bwMode="auto">
            <a:xfrm>
              <a:off x="4608" y="168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算术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493" name="Text Box 21"/>
            <p:cNvSpPr txBox="1">
              <a:spLocks noChangeArrowheads="1"/>
            </p:cNvSpPr>
            <p:nvPr/>
          </p:nvSpPr>
          <p:spPr bwMode="auto">
            <a:xfrm>
              <a:off x="4608" y="201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逻辑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494" name="Text Box 22"/>
            <p:cNvSpPr txBox="1">
              <a:spLocks noChangeArrowheads="1"/>
            </p:cNvSpPr>
            <p:nvPr/>
          </p:nvSpPr>
          <p:spPr bwMode="auto">
            <a:xfrm>
              <a:off x="4608" y="2352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关系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495" name="Line 23"/>
            <p:cNvSpPr>
              <a:spLocks noChangeShapeType="1"/>
            </p:cNvSpPr>
            <p:nvPr/>
          </p:nvSpPr>
          <p:spPr bwMode="auto">
            <a:xfrm flipV="1">
              <a:off x="4080" y="18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6" name="Line 24"/>
            <p:cNvSpPr>
              <a:spLocks noChangeShapeType="1"/>
            </p:cNvSpPr>
            <p:nvPr/>
          </p:nvSpPr>
          <p:spPr bwMode="auto">
            <a:xfrm>
              <a:off x="408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7" name="Line 25"/>
            <p:cNvSpPr>
              <a:spLocks noChangeShapeType="1"/>
            </p:cNvSpPr>
            <p:nvPr/>
          </p:nvSpPr>
          <p:spPr bwMode="auto">
            <a:xfrm>
              <a:off x="4080" y="225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8487" name="Group 26"/>
          <p:cNvGrpSpPr/>
          <p:nvPr/>
        </p:nvGrpSpPr>
        <p:grpSpPr bwMode="auto">
          <a:xfrm>
            <a:off x="5562600" y="4724400"/>
            <a:ext cx="3048000" cy="1128713"/>
            <a:chOff x="3504" y="3024"/>
            <a:chExt cx="1920" cy="711"/>
          </a:xfrm>
        </p:grpSpPr>
        <p:sp>
          <p:nvSpPr>
            <p:cNvPr id="148488" name="Text Box 27"/>
            <p:cNvSpPr txBox="1">
              <a:spLocks noChangeArrowheads="1"/>
            </p:cNvSpPr>
            <p:nvPr/>
          </p:nvSpPr>
          <p:spPr bwMode="auto">
            <a:xfrm>
              <a:off x="3936" y="302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括号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489" name="Text Box 28"/>
            <p:cNvSpPr txBox="1">
              <a:spLocks noChangeArrowheads="1"/>
            </p:cNvSpPr>
            <p:nvPr/>
          </p:nvSpPr>
          <p:spPr bwMode="auto">
            <a:xfrm>
              <a:off x="3936" y="3408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结束符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48490" name="Line 29"/>
            <p:cNvSpPr>
              <a:spLocks noChangeShapeType="1"/>
            </p:cNvSpPr>
            <p:nvPr/>
          </p:nvSpPr>
          <p:spPr bwMode="auto">
            <a:xfrm flipV="1">
              <a:off x="3504" y="321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1" name="Line 30"/>
            <p:cNvSpPr>
              <a:spLocks noChangeShapeType="1"/>
            </p:cNvSpPr>
            <p:nvPr/>
          </p:nvSpPr>
          <p:spPr bwMode="auto">
            <a:xfrm>
              <a:off x="3504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149507" name="Object 12"/>
          <p:cNvGraphicFramePr>
            <a:graphicFrameLocks noChangeAspect="1"/>
          </p:cNvGraphicFramePr>
          <p:nvPr/>
        </p:nvGraphicFramePr>
        <p:xfrm>
          <a:off x="357188" y="1257300"/>
          <a:ext cx="8534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8" name="VISIO" r:id="rId1" imgW="6967855" imgH="3793490" progId="Visio.Drawing.5">
                  <p:embed/>
                </p:oleObj>
              </mc:Choice>
              <mc:Fallback>
                <p:oleObj name="VISIO" r:id="rId1" imgW="6967855" imgH="379349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257300"/>
                        <a:ext cx="8534400" cy="4419600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Rectangle 13"/>
          <p:cNvSpPr>
            <a:spLocks noChangeArrowheads="1"/>
          </p:cNvSpPr>
          <p:nvPr/>
        </p:nvSpPr>
        <p:spPr bwMode="auto">
          <a:xfrm>
            <a:off x="2185988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09" name="Rectangle 14"/>
          <p:cNvSpPr>
            <a:spLocks noChangeArrowheads="1"/>
          </p:cNvSpPr>
          <p:nvPr/>
        </p:nvSpPr>
        <p:spPr bwMode="auto">
          <a:xfrm>
            <a:off x="3252788" y="2171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0" name="Rectangle 15"/>
          <p:cNvSpPr>
            <a:spLocks noChangeArrowheads="1"/>
          </p:cNvSpPr>
          <p:nvPr/>
        </p:nvSpPr>
        <p:spPr bwMode="auto">
          <a:xfrm>
            <a:off x="4243388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1" name="Rectangle 16"/>
          <p:cNvSpPr>
            <a:spLocks noChangeArrowheads="1"/>
          </p:cNvSpPr>
          <p:nvPr/>
        </p:nvSpPr>
        <p:spPr bwMode="auto">
          <a:xfrm>
            <a:off x="5233988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2" name="Rectangle 17"/>
          <p:cNvSpPr>
            <a:spLocks noChangeArrowheads="1"/>
          </p:cNvSpPr>
          <p:nvPr/>
        </p:nvSpPr>
        <p:spPr bwMode="auto">
          <a:xfrm>
            <a:off x="6224588" y="2133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3" name="Rectangle 18"/>
          <p:cNvSpPr>
            <a:spLocks noChangeArrowheads="1"/>
          </p:cNvSpPr>
          <p:nvPr/>
        </p:nvSpPr>
        <p:spPr bwMode="auto">
          <a:xfrm>
            <a:off x="6910388" y="2171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4" name="Rectangle 19"/>
          <p:cNvSpPr>
            <a:spLocks noChangeArrowheads="1"/>
          </p:cNvSpPr>
          <p:nvPr/>
        </p:nvSpPr>
        <p:spPr bwMode="auto">
          <a:xfrm>
            <a:off x="7748588" y="2171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5" name="Rectangle 20"/>
          <p:cNvSpPr>
            <a:spLocks noChangeArrowheads="1"/>
          </p:cNvSpPr>
          <p:nvPr/>
        </p:nvSpPr>
        <p:spPr bwMode="auto">
          <a:xfrm>
            <a:off x="2185988" y="2705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6" name="Rectangle 21"/>
          <p:cNvSpPr>
            <a:spLocks noChangeArrowheads="1"/>
          </p:cNvSpPr>
          <p:nvPr/>
        </p:nvSpPr>
        <p:spPr bwMode="auto">
          <a:xfrm>
            <a:off x="3252788" y="27051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7" name="Rectangle 22"/>
          <p:cNvSpPr>
            <a:spLocks noChangeArrowheads="1"/>
          </p:cNvSpPr>
          <p:nvPr/>
        </p:nvSpPr>
        <p:spPr bwMode="auto">
          <a:xfrm>
            <a:off x="4319588" y="2705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8" name="Rectangle 23"/>
          <p:cNvSpPr>
            <a:spLocks noChangeArrowheads="1"/>
          </p:cNvSpPr>
          <p:nvPr/>
        </p:nvSpPr>
        <p:spPr bwMode="auto">
          <a:xfrm>
            <a:off x="5233988" y="2705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19" name="Rectangle 24"/>
          <p:cNvSpPr>
            <a:spLocks noChangeArrowheads="1"/>
          </p:cNvSpPr>
          <p:nvPr/>
        </p:nvSpPr>
        <p:spPr bwMode="auto">
          <a:xfrm>
            <a:off x="6224588" y="2705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0" name="Rectangle 25"/>
          <p:cNvSpPr>
            <a:spLocks noChangeArrowheads="1"/>
          </p:cNvSpPr>
          <p:nvPr/>
        </p:nvSpPr>
        <p:spPr bwMode="auto">
          <a:xfrm>
            <a:off x="6910388" y="2705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1" name="Rectangle 26"/>
          <p:cNvSpPr>
            <a:spLocks noChangeArrowheads="1"/>
          </p:cNvSpPr>
          <p:nvPr/>
        </p:nvSpPr>
        <p:spPr bwMode="auto">
          <a:xfrm>
            <a:off x="7748588" y="2705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2" name="Rectangle 27"/>
          <p:cNvSpPr>
            <a:spLocks noChangeArrowheads="1"/>
          </p:cNvSpPr>
          <p:nvPr/>
        </p:nvSpPr>
        <p:spPr bwMode="auto">
          <a:xfrm>
            <a:off x="2185988" y="3238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3" name="Rectangle 28"/>
          <p:cNvSpPr>
            <a:spLocks noChangeArrowheads="1"/>
          </p:cNvSpPr>
          <p:nvPr/>
        </p:nvSpPr>
        <p:spPr bwMode="auto">
          <a:xfrm>
            <a:off x="3252788" y="3238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4" name="Rectangle 29"/>
          <p:cNvSpPr>
            <a:spLocks noChangeArrowheads="1"/>
          </p:cNvSpPr>
          <p:nvPr/>
        </p:nvSpPr>
        <p:spPr bwMode="auto">
          <a:xfrm>
            <a:off x="4319588" y="3238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5" name="Rectangle 30"/>
          <p:cNvSpPr>
            <a:spLocks noChangeArrowheads="1"/>
          </p:cNvSpPr>
          <p:nvPr/>
        </p:nvSpPr>
        <p:spPr bwMode="auto">
          <a:xfrm>
            <a:off x="5233988" y="3238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6" name="Rectangle 31"/>
          <p:cNvSpPr>
            <a:spLocks noChangeArrowheads="1"/>
          </p:cNvSpPr>
          <p:nvPr/>
        </p:nvSpPr>
        <p:spPr bwMode="auto">
          <a:xfrm>
            <a:off x="6224588" y="3200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7" name="Rectangle 32"/>
          <p:cNvSpPr>
            <a:spLocks noChangeArrowheads="1"/>
          </p:cNvSpPr>
          <p:nvPr/>
        </p:nvSpPr>
        <p:spPr bwMode="auto">
          <a:xfrm>
            <a:off x="6910388" y="3238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8" name="Rectangle 33"/>
          <p:cNvSpPr>
            <a:spLocks noChangeArrowheads="1"/>
          </p:cNvSpPr>
          <p:nvPr/>
        </p:nvSpPr>
        <p:spPr bwMode="auto">
          <a:xfrm>
            <a:off x="7748588" y="3238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29" name="Rectangle 34"/>
          <p:cNvSpPr>
            <a:spLocks noChangeArrowheads="1"/>
          </p:cNvSpPr>
          <p:nvPr/>
        </p:nvSpPr>
        <p:spPr bwMode="auto">
          <a:xfrm>
            <a:off x="2185988" y="3695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0" name="Rectangle 35"/>
          <p:cNvSpPr>
            <a:spLocks noChangeArrowheads="1"/>
          </p:cNvSpPr>
          <p:nvPr/>
        </p:nvSpPr>
        <p:spPr bwMode="auto">
          <a:xfrm>
            <a:off x="3252788" y="3695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1" name="Rectangle 36"/>
          <p:cNvSpPr>
            <a:spLocks noChangeArrowheads="1"/>
          </p:cNvSpPr>
          <p:nvPr/>
        </p:nvSpPr>
        <p:spPr bwMode="auto">
          <a:xfrm>
            <a:off x="4319588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2" name="Rectangle 37"/>
          <p:cNvSpPr>
            <a:spLocks noChangeArrowheads="1"/>
          </p:cNvSpPr>
          <p:nvPr/>
        </p:nvSpPr>
        <p:spPr bwMode="auto">
          <a:xfrm>
            <a:off x="5233988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3" name="Rectangle 38"/>
          <p:cNvSpPr>
            <a:spLocks noChangeArrowheads="1"/>
          </p:cNvSpPr>
          <p:nvPr/>
        </p:nvSpPr>
        <p:spPr bwMode="auto">
          <a:xfrm>
            <a:off x="6224588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4" name="Rectangle 39"/>
          <p:cNvSpPr>
            <a:spLocks noChangeArrowheads="1"/>
          </p:cNvSpPr>
          <p:nvPr/>
        </p:nvSpPr>
        <p:spPr bwMode="auto">
          <a:xfrm>
            <a:off x="6910388" y="36576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5" name="Rectangle 40"/>
          <p:cNvSpPr>
            <a:spLocks noChangeArrowheads="1"/>
          </p:cNvSpPr>
          <p:nvPr/>
        </p:nvSpPr>
        <p:spPr bwMode="auto">
          <a:xfrm>
            <a:off x="7748588" y="3695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6" name="Rectangle 41"/>
          <p:cNvSpPr>
            <a:spLocks noChangeArrowheads="1"/>
          </p:cNvSpPr>
          <p:nvPr/>
        </p:nvSpPr>
        <p:spPr bwMode="auto">
          <a:xfrm>
            <a:off x="2185988" y="4152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7" name="Rectangle 42"/>
          <p:cNvSpPr>
            <a:spLocks noChangeArrowheads="1"/>
          </p:cNvSpPr>
          <p:nvPr/>
        </p:nvSpPr>
        <p:spPr bwMode="auto">
          <a:xfrm>
            <a:off x="3252788" y="41529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8" name="Rectangle 43"/>
          <p:cNvSpPr>
            <a:spLocks noChangeArrowheads="1"/>
          </p:cNvSpPr>
          <p:nvPr/>
        </p:nvSpPr>
        <p:spPr bwMode="auto">
          <a:xfrm>
            <a:off x="4319588" y="4114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39" name="Rectangle 44"/>
          <p:cNvSpPr>
            <a:spLocks noChangeArrowheads="1"/>
          </p:cNvSpPr>
          <p:nvPr/>
        </p:nvSpPr>
        <p:spPr bwMode="auto">
          <a:xfrm>
            <a:off x="5233988" y="4114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0" name="Rectangle 45"/>
          <p:cNvSpPr>
            <a:spLocks noChangeArrowheads="1"/>
          </p:cNvSpPr>
          <p:nvPr/>
        </p:nvSpPr>
        <p:spPr bwMode="auto">
          <a:xfrm>
            <a:off x="6224588" y="4114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1" name="Rectangle 46"/>
          <p:cNvSpPr>
            <a:spLocks noChangeArrowheads="1"/>
          </p:cNvSpPr>
          <p:nvPr/>
        </p:nvSpPr>
        <p:spPr bwMode="auto">
          <a:xfrm>
            <a:off x="6910388" y="41148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=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2" name="Rectangle 47"/>
          <p:cNvSpPr>
            <a:spLocks noChangeArrowheads="1"/>
          </p:cNvSpPr>
          <p:nvPr/>
        </p:nvSpPr>
        <p:spPr bwMode="auto">
          <a:xfrm>
            <a:off x="2185988" y="4610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3" name="Rectangle 48"/>
          <p:cNvSpPr>
            <a:spLocks noChangeArrowheads="1"/>
          </p:cNvSpPr>
          <p:nvPr/>
        </p:nvSpPr>
        <p:spPr bwMode="auto">
          <a:xfrm>
            <a:off x="3252788" y="46101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4" name="Rectangle 49"/>
          <p:cNvSpPr>
            <a:spLocks noChangeArrowheads="1"/>
          </p:cNvSpPr>
          <p:nvPr/>
        </p:nvSpPr>
        <p:spPr bwMode="auto">
          <a:xfrm>
            <a:off x="4319588" y="4572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5" name="Rectangle 50"/>
          <p:cNvSpPr>
            <a:spLocks noChangeArrowheads="1"/>
          </p:cNvSpPr>
          <p:nvPr/>
        </p:nvSpPr>
        <p:spPr bwMode="auto">
          <a:xfrm>
            <a:off x="5233988" y="4572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6" name="Rectangle 51"/>
          <p:cNvSpPr>
            <a:spLocks noChangeArrowheads="1"/>
          </p:cNvSpPr>
          <p:nvPr/>
        </p:nvSpPr>
        <p:spPr bwMode="auto">
          <a:xfrm>
            <a:off x="6224588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endParaRPr lang="en-US" altLang="zh-CN" sz="2400">
              <a:solidFill>
                <a:srgbClr val="FF0000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7" name="Rectangle 52"/>
          <p:cNvSpPr>
            <a:spLocks noChangeArrowheads="1"/>
          </p:cNvSpPr>
          <p:nvPr/>
        </p:nvSpPr>
        <p:spPr bwMode="auto">
          <a:xfrm>
            <a:off x="6910388" y="45720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8" name="Rectangle 53"/>
          <p:cNvSpPr>
            <a:spLocks noChangeArrowheads="1"/>
          </p:cNvSpPr>
          <p:nvPr/>
        </p:nvSpPr>
        <p:spPr bwMode="auto">
          <a:xfrm>
            <a:off x="7748588" y="46101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&gt;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49" name="Rectangle 54"/>
          <p:cNvSpPr>
            <a:spLocks noChangeArrowheads="1"/>
          </p:cNvSpPr>
          <p:nvPr/>
        </p:nvSpPr>
        <p:spPr bwMode="auto">
          <a:xfrm>
            <a:off x="2185988" y="5105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0" name="Rectangle 55"/>
          <p:cNvSpPr>
            <a:spLocks noChangeArrowheads="1"/>
          </p:cNvSpPr>
          <p:nvPr/>
        </p:nvSpPr>
        <p:spPr bwMode="auto">
          <a:xfrm>
            <a:off x="3252788" y="51435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1" name="Rectangle 56"/>
          <p:cNvSpPr>
            <a:spLocks noChangeArrowheads="1"/>
          </p:cNvSpPr>
          <p:nvPr/>
        </p:nvSpPr>
        <p:spPr bwMode="auto">
          <a:xfrm>
            <a:off x="4319588" y="5105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2" name="Rectangle 57"/>
          <p:cNvSpPr>
            <a:spLocks noChangeArrowheads="1"/>
          </p:cNvSpPr>
          <p:nvPr/>
        </p:nvSpPr>
        <p:spPr bwMode="auto">
          <a:xfrm>
            <a:off x="5233988" y="5105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3" name="Rectangle 58"/>
          <p:cNvSpPr>
            <a:spLocks noChangeArrowheads="1"/>
          </p:cNvSpPr>
          <p:nvPr/>
        </p:nvSpPr>
        <p:spPr bwMode="auto">
          <a:xfrm>
            <a:off x="6224588" y="510540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&lt;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4" name="Rectangle 59"/>
          <p:cNvSpPr>
            <a:spLocks noChangeArrowheads="1"/>
          </p:cNvSpPr>
          <p:nvPr/>
        </p:nvSpPr>
        <p:spPr bwMode="auto">
          <a:xfrm>
            <a:off x="7748588" y="51435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=</a:t>
            </a:r>
            <a:endParaRPr lang="en-US" altLang="zh-CN" sz="2400">
              <a:solidFill>
                <a:schemeClr val="hlink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5" name="Rectangle 60"/>
          <p:cNvSpPr>
            <a:spLocks noChangeArrowheads="1"/>
          </p:cNvSpPr>
          <p:nvPr/>
        </p:nvSpPr>
        <p:spPr bwMode="auto">
          <a:xfrm>
            <a:off x="7748588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endParaRPr lang="en-US" altLang="zh-CN" sz="2400">
              <a:solidFill>
                <a:srgbClr val="FF0000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6" name="Rectangle 61"/>
          <p:cNvSpPr>
            <a:spLocks noChangeArrowheads="1"/>
          </p:cNvSpPr>
          <p:nvPr/>
        </p:nvSpPr>
        <p:spPr bwMode="auto">
          <a:xfrm>
            <a:off x="6910388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华文楷体" panose="02010600040101010101" pitchFamily="2" charset="-122"/>
                <a:cs typeface="楷体_GB2312"/>
                <a:sym typeface="Symbol" panose="05050102010706020507" pitchFamily="18" charset="2"/>
              </a:rPr>
              <a:t>x</a:t>
            </a:r>
            <a:endParaRPr lang="en-US" altLang="zh-CN" sz="2400">
              <a:solidFill>
                <a:srgbClr val="FF0000"/>
              </a:solidFill>
              <a:ea typeface="华文楷体" panose="02010600040101010101" pitchFamily="2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49557" name="Text Box 109"/>
          <p:cNvSpPr txBox="1">
            <a:spLocks noChangeArrowheads="1"/>
          </p:cNvSpPr>
          <p:nvPr/>
        </p:nvSpPr>
        <p:spPr bwMode="auto">
          <a:xfrm>
            <a:off x="2025650" y="677863"/>
            <a:ext cx="530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表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3.1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　算符间的优先关系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50531" name="Rectangle 4"/>
          <p:cNvSpPr>
            <a:spLocks noRot="1" noChangeArrowheads="1"/>
          </p:cNvSpPr>
          <p:nvPr/>
        </p:nvSpPr>
        <p:spPr bwMode="auto">
          <a:xfrm>
            <a:off x="250825" y="692150"/>
            <a:ext cx="88931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40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4000">
              <a:solidFill>
                <a:srgbClr val="FF3399"/>
              </a:solidFill>
              <a:latin typeface="楷体_GB2312"/>
              <a:ea typeface="楷体_GB2312"/>
              <a:cs typeface="楷体_GB2312"/>
              <a:sym typeface="Wingdings" panose="05000000000000000000" pitchFamily="2" charset="2"/>
            </a:endParaRPr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4763" y="-26988"/>
            <a:ext cx="3775075" cy="6064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>
                <a:ea typeface="楷体_GB2312"/>
                <a:cs typeface="楷体_GB2312"/>
              </a:rPr>
              <a:t>【</a:t>
            </a:r>
            <a:r>
              <a:rPr lang="zh-CN" altLang="en-US" sz="4400">
                <a:ea typeface="楷体_GB2312"/>
                <a:cs typeface="楷体_GB2312"/>
              </a:rPr>
              <a:t>算法步骤</a:t>
            </a:r>
            <a:r>
              <a:rPr lang="en-US" altLang="zh-CN" sz="4400">
                <a:ea typeface="楷体_GB2312"/>
                <a:cs typeface="楷体_GB2312"/>
              </a:rPr>
              <a:t>】</a:t>
            </a:r>
            <a:endParaRPr lang="en-US" altLang="zh-CN" sz="4400">
              <a:ea typeface="楷体_GB2312"/>
              <a:cs typeface="楷体_GB2312"/>
            </a:endParaRPr>
          </a:p>
        </p:txBody>
      </p:sp>
      <p:sp>
        <p:nvSpPr>
          <p:cNvPr id="759814" name="Rectangle 6"/>
          <p:cNvSpPr>
            <a:spLocks noChangeArrowheads="1"/>
          </p:cNvSpPr>
          <p:nvPr/>
        </p:nvSpPr>
        <p:spPr bwMode="auto">
          <a:xfrm>
            <a:off x="250825" y="1379538"/>
            <a:ext cx="8424863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indent="254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indent="254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① 初始化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栈和</a:t>
            </a:r>
            <a:r>
              <a:rPr lang="en-US" altLang="zh-CN" sz="2000">
                <a:ea typeface="楷体_GB2312"/>
                <a:cs typeface="楷体_GB2312"/>
              </a:rPr>
              <a:t>OPND</a:t>
            </a:r>
            <a:r>
              <a:rPr lang="zh-CN" altLang="en-US" sz="2000">
                <a:ea typeface="楷体_GB2312"/>
                <a:cs typeface="楷体_GB2312"/>
              </a:rPr>
              <a:t>栈，将表达式起始符“</a:t>
            </a:r>
            <a:r>
              <a:rPr lang="en-US" altLang="zh-CN" sz="2000">
                <a:ea typeface="楷体_GB2312"/>
                <a:cs typeface="楷体_GB2312"/>
              </a:rPr>
              <a:t>#”</a:t>
            </a:r>
            <a:r>
              <a:rPr lang="zh-CN" altLang="en-US" sz="2000">
                <a:ea typeface="楷体_GB2312"/>
                <a:cs typeface="楷体_GB2312"/>
              </a:rPr>
              <a:t>压入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栈。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② 扫描表达式，读入第一个字符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，如果表达式没有扫描完毕至“</a:t>
            </a:r>
            <a:r>
              <a:rPr lang="en-US" altLang="zh-CN" sz="2000">
                <a:ea typeface="楷体_GB2312"/>
                <a:cs typeface="楷体_GB2312"/>
              </a:rPr>
              <a:t>#”</a:t>
            </a:r>
            <a:r>
              <a:rPr lang="zh-CN" altLang="en-US" sz="2000">
                <a:ea typeface="楷体_GB2312"/>
                <a:cs typeface="楷体_GB2312"/>
              </a:rPr>
              <a:t>或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的栈顶元素不为“</a:t>
            </a:r>
            <a:r>
              <a:rPr lang="en-US" altLang="zh-CN" sz="2000">
                <a:ea typeface="楷体_GB2312"/>
                <a:cs typeface="楷体_GB2312"/>
              </a:rPr>
              <a:t>#”</a:t>
            </a:r>
            <a:r>
              <a:rPr lang="zh-CN" altLang="en-US" sz="2000">
                <a:ea typeface="楷体_GB2312"/>
                <a:cs typeface="楷体_GB2312"/>
              </a:rPr>
              <a:t>时，则循环执行以下操作：</a:t>
            </a:r>
            <a:endParaRPr lang="zh-CN" altLang="en-US" sz="20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若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不是运算符，则压入</a:t>
            </a:r>
            <a:r>
              <a:rPr lang="en-US" altLang="zh-CN" sz="2000">
                <a:ea typeface="楷体_GB2312"/>
                <a:cs typeface="楷体_GB2312"/>
              </a:rPr>
              <a:t>OPND</a:t>
            </a:r>
            <a:r>
              <a:rPr lang="zh-CN" altLang="en-US" sz="2000">
                <a:ea typeface="楷体_GB2312"/>
                <a:cs typeface="楷体_GB2312"/>
              </a:rPr>
              <a:t>栈，读入下一字符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；</a:t>
            </a:r>
            <a:endParaRPr lang="zh-CN" altLang="en-US" sz="2000">
              <a:ea typeface="楷体_GB2312"/>
              <a:cs typeface="楷体_GB231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若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是运算符，则根据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的栈顶元素和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的优先级比较结果，做不同的处理：</a:t>
            </a:r>
            <a:endParaRPr lang="zh-CN" altLang="en-US" sz="2000">
              <a:ea typeface="楷体_GB2312"/>
              <a:cs typeface="楷体_GB231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800">
                <a:ea typeface="楷体_GB2312"/>
                <a:cs typeface="楷体_GB2312"/>
              </a:rPr>
              <a:t>若是小于，则</a:t>
            </a:r>
            <a:r>
              <a:rPr lang="en-US" altLang="zh-CN" sz="1800">
                <a:ea typeface="楷体_GB2312"/>
                <a:cs typeface="楷体_GB2312"/>
              </a:rPr>
              <a:t>ch</a:t>
            </a:r>
            <a:r>
              <a:rPr lang="zh-CN" altLang="en-US" sz="1800">
                <a:ea typeface="楷体_GB2312"/>
                <a:cs typeface="楷体_GB2312"/>
              </a:rPr>
              <a:t>压入</a:t>
            </a:r>
            <a:r>
              <a:rPr lang="en-US" altLang="zh-CN" sz="1800">
                <a:ea typeface="楷体_GB2312"/>
                <a:cs typeface="楷体_GB2312"/>
              </a:rPr>
              <a:t>OPTR</a:t>
            </a:r>
            <a:r>
              <a:rPr lang="zh-CN" altLang="en-US" sz="1800">
                <a:ea typeface="楷体_GB2312"/>
                <a:cs typeface="楷体_GB2312"/>
              </a:rPr>
              <a:t>栈，读入下一字符</a:t>
            </a:r>
            <a:r>
              <a:rPr lang="en-US" altLang="zh-CN" sz="1800">
                <a:ea typeface="楷体_GB2312"/>
                <a:cs typeface="楷体_GB2312"/>
              </a:rPr>
              <a:t>ch</a:t>
            </a:r>
            <a:r>
              <a:rPr lang="zh-CN" altLang="en-US" sz="1800">
                <a:ea typeface="楷体_GB2312"/>
                <a:cs typeface="楷体_GB2312"/>
              </a:rPr>
              <a:t>；</a:t>
            </a:r>
            <a:endParaRPr lang="zh-CN" altLang="en-US" sz="1800">
              <a:ea typeface="楷体_GB2312"/>
              <a:cs typeface="楷体_GB231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800">
                <a:ea typeface="楷体_GB2312"/>
                <a:cs typeface="楷体_GB2312"/>
              </a:rPr>
              <a:t>若是大于，则弹出</a:t>
            </a:r>
            <a:r>
              <a:rPr lang="en-US" altLang="zh-CN" sz="1800">
                <a:ea typeface="楷体_GB2312"/>
                <a:cs typeface="楷体_GB2312"/>
              </a:rPr>
              <a:t>OPTR</a:t>
            </a:r>
            <a:r>
              <a:rPr lang="zh-CN" altLang="en-US" sz="1800">
                <a:ea typeface="楷体_GB2312"/>
                <a:cs typeface="楷体_GB2312"/>
              </a:rPr>
              <a:t>栈顶的运算符，从</a:t>
            </a:r>
            <a:r>
              <a:rPr lang="en-US" altLang="zh-CN" sz="1800">
                <a:ea typeface="楷体_GB2312"/>
                <a:cs typeface="楷体_GB2312"/>
              </a:rPr>
              <a:t>OPND</a:t>
            </a:r>
            <a:r>
              <a:rPr lang="zh-CN" altLang="en-US" sz="1800">
                <a:ea typeface="楷体_GB2312"/>
                <a:cs typeface="楷体_GB2312"/>
              </a:rPr>
              <a:t>栈弹出两个数，进行相应运算，结果压入</a:t>
            </a:r>
            <a:r>
              <a:rPr lang="en-US" altLang="zh-CN" sz="1800">
                <a:ea typeface="楷体_GB2312"/>
                <a:cs typeface="楷体_GB2312"/>
              </a:rPr>
              <a:t>OPND</a:t>
            </a:r>
            <a:r>
              <a:rPr lang="zh-CN" altLang="en-US" sz="1800">
                <a:ea typeface="楷体_GB2312"/>
                <a:cs typeface="楷体_GB2312"/>
              </a:rPr>
              <a:t>栈；</a:t>
            </a:r>
            <a:endParaRPr lang="zh-CN" altLang="en-US" sz="1800">
              <a:ea typeface="楷体_GB2312"/>
              <a:cs typeface="楷体_GB231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800">
                <a:ea typeface="楷体_GB2312"/>
                <a:cs typeface="楷体_GB2312"/>
              </a:rPr>
              <a:t>若是等于，则</a:t>
            </a:r>
            <a:r>
              <a:rPr lang="en-US" altLang="zh-CN" sz="1800">
                <a:ea typeface="楷体_GB2312"/>
                <a:cs typeface="楷体_GB2312"/>
              </a:rPr>
              <a:t>OPTR</a:t>
            </a:r>
            <a:r>
              <a:rPr lang="zh-CN" altLang="en-US" sz="1800">
                <a:ea typeface="楷体_GB2312"/>
                <a:cs typeface="楷体_GB2312"/>
              </a:rPr>
              <a:t>的栈顶元素是“</a:t>
            </a:r>
            <a:r>
              <a:rPr lang="en-US" altLang="zh-CN" sz="1800">
                <a:ea typeface="楷体_GB2312"/>
                <a:cs typeface="楷体_GB2312"/>
              </a:rPr>
              <a:t>(”</a:t>
            </a:r>
            <a:r>
              <a:rPr lang="zh-CN" altLang="en-US" sz="1800">
                <a:ea typeface="楷体_GB2312"/>
                <a:cs typeface="楷体_GB2312"/>
              </a:rPr>
              <a:t>且</a:t>
            </a:r>
            <a:r>
              <a:rPr lang="en-US" altLang="zh-CN" sz="1800">
                <a:ea typeface="楷体_GB2312"/>
                <a:cs typeface="楷体_GB2312"/>
              </a:rPr>
              <a:t>ch</a:t>
            </a:r>
            <a:r>
              <a:rPr lang="zh-CN" altLang="en-US" sz="1800">
                <a:ea typeface="楷体_GB2312"/>
                <a:cs typeface="楷体_GB2312"/>
              </a:rPr>
              <a:t>是“</a:t>
            </a:r>
            <a:r>
              <a:rPr lang="en-US" altLang="zh-CN" sz="1800">
                <a:ea typeface="楷体_GB2312"/>
                <a:cs typeface="楷体_GB2312"/>
              </a:rPr>
              <a:t>)”</a:t>
            </a:r>
            <a:r>
              <a:rPr lang="zh-CN" altLang="en-US" sz="1800">
                <a:ea typeface="楷体_GB2312"/>
                <a:cs typeface="楷体_GB2312"/>
              </a:rPr>
              <a:t>，这时弹出</a:t>
            </a:r>
            <a:r>
              <a:rPr lang="en-US" altLang="zh-CN" sz="1800">
                <a:ea typeface="楷体_GB2312"/>
                <a:cs typeface="楷体_GB2312"/>
              </a:rPr>
              <a:t>OPTR</a:t>
            </a:r>
            <a:r>
              <a:rPr lang="zh-CN" altLang="en-US" sz="1800">
                <a:ea typeface="楷体_GB2312"/>
                <a:cs typeface="楷体_GB2312"/>
              </a:rPr>
              <a:t>栈顶的“</a:t>
            </a:r>
            <a:r>
              <a:rPr lang="en-US" altLang="zh-CN" sz="1800">
                <a:ea typeface="楷体_GB2312"/>
                <a:cs typeface="楷体_GB2312"/>
              </a:rPr>
              <a:t>(”</a:t>
            </a:r>
            <a:r>
              <a:rPr lang="zh-CN" altLang="en-US" sz="1800">
                <a:ea typeface="楷体_GB2312"/>
                <a:cs typeface="楷体_GB2312"/>
              </a:rPr>
              <a:t>，相当于括号匹配成功，然后读入下一字符</a:t>
            </a:r>
            <a:r>
              <a:rPr lang="en-US" altLang="zh-CN" sz="1800">
                <a:ea typeface="楷体_GB2312"/>
                <a:cs typeface="楷体_GB2312"/>
              </a:rPr>
              <a:t>ch</a:t>
            </a:r>
            <a:r>
              <a:rPr lang="zh-CN" altLang="en-US" sz="1800">
                <a:ea typeface="楷体_GB2312"/>
                <a:cs typeface="楷体_GB2312"/>
              </a:rPr>
              <a:t>。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③ </a:t>
            </a:r>
            <a:r>
              <a:rPr lang="en-US" altLang="zh-CN" sz="2000">
                <a:ea typeface="楷体_GB2312"/>
                <a:cs typeface="楷体_GB2312"/>
              </a:rPr>
              <a:t>OPND</a:t>
            </a:r>
            <a:r>
              <a:rPr lang="zh-CN" altLang="en-US" sz="2000">
                <a:ea typeface="楷体_GB2312"/>
                <a:cs typeface="楷体_GB2312"/>
              </a:rPr>
              <a:t>栈顶元素即为表达式求值结果，返回此元素。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endParaRPr lang="zh-CN" altLang="en-US" sz="2000">
              <a:ea typeface="楷体_GB2312"/>
              <a:cs typeface="楷体_GB2312"/>
            </a:endParaRPr>
          </a:p>
        </p:txBody>
      </p:sp>
      <p:sp>
        <p:nvSpPr>
          <p:cNvPr id="150534" name="Text Box 7"/>
          <p:cNvSpPr txBox="1">
            <a:spLocks noChangeArrowheads="1"/>
          </p:cNvSpPr>
          <p:nvPr/>
        </p:nvSpPr>
        <p:spPr bwMode="auto">
          <a:xfrm>
            <a:off x="250825" y="579438"/>
            <a:ext cx="8893175" cy="46196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设定两栈 ：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OPND-----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操作数或运算结果　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OPTR------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运算符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5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51555" name="Text Box 56"/>
          <p:cNvSpPr txBox="1">
            <a:spLocks noChangeArrowheads="1"/>
          </p:cNvSpPr>
          <p:nvPr/>
        </p:nvSpPr>
        <p:spPr bwMode="auto">
          <a:xfrm>
            <a:off x="304800" y="44450"/>
            <a:ext cx="8534400" cy="68135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OperandType  EvaluateExpression( ) {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r>
              <a:rPr lang="en-US" altLang="zh-CN" sz="2000">
                <a:ea typeface="楷体_GB2312"/>
                <a:cs typeface="楷体_GB2312"/>
              </a:rPr>
              <a:t>InitStack (OPTR);  Push (OPTR</a:t>
            </a:r>
            <a:r>
              <a:rPr lang="zh-CN" altLang="en-US" sz="2000">
                <a:ea typeface="楷体_GB2312"/>
                <a:cs typeface="楷体_GB2312"/>
              </a:rPr>
              <a:t>，</a:t>
            </a:r>
            <a:r>
              <a:rPr lang="en-US" altLang="zh-CN" sz="2000">
                <a:ea typeface="楷体_GB2312"/>
                <a:cs typeface="楷体_GB2312"/>
              </a:rPr>
              <a:t>'#') 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InitStack (OPND);  ch = getchar( );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while (ch!= '#' || GetTop(OPTR)! = '#') {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if (! </a:t>
            </a:r>
            <a:r>
              <a:rPr lang="en-US" altLang="zh-CN" sz="2000">
                <a:solidFill>
                  <a:srgbClr val="FF0000"/>
                </a:solidFill>
                <a:ea typeface="楷体_GB2312"/>
                <a:cs typeface="楷体_GB2312"/>
              </a:rPr>
              <a:t>In(ch)</a:t>
            </a:r>
            <a:r>
              <a:rPr lang="en-US" altLang="zh-CN" sz="2000">
                <a:ea typeface="楷体_GB2312"/>
                <a:cs typeface="楷体_GB2312"/>
              </a:rPr>
              <a:t>){Push(OPND,ch); ch = getchar(); }  // ch</a:t>
            </a:r>
            <a:r>
              <a:rPr lang="zh-CN" altLang="en-US" sz="2000">
                <a:ea typeface="楷体_GB2312"/>
                <a:cs typeface="楷体_GB2312"/>
              </a:rPr>
              <a:t>不是运算符则进栈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</a:t>
            </a:r>
            <a:r>
              <a:rPr lang="en-US" altLang="zh-CN" sz="2000">
                <a:ea typeface="楷体_GB2312"/>
                <a:cs typeface="楷体_GB2312"/>
              </a:rPr>
              <a:t>else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switch (</a:t>
            </a:r>
            <a:r>
              <a:rPr lang="en-US" altLang="zh-CN" sz="2000">
                <a:solidFill>
                  <a:srgbClr val="FF0000"/>
                </a:solidFill>
                <a:ea typeface="楷体_GB2312"/>
                <a:cs typeface="楷体_GB2312"/>
              </a:rPr>
              <a:t>Precede(GetTop(OPTR),</a:t>
            </a:r>
            <a:r>
              <a:rPr lang="en-US" altLang="zh-CN" sz="2000">
                <a:ea typeface="楷体_GB2312"/>
                <a:cs typeface="楷体_GB2312"/>
              </a:rPr>
              <a:t>ch)) { //</a:t>
            </a:r>
            <a:r>
              <a:rPr lang="zh-CN" altLang="en-US" sz="2000">
                <a:ea typeface="楷体_GB2312"/>
                <a:cs typeface="楷体_GB2312"/>
              </a:rPr>
              <a:t>比较优先权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 </a:t>
            </a:r>
            <a:r>
              <a:rPr lang="en-US" altLang="zh-CN" sz="2000">
                <a:ea typeface="楷体_GB2312"/>
                <a:cs typeface="楷体_GB2312"/>
              </a:rPr>
              <a:t>case '&lt;' :    //</a:t>
            </a:r>
            <a:r>
              <a:rPr lang="zh-CN" altLang="en-US" sz="2000">
                <a:ea typeface="楷体_GB2312"/>
                <a:cs typeface="楷体_GB2312"/>
              </a:rPr>
              <a:t>当前字符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r>
              <a:rPr lang="zh-CN" altLang="en-US" sz="2000">
                <a:ea typeface="楷体_GB2312"/>
                <a:cs typeface="楷体_GB2312"/>
              </a:rPr>
              <a:t>压入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栈，读入下一字符</a:t>
            </a:r>
            <a:r>
              <a:rPr lang="en-US" altLang="zh-CN" sz="2000">
                <a:ea typeface="楷体_GB2312"/>
                <a:cs typeface="楷体_GB2312"/>
              </a:rPr>
              <a:t>ch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Push(OPTR, ch);  ch = getchar();  break;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case '&gt;' :    //</a:t>
            </a:r>
            <a:r>
              <a:rPr lang="zh-CN" altLang="en-US" sz="2000">
                <a:ea typeface="楷体_GB2312"/>
                <a:cs typeface="楷体_GB2312"/>
              </a:rPr>
              <a:t>弹出</a:t>
            </a:r>
            <a:r>
              <a:rPr lang="en-US" altLang="zh-CN" sz="2000">
                <a:ea typeface="楷体_GB2312"/>
                <a:cs typeface="楷体_GB2312"/>
              </a:rPr>
              <a:t>OPTR</a:t>
            </a:r>
            <a:r>
              <a:rPr lang="zh-CN" altLang="en-US" sz="2000">
                <a:ea typeface="楷体_GB2312"/>
                <a:cs typeface="楷体_GB2312"/>
              </a:rPr>
              <a:t>栈顶的运算符运算，并将运算结果入栈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       </a:t>
            </a:r>
            <a:r>
              <a:rPr lang="en-US" altLang="zh-CN" sz="2000">
                <a:ea typeface="楷体_GB2312"/>
                <a:cs typeface="楷体_GB2312"/>
              </a:rPr>
              <a:t>Pop(OPTR, theta);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Pop(OPND, b);  Pop(OPND, a);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Push(OPND, </a:t>
            </a:r>
            <a:r>
              <a:rPr lang="en-US" altLang="zh-CN" sz="2000">
                <a:solidFill>
                  <a:srgbClr val="FF0000"/>
                </a:solidFill>
                <a:ea typeface="楷体_GB2312"/>
                <a:cs typeface="楷体_GB2312"/>
              </a:rPr>
              <a:t>Operate(a, theta, b)</a:t>
            </a:r>
            <a:r>
              <a:rPr lang="en-US" altLang="zh-CN" sz="2000">
                <a:ea typeface="楷体_GB2312"/>
                <a:cs typeface="楷体_GB2312"/>
              </a:rPr>
              <a:t>); break;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case '=' :    //</a:t>
            </a:r>
            <a:r>
              <a:rPr lang="zh-CN" altLang="en-US" sz="2000">
                <a:ea typeface="楷体_GB2312"/>
                <a:cs typeface="楷体_GB2312"/>
              </a:rPr>
              <a:t>脱括号并接收下一字符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       </a:t>
            </a:r>
            <a:r>
              <a:rPr lang="en-US" altLang="zh-CN" sz="2000">
                <a:ea typeface="楷体_GB2312"/>
                <a:cs typeface="楷体_GB2312"/>
              </a:rPr>
              <a:t>Pop(OPTR,x);    ch = getchar();   break;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} // switch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} // while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return GetTop(OPND);} // EvaluateExpression</a:t>
            </a:r>
            <a:endParaRPr lang="en-US" altLang="zh-CN" sz="20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39750" y="784225"/>
            <a:ext cx="8153400" cy="466725"/>
            <a:chOff x="340" y="494"/>
            <a:chExt cx="5136" cy="294"/>
          </a:xfrm>
        </p:grpSpPr>
        <p:sp>
          <p:nvSpPr>
            <p:cNvPr id="152630" name="Text Box 11"/>
            <p:cNvSpPr txBox="1">
              <a:spLocks noChangeArrowheads="1"/>
            </p:cNvSpPr>
            <p:nvPr/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OPTR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31" name="Text Box 12"/>
            <p:cNvSpPr txBox="1">
              <a:spLocks noChangeArrowheads="1"/>
            </p:cNvSpPr>
            <p:nvPr/>
          </p:nvSpPr>
          <p:spPr bwMode="auto">
            <a:xfrm>
              <a:off x="1588" y="49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OPND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32" name="Text Box 13"/>
            <p:cNvSpPr txBox="1">
              <a:spLocks noChangeArrowheads="1"/>
            </p:cNvSpPr>
            <p:nvPr/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INPUT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33" name="Text Box 14"/>
            <p:cNvSpPr txBox="1">
              <a:spLocks noChangeArrowheads="1"/>
            </p:cNvSpPr>
            <p:nvPr/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OPERATE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539750" y="1352550"/>
            <a:ext cx="8153400" cy="466725"/>
            <a:chOff x="340" y="1022"/>
            <a:chExt cx="5136" cy="294"/>
          </a:xfrm>
        </p:grpSpPr>
        <p:sp>
          <p:nvSpPr>
            <p:cNvPr id="152626" name="Text Box 16"/>
            <p:cNvSpPr txBox="1">
              <a:spLocks noChangeArrowheads="1"/>
            </p:cNvSpPr>
            <p:nvPr/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3*(7-2)#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7" name="Text Box 17"/>
            <p:cNvSpPr txBox="1">
              <a:spLocks noChangeArrowheads="1"/>
            </p:cNvSpPr>
            <p:nvPr/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Push(opnd,’3’)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8" name="Text Box 18"/>
            <p:cNvSpPr txBox="1">
              <a:spLocks noChangeArrowheads="1"/>
            </p:cNvSpPr>
            <p:nvPr/>
          </p:nvSpPr>
          <p:spPr bwMode="auto">
            <a:xfrm>
              <a:off x="1588" y="102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 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9" name="Text Box 19"/>
            <p:cNvSpPr txBox="1">
              <a:spLocks noChangeArrowheads="1"/>
            </p:cNvSpPr>
            <p:nvPr/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539750" y="1809750"/>
            <a:ext cx="8153400" cy="466725"/>
            <a:chOff x="340" y="1310"/>
            <a:chExt cx="5136" cy="294"/>
          </a:xfrm>
        </p:grpSpPr>
        <p:sp>
          <p:nvSpPr>
            <p:cNvPr id="152622" name="Text Box 21"/>
            <p:cNvSpPr txBox="1">
              <a:spLocks noChangeArrowheads="1"/>
            </p:cNvSpPr>
            <p:nvPr/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*(7-2)#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3" name="Text Box 22"/>
            <p:cNvSpPr txBox="1">
              <a:spLocks noChangeArrowheads="1"/>
            </p:cNvSpPr>
            <p:nvPr/>
          </p:nvSpPr>
          <p:spPr bwMode="auto">
            <a:xfrm>
              <a:off x="1588" y="131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4" name="Text Box 23"/>
            <p:cNvSpPr txBox="1">
              <a:spLocks noChangeArrowheads="1"/>
            </p:cNvSpPr>
            <p:nvPr/>
          </p:nvSpPr>
          <p:spPr bwMode="auto">
            <a:xfrm>
              <a:off x="340" y="131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5" name="Text Box 24"/>
            <p:cNvSpPr txBox="1">
              <a:spLocks noChangeArrowheads="1"/>
            </p:cNvSpPr>
            <p:nvPr/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Push(optr,’*’)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539750" y="2266950"/>
            <a:ext cx="8153400" cy="466725"/>
            <a:chOff x="340" y="1598"/>
            <a:chExt cx="5136" cy="294"/>
          </a:xfrm>
        </p:grpSpPr>
        <p:sp>
          <p:nvSpPr>
            <p:cNvPr id="152618" name="Text Box 26"/>
            <p:cNvSpPr txBox="1">
              <a:spLocks noChangeArrowheads="1"/>
            </p:cNvSpPr>
            <p:nvPr/>
          </p:nvSpPr>
          <p:spPr bwMode="auto">
            <a:xfrm>
              <a:off x="340" y="159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9" name="Text Box 27"/>
            <p:cNvSpPr txBox="1">
              <a:spLocks noChangeArrowheads="1"/>
            </p:cNvSpPr>
            <p:nvPr/>
          </p:nvSpPr>
          <p:spPr bwMode="auto">
            <a:xfrm>
              <a:off x="1588" y="159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0" name="Text Box 28"/>
            <p:cNvSpPr txBox="1">
              <a:spLocks noChangeArrowheads="1"/>
            </p:cNvSpPr>
            <p:nvPr/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(7-2)#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21" name="Text Box 29"/>
            <p:cNvSpPr txBox="1">
              <a:spLocks noChangeArrowheads="1"/>
            </p:cNvSpPr>
            <p:nvPr/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Push(optr,’(’)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539750" y="2724150"/>
            <a:ext cx="8153400" cy="466725"/>
            <a:chOff x="340" y="1886"/>
            <a:chExt cx="5136" cy="294"/>
          </a:xfrm>
        </p:grpSpPr>
        <p:sp>
          <p:nvSpPr>
            <p:cNvPr id="152614" name="Text Box 31"/>
            <p:cNvSpPr txBox="1">
              <a:spLocks noChangeArrowheads="1"/>
            </p:cNvSpPr>
            <p:nvPr/>
          </p:nvSpPr>
          <p:spPr bwMode="auto">
            <a:xfrm>
              <a:off x="340" y="188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#,*,(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5" name="Text Box 32"/>
            <p:cNvSpPr txBox="1">
              <a:spLocks noChangeArrowheads="1"/>
            </p:cNvSpPr>
            <p:nvPr/>
          </p:nvSpPr>
          <p:spPr bwMode="auto">
            <a:xfrm>
              <a:off x="1588" y="188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6" name="Text Box 33"/>
            <p:cNvSpPr txBox="1">
              <a:spLocks noChangeArrowheads="1"/>
            </p:cNvSpPr>
            <p:nvPr/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7-2)#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7" name="Text Box 34"/>
            <p:cNvSpPr txBox="1">
              <a:spLocks noChangeArrowheads="1"/>
            </p:cNvSpPr>
            <p:nvPr/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Push(opnd,’7’)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7" name="Group 35"/>
          <p:cNvGrpSpPr/>
          <p:nvPr/>
        </p:nvGrpSpPr>
        <p:grpSpPr bwMode="auto">
          <a:xfrm>
            <a:off x="539750" y="3181350"/>
            <a:ext cx="8153400" cy="466725"/>
            <a:chOff x="340" y="2174"/>
            <a:chExt cx="5136" cy="294"/>
          </a:xfrm>
        </p:grpSpPr>
        <p:sp>
          <p:nvSpPr>
            <p:cNvPr id="152610" name="Text Box 36"/>
            <p:cNvSpPr txBox="1">
              <a:spLocks noChangeArrowheads="1"/>
            </p:cNvSpPr>
            <p:nvPr/>
          </p:nvSpPr>
          <p:spPr bwMode="auto">
            <a:xfrm>
              <a:off x="340" y="217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#,*,(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1" name="Text Box 37"/>
            <p:cNvSpPr txBox="1">
              <a:spLocks noChangeArrowheads="1"/>
            </p:cNvSpPr>
            <p:nvPr/>
          </p:nvSpPr>
          <p:spPr bwMode="auto">
            <a:xfrm>
              <a:off x="1588" y="217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3,7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2" name="Text Box 38"/>
            <p:cNvSpPr txBox="1">
              <a:spLocks noChangeArrowheads="1"/>
            </p:cNvSpPr>
            <p:nvPr/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-2)#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13" name="Text Box 39"/>
            <p:cNvSpPr txBox="1">
              <a:spLocks noChangeArrowheads="1"/>
            </p:cNvSpPr>
            <p:nvPr/>
          </p:nvSpPr>
          <p:spPr bwMode="auto">
            <a:xfrm>
              <a:off x="4180" y="2174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Push(optr,’-’)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8" name="Group 40"/>
          <p:cNvGrpSpPr/>
          <p:nvPr/>
        </p:nvGrpSpPr>
        <p:grpSpPr bwMode="auto">
          <a:xfrm>
            <a:off x="539750" y="3638550"/>
            <a:ext cx="8153400" cy="466725"/>
            <a:chOff x="340" y="2462"/>
            <a:chExt cx="5136" cy="294"/>
          </a:xfrm>
        </p:grpSpPr>
        <p:sp>
          <p:nvSpPr>
            <p:cNvPr id="152606" name="Text Box 41"/>
            <p:cNvSpPr txBox="1">
              <a:spLocks noChangeArrowheads="1"/>
            </p:cNvSpPr>
            <p:nvPr/>
          </p:nvSpPr>
          <p:spPr bwMode="auto">
            <a:xfrm>
              <a:off x="340" y="246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#,*,(,</a:t>
              </a:r>
              <a:r>
                <a:rPr lang="zh-CN" altLang="en-US" sz="2400">
                  <a:ea typeface="宋体" panose="02010600030101010101" pitchFamily="2" charset="-122"/>
                  <a:cs typeface="楷体_GB2312"/>
                </a:rPr>
                <a:t>－</a:t>
              </a:r>
              <a:endParaRPr lang="zh-CN" altLang="en-US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7" name="Text Box 42"/>
            <p:cNvSpPr txBox="1">
              <a:spLocks noChangeArrowheads="1"/>
            </p:cNvSpPr>
            <p:nvPr/>
          </p:nvSpPr>
          <p:spPr bwMode="auto">
            <a:xfrm>
              <a:off x="1588" y="246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3,7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8" name="Text Box 43"/>
            <p:cNvSpPr txBox="1">
              <a:spLocks noChangeArrowheads="1"/>
            </p:cNvSpPr>
            <p:nvPr/>
          </p:nvSpPr>
          <p:spPr bwMode="auto">
            <a:xfrm>
              <a:off x="2884" y="2462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2)#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9" name="Text Box 44"/>
            <p:cNvSpPr txBox="1">
              <a:spLocks noChangeArrowheads="1"/>
            </p:cNvSpPr>
            <p:nvPr/>
          </p:nvSpPr>
          <p:spPr bwMode="auto">
            <a:xfrm>
              <a:off x="4180" y="2462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Push(opnd,’2’)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539750" y="4086225"/>
            <a:ext cx="8153400" cy="476250"/>
            <a:chOff x="340" y="2744"/>
            <a:chExt cx="5136" cy="300"/>
          </a:xfrm>
        </p:grpSpPr>
        <p:sp>
          <p:nvSpPr>
            <p:cNvPr id="152602" name="Text Box 46"/>
            <p:cNvSpPr txBox="1">
              <a:spLocks noChangeArrowheads="1"/>
            </p:cNvSpPr>
            <p:nvPr/>
          </p:nvSpPr>
          <p:spPr bwMode="auto">
            <a:xfrm>
              <a:off x="340" y="275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#,*,(,</a:t>
              </a:r>
              <a:r>
                <a:rPr lang="zh-CN" altLang="en-US" sz="2400">
                  <a:ea typeface="宋体" panose="02010600030101010101" pitchFamily="2" charset="-122"/>
                  <a:cs typeface="楷体_GB2312"/>
                </a:rPr>
                <a:t>－</a:t>
              </a:r>
              <a:endParaRPr lang="zh-CN" altLang="en-US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3" name="Text Box 47"/>
            <p:cNvSpPr txBox="1">
              <a:spLocks noChangeArrowheads="1"/>
            </p:cNvSpPr>
            <p:nvPr/>
          </p:nvSpPr>
          <p:spPr bwMode="auto">
            <a:xfrm>
              <a:off x="1588" y="2750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3,7,2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4" name="Text Box 48"/>
            <p:cNvSpPr txBox="1">
              <a:spLocks noChangeArrowheads="1"/>
            </p:cNvSpPr>
            <p:nvPr/>
          </p:nvSpPr>
          <p:spPr bwMode="auto">
            <a:xfrm>
              <a:off x="2884" y="274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5" name="Text Box 49"/>
            <p:cNvSpPr txBox="1">
              <a:spLocks noChangeArrowheads="1"/>
            </p:cNvSpPr>
            <p:nvPr/>
          </p:nvSpPr>
          <p:spPr bwMode="auto">
            <a:xfrm>
              <a:off x="4180" y="2750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Operate(7-2)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10" name="Group 50"/>
          <p:cNvGrpSpPr/>
          <p:nvPr/>
        </p:nvGrpSpPr>
        <p:grpSpPr bwMode="auto">
          <a:xfrm>
            <a:off x="539750" y="4552950"/>
            <a:ext cx="8153400" cy="466725"/>
            <a:chOff x="340" y="3038"/>
            <a:chExt cx="5136" cy="294"/>
          </a:xfrm>
        </p:grpSpPr>
        <p:sp>
          <p:nvSpPr>
            <p:cNvPr id="152598" name="Text Box 51"/>
            <p:cNvSpPr txBox="1">
              <a:spLocks noChangeArrowheads="1"/>
            </p:cNvSpPr>
            <p:nvPr/>
          </p:nvSpPr>
          <p:spPr bwMode="auto">
            <a:xfrm>
              <a:off x="340" y="303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#,*,(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9" name="Text Box 52"/>
            <p:cNvSpPr txBox="1">
              <a:spLocks noChangeArrowheads="1"/>
            </p:cNvSpPr>
            <p:nvPr/>
          </p:nvSpPr>
          <p:spPr bwMode="auto">
            <a:xfrm>
              <a:off x="1588" y="303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3,5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0" name="Text Box 53"/>
            <p:cNvSpPr txBox="1">
              <a:spLocks noChangeArrowheads="1"/>
            </p:cNvSpPr>
            <p:nvPr/>
          </p:nvSpPr>
          <p:spPr bwMode="auto">
            <a:xfrm>
              <a:off x="2884" y="3038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)#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601" name="Text Box 54"/>
            <p:cNvSpPr txBox="1">
              <a:spLocks noChangeArrowheads="1"/>
            </p:cNvSpPr>
            <p:nvPr/>
          </p:nvSpPr>
          <p:spPr bwMode="auto">
            <a:xfrm>
              <a:off x="4180" y="3038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Pop(optr)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11" name="Group 55"/>
          <p:cNvGrpSpPr/>
          <p:nvPr/>
        </p:nvGrpSpPr>
        <p:grpSpPr bwMode="auto">
          <a:xfrm>
            <a:off x="539750" y="5010150"/>
            <a:ext cx="8153400" cy="466725"/>
            <a:chOff x="340" y="3326"/>
            <a:chExt cx="5136" cy="294"/>
          </a:xfrm>
        </p:grpSpPr>
        <p:sp>
          <p:nvSpPr>
            <p:cNvPr id="152594" name="Text Box 56"/>
            <p:cNvSpPr txBox="1">
              <a:spLocks noChangeArrowheads="1"/>
            </p:cNvSpPr>
            <p:nvPr/>
          </p:nvSpPr>
          <p:spPr bwMode="auto">
            <a:xfrm>
              <a:off x="340" y="332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#,*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5" name="Text Box 57"/>
            <p:cNvSpPr txBox="1">
              <a:spLocks noChangeArrowheads="1"/>
            </p:cNvSpPr>
            <p:nvPr/>
          </p:nvSpPr>
          <p:spPr bwMode="auto">
            <a:xfrm>
              <a:off x="1588" y="332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3,5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6" name="Text Box 58"/>
            <p:cNvSpPr txBox="1">
              <a:spLocks noChangeArrowheads="1"/>
            </p:cNvSpPr>
            <p:nvPr/>
          </p:nvSpPr>
          <p:spPr bwMode="auto">
            <a:xfrm>
              <a:off x="2884" y="3326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7" name="Text Box 59"/>
            <p:cNvSpPr txBox="1">
              <a:spLocks noChangeArrowheads="1"/>
            </p:cNvSpPr>
            <p:nvPr/>
          </p:nvSpPr>
          <p:spPr bwMode="auto">
            <a:xfrm>
              <a:off x="4180" y="3326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Operate(3*5)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12" name="Group 60"/>
          <p:cNvGrpSpPr/>
          <p:nvPr/>
        </p:nvGrpSpPr>
        <p:grpSpPr bwMode="auto">
          <a:xfrm>
            <a:off x="539750" y="5467350"/>
            <a:ext cx="8153400" cy="466725"/>
            <a:chOff x="340" y="3614"/>
            <a:chExt cx="5136" cy="294"/>
          </a:xfrm>
        </p:grpSpPr>
        <p:sp>
          <p:nvSpPr>
            <p:cNvPr id="152590" name="Text Box 61"/>
            <p:cNvSpPr txBox="1">
              <a:spLocks noChangeArrowheads="1"/>
            </p:cNvSpPr>
            <p:nvPr/>
          </p:nvSpPr>
          <p:spPr bwMode="auto">
            <a:xfrm>
              <a:off x="340" y="361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1" name="Text Box 62"/>
            <p:cNvSpPr txBox="1">
              <a:spLocks noChangeArrowheads="1"/>
            </p:cNvSpPr>
            <p:nvPr/>
          </p:nvSpPr>
          <p:spPr bwMode="auto">
            <a:xfrm>
              <a:off x="1588" y="361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15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2" name="Text Box 63"/>
            <p:cNvSpPr txBox="1">
              <a:spLocks noChangeArrowheads="1"/>
            </p:cNvSpPr>
            <p:nvPr/>
          </p:nvSpPr>
          <p:spPr bwMode="auto">
            <a:xfrm>
              <a:off x="2884" y="3614"/>
              <a:ext cx="9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#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52593" name="Text Box 64"/>
            <p:cNvSpPr txBox="1">
              <a:spLocks noChangeArrowheads="1"/>
            </p:cNvSpPr>
            <p:nvPr/>
          </p:nvSpPr>
          <p:spPr bwMode="auto">
            <a:xfrm>
              <a:off x="4180" y="3614"/>
              <a:ext cx="129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  <a:cs typeface="楷体_GB2312"/>
                </a:rPr>
                <a:t>GetTop(opnd)</a:t>
              </a:r>
              <a:endParaRPr lang="en-US" altLang="zh-CN" sz="2400"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558404" name="Group 324"/>
          <p:cNvGraphicFramePr>
            <a:graphicFrameLocks noGrp="1"/>
          </p:cNvGraphicFramePr>
          <p:nvPr/>
        </p:nvGraphicFramePr>
        <p:xfrm>
          <a:off x="673100" y="44450"/>
          <a:ext cx="8362950" cy="6270627"/>
        </p:xfrm>
        <a:graphic>
          <a:graphicData uri="http://schemas.openxmlformats.org/drawingml/2006/table">
            <a:tbl>
              <a:tblPr/>
              <a:tblGrid>
                <a:gridCol w="822325"/>
                <a:gridCol w="885825"/>
                <a:gridCol w="800100"/>
                <a:gridCol w="838200"/>
                <a:gridCol w="835025"/>
                <a:gridCol w="836613"/>
                <a:gridCol w="838200"/>
                <a:gridCol w="835025"/>
                <a:gridCol w="835025"/>
                <a:gridCol w="83661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pic>
        <p:nvPicPr>
          <p:cNvPr id="558355" name="Picture 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75882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56" name="Picture 2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830263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57" name="Picture 2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758825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58" name="Picture 2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054225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59" name="Picture 27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125663"/>
            <a:ext cx="40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0" name="Picture 2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77963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1" name="Picture 28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1477963"/>
            <a:ext cx="40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2" name="Picture 28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0263"/>
            <a:ext cx="571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3" name="Picture 28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858838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4" name="Picture 2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30263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5" name="Picture 28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1376363"/>
            <a:ext cx="571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6" name="Picture 2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477963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7" name="Picture 28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054225"/>
            <a:ext cx="571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8" name="Picture 2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024063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69" name="Picture 2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313113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0" name="Picture 2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3278188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1" name="Picture 2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998913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2" name="Picture 2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396875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3" name="Picture 2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78188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4" name="Picture 2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0" y="3278188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375" name="Picture 29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5175"/>
            <a:ext cx="40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8376" name="AutoShape 296"/>
          <p:cNvSpPr>
            <a:spLocks noChangeArrowheads="1"/>
          </p:cNvSpPr>
          <p:nvPr/>
        </p:nvSpPr>
        <p:spPr bwMode="auto">
          <a:xfrm>
            <a:off x="900113" y="896938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25400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558377" name="AutoShape 297"/>
          <p:cNvSpPr>
            <a:spLocks noChangeArrowheads="1"/>
          </p:cNvSpPr>
          <p:nvPr/>
        </p:nvSpPr>
        <p:spPr bwMode="auto">
          <a:xfrm>
            <a:off x="8243888" y="5218113"/>
            <a:ext cx="35877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25400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558378" name="Line 298"/>
          <p:cNvSpPr>
            <a:spLocks noChangeShapeType="1"/>
          </p:cNvSpPr>
          <p:nvPr/>
        </p:nvSpPr>
        <p:spPr bwMode="auto">
          <a:xfrm>
            <a:off x="1403350" y="1112838"/>
            <a:ext cx="1296988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79" name="Line 299"/>
          <p:cNvSpPr>
            <a:spLocks noChangeShapeType="1"/>
          </p:cNvSpPr>
          <p:nvPr/>
        </p:nvSpPr>
        <p:spPr bwMode="auto">
          <a:xfrm>
            <a:off x="2700338" y="1112838"/>
            <a:ext cx="1587" cy="10080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0" name="Line 300"/>
          <p:cNvSpPr>
            <a:spLocks noChangeShapeType="1"/>
          </p:cNvSpPr>
          <p:nvPr/>
        </p:nvSpPr>
        <p:spPr bwMode="auto">
          <a:xfrm>
            <a:off x="2700338" y="2120900"/>
            <a:ext cx="15113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1" name="Line 301"/>
          <p:cNvSpPr>
            <a:spLocks noChangeShapeType="1"/>
          </p:cNvSpPr>
          <p:nvPr/>
        </p:nvSpPr>
        <p:spPr bwMode="auto">
          <a:xfrm flipV="1">
            <a:off x="4211638" y="154463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558382" name="Line 302"/>
          <p:cNvSpPr>
            <a:spLocks noChangeShapeType="1"/>
          </p:cNvSpPr>
          <p:nvPr/>
        </p:nvSpPr>
        <p:spPr bwMode="auto">
          <a:xfrm>
            <a:off x="4211638" y="1544638"/>
            <a:ext cx="1655762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3" name="Line 303"/>
          <p:cNvSpPr>
            <a:spLocks noChangeShapeType="1"/>
          </p:cNvSpPr>
          <p:nvPr/>
        </p:nvSpPr>
        <p:spPr bwMode="auto">
          <a:xfrm flipV="1">
            <a:off x="5867400" y="1257300"/>
            <a:ext cx="1588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558384" name="Line 304"/>
          <p:cNvSpPr>
            <a:spLocks noChangeShapeType="1"/>
          </p:cNvSpPr>
          <p:nvPr/>
        </p:nvSpPr>
        <p:spPr bwMode="auto">
          <a:xfrm flipH="1">
            <a:off x="4211638" y="1257300"/>
            <a:ext cx="1655762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5" name="Line 305"/>
          <p:cNvSpPr>
            <a:spLocks noChangeShapeType="1"/>
          </p:cNvSpPr>
          <p:nvPr/>
        </p:nvSpPr>
        <p:spPr bwMode="auto">
          <a:xfrm>
            <a:off x="4211638" y="1112838"/>
            <a:ext cx="2016125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6" name="Line 306"/>
          <p:cNvSpPr>
            <a:spLocks noChangeShapeType="1"/>
          </p:cNvSpPr>
          <p:nvPr/>
        </p:nvSpPr>
        <p:spPr bwMode="auto">
          <a:xfrm>
            <a:off x="6227763" y="1112838"/>
            <a:ext cx="1587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558387" name="Line 307"/>
          <p:cNvSpPr>
            <a:spLocks noChangeShapeType="1"/>
          </p:cNvSpPr>
          <p:nvPr/>
        </p:nvSpPr>
        <p:spPr bwMode="auto">
          <a:xfrm flipH="1">
            <a:off x="4500563" y="1760538"/>
            <a:ext cx="1727200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88" name="Line 308"/>
          <p:cNvSpPr>
            <a:spLocks noChangeShapeType="1"/>
          </p:cNvSpPr>
          <p:nvPr/>
        </p:nvSpPr>
        <p:spPr bwMode="auto">
          <a:xfrm>
            <a:off x="4500563" y="1760538"/>
            <a:ext cx="1587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558389" name="Line 309"/>
          <p:cNvSpPr>
            <a:spLocks noChangeShapeType="1"/>
          </p:cNvSpPr>
          <p:nvPr/>
        </p:nvSpPr>
        <p:spPr bwMode="auto">
          <a:xfrm flipH="1">
            <a:off x="1835150" y="2336800"/>
            <a:ext cx="266541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0" name="Line 310"/>
          <p:cNvSpPr>
            <a:spLocks noChangeShapeType="1"/>
          </p:cNvSpPr>
          <p:nvPr/>
        </p:nvSpPr>
        <p:spPr bwMode="auto">
          <a:xfrm>
            <a:off x="1835150" y="2336800"/>
            <a:ext cx="1588" cy="12239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1" name="Line 311"/>
          <p:cNvSpPr>
            <a:spLocks noChangeShapeType="1"/>
          </p:cNvSpPr>
          <p:nvPr/>
        </p:nvSpPr>
        <p:spPr bwMode="auto">
          <a:xfrm>
            <a:off x="1835150" y="3560763"/>
            <a:ext cx="1512888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2" name="Line 312"/>
          <p:cNvSpPr>
            <a:spLocks noChangeShapeType="1"/>
          </p:cNvSpPr>
          <p:nvPr/>
        </p:nvSpPr>
        <p:spPr bwMode="auto">
          <a:xfrm>
            <a:off x="3348038" y="3560763"/>
            <a:ext cx="1587" cy="649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3" name="Line 313"/>
          <p:cNvSpPr>
            <a:spLocks noChangeShapeType="1"/>
          </p:cNvSpPr>
          <p:nvPr/>
        </p:nvSpPr>
        <p:spPr bwMode="auto">
          <a:xfrm>
            <a:off x="3348038" y="4210050"/>
            <a:ext cx="1584325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4" name="Line 314"/>
          <p:cNvSpPr>
            <a:spLocks noChangeShapeType="1"/>
          </p:cNvSpPr>
          <p:nvPr/>
        </p:nvSpPr>
        <p:spPr bwMode="auto">
          <a:xfrm>
            <a:off x="4932363" y="4210050"/>
            <a:ext cx="1587" cy="719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5" name="Line 315"/>
          <p:cNvSpPr>
            <a:spLocks noChangeShapeType="1"/>
          </p:cNvSpPr>
          <p:nvPr/>
        </p:nvSpPr>
        <p:spPr bwMode="auto">
          <a:xfrm>
            <a:off x="4932363" y="4929188"/>
            <a:ext cx="360362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6" name="Line 316"/>
          <p:cNvSpPr>
            <a:spLocks noChangeShapeType="1"/>
          </p:cNvSpPr>
          <p:nvPr/>
        </p:nvSpPr>
        <p:spPr bwMode="auto">
          <a:xfrm flipV="1">
            <a:off x="5292725" y="3560763"/>
            <a:ext cx="1588" cy="1368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558397" name="Line 317"/>
          <p:cNvSpPr>
            <a:spLocks noChangeShapeType="1"/>
          </p:cNvSpPr>
          <p:nvPr/>
        </p:nvSpPr>
        <p:spPr bwMode="auto">
          <a:xfrm>
            <a:off x="5292725" y="3560763"/>
            <a:ext cx="2447925" cy="15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8" name="Line 318"/>
          <p:cNvSpPr>
            <a:spLocks noChangeShapeType="1"/>
          </p:cNvSpPr>
          <p:nvPr/>
        </p:nvSpPr>
        <p:spPr bwMode="auto">
          <a:xfrm>
            <a:off x="7740650" y="3560763"/>
            <a:ext cx="1588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399" name="Line 319"/>
          <p:cNvSpPr>
            <a:spLocks noChangeShapeType="1"/>
          </p:cNvSpPr>
          <p:nvPr/>
        </p:nvSpPr>
        <p:spPr bwMode="auto">
          <a:xfrm>
            <a:off x="7740650" y="5505450"/>
            <a:ext cx="360363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8400" name="Line 320"/>
          <p:cNvSpPr>
            <a:spLocks noChangeShapeType="1"/>
          </p:cNvSpPr>
          <p:nvPr/>
        </p:nvSpPr>
        <p:spPr bwMode="auto">
          <a:xfrm flipH="1">
            <a:off x="4211638" y="1112838"/>
            <a:ext cx="1587" cy="144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pic>
        <p:nvPicPr>
          <p:cNvPr id="558401" name="Picture 3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00685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8402" name="Picture 3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5073650"/>
            <a:ext cx="584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4" name="Text Box 323"/>
          <p:cNvSpPr txBox="1">
            <a:spLocks noChangeArrowheads="1"/>
          </p:cNvSpPr>
          <p:nvPr/>
        </p:nvSpPr>
        <p:spPr bwMode="auto">
          <a:xfrm>
            <a:off x="0" y="44450"/>
            <a:ext cx="793750" cy="3327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4000">
                <a:ea typeface="楷体_GB2312"/>
                <a:cs typeface="楷体_GB2312"/>
              </a:rPr>
              <a:t>迷宫求解</a:t>
            </a:r>
            <a:endParaRPr lang="zh-CN" altLang="en-US" sz="40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5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5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376" grpId="0" animBg="1"/>
      <p:bldP spid="55837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457200" y="1874838"/>
            <a:ext cx="8145463" cy="3297237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  <a:cs typeface="+mn-cs"/>
              </a:rPr>
              <a:t>从入口出发，按某一方向向未走过的前方探索</a:t>
            </a:r>
            <a:endParaRPr kumimoji="0" lang="zh-CN" altLang="en-US" sz="280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  <a:cs typeface="+mn-cs"/>
              </a:rPr>
              <a:t>若能走通，则到达新点，否则试探下一方向 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  <a:endParaRPr kumimoji="0" lang="en-US" altLang="zh-CN" sz="280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  <a:cs typeface="+mn-cs"/>
              </a:rPr>
              <a:t>若所有的方向均没有通路，则沿原路返回前一点，换下一个方向再继续试探</a:t>
            </a:r>
            <a:endParaRPr kumimoji="0" lang="zh-CN" altLang="en-US" sz="280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  <a:cs typeface="+mn-cs"/>
              </a:rPr>
              <a:t>直到所有可能的通路都探索到，或找到一条通路，或无路可走又返回到入口点。</a:t>
            </a:r>
            <a:endParaRPr kumimoji="0" lang="zh-CN" altLang="en-US" sz="280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54628" name="Rectangle 5"/>
          <p:cNvSpPr>
            <a:spLocks noChangeArrowheads="1"/>
          </p:cNvSpPr>
          <p:nvPr/>
        </p:nvSpPr>
        <p:spPr bwMode="auto">
          <a:xfrm>
            <a:off x="179388" y="928688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>
                <a:solidFill>
                  <a:srgbClr val="CC0000"/>
                </a:solidFill>
                <a:ea typeface="楷体_GB2312"/>
                <a:cs typeface="楷体_GB2312"/>
              </a:rPr>
              <a:t>求解思想：</a:t>
            </a:r>
            <a:r>
              <a:rPr kumimoji="0" lang="zh-CN" altLang="en-US" sz="3600">
                <a:solidFill>
                  <a:schemeClr val="hlink"/>
                </a:solidFill>
                <a:ea typeface="楷体_GB2312"/>
                <a:cs typeface="楷体_GB2312"/>
              </a:rPr>
              <a:t>回溯法</a:t>
            </a:r>
            <a:endParaRPr kumimoji="0" lang="zh-CN" altLang="en-US" sz="3600">
              <a:solidFill>
                <a:schemeClr val="hlink"/>
              </a:solidFill>
              <a:ea typeface="楷体_GB2312"/>
              <a:cs typeface="楷体_GB2312"/>
            </a:endParaRPr>
          </a:p>
        </p:txBody>
      </p:sp>
      <p:sp>
        <p:nvSpPr>
          <p:cNvPr id="154629" name="Rectangle 6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24325" name="Rectangle 37"/>
          <p:cNvSpPr>
            <a:spLocks noChangeArrowheads="1"/>
          </p:cNvSpPr>
          <p:nvPr/>
        </p:nvSpPr>
        <p:spPr bwMode="auto">
          <a:xfrm>
            <a:off x="533400" y="860425"/>
            <a:ext cx="7913688" cy="2528888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tabLst>
                <a:tab pos="466725" algn="l"/>
              </a:tabLst>
              <a:defRPr/>
            </a:pPr>
            <a:r>
              <a:rPr kumimoji="0" lang="zh-CN" altLang="en-US" sz="32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需要解决的问题：</a:t>
            </a:r>
            <a:endParaRPr kumimoji="0" lang="zh-CN" altLang="en-US" sz="32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、表示迷宫的数据结构</a:t>
            </a:r>
            <a:endParaRPr kumimoji="0" lang="zh-CN" altLang="en-US" sz="32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、试探方向</a:t>
            </a:r>
            <a:endParaRPr kumimoji="0" lang="zh-CN" altLang="en-US" sz="32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、栈的设计</a:t>
            </a:r>
            <a:endParaRPr kumimoji="0" lang="zh-CN" altLang="en-US" sz="32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、防止重复到达某点，避免发生死循环</a:t>
            </a:r>
            <a:endParaRPr kumimoji="0" lang="zh-CN" altLang="en-US" sz="32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55652" name="Rectangle 38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533400" y="1196975"/>
            <a:ext cx="7913688" cy="3935413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、表示迷宫的数据结构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表示一个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行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列迷宫：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用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maze[m][n]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表示，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0≤i&lt;m,0≤j&lt;n</a:t>
            </a:r>
            <a:endParaRPr lang="en-US" altLang="zh-CN" sz="2800" i="1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maze[i][j] = 0          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通路</a:t>
            </a:r>
            <a:endParaRPr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maze[i][j] = 1          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不通</a:t>
            </a:r>
            <a:endParaRPr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改进：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用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maze[m+2][n+2]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表示</a:t>
            </a:r>
            <a:endParaRPr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且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maze[i][j]=1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i=0</a:t>
            </a:r>
            <a:r>
              <a:rPr lang="zh-CN" altLang="en-US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或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m</a:t>
            </a:r>
            <a:r>
              <a:rPr lang="zh-CN" altLang="en-US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＋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1, j=0</a:t>
            </a:r>
            <a:r>
              <a:rPr lang="zh-CN" altLang="en-US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或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n</a:t>
            </a:r>
            <a:r>
              <a:rPr lang="zh-CN" altLang="en-US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＋</a:t>
            </a:r>
            <a:r>
              <a:rPr lang="en-US" altLang="zh-CN" sz="2800" i="1"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endParaRPr lang="en-US" altLang="zh-CN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入口坐标为（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），出口坐标为（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m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</a:t>
            </a:r>
            <a:r>
              <a:rPr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n</a:t>
            </a:r>
            <a:r>
              <a:rPr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）</a:t>
            </a:r>
            <a:r>
              <a:rPr lang="zh-CN" altLang="en-US" sz="2800">
                <a:solidFill>
                  <a:schemeClr val="bg1"/>
                </a:solidFill>
                <a:ea typeface="宋体" panose="02010600030101010101" pitchFamily="2" charset="-122"/>
                <a:cs typeface="+mn-cs"/>
              </a:rPr>
              <a:t>     </a:t>
            </a:r>
            <a:endParaRPr lang="zh-CN" altLang="en-US" sz="2800">
              <a:solidFill>
                <a:schemeClr val="bg1"/>
              </a:solidFill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6" name="Rectangle 5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103"/>
          <p:cNvSpPr>
            <a:spLocks noChangeArrowheads="1"/>
          </p:cNvSpPr>
          <p:nvPr/>
        </p:nvSpPr>
        <p:spPr bwMode="auto">
          <a:xfrm>
            <a:off x="2530475" y="858838"/>
            <a:ext cx="6343650" cy="5842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先进先出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FIFO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）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4819" name="Rectangle 2112"/>
          <p:cNvSpPr>
            <a:spLocks noChangeArrowheads="1"/>
          </p:cNvSpPr>
          <p:nvPr/>
        </p:nvSpPr>
        <p:spPr bwMode="auto">
          <a:xfrm>
            <a:off x="112713" y="858838"/>
            <a:ext cx="27305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4.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运算规则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2114"/>
          <p:cNvGrpSpPr/>
          <p:nvPr/>
        </p:nvGrpSpPr>
        <p:grpSpPr bwMode="auto">
          <a:xfrm>
            <a:off x="107950" y="2544763"/>
            <a:ext cx="8766175" cy="1077912"/>
            <a:chOff x="68" y="1603"/>
            <a:chExt cx="5522" cy="679"/>
          </a:xfrm>
        </p:grpSpPr>
        <p:sp>
          <p:nvSpPr>
            <p:cNvPr id="34822" name="Text Box 2104"/>
            <p:cNvSpPr txBox="1">
              <a:spLocks noChangeArrowheads="1"/>
            </p:cNvSpPr>
            <p:nvPr/>
          </p:nvSpPr>
          <p:spPr bwMode="auto">
            <a:xfrm>
              <a:off x="1618" y="1603"/>
              <a:ext cx="397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关键是编写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入队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和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出队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函数，具体实现依顺序队或链队的不同而不同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4823" name="Rectangle 2113"/>
            <p:cNvSpPr>
              <a:spLocks noChangeArrowheads="1"/>
            </p:cNvSpPr>
            <p:nvPr/>
          </p:nvSpPr>
          <p:spPr bwMode="auto">
            <a:xfrm>
              <a:off x="68" y="1752"/>
              <a:ext cx="172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5.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实现方式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4821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57699" name="Text Box 211"/>
          <p:cNvSpPr txBox="1">
            <a:spLocks noChangeArrowheads="1"/>
          </p:cNvSpPr>
          <p:nvPr/>
        </p:nvSpPr>
        <p:spPr bwMode="auto">
          <a:xfrm>
            <a:off x="0" y="44450"/>
            <a:ext cx="86042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zh-CN">
              <a:ea typeface="楷体_GB2312"/>
              <a:cs typeface="楷体_GB2312"/>
            </a:endParaRPr>
          </a:p>
        </p:txBody>
      </p:sp>
      <p:graphicFrame>
        <p:nvGraphicFramePr>
          <p:cNvPr id="732165" name="Group 5"/>
          <p:cNvGraphicFramePr>
            <a:graphicFrameLocks noGrp="1"/>
          </p:cNvGraphicFramePr>
          <p:nvPr/>
        </p:nvGraphicFramePr>
        <p:xfrm>
          <a:off x="250825" y="0"/>
          <a:ext cx="8066088" cy="6584953"/>
        </p:xfrm>
        <a:graphic>
          <a:graphicData uri="http://schemas.openxmlformats.org/drawingml/2006/table">
            <a:tbl>
              <a:tblPr/>
              <a:tblGrid>
                <a:gridCol w="733425"/>
                <a:gridCol w="733425"/>
                <a:gridCol w="733425"/>
                <a:gridCol w="733425"/>
                <a:gridCol w="733425"/>
                <a:gridCol w="731838"/>
                <a:gridCol w="733425"/>
                <a:gridCol w="733425"/>
                <a:gridCol w="733425"/>
                <a:gridCol w="733425"/>
                <a:gridCol w="733425"/>
              </a:tblGrid>
              <a:tr h="6572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213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8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9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2pPr>
                      <a:lvl3pPr marL="1143000" indent="-228600"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/>
                          <a:cs typeface="仿宋_GB231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/>
                          <a:cs typeface="仿宋_GB231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/>
                        <a:cs typeface="仿宋_GB231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457200" y="560388"/>
            <a:ext cx="8064500" cy="5303837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spcBef>
                <a:spcPct val="30000"/>
              </a:spcBef>
              <a:tabLst>
                <a:tab pos="466725" algn="l"/>
              </a:tabLst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迷宫的定义：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30000"/>
              </a:spcBef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#define  m   8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/*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迷宫的实际行*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/</a:t>
            </a:r>
            <a:endParaRPr kumimoji="0" lang="en-US" altLang="zh-CN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30000"/>
              </a:spcBef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#define  n    8</a:t>
            </a:r>
            <a:r>
              <a:rPr lang="en-US" altLang="zh-CN" sz="28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/*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迷宫的实际列*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/</a:t>
            </a:r>
            <a:endParaRPr kumimoji="0" lang="en-US" altLang="zh-CN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spcBef>
                <a:spcPct val="30000"/>
              </a:spcBef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int maze [m+2][n+2] 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30000"/>
              </a:spcBef>
              <a:tabLst>
                <a:tab pos="466725" algn="l"/>
              </a:tabLst>
              <a:defRPr/>
            </a:pP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、试探方向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表示位置的类型</a:t>
            </a: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PosType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定义如下：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typedef  struct            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{	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int x</a:t>
            </a:r>
            <a:r>
              <a:rPr lang="zh-CN" altLang="en-US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y;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tabLst>
                <a:tab pos="466725" algn="l"/>
              </a:tabLst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} PosType ;  </a:t>
            </a:r>
            <a:endParaRPr lang="en-US" altLang="zh-CN" sz="28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5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685800"/>
            <a:ext cx="8153400" cy="519113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试探顺序规定为：</a:t>
            </a: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从正东沿顺时针方向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533400" y="1295400"/>
            <a:ext cx="52054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与点</a:t>
            </a: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(x</a:t>
            </a: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y)</a:t>
            </a: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相邻的</a:t>
            </a: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49" charset="-122"/>
                <a:cs typeface="+mn-cs"/>
              </a:rPr>
              <a:t>个点及坐标</a:t>
            </a:r>
            <a:endParaRPr kumimoji="0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34215" name="Text Box 7"/>
          <p:cNvSpPr txBox="1">
            <a:spLocks noChangeArrowheads="1"/>
          </p:cNvSpPr>
          <p:nvPr/>
        </p:nvSpPr>
        <p:spPr bwMode="auto">
          <a:xfrm>
            <a:off x="3756025" y="3748088"/>
            <a:ext cx="1093788" cy="4413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  <a:effectLst/>
        </p:spPr>
        <p:txBody>
          <a:bodyPr lIns="0" tIns="0" rIns="0" bIns="0"/>
          <a:lstStyle/>
          <a:p>
            <a:pPr algn="just" eaLnBrk="1" hangingPunct="1"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+mn-cs"/>
              </a:rPr>
              <a:t>(x,y)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50" name="Line 8"/>
          <p:cNvSpPr>
            <a:spLocks noChangeShapeType="1"/>
          </p:cNvSpPr>
          <p:nvPr/>
        </p:nvSpPr>
        <p:spPr bwMode="auto">
          <a:xfrm>
            <a:off x="5089525" y="3984625"/>
            <a:ext cx="998538" cy="158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9751" name="Line 9"/>
          <p:cNvSpPr>
            <a:spLocks noChangeShapeType="1"/>
          </p:cNvSpPr>
          <p:nvPr/>
        </p:nvSpPr>
        <p:spPr bwMode="auto">
          <a:xfrm flipV="1">
            <a:off x="4162425" y="2524125"/>
            <a:ext cx="0" cy="889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9752" name="Line 10"/>
          <p:cNvSpPr>
            <a:spLocks noChangeShapeType="1"/>
          </p:cNvSpPr>
          <p:nvPr/>
        </p:nvSpPr>
        <p:spPr bwMode="auto">
          <a:xfrm flipH="1">
            <a:off x="2227263" y="3984625"/>
            <a:ext cx="9953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9753" name="Line 11"/>
          <p:cNvSpPr>
            <a:spLocks noChangeShapeType="1"/>
          </p:cNvSpPr>
          <p:nvPr/>
        </p:nvSpPr>
        <p:spPr bwMode="auto">
          <a:xfrm>
            <a:off x="4141788" y="4595813"/>
            <a:ext cx="0" cy="8524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6159500" y="3681413"/>
            <a:ext cx="1720850" cy="668337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  <a:effectLst/>
        </p:spPr>
        <p:txBody>
          <a:bodyPr lIns="0" tIns="0" rIns="0" bIns="0"/>
          <a:lstStyle/>
          <a:p>
            <a:pPr algn="just" eaLnBrk="1" hangingPunct="1"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+mn-cs"/>
              </a:rPr>
              <a:t>(x,y+1)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914400" y="3740150"/>
            <a:ext cx="1384300" cy="677863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  <a:effectLst/>
        </p:spPr>
        <p:txBody>
          <a:bodyPr lIns="0" tIns="0" rIns="0" bIns="0"/>
          <a:lstStyle/>
          <a:p>
            <a:pPr algn="just" eaLnBrk="1" hangingPunct="1"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+mn-cs"/>
              </a:rPr>
              <a:t>(x,y-1)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  <p:sp>
        <p:nvSpPr>
          <p:cNvPr id="734222" name="Text Box 14"/>
          <p:cNvSpPr txBox="1">
            <a:spLocks noChangeArrowheads="1"/>
          </p:cNvSpPr>
          <p:nvPr/>
        </p:nvSpPr>
        <p:spPr bwMode="auto">
          <a:xfrm>
            <a:off x="3465513" y="5445125"/>
            <a:ext cx="1643062" cy="550863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+mn-cs"/>
              </a:rPr>
              <a:t>(x+1,y)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  <p:sp>
        <p:nvSpPr>
          <p:cNvPr id="734223" name="Text Box 15"/>
          <p:cNvSpPr txBox="1">
            <a:spLocks noChangeArrowheads="1"/>
          </p:cNvSpPr>
          <p:nvPr/>
        </p:nvSpPr>
        <p:spPr bwMode="auto">
          <a:xfrm>
            <a:off x="3536950" y="1981200"/>
            <a:ext cx="1314450" cy="506413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  <a:effectLst/>
        </p:spPr>
        <p:txBody>
          <a:bodyPr lIns="0" tIns="0" rIns="0" bIns="0"/>
          <a:lstStyle/>
          <a:p>
            <a:pPr algn="just" eaLnBrk="1" hangingPunct="1">
              <a:defRPr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cs typeface="+mn-cs"/>
              </a:rPr>
              <a:t>(x-1,y)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  <p:sp>
        <p:nvSpPr>
          <p:cNvPr id="734224" name="Line 16"/>
          <p:cNvSpPr>
            <a:spLocks noChangeShapeType="1"/>
          </p:cNvSpPr>
          <p:nvPr/>
        </p:nvSpPr>
        <p:spPr bwMode="auto">
          <a:xfrm>
            <a:off x="3390900" y="2038350"/>
            <a:ext cx="0" cy="38973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734225" name="Line 17"/>
          <p:cNvSpPr>
            <a:spLocks noChangeShapeType="1"/>
          </p:cNvSpPr>
          <p:nvPr/>
        </p:nvSpPr>
        <p:spPr bwMode="auto">
          <a:xfrm>
            <a:off x="4921250" y="2038350"/>
            <a:ext cx="0" cy="38973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734226" name="Line 18"/>
          <p:cNvSpPr>
            <a:spLocks noChangeShapeType="1"/>
          </p:cNvSpPr>
          <p:nvPr/>
        </p:nvSpPr>
        <p:spPr bwMode="auto">
          <a:xfrm>
            <a:off x="914400" y="3559175"/>
            <a:ext cx="67770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734227" name="Line 19"/>
          <p:cNvSpPr>
            <a:spLocks noChangeShapeType="1"/>
          </p:cNvSpPr>
          <p:nvPr/>
        </p:nvSpPr>
        <p:spPr bwMode="auto">
          <a:xfrm>
            <a:off x="914400" y="4473575"/>
            <a:ext cx="67770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zh-CN" altLang="en-US">
              <a:ea typeface="楷体_GB2312" pitchFamily="49" charset="-122"/>
              <a:cs typeface="+mn-cs"/>
            </a:endParaRPr>
          </a:p>
        </p:txBody>
      </p:sp>
      <p:sp>
        <p:nvSpPr>
          <p:cNvPr id="159762" name="Rectangle 20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533400" y="836613"/>
            <a:ext cx="7696200" cy="4789487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zh-CN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、栈的设计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栈中每个元素的组成：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通道块在路径上的序号</a:t>
            </a:r>
            <a:endParaRPr kumimoji="0"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坐标位置</a:t>
            </a:r>
            <a:endParaRPr kumimoji="0"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前进方向（东为</a:t>
            </a:r>
            <a:r>
              <a:rPr kumimoji="0"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，南为</a:t>
            </a:r>
            <a:r>
              <a:rPr kumimoji="0"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，西为</a:t>
            </a:r>
            <a:r>
              <a:rPr kumimoji="0"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，北为</a:t>
            </a:r>
            <a:r>
              <a:rPr kumimoji="0" lang="en-US" altLang="zh-CN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800">
                <a:latin typeface="Verdana" panose="020B0604030504040204" pitchFamily="34" charset="0"/>
                <a:ea typeface="楷体_GB2312" pitchFamily="49" charset="-122"/>
                <a:cs typeface="+mn-cs"/>
              </a:rPr>
              <a:t>）</a:t>
            </a:r>
            <a:endParaRPr kumimoji="0" lang="zh-CN" altLang="en-US" sz="2800"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280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栈元素的类型定义： </a:t>
            </a:r>
            <a:endParaRPr kumimoji="0" lang="zh-CN" altLang="en-US" sz="280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typedef struct {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int ord;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PosType seat;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int di;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280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}SElemType;</a:t>
            </a:r>
            <a:endParaRPr lang="en-US" altLang="zh-CN" sz="2800"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179388" y="1219200"/>
            <a:ext cx="8713787" cy="1077913"/>
          </a:xfrm>
          <a:prstGeom prst="rect">
            <a:avLst/>
          </a:prstGeom>
          <a:noFill/>
          <a:ln w="25400">
            <a:noFill/>
            <a:miter lim="800000"/>
          </a:ln>
          <a:effectLst>
            <a:outerShdw dist="35921" dir="2700000" sy="50000" kx="2115830" algn="bl" rotWithShape="0">
              <a:srgbClr val="C0C0C0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en-US" altLang="zh-CN" sz="3200" dirty="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3200" dirty="0">
                <a:solidFill>
                  <a:srgbClr val="CC0000"/>
                </a:solidFill>
                <a:latin typeface="Verdana" panose="020B0604030504040204" pitchFamily="34" charset="0"/>
                <a:ea typeface="楷体_GB2312" pitchFamily="49" charset="-122"/>
                <a:cs typeface="+mn-cs"/>
              </a:rPr>
              <a:t>、防止重复到达某点</a:t>
            </a:r>
            <a:endParaRPr kumimoji="0" lang="zh-CN" altLang="en-US" sz="3200" dirty="0">
              <a:solidFill>
                <a:srgbClr val="CC0000"/>
              </a:solidFill>
              <a:latin typeface="Verdana" panose="020B0604030504040204" pitchFamily="34" charset="0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kumimoji="0" lang="zh-CN" altLang="en-US" sz="3200" dirty="0">
                <a:latin typeface="Verdana" panose="020B0604030504040204" pitchFamily="34" charset="0"/>
                <a:ea typeface="楷体_GB2312" pitchFamily="49" charset="-122"/>
                <a:cs typeface="+mn-cs"/>
              </a:rPr>
              <a:t>走过不通之处要加以标记（</a:t>
            </a:r>
            <a:r>
              <a:rPr kumimoji="0" lang="en-US" altLang="zh-CN" sz="3200" dirty="0" err="1">
                <a:latin typeface="Verdana" panose="020B0604030504040204" pitchFamily="34" charset="0"/>
                <a:ea typeface="楷体_GB2312" pitchFamily="49" charset="-122"/>
                <a:cs typeface="+mn-cs"/>
              </a:rPr>
              <a:t>MarkPrint</a:t>
            </a:r>
            <a:r>
              <a:rPr kumimoji="0" lang="zh-CN" altLang="en-US" sz="3200">
                <a:latin typeface="Verdana" panose="020B0604030504040204" pitchFamily="34" charset="0"/>
                <a:ea typeface="楷体_GB2312" pitchFamily="49" charset="-122"/>
                <a:cs typeface="+mn-cs"/>
              </a:rPr>
              <a:t>操作）</a:t>
            </a:r>
            <a:endParaRPr kumimoji="0" lang="zh-CN" altLang="en-US" sz="3200" dirty="0"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39688" y="0"/>
            <a:ext cx="27320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迷宫求解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A4B5F1-E939-462F-8EF1-CBA2C9C5B3AC}" type="datetime2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62820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856662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u="sng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例 </a:t>
            </a:r>
            <a:r>
              <a:rPr lang="en-US" altLang="zh-CN" u="sng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3-2</a:t>
            </a:r>
            <a:r>
              <a:rPr lang="en-US" altLang="zh-CN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利用栈实现迷宫的求解。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问题：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这是实验心理学中一个经典问题，心理学家把一只老鼠从一个无顶盖的大盒子的入口处赶进迷宫。迷宫中设置很多隔壁，对前进方向形成了多处障碍，心理学家在迷宫的唯一出口处放置了一块奶酪，吸引老鼠在迷宫中寻找通路以到达出口。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求解思想：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采用回溯法。回溯法是一种不断试探且及时纠正错误的搜索方法。从入口出发，按某一方向向前探索，若能走通（未走过的），即某处可以到达，则到达新点，否则试探下一方向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; 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若所有的方向均没有通路，则沿原路返回前一点，换下一个方向再继续试探，直到所有可能的通路都探索到，或找到一条通路，或无路可走又返回到入口点。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B125B2-902E-4FE4-9091-D7DBC202602E}" type="datetime2">
              <a:rPr lang="zh-CN" altLang="en-US"/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476250"/>
            <a:ext cx="8839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5715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9070F"/>
                </a:solidFill>
                <a:ea typeface="楷体_GB2312"/>
                <a:cs typeface="楷体_GB2312"/>
              </a:rPr>
              <a:t>⒈</a:t>
            </a:r>
            <a:r>
              <a:rPr lang="zh-CN" altLang="en-US" sz="2000">
                <a:solidFill>
                  <a:srgbClr val="B9070F"/>
                </a:solidFill>
                <a:ea typeface="楷体_GB2312"/>
                <a:cs typeface="楷体_GB2312"/>
              </a:rPr>
              <a:t>表示迷宫的数据结构</a:t>
            </a:r>
            <a:endParaRPr lang="zh-CN" altLang="en-US" sz="2000">
              <a:solidFill>
                <a:srgbClr val="B9070F"/>
              </a:solidFill>
              <a:ea typeface="楷体_GB2312"/>
              <a:cs typeface="楷体_GB2312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设迷宫为</a:t>
            </a:r>
            <a:r>
              <a:rPr lang="en-US" altLang="zh-CN" sz="2000">
                <a:ea typeface="楷体_GB2312"/>
                <a:cs typeface="楷体_GB2312"/>
              </a:rPr>
              <a:t>m</a:t>
            </a:r>
            <a:r>
              <a:rPr lang="zh-CN" altLang="en-US" sz="2000">
                <a:ea typeface="楷体_GB2312"/>
                <a:cs typeface="楷体_GB2312"/>
              </a:rPr>
              <a:t>行</a:t>
            </a:r>
            <a:r>
              <a:rPr lang="en-US" altLang="zh-CN" sz="2000">
                <a:ea typeface="楷体_GB2312"/>
                <a:cs typeface="楷体_GB2312"/>
              </a:rPr>
              <a:t>n</a:t>
            </a:r>
            <a:r>
              <a:rPr lang="zh-CN" altLang="en-US" sz="2000">
                <a:ea typeface="楷体_GB2312"/>
                <a:cs typeface="楷体_GB2312"/>
              </a:rPr>
              <a:t>列，利用</a:t>
            </a:r>
            <a:r>
              <a:rPr lang="en-US" altLang="zh-CN" sz="2000">
                <a:ea typeface="楷体_GB2312"/>
                <a:cs typeface="楷体_GB2312"/>
              </a:rPr>
              <a:t>maze[m][n]</a:t>
            </a:r>
            <a:r>
              <a:rPr lang="zh-CN" altLang="en-US" sz="2000">
                <a:ea typeface="楷体_GB2312"/>
                <a:cs typeface="楷体_GB2312"/>
              </a:rPr>
              <a:t>来表示一个迷宫。                 </a:t>
            </a:r>
            <a:r>
              <a:rPr lang="en-US" altLang="zh-CN" sz="2000">
                <a:ea typeface="楷体_GB2312"/>
                <a:cs typeface="楷体_GB2312"/>
              </a:rPr>
              <a:t>maze[i][j]=0   </a:t>
            </a:r>
            <a:r>
              <a:rPr lang="zh-CN" altLang="en-US" sz="2000">
                <a:ea typeface="楷体_GB2312"/>
                <a:cs typeface="楷体_GB2312"/>
              </a:rPr>
              <a:t>或     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，其中：</a:t>
            </a:r>
            <a:r>
              <a:rPr lang="en-US" altLang="zh-CN" sz="2000">
                <a:ea typeface="楷体_GB2312"/>
                <a:cs typeface="楷体_GB2312"/>
              </a:rPr>
              <a:t>0</a:t>
            </a:r>
            <a:r>
              <a:rPr lang="zh-CN" altLang="en-US" sz="2000">
                <a:ea typeface="楷体_GB2312"/>
                <a:cs typeface="楷体_GB2312"/>
              </a:rPr>
              <a:t>表示通路，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表示不通。        </a:t>
            </a:r>
            <a:endParaRPr lang="zh-CN" altLang="en-US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  迷宫的定义如下：</a:t>
            </a:r>
            <a:endParaRPr lang="zh-CN" altLang="en-US" sz="2000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#define  m   6    /* </a:t>
            </a:r>
            <a:r>
              <a:rPr lang="zh-CN" altLang="en-US">
                <a:ea typeface="楷体_GB2312"/>
                <a:cs typeface="楷体_GB2312"/>
              </a:rPr>
              <a:t>迷宫的实际行   *</a:t>
            </a:r>
            <a:r>
              <a:rPr lang="en-US" altLang="zh-CN">
                <a:ea typeface="楷体_GB2312"/>
                <a:cs typeface="楷体_GB2312"/>
              </a:rPr>
              <a:t>/</a:t>
            </a:r>
            <a:endParaRPr lang="en-US" altLang="zh-CN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#define  n   8     /*   </a:t>
            </a:r>
            <a:r>
              <a:rPr lang="zh-CN" altLang="en-US">
                <a:ea typeface="楷体_GB2312"/>
                <a:cs typeface="楷体_GB2312"/>
              </a:rPr>
              <a:t>迷宫的实际列 *</a:t>
            </a:r>
            <a:r>
              <a:rPr lang="en-US" altLang="zh-CN">
                <a:ea typeface="楷体_GB2312"/>
                <a:cs typeface="楷体_GB2312"/>
              </a:rPr>
              <a:t>/</a:t>
            </a:r>
            <a:endParaRPr lang="en-US" altLang="zh-CN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int maze [m+2][n+2] ;</a:t>
            </a:r>
            <a:endParaRPr lang="en-US" altLang="zh-CN">
              <a:ea typeface="楷体_GB2312"/>
              <a:cs typeface="楷体_GB2312"/>
            </a:endParaRP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11188" y="2349500"/>
          <a:ext cx="79248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7" name="位图图像" r:id="rId1" imgW="4772025" imgH="2286000" progId="Paint.Picture">
                  <p:embed/>
                </p:oleObj>
              </mc:Choice>
              <mc:Fallback>
                <p:oleObj name="位图图像" r:id="rId1" imgW="4772025" imgH="2286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49500"/>
                        <a:ext cx="7924800" cy="379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0" y="6021388"/>
            <a:ext cx="885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</a:t>
            </a:r>
            <a:r>
              <a:rPr lang="zh-CN" altLang="en-US" sz="2400">
                <a:ea typeface="楷体_GB2312"/>
                <a:cs typeface="楷体_GB2312"/>
              </a:rPr>
              <a:t>如图表示的是一个</a:t>
            </a:r>
            <a:r>
              <a:rPr lang="en-US" altLang="zh-CN" sz="2400">
                <a:ea typeface="楷体_GB2312"/>
                <a:cs typeface="楷体_GB2312"/>
              </a:rPr>
              <a:t>6×8</a:t>
            </a:r>
            <a:r>
              <a:rPr lang="zh-CN" altLang="en-US" sz="2400">
                <a:ea typeface="楷体_GB2312"/>
                <a:cs typeface="楷体_GB2312"/>
              </a:rPr>
              <a:t>的迷宫。入口坐标为（</a:t>
            </a:r>
            <a:r>
              <a:rPr lang="en-US" altLang="zh-CN" sz="2400">
                <a:ea typeface="楷体_GB2312"/>
                <a:cs typeface="楷体_GB2312"/>
              </a:rPr>
              <a:t>1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r>
              <a:rPr lang="en-US" altLang="zh-CN" sz="2400">
                <a:ea typeface="楷体_GB2312"/>
                <a:cs typeface="楷体_GB2312"/>
              </a:rPr>
              <a:t>1</a:t>
            </a:r>
            <a:r>
              <a:rPr lang="zh-CN" altLang="en-US" sz="2400">
                <a:ea typeface="楷体_GB2312"/>
                <a:cs typeface="楷体_GB2312"/>
              </a:rPr>
              <a:t>），出口坐标为（</a:t>
            </a:r>
            <a:r>
              <a:rPr lang="en-US" altLang="zh-CN" sz="2400">
                <a:ea typeface="楷体_GB2312"/>
                <a:cs typeface="楷体_GB2312"/>
              </a:rPr>
              <a:t>6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r>
              <a:rPr lang="en-US" altLang="zh-CN" sz="2400">
                <a:ea typeface="楷体_GB2312"/>
                <a:cs typeface="楷体_GB2312"/>
              </a:rPr>
              <a:t>8</a:t>
            </a:r>
            <a:r>
              <a:rPr lang="zh-CN" altLang="en-US" sz="2400">
                <a:ea typeface="楷体_GB2312"/>
                <a:cs typeface="楷体_GB2312"/>
              </a:rPr>
              <a:t>）。</a:t>
            </a: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4E692-BF6B-48F2-9C2B-E12ABF05542A}" type="datetime2">
              <a:rPr lang="zh-CN" altLang="en-US"/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4582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B9070F"/>
                </a:solidFill>
                <a:ea typeface="楷体_GB2312"/>
                <a:cs typeface="楷体_GB2312"/>
              </a:rPr>
              <a:t>⒉</a:t>
            </a:r>
            <a:r>
              <a:rPr lang="zh-CN" altLang="en-US" sz="2000">
                <a:solidFill>
                  <a:srgbClr val="B9070F"/>
                </a:solidFill>
                <a:ea typeface="楷体_GB2312"/>
                <a:cs typeface="楷体_GB2312"/>
              </a:rPr>
              <a:t>试探方向</a:t>
            </a:r>
            <a:endParaRPr lang="zh-CN" altLang="en-US" sz="2000">
              <a:solidFill>
                <a:srgbClr val="B9070F"/>
              </a:solidFill>
              <a:ea typeface="楷体_GB2312"/>
              <a:cs typeface="楷体_GB231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在上述表示迷宫的情况下，每个点有</a:t>
            </a:r>
            <a:r>
              <a:rPr lang="en-US" altLang="zh-CN" sz="2000">
                <a:ea typeface="楷体_GB2312"/>
                <a:cs typeface="楷体_GB2312"/>
              </a:rPr>
              <a:t>8</a:t>
            </a:r>
            <a:r>
              <a:rPr lang="zh-CN" altLang="en-US" sz="2000">
                <a:ea typeface="楷体_GB2312"/>
                <a:cs typeface="楷体_GB2312"/>
              </a:rPr>
              <a:t>个方向去试探。为了简化问题，方便地求出新点的坐标，将从正东开始沿顺时针进行的这</a:t>
            </a:r>
            <a:r>
              <a:rPr lang="en-US" altLang="zh-CN" sz="2000">
                <a:ea typeface="楷体_GB2312"/>
                <a:cs typeface="楷体_GB2312"/>
              </a:rPr>
              <a:t>8</a:t>
            </a:r>
            <a:r>
              <a:rPr lang="zh-CN" altLang="en-US" sz="2000">
                <a:ea typeface="楷体_GB2312"/>
                <a:cs typeface="楷体_GB2312"/>
              </a:rPr>
              <a:t>个方向的坐标增量放在一个结构数组</a:t>
            </a:r>
            <a:r>
              <a:rPr lang="en-US" altLang="zh-CN" sz="2000">
                <a:ea typeface="楷体_GB2312"/>
                <a:cs typeface="楷体_GB2312"/>
              </a:rPr>
              <a:t>move[8]</a:t>
            </a:r>
            <a:r>
              <a:rPr lang="zh-CN" altLang="en-US" sz="2000">
                <a:ea typeface="楷体_GB2312"/>
                <a:cs typeface="楷体_GB2312"/>
              </a:rPr>
              <a:t>中。</a:t>
            </a:r>
            <a:r>
              <a:rPr lang="en-US" altLang="zh-CN" sz="2000">
                <a:ea typeface="楷体_GB2312"/>
                <a:cs typeface="楷体_GB2312"/>
              </a:rPr>
              <a:t>Move</a:t>
            </a:r>
            <a:r>
              <a:rPr lang="zh-CN" altLang="en-US" sz="2000">
                <a:ea typeface="楷体_GB2312"/>
                <a:cs typeface="楷体_GB2312"/>
              </a:rPr>
              <a:t>数组定义如下：</a:t>
            </a:r>
            <a:endParaRPr lang="zh-CN" altLang="en-US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</a:t>
            </a:r>
            <a:r>
              <a:rPr lang="en-US" altLang="zh-CN" sz="2000">
                <a:ea typeface="楷体_GB2312"/>
                <a:cs typeface="楷体_GB2312"/>
              </a:rPr>
              <a:t>typedef  struct            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{ int x</a:t>
            </a:r>
            <a:r>
              <a:rPr lang="zh-CN" altLang="en-US" sz="2000">
                <a:ea typeface="楷体_GB2312"/>
                <a:cs typeface="楷体_GB2312"/>
              </a:rPr>
              <a:t>，</a:t>
            </a:r>
            <a:r>
              <a:rPr lang="en-US" altLang="zh-CN" sz="2000">
                <a:ea typeface="楷体_GB2312"/>
                <a:cs typeface="楷体_GB2312"/>
              </a:rPr>
              <a:t>y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} item ;  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item  move[8] ;</a:t>
            </a:r>
            <a:endParaRPr lang="en-US" altLang="zh-CN" sz="2000">
              <a:ea typeface="楷体_GB2312"/>
              <a:cs typeface="楷体_GB2312"/>
            </a:endParaRPr>
          </a:p>
        </p:txBody>
      </p:sp>
      <p:grpSp>
        <p:nvGrpSpPr>
          <p:cNvPr id="118789" name="Group 5"/>
          <p:cNvGrpSpPr/>
          <p:nvPr/>
        </p:nvGrpSpPr>
        <p:grpSpPr bwMode="auto">
          <a:xfrm>
            <a:off x="2627313" y="2471738"/>
            <a:ext cx="6172200" cy="3800475"/>
            <a:chOff x="624" y="1536"/>
            <a:chExt cx="3694" cy="2154"/>
          </a:xfrm>
        </p:grpSpPr>
        <p:graphicFrame>
          <p:nvGraphicFramePr>
            <p:cNvPr id="164870" name="Object 3"/>
            <p:cNvGraphicFramePr>
              <a:graphicFrameLocks noChangeAspect="1"/>
            </p:cNvGraphicFramePr>
            <p:nvPr/>
          </p:nvGraphicFramePr>
          <p:xfrm>
            <a:off x="624" y="1536"/>
            <a:ext cx="2640" cy="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2" name="位图图像" r:id="rId1" imgW="2771775" imgH="2257425" progId="Paint.Picture">
                    <p:embed/>
                  </p:oleObj>
                </mc:Choice>
                <mc:Fallback>
                  <p:oleObj name="位图图像" r:id="rId1" imgW="2771775" imgH="2257425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36"/>
                          <a:ext cx="2640" cy="2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1" name="Object 4"/>
            <p:cNvGraphicFramePr>
              <a:graphicFrameLocks noChangeAspect="1"/>
            </p:cNvGraphicFramePr>
            <p:nvPr/>
          </p:nvGraphicFramePr>
          <p:xfrm>
            <a:off x="3264" y="1536"/>
            <a:ext cx="1054" cy="2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3" name="位图图像" r:id="rId3" imgW="1114425" imgH="2276475" progId="Paint.Picture">
                    <p:embed/>
                  </p:oleObj>
                </mc:Choice>
                <mc:Fallback>
                  <p:oleObj name="位图图像" r:id="rId3" imgW="1114425" imgH="2276475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36"/>
                          <a:ext cx="1054" cy="2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D8AFD9-7968-4CFB-8839-3A352062DE55}" type="datetime2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65892" name="Text Box 3"/>
          <p:cNvSpPr txBox="1">
            <a:spLocks noChangeArrowheads="1"/>
          </p:cNvSpPr>
          <p:nvPr/>
        </p:nvSpPr>
        <p:spPr bwMode="auto">
          <a:xfrm>
            <a:off x="323850" y="4581525"/>
            <a:ext cx="83518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      </a:t>
            </a:r>
            <a:r>
              <a:rPr lang="zh-CN" altLang="en-US">
                <a:ea typeface="宋体" panose="02010600030101010101" pitchFamily="2" charset="-122"/>
                <a:cs typeface="楷体_GB2312"/>
              </a:rPr>
              <a:t>压入栈的是一个由行、列、方向组成的三元组，方向是指从该点沿那个方向到达了下一点。</a:t>
            </a:r>
            <a:endParaRPr lang="zh-CN" altLang="en-US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65893" name="Text Box 6"/>
          <p:cNvSpPr txBox="1">
            <a:spLocks noChangeArrowheads="1"/>
          </p:cNvSpPr>
          <p:nvPr/>
        </p:nvSpPr>
        <p:spPr bwMode="auto">
          <a:xfrm>
            <a:off x="539750" y="1125538"/>
            <a:ext cx="8064500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⒊</a:t>
            </a:r>
            <a:r>
              <a:rPr lang="zh-CN" altLang="en-US" sz="2400">
                <a:ea typeface="楷体_GB2312"/>
                <a:cs typeface="楷体_GB2312"/>
              </a:rPr>
              <a:t>栈的设计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栈中元素的设计如下：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  </a:t>
            </a:r>
            <a:r>
              <a:rPr lang="en-US" altLang="zh-CN" sz="2400">
                <a:ea typeface="楷体_GB2312"/>
                <a:cs typeface="楷体_GB2312"/>
              </a:rPr>
              <a:t>typedef struct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  {int x , y , d ;    // </a:t>
            </a:r>
            <a:r>
              <a:rPr lang="zh-CN" altLang="en-US" sz="2400">
                <a:ea typeface="楷体_GB2312"/>
                <a:cs typeface="楷体_GB2312"/>
              </a:rPr>
              <a:t>行列坐标及方向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   </a:t>
            </a:r>
            <a:r>
              <a:rPr lang="en-US" altLang="zh-CN" sz="2400">
                <a:ea typeface="楷体_GB2312"/>
                <a:cs typeface="楷体_GB2312"/>
              </a:rPr>
              <a:t>}datatype 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栈的定义仍然为：  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    </a:t>
            </a:r>
            <a:r>
              <a:rPr lang="en-US" altLang="zh-CN" sz="2400">
                <a:ea typeface="楷体_GB2312"/>
                <a:cs typeface="楷体_GB2312"/>
              </a:rPr>
              <a:t>SeqStack  *s ;</a:t>
            </a:r>
            <a:endParaRPr lang="en-US" altLang="zh-CN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A2138C-EEE0-44E1-AFEE-A3F2952C050C}" type="datetime2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3373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4724400"/>
            <a:ext cx="8785225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</a:t>
            </a:r>
            <a:r>
              <a:rPr lang="zh-CN" altLang="en-US" sz="2000">
                <a:latin typeface="楷体_GB2312"/>
                <a:ea typeface="宋体" panose="02010600030101010101" pitchFamily="2" charset="-122"/>
                <a:cs typeface="楷体_GB2312"/>
              </a:rPr>
              <a:t>对于上示迷宫，压入栈中的分别为：</a:t>
            </a:r>
            <a:endParaRPr lang="zh-CN" altLang="en-US" sz="2000">
              <a:latin typeface="楷体_GB2312"/>
              <a:ea typeface="宋体" panose="02010600030101010101" pitchFamily="2" charset="-122"/>
              <a:cs typeface="楷体_GB231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楷体_GB2312"/>
                <a:ea typeface="宋体" panose="02010600030101010101" pitchFamily="2" charset="-122"/>
                <a:cs typeface="楷体_GB2312"/>
              </a:rPr>
              <a:t>    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(1,1)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1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  <a:sym typeface="Wingdings" panose="05000000000000000000" pitchFamily="2" charset="2"/>
              </a:rPr>
              <a:t>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(2,2)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1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  <a:sym typeface="Wingdings" panose="05000000000000000000" pitchFamily="2" charset="2"/>
              </a:rPr>
              <a:t>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(3,3)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0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  <a:sym typeface="Wingdings" panose="05000000000000000000" pitchFamily="2" charset="2"/>
              </a:rPr>
              <a:t>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(3,4)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0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  <a:sym typeface="Wingdings" panose="05000000000000000000" pitchFamily="2" charset="2"/>
              </a:rPr>
              <a:t> 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(3,5)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0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  <a:sym typeface="Wingdings" panose="05000000000000000000" pitchFamily="2" charset="2"/>
              </a:rPr>
              <a:t></a:t>
            </a:r>
            <a:r>
              <a:rPr lang="en-US" altLang="zh-CN" sz="2000">
                <a:latin typeface="楷体_GB2312"/>
                <a:ea typeface="宋体" panose="02010600030101010101" pitchFamily="2" charset="-122"/>
                <a:cs typeface="楷体_GB2312"/>
              </a:rPr>
              <a:t>(3,6)</a:t>
            </a:r>
            <a:r>
              <a:rPr lang="en-US" altLang="zh-CN" sz="2000" baseline="-25000">
                <a:latin typeface="楷体_GB2312"/>
                <a:ea typeface="宋体" panose="02010600030101010101" pitchFamily="2" charset="-122"/>
                <a:cs typeface="楷体_GB2312"/>
              </a:rPr>
              <a:t>0</a:t>
            </a:r>
            <a:r>
              <a:rPr lang="zh-CN" altLang="en-US" sz="2000">
                <a:latin typeface="楷体_GB2312"/>
                <a:ea typeface="宋体" panose="02010600030101010101" pitchFamily="2" charset="-122"/>
                <a:cs typeface="楷体_GB2312"/>
              </a:rPr>
              <a:t>（下脚标表示方向）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      </a:t>
            </a:r>
            <a:endParaRPr lang="zh-CN" altLang="en-US" sz="2400">
              <a:ea typeface="宋体" panose="02010600030101010101" pitchFamily="2" charset="-122"/>
              <a:cs typeface="楷体_GB231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93700" y="760413"/>
            <a:ext cx="8324850" cy="59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endParaRPr lang="zh-CN" altLang="zh-CN" sz="280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93700" y="760413"/>
            <a:ext cx="82756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栈、队列是一种特殊（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操作受限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）的线性表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区别：仅在于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运算规则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不同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9388" y="2349500"/>
            <a:ext cx="4592637" cy="1958975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一般线性表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                                           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逻辑结构：一对一                    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存储结构：顺序表、链表        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运算规则：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随机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顺序存取</a:t>
            </a:r>
            <a:endParaRPr lang="zh-CN" altLang="en-US" sz="28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4845050" y="1714500"/>
            <a:ext cx="4178300" cy="189865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栈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逻辑结构：一对一                    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存储结构：顺序</a:t>
            </a:r>
            <a:r>
              <a:rPr lang="zh-CN" altLang="en-US" sz="2800"/>
              <a:t>栈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、链</a:t>
            </a:r>
            <a:r>
              <a:rPr lang="zh-CN" altLang="en-US" sz="2800"/>
              <a:t>栈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运算规则：</a:t>
            </a:r>
            <a:r>
              <a:rPr lang="zh-CN" altLang="en-US" sz="2800">
                <a:solidFill>
                  <a:srgbClr val="FF0000"/>
                </a:solidFill>
              </a:rPr>
              <a:t>后进先出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39688" y="0"/>
            <a:ext cx="58181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栈、队列与一般线性表的区别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4845050" y="3765550"/>
            <a:ext cx="4178300" cy="1878013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队列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逻辑结构：一对一                    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存储结构：顺序队、链</a:t>
            </a:r>
            <a:r>
              <a:rPr lang="zh-CN" altLang="en-US" sz="2800">
                <a:latin typeface="仿宋_GB2312"/>
                <a:ea typeface="楷体_GB2312"/>
                <a:cs typeface="楷体_GB2312"/>
              </a:rPr>
              <a:t>队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运算规则：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先</a:t>
            </a:r>
            <a:r>
              <a:rPr lang="zh-CN" altLang="en-US" sz="2800">
                <a:solidFill>
                  <a:srgbClr val="FF0000"/>
                </a:solidFill>
              </a:rPr>
              <a:t>进先出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AD462D-EC9A-4A33-9D75-6C14E59B4A3D}" type="datetime2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67940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64076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2"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⒋</a:t>
            </a:r>
            <a:r>
              <a:rPr lang="zh-CN" altLang="en-US">
                <a:solidFill>
                  <a:srgbClr val="B9070F"/>
                </a:solidFill>
                <a:latin typeface="楷体_GB2312"/>
                <a:ea typeface="楷体_GB2312"/>
                <a:cs typeface="楷体_GB2312"/>
              </a:rPr>
              <a:t>如何防止重复到达某点，以避免发生死循环</a:t>
            </a:r>
            <a:endParaRPr lang="zh-CN" altLang="en-US">
              <a:solidFill>
                <a:srgbClr val="B9070F"/>
              </a:solidFill>
              <a:latin typeface="楷体_GB2312"/>
              <a:ea typeface="楷体_GB2312"/>
              <a:cs typeface="楷体_GB2312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    一种方法是另外设置一个标志数组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mark[m][n]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，它的所有元素都初始化为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，一旦到达了某一点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(i,j)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之后，使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mark[i][j] 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置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，下次再试探这个位置时就不能再走了。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    另一种方法是当到达某点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(i,j)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后使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maze[i][j] 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置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-1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，以便区别未到达过的点，同样也能起到防止走重复点的目的，本书采用后者方法，算法结束前可恢复原迷宫。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5B9011-920E-4869-8440-8ECFF8D97667}" type="datetime2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68964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582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190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381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5715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u="sng">
                <a:ea typeface="楷体_GB2312"/>
                <a:cs typeface="楷体_GB2312"/>
              </a:rPr>
              <a:t>迷宫求解算法思想如下：</a:t>
            </a:r>
            <a:endParaRPr lang="zh-CN" altLang="en-US" sz="2800" u="sng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 </a:t>
            </a:r>
            <a:r>
              <a:rPr lang="en-US" altLang="zh-CN" sz="2000">
                <a:ea typeface="楷体_GB2312"/>
                <a:cs typeface="楷体_GB2312"/>
              </a:rPr>
              <a:t>1</a:t>
            </a:r>
            <a:r>
              <a:rPr lang="zh-CN" altLang="en-US" sz="2000">
                <a:ea typeface="楷体_GB2312"/>
                <a:cs typeface="楷体_GB2312"/>
              </a:rPr>
              <a:t>．栈初始化</a:t>
            </a:r>
            <a:r>
              <a:rPr lang="en-US" altLang="zh-CN" sz="2000">
                <a:ea typeface="楷体_GB2312"/>
                <a:cs typeface="楷体_GB2312"/>
              </a:rPr>
              <a:t>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2</a:t>
            </a:r>
            <a:r>
              <a:rPr lang="zh-CN" altLang="en-US" sz="2000">
                <a:ea typeface="楷体_GB2312"/>
                <a:cs typeface="楷体_GB2312"/>
              </a:rPr>
              <a:t>．将入口点坐标及到达该点的方向（设为</a:t>
            </a:r>
            <a:r>
              <a:rPr lang="en-US" altLang="zh-CN" sz="2000">
                <a:ea typeface="楷体_GB2312"/>
                <a:cs typeface="楷体_GB2312"/>
              </a:rPr>
              <a:t>-</a:t>
            </a:r>
            <a:r>
              <a:rPr lang="zh-CN" altLang="en-US" sz="2000">
                <a:ea typeface="楷体_GB2312"/>
                <a:cs typeface="楷体_GB2312"/>
              </a:rPr>
              <a:t>１）入栈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</a:t>
            </a:r>
            <a:r>
              <a:rPr lang="en-US" altLang="zh-CN" sz="2000">
                <a:ea typeface="楷体_GB2312"/>
                <a:cs typeface="楷体_GB2312"/>
              </a:rPr>
              <a:t>3</a:t>
            </a:r>
            <a:r>
              <a:rPr lang="zh-CN" altLang="en-US" sz="2000">
                <a:ea typeface="楷体_GB2312"/>
                <a:cs typeface="楷体_GB2312"/>
              </a:rPr>
              <a:t>．</a:t>
            </a:r>
            <a:r>
              <a:rPr lang="en-US" altLang="zh-CN" sz="2000">
                <a:ea typeface="楷体_GB2312"/>
                <a:cs typeface="楷体_GB2312"/>
              </a:rPr>
              <a:t>while   (</a:t>
            </a:r>
            <a:r>
              <a:rPr lang="zh-CN" altLang="en-US" sz="2000">
                <a:ea typeface="楷体_GB2312"/>
                <a:cs typeface="楷体_GB2312"/>
              </a:rPr>
              <a:t>栈不空</a:t>
            </a:r>
            <a:r>
              <a:rPr lang="en-US" altLang="zh-CN" sz="2000">
                <a:ea typeface="楷体_GB2312"/>
                <a:cs typeface="楷体_GB2312"/>
              </a:rPr>
              <a:t>)</a:t>
            </a:r>
            <a:endParaRPr lang="en-US" altLang="zh-CN" sz="2000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{ </a:t>
            </a:r>
            <a:r>
              <a:rPr lang="zh-CN" altLang="en-US">
                <a:ea typeface="楷体_GB2312"/>
                <a:cs typeface="楷体_GB2312"/>
              </a:rPr>
              <a:t>栈顶元素＝＞（</a:t>
            </a:r>
            <a:r>
              <a:rPr lang="en-US" altLang="zh-CN">
                <a:ea typeface="楷体_GB2312"/>
                <a:cs typeface="楷体_GB2312"/>
              </a:rPr>
              <a:t>x , y , d</a:t>
            </a:r>
            <a:r>
              <a:rPr lang="zh-CN" altLang="en-US">
                <a:ea typeface="楷体_GB2312"/>
                <a:cs typeface="楷体_GB2312"/>
              </a:rPr>
              <a:t>）</a:t>
            </a:r>
            <a:endParaRPr lang="zh-CN" altLang="en-US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出栈 </a:t>
            </a:r>
            <a:r>
              <a:rPr lang="en-US" altLang="zh-CN">
                <a:ea typeface="楷体_GB2312"/>
                <a:cs typeface="楷体_GB2312"/>
              </a:rPr>
              <a:t>;</a:t>
            </a:r>
            <a:endParaRPr lang="en-US" altLang="zh-CN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求出下一个要试探的方向</a:t>
            </a:r>
            <a:r>
              <a:rPr lang="en-US" altLang="zh-CN">
                <a:ea typeface="楷体_GB2312"/>
                <a:cs typeface="楷体_GB2312"/>
              </a:rPr>
              <a:t>d++ ;</a:t>
            </a:r>
            <a:endParaRPr lang="en-US" altLang="zh-CN"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while  </a:t>
            </a:r>
            <a:r>
              <a:rPr lang="zh-CN" altLang="en-US" sz="2000">
                <a:ea typeface="楷体_GB2312"/>
                <a:cs typeface="楷体_GB2312"/>
              </a:rPr>
              <a:t>（还有剩余试探方向时）</a:t>
            </a:r>
            <a:endParaRPr lang="zh-CN" altLang="en-US" sz="2000"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         </a:t>
            </a:r>
            <a:r>
              <a:rPr lang="en-US" altLang="zh-CN" sz="2000">
                <a:ea typeface="楷体_GB2312"/>
                <a:cs typeface="楷体_GB2312"/>
              </a:rPr>
              <a:t>{  if  </a:t>
            </a:r>
            <a:r>
              <a:rPr lang="zh-CN" altLang="en-US" sz="2000">
                <a:ea typeface="楷体_GB2312"/>
                <a:cs typeface="楷体_GB2312"/>
              </a:rPr>
              <a:t>（</a:t>
            </a:r>
            <a:r>
              <a:rPr lang="en-US" altLang="zh-CN" sz="2000">
                <a:ea typeface="楷体_GB2312"/>
                <a:cs typeface="楷体_GB2312"/>
              </a:rPr>
              <a:t>d</a:t>
            </a:r>
            <a:r>
              <a:rPr lang="zh-CN" altLang="en-US" sz="2000">
                <a:ea typeface="楷体_GB2312"/>
                <a:cs typeface="楷体_GB2312"/>
              </a:rPr>
              <a:t>方向可走）</a:t>
            </a:r>
            <a:endParaRPr lang="zh-CN" altLang="en-US" sz="2000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            则 </a:t>
            </a:r>
            <a:r>
              <a:rPr lang="en-US" altLang="zh-CN">
                <a:ea typeface="楷体_GB2312"/>
                <a:cs typeface="楷体_GB2312"/>
              </a:rPr>
              <a:t>{ </a:t>
            </a:r>
            <a:r>
              <a:rPr lang="zh-CN" altLang="en-US">
                <a:ea typeface="楷体_GB2312"/>
                <a:cs typeface="楷体_GB2312"/>
              </a:rPr>
              <a:t>（</a:t>
            </a:r>
            <a:r>
              <a:rPr lang="en-US" altLang="zh-CN">
                <a:ea typeface="楷体_GB2312"/>
                <a:cs typeface="楷体_GB2312"/>
              </a:rPr>
              <a:t>x , y , d</a:t>
            </a:r>
            <a:r>
              <a:rPr lang="zh-CN" altLang="en-US">
                <a:ea typeface="楷体_GB2312"/>
                <a:cs typeface="楷体_GB2312"/>
              </a:rPr>
              <a:t>）入栈 </a:t>
            </a:r>
            <a:r>
              <a:rPr lang="en-US" altLang="zh-CN">
                <a:ea typeface="楷体_GB2312"/>
                <a:cs typeface="楷体_GB2312"/>
              </a:rPr>
              <a:t>;</a:t>
            </a:r>
            <a:endParaRPr lang="en-US" altLang="zh-CN"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          </a:t>
            </a:r>
            <a:r>
              <a:rPr lang="zh-CN" altLang="en-US" sz="2000">
                <a:ea typeface="楷体_GB2312"/>
                <a:cs typeface="楷体_GB2312"/>
              </a:rPr>
              <a:t>求新点坐标  </a:t>
            </a:r>
            <a:r>
              <a:rPr lang="en-US" altLang="zh-CN" sz="2000">
                <a:ea typeface="楷体_GB2312"/>
                <a:cs typeface="楷体_GB2312"/>
              </a:rPr>
              <a:t>(i, j ) ;</a:t>
            </a:r>
            <a:endParaRPr lang="en-US" altLang="zh-CN" sz="2000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               </a:t>
            </a:r>
            <a:r>
              <a:rPr lang="zh-CN" altLang="en-US">
                <a:ea typeface="楷体_GB2312"/>
                <a:cs typeface="楷体_GB2312"/>
              </a:rPr>
              <a:t>将新点（</a:t>
            </a:r>
            <a:r>
              <a:rPr lang="en-US" altLang="zh-CN">
                <a:ea typeface="楷体_GB2312"/>
                <a:cs typeface="楷体_GB2312"/>
              </a:rPr>
              <a:t>i , j</a:t>
            </a:r>
            <a:r>
              <a:rPr lang="zh-CN" altLang="en-US">
                <a:ea typeface="楷体_GB2312"/>
                <a:cs typeface="楷体_GB2312"/>
              </a:rPr>
              <a:t>）切换为当前点（</a:t>
            </a:r>
            <a:r>
              <a:rPr lang="en-US" altLang="zh-CN">
                <a:ea typeface="楷体_GB2312"/>
                <a:cs typeface="楷体_GB2312"/>
              </a:rPr>
              <a:t>x , y</a:t>
            </a:r>
            <a:r>
              <a:rPr lang="zh-CN" altLang="en-US">
                <a:ea typeface="楷体_GB2312"/>
                <a:cs typeface="楷体_GB2312"/>
              </a:rPr>
              <a:t>） </a:t>
            </a:r>
            <a:r>
              <a:rPr lang="en-US" altLang="zh-CN">
                <a:ea typeface="楷体_GB2312"/>
                <a:cs typeface="楷体_GB2312"/>
              </a:rPr>
              <a:t>;</a:t>
            </a:r>
            <a:endParaRPr lang="en-US" altLang="zh-CN">
              <a:ea typeface="楷体_GB2312"/>
              <a:cs typeface="楷体_GB2312"/>
            </a:endParaRPr>
          </a:p>
          <a:p>
            <a:pPr lvl="3"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               if  ( (x ,</a:t>
            </a:r>
            <a:r>
              <a:rPr lang="zh-CN" altLang="en-US">
                <a:ea typeface="楷体_GB2312"/>
                <a:cs typeface="楷体_GB2312"/>
              </a:rPr>
              <a:t>ｙ</a:t>
            </a:r>
            <a:r>
              <a:rPr lang="en-US" altLang="zh-CN">
                <a:ea typeface="楷体_GB2312"/>
                <a:cs typeface="楷体_GB2312"/>
              </a:rPr>
              <a:t>)= =(</a:t>
            </a:r>
            <a:r>
              <a:rPr lang="zh-CN" altLang="en-US">
                <a:ea typeface="楷体_GB2312"/>
                <a:cs typeface="楷体_GB2312"/>
              </a:rPr>
              <a:t>ｍ</a:t>
            </a:r>
            <a:r>
              <a:rPr lang="en-US" altLang="zh-CN">
                <a:ea typeface="楷体_GB2312"/>
                <a:cs typeface="楷体_GB2312"/>
              </a:rPr>
              <a:t>,n) ) </a:t>
            </a:r>
            <a:r>
              <a:rPr lang="zh-CN" altLang="en-US">
                <a:ea typeface="楷体_GB2312"/>
                <a:cs typeface="楷体_GB2312"/>
              </a:rPr>
              <a:t>结束 </a:t>
            </a:r>
            <a:r>
              <a:rPr lang="en-US" altLang="zh-CN">
                <a:ea typeface="楷体_GB2312"/>
                <a:cs typeface="楷体_GB2312"/>
              </a:rPr>
              <a:t>;</a:t>
            </a:r>
            <a:endParaRPr lang="en-US" altLang="zh-CN"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         else </a:t>
            </a:r>
            <a:r>
              <a:rPr lang="zh-CN" altLang="en-US" sz="2000">
                <a:ea typeface="楷体_GB2312"/>
                <a:cs typeface="楷体_GB2312"/>
              </a:rPr>
              <a:t>重置 </a:t>
            </a:r>
            <a:r>
              <a:rPr lang="en-US" altLang="zh-CN" sz="2000">
                <a:ea typeface="楷体_GB2312"/>
                <a:cs typeface="楷体_GB2312"/>
              </a:rPr>
              <a:t>d=0 ;</a:t>
            </a:r>
            <a:endParaRPr lang="en-US" altLang="zh-CN" sz="2000">
              <a:ea typeface="楷体_GB2312"/>
              <a:cs typeface="楷体_GB231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      }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      else  d++ ;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         }</a:t>
            </a:r>
            <a:endParaRPr lang="en-US" altLang="zh-CN" sz="2000">
              <a:ea typeface="楷体_GB2312"/>
              <a:cs typeface="楷体_GB231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      }</a:t>
            </a:r>
            <a:endParaRPr lang="en-US" altLang="zh-CN" sz="28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A5549C-C588-4FD7-9C5A-27B6E0047BBB}" type="datetime2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数据结构讲义</a:t>
            </a:r>
            <a:endParaRPr lang="en-US" altLang="zh-CN"/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250825" y="620713"/>
            <a:ext cx="856932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533400">
              <a:spcBef>
                <a:spcPct val="20000"/>
              </a:spcBef>
              <a:buChar char="•"/>
              <a:tabLst>
                <a:tab pos="34290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【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算法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3-11】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迷宫求解算法</a:t>
            </a:r>
            <a:endParaRPr lang="zh-CN" altLang="en-US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int path(int maze[m][n]; item move[8])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{ SeqStack *s;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datetype temp;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int x, y, d, i, j;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s=Init_SeqStack();     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建立一个空栈*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temp.x=1; temp.y=1; temp.d=-1; 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Push­_SeqStack (s,temp);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入口进栈*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while (! Empty_SeqStack (s) ) 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{  Pop_SeqStack (s,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＆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temp);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x=temp.x; y=temp.y; d=temp.d+1;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回到上一位置进行下一个方向的试探*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while (d&lt;8)      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当还有方向可试*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{ i=x+move[d].x;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新点坐标*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j=y+move[d].y;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if (maze[i][j]=0 )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判断是否可到达*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{ temp={x, y, d};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记录当前的坐标及方向*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   Push_SeqStack (s, temp );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坐标及方向入栈*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   x=i; y=j; maze[x][y]=-1; 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到达新点*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   if (x==m &amp;&amp; y==n) return 1;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是出口则迷宫有路*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            else d=0;                  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不是出口继续试探*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    }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  else  d++;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     } /*while (d&lt;8)*/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}  /*while */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     return 0;	/*</a:t>
            </a:r>
            <a:r>
              <a:rPr lang="zh-CN" altLang="en-US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迷宫无路*</a:t>
            </a: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/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B9070F"/>
                </a:solidFill>
                <a:ea typeface="宋体" panose="02010600030101010101" pitchFamily="2" charset="-122"/>
                <a:cs typeface="楷体_GB2312"/>
              </a:rPr>
              <a:t> }  </a:t>
            </a:r>
            <a:endParaRPr lang="en-US" altLang="zh-CN" sz="1600">
              <a:solidFill>
                <a:srgbClr val="B9070F"/>
              </a:solidFill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1011" name="Rectangle 1"/>
          <p:cNvSpPr>
            <a:spLocks noChangeArrowheads="1"/>
          </p:cNvSpPr>
          <p:nvPr/>
        </p:nvSpPr>
        <p:spPr bwMode="auto">
          <a:xfrm>
            <a:off x="214313" y="785813"/>
            <a:ext cx="8001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【</a:t>
            </a:r>
            <a:r>
              <a:rPr lang="zh-CN" altLang="en-US" sz="2000">
                <a:ea typeface="楷体_GB2312"/>
                <a:cs typeface="楷体_GB2312"/>
              </a:rPr>
              <a:t>案例分析</a:t>
            </a:r>
            <a:r>
              <a:rPr lang="en-US" altLang="zh-CN" sz="2000">
                <a:ea typeface="楷体_GB2312"/>
                <a:cs typeface="楷体_GB2312"/>
              </a:rPr>
              <a:t>】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endParaRPr lang="en-US" altLang="zh-CN" sz="2000">
              <a:ea typeface="楷体_GB2312"/>
              <a:cs typeface="楷体_GB231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设置两个队列分别存放男士和女士入队者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假设男士和女士的记录存放在一个数组中作为输入，然后依次扫描该数组的各元素，并根据性别来决定是进入男队还是女队。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当这两个队列构造完成之后，依次将两队当前的队头元素出队来配成舞伴，直至某队列变空为止。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>
                <a:ea typeface="楷体_GB2312"/>
                <a:cs typeface="楷体_GB2312"/>
              </a:rPr>
              <a:t>此时，若某队仍有等待配对者，则输出此队列中排在队头的等待者的姓名，此人将是下一轮舞曲开始时第一个可获得舞伴的人。</a:t>
            </a:r>
            <a:endParaRPr lang="zh-CN" altLang="en-US" sz="2000">
              <a:ea typeface="楷体_GB2312"/>
              <a:cs typeface="楷体_GB2312"/>
            </a:endParaRPr>
          </a:p>
        </p:txBody>
      </p:sp>
      <p:sp>
        <p:nvSpPr>
          <p:cNvPr id="5" name="Rectangle 154"/>
          <p:cNvSpPr txBox="1">
            <a:spLocks noChangeArrowheads="1"/>
          </p:cNvSpPr>
          <p:nvPr/>
        </p:nvSpPr>
        <p:spPr>
          <a:xfrm>
            <a:off x="0" y="0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3.4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：舞伴问题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2035" name="Rectangle 1"/>
          <p:cNvSpPr>
            <a:spLocks noChangeArrowheads="1"/>
          </p:cNvSpPr>
          <p:nvPr/>
        </p:nvSpPr>
        <p:spPr bwMode="auto">
          <a:xfrm>
            <a:off x="214313" y="785813"/>
            <a:ext cx="8001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【</a:t>
            </a:r>
            <a:r>
              <a:rPr lang="zh-CN" altLang="en-US" sz="1800">
                <a:ea typeface="楷体_GB2312"/>
                <a:cs typeface="楷体_GB2312"/>
              </a:rPr>
              <a:t>数据结构</a:t>
            </a:r>
            <a:r>
              <a:rPr lang="en-US" altLang="zh-CN" sz="1800">
                <a:ea typeface="楷体_GB2312"/>
                <a:cs typeface="楷体_GB2312"/>
              </a:rPr>
              <a:t>】</a:t>
            </a:r>
            <a:endParaRPr lang="en-US" altLang="zh-CN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//- - - - - </a:t>
            </a:r>
            <a:r>
              <a:rPr lang="zh-CN" altLang="en-US" sz="1800">
                <a:ea typeface="楷体_GB2312"/>
                <a:cs typeface="楷体_GB2312"/>
              </a:rPr>
              <a:t>跳舞者个人信息</a:t>
            </a:r>
            <a:r>
              <a:rPr lang="en-US" altLang="zh-CN" sz="1800">
                <a:ea typeface="楷体_GB2312"/>
                <a:cs typeface="楷体_GB2312"/>
              </a:rPr>
              <a:t>- - - - - 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typedef struct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{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   char name[20];		//</a:t>
            </a:r>
            <a:r>
              <a:rPr lang="zh-CN" altLang="en-US" sz="1800">
                <a:ea typeface="楷体_GB2312"/>
                <a:cs typeface="楷体_GB2312"/>
              </a:rPr>
              <a:t>姓名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   char sex;			//</a:t>
            </a:r>
            <a:r>
              <a:rPr lang="zh-CN" altLang="en-US" sz="1800">
                <a:ea typeface="楷体_GB2312"/>
                <a:cs typeface="楷体_GB2312"/>
              </a:rPr>
              <a:t>性别，</a:t>
            </a:r>
            <a:r>
              <a:rPr lang="en-US" altLang="zh-CN" sz="1800">
                <a:ea typeface="楷体_GB2312"/>
                <a:cs typeface="楷体_GB2312"/>
              </a:rPr>
              <a:t>'F'</a:t>
            </a:r>
            <a:r>
              <a:rPr lang="zh-CN" altLang="en-US" sz="1800">
                <a:ea typeface="楷体_GB2312"/>
                <a:cs typeface="楷体_GB2312"/>
              </a:rPr>
              <a:t>表示女性，</a:t>
            </a:r>
            <a:r>
              <a:rPr lang="en-US" altLang="zh-CN" sz="1800">
                <a:ea typeface="楷体_GB2312"/>
                <a:cs typeface="楷体_GB2312"/>
              </a:rPr>
              <a:t>'M'</a:t>
            </a:r>
            <a:r>
              <a:rPr lang="zh-CN" altLang="en-US" sz="1800">
                <a:ea typeface="楷体_GB2312"/>
                <a:cs typeface="楷体_GB2312"/>
              </a:rPr>
              <a:t>表示男性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}Person;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//- - - - - </a:t>
            </a:r>
            <a:r>
              <a:rPr lang="zh-CN" altLang="en-US" sz="1800">
                <a:ea typeface="楷体_GB2312"/>
                <a:cs typeface="楷体_GB2312"/>
              </a:rPr>
              <a:t>队列的顺序存储结构</a:t>
            </a:r>
            <a:r>
              <a:rPr lang="en-US" altLang="zh-CN" sz="1800">
                <a:ea typeface="楷体_GB2312"/>
                <a:cs typeface="楷体_GB2312"/>
              </a:rPr>
              <a:t>- - - - - 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#define MAXQSIZE 100		//</a:t>
            </a:r>
            <a:r>
              <a:rPr lang="zh-CN" altLang="en-US" sz="1800">
                <a:ea typeface="楷体_GB2312"/>
                <a:cs typeface="楷体_GB2312"/>
              </a:rPr>
              <a:t>队列可能达到的最大长度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typedef struct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{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   Person *base;			//</a:t>
            </a:r>
            <a:r>
              <a:rPr lang="zh-CN" altLang="en-US" sz="1800">
                <a:ea typeface="楷体_GB2312"/>
                <a:cs typeface="楷体_GB2312"/>
              </a:rPr>
              <a:t>队列中数据元素类型为</a:t>
            </a:r>
            <a:r>
              <a:rPr lang="en-US" altLang="zh-CN" sz="1800">
                <a:ea typeface="楷体_GB2312"/>
                <a:cs typeface="楷体_GB2312"/>
              </a:rPr>
              <a:t>Person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   int front;			//</a:t>
            </a:r>
            <a:r>
              <a:rPr lang="zh-CN" altLang="en-US" sz="1800">
                <a:ea typeface="楷体_GB2312"/>
                <a:cs typeface="楷体_GB2312"/>
              </a:rPr>
              <a:t>头指针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   int rear;			//</a:t>
            </a:r>
            <a:r>
              <a:rPr lang="zh-CN" altLang="en-US" sz="1800">
                <a:ea typeface="楷体_GB2312"/>
                <a:cs typeface="楷体_GB2312"/>
              </a:rPr>
              <a:t>尾指针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}SqQueue;</a:t>
            </a:r>
            <a:endParaRPr lang="zh-CN" altLang="en-US" sz="1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1800">
                <a:ea typeface="楷体_GB2312"/>
                <a:cs typeface="楷体_GB2312"/>
              </a:rPr>
              <a:t>SqQueue Mdancers,Fdancers;	//</a:t>
            </a:r>
            <a:r>
              <a:rPr lang="zh-CN" altLang="en-US" sz="1800">
                <a:ea typeface="楷体_GB2312"/>
                <a:cs typeface="楷体_GB2312"/>
              </a:rPr>
              <a:t>分别存放男士和女士入队者队列</a:t>
            </a:r>
            <a:endParaRPr lang="zh-CN" altLang="en-US" sz="18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3059" name="Rectangle 1"/>
          <p:cNvSpPr>
            <a:spLocks noChangeArrowheads="1"/>
          </p:cNvSpPr>
          <p:nvPr/>
        </p:nvSpPr>
        <p:spPr bwMode="auto">
          <a:xfrm>
            <a:off x="471488" y="928688"/>
            <a:ext cx="7672387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4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zh-CN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【算法步骤】</a:t>
            </a:r>
            <a:endParaRPr lang="en-US" altLang="zh-CN" sz="28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buFontTx/>
              <a:buNone/>
            </a:pPr>
            <a:endParaRPr lang="zh-CN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① 初始化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② 反复循环，依次将跳舞者根据其性别插入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队列或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③ 当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队列均为非空时，反复循环，依次输出男女舞伴的姓名。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④ 如果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队列为空而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队列非空，则输出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队列的队头女士的姓名。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⑤ 如果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Fdancers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队列为空而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队列非空，则输出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Mdancers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队列的队头男士的姓名。</a:t>
            </a:r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74083" name="Rectangle 6"/>
          <p:cNvSpPr>
            <a:spLocks noChangeArrowheads="1"/>
          </p:cNvSpPr>
          <p:nvPr/>
        </p:nvSpPr>
        <p:spPr bwMode="auto">
          <a:xfrm>
            <a:off x="250825" y="1844675"/>
            <a:ext cx="805021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汽车加油站</a:t>
            </a:r>
            <a:endParaRPr lang="zh-CN" altLang="en-US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结构：入口和出口为单行道，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加油车道若干条</a:t>
            </a:r>
            <a:r>
              <a:rPr lang="en-US" altLang="zh-CN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</a:t>
            </a:r>
            <a:endParaRPr lang="en-US" altLang="zh-CN" sz="36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每辆车加油都要经过三段路程，三个队列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入口处排队等候进入加油车道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2.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在加油车道排队等候加油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3.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出口处排队等候离开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若用算法模拟，需要设置</a:t>
            </a:r>
            <a:r>
              <a:rPr lang="en-US" altLang="zh-CN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n+2</a:t>
            </a:r>
            <a:r>
              <a:rPr lang="zh-CN" altLang="en-US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个队列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。　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74084" name="Rectangle 7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队列的其它应用</a:t>
            </a:r>
            <a:endParaRPr lang="zh-CN" altLang="en-US" sz="40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74085" name="Line 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086" name="Picture 12" descr="u=1422871826,592798755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-287338"/>
            <a:ext cx="45720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75107" name="Rectangle 4"/>
          <p:cNvSpPr>
            <a:spLocks noChangeArrowheads="1"/>
          </p:cNvSpPr>
          <p:nvPr/>
        </p:nvSpPr>
        <p:spPr bwMode="auto">
          <a:xfrm>
            <a:off x="0" y="74613"/>
            <a:ext cx="6300788" cy="5364162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模拟打印机缓冲区</a:t>
            </a:r>
            <a:endParaRPr lang="zh-CN" altLang="en-US" sz="36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在主机将数据输出到打印机时，主机速度与打印机的打印速度不匹配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为打印机设置一个</a:t>
            </a:r>
            <a:r>
              <a:rPr lang="zh-CN" altLang="en-US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打印数据缓冲区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，当主机需要打印数据时，先将数据依次写入缓冲区，写满后主机转去做其他的事情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而打印机就从缓冲区中按照</a:t>
            </a:r>
            <a:r>
              <a:rPr lang="zh-CN" altLang="en-US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先进先出</a:t>
            </a:r>
            <a:r>
              <a:rPr lang="zh-CN" altLang="en-US" sz="280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的原则依次读取数据并打印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175108" name="Picture 7" descr="u=3377142674,1089877773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74613"/>
            <a:ext cx="281463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76131" name="Rectangle 4"/>
          <p:cNvSpPr>
            <a:spLocks noChangeArrowheads="1"/>
          </p:cNvSpPr>
          <p:nvPr/>
        </p:nvSpPr>
        <p:spPr bwMode="auto">
          <a:xfrm>
            <a:off x="323850" y="908050"/>
            <a:ext cx="849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【</a:t>
            </a:r>
            <a:r>
              <a:rPr lang="zh-CN" altLang="en-US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】</a:t>
            </a:r>
            <a:r>
              <a:rPr lang="zh-CN" altLang="en-US" sz="36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打印杨辉三角形</a:t>
            </a:r>
            <a:endParaRPr lang="zh-CN" altLang="en-US" sz="280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76132" name="Rectangle 6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0" y="1916113"/>
          <a:ext cx="414020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图片" r:id="rId1" imgW="2746375" imgH="1825625" progId="Word.Picture.8">
                  <p:embed/>
                </p:oleObj>
              </mc:Choice>
              <mc:Fallback>
                <p:oleObj name="图片" r:id="rId1" imgW="2746375" imgH="18256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35" b="37291"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4140200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16113"/>
            <a:ext cx="40322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177155" name="Picture 5" descr="http://spec.cumtcs.net/%CA%FD%BE%DD%BD%E1%B9%B9(%D0%C2)/%CA%FD%BE%DD%BD%E1%B9%B9/lesson/ch04/picture/13.jpg"/>
          <p:cNvPicPr>
            <a:picLocks noChangeArrowheads="1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6" name="Text Box 6"/>
          <p:cNvSpPr txBox="1">
            <a:spLocks noChangeArrowheads="1"/>
          </p:cNvSpPr>
          <p:nvPr/>
        </p:nvSpPr>
        <p:spPr bwMode="auto">
          <a:xfrm>
            <a:off x="0" y="3860800"/>
            <a:ext cx="6480175" cy="2678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EnQueue (q,0);	//</a:t>
            </a:r>
            <a:r>
              <a:rPr lang="zh-CN" altLang="en-US" sz="2400">
                <a:ea typeface="楷体_GB2312"/>
                <a:cs typeface="楷体_GB2312"/>
              </a:rPr>
              <a:t>各行间插入一个</a:t>
            </a:r>
            <a:r>
              <a:rPr lang="en-US" altLang="zh-CN" sz="2400">
                <a:ea typeface="楷体_GB2312"/>
                <a:cs typeface="楷体_GB2312"/>
              </a:rPr>
              <a:t>0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for ( j=1; j&lt;=i+2; j++ ) {     	                    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DeQueue (q,t );	  //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一个系数出队</a:t>
            </a:r>
            <a:endParaRPr lang="zh-CN" altLang="en-US" sz="24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EnQueue (q, s+t );	//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计算下一行系数，并进队</a:t>
            </a:r>
            <a:endParaRPr lang="zh-CN" altLang="en-US" sz="24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   </a:t>
            </a:r>
            <a:r>
              <a:rPr lang="en-US" altLang="zh-CN" sz="2400">
                <a:ea typeface="楷体_GB2312"/>
                <a:cs typeface="楷体_GB2312"/>
              </a:rPr>
              <a:t>s = t; 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if ( j != i+2 )  printf(“%d ”,s);	//</a:t>
            </a:r>
            <a:r>
              <a:rPr lang="zh-CN" altLang="en-US" sz="2400">
                <a:ea typeface="楷体_GB2312"/>
                <a:cs typeface="楷体_GB2312"/>
              </a:rPr>
              <a:t>第</a:t>
            </a:r>
            <a:r>
              <a:rPr lang="en-US" altLang="zh-CN" sz="2400">
                <a:ea typeface="楷体_GB2312"/>
                <a:cs typeface="楷体_GB2312"/>
              </a:rPr>
              <a:t>i+2</a:t>
            </a:r>
            <a:r>
              <a:rPr lang="zh-CN" altLang="en-US" sz="2400">
                <a:ea typeface="楷体_GB2312"/>
                <a:cs typeface="楷体_GB2312"/>
              </a:rPr>
              <a:t>个</a:t>
            </a:r>
            <a:r>
              <a:rPr lang="en-US" altLang="zh-CN" sz="2400">
                <a:ea typeface="楷体_GB2312"/>
                <a:cs typeface="楷体_GB2312"/>
              </a:rPr>
              <a:t>0 } </a:t>
            </a:r>
            <a:endParaRPr lang="en-US" altLang="zh-CN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8"/>
          <p:cNvSpPr>
            <a:spLocks noChangeArrowheads="1"/>
          </p:cNvSpPr>
          <p:nvPr/>
        </p:nvSpPr>
        <p:spPr bwMode="auto">
          <a:xfrm>
            <a:off x="0" y="511175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3.2 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案例引入</a:t>
            </a:r>
            <a:endParaRPr lang="zh-CN" altLang="en-US" sz="400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37891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892" name="Picture 6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4"/>
          <p:cNvSpPr txBox="1">
            <a:spLocks noChangeArrowheads="1"/>
          </p:cNvSpPr>
          <p:nvPr/>
        </p:nvSpPr>
        <p:spPr>
          <a:xfrm>
            <a:off x="0" y="1444625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3.1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：一元多项式的运算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789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1" name="Rectangle 154"/>
          <p:cNvSpPr txBox="1">
            <a:spLocks noChangeArrowheads="1"/>
          </p:cNvSpPr>
          <p:nvPr/>
        </p:nvSpPr>
        <p:spPr>
          <a:xfrm>
            <a:off x="471488" y="2319338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3.2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号匹配的检验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2" name="Rectangle 154"/>
          <p:cNvSpPr txBox="1">
            <a:spLocks noChangeArrowheads="1"/>
          </p:cNvSpPr>
          <p:nvPr/>
        </p:nvSpPr>
        <p:spPr>
          <a:xfrm>
            <a:off x="995363" y="3248025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3.3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表达式求值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3" name="Rectangle 154"/>
          <p:cNvSpPr txBox="1">
            <a:spLocks noChangeArrowheads="1"/>
          </p:cNvSpPr>
          <p:nvPr/>
        </p:nvSpPr>
        <p:spPr>
          <a:xfrm>
            <a:off x="1495425" y="4176713"/>
            <a:ext cx="4933950" cy="609600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案例</a:t>
            </a:r>
            <a:r>
              <a:rPr lang="en-US" altLang="zh-CN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3.4 </a:t>
            </a:r>
            <a:r>
              <a:rPr lang="zh-CN" altLang="en-US" sz="2800" kern="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舞伴问题</a:t>
            </a:r>
            <a:endParaRPr lang="zh-CN" altLang="en-US" sz="2800" kern="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178179" name="Object 4"/>
          <p:cNvGraphicFramePr>
            <a:graphicFrameLocks noChangeAspect="1"/>
          </p:cNvGraphicFramePr>
          <p:nvPr/>
        </p:nvGraphicFramePr>
        <p:xfrm>
          <a:off x="900113" y="2636838"/>
          <a:ext cx="72231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3" name="文档" r:id="rId1" imgW="7124700" imgH="1743075" progId="Word.Document.8">
                  <p:embed/>
                </p:oleObj>
              </mc:Choice>
              <mc:Fallback>
                <p:oleObj name="文档" r:id="rId1" imgW="7124700" imgH="17430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2231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6677" name="Rectangle 5"/>
          <p:cNvSpPr>
            <a:spLocks noChangeArrowheads="1"/>
          </p:cNvSpPr>
          <p:nvPr/>
        </p:nvSpPr>
        <p:spPr bwMode="auto">
          <a:xfrm>
            <a:off x="684213" y="836613"/>
            <a:ext cx="76962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每次从队列中取出的是具有最高优先权的元素</a:t>
            </a:r>
            <a:endParaRPr lang="zh-CN" altLang="en-US" sz="32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indent="-342900">
              <a:spcBef>
                <a:spcPct val="1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任务优先权及执行顺序的关系</a:t>
            </a:r>
            <a:endParaRPr lang="zh-CN" altLang="en-US" sz="3600" b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835150" y="4373563"/>
            <a:ext cx="426402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数字越小，优先权越高</a:t>
            </a:r>
            <a:endParaRPr lang="zh-CN" altLang="en-US" b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96680" name="Comment 8"/>
          <p:cNvSpPr>
            <a:spLocks noChangeArrowheads="1"/>
          </p:cNvSpPr>
          <p:nvPr/>
        </p:nvSpPr>
        <p:spPr bwMode="auto">
          <a:xfrm>
            <a:off x="-47625" y="0"/>
            <a:ext cx="7620000" cy="71120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优先级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队列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(</a:t>
            </a:r>
            <a:r>
              <a:rPr lang="en-US" altLang="en-US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  <a:hlinkClick r:id="rId3" action="ppaction://hlinkfile"/>
              </a:rPr>
              <a:t>priority_queue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)---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堆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pSp>
        <p:nvGrpSpPr>
          <p:cNvPr id="179203" name="Group 4"/>
          <p:cNvGrpSpPr/>
          <p:nvPr/>
        </p:nvGrpSpPr>
        <p:grpSpPr bwMode="auto">
          <a:xfrm>
            <a:off x="468313" y="692150"/>
            <a:ext cx="8207375" cy="4176713"/>
            <a:chOff x="816" y="2963"/>
            <a:chExt cx="2784" cy="1069"/>
          </a:xfrm>
        </p:grpSpPr>
        <p:sp>
          <p:nvSpPr>
            <p:cNvPr id="179207" name="Oval 5"/>
            <p:cNvSpPr>
              <a:spLocks noChangeArrowheads="1"/>
            </p:cNvSpPr>
            <p:nvPr/>
          </p:nvSpPr>
          <p:spPr bwMode="auto">
            <a:xfrm>
              <a:off x="2208" y="2976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80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08" name="Oval 6"/>
            <p:cNvSpPr>
              <a:spLocks noChangeArrowheads="1"/>
            </p:cNvSpPr>
            <p:nvPr/>
          </p:nvSpPr>
          <p:spPr bwMode="auto">
            <a:xfrm>
              <a:off x="1680" y="3216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75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09" name="Oval 7"/>
            <p:cNvSpPr>
              <a:spLocks noChangeArrowheads="1"/>
            </p:cNvSpPr>
            <p:nvPr/>
          </p:nvSpPr>
          <p:spPr bwMode="auto">
            <a:xfrm>
              <a:off x="3024" y="3168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40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0" name="Oval 8"/>
            <p:cNvSpPr>
              <a:spLocks noChangeArrowheads="1"/>
            </p:cNvSpPr>
            <p:nvPr/>
          </p:nvSpPr>
          <p:spPr bwMode="auto">
            <a:xfrm>
              <a:off x="1392" y="3504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62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1" name="Oval 9"/>
            <p:cNvSpPr>
              <a:spLocks noChangeArrowheads="1"/>
            </p:cNvSpPr>
            <p:nvPr/>
          </p:nvSpPr>
          <p:spPr bwMode="auto">
            <a:xfrm>
              <a:off x="2016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73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2" name="Oval 10"/>
            <p:cNvSpPr>
              <a:spLocks noChangeArrowheads="1"/>
            </p:cNvSpPr>
            <p:nvPr/>
          </p:nvSpPr>
          <p:spPr bwMode="auto">
            <a:xfrm>
              <a:off x="3360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28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3" name="Oval 11"/>
            <p:cNvSpPr>
              <a:spLocks noChangeArrowheads="1"/>
            </p:cNvSpPr>
            <p:nvPr/>
          </p:nvSpPr>
          <p:spPr bwMode="auto">
            <a:xfrm>
              <a:off x="2736" y="355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35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4" name="Oval 12"/>
            <p:cNvSpPr>
              <a:spLocks noChangeArrowheads="1"/>
            </p:cNvSpPr>
            <p:nvPr/>
          </p:nvSpPr>
          <p:spPr bwMode="auto">
            <a:xfrm>
              <a:off x="1008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50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5" name="Oval 13"/>
            <p:cNvSpPr>
              <a:spLocks noChangeArrowheads="1"/>
            </p:cNvSpPr>
            <p:nvPr/>
          </p:nvSpPr>
          <p:spPr bwMode="auto">
            <a:xfrm>
              <a:off x="1536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38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6" name="Oval 14"/>
            <p:cNvSpPr>
              <a:spLocks noChangeArrowheads="1"/>
            </p:cNvSpPr>
            <p:nvPr/>
          </p:nvSpPr>
          <p:spPr bwMode="auto">
            <a:xfrm>
              <a:off x="1920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25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7" name="Oval 15"/>
            <p:cNvSpPr>
              <a:spLocks noChangeArrowheads="1"/>
            </p:cNvSpPr>
            <p:nvPr/>
          </p:nvSpPr>
          <p:spPr bwMode="auto">
            <a:xfrm>
              <a:off x="2304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47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8" name="Oval 16"/>
            <p:cNvSpPr>
              <a:spLocks noChangeArrowheads="1"/>
            </p:cNvSpPr>
            <p:nvPr/>
          </p:nvSpPr>
          <p:spPr bwMode="auto">
            <a:xfrm>
              <a:off x="2592" y="384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15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19" name="Line 17"/>
            <p:cNvSpPr>
              <a:spLocks noChangeShapeType="1"/>
            </p:cNvSpPr>
            <p:nvPr/>
          </p:nvSpPr>
          <p:spPr bwMode="auto">
            <a:xfrm flipH="1">
              <a:off x="192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0" name="Line 18"/>
            <p:cNvSpPr>
              <a:spLocks noChangeShapeType="1"/>
            </p:cNvSpPr>
            <p:nvPr/>
          </p:nvSpPr>
          <p:spPr bwMode="auto">
            <a:xfrm>
              <a:off x="2448" y="312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Line 19"/>
            <p:cNvSpPr>
              <a:spLocks noChangeShapeType="1"/>
            </p:cNvSpPr>
            <p:nvPr/>
          </p:nvSpPr>
          <p:spPr bwMode="auto">
            <a:xfrm flipH="1">
              <a:off x="1584" y="340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Line 20"/>
            <p:cNvSpPr>
              <a:spLocks noChangeShapeType="1"/>
            </p:cNvSpPr>
            <p:nvPr/>
          </p:nvSpPr>
          <p:spPr bwMode="auto">
            <a:xfrm>
              <a:off x="1920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Line 21"/>
            <p:cNvSpPr>
              <a:spLocks noChangeShapeType="1"/>
            </p:cNvSpPr>
            <p:nvPr/>
          </p:nvSpPr>
          <p:spPr bwMode="auto">
            <a:xfrm flipH="1">
              <a:off x="2928" y="331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Line 22"/>
            <p:cNvSpPr>
              <a:spLocks noChangeShapeType="1"/>
            </p:cNvSpPr>
            <p:nvPr/>
          </p:nvSpPr>
          <p:spPr bwMode="auto">
            <a:xfrm>
              <a:off x="3264" y="33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Line 23"/>
            <p:cNvSpPr>
              <a:spLocks noChangeShapeType="1"/>
            </p:cNvSpPr>
            <p:nvPr/>
          </p:nvSpPr>
          <p:spPr bwMode="auto">
            <a:xfrm flipH="1">
              <a:off x="1200" y="36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6" name="Line 24"/>
            <p:cNvSpPr>
              <a:spLocks noChangeShapeType="1"/>
            </p:cNvSpPr>
            <p:nvPr/>
          </p:nvSpPr>
          <p:spPr bwMode="auto">
            <a:xfrm>
              <a:off x="1536" y="36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7" name="Line 25"/>
            <p:cNvSpPr>
              <a:spLocks noChangeShapeType="1"/>
            </p:cNvSpPr>
            <p:nvPr/>
          </p:nvSpPr>
          <p:spPr bwMode="auto">
            <a:xfrm flipH="1">
              <a:off x="2016" y="374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8" name="Line 26"/>
            <p:cNvSpPr>
              <a:spLocks noChangeShapeType="1"/>
            </p:cNvSpPr>
            <p:nvPr/>
          </p:nvSpPr>
          <p:spPr bwMode="auto">
            <a:xfrm>
              <a:off x="2256" y="36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9" name="Line 27"/>
            <p:cNvSpPr>
              <a:spLocks noChangeShapeType="1"/>
            </p:cNvSpPr>
            <p:nvPr/>
          </p:nvSpPr>
          <p:spPr bwMode="auto">
            <a:xfrm flipH="1">
              <a:off x="2784" y="374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30" name="Text Box 28"/>
            <p:cNvSpPr txBox="1">
              <a:spLocks noChangeArrowheads="1"/>
            </p:cNvSpPr>
            <p:nvPr/>
          </p:nvSpPr>
          <p:spPr bwMode="auto">
            <a:xfrm>
              <a:off x="2880" y="2963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1" name="Text Box 29"/>
            <p:cNvSpPr txBox="1">
              <a:spLocks noChangeArrowheads="1"/>
            </p:cNvSpPr>
            <p:nvPr/>
          </p:nvSpPr>
          <p:spPr bwMode="auto">
            <a:xfrm>
              <a:off x="1728" y="3011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2" name="Text Box 30"/>
            <p:cNvSpPr txBox="1">
              <a:spLocks noChangeArrowheads="1"/>
            </p:cNvSpPr>
            <p:nvPr/>
          </p:nvSpPr>
          <p:spPr bwMode="auto">
            <a:xfrm>
              <a:off x="1248" y="3395"/>
              <a:ext cx="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3" name="Text Box 31"/>
            <p:cNvSpPr txBox="1">
              <a:spLocks noChangeArrowheads="1"/>
            </p:cNvSpPr>
            <p:nvPr/>
          </p:nvSpPr>
          <p:spPr bwMode="auto">
            <a:xfrm>
              <a:off x="2160" y="3347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4" name="Text Box 32"/>
            <p:cNvSpPr txBox="1">
              <a:spLocks noChangeArrowheads="1"/>
            </p:cNvSpPr>
            <p:nvPr/>
          </p:nvSpPr>
          <p:spPr bwMode="auto">
            <a:xfrm>
              <a:off x="2784" y="3347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5" name="Text Box 33"/>
            <p:cNvSpPr txBox="1">
              <a:spLocks noChangeArrowheads="1"/>
            </p:cNvSpPr>
            <p:nvPr/>
          </p:nvSpPr>
          <p:spPr bwMode="auto">
            <a:xfrm>
              <a:off x="3504" y="3347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6" name="Text Box 34"/>
            <p:cNvSpPr txBox="1">
              <a:spLocks noChangeArrowheads="1"/>
            </p:cNvSpPr>
            <p:nvPr/>
          </p:nvSpPr>
          <p:spPr bwMode="auto">
            <a:xfrm>
              <a:off x="816" y="3731"/>
              <a:ext cx="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7" name="Text Box 35"/>
            <p:cNvSpPr txBox="1">
              <a:spLocks noChangeArrowheads="1"/>
            </p:cNvSpPr>
            <p:nvPr/>
          </p:nvSpPr>
          <p:spPr bwMode="auto">
            <a:xfrm>
              <a:off x="1392" y="3683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8" name="Text Box 36"/>
            <p:cNvSpPr txBox="1">
              <a:spLocks noChangeArrowheads="1"/>
            </p:cNvSpPr>
            <p:nvPr/>
          </p:nvSpPr>
          <p:spPr bwMode="auto">
            <a:xfrm>
              <a:off x="1776" y="3635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39" name="Text Box 37"/>
            <p:cNvSpPr txBox="1">
              <a:spLocks noChangeArrowheads="1"/>
            </p:cNvSpPr>
            <p:nvPr/>
          </p:nvSpPr>
          <p:spPr bwMode="auto">
            <a:xfrm>
              <a:off x="2304" y="3635"/>
              <a:ext cx="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179240" name="Text Box 38"/>
            <p:cNvSpPr txBox="1">
              <a:spLocks noChangeArrowheads="1"/>
            </p:cNvSpPr>
            <p:nvPr/>
          </p:nvSpPr>
          <p:spPr bwMode="auto">
            <a:xfrm>
              <a:off x="2832" y="3635"/>
              <a:ext cx="63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6056313" y="742950"/>
            <a:ext cx="2522537" cy="519113"/>
            <a:chOff x="4108" y="1672"/>
            <a:chExt cx="1589" cy="327"/>
          </a:xfrm>
        </p:grpSpPr>
        <p:sp>
          <p:nvSpPr>
            <p:cNvPr id="179205" name="AutoShape 40"/>
            <p:cNvSpPr>
              <a:spLocks noChangeArrowheads="1"/>
            </p:cNvSpPr>
            <p:nvPr/>
          </p:nvSpPr>
          <p:spPr bwMode="auto">
            <a:xfrm>
              <a:off x="4108" y="1672"/>
              <a:ext cx="798" cy="272"/>
            </a:xfrm>
            <a:prstGeom prst="rightArrow">
              <a:avLst>
                <a:gd name="adj1" fmla="val 56620"/>
                <a:gd name="adj2" fmla="val 109923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79206" name="Rectangle 41"/>
            <p:cNvSpPr>
              <a:spLocks noChangeArrowheads="1"/>
            </p:cNvSpPr>
            <p:nvPr/>
          </p:nvSpPr>
          <p:spPr bwMode="auto">
            <a:xfrm>
              <a:off x="4906" y="1672"/>
              <a:ext cx="791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>
                  <a:solidFill>
                    <a:srgbClr val="FF3300"/>
                  </a:solidFill>
                  <a:ea typeface="楷体_GB2312"/>
                  <a:cs typeface="楷体_GB2312"/>
                </a:rPr>
                <a:t>大根堆</a:t>
              </a:r>
              <a:endParaRPr lang="zh-CN" altLang="en-US" sz="2800">
                <a:solidFill>
                  <a:srgbClr val="FF3300"/>
                </a:solidFill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323850" y="981075"/>
            <a:ext cx="8645525" cy="4662488"/>
          </a:xfrm>
          <a:prstGeom prst="rect">
            <a:avLst/>
          </a:prstGeom>
          <a:solidFill>
            <a:srgbClr val="FFFFE7"/>
          </a:solidFill>
          <a:ln w="9525">
            <a:solidFill>
              <a:srgbClr val="0037E8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掌握栈和队列的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特点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，并能在相应的应用问题中正确选用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熟练掌握栈的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顺序栈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和链栈的进栈出栈算法，特别应注意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栈满和栈空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的条件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熟练掌握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循环队列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和链队列的进队出队算法，特别注意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队满和队空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的条件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理解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递归算法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执行过程中栈的状态变化过程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5.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掌握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表达式求值 方法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24997" name="Comment 5"/>
          <p:cNvSpPr>
            <a:spLocks noChangeArrowheads="1"/>
          </p:cNvSpPr>
          <p:nvPr/>
        </p:nvSpPr>
        <p:spPr bwMode="auto">
          <a:xfrm>
            <a:off x="7292975" y="-63500"/>
            <a:ext cx="16764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>
                <a:solidFill>
                  <a:schemeClr val="accent2"/>
                </a:solidFill>
                <a:ea typeface="楷体_GB2312" pitchFamily="49" charset="-122"/>
                <a:cs typeface="+mn-cs"/>
              </a:rPr>
              <a:t>小结</a:t>
            </a:r>
            <a:endParaRPr lang="zh-CN" altLang="en-US" sz="3600">
              <a:solidFill>
                <a:schemeClr val="accent2"/>
              </a:solidFill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81251" name="Rectangle 5"/>
          <p:cNvSpPr>
            <a:spLocks noChangeArrowheads="1"/>
          </p:cNvSpPr>
          <p:nvPr/>
        </p:nvSpPr>
        <p:spPr bwMode="auto">
          <a:xfrm>
            <a:off x="107950" y="1054100"/>
            <a:ext cx="86407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）将编号为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的两个栈存放于一个数组空间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V[m]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中，栈底分别处于数组的两端。当第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号栈的栈顶指针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top[0]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等于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-1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时该栈为空；当第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号栈的栈顶指针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top[1]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等于</a:t>
            </a:r>
            <a:r>
              <a:rPr lang="en-US" altLang="zh-CN" sz="2400" i="1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时，该栈为空。两个栈均从两端向中间增长。试编写双栈初始化，判断栈空、栈满、进栈和出栈等算法的函数。双栈数据结构的定义如下：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Courier New" panose="02070309020205020404" pitchFamily="49" charset="0"/>
              </a:rPr>
              <a:t> </a:t>
            </a:r>
            <a:r>
              <a:rPr lang="zh-CN" altLang="en-US" sz="2400">
                <a:latin typeface="楷体_GB2312"/>
                <a:ea typeface="楷体_GB231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楷体_GB2312"/>
                <a:ea typeface="楷体_GB2312"/>
                <a:cs typeface="Courier New" panose="02070309020205020404" pitchFamily="49" charset="0"/>
              </a:rPr>
              <a:t>typedef struct{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 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   int top[2], bot[2];  //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栈顶和栈底指针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　 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SElemType *V;      	//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栈数组 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 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  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int m;          	//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栈最大可容纳元素个数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 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}DblStack;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1187450" y="4941888"/>
          <a:ext cx="6048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4" name="图片" r:id="rId1" imgW="3819525" imgH="1082675" progId="Word.Picture.8">
                  <p:embed/>
                </p:oleObj>
              </mc:Choice>
              <mc:Fallback>
                <p:oleObj name="图片" r:id="rId1" imgW="3819525" imgH="10826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26" t="16228" r="2759" b="36267"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60483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9" name="Comment 7"/>
          <p:cNvSpPr>
            <a:spLocks noChangeArrowheads="1"/>
          </p:cNvSpPr>
          <p:nvPr/>
        </p:nvSpPr>
        <p:spPr bwMode="auto">
          <a:xfrm>
            <a:off x="5580063" y="-63500"/>
            <a:ext cx="3389312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算法设计题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179388" y="1062038"/>
            <a:ext cx="8697912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/>
              <a:t>//</a:t>
            </a:r>
            <a:r>
              <a:rPr lang="zh-CN" altLang="en-US" sz="2800"/>
              <a:t>初始化一个大小为</a:t>
            </a:r>
            <a:r>
              <a:rPr lang="en-US" altLang="zh-CN" sz="2800"/>
              <a:t>m</a:t>
            </a:r>
            <a:r>
              <a:rPr lang="zh-CN" altLang="en-US" sz="2800"/>
              <a:t>的双向栈</a:t>
            </a:r>
            <a:r>
              <a:rPr lang="en-US" altLang="zh-CN" sz="2800"/>
              <a:t>s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Status Init_Stack(DblStack &amp;s,int m)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</a:t>
            </a:r>
            <a:r>
              <a:rPr lang="en-US" altLang="zh-CN" sz="2400"/>
              <a:t>s.V=</a:t>
            </a:r>
            <a:r>
              <a:rPr lang="en-US" altLang="zh-CN" sz="2400">
                <a:ea typeface="楷体_GB2312"/>
                <a:cs typeface="楷体_GB2312"/>
              </a:rPr>
              <a:t>new SElemType[m]</a:t>
            </a:r>
            <a:r>
              <a:rPr lang="zh-CN" altLang="en-US" sz="2400">
                <a:ea typeface="楷体_GB2312"/>
                <a:cs typeface="楷体_GB2312"/>
              </a:rPr>
              <a:t>；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 </a:t>
            </a:r>
            <a:r>
              <a:rPr lang="zh-CN" altLang="en-US" sz="2400"/>
              <a:t> </a:t>
            </a:r>
            <a:r>
              <a:rPr lang="en-US" altLang="zh-CN" sz="2400"/>
              <a:t>s.bot[0]=-1;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s.bot[1]=m;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s.top[0]=-1;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s.top[1]=m;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return OK;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778245" name="Comment 5"/>
          <p:cNvSpPr>
            <a:spLocks noChangeArrowheads="1"/>
          </p:cNvSpPr>
          <p:nvPr/>
        </p:nvSpPr>
        <p:spPr bwMode="auto">
          <a:xfrm>
            <a:off x="7092950" y="-63500"/>
            <a:ext cx="18764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答案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83299" name="Rectangle 4"/>
          <p:cNvSpPr>
            <a:spLocks noChangeArrowheads="1"/>
          </p:cNvSpPr>
          <p:nvPr/>
        </p:nvSpPr>
        <p:spPr bwMode="auto">
          <a:xfrm>
            <a:off x="304800" y="765175"/>
            <a:ext cx="88392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/>
              <a:t>//</a:t>
            </a:r>
            <a:r>
              <a:rPr lang="zh-CN" altLang="en-US"/>
              <a:t>判栈</a:t>
            </a:r>
            <a:r>
              <a:rPr lang="en-US" altLang="zh-CN"/>
              <a:t>i</a:t>
            </a:r>
            <a:r>
              <a:rPr lang="zh-CN" altLang="en-US"/>
              <a:t>空否</a:t>
            </a:r>
            <a:r>
              <a:rPr lang="en-US" altLang="zh-CN"/>
              <a:t>, </a:t>
            </a:r>
            <a:r>
              <a:rPr lang="zh-CN" altLang="en-US"/>
              <a:t>空返回</a:t>
            </a:r>
            <a:r>
              <a:rPr lang="en-US" altLang="zh-CN"/>
              <a:t>1, </a:t>
            </a:r>
            <a:r>
              <a:rPr lang="zh-CN" altLang="en-US"/>
              <a:t>否则返回</a:t>
            </a:r>
            <a:r>
              <a:rPr lang="en-US" altLang="zh-CN"/>
              <a:t>0</a:t>
            </a:r>
            <a:endParaRPr lang="en-US" altLang="zh-CN"/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int</a:t>
            </a:r>
            <a:r>
              <a:rPr lang="en-US" altLang="zh-CN"/>
              <a:t> IsEmpty(DblStack s,int i)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{return s.top[i] == s.bot[i]; }</a:t>
            </a:r>
            <a:endParaRPr lang="en-US" altLang="zh-CN"/>
          </a:p>
          <a:p>
            <a:pPr>
              <a:buFontTx/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en-US" altLang="zh-CN"/>
              <a:t>//</a:t>
            </a:r>
            <a:r>
              <a:rPr lang="zh-CN" altLang="en-US"/>
              <a:t>判栈满否</a:t>
            </a:r>
            <a:r>
              <a:rPr lang="en-US" altLang="zh-CN"/>
              <a:t>, </a:t>
            </a:r>
            <a:r>
              <a:rPr lang="zh-CN" altLang="en-US"/>
              <a:t>满返回</a:t>
            </a:r>
            <a:r>
              <a:rPr lang="en-US" altLang="zh-CN"/>
              <a:t>1, </a:t>
            </a:r>
            <a:r>
              <a:rPr lang="zh-CN" altLang="en-US"/>
              <a:t>否则返回</a:t>
            </a:r>
            <a:r>
              <a:rPr lang="en-US" altLang="zh-CN"/>
              <a:t>0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int IsFull(DblStack s)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{	if(s.top[0]+1==s.top[1]) return 1;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else return 0;}</a:t>
            </a:r>
            <a:endParaRPr lang="en-US" altLang="zh-CN"/>
          </a:p>
        </p:txBody>
      </p:sp>
      <p:sp>
        <p:nvSpPr>
          <p:cNvPr id="779269" name="Comment 5"/>
          <p:cNvSpPr>
            <a:spLocks noChangeArrowheads="1"/>
          </p:cNvSpPr>
          <p:nvPr/>
        </p:nvSpPr>
        <p:spPr bwMode="auto">
          <a:xfrm>
            <a:off x="7092950" y="-63500"/>
            <a:ext cx="18764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答案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250825" y="836613"/>
            <a:ext cx="86979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void Dblpush(DblStack &amp;s,SElemType x,int i)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{  	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if( IsFull (s ) )  exit(1);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	// </a:t>
            </a:r>
            <a:r>
              <a:rPr lang="zh-CN" altLang="en-US" sz="2400"/>
              <a:t>栈满则停止执行</a:t>
            </a:r>
            <a:endParaRPr lang="zh-CN" altLang="en-US" sz="2400"/>
          </a:p>
          <a:p>
            <a:pPr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if ( i == 0 ) s.V[ ++s.top[0] ] = x; 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//</a:t>
            </a:r>
            <a:r>
              <a:rPr lang="zh-CN" altLang="en-US" sz="2400"/>
              <a:t>栈</a:t>
            </a:r>
            <a:r>
              <a:rPr lang="en-US" altLang="zh-CN" sz="2400"/>
              <a:t>0</a:t>
            </a:r>
            <a:r>
              <a:rPr lang="zh-CN" altLang="en-US" sz="2400"/>
              <a:t>情形：栈顶指针先加</a:t>
            </a:r>
            <a:r>
              <a:rPr lang="en-US" altLang="zh-CN" sz="2400"/>
              <a:t>1, </a:t>
            </a:r>
            <a:r>
              <a:rPr lang="zh-CN" altLang="en-US" sz="2400"/>
              <a:t>然后按此地址进栈</a:t>
            </a:r>
            <a:endParaRPr lang="zh-CN" altLang="en-US" sz="2400"/>
          </a:p>
          <a:p>
            <a:pPr>
              <a:buFontTx/>
              <a:buNone/>
            </a:pPr>
            <a:r>
              <a:rPr lang="zh-CN" altLang="en-US" sz="2400"/>
              <a:t>   </a:t>
            </a:r>
            <a:r>
              <a:rPr lang="en-US" altLang="zh-CN" sz="2400"/>
              <a:t>else s.V[--s.top[1]]=x;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//</a:t>
            </a:r>
            <a:r>
              <a:rPr lang="zh-CN" altLang="en-US" sz="2400"/>
              <a:t>栈</a:t>
            </a:r>
            <a:r>
              <a:rPr lang="en-US" altLang="zh-CN" sz="2400"/>
              <a:t>1</a:t>
            </a:r>
            <a:r>
              <a:rPr lang="zh-CN" altLang="en-US" sz="2400"/>
              <a:t>情形：栈顶指针先减</a:t>
            </a:r>
            <a:r>
              <a:rPr lang="en-US" altLang="zh-CN" sz="2400"/>
              <a:t>1, </a:t>
            </a:r>
            <a:r>
              <a:rPr lang="zh-CN" altLang="en-US" sz="2400"/>
              <a:t>然后按此地址进栈	</a:t>
            </a:r>
            <a:endParaRPr lang="zh-CN" altLang="en-US" sz="2400"/>
          </a:p>
          <a:p>
            <a:pPr>
              <a:buFontTx/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781317" name="Comment 5"/>
          <p:cNvSpPr>
            <a:spLocks noChangeArrowheads="1"/>
          </p:cNvSpPr>
          <p:nvPr/>
        </p:nvSpPr>
        <p:spPr bwMode="auto">
          <a:xfrm>
            <a:off x="7092950" y="-63500"/>
            <a:ext cx="18764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答案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179388" y="892175"/>
            <a:ext cx="86979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int</a:t>
            </a:r>
            <a:r>
              <a:rPr lang="en-US" altLang="zh-CN" sz="2800"/>
              <a:t> Dblpop(DblStack </a:t>
            </a:r>
            <a:r>
              <a:rPr lang="en-US" altLang="zh-CN" sz="2400"/>
              <a:t>&amp;</a:t>
            </a:r>
            <a:r>
              <a:rPr lang="en-US" altLang="zh-CN" sz="2800"/>
              <a:t>s,int i,SElemType &amp;x)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{if ( IsEmpty ( s,i ) ) return 0; 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//</a:t>
            </a:r>
            <a:r>
              <a:rPr lang="zh-CN" altLang="en-US" sz="2800"/>
              <a:t>判栈空否</a:t>
            </a:r>
            <a:r>
              <a:rPr lang="en-US" altLang="zh-CN" sz="2800"/>
              <a:t>, </a:t>
            </a:r>
            <a:r>
              <a:rPr lang="zh-CN" altLang="en-US" sz="2800"/>
              <a:t>若栈空则函数返回</a:t>
            </a:r>
            <a:r>
              <a:rPr lang="en-US" altLang="zh-CN" sz="2800"/>
              <a:t>0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if ( i == 0 ) s.top[0]--;	//</a:t>
            </a:r>
            <a:r>
              <a:rPr lang="zh-CN" altLang="en-US" sz="2800"/>
              <a:t>栈</a:t>
            </a:r>
            <a:r>
              <a:rPr lang="en-US" altLang="zh-CN" sz="2800"/>
              <a:t>0</a:t>
            </a:r>
            <a:r>
              <a:rPr lang="zh-CN" altLang="en-US" sz="2800"/>
              <a:t>情形：栈顶指针减</a:t>
            </a:r>
            <a:r>
              <a:rPr lang="en-US" altLang="zh-CN" sz="2800"/>
              <a:t>1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else s.top[1]++; //</a:t>
            </a:r>
            <a:r>
              <a:rPr lang="zh-CN" altLang="en-US" sz="2800"/>
              <a:t>栈</a:t>
            </a:r>
            <a:r>
              <a:rPr lang="en-US" altLang="zh-CN" sz="2800"/>
              <a:t>1</a:t>
            </a:r>
            <a:r>
              <a:rPr lang="zh-CN" altLang="en-US" sz="2800"/>
              <a:t>情形：栈顶指针加</a:t>
            </a:r>
            <a:r>
              <a:rPr lang="en-US" altLang="zh-CN" sz="2800"/>
              <a:t>1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return 1;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}</a:t>
            </a:r>
            <a:r>
              <a:rPr lang="en-US" altLang="zh-CN" sz="2800" b="0"/>
              <a:t> </a:t>
            </a:r>
            <a:endParaRPr lang="en-US" altLang="zh-CN" sz="2800" b="0"/>
          </a:p>
        </p:txBody>
      </p:sp>
      <p:sp>
        <p:nvSpPr>
          <p:cNvPr id="782341" name="Comment 5"/>
          <p:cNvSpPr>
            <a:spLocks noChangeArrowheads="1"/>
          </p:cNvSpPr>
          <p:nvPr/>
        </p:nvSpPr>
        <p:spPr bwMode="auto">
          <a:xfrm>
            <a:off x="7092950" y="-63500"/>
            <a:ext cx="18764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答案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86371" name="Rectangle 4"/>
          <p:cNvSpPr>
            <a:spLocks noChangeArrowheads="1"/>
          </p:cNvSpPr>
          <p:nvPr/>
        </p:nvSpPr>
        <p:spPr bwMode="auto">
          <a:xfrm>
            <a:off x="323850" y="1341438"/>
            <a:ext cx="8064500" cy="2911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（</a:t>
            </a:r>
            <a:r>
              <a:rPr lang="en-US" altLang="zh-CN" sz="2800">
                <a:ea typeface="楷体_GB2312"/>
                <a:cs typeface="楷体_GB2312"/>
              </a:rPr>
              <a:t>10</a:t>
            </a:r>
            <a:r>
              <a:rPr lang="zh-CN" altLang="en-US" sz="2800">
                <a:ea typeface="楷体_GB2312"/>
                <a:cs typeface="楷体_GB2312"/>
              </a:rPr>
              <a:t>）已知</a:t>
            </a:r>
            <a:r>
              <a:rPr lang="en-US" altLang="zh-CN" sz="2800">
                <a:ea typeface="楷体_GB2312"/>
                <a:cs typeface="楷体_GB2312"/>
              </a:rPr>
              <a:t>f</a:t>
            </a:r>
            <a:r>
              <a:rPr lang="zh-CN" altLang="en-US" sz="2800">
                <a:ea typeface="楷体_GB2312"/>
                <a:cs typeface="楷体_GB2312"/>
              </a:rPr>
              <a:t>为单链表的表头指针</a:t>
            </a:r>
            <a:r>
              <a:rPr lang="en-US" altLang="zh-CN" sz="2800">
                <a:ea typeface="楷体_GB2312"/>
                <a:cs typeface="楷体_GB2312"/>
              </a:rPr>
              <a:t>, </a:t>
            </a:r>
            <a:r>
              <a:rPr lang="zh-CN" altLang="en-US" sz="2800">
                <a:ea typeface="楷体_GB2312"/>
                <a:cs typeface="楷体_GB2312"/>
              </a:rPr>
              <a:t>链表中存储的都是整型数据，试写出实现下列运算的</a:t>
            </a:r>
            <a:r>
              <a:rPr lang="zh-CN" altLang="en-US" sz="2800">
                <a:solidFill>
                  <a:srgbClr val="FF0000"/>
                </a:solidFill>
                <a:ea typeface="楷体_GB2312"/>
                <a:cs typeface="楷体_GB2312"/>
              </a:rPr>
              <a:t>递归</a:t>
            </a:r>
            <a:r>
              <a:rPr lang="zh-CN" altLang="en-US" sz="2800">
                <a:ea typeface="楷体_GB2312"/>
                <a:cs typeface="楷体_GB2312"/>
              </a:rPr>
              <a:t>算法：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① 求链表中的最大整数；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② 求链表的结点个数；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③ 求所有整数的</a:t>
            </a:r>
            <a:r>
              <a:rPr lang="zh-CN" altLang="en-US" sz="2800">
                <a:solidFill>
                  <a:srgbClr val="FF0000"/>
                </a:solidFill>
                <a:ea typeface="楷体_GB2312"/>
                <a:cs typeface="楷体_GB2312"/>
              </a:rPr>
              <a:t>平均值</a:t>
            </a:r>
            <a:r>
              <a:rPr lang="zh-CN" altLang="en-US" sz="2800">
                <a:ea typeface="楷体_GB2312"/>
                <a:cs typeface="楷体_GB2312"/>
              </a:rPr>
              <a:t>。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800" b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77221" name="Comment 5"/>
          <p:cNvSpPr>
            <a:spLocks noChangeArrowheads="1"/>
          </p:cNvSpPr>
          <p:nvPr/>
        </p:nvSpPr>
        <p:spPr bwMode="auto">
          <a:xfrm>
            <a:off x="5580063" y="-63500"/>
            <a:ext cx="3389312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算法设计题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79388" y="3879850"/>
            <a:ext cx="8697912" cy="22352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void main( ){	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LinkList L;	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	CreatList(L);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	printf("</a:t>
            </a:r>
            <a:r>
              <a:rPr lang="zh-CN" altLang="en-US" sz="2400">
                <a:ea typeface="楷体_GB2312"/>
                <a:cs typeface="楷体_GB2312"/>
              </a:rPr>
              <a:t>链表中的最大整数为：</a:t>
            </a:r>
            <a:r>
              <a:rPr lang="en-US" altLang="zh-CN" sz="2400">
                <a:ea typeface="楷体_GB2312"/>
                <a:cs typeface="楷体_GB2312"/>
              </a:rPr>
              <a:t>%d \n”,GetMax(L-&gt;next);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	……}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9388" y="733425"/>
            <a:ext cx="8697912" cy="3013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int GetMax(LinkList p){//</a:t>
            </a:r>
            <a:r>
              <a:rPr lang="zh-CN" altLang="en-US" sz="2400">
                <a:ea typeface="楷体_GB2312"/>
                <a:cs typeface="楷体_GB2312"/>
              </a:rPr>
              <a:t>求链表中的最大整数</a:t>
            </a:r>
            <a:endParaRPr lang="zh-CN" altLang="en-US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000">
                <a:ea typeface="楷体_GB2312"/>
                <a:cs typeface="楷体_GB2312"/>
              </a:rPr>
              <a:t>	</a:t>
            </a:r>
            <a:r>
              <a:rPr lang="en-US" altLang="zh-CN" sz="2000">
                <a:ea typeface="楷体_GB2312"/>
                <a:cs typeface="楷体_GB2312"/>
              </a:rPr>
              <a:t>if(!p-&gt;next)	return p-&gt;data;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	else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	{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		int max=GetMax(p-&gt;next);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		return  p-&gt;data&gt;=max ? p-&gt;data:max;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	}</a:t>
            </a:r>
            <a:endParaRPr lang="en-US" altLang="zh-CN" sz="20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000">
                <a:ea typeface="楷体_GB2312"/>
                <a:cs typeface="楷体_GB2312"/>
              </a:rPr>
              <a:t>}</a:t>
            </a:r>
            <a:endParaRPr lang="en-US" altLang="zh-CN" sz="2000">
              <a:ea typeface="楷体_GB2312"/>
              <a:cs typeface="楷体_GB2312"/>
            </a:endParaRPr>
          </a:p>
        </p:txBody>
      </p:sp>
      <p:sp>
        <p:nvSpPr>
          <p:cNvPr id="783366" name="Comment 6"/>
          <p:cNvSpPr>
            <a:spLocks noChangeArrowheads="1"/>
          </p:cNvSpPr>
          <p:nvPr/>
        </p:nvSpPr>
        <p:spPr bwMode="auto">
          <a:xfrm>
            <a:off x="7092950" y="-63500"/>
            <a:ext cx="187642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提示</a:t>
            </a:r>
            <a:endParaRPr lang="zh-CN" altLang="en-US" sz="1600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 animBg="1"/>
      <p:bldP spid="783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8"/>
          <p:cNvSpPr>
            <a:spLocks noChangeArrowheads="1"/>
          </p:cNvSpPr>
          <p:nvPr/>
        </p:nvSpPr>
        <p:spPr bwMode="auto">
          <a:xfrm>
            <a:off x="0" y="511175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3.3 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栈的表示和操作的实现</a:t>
            </a:r>
            <a:endParaRPr lang="zh-CN" altLang="en-US" sz="400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38915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916" name="Picture 6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71638"/>
            <a:ext cx="5105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37125" y="2608263"/>
            <a:ext cx="4206875" cy="9461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“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进</a:t>
            </a:r>
            <a:r>
              <a:rPr lang="zh-CN" altLang="en-US" sz="2800">
                <a:ea typeface="楷体_GB2312"/>
                <a:cs typeface="楷体_GB2312"/>
              </a:rPr>
              <a:t>”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 ＝压入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=PUSH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)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“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出</a:t>
            </a:r>
            <a:r>
              <a:rPr lang="zh-CN" altLang="en-US" sz="2800">
                <a:ea typeface="楷体_GB2312"/>
                <a:cs typeface="楷体_GB2312"/>
              </a:rPr>
              <a:t>”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 ＝弹出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=POP( )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grpSp>
        <p:nvGrpSpPr>
          <p:cNvPr id="2" name="Group 1029"/>
          <p:cNvGrpSpPr/>
          <p:nvPr/>
        </p:nvGrpSpPr>
        <p:grpSpPr bwMode="auto">
          <a:xfrm>
            <a:off x="5494338" y="560388"/>
            <a:ext cx="1752600" cy="3625850"/>
            <a:chOff x="3439" y="595"/>
            <a:chExt cx="1104" cy="2284"/>
          </a:xfrm>
        </p:grpSpPr>
        <p:sp>
          <p:nvSpPr>
            <p:cNvPr id="39980" name="Rectangle 1030"/>
            <p:cNvSpPr>
              <a:spLocks noChangeArrowheads="1"/>
            </p:cNvSpPr>
            <p:nvPr/>
          </p:nvSpPr>
          <p:spPr bwMode="auto">
            <a:xfrm>
              <a:off x="3466" y="2592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1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81" name="Rectangle 1031"/>
            <p:cNvSpPr>
              <a:spLocks noChangeArrowheads="1"/>
            </p:cNvSpPr>
            <p:nvPr/>
          </p:nvSpPr>
          <p:spPr bwMode="auto">
            <a:xfrm>
              <a:off x="3466" y="2305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2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82" name="Rectangle 1032"/>
            <p:cNvSpPr>
              <a:spLocks noChangeArrowheads="1"/>
            </p:cNvSpPr>
            <p:nvPr/>
          </p:nvSpPr>
          <p:spPr bwMode="auto">
            <a:xfrm>
              <a:off x="3466" y="2018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/>
                  <a:cs typeface="楷体_GB2312"/>
                </a:rPr>
                <a:t>……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83" name="Rectangle 1033"/>
            <p:cNvSpPr>
              <a:spLocks noChangeArrowheads="1"/>
            </p:cNvSpPr>
            <p:nvPr/>
          </p:nvSpPr>
          <p:spPr bwMode="auto">
            <a:xfrm>
              <a:off x="3466" y="1158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n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84" name="Line 1034"/>
            <p:cNvSpPr>
              <a:spLocks noChangeShapeType="1"/>
            </p:cNvSpPr>
            <p:nvPr/>
          </p:nvSpPr>
          <p:spPr bwMode="auto">
            <a:xfrm>
              <a:off x="3466" y="928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Line 1035"/>
            <p:cNvSpPr>
              <a:spLocks noChangeShapeType="1"/>
            </p:cNvSpPr>
            <p:nvPr/>
          </p:nvSpPr>
          <p:spPr bwMode="auto">
            <a:xfrm>
              <a:off x="3466" y="146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6" name="Line 1036"/>
            <p:cNvSpPr>
              <a:spLocks noChangeShapeType="1"/>
            </p:cNvSpPr>
            <p:nvPr/>
          </p:nvSpPr>
          <p:spPr bwMode="auto">
            <a:xfrm>
              <a:off x="3466" y="201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1037"/>
            <p:cNvSpPr>
              <a:spLocks noChangeShapeType="1"/>
            </p:cNvSpPr>
            <p:nvPr/>
          </p:nvSpPr>
          <p:spPr bwMode="auto">
            <a:xfrm>
              <a:off x="3466" y="230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Line 1038"/>
            <p:cNvSpPr>
              <a:spLocks noChangeShapeType="1"/>
            </p:cNvSpPr>
            <p:nvPr/>
          </p:nvSpPr>
          <p:spPr bwMode="auto">
            <a:xfrm>
              <a:off x="3466" y="25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Line 1039"/>
            <p:cNvSpPr>
              <a:spLocks noChangeShapeType="1"/>
            </p:cNvSpPr>
            <p:nvPr/>
          </p:nvSpPr>
          <p:spPr bwMode="auto">
            <a:xfrm>
              <a:off x="3466" y="2879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1040"/>
            <p:cNvSpPr>
              <a:spLocks noChangeShapeType="1"/>
            </p:cNvSpPr>
            <p:nvPr/>
          </p:nvSpPr>
          <p:spPr bwMode="auto">
            <a:xfrm>
              <a:off x="3466" y="928"/>
              <a:ext cx="0" cy="19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Line 1041"/>
            <p:cNvSpPr>
              <a:spLocks noChangeShapeType="1"/>
            </p:cNvSpPr>
            <p:nvPr/>
          </p:nvSpPr>
          <p:spPr bwMode="auto">
            <a:xfrm>
              <a:off x="4522" y="918"/>
              <a:ext cx="0" cy="19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Rectangle 1042"/>
            <p:cNvSpPr>
              <a:spLocks noChangeArrowheads="1"/>
            </p:cNvSpPr>
            <p:nvPr/>
          </p:nvSpPr>
          <p:spPr bwMode="auto">
            <a:xfrm>
              <a:off x="3604" y="595"/>
              <a:ext cx="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顺序栈</a:t>
              </a: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S</a:t>
              </a:r>
              <a:endParaRPr lang="en-US" altLang="zh-CN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93" name="Rectangle 1043"/>
            <p:cNvSpPr>
              <a:spLocks noChangeArrowheads="1"/>
            </p:cNvSpPr>
            <p:nvPr/>
          </p:nvSpPr>
          <p:spPr bwMode="auto">
            <a:xfrm>
              <a:off x="3466" y="1731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i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94" name="Line 1044"/>
            <p:cNvSpPr>
              <a:spLocks noChangeShapeType="1"/>
            </p:cNvSpPr>
            <p:nvPr/>
          </p:nvSpPr>
          <p:spPr bwMode="auto">
            <a:xfrm>
              <a:off x="3471" y="174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1045"/>
            <p:cNvSpPr>
              <a:spLocks noChangeArrowheads="1"/>
            </p:cNvSpPr>
            <p:nvPr/>
          </p:nvSpPr>
          <p:spPr bwMode="auto">
            <a:xfrm>
              <a:off x="3439" y="1421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/>
                  <a:cs typeface="楷体_GB2312"/>
                </a:rPr>
                <a:t>……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96" name="Line 1046"/>
            <p:cNvSpPr>
              <a:spLocks noChangeShapeType="1"/>
            </p:cNvSpPr>
            <p:nvPr/>
          </p:nvSpPr>
          <p:spPr bwMode="auto">
            <a:xfrm>
              <a:off x="3459" y="116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Rectangle 1047"/>
            <p:cNvSpPr>
              <a:spLocks noChangeArrowheads="1"/>
            </p:cNvSpPr>
            <p:nvPr/>
          </p:nvSpPr>
          <p:spPr bwMode="auto">
            <a:xfrm>
              <a:off x="3487" y="918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accent1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1049"/>
          <p:cNvGrpSpPr/>
          <p:nvPr/>
        </p:nvGrpSpPr>
        <p:grpSpPr bwMode="auto">
          <a:xfrm>
            <a:off x="2660650" y="962025"/>
            <a:ext cx="869950" cy="3184525"/>
            <a:chOff x="1654" y="848"/>
            <a:chExt cx="548" cy="2006"/>
          </a:xfrm>
        </p:grpSpPr>
        <p:sp>
          <p:nvSpPr>
            <p:cNvPr id="39976" name="Text Box 1050"/>
            <p:cNvSpPr txBox="1">
              <a:spLocks noChangeArrowheads="1"/>
            </p:cNvSpPr>
            <p:nvPr/>
          </p:nvSpPr>
          <p:spPr bwMode="auto">
            <a:xfrm>
              <a:off x="1654" y="25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表头</a:t>
              </a:r>
              <a:endParaRPr lang="zh-CN" altLang="en-US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7" name="Text Box 1051"/>
            <p:cNvSpPr txBox="1">
              <a:spLocks noChangeArrowheads="1"/>
            </p:cNvSpPr>
            <p:nvPr/>
          </p:nvSpPr>
          <p:spPr bwMode="auto">
            <a:xfrm>
              <a:off x="1700" y="848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表尾</a:t>
              </a:r>
              <a:endParaRPr lang="zh-CN" altLang="en-US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8" name="Line 1052"/>
            <p:cNvSpPr>
              <a:spLocks noChangeShapeType="1"/>
            </p:cNvSpPr>
            <p:nvPr/>
          </p:nvSpPr>
          <p:spPr bwMode="auto">
            <a:xfrm flipH="1">
              <a:off x="1698" y="2854"/>
              <a:ext cx="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1053"/>
            <p:cNvSpPr>
              <a:spLocks noChangeShapeType="1"/>
            </p:cNvSpPr>
            <p:nvPr/>
          </p:nvSpPr>
          <p:spPr bwMode="auto">
            <a:xfrm flipH="1">
              <a:off x="1698" y="1132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54"/>
          <p:cNvGrpSpPr/>
          <p:nvPr/>
        </p:nvGrpSpPr>
        <p:grpSpPr bwMode="auto">
          <a:xfrm>
            <a:off x="7200900" y="1273175"/>
            <a:ext cx="1695450" cy="2851150"/>
            <a:chOff x="4514" y="1044"/>
            <a:chExt cx="1068" cy="1796"/>
          </a:xfrm>
        </p:grpSpPr>
        <p:sp>
          <p:nvSpPr>
            <p:cNvPr id="39972" name="Text Box 1055"/>
            <p:cNvSpPr txBox="1">
              <a:spLocks noChangeArrowheads="1"/>
            </p:cNvSpPr>
            <p:nvPr/>
          </p:nvSpPr>
          <p:spPr bwMode="auto">
            <a:xfrm>
              <a:off x="4595" y="2552"/>
              <a:ext cx="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栈底</a:t>
              </a:r>
              <a:r>
                <a:rPr lang="en-US" altLang="zh-CN" sz="24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base</a:t>
              </a:r>
              <a:endParaRPr lang="en-US" altLang="zh-CN" sz="24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3" name="Line 1056"/>
            <p:cNvSpPr>
              <a:spLocks noChangeShapeType="1"/>
            </p:cNvSpPr>
            <p:nvPr/>
          </p:nvSpPr>
          <p:spPr bwMode="auto">
            <a:xfrm flipH="1">
              <a:off x="4577" y="2806"/>
              <a:ext cx="1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Text Box 1057"/>
            <p:cNvSpPr txBox="1">
              <a:spLocks noChangeArrowheads="1"/>
            </p:cNvSpPr>
            <p:nvPr/>
          </p:nvSpPr>
          <p:spPr bwMode="auto">
            <a:xfrm>
              <a:off x="4514" y="1044"/>
              <a:ext cx="7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楷体_GB2312"/>
                  <a:ea typeface="楷体_GB2312"/>
                  <a:cs typeface="楷体_GB2312"/>
                </a:rPr>
                <a:t>栈顶</a:t>
              </a:r>
              <a:r>
                <a:rPr lang="en-US" altLang="zh-CN" sz="24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top</a:t>
              </a:r>
              <a:endParaRPr lang="en-US" altLang="zh-CN" sz="24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5" name="Line 1058"/>
            <p:cNvSpPr>
              <a:spLocks noChangeShapeType="1"/>
            </p:cNvSpPr>
            <p:nvPr/>
          </p:nvSpPr>
          <p:spPr bwMode="auto">
            <a:xfrm flipH="1">
              <a:off x="4543" y="1338"/>
              <a:ext cx="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59"/>
          <p:cNvGrpSpPr/>
          <p:nvPr/>
        </p:nvGrpSpPr>
        <p:grpSpPr bwMode="auto">
          <a:xfrm>
            <a:off x="4481513" y="1189038"/>
            <a:ext cx="1012825" cy="2978150"/>
            <a:chOff x="2801" y="991"/>
            <a:chExt cx="638" cy="1876"/>
          </a:xfrm>
        </p:grpSpPr>
        <p:sp>
          <p:nvSpPr>
            <p:cNvPr id="39970" name="Text Box 1060"/>
            <p:cNvSpPr txBox="1">
              <a:spLocks noChangeArrowheads="1"/>
            </p:cNvSpPr>
            <p:nvPr/>
          </p:nvSpPr>
          <p:spPr bwMode="auto">
            <a:xfrm>
              <a:off x="2821" y="2617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  <a:cs typeface="楷体_GB2312"/>
                </a:rPr>
                <a:t>低地址</a:t>
              </a:r>
              <a:endParaRPr lang="zh-CN" altLang="en-US" sz="2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1" name="Text Box 1061"/>
            <p:cNvSpPr txBox="1">
              <a:spLocks noChangeArrowheads="1"/>
            </p:cNvSpPr>
            <p:nvPr/>
          </p:nvSpPr>
          <p:spPr bwMode="auto">
            <a:xfrm>
              <a:off x="2801" y="991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  <a:cs typeface="楷体_GB2312"/>
                </a:rPr>
                <a:t>高地址</a:t>
              </a:r>
              <a:endParaRPr lang="zh-CN" altLang="en-US" sz="2000"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67654" name="Rectangle 1062"/>
          <p:cNvSpPr>
            <a:spLocks noChangeArrowheads="1"/>
          </p:cNvSpPr>
          <p:nvPr/>
        </p:nvSpPr>
        <p:spPr bwMode="auto">
          <a:xfrm>
            <a:off x="611188" y="4422775"/>
            <a:ext cx="26908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写入：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v[i]= 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800" baseline="-1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i</a:t>
            </a:r>
            <a:endParaRPr lang="en-US" altLang="zh-CN" sz="28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读出： 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x= v[i]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7655" name="Rectangle 1063"/>
          <p:cNvSpPr>
            <a:spLocks noChangeArrowheads="1"/>
          </p:cNvSpPr>
          <p:nvPr/>
        </p:nvSpPr>
        <p:spPr bwMode="auto">
          <a:xfrm>
            <a:off x="5064125" y="4495800"/>
            <a:ext cx="3009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压入：</a:t>
            </a:r>
            <a:r>
              <a:rPr lang="en-US" altLang="zh-CN" sz="2400">
                <a:latin typeface="楷体_GB2312"/>
                <a:ea typeface="楷体_GB2312"/>
                <a:cs typeface="楷体_GB2312"/>
                <a:hlinkClick r:id="" action="ppaction://hlinkshowjump?jump=nextslide"/>
              </a:rPr>
              <a:t>PUSH (</a:t>
            </a:r>
            <a:r>
              <a:rPr lang="en-US" altLang="zh-CN" sz="2400">
                <a:solidFill>
                  <a:schemeClr val="accent1"/>
                </a:solidFill>
                <a:latin typeface="楷体_GB2312"/>
                <a:ea typeface="楷体_GB2312"/>
                <a:cs typeface="楷体_GB2312"/>
                <a:hlinkClick r:id="" action="ppaction://hlinkshowjump?jump=nextslide"/>
              </a:rPr>
              <a:t>a</a:t>
            </a:r>
            <a:r>
              <a:rPr lang="en-US" altLang="zh-CN" sz="2400" baseline="-10000">
                <a:solidFill>
                  <a:schemeClr val="accent1"/>
                </a:solidFill>
                <a:latin typeface="楷体_GB2312"/>
                <a:ea typeface="楷体_GB2312"/>
                <a:cs typeface="楷体_GB2312"/>
                <a:hlinkClick r:id="" action="ppaction://hlinkshowjump?jump=nextslide"/>
              </a:rPr>
              <a:t>n+1</a:t>
            </a:r>
            <a:r>
              <a:rPr lang="en-US" altLang="zh-CN" sz="2400">
                <a:latin typeface="楷体_GB2312"/>
                <a:ea typeface="楷体_GB2312"/>
                <a:cs typeface="楷体_GB2312"/>
                <a:hlinkClick r:id="" action="ppaction://hlinkshowjump?jump=nextslide"/>
              </a:rPr>
              <a:t>)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弹出： </a:t>
            </a:r>
            <a:r>
              <a:rPr lang="en-US" altLang="zh-CN" sz="2400">
                <a:latin typeface="楷体_GB2312"/>
                <a:ea typeface="楷体_GB2312"/>
                <a:cs typeface="楷体_GB2312"/>
                <a:hlinkClick r:id="rId1" action="ppaction://hlinksldjump"/>
              </a:rPr>
              <a:t>POP  (x)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67656" name="Rectangle 1064"/>
          <p:cNvSpPr>
            <a:spLocks noChangeArrowheads="1"/>
          </p:cNvSpPr>
          <p:nvPr/>
        </p:nvSpPr>
        <p:spPr bwMode="auto">
          <a:xfrm>
            <a:off x="1547813" y="5546725"/>
            <a:ext cx="6192837" cy="5794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前提：一定要预设栈顶指针</a:t>
            </a:r>
            <a:r>
              <a:rPr lang="en-US" altLang="zh-CN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top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！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" name="Group 1065"/>
          <p:cNvGrpSpPr/>
          <p:nvPr/>
        </p:nvGrpSpPr>
        <p:grpSpPr bwMode="auto">
          <a:xfrm>
            <a:off x="0" y="1073150"/>
            <a:ext cx="1016000" cy="3117850"/>
            <a:chOff x="-22" y="918"/>
            <a:chExt cx="640" cy="1964"/>
          </a:xfrm>
        </p:grpSpPr>
        <p:sp>
          <p:nvSpPr>
            <p:cNvPr id="39967" name="Text Box 1066"/>
            <p:cNvSpPr txBox="1">
              <a:spLocks noChangeArrowheads="1"/>
            </p:cNvSpPr>
            <p:nvPr/>
          </p:nvSpPr>
          <p:spPr bwMode="auto">
            <a:xfrm>
              <a:off x="-22" y="2632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  <a:cs typeface="楷体_GB2312"/>
                </a:rPr>
                <a:t>低地址</a:t>
              </a:r>
              <a:endParaRPr lang="zh-CN" altLang="en-US" sz="2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68" name="Text Box 1067"/>
            <p:cNvSpPr txBox="1">
              <a:spLocks noChangeArrowheads="1"/>
            </p:cNvSpPr>
            <p:nvPr/>
          </p:nvSpPr>
          <p:spPr bwMode="auto">
            <a:xfrm>
              <a:off x="0" y="918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  <a:cs typeface="楷体_GB2312"/>
                </a:rPr>
                <a:t>高地址</a:t>
              </a:r>
              <a:endParaRPr lang="zh-CN" altLang="en-US" sz="20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69" name="Rectangle 1068"/>
            <p:cNvSpPr>
              <a:spLocks noChangeArrowheads="1"/>
            </p:cNvSpPr>
            <p:nvPr/>
          </p:nvSpPr>
          <p:spPr bwMode="auto">
            <a:xfrm>
              <a:off x="113" y="1695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v[i]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7" name="Group 1069"/>
          <p:cNvGrpSpPr/>
          <p:nvPr/>
        </p:nvGrpSpPr>
        <p:grpSpPr bwMode="auto">
          <a:xfrm>
            <a:off x="955675" y="550863"/>
            <a:ext cx="1736725" cy="3698875"/>
            <a:chOff x="580" y="589"/>
            <a:chExt cx="1094" cy="2330"/>
          </a:xfrm>
        </p:grpSpPr>
        <p:sp>
          <p:nvSpPr>
            <p:cNvPr id="39950" name="Rectangle 1070"/>
            <p:cNvSpPr>
              <a:spLocks noChangeArrowheads="1"/>
            </p:cNvSpPr>
            <p:nvPr/>
          </p:nvSpPr>
          <p:spPr bwMode="auto">
            <a:xfrm>
              <a:off x="596" y="2632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1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51" name="Rectangle 1071"/>
            <p:cNvSpPr>
              <a:spLocks noChangeArrowheads="1"/>
            </p:cNvSpPr>
            <p:nvPr/>
          </p:nvSpPr>
          <p:spPr bwMode="auto">
            <a:xfrm>
              <a:off x="596" y="2345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2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52" name="Rectangle 1072"/>
            <p:cNvSpPr>
              <a:spLocks noChangeArrowheads="1"/>
            </p:cNvSpPr>
            <p:nvPr/>
          </p:nvSpPr>
          <p:spPr bwMode="auto">
            <a:xfrm>
              <a:off x="580" y="1730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a</a:t>
              </a:r>
              <a:r>
                <a:rPr lang="en-US" altLang="zh-CN" sz="2800" baseline="-100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i</a:t>
              </a:r>
              <a:endPara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53" name="Rectangle 1073"/>
            <p:cNvSpPr>
              <a:spLocks noChangeArrowheads="1"/>
            </p:cNvSpPr>
            <p:nvPr/>
          </p:nvSpPr>
          <p:spPr bwMode="auto">
            <a:xfrm>
              <a:off x="618" y="1146"/>
              <a:ext cx="105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a</a:t>
              </a:r>
              <a:r>
                <a:rPr lang="en-US" altLang="zh-CN" sz="2400" baseline="-10000">
                  <a:latin typeface="楷体_GB2312"/>
                  <a:ea typeface="楷体_GB2312"/>
                  <a:cs typeface="楷体_GB2312"/>
                </a:rPr>
                <a:t>n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54" name="Line 1074"/>
            <p:cNvSpPr>
              <a:spLocks noChangeShapeType="1"/>
            </p:cNvSpPr>
            <p:nvPr/>
          </p:nvSpPr>
          <p:spPr bwMode="auto">
            <a:xfrm>
              <a:off x="596" y="92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075"/>
            <p:cNvSpPr>
              <a:spLocks noChangeShapeType="1"/>
            </p:cNvSpPr>
            <p:nvPr/>
          </p:nvSpPr>
          <p:spPr bwMode="auto">
            <a:xfrm>
              <a:off x="596" y="141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1076"/>
            <p:cNvSpPr>
              <a:spLocks noChangeShapeType="1"/>
            </p:cNvSpPr>
            <p:nvPr/>
          </p:nvSpPr>
          <p:spPr bwMode="auto">
            <a:xfrm>
              <a:off x="596" y="171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1077"/>
            <p:cNvSpPr>
              <a:spLocks noChangeShapeType="1"/>
            </p:cNvSpPr>
            <p:nvPr/>
          </p:nvSpPr>
          <p:spPr bwMode="auto">
            <a:xfrm>
              <a:off x="596" y="202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1078"/>
            <p:cNvSpPr>
              <a:spLocks noChangeShapeType="1"/>
            </p:cNvSpPr>
            <p:nvPr/>
          </p:nvSpPr>
          <p:spPr bwMode="auto">
            <a:xfrm>
              <a:off x="596" y="2345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1079"/>
            <p:cNvSpPr>
              <a:spLocks noChangeShapeType="1"/>
            </p:cNvSpPr>
            <p:nvPr/>
          </p:nvSpPr>
          <p:spPr bwMode="auto">
            <a:xfrm>
              <a:off x="596" y="263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1080"/>
            <p:cNvSpPr>
              <a:spLocks noChangeShapeType="1"/>
            </p:cNvSpPr>
            <p:nvPr/>
          </p:nvSpPr>
          <p:spPr bwMode="auto">
            <a:xfrm>
              <a:off x="596" y="2919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1081"/>
            <p:cNvSpPr>
              <a:spLocks noChangeShapeType="1"/>
            </p:cNvSpPr>
            <p:nvPr/>
          </p:nvSpPr>
          <p:spPr bwMode="auto">
            <a:xfrm>
              <a:off x="596" y="928"/>
              <a:ext cx="0" cy="19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082"/>
            <p:cNvSpPr>
              <a:spLocks noChangeShapeType="1"/>
            </p:cNvSpPr>
            <p:nvPr/>
          </p:nvSpPr>
          <p:spPr bwMode="auto">
            <a:xfrm>
              <a:off x="1652" y="928"/>
              <a:ext cx="0" cy="19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Rectangle 1083"/>
            <p:cNvSpPr>
              <a:spLocks noChangeArrowheads="1"/>
            </p:cNvSpPr>
            <p:nvPr/>
          </p:nvSpPr>
          <p:spPr bwMode="auto">
            <a:xfrm>
              <a:off x="596" y="2038"/>
              <a:ext cx="10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    </a:t>
              </a:r>
              <a:r>
                <a:rPr lang="en-US" altLang="zh-CN" sz="2400">
                  <a:ea typeface="楷体_GB2312"/>
                  <a:cs typeface="楷体_GB2312"/>
                </a:rPr>
                <a:t>……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64" name="Rectangle 1084"/>
            <p:cNvSpPr>
              <a:spLocks noChangeArrowheads="1"/>
            </p:cNvSpPr>
            <p:nvPr/>
          </p:nvSpPr>
          <p:spPr bwMode="auto">
            <a:xfrm>
              <a:off x="580" y="589"/>
              <a:ext cx="10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顺序表</a:t>
              </a: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V[n]</a:t>
              </a:r>
              <a:endParaRPr lang="en-US" altLang="zh-CN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65" name="Rectangle 1085"/>
            <p:cNvSpPr>
              <a:spLocks noChangeArrowheads="1"/>
            </p:cNvSpPr>
            <p:nvPr/>
          </p:nvSpPr>
          <p:spPr bwMode="auto">
            <a:xfrm>
              <a:off x="596" y="1404"/>
              <a:ext cx="10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/>
                  <a:ea typeface="楷体_GB2312"/>
                  <a:cs typeface="楷体_GB2312"/>
                </a:rPr>
                <a:t>     </a:t>
              </a:r>
              <a:r>
                <a:rPr lang="en-US" altLang="zh-CN" sz="2400">
                  <a:ea typeface="楷体_GB2312"/>
                  <a:cs typeface="楷体_GB2312"/>
                </a:rPr>
                <a:t>……</a:t>
              </a:r>
              <a:endParaRPr lang="en-US" altLang="zh-CN" sz="24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66" name="Line 1086"/>
            <p:cNvSpPr>
              <a:spLocks noChangeShapeType="1"/>
            </p:cNvSpPr>
            <p:nvPr/>
          </p:nvSpPr>
          <p:spPr bwMode="auto">
            <a:xfrm>
              <a:off x="596" y="113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80" name="Rectangle 1088"/>
          <p:cNvSpPr>
            <a:spLocks noChangeArrowheads="1"/>
          </p:cNvSpPr>
          <p:nvPr/>
        </p:nvSpPr>
        <p:spPr bwMode="auto">
          <a:xfrm>
            <a:off x="5929313" y="965200"/>
            <a:ext cx="96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800" baseline="-10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n+1</a:t>
            </a:r>
            <a:endParaRPr lang="en-US" altLang="zh-CN" sz="2800" baseline="-100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949" name="Rectangle 1089"/>
          <p:cNvSpPr>
            <a:spLocks noChangeArrowheads="1"/>
          </p:cNvSpPr>
          <p:nvPr/>
        </p:nvSpPr>
        <p:spPr bwMode="auto">
          <a:xfrm>
            <a:off x="39688" y="0"/>
            <a:ext cx="548640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顺序栈与顺序表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36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36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4" grpId="0" autoUpdateAnimBg="0" build="p"/>
      <p:bldP spid="367655" grpId="0" autoUpdateAnimBg="0" build="p"/>
      <p:bldP spid="367656" grpId="0" animBg="1" autoUpdateAnimBg="0"/>
      <p:bldP spid="3676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6675" y="1588"/>
            <a:ext cx="3524250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顺序栈的表示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7969" name="Text Box 17"/>
          <p:cNvSpPr txBox="1">
            <a:spLocks noChangeArrowheads="1"/>
          </p:cNvSpPr>
          <p:nvPr/>
        </p:nvSpPr>
        <p:spPr bwMode="auto">
          <a:xfrm>
            <a:off x="76200" y="2989263"/>
            <a:ext cx="2438400" cy="195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空栈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base == top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>
                <a:latin typeface="楷体_GB2312"/>
                <a:ea typeface="楷体_GB2312"/>
                <a:cs typeface="楷体_GB2312"/>
              </a:rPr>
              <a:t>是栈空标志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stacksize = 4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047875" y="744538"/>
            <a:ext cx="1828800" cy="2193925"/>
            <a:chOff x="1056" y="1440"/>
            <a:chExt cx="1152" cy="1382"/>
          </a:xfrm>
        </p:grpSpPr>
        <p:sp>
          <p:nvSpPr>
            <p:cNvPr id="42045" name="Text Box 19"/>
            <p:cNvSpPr txBox="1">
              <a:spLocks noChangeArrowheads="1"/>
            </p:cNvSpPr>
            <p:nvPr/>
          </p:nvSpPr>
          <p:spPr bwMode="auto">
            <a:xfrm>
              <a:off x="1104" y="214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2046" name="Rectangle 20"/>
            <p:cNvSpPr>
              <a:spLocks noChangeArrowheads="1"/>
            </p:cNvSpPr>
            <p:nvPr/>
          </p:nvSpPr>
          <p:spPr bwMode="auto"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42047" name="Line 21"/>
            <p:cNvSpPr>
              <a:spLocks noChangeShapeType="1"/>
            </p:cNvSpPr>
            <p:nvPr/>
          </p:nvSpPr>
          <p:spPr bwMode="auto">
            <a:xfrm>
              <a:off x="1776" y="211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8" name="Line 22"/>
            <p:cNvSpPr>
              <a:spLocks noChangeShapeType="1"/>
            </p:cNvSpPr>
            <p:nvPr/>
          </p:nvSpPr>
          <p:spPr bwMode="auto">
            <a:xfrm>
              <a:off x="1776" y="2400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9" name="Line 23"/>
            <p:cNvSpPr>
              <a:spLocks noChangeShapeType="1"/>
            </p:cNvSpPr>
            <p:nvPr/>
          </p:nvSpPr>
          <p:spPr bwMode="auto">
            <a:xfrm>
              <a:off x="1776" y="1776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0" name="Line 24"/>
            <p:cNvSpPr>
              <a:spLocks noChangeShapeType="1"/>
            </p:cNvSpPr>
            <p:nvPr/>
          </p:nvSpPr>
          <p:spPr bwMode="auto">
            <a:xfrm>
              <a:off x="1584" y="2688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1" name="Line 25"/>
            <p:cNvSpPr>
              <a:spLocks noChangeShapeType="1"/>
            </p:cNvSpPr>
            <p:nvPr/>
          </p:nvSpPr>
          <p:spPr bwMode="auto">
            <a:xfrm>
              <a:off x="1584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2" name="Text Box 26"/>
            <p:cNvSpPr txBox="1">
              <a:spLocks noChangeArrowheads="1"/>
            </p:cNvSpPr>
            <p:nvPr/>
          </p:nvSpPr>
          <p:spPr bwMode="auto">
            <a:xfrm>
              <a:off x="1824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A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2053" name="Text Box 27"/>
            <p:cNvSpPr txBox="1">
              <a:spLocks noChangeArrowheads="1"/>
            </p:cNvSpPr>
            <p:nvPr/>
          </p:nvSpPr>
          <p:spPr bwMode="auto">
            <a:xfrm>
              <a:off x="10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3" name="Group 28"/>
          <p:cNvGrpSpPr/>
          <p:nvPr/>
        </p:nvGrpSpPr>
        <p:grpSpPr bwMode="auto">
          <a:xfrm>
            <a:off x="3657600" y="744538"/>
            <a:ext cx="1828800" cy="2193925"/>
            <a:chOff x="2304" y="1440"/>
            <a:chExt cx="1152" cy="1382"/>
          </a:xfrm>
        </p:grpSpPr>
        <p:sp>
          <p:nvSpPr>
            <p:cNvPr id="42034" name="Text Box 29"/>
            <p:cNvSpPr txBox="1">
              <a:spLocks noChangeArrowheads="1"/>
            </p:cNvSpPr>
            <p:nvPr/>
          </p:nvSpPr>
          <p:spPr bwMode="auto">
            <a:xfrm>
              <a:off x="2304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2035" name="Text Box 30"/>
            <p:cNvSpPr txBox="1">
              <a:spLocks noChangeArrowheads="1"/>
            </p:cNvSpPr>
            <p:nvPr/>
          </p:nvSpPr>
          <p:spPr bwMode="auto">
            <a:xfrm>
              <a:off x="2352" y="185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2036" name="Group 31"/>
            <p:cNvGrpSpPr/>
            <p:nvPr/>
          </p:nvGrpSpPr>
          <p:grpSpPr bwMode="auto"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42037" name="Rectangle 32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2038" name="Line 33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9" name="Line 34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0" name="Line 35"/>
              <p:cNvSpPr>
                <a:spLocks noChangeShapeType="1"/>
              </p:cNvSpPr>
              <p:nvPr/>
            </p:nvSpPr>
            <p:spPr bwMode="auto">
              <a:xfrm>
                <a:off x="3024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1" name="Line 36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2" name="Text Box 37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43" name="Line 38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4" name="Text Box 39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  <p:grpSp>
        <p:nvGrpSpPr>
          <p:cNvPr id="5" name="Group 40"/>
          <p:cNvGrpSpPr/>
          <p:nvPr/>
        </p:nvGrpSpPr>
        <p:grpSpPr bwMode="auto">
          <a:xfrm>
            <a:off x="5410200" y="744538"/>
            <a:ext cx="1828800" cy="2193925"/>
            <a:chOff x="3456" y="1440"/>
            <a:chExt cx="1152" cy="1382"/>
          </a:xfrm>
        </p:grpSpPr>
        <p:grpSp>
          <p:nvGrpSpPr>
            <p:cNvPr id="42022" name="Group 41"/>
            <p:cNvGrpSpPr/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42025" name="Rectangle 42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2026" name="Line 4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7" name="Line 44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8" name="Line 45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9" name="Line 46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0" name="Text Box 47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31" name="Text Box 48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32" name="Text Box 49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C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33" name="Line 50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3" name="Text Box 51"/>
            <p:cNvSpPr txBox="1">
              <a:spLocks noChangeArrowheads="1"/>
            </p:cNvSpPr>
            <p:nvPr/>
          </p:nvSpPr>
          <p:spPr bwMode="auto">
            <a:xfrm>
              <a:off x="3456" y="146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2024" name="Text Box 52"/>
            <p:cNvSpPr txBox="1">
              <a:spLocks noChangeArrowheads="1"/>
            </p:cNvSpPr>
            <p:nvPr/>
          </p:nvSpPr>
          <p:spPr bwMode="auto">
            <a:xfrm>
              <a:off x="34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7" name="Group 53"/>
          <p:cNvGrpSpPr/>
          <p:nvPr/>
        </p:nvGrpSpPr>
        <p:grpSpPr bwMode="auto">
          <a:xfrm>
            <a:off x="7162800" y="255588"/>
            <a:ext cx="1828800" cy="2682875"/>
            <a:chOff x="4560" y="1132"/>
            <a:chExt cx="1152" cy="1690"/>
          </a:xfrm>
        </p:grpSpPr>
        <p:sp>
          <p:nvSpPr>
            <p:cNvPr id="42009" name="Text Box 54"/>
            <p:cNvSpPr txBox="1">
              <a:spLocks noChangeArrowheads="1"/>
            </p:cNvSpPr>
            <p:nvPr/>
          </p:nvSpPr>
          <p:spPr bwMode="auto">
            <a:xfrm>
              <a:off x="4608" y="11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2010" name="Text Box 55"/>
            <p:cNvSpPr txBox="1">
              <a:spLocks noChangeArrowheads="1"/>
            </p:cNvSpPr>
            <p:nvPr/>
          </p:nvSpPr>
          <p:spPr bwMode="auto">
            <a:xfrm>
              <a:off x="4560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2011" name="Group 56"/>
            <p:cNvGrpSpPr/>
            <p:nvPr/>
          </p:nvGrpSpPr>
          <p:grpSpPr bwMode="auto">
            <a:xfrm>
              <a:off x="5088" y="1248"/>
              <a:ext cx="624" cy="1488"/>
              <a:chOff x="5088" y="1248"/>
              <a:chExt cx="624" cy="1488"/>
            </a:xfrm>
          </p:grpSpPr>
          <p:sp>
            <p:nvSpPr>
              <p:cNvPr id="42012" name="Rectangle 57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2013" name="Line 58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4" name="Line 59"/>
              <p:cNvSpPr>
                <a:spLocks noChangeShapeType="1"/>
              </p:cNvSpPr>
              <p:nvPr/>
            </p:nvSpPr>
            <p:spPr bwMode="auto">
              <a:xfrm>
                <a:off x="528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Line 60"/>
              <p:cNvSpPr>
                <a:spLocks noChangeShapeType="1"/>
              </p:cNvSpPr>
              <p:nvPr/>
            </p:nvSpPr>
            <p:spPr bwMode="auto">
              <a:xfrm>
                <a:off x="5280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6" name="Line 61"/>
              <p:cNvSpPr>
                <a:spLocks noChangeShapeType="1"/>
              </p:cNvSpPr>
              <p:nvPr/>
            </p:nvSpPr>
            <p:spPr bwMode="auto">
              <a:xfrm>
                <a:off x="508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7" name="Text Box 62"/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18" name="Text Box 63"/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19" name="Text Box 64"/>
              <p:cNvSpPr txBox="1">
                <a:spLocks noChangeArrowheads="1"/>
              </p:cNvSpPr>
              <p:nvPr/>
            </p:nvSpPr>
            <p:spPr bwMode="auto">
              <a:xfrm>
                <a:off x="5328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C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20" name="Line 65"/>
              <p:cNvSpPr>
                <a:spLocks noChangeShapeType="1"/>
              </p:cNvSpPr>
              <p:nvPr/>
            </p:nvSpPr>
            <p:spPr bwMode="auto">
              <a:xfrm>
                <a:off x="5136" y="124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1" name="Text Box 66"/>
              <p:cNvSpPr txBox="1">
                <a:spLocks noChangeArrowheads="1"/>
              </p:cNvSpPr>
              <p:nvPr/>
            </p:nvSpPr>
            <p:spPr bwMode="auto">
              <a:xfrm>
                <a:off x="5328" y="14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D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  <p:grpSp>
        <p:nvGrpSpPr>
          <p:cNvPr id="41993" name="Group 73"/>
          <p:cNvGrpSpPr/>
          <p:nvPr/>
        </p:nvGrpSpPr>
        <p:grpSpPr bwMode="auto">
          <a:xfrm>
            <a:off x="-252413" y="744538"/>
            <a:ext cx="2300288" cy="2166937"/>
            <a:chOff x="207" y="614"/>
            <a:chExt cx="1449" cy="1365"/>
          </a:xfrm>
        </p:grpSpPr>
        <p:sp>
          <p:nvSpPr>
            <p:cNvPr id="41996" name="Text Box 15"/>
            <p:cNvSpPr txBox="1">
              <a:spLocks noChangeArrowheads="1"/>
            </p:cNvSpPr>
            <p:nvPr/>
          </p:nvSpPr>
          <p:spPr bwMode="auto">
            <a:xfrm>
              <a:off x="207" y="1729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1997" name="Group 72"/>
            <p:cNvGrpSpPr/>
            <p:nvPr/>
          </p:nvGrpSpPr>
          <p:grpSpPr bwMode="auto"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41998" name="Rectangle 9"/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1999" name="Line 10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0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Line 12"/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2" name="Line 1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Line 14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Text Box 16"/>
              <p:cNvSpPr txBox="1">
                <a:spLocks noChangeArrowheads="1"/>
              </p:cNvSpPr>
              <p:nvPr/>
            </p:nvSpPr>
            <p:spPr bwMode="auto">
              <a:xfrm>
                <a:off x="-240" y="161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top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05" name="Text Box 68"/>
              <p:cNvSpPr txBox="1">
                <a:spLocks noChangeArrowheads="1"/>
              </p:cNvSpPr>
              <p:nvPr/>
            </p:nvSpPr>
            <p:spPr bwMode="auto">
              <a:xfrm>
                <a:off x="960" y="67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3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06" name="Text Box 69"/>
              <p:cNvSpPr txBox="1">
                <a:spLocks noChangeArrowheads="1"/>
              </p:cNvSpPr>
              <p:nvPr/>
            </p:nvSpPr>
            <p:spPr bwMode="auto">
              <a:xfrm>
                <a:off x="960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1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07" name="Text Box 70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2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2008" name="Text Box 71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0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  <p:sp>
        <p:nvSpPr>
          <p:cNvPr id="638026" name="Text Box 74"/>
          <p:cNvSpPr txBox="1">
            <a:spLocks noChangeArrowheads="1"/>
          </p:cNvSpPr>
          <p:nvPr/>
        </p:nvSpPr>
        <p:spPr bwMode="auto">
          <a:xfrm>
            <a:off x="2886075" y="3106738"/>
            <a:ext cx="61055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top </a:t>
            </a:r>
            <a:r>
              <a:rPr lang="zh-CN" altLang="zh-CN" sz="2400">
                <a:latin typeface="楷体_GB2312"/>
                <a:ea typeface="楷体_GB2312"/>
                <a:cs typeface="楷体_GB2312"/>
              </a:rPr>
              <a:t>指示真正的</a:t>
            </a:r>
            <a:r>
              <a:rPr lang="zh-CN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栈顶元素之上</a:t>
            </a:r>
            <a:r>
              <a:rPr lang="zh-CN" altLang="zh-CN" sz="2400">
                <a:latin typeface="楷体_GB2312"/>
                <a:ea typeface="楷体_GB2312"/>
                <a:cs typeface="楷体_GB2312"/>
              </a:rPr>
              <a:t>的下标地址</a:t>
            </a:r>
            <a:endParaRPr lang="zh-CN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8027" name="Text Box 75"/>
          <p:cNvSpPr txBox="1">
            <a:spLocks noChangeArrowheads="1"/>
          </p:cNvSpPr>
          <p:nvPr/>
        </p:nvSpPr>
        <p:spPr bwMode="auto">
          <a:xfrm>
            <a:off x="2886075" y="3630613"/>
            <a:ext cx="6105525" cy="22288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>
                <a:latin typeface="楷体_GB2312"/>
                <a:ea typeface="楷体_GB2312"/>
                <a:cs typeface="楷体_GB2312"/>
              </a:rPr>
              <a:t>栈满时的处理方法：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>
                <a:latin typeface="楷体_GB2312"/>
                <a:ea typeface="楷体_GB2312"/>
                <a:cs typeface="楷体_GB2312"/>
              </a:rPr>
              <a:t>1、</a:t>
            </a:r>
            <a:r>
              <a:rPr lang="zh-CN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报错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zh-CN" sz="2800">
                <a:latin typeface="楷体_GB2312"/>
                <a:ea typeface="楷体_GB2312"/>
                <a:cs typeface="楷体_GB2312"/>
              </a:rPr>
              <a:t>返回操作系统。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>
                <a:latin typeface="楷体_GB2312"/>
                <a:ea typeface="楷体_GB2312"/>
                <a:cs typeface="楷体_GB2312"/>
              </a:rPr>
              <a:t>2、</a:t>
            </a:r>
            <a:r>
              <a:rPr lang="zh-CN" altLang="zh-CN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分配更大的空间</a:t>
            </a:r>
            <a:r>
              <a:rPr lang="zh-CN" altLang="zh-CN" sz="2800">
                <a:latin typeface="楷体_GB2312"/>
                <a:ea typeface="楷体_GB2312"/>
                <a:cs typeface="楷体_GB2312"/>
              </a:rPr>
              <a:t>，作为栈的存储空间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zh-CN" sz="2800">
                <a:latin typeface="楷体_GB2312"/>
                <a:ea typeface="楷体_GB2312"/>
                <a:cs typeface="楷体_GB2312"/>
              </a:rPr>
              <a:t>将原栈的内容移入新栈。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8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8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9" grpId="0" animBg="1" autoUpdateAnimBg="0"/>
      <p:bldP spid="638026" grpId="0" animBg="1" autoUpdateAnimBg="0"/>
      <p:bldP spid="63802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9688" y="515938"/>
            <a:ext cx="5400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#define  MAXSIZE  100</a:t>
            </a:r>
            <a:endParaRPr lang="en-US" altLang="zh-CN" sz="2800" b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typedef struct</a:t>
            </a:r>
            <a:endParaRPr lang="en-US" altLang="zh-CN" sz="2800" b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{</a:t>
            </a:r>
            <a:endParaRPr lang="en-US" altLang="zh-CN" sz="2800" b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		</a:t>
            </a:r>
            <a:r>
              <a:rPr lang="en-US" altLang="zh-CN" sz="2800" b="0">
                <a:solidFill>
                  <a:srgbClr val="FF0000"/>
                </a:solidFill>
              </a:rPr>
              <a:t>SElemType   *base;</a:t>
            </a:r>
            <a:endParaRPr lang="en-US" altLang="zh-CN" sz="2800" b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		SElemType   *top;</a:t>
            </a:r>
            <a:endParaRPr lang="en-US" altLang="zh-CN" sz="2800" b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		int stacksize;</a:t>
            </a:r>
            <a:endParaRPr lang="en-US" altLang="zh-CN" sz="2800" b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0"/>
              <a:t>}SqStack;</a:t>
            </a:r>
            <a:endParaRPr lang="en-US" altLang="zh-CN" sz="2800" b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顺序栈的表示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301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1009650" y="1500188"/>
            <a:ext cx="7516813" cy="4467225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342900" indent="-342900" algn="just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3.1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栈和队列的定义和特点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3.2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案例引入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3.3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栈的表示和操作的实现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3.4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栈与递归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3.5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队列的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的表示和操作的实现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3.6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案例分析与实现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342900" indent="-342900">
              <a:spcBef>
                <a:spcPct val="50000"/>
              </a:spcBef>
              <a:defRPr/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177925" y="561975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教学内容</a:t>
            </a:r>
            <a:endParaRPr lang="zh-CN" altLang="en-US" sz="440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22250" y="981075"/>
            <a:ext cx="465455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构造一个空栈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步骤：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(1)</a:t>
            </a: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分配空间并检查空间是否分配失败，若失败则返回错误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顺序栈初始化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44036" name="Group 6"/>
          <p:cNvGrpSpPr/>
          <p:nvPr/>
        </p:nvGrpSpPr>
        <p:grpSpPr bwMode="auto">
          <a:xfrm>
            <a:off x="5359400" y="673100"/>
            <a:ext cx="1600200" cy="2743200"/>
            <a:chOff x="3600" y="1440"/>
            <a:chExt cx="1008" cy="1728"/>
          </a:xfrm>
        </p:grpSpPr>
        <p:sp>
          <p:nvSpPr>
            <p:cNvPr id="44047" name="Rectangle 7"/>
            <p:cNvSpPr>
              <a:spLocks noChangeArrowheads="1"/>
            </p:cNvSpPr>
            <p:nvPr/>
          </p:nvSpPr>
          <p:spPr bwMode="auto">
            <a:xfrm>
              <a:off x="3600" y="2400"/>
              <a:ext cx="100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400" b="0">
                <a:latin typeface="Tahoma" panose="020B060403050404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4048" name="Rectangle 8"/>
            <p:cNvSpPr>
              <a:spLocks noChangeArrowheads="1"/>
            </p:cNvSpPr>
            <p:nvPr/>
          </p:nvSpPr>
          <p:spPr bwMode="auto">
            <a:xfrm>
              <a:off x="3600" y="1680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  <a:cs typeface="楷体_GB2312"/>
                </a:rPr>
                <a:t>stacksize</a:t>
              </a:r>
              <a:endParaRPr lang="en-US" altLang="zh-CN" sz="2400" b="0">
                <a:latin typeface="Tahoma" panose="020B060403050404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4049" name="Rectangle 9"/>
            <p:cNvSpPr>
              <a:spLocks noChangeArrowheads="1"/>
            </p:cNvSpPr>
            <p:nvPr/>
          </p:nvSpPr>
          <p:spPr bwMode="auto">
            <a:xfrm>
              <a:off x="3600" y="1920"/>
              <a:ext cx="100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ahoma" panose="020B060403050404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400" b="0">
                <a:latin typeface="Tahoma" panose="020B060403050404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4050" name="Line 10"/>
            <p:cNvSpPr>
              <a:spLocks noChangeShapeType="1"/>
            </p:cNvSpPr>
            <p:nvPr/>
          </p:nvSpPr>
          <p:spPr bwMode="auto">
            <a:xfrm>
              <a:off x="3600" y="144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1" name="Line 11"/>
            <p:cNvSpPr>
              <a:spLocks noChangeShapeType="1"/>
            </p:cNvSpPr>
            <p:nvPr/>
          </p:nvSpPr>
          <p:spPr bwMode="auto">
            <a:xfrm>
              <a:off x="4608" y="144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8988" name="Line 12"/>
          <p:cNvSpPr>
            <a:spLocks noChangeShapeType="1"/>
          </p:cNvSpPr>
          <p:nvPr/>
        </p:nvSpPr>
        <p:spPr bwMode="auto">
          <a:xfrm>
            <a:off x="4902200" y="2730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8" name="Text Box 13"/>
          <p:cNvSpPr txBox="1">
            <a:spLocks noChangeArrowheads="1"/>
          </p:cNvSpPr>
          <p:nvPr/>
        </p:nvSpPr>
        <p:spPr bwMode="auto">
          <a:xfrm>
            <a:off x="4876800" y="2174875"/>
            <a:ext cx="388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0">
                <a:latin typeface="Tahoma" panose="020B0604030504040204" pitchFamily="34" charset="0"/>
                <a:ea typeface="宋体" panose="02010600030101010101" pitchFamily="2" charset="-122"/>
                <a:cs typeface="楷体_GB2312"/>
              </a:rPr>
              <a:t>s</a:t>
            </a:r>
            <a:endParaRPr lang="en-US" altLang="zh-CN" sz="3600" b="0">
              <a:latin typeface="Tahoma" panose="020B0604030504040204" pitchFamily="34" charset="0"/>
              <a:ea typeface="宋体" panose="02010600030101010101" pitchFamily="2" charset="-122"/>
              <a:cs typeface="楷体_GB2312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7721600" y="673100"/>
            <a:ext cx="1371600" cy="2590800"/>
            <a:chOff x="4656" y="1344"/>
            <a:chExt cx="864" cy="1632"/>
          </a:xfrm>
        </p:grpSpPr>
        <p:sp>
          <p:nvSpPr>
            <p:cNvPr id="44044" name="Rectangle 15"/>
            <p:cNvSpPr>
              <a:spLocks noChangeArrowheads="1"/>
            </p:cNvSpPr>
            <p:nvPr/>
          </p:nvSpPr>
          <p:spPr bwMode="auto">
            <a:xfrm>
              <a:off x="4656" y="1584"/>
              <a:ext cx="864" cy="1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44045" name="Line 16"/>
            <p:cNvSpPr>
              <a:spLocks noChangeShapeType="1"/>
            </p:cNvSpPr>
            <p:nvPr/>
          </p:nvSpPr>
          <p:spPr bwMode="auto">
            <a:xfrm>
              <a:off x="4656" y="139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6" name="Line 17"/>
            <p:cNvSpPr>
              <a:spLocks noChangeShapeType="1"/>
            </p:cNvSpPr>
            <p:nvPr/>
          </p:nvSpPr>
          <p:spPr bwMode="auto">
            <a:xfrm>
              <a:off x="5520" y="134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8994" name="Line 18"/>
          <p:cNvSpPr>
            <a:spLocks noChangeShapeType="1"/>
          </p:cNvSpPr>
          <p:nvPr/>
        </p:nvSpPr>
        <p:spPr bwMode="auto">
          <a:xfrm>
            <a:off x="6959600" y="2501900"/>
            <a:ext cx="762000" cy="3810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8995" name="Line 19"/>
          <p:cNvSpPr>
            <a:spLocks noChangeShapeType="1"/>
          </p:cNvSpPr>
          <p:nvPr/>
        </p:nvSpPr>
        <p:spPr bwMode="auto">
          <a:xfrm>
            <a:off x="6959600" y="1663700"/>
            <a:ext cx="685800" cy="106680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8997" name="Rectangle 21"/>
          <p:cNvSpPr>
            <a:spLocks noChangeArrowheads="1"/>
          </p:cNvSpPr>
          <p:nvPr/>
        </p:nvSpPr>
        <p:spPr bwMode="auto">
          <a:xfrm>
            <a:off x="222250" y="3416300"/>
            <a:ext cx="467995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(2)</a:t>
            </a: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设置栈底和栈顶指针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S.top = S.base;</a:t>
            </a:r>
            <a:endParaRPr lang="en-US" altLang="zh-CN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8998" name="Rectangle 22"/>
          <p:cNvSpPr>
            <a:spLocks noChangeArrowheads="1"/>
          </p:cNvSpPr>
          <p:nvPr/>
        </p:nvSpPr>
        <p:spPr bwMode="auto">
          <a:xfrm>
            <a:off x="179388" y="4652963"/>
            <a:ext cx="4486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(3)</a:t>
            </a: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设置栈大小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8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38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38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7" grpId="0"/>
      <p:bldP spid="6389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9688" y="981075"/>
            <a:ext cx="89249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Status InitStack( SqStack &amp;S )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S.base =new SElemType[MAXSIZE]</a:t>
            </a:r>
            <a:r>
              <a:rPr lang="zh-CN" altLang="en-US" sz="2800">
                <a:solidFill>
                  <a:srgbClr val="FF0000"/>
                </a:solidFill>
              </a:rPr>
              <a:t>；</a:t>
            </a:r>
            <a:endParaRPr lang="zh-CN" alt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	</a:t>
            </a:r>
            <a:r>
              <a:rPr lang="en-US" altLang="zh-CN" sz="2800"/>
              <a:t>if( !S.base ) 	return OVERFLOW;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S.top = S.base;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	S.stackSize = MAXSIZE;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return OK;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顺序栈初始化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9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判断顺序栈是否为空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6083" name="Rectangle 1040"/>
          <p:cNvSpPr>
            <a:spLocks noChangeArrowheads="1"/>
          </p:cNvSpPr>
          <p:nvPr/>
        </p:nvSpPr>
        <p:spPr bwMode="auto">
          <a:xfrm>
            <a:off x="468313" y="765175"/>
            <a:ext cx="64722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bool StackEmpty( SqStack S 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{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if(</a:t>
            </a:r>
            <a:r>
              <a:rPr lang="en-US" altLang="zh-CN">
                <a:solidFill>
                  <a:srgbClr val="FF0000"/>
                </a:solidFill>
              </a:rPr>
              <a:t>S.top == S.base</a:t>
            </a:r>
            <a:r>
              <a:rPr lang="en-US" altLang="zh-CN"/>
              <a:t>) return true;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else return false;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grpSp>
        <p:nvGrpSpPr>
          <p:cNvPr id="46084" name="Group 1042"/>
          <p:cNvGrpSpPr/>
          <p:nvPr/>
        </p:nvGrpSpPr>
        <p:grpSpPr bwMode="auto">
          <a:xfrm>
            <a:off x="6372225" y="1016000"/>
            <a:ext cx="2300288" cy="2166938"/>
            <a:chOff x="207" y="614"/>
            <a:chExt cx="1449" cy="1365"/>
          </a:xfrm>
        </p:grpSpPr>
        <p:sp>
          <p:nvSpPr>
            <p:cNvPr id="46085" name="Text Box 1043"/>
            <p:cNvSpPr txBox="1">
              <a:spLocks noChangeArrowheads="1"/>
            </p:cNvSpPr>
            <p:nvPr/>
          </p:nvSpPr>
          <p:spPr bwMode="auto">
            <a:xfrm>
              <a:off x="207" y="1729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6086" name="Group 1044"/>
            <p:cNvGrpSpPr/>
            <p:nvPr/>
          </p:nvGrpSpPr>
          <p:grpSpPr bwMode="auto"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46087" name="Rectangle 1045"/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6088" name="Line 1046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89" name="Line 1047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0" name="Line 1048"/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1" name="Line 1049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2" name="Line 1050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3" name="Text Box 1051"/>
              <p:cNvSpPr txBox="1">
                <a:spLocks noChangeArrowheads="1"/>
              </p:cNvSpPr>
              <p:nvPr/>
            </p:nvSpPr>
            <p:spPr bwMode="auto">
              <a:xfrm>
                <a:off x="-240" y="161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top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6094" name="Text Box 1052"/>
              <p:cNvSpPr txBox="1">
                <a:spLocks noChangeArrowheads="1"/>
              </p:cNvSpPr>
              <p:nvPr/>
            </p:nvSpPr>
            <p:spPr bwMode="auto">
              <a:xfrm>
                <a:off x="960" y="67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3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6095" name="Text Box 1053"/>
              <p:cNvSpPr txBox="1">
                <a:spLocks noChangeArrowheads="1"/>
              </p:cNvSpPr>
              <p:nvPr/>
            </p:nvSpPr>
            <p:spPr bwMode="auto">
              <a:xfrm>
                <a:off x="960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1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6096" name="Text Box 1054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2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6097" name="Text Box 1055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0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求顺序栈的长度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8131" name="Rectangle 10"/>
          <p:cNvSpPr>
            <a:spLocks noChangeArrowheads="1"/>
          </p:cNvSpPr>
          <p:nvPr/>
        </p:nvSpPr>
        <p:spPr bwMode="auto">
          <a:xfrm>
            <a:off x="611188" y="836613"/>
            <a:ext cx="6408737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/>
              <a:t>int StackLength( SqStack S 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{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return </a:t>
            </a:r>
            <a:r>
              <a:rPr lang="en-US" altLang="zh-CN">
                <a:solidFill>
                  <a:srgbClr val="FF0000"/>
                </a:solidFill>
              </a:rPr>
              <a:t>S.top – S.base</a:t>
            </a:r>
            <a:r>
              <a:rPr lang="en-US" altLang="zh-CN"/>
              <a:t>;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grpSp>
        <p:nvGrpSpPr>
          <p:cNvPr id="48132" name="Group 11"/>
          <p:cNvGrpSpPr/>
          <p:nvPr/>
        </p:nvGrpSpPr>
        <p:grpSpPr bwMode="auto">
          <a:xfrm>
            <a:off x="6588125" y="836613"/>
            <a:ext cx="1828800" cy="2193925"/>
            <a:chOff x="2304" y="1440"/>
            <a:chExt cx="1152" cy="1382"/>
          </a:xfrm>
        </p:grpSpPr>
        <p:sp>
          <p:nvSpPr>
            <p:cNvPr id="48133" name="Text Box 12"/>
            <p:cNvSpPr txBox="1">
              <a:spLocks noChangeArrowheads="1"/>
            </p:cNvSpPr>
            <p:nvPr/>
          </p:nvSpPr>
          <p:spPr bwMode="auto">
            <a:xfrm>
              <a:off x="2304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48134" name="Text Box 13"/>
            <p:cNvSpPr txBox="1">
              <a:spLocks noChangeArrowheads="1"/>
            </p:cNvSpPr>
            <p:nvPr/>
          </p:nvSpPr>
          <p:spPr bwMode="auto">
            <a:xfrm>
              <a:off x="2352" y="185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8135" name="Group 14"/>
            <p:cNvGrpSpPr/>
            <p:nvPr/>
          </p:nvGrpSpPr>
          <p:grpSpPr bwMode="auto"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48136" name="Rectangle 15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8137" name="Line 16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8" name="Line 17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39" name="Line 18"/>
              <p:cNvSpPr>
                <a:spLocks noChangeShapeType="1"/>
              </p:cNvSpPr>
              <p:nvPr/>
            </p:nvSpPr>
            <p:spPr bwMode="auto">
              <a:xfrm>
                <a:off x="3024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0" name="Line 19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1" name="Text Box 20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8142" name="Line 21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3" name="Text Box 22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539750" y="981075"/>
            <a:ext cx="77724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/>
              <a:t>Status ClearStack( SqStack S )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if( S.base ) </a:t>
            </a:r>
            <a:r>
              <a:rPr lang="en-US" altLang="zh-CN" sz="2800">
                <a:solidFill>
                  <a:srgbClr val="FF0000"/>
                </a:solidFill>
              </a:rPr>
              <a:t>S.top = S.base;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	return OK;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  <a:p>
            <a:pPr>
              <a:buFontTx/>
              <a:buNone/>
            </a:pPr>
            <a:endParaRPr lang="en-US" altLang="zh-CN" sz="2800"/>
          </a:p>
        </p:txBody>
      </p:sp>
      <p:sp>
        <p:nvSpPr>
          <p:cNvPr id="49155" name="Rectangle 8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清空顺序栈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49156" name="Group 9"/>
          <p:cNvGrpSpPr/>
          <p:nvPr/>
        </p:nvGrpSpPr>
        <p:grpSpPr bwMode="auto">
          <a:xfrm>
            <a:off x="6372225" y="1016000"/>
            <a:ext cx="2300288" cy="2166938"/>
            <a:chOff x="207" y="614"/>
            <a:chExt cx="1449" cy="1365"/>
          </a:xfrm>
        </p:grpSpPr>
        <p:sp>
          <p:nvSpPr>
            <p:cNvPr id="49157" name="Text Box 10"/>
            <p:cNvSpPr txBox="1">
              <a:spLocks noChangeArrowheads="1"/>
            </p:cNvSpPr>
            <p:nvPr/>
          </p:nvSpPr>
          <p:spPr bwMode="auto">
            <a:xfrm>
              <a:off x="207" y="1729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49158" name="Group 11"/>
            <p:cNvGrpSpPr/>
            <p:nvPr/>
          </p:nvGrpSpPr>
          <p:grpSpPr bwMode="auto"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49159" name="Rectangle 12"/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49160" name="Line 13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1" name="Line 14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2" name="Line 15"/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3" name="Line 16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4" name="Line 17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5" name="Text Box 18"/>
              <p:cNvSpPr txBox="1">
                <a:spLocks noChangeArrowheads="1"/>
              </p:cNvSpPr>
              <p:nvPr/>
            </p:nvSpPr>
            <p:spPr bwMode="auto">
              <a:xfrm>
                <a:off x="-240" y="161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top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9166" name="Text Box 19"/>
              <p:cNvSpPr txBox="1">
                <a:spLocks noChangeArrowheads="1"/>
              </p:cNvSpPr>
              <p:nvPr/>
            </p:nvSpPr>
            <p:spPr bwMode="auto">
              <a:xfrm>
                <a:off x="960" y="67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3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9167" name="Text Box 20"/>
              <p:cNvSpPr txBox="1">
                <a:spLocks noChangeArrowheads="1"/>
              </p:cNvSpPr>
              <p:nvPr/>
            </p:nvSpPr>
            <p:spPr bwMode="auto">
              <a:xfrm>
                <a:off x="960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1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9168" name="Text Box 21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2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49169" name="Text Box 22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0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2"/>
          <p:cNvSpPr>
            <a:spLocks noChangeArrowheads="1"/>
          </p:cNvSpPr>
          <p:nvPr/>
        </p:nvSpPr>
        <p:spPr bwMode="auto">
          <a:xfrm>
            <a:off x="539750" y="765175"/>
            <a:ext cx="7772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/>
              <a:t>Status DestroyStack( SqStack &amp;S )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if( S.base )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{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delete S.base ;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	</a:t>
            </a:r>
            <a:r>
              <a:rPr lang="en-US" altLang="zh-CN" sz="2800">
                <a:solidFill>
                  <a:srgbClr val="FF0000"/>
                </a:solidFill>
              </a:rPr>
              <a:t>S.stacksize = 0;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		S.base = S.top = NULL;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	}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return OK;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50179" name="Rectangle 23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销毁顺序栈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9750" y="765175"/>
            <a:ext cx="5761038" cy="2016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(1)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判断是否栈满，若满则出错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(2)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元素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压入栈顶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(3)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栈顶指针加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1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顺序栈进栈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323850" y="2781300"/>
            <a:ext cx="86407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Status Push( SqStack &amp;S, SElemType e)  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if( S.top - S.base== S.stacksize ) // </a:t>
            </a:r>
            <a:r>
              <a:rPr lang="zh-CN" altLang="en-US" sz="2800"/>
              <a:t>栈满</a:t>
            </a:r>
            <a:endParaRPr lang="zh-CN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</a:t>
            </a:r>
            <a:r>
              <a:rPr lang="en-US" altLang="zh-CN" sz="2800"/>
              <a:t>return ERROR; 	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>
                <a:solidFill>
                  <a:srgbClr val="FF0000"/>
                </a:solidFill>
              </a:rPr>
              <a:t>*S.top++=e;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return OK;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641032" name="AutoShape 8"/>
          <p:cNvSpPr>
            <a:spLocks noChangeArrowheads="1"/>
          </p:cNvSpPr>
          <p:nvPr/>
        </p:nvSpPr>
        <p:spPr bwMode="auto">
          <a:xfrm>
            <a:off x="3995738" y="4337050"/>
            <a:ext cx="3168650" cy="1368425"/>
          </a:xfrm>
          <a:prstGeom prst="cloudCallout">
            <a:avLst>
              <a:gd name="adj1" fmla="val -83866"/>
              <a:gd name="adj2" fmla="val -3944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*S.top=e;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S.</a:t>
            </a:r>
            <a:r>
              <a:rPr lang="en-US" altLang="zh-CN">
                <a:solidFill>
                  <a:srgbClr val="FF0000"/>
                </a:solidFill>
              </a:rPr>
              <a:t>top++;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1206" name="Group 9"/>
          <p:cNvGrpSpPr/>
          <p:nvPr/>
        </p:nvGrpSpPr>
        <p:grpSpPr bwMode="auto">
          <a:xfrm>
            <a:off x="6948488" y="765175"/>
            <a:ext cx="1828800" cy="2193925"/>
            <a:chOff x="3456" y="1440"/>
            <a:chExt cx="1152" cy="1382"/>
          </a:xfrm>
        </p:grpSpPr>
        <p:grpSp>
          <p:nvGrpSpPr>
            <p:cNvPr id="51207" name="Group 10"/>
            <p:cNvGrpSpPr/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51210" name="Rectangle 11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51211" name="Line 12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2" name="Line 13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3" name="Line 14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4" name="Line 15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5" name="Text Box 16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1216" name="Text Box 17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1217" name="Text Box 18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C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1218" name="Line 19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08" name="Text Box 20"/>
            <p:cNvSpPr txBox="1">
              <a:spLocks noChangeArrowheads="1"/>
            </p:cNvSpPr>
            <p:nvPr/>
          </p:nvSpPr>
          <p:spPr bwMode="auto">
            <a:xfrm>
              <a:off x="3456" y="146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34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1" grpId="0"/>
      <p:bldP spid="6410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539750" y="765175"/>
            <a:ext cx="5903913" cy="2016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(1)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判断是否栈空，若空则出错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(2)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获取栈顶元素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</a:t>
            </a: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(3)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栈顶指针减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1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顺序栈出栈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323850" y="2781300"/>
            <a:ext cx="86407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Status Pop( SqStack &amp;S, SElemType &amp;e)  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if( S.top == S.base ) // </a:t>
            </a:r>
            <a:r>
              <a:rPr lang="zh-CN" altLang="en-US" sz="2800"/>
              <a:t>栈空</a:t>
            </a:r>
            <a:endParaRPr lang="zh-CN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        </a:t>
            </a:r>
            <a:r>
              <a:rPr lang="en-US" altLang="zh-CN" sz="2800"/>
              <a:t>return ERROR; 	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zh-CN" altLang="en-US">
                <a:solidFill>
                  <a:srgbClr val="FF0000"/>
                </a:solidFill>
              </a:rPr>
              <a:t>＝ *</a:t>
            </a:r>
            <a:r>
              <a:rPr lang="en-US" altLang="zh-CN">
                <a:solidFill>
                  <a:srgbClr val="FF0000"/>
                </a:solidFill>
              </a:rPr>
              <a:t>--S.top;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return OK;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642055" name="AutoShape 7"/>
          <p:cNvSpPr>
            <a:spLocks noChangeArrowheads="1"/>
          </p:cNvSpPr>
          <p:nvPr/>
        </p:nvSpPr>
        <p:spPr bwMode="auto">
          <a:xfrm>
            <a:off x="3995738" y="4337050"/>
            <a:ext cx="3168650" cy="1368425"/>
          </a:xfrm>
          <a:prstGeom prst="cloudCallout">
            <a:avLst>
              <a:gd name="adj1" fmla="val -83866"/>
              <a:gd name="adj2" fmla="val -3944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--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S.</a:t>
            </a:r>
            <a:r>
              <a:rPr lang="en-US" altLang="zh-CN">
                <a:solidFill>
                  <a:srgbClr val="FF0000"/>
                </a:solidFill>
              </a:rPr>
              <a:t>top;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e=*S.top;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2230" name="Group 8"/>
          <p:cNvGrpSpPr/>
          <p:nvPr/>
        </p:nvGrpSpPr>
        <p:grpSpPr bwMode="auto">
          <a:xfrm>
            <a:off x="6948488" y="765175"/>
            <a:ext cx="1828800" cy="2193925"/>
            <a:chOff x="3456" y="1440"/>
            <a:chExt cx="1152" cy="1382"/>
          </a:xfrm>
        </p:grpSpPr>
        <p:grpSp>
          <p:nvGrpSpPr>
            <p:cNvPr id="52231" name="Group 9"/>
            <p:cNvGrpSpPr/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7" name="Line 13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C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2242" name="Line 18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32" name="Text Box 19"/>
            <p:cNvSpPr txBox="1">
              <a:spLocks noChangeArrowheads="1"/>
            </p:cNvSpPr>
            <p:nvPr/>
          </p:nvSpPr>
          <p:spPr bwMode="auto">
            <a:xfrm>
              <a:off x="3456" y="146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2233" name="Text Box 20"/>
            <p:cNvSpPr txBox="1">
              <a:spLocks noChangeArrowheads="1"/>
            </p:cNvSpPr>
            <p:nvPr/>
          </p:nvSpPr>
          <p:spPr bwMode="auto">
            <a:xfrm>
              <a:off x="34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/>
      <p:bldP spid="6420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"/>
          <p:cNvSpPr>
            <a:spLocks noChangeArrowheads="1"/>
          </p:cNvSpPr>
          <p:nvPr/>
        </p:nvSpPr>
        <p:spPr bwMode="auto">
          <a:xfrm>
            <a:off x="109538" y="765175"/>
            <a:ext cx="6694487" cy="1295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AutoNum type="arabicParenBoth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判断是否空栈，若空则返回错误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AutoNum type="arabicParenBoth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否则通过栈顶指针获取栈顶元素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3251" name="Rectangle 11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取顺序栈栈顶元素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323850" y="2276475"/>
            <a:ext cx="84248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Status GetTop( SqStack S, SElemType &amp;e)  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if( S.top == S.base )	 return ERROR; 	// </a:t>
            </a:r>
            <a:r>
              <a:rPr lang="zh-CN" altLang="en-US" sz="2800"/>
              <a:t>栈空</a:t>
            </a:r>
            <a:endParaRPr lang="zh-CN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e = *( S.top – 1 );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	return OK;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}</a:t>
            </a:r>
            <a:endParaRPr lang="en-US" altLang="zh-CN" sz="2800"/>
          </a:p>
        </p:txBody>
      </p:sp>
      <p:sp>
        <p:nvSpPr>
          <p:cNvPr id="526349" name="AutoShape 13"/>
          <p:cNvSpPr>
            <a:spLocks noChangeArrowheads="1"/>
          </p:cNvSpPr>
          <p:nvPr/>
        </p:nvSpPr>
        <p:spPr bwMode="auto">
          <a:xfrm>
            <a:off x="3419475" y="3832225"/>
            <a:ext cx="5976938" cy="1668463"/>
          </a:xfrm>
          <a:prstGeom prst="cloudCallout">
            <a:avLst>
              <a:gd name="adj1" fmla="val -50398"/>
              <a:gd name="adj2" fmla="val -40843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e = *( S.top -- ); ???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3254" name="Group 14"/>
          <p:cNvGrpSpPr/>
          <p:nvPr/>
        </p:nvGrpSpPr>
        <p:grpSpPr bwMode="auto">
          <a:xfrm>
            <a:off x="6948488" y="82550"/>
            <a:ext cx="1828800" cy="2193925"/>
            <a:chOff x="3456" y="1440"/>
            <a:chExt cx="1152" cy="1382"/>
          </a:xfrm>
        </p:grpSpPr>
        <p:grpSp>
          <p:nvGrpSpPr>
            <p:cNvPr id="53255" name="Group 15"/>
            <p:cNvGrpSpPr/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53258" name="Rectangle 16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ea typeface="楷体_GB2312"/>
                  <a:cs typeface="楷体_GB2312"/>
                </a:endParaRPr>
              </a:p>
            </p:txBody>
          </p:sp>
          <p:sp>
            <p:nvSpPr>
              <p:cNvPr id="53259" name="Line 17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0" name="Line 18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1" name="Line 19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2" name="Line 20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3" name="Text Box 21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A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3264" name="Text Box 22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B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3265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  <a:ea typeface="宋体" panose="02010600030101010101" pitchFamily="2" charset="-122"/>
                    <a:cs typeface="楷体_GB2312"/>
                  </a:rPr>
                  <a:t>C</a:t>
                </a:r>
                <a:endPara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53266" name="Line 24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56" name="Text Box 25"/>
            <p:cNvSpPr txBox="1">
              <a:spLocks noChangeArrowheads="1"/>
            </p:cNvSpPr>
            <p:nvPr/>
          </p:nvSpPr>
          <p:spPr bwMode="auto">
            <a:xfrm>
              <a:off x="3456" y="146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top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34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base</a:t>
              </a:r>
              <a:endPara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/>
      <p:bldP spid="5263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476375" y="1908175"/>
            <a:ext cx="5256213" cy="1250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435612</a:t>
            </a:r>
            <a:r>
              <a:rPr lang="zh-CN" altLang="en-US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中到了</a:t>
            </a:r>
            <a:r>
              <a:rPr lang="en-US" altLang="zh-CN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12</a:t>
            </a:r>
            <a:r>
              <a:rPr lang="zh-CN" altLang="en-US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顺序不能实现；</a:t>
            </a:r>
            <a:endParaRPr lang="zh-CN" altLang="en-US" sz="2800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135426</a:t>
            </a:r>
            <a:r>
              <a:rPr lang="zh-CN" altLang="en-US" sz="2800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可以实现。</a:t>
            </a:r>
            <a:endParaRPr lang="zh-CN" altLang="en-US" sz="2800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4275" name="Rectangle 7"/>
          <p:cNvSpPr>
            <a:spLocks noChangeArrowheads="1"/>
          </p:cNvSpPr>
          <p:nvPr/>
        </p:nvSpPr>
        <p:spPr bwMode="auto">
          <a:xfrm>
            <a:off x="468313" y="7651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1.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如果一个栈的输入序列为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123456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，能否得到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435612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135426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的出栈序列？</a:t>
            </a:r>
            <a:endParaRPr lang="zh-CN" altLang="en-US" sz="28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4276" name="Rectangle 8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练习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39713" y="503238"/>
            <a:ext cx="56276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第</a:t>
            </a:r>
            <a:r>
              <a:rPr lang="en-US" altLang="zh-CN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3</a:t>
            </a:r>
            <a:r>
              <a:rPr lang="zh-CN" altLang="en-US" sz="4000">
                <a:solidFill>
                  <a:srgbClr val="CC00CC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章　栈和队列</a:t>
            </a:r>
            <a:endParaRPr lang="zh-CN" altLang="en-US" sz="4000">
              <a:solidFill>
                <a:srgbClr val="CC00CC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0" y="13065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09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596900"/>
            <a:ext cx="8112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455" name="Rectangle 7"/>
          <p:cNvSpPr>
            <a:spLocks noChangeArrowheads="1"/>
          </p:cNvSpPr>
          <p:nvPr/>
        </p:nvSpPr>
        <p:spPr bwMode="auto">
          <a:xfrm>
            <a:off x="250825" y="2276475"/>
            <a:ext cx="8532813" cy="3963988"/>
          </a:xfrm>
          <a:prstGeom prst="rect">
            <a:avLst/>
          </a:prstGeom>
          <a:solidFill>
            <a:srgbClr val="CCCCFF"/>
          </a:solidFill>
          <a:ln w="9525">
            <a:solidFill>
              <a:srgbClr val="0037E8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掌握栈和队列的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特点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，并能在相应的应用问题中正确选用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熟练掌握栈的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两种存储结构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的基本操作实现算法，特别应注意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栈满和栈空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的条件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熟练掌握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循环队列和链队列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的基本操作实现算法，特别注意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队满和队空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条件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理解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递归算法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执行过程中栈的状态变化过程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掌握表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达式求值 方法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7200" indent="-457200">
              <a:spcBef>
                <a:spcPct val="20000"/>
              </a:spcBef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1371600" lvl="2" indent="-457200">
              <a:spcBef>
                <a:spcPct val="20000"/>
              </a:spcBef>
              <a:defRPr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044575" y="1355725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教学目标</a:t>
            </a:r>
            <a:endParaRPr lang="zh-CN" altLang="en-US" sz="440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练习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5299" name="Rectangle 8"/>
          <p:cNvSpPr>
            <a:spLocks noChangeArrowheads="1"/>
          </p:cNvSpPr>
          <p:nvPr/>
        </p:nvSpPr>
        <p:spPr bwMode="auto">
          <a:xfrm>
            <a:off x="5724525" y="2133600"/>
            <a:ext cx="2303463" cy="2663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Ａ．</a:t>
            </a:r>
            <a:r>
              <a:rPr lang="en-US" altLang="zh-CN">
                <a:solidFill>
                  <a:schemeClr val="hlink"/>
                </a:solidFill>
              </a:rPr>
              <a:t>i  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Ｂ．</a:t>
            </a:r>
            <a:r>
              <a:rPr lang="en-US" altLang="zh-CN">
                <a:solidFill>
                  <a:schemeClr val="hlink"/>
                </a:solidFill>
              </a:rPr>
              <a:t>n-i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Ｃ．</a:t>
            </a:r>
            <a:r>
              <a:rPr lang="en-US" altLang="zh-CN">
                <a:solidFill>
                  <a:schemeClr val="hlink"/>
                </a:solidFill>
              </a:rPr>
              <a:t>n-i+1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Ｄ．不确定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3924300" y="1782763"/>
            <a:ext cx="72072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Ｃ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55301" name="Rectangle 11"/>
          <p:cNvSpPr>
            <a:spLocks noChangeArrowheads="1"/>
          </p:cNvSpPr>
          <p:nvPr/>
        </p:nvSpPr>
        <p:spPr bwMode="auto">
          <a:xfrm>
            <a:off x="468313" y="927100"/>
            <a:ext cx="8137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2.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若已知一个栈的入栈序列是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华文楷体" panose="02010600040101010101" pitchFamily="2" charset="-122"/>
                <a:ea typeface="楷体_GB2312"/>
                <a:cs typeface="楷体_GB2312"/>
              </a:rPr>
              <a:t>…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，其输出序列为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p3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华文楷体" panose="02010600040101010101" pitchFamily="2" charset="-122"/>
                <a:ea typeface="楷体_GB2312"/>
                <a:cs typeface="楷体_GB2312"/>
              </a:rPr>
              <a:t>…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pn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，若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p1=n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，则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pi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为</a:t>
            </a:r>
            <a:endParaRPr lang="zh-CN" altLang="en-US" sz="28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练习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1763713" y="2617788"/>
            <a:ext cx="2952750" cy="2663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Ａ． </a:t>
            </a:r>
            <a:r>
              <a:rPr lang="en-US" altLang="zh-CN">
                <a:solidFill>
                  <a:schemeClr val="hlink"/>
                </a:solidFill>
              </a:rPr>
              <a:t>top</a:t>
            </a:r>
            <a:r>
              <a:rPr lang="zh-CN" altLang="en-US">
                <a:solidFill>
                  <a:schemeClr val="hlink"/>
                </a:solidFill>
              </a:rPr>
              <a:t>不变</a:t>
            </a:r>
            <a:endParaRPr lang="zh-CN" altLang="en-US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Ｂ． </a:t>
            </a:r>
            <a:r>
              <a:rPr lang="en-US" altLang="zh-CN">
                <a:solidFill>
                  <a:schemeClr val="hlink"/>
                </a:solidFill>
              </a:rPr>
              <a:t>top=0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Ｃ． </a:t>
            </a:r>
            <a:r>
              <a:rPr lang="en-US" altLang="zh-CN">
                <a:solidFill>
                  <a:schemeClr val="hlink"/>
                </a:solidFill>
              </a:rPr>
              <a:t>top++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</a:rPr>
              <a:t>Ｄ． </a:t>
            </a:r>
            <a:r>
              <a:rPr lang="en-US" altLang="zh-CN">
                <a:solidFill>
                  <a:schemeClr val="hlink"/>
                </a:solidFill>
              </a:rPr>
              <a:t>top--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5221288" y="1885950"/>
            <a:ext cx="574675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</a:rPr>
              <a:t>D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56325" name="Rectangle 10"/>
          <p:cNvSpPr>
            <a:spLocks noChangeArrowheads="1"/>
          </p:cNvSpPr>
          <p:nvPr/>
        </p:nvSpPr>
        <p:spPr bwMode="auto">
          <a:xfrm>
            <a:off x="430213" y="685800"/>
            <a:ext cx="871378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3.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在一个具有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个单元的顺序栈中，假设以地址高端作为栈底，以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作为栈顶指针，则当作进栈处理时，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的变化为　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0" y="0"/>
            <a:ext cx="2411413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难题示例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57347" name="Group 6"/>
          <p:cNvGrpSpPr/>
          <p:nvPr/>
        </p:nvGrpSpPr>
        <p:grpSpPr bwMode="auto">
          <a:xfrm>
            <a:off x="785813" y="1679575"/>
            <a:ext cx="7839075" cy="2028825"/>
            <a:chOff x="374" y="1857"/>
            <a:chExt cx="4938" cy="1278"/>
          </a:xfrm>
        </p:grpSpPr>
        <p:sp>
          <p:nvSpPr>
            <p:cNvPr id="57350" name="Text Box 7"/>
            <p:cNvSpPr txBox="1">
              <a:spLocks noChangeArrowheads="1"/>
            </p:cNvSpPr>
            <p:nvPr/>
          </p:nvSpPr>
          <p:spPr bwMode="auto">
            <a:xfrm>
              <a:off x="384" y="2808"/>
              <a:ext cx="4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 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7351" name="Line 8"/>
            <p:cNvSpPr>
              <a:spLocks noChangeShapeType="1"/>
            </p:cNvSpPr>
            <p:nvPr/>
          </p:nvSpPr>
          <p:spPr bwMode="auto">
            <a:xfrm flipV="1">
              <a:off x="57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Line 9"/>
            <p:cNvSpPr>
              <a:spLocks noChangeShapeType="1"/>
            </p:cNvSpPr>
            <p:nvPr/>
          </p:nvSpPr>
          <p:spPr bwMode="auto">
            <a:xfrm flipV="1">
              <a:off x="2640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10"/>
            <p:cNvSpPr>
              <a:spLocks noChangeShapeType="1"/>
            </p:cNvSpPr>
            <p:nvPr/>
          </p:nvSpPr>
          <p:spPr bwMode="auto">
            <a:xfrm flipV="1">
              <a:off x="3264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11"/>
            <p:cNvSpPr>
              <a:spLocks noChangeShapeType="1"/>
            </p:cNvSpPr>
            <p:nvPr/>
          </p:nvSpPr>
          <p:spPr bwMode="auto">
            <a:xfrm flipV="1">
              <a:off x="513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Rectangle 12"/>
            <p:cNvSpPr>
              <a:spLocks noChangeArrowheads="1"/>
            </p:cNvSpPr>
            <p:nvPr/>
          </p:nvSpPr>
          <p:spPr bwMode="auto">
            <a:xfrm>
              <a:off x="672" y="2280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7356" name="Rectangle 13"/>
            <p:cNvSpPr>
              <a:spLocks noChangeArrowheads="1"/>
            </p:cNvSpPr>
            <p:nvPr/>
          </p:nvSpPr>
          <p:spPr bwMode="auto">
            <a:xfrm>
              <a:off x="2736" y="2280"/>
              <a:ext cx="432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7357" name="Rectangle 14"/>
            <p:cNvSpPr>
              <a:spLocks noChangeArrowheads="1"/>
            </p:cNvSpPr>
            <p:nvPr/>
          </p:nvSpPr>
          <p:spPr bwMode="auto">
            <a:xfrm>
              <a:off x="3168" y="2280"/>
              <a:ext cx="1728" cy="33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7358" name="Text Box 15"/>
            <p:cNvSpPr txBox="1">
              <a:spLocks noChangeArrowheads="1"/>
            </p:cNvSpPr>
            <p:nvPr/>
          </p:nvSpPr>
          <p:spPr bwMode="auto">
            <a:xfrm>
              <a:off x="720" y="1857"/>
              <a:ext cx="41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  <a:cs typeface="楷体_GB2312"/>
                </a:rPr>
                <a:t>0                                                               m-1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7359" name="Text Box 16"/>
            <p:cNvSpPr txBox="1">
              <a:spLocks noChangeArrowheads="1"/>
            </p:cNvSpPr>
            <p:nvPr/>
          </p:nvSpPr>
          <p:spPr bwMode="auto">
            <a:xfrm>
              <a:off x="374" y="2251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V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7360" name="Line 17"/>
            <p:cNvSpPr>
              <a:spLocks noChangeShapeType="1"/>
            </p:cNvSpPr>
            <p:nvPr/>
          </p:nvSpPr>
          <p:spPr bwMode="auto">
            <a:xfrm>
              <a:off x="720" y="2424"/>
              <a:ext cx="1968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Line 18"/>
            <p:cNvSpPr>
              <a:spLocks noChangeShapeType="1"/>
            </p:cNvSpPr>
            <p:nvPr/>
          </p:nvSpPr>
          <p:spPr bwMode="auto">
            <a:xfrm>
              <a:off x="3216" y="2424"/>
              <a:ext cx="1632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48" name="Rectangle 19"/>
          <p:cNvSpPr>
            <a:spLocks noChangeArrowheads="1"/>
          </p:cNvSpPr>
          <p:nvPr/>
        </p:nvSpPr>
        <p:spPr bwMode="auto">
          <a:xfrm>
            <a:off x="2770188" y="790575"/>
            <a:ext cx="4565650" cy="6683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3333CC"/>
                </a:solidFill>
              </a:rPr>
              <a:t>双栈共享一个栈空间</a:t>
            </a:r>
            <a:endParaRPr lang="zh-CN" altLang="en-US" sz="2800">
              <a:solidFill>
                <a:srgbClr val="FF3399"/>
              </a:solidFill>
            </a:endParaRP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468313" y="3933825"/>
            <a:ext cx="815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楷体_GB2312"/>
                <a:cs typeface="楷体_GB2312"/>
              </a:rPr>
              <a:t>优点：互相调剂，灵活性强，减少溢出机会 </a:t>
            </a:r>
            <a:endParaRPr lang="zh-CN" altLang="en-US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9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79388" y="908050"/>
            <a:ext cx="8856662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620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将编号为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的两个栈存放于一个数组空间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V[m]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中，栈底分别处于数组的两端。当第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0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号栈的栈顶指针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top[0]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等于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-1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时该栈为空，当第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号栈的栈顶指针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top[1]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等于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时该栈为空。两个栈均从两端向中间增长（如下图所示） 。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0" y="0"/>
            <a:ext cx="2411413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难题示例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58372" name="Group 10"/>
          <p:cNvGrpSpPr/>
          <p:nvPr/>
        </p:nvGrpSpPr>
        <p:grpSpPr bwMode="auto">
          <a:xfrm>
            <a:off x="463550" y="3708400"/>
            <a:ext cx="7591425" cy="2028825"/>
            <a:chOff x="374" y="1857"/>
            <a:chExt cx="4782" cy="1278"/>
          </a:xfrm>
        </p:grpSpPr>
        <p:sp>
          <p:nvSpPr>
            <p:cNvPr id="58374" name="Text Box 11"/>
            <p:cNvSpPr txBox="1">
              <a:spLocks noChangeArrowheads="1"/>
            </p:cNvSpPr>
            <p:nvPr/>
          </p:nvSpPr>
          <p:spPr bwMode="auto">
            <a:xfrm>
              <a:off x="384" y="2808"/>
              <a:ext cx="47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bot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top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top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bot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8375" name="Line 12"/>
            <p:cNvSpPr>
              <a:spLocks noChangeShapeType="1"/>
            </p:cNvSpPr>
            <p:nvPr/>
          </p:nvSpPr>
          <p:spPr bwMode="auto">
            <a:xfrm flipV="1">
              <a:off x="57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Line 13"/>
            <p:cNvSpPr>
              <a:spLocks noChangeShapeType="1"/>
            </p:cNvSpPr>
            <p:nvPr/>
          </p:nvSpPr>
          <p:spPr bwMode="auto">
            <a:xfrm flipV="1">
              <a:off x="2640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7" name="Line 14"/>
            <p:cNvSpPr>
              <a:spLocks noChangeShapeType="1"/>
            </p:cNvSpPr>
            <p:nvPr/>
          </p:nvSpPr>
          <p:spPr bwMode="auto">
            <a:xfrm flipV="1">
              <a:off x="3264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Line 15"/>
            <p:cNvSpPr>
              <a:spLocks noChangeShapeType="1"/>
            </p:cNvSpPr>
            <p:nvPr/>
          </p:nvSpPr>
          <p:spPr bwMode="auto">
            <a:xfrm flipV="1">
              <a:off x="513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Rectangle 16"/>
            <p:cNvSpPr>
              <a:spLocks noChangeArrowheads="1"/>
            </p:cNvSpPr>
            <p:nvPr/>
          </p:nvSpPr>
          <p:spPr bwMode="auto">
            <a:xfrm>
              <a:off x="672" y="2280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8380" name="Rectangle 17"/>
            <p:cNvSpPr>
              <a:spLocks noChangeArrowheads="1"/>
            </p:cNvSpPr>
            <p:nvPr/>
          </p:nvSpPr>
          <p:spPr bwMode="auto">
            <a:xfrm>
              <a:off x="2736" y="2280"/>
              <a:ext cx="432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3168" y="2280"/>
              <a:ext cx="1728" cy="33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58382" name="Text Box 19"/>
            <p:cNvSpPr txBox="1">
              <a:spLocks noChangeArrowheads="1"/>
            </p:cNvSpPr>
            <p:nvPr/>
          </p:nvSpPr>
          <p:spPr bwMode="auto">
            <a:xfrm>
              <a:off x="720" y="1857"/>
              <a:ext cx="41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  <a:cs typeface="楷体_GB2312"/>
                </a:rPr>
                <a:t>0                                                               m-1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8383" name="Text Box 20"/>
            <p:cNvSpPr txBox="1">
              <a:spLocks noChangeArrowheads="1"/>
            </p:cNvSpPr>
            <p:nvPr/>
          </p:nvSpPr>
          <p:spPr bwMode="auto">
            <a:xfrm>
              <a:off x="374" y="2251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V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58384" name="Line 21"/>
            <p:cNvSpPr>
              <a:spLocks noChangeShapeType="1"/>
            </p:cNvSpPr>
            <p:nvPr/>
          </p:nvSpPr>
          <p:spPr bwMode="auto">
            <a:xfrm>
              <a:off x="720" y="2424"/>
              <a:ext cx="1968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22"/>
            <p:cNvSpPr>
              <a:spLocks noChangeShapeType="1"/>
            </p:cNvSpPr>
            <p:nvPr/>
          </p:nvSpPr>
          <p:spPr bwMode="auto">
            <a:xfrm>
              <a:off x="3216" y="2424"/>
              <a:ext cx="1632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72791" name="Picture 23" descr="clickhere3">
            <a:hlinkClick r:id="rId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2484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900113" y="1484313"/>
            <a:ext cx="7632700" cy="309086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typedef struct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{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	int top[2], bot[2];     //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栈顶和栈底指针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　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SElemType *V; </a:t>
            </a:r>
            <a:r>
              <a:rPr lang="en-US" altLang="zh-CN" sz="2800"/>
              <a:t>//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栈数组</a:t>
            </a:r>
            <a:r>
              <a:rPr lang="zh-CN" altLang="en-US" sz="2800" b="0">
                <a:latin typeface="楷体_GB2312"/>
                <a:ea typeface="楷体_GB2312"/>
                <a:cs typeface="楷体_GB2312"/>
              </a:rPr>
              <a:t> 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	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int m;          </a:t>
            </a:r>
            <a:r>
              <a:rPr lang="en-US" altLang="zh-CN" sz="2800"/>
              <a:t>//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栈最大可容纳元素个数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latin typeface="楷体_GB2312"/>
                <a:ea typeface="楷体_GB2312"/>
                <a:cs typeface="楷体_GB2312"/>
              </a:rPr>
              <a:t>}DblStack;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9395" name="Rectangle 10"/>
          <p:cNvSpPr>
            <a:spLocks noChangeArrowheads="1"/>
          </p:cNvSpPr>
          <p:nvPr/>
        </p:nvSpPr>
        <p:spPr bwMode="auto">
          <a:xfrm>
            <a:off x="0" y="765175"/>
            <a:ext cx="8245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hlink"/>
                </a:solidFill>
                <a:ea typeface="楷体_GB2312"/>
                <a:cs typeface="楷体_GB2312"/>
              </a:rPr>
              <a:t>数据结构定义如下</a:t>
            </a:r>
            <a:endParaRPr lang="zh-CN" altLang="en-US" sz="3200">
              <a:solidFill>
                <a:schemeClr val="hlink"/>
              </a:solidFill>
              <a:ea typeface="楷体_GB2312"/>
              <a:cs typeface="楷体_GB2312"/>
            </a:endParaRPr>
          </a:p>
        </p:txBody>
      </p:sp>
      <p:sp>
        <p:nvSpPr>
          <p:cNvPr id="59396" name="Rectangle 29"/>
          <p:cNvSpPr>
            <a:spLocks noChangeArrowheads="1"/>
          </p:cNvSpPr>
          <p:nvPr/>
        </p:nvSpPr>
        <p:spPr bwMode="auto">
          <a:xfrm>
            <a:off x="0" y="0"/>
            <a:ext cx="2411413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难题示例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144463" y="1774825"/>
            <a:ext cx="8820150" cy="4289425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void Dblpush(DblStack &amp;s,SElemType x,int i) </a:t>
            </a:r>
            <a:r>
              <a:rPr lang="zh-CN" altLang="en-US" sz="2800">
                <a:ea typeface="楷体_GB2312"/>
                <a:cs typeface="楷体_GB2312"/>
              </a:rPr>
              <a:t>；</a:t>
            </a:r>
            <a:endParaRPr lang="zh-CN" altLang="en-US" sz="2400"/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//</a:t>
            </a:r>
            <a:r>
              <a:rPr lang="zh-CN" altLang="en-US" sz="2800">
                <a:ea typeface="楷体_GB2312"/>
                <a:cs typeface="楷体_GB2312"/>
              </a:rPr>
              <a:t>把</a:t>
            </a:r>
            <a:r>
              <a:rPr lang="en-US" altLang="zh-CN" sz="2800">
                <a:ea typeface="楷体_GB2312"/>
                <a:cs typeface="楷体_GB2312"/>
              </a:rPr>
              <a:t>x</a:t>
            </a:r>
            <a:r>
              <a:rPr lang="zh-CN" altLang="en-US" sz="2800">
                <a:ea typeface="楷体_GB2312"/>
                <a:cs typeface="楷体_GB2312"/>
              </a:rPr>
              <a:t>插入到栈</a:t>
            </a:r>
            <a:r>
              <a:rPr lang="en-US" altLang="zh-CN" sz="2800">
                <a:ea typeface="楷体_GB2312"/>
                <a:cs typeface="楷体_GB2312"/>
              </a:rPr>
              <a:t>i</a:t>
            </a:r>
            <a:r>
              <a:rPr lang="zh-CN" altLang="en-US" sz="2800">
                <a:ea typeface="楷体_GB2312"/>
                <a:cs typeface="楷体_GB2312"/>
              </a:rPr>
              <a:t>的栈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int</a:t>
            </a:r>
            <a:r>
              <a:rPr lang="en-US" altLang="zh-CN" sz="2800"/>
              <a:t> Dblpop(DblStack </a:t>
            </a:r>
            <a:r>
              <a:rPr lang="en-US" altLang="zh-CN" sz="2400"/>
              <a:t>&amp;</a:t>
            </a:r>
            <a:r>
              <a:rPr lang="en-US" altLang="zh-CN" sz="2800"/>
              <a:t>s,int i,SElemType &amp;x) </a:t>
            </a:r>
            <a:r>
              <a:rPr lang="zh-CN" altLang="en-US" sz="2800">
                <a:ea typeface="楷体_GB2312"/>
                <a:cs typeface="楷体_GB2312"/>
              </a:rPr>
              <a:t>；</a:t>
            </a:r>
            <a:endParaRPr lang="zh-CN" altLang="en-US" sz="2800"/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</a:t>
            </a:r>
            <a:r>
              <a:rPr lang="en-US" altLang="zh-CN" sz="2800">
                <a:ea typeface="楷体_GB2312"/>
                <a:cs typeface="楷体_GB2312"/>
              </a:rPr>
              <a:t>//</a:t>
            </a:r>
            <a:r>
              <a:rPr lang="zh-CN" altLang="en-US" sz="2800">
                <a:ea typeface="楷体_GB2312"/>
                <a:cs typeface="楷体_GB2312"/>
              </a:rPr>
              <a:t>退掉位于栈</a:t>
            </a:r>
            <a:r>
              <a:rPr lang="en-US" altLang="zh-CN" sz="2800">
                <a:ea typeface="楷体_GB2312"/>
                <a:cs typeface="楷体_GB2312"/>
              </a:rPr>
              <a:t>i</a:t>
            </a:r>
            <a:r>
              <a:rPr lang="zh-CN" altLang="en-US" sz="2800">
                <a:ea typeface="楷体_GB2312"/>
                <a:cs typeface="楷体_GB2312"/>
              </a:rPr>
              <a:t>栈顶的元素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int</a:t>
            </a:r>
            <a:r>
              <a:rPr lang="en-US" altLang="zh-CN"/>
              <a:t> IsEmpty(DblStack s,int i)</a:t>
            </a: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zh-CN" altLang="en-US" sz="2800">
                <a:ea typeface="楷体_GB2312"/>
                <a:cs typeface="楷体_GB2312"/>
              </a:rPr>
              <a:t>；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//</a:t>
            </a:r>
            <a:r>
              <a:rPr lang="zh-CN" altLang="en-US" sz="2800">
                <a:ea typeface="楷体_GB2312"/>
                <a:cs typeface="楷体_GB2312"/>
              </a:rPr>
              <a:t>判栈</a:t>
            </a:r>
            <a:r>
              <a:rPr lang="en-US" altLang="zh-CN" sz="2800">
                <a:ea typeface="楷体_GB2312"/>
                <a:cs typeface="楷体_GB2312"/>
              </a:rPr>
              <a:t>i</a:t>
            </a:r>
            <a:r>
              <a:rPr lang="zh-CN" altLang="en-US" sz="2800">
                <a:ea typeface="楷体_GB2312"/>
                <a:cs typeface="楷体_GB2312"/>
              </a:rPr>
              <a:t>空否</a:t>
            </a:r>
            <a:r>
              <a:rPr lang="en-US" altLang="zh-CN" sz="2800">
                <a:ea typeface="楷体_GB2312"/>
                <a:cs typeface="楷体_GB2312"/>
              </a:rPr>
              <a:t>, </a:t>
            </a:r>
            <a:r>
              <a:rPr lang="zh-CN" altLang="en-US" sz="2800">
                <a:ea typeface="楷体_GB2312"/>
                <a:cs typeface="楷体_GB2312"/>
              </a:rPr>
              <a:t>空返回</a:t>
            </a:r>
            <a:r>
              <a:rPr lang="en-US" altLang="zh-CN" sz="2800">
                <a:ea typeface="楷体_GB2312"/>
                <a:cs typeface="楷体_GB2312"/>
              </a:rPr>
              <a:t>1, </a:t>
            </a:r>
            <a:r>
              <a:rPr lang="zh-CN" altLang="en-US" sz="2800">
                <a:ea typeface="楷体_GB2312"/>
                <a:cs typeface="楷体_GB2312"/>
              </a:rPr>
              <a:t>否则返回</a:t>
            </a:r>
            <a:r>
              <a:rPr lang="en-US" altLang="zh-CN" sz="2800">
                <a:ea typeface="楷体_GB2312"/>
                <a:cs typeface="楷体_GB2312"/>
              </a:rPr>
              <a:t>0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/>
              <a:t>int IsFull(DblStack s)</a:t>
            </a:r>
            <a:r>
              <a:rPr lang="en-US" altLang="zh-CN" sz="2800">
                <a:ea typeface="楷体_GB2312"/>
                <a:cs typeface="楷体_GB2312"/>
              </a:rPr>
              <a:t> </a:t>
            </a:r>
            <a:r>
              <a:rPr lang="zh-CN" altLang="en-US" sz="2800">
                <a:ea typeface="楷体_GB2312"/>
                <a:cs typeface="楷体_GB2312"/>
              </a:rPr>
              <a:t>；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//</a:t>
            </a:r>
            <a:r>
              <a:rPr lang="zh-CN" altLang="en-US" sz="2800">
                <a:ea typeface="楷体_GB2312"/>
                <a:cs typeface="楷体_GB2312"/>
              </a:rPr>
              <a:t>判栈满否</a:t>
            </a:r>
            <a:r>
              <a:rPr lang="en-US" altLang="zh-CN" sz="2800">
                <a:ea typeface="楷体_GB2312"/>
                <a:cs typeface="楷体_GB2312"/>
              </a:rPr>
              <a:t>, </a:t>
            </a:r>
            <a:r>
              <a:rPr lang="zh-CN" altLang="en-US" sz="2800">
                <a:ea typeface="楷体_GB2312"/>
                <a:cs typeface="楷体_GB2312"/>
              </a:rPr>
              <a:t>满返回</a:t>
            </a:r>
            <a:r>
              <a:rPr lang="en-US" altLang="zh-CN" sz="2800">
                <a:ea typeface="楷体_GB2312"/>
                <a:cs typeface="楷体_GB2312"/>
              </a:rPr>
              <a:t>1, </a:t>
            </a:r>
            <a:r>
              <a:rPr lang="zh-CN" altLang="en-US" sz="2800">
                <a:ea typeface="楷体_GB2312"/>
                <a:cs typeface="楷体_GB2312"/>
              </a:rPr>
              <a:t>否则返回</a:t>
            </a:r>
            <a:r>
              <a:rPr lang="en-US" altLang="zh-CN" sz="2800">
                <a:ea typeface="楷体_GB2312"/>
                <a:cs typeface="楷体_GB2312"/>
              </a:rPr>
              <a:t>0</a:t>
            </a: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44463" y="765175"/>
            <a:ext cx="7850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</a:pPr>
            <a:r>
              <a:rPr lang="zh-CN" altLang="en-US" sz="3200">
                <a:solidFill>
                  <a:schemeClr val="hlink"/>
                </a:solidFill>
                <a:ea typeface="楷体_GB2312"/>
                <a:cs typeface="楷体_GB2312"/>
              </a:rPr>
              <a:t>试编写判断栈空、栈满、进栈和出栈四个算法的函数</a:t>
            </a:r>
            <a:r>
              <a:rPr lang="en-US" altLang="zh-CN" sz="3200">
                <a:solidFill>
                  <a:schemeClr val="hlink"/>
                </a:solidFill>
                <a:ea typeface="楷体_GB2312"/>
                <a:cs typeface="楷体_GB2312"/>
              </a:rPr>
              <a:t>(</a:t>
            </a:r>
            <a:r>
              <a:rPr lang="zh-CN" altLang="en-US" sz="3200">
                <a:solidFill>
                  <a:schemeClr val="hlink"/>
                </a:solidFill>
                <a:ea typeface="楷体_GB2312"/>
                <a:cs typeface="楷体_GB2312"/>
              </a:rPr>
              <a:t>函数定义方式如下）</a:t>
            </a:r>
            <a:endParaRPr lang="zh-CN" altLang="en-US" sz="3200">
              <a:solidFill>
                <a:schemeClr val="hlink"/>
              </a:solidFill>
              <a:ea typeface="楷体_GB2312"/>
              <a:cs typeface="楷体_GB2312"/>
            </a:endParaRPr>
          </a:p>
        </p:txBody>
      </p:sp>
      <p:sp>
        <p:nvSpPr>
          <p:cNvPr id="60420" name="Rectangle 9"/>
          <p:cNvSpPr>
            <a:spLocks noChangeArrowheads="1"/>
          </p:cNvSpPr>
          <p:nvPr/>
        </p:nvSpPr>
        <p:spPr bwMode="auto">
          <a:xfrm>
            <a:off x="0" y="0"/>
            <a:ext cx="2411413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难题示例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8"/>
          <p:cNvGrpSpPr/>
          <p:nvPr/>
        </p:nvGrpSpPr>
        <p:grpSpPr bwMode="auto">
          <a:xfrm>
            <a:off x="495300" y="2052638"/>
            <a:ext cx="7839075" cy="2028825"/>
            <a:chOff x="374" y="1857"/>
            <a:chExt cx="4938" cy="1278"/>
          </a:xfrm>
        </p:grpSpPr>
        <p:sp>
          <p:nvSpPr>
            <p:cNvPr id="61445" name="Text Box 9"/>
            <p:cNvSpPr txBox="1">
              <a:spLocks noChangeArrowheads="1"/>
            </p:cNvSpPr>
            <p:nvPr/>
          </p:nvSpPr>
          <p:spPr bwMode="auto">
            <a:xfrm>
              <a:off x="384" y="2808"/>
              <a:ext cx="4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 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[0]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[1]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1446" name="Line 10"/>
            <p:cNvSpPr>
              <a:spLocks noChangeShapeType="1"/>
            </p:cNvSpPr>
            <p:nvPr/>
          </p:nvSpPr>
          <p:spPr bwMode="auto">
            <a:xfrm flipV="1">
              <a:off x="57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7" name="Line 11"/>
            <p:cNvSpPr>
              <a:spLocks noChangeShapeType="1"/>
            </p:cNvSpPr>
            <p:nvPr/>
          </p:nvSpPr>
          <p:spPr bwMode="auto">
            <a:xfrm flipV="1">
              <a:off x="2640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8" name="Line 12"/>
            <p:cNvSpPr>
              <a:spLocks noChangeShapeType="1"/>
            </p:cNvSpPr>
            <p:nvPr/>
          </p:nvSpPr>
          <p:spPr bwMode="auto">
            <a:xfrm flipV="1">
              <a:off x="3264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9" name="Line 13"/>
            <p:cNvSpPr>
              <a:spLocks noChangeShapeType="1"/>
            </p:cNvSpPr>
            <p:nvPr/>
          </p:nvSpPr>
          <p:spPr bwMode="auto">
            <a:xfrm flipV="1">
              <a:off x="513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0" name="Rectangle 14"/>
            <p:cNvSpPr>
              <a:spLocks noChangeArrowheads="1"/>
            </p:cNvSpPr>
            <p:nvPr/>
          </p:nvSpPr>
          <p:spPr bwMode="auto">
            <a:xfrm>
              <a:off x="672" y="2280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1451" name="Rectangle 15"/>
            <p:cNvSpPr>
              <a:spLocks noChangeArrowheads="1"/>
            </p:cNvSpPr>
            <p:nvPr/>
          </p:nvSpPr>
          <p:spPr bwMode="auto">
            <a:xfrm>
              <a:off x="2736" y="2280"/>
              <a:ext cx="432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  <a:contourClr>
                <a:srgbClr val="FF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1452" name="Rectangle 16"/>
            <p:cNvSpPr>
              <a:spLocks noChangeArrowheads="1"/>
            </p:cNvSpPr>
            <p:nvPr/>
          </p:nvSpPr>
          <p:spPr bwMode="auto">
            <a:xfrm>
              <a:off x="3168" y="2280"/>
              <a:ext cx="1728" cy="336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1453" name="Text Box 17"/>
            <p:cNvSpPr txBox="1">
              <a:spLocks noChangeArrowheads="1"/>
            </p:cNvSpPr>
            <p:nvPr/>
          </p:nvSpPr>
          <p:spPr bwMode="auto">
            <a:xfrm>
              <a:off x="720" y="1857"/>
              <a:ext cx="41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宋体" panose="02010600030101010101" pitchFamily="2" charset="-122"/>
                  <a:cs typeface="楷体_GB2312"/>
                </a:rPr>
                <a:t>0                                                               m-1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1454" name="Text Box 18"/>
            <p:cNvSpPr txBox="1">
              <a:spLocks noChangeArrowheads="1"/>
            </p:cNvSpPr>
            <p:nvPr/>
          </p:nvSpPr>
          <p:spPr bwMode="auto">
            <a:xfrm>
              <a:off x="374" y="2251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  <a:cs typeface="楷体_GB2312"/>
                </a:rPr>
                <a:t>V</a:t>
              </a:r>
              <a:endParaRPr lang="en-US" altLang="zh-CN" sz="2400" b="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1455" name="Line 19"/>
            <p:cNvSpPr>
              <a:spLocks noChangeShapeType="1"/>
            </p:cNvSpPr>
            <p:nvPr/>
          </p:nvSpPr>
          <p:spPr bwMode="auto">
            <a:xfrm>
              <a:off x="720" y="2424"/>
              <a:ext cx="1968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6" name="Line 20"/>
            <p:cNvSpPr>
              <a:spLocks noChangeShapeType="1"/>
            </p:cNvSpPr>
            <p:nvPr/>
          </p:nvSpPr>
          <p:spPr bwMode="auto">
            <a:xfrm>
              <a:off x="3216" y="2424"/>
              <a:ext cx="1632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triangle" w="med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42" name="Rectangle 22"/>
          <p:cNvSpPr>
            <a:spLocks noChangeArrowheads="1"/>
          </p:cNvSpPr>
          <p:nvPr/>
        </p:nvSpPr>
        <p:spPr bwMode="auto">
          <a:xfrm>
            <a:off x="179388" y="936625"/>
            <a:ext cx="8785225" cy="1069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tabLst>
                <a:tab pos="990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tabLst>
                <a:tab pos="990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栈空：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top[i] == bot[i]  i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表示栈的编号        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lvl="1"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栈满：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top[0]+1==top[1]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或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top[1]-1==top[0]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42745" name="Comment 25"/>
          <p:cNvSpPr>
            <a:spLocks noChangeArrowheads="1"/>
          </p:cNvSpPr>
          <p:nvPr/>
        </p:nvSpPr>
        <p:spPr bwMode="auto">
          <a:xfrm>
            <a:off x="0" y="0"/>
            <a:ext cx="2411413" cy="71120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>
                <a:solidFill>
                  <a:schemeClr val="hlink"/>
                </a:solidFill>
                <a:ea typeface="楷体_GB2312" pitchFamily="49" charset="-122"/>
                <a:cs typeface="+mn-cs"/>
              </a:rPr>
              <a:t>提示</a:t>
            </a:r>
            <a:endParaRPr lang="zh-CN" altLang="en-US" sz="4000">
              <a:solidFill>
                <a:schemeClr val="hlink"/>
              </a:solidFill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链栈的表示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155575" y="692150"/>
            <a:ext cx="8799513" cy="10080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ea typeface="楷体_GB2312"/>
                <a:cs typeface="楷体_GB2312"/>
              </a:rPr>
              <a:t>运算是受限的单链表，只能在链表头部进行操作，故没有必要附加头结点。栈顶指针就是链表的头指针</a:t>
            </a:r>
            <a:endParaRPr lang="zh-CN" altLang="en-US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   </a:t>
            </a:r>
            <a:endParaRPr lang="zh-CN" altLang="en-US" sz="2800">
              <a:ea typeface="楷体_GB2312"/>
              <a:cs typeface="楷体_GB2312"/>
            </a:endParaRPr>
          </a:p>
        </p:txBody>
      </p:sp>
      <p:sp>
        <p:nvSpPr>
          <p:cNvPr id="62468" name="Rectangle 37"/>
          <p:cNvSpPr>
            <a:spLocks noChangeArrowheads="1"/>
          </p:cNvSpPr>
          <p:nvPr/>
        </p:nvSpPr>
        <p:spPr bwMode="auto">
          <a:xfrm>
            <a:off x="179388" y="2203450"/>
            <a:ext cx="5230812" cy="2954338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typedef  struct StackNode {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SElemType  data;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struct StackNode *next;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} StackNode,  *LinkStack;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LinkStack S;   </a:t>
            </a:r>
            <a:endParaRPr lang="en-US" altLang="zh-CN">
              <a:ea typeface="楷体_GB2312"/>
              <a:cs typeface="楷体_GB2312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410200" y="1943100"/>
            <a:ext cx="3810000" cy="3314700"/>
            <a:chOff x="3792" y="864"/>
            <a:chExt cx="2400" cy="1564"/>
          </a:xfrm>
        </p:grpSpPr>
        <p:sp>
          <p:nvSpPr>
            <p:cNvPr id="62470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2471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Text Box 41"/>
            <p:cNvSpPr txBox="1">
              <a:spLocks noChangeArrowheads="1"/>
            </p:cNvSpPr>
            <p:nvPr/>
          </p:nvSpPr>
          <p:spPr bwMode="auto">
            <a:xfrm>
              <a:off x="4464" y="864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data   next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2473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 栈顶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2474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栈底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2475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2476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2478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2483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链栈的初始化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491" name="Rectangle 37"/>
          <p:cNvSpPr>
            <a:spLocks noChangeArrowheads="1"/>
          </p:cNvSpPr>
          <p:nvPr/>
        </p:nvSpPr>
        <p:spPr bwMode="auto">
          <a:xfrm>
            <a:off x="617538" y="1746250"/>
            <a:ext cx="6513512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void InitStack(</a:t>
            </a:r>
            <a:r>
              <a:rPr lang="en-US" altLang="zh-CN">
                <a:ea typeface="楷体_GB2312"/>
                <a:cs typeface="楷体_GB2312"/>
              </a:rPr>
              <a:t>LinkStack</a:t>
            </a:r>
            <a:r>
              <a:rPr lang="en-US" altLang="zh-CN"/>
              <a:t> &amp;S )</a:t>
            </a: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{</a:t>
            </a: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S=NULL;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2051050" y="765175"/>
            <a:ext cx="2825750" cy="560388"/>
            <a:chOff x="720" y="3388"/>
            <a:chExt cx="1008" cy="262"/>
          </a:xfrm>
        </p:grpSpPr>
        <p:sp>
          <p:nvSpPr>
            <p:cNvPr id="63493" name="Text Box 39"/>
            <p:cNvSpPr txBox="1">
              <a:spLocks noChangeArrowheads="1"/>
            </p:cNvSpPr>
            <p:nvPr/>
          </p:nvSpPr>
          <p:spPr bwMode="auto">
            <a:xfrm>
              <a:off x="1440" y="3388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3494" name="Line 40"/>
            <p:cNvSpPr>
              <a:spLocks noChangeShapeType="1"/>
            </p:cNvSpPr>
            <p:nvPr/>
          </p:nvSpPr>
          <p:spPr bwMode="auto">
            <a:xfrm>
              <a:off x="960" y="350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Text Box 41"/>
            <p:cNvSpPr txBox="1">
              <a:spLocks noChangeArrowheads="1"/>
            </p:cNvSpPr>
            <p:nvPr/>
          </p:nvSpPr>
          <p:spPr bwMode="auto">
            <a:xfrm>
              <a:off x="720" y="3408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39688" y="0"/>
            <a:ext cx="35242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判断链栈是否为空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250825" y="981075"/>
            <a:ext cx="59134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Status StackEmpty(</a:t>
            </a:r>
            <a:r>
              <a:rPr lang="en-US" altLang="zh-CN">
                <a:ea typeface="楷体_GB2312"/>
                <a:cs typeface="楷体_GB2312"/>
              </a:rPr>
              <a:t>LinkStack</a:t>
            </a: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 S)</a:t>
            </a:r>
            <a:b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{</a:t>
            </a:r>
            <a:b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   if (S</a:t>
            </a:r>
            <a:r>
              <a:rPr lang="en-US" altLang="zh-CN">
                <a:solidFill>
                  <a:srgbClr val="FF0000"/>
                </a:solidFill>
                <a:ea typeface="楷体_GB2312"/>
                <a:cs typeface="楷体_GB2312"/>
              </a:rPr>
              <a:t>==NULL</a:t>
            </a: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) return TRUE;</a:t>
            </a:r>
            <a:b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   else return</a:t>
            </a:r>
            <a:r>
              <a:rPr lang="en-US" altLang="zh-CN"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FALSE;</a:t>
            </a:r>
            <a:b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  <a:t>}</a:t>
            </a:r>
            <a:br>
              <a:rPr lang="en-US" altLang="zh-CN">
                <a:solidFill>
                  <a:srgbClr val="000000"/>
                </a:solidFill>
                <a:ea typeface="楷体_GB2312"/>
                <a:cs typeface="楷体_GB2312"/>
              </a:rPr>
            </a:br>
            <a:endParaRPr lang="en-US" altLang="zh-CN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35911" name="Rectangle 7"/>
          <p:cNvSpPr>
            <a:spLocks noChangeArrowheads="1"/>
          </p:cNvSpPr>
          <p:nvPr/>
        </p:nvSpPr>
        <p:spPr bwMode="auto">
          <a:xfrm>
            <a:off x="927100" y="879475"/>
            <a:ext cx="2924175" cy="35687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栈（</a:t>
            </a:r>
            <a:r>
              <a:rPr lang="en-US" altLang="zh-CN"/>
              <a:t>Stack</a:t>
            </a:r>
            <a:r>
              <a:rPr lang="zh-CN" altLang="en-US"/>
              <a:t>）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1.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定义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2.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逻辑结构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3.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存储结构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4.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运算规则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5.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实现方式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4859338" y="879475"/>
            <a:ext cx="3025775" cy="3568700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队列（</a:t>
            </a:r>
            <a:r>
              <a:rPr lang="en-US" altLang="zh-CN"/>
              <a:t>Queue</a:t>
            </a:r>
            <a:r>
              <a:rPr lang="zh-CN" altLang="en-US"/>
              <a:t>）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1.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定义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2.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逻辑结构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3.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存储结构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4.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运算规则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5.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实现方式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1" grpId="0" animBg="1" autoUpdateAnimBg="0"/>
      <p:bldP spid="63591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4"/>
          <p:cNvSpPr>
            <a:spLocks noChangeArrowheads="1"/>
          </p:cNvSpPr>
          <p:nvPr/>
        </p:nvSpPr>
        <p:spPr bwMode="auto">
          <a:xfrm>
            <a:off x="7938" y="0"/>
            <a:ext cx="34051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链栈进栈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39" name="Rectangle 125"/>
          <p:cNvSpPr>
            <a:spLocks noChangeArrowheads="1"/>
          </p:cNvSpPr>
          <p:nvPr/>
        </p:nvSpPr>
        <p:spPr bwMode="auto">
          <a:xfrm>
            <a:off x="393700" y="2062163"/>
            <a:ext cx="6769100" cy="2740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Status Push(</a:t>
            </a:r>
            <a:r>
              <a:rPr lang="en-US" altLang="zh-CN" sz="2800">
                <a:ea typeface="楷体_GB2312"/>
                <a:cs typeface="楷体_GB2312"/>
              </a:rPr>
              <a:t>LinkStack &amp;S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, </a:t>
            </a:r>
            <a:r>
              <a:rPr lang="en-US" altLang="zh-CN" sz="2800">
                <a:ea typeface="楷体_GB2312"/>
                <a:cs typeface="楷体_GB2312"/>
              </a:rPr>
              <a:t>SElemType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e)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{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ea typeface="楷体_GB2312"/>
                <a:cs typeface="楷体_GB2312"/>
              </a:rPr>
              <a:t>p=new StackNode;      //</a:t>
            </a:r>
            <a:r>
              <a:rPr lang="zh-CN" altLang="en-US" sz="2800">
                <a:ea typeface="楷体_GB2312"/>
                <a:cs typeface="楷体_GB2312"/>
              </a:rPr>
              <a:t>生成新结点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if (!p) exit(OVERFLOW);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p-&gt;data=e; p-&gt;next=S; S=p;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return OK;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grpSp>
        <p:nvGrpSpPr>
          <p:cNvPr id="65540" name="Group 142"/>
          <p:cNvGrpSpPr/>
          <p:nvPr/>
        </p:nvGrpSpPr>
        <p:grpSpPr bwMode="auto">
          <a:xfrm>
            <a:off x="4724400" y="692150"/>
            <a:ext cx="4038600" cy="2286000"/>
            <a:chOff x="2688" y="1990"/>
            <a:chExt cx="2544" cy="1440"/>
          </a:xfrm>
        </p:grpSpPr>
        <p:sp>
          <p:nvSpPr>
            <p:cNvPr id="65541" name="Rectangle 126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5542" name="Line 127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" name="Line 128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129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5545" name="Rectangle 130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5546" name="Line 131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Rectangle 132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5548" name="Line 133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Rectangle 134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5550" name="Line 135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Line 136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Line 137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Line 138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Text Box 139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5555" name="Line 140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Text Box 141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938" y="0"/>
            <a:ext cx="34051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链栈进栈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6563" name="Group 6"/>
          <p:cNvGrpSpPr/>
          <p:nvPr/>
        </p:nvGrpSpPr>
        <p:grpSpPr bwMode="auto">
          <a:xfrm>
            <a:off x="4724400" y="692150"/>
            <a:ext cx="4038600" cy="2286000"/>
            <a:chOff x="2688" y="1990"/>
            <a:chExt cx="2544" cy="1440"/>
          </a:xfrm>
        </p:grpSpPr>
        <p:sp>
          <p:nvSpPr>
            <p:cNvPr id="66566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6567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6570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6571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6573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6575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6580" name="Line 21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Text Box 22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66564" name="Text Box 23"/>
          <p:cNvSpPr txBox="1">
            <a:spLocks noChangeArrowheads="1"/>
          </p:cNvSpPr>
          <p:nvPr/>
        </p:nvSpPr>
        <p:spPr bwMode="auto">
          <a:xfrm flipH="1">
            <a:off x="5410200" y="692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6565" name="Rectangle 24"/>
          <p:cNvSpPr>
            <a:spLocks noChangeArrowheads="1"/>
          </p:cNvSpPr>
          <p:nvPr/>
        </p:nvSpPr>
        <p:spPr bwMode="auto">
          <a:xfrm>
            <a:off x="393700" y="2062163"/>
            <a:ext cx="6769100" cy="2740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Status Push(</a:t>
            </a:r>
            <a:r>
              <a:rPr lang="en-US" altLang="zh-CN" sz="2800">
                <a:ea typeface="楷体_GB2312"/>
                <a:cs typeface="楷体_GB2312"/>
              </a:rPr>
              <a:t>LinkStack &amp;S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, </a:t>
            </a:r>
            <a:r>
              <a:rPr lang="en-US" altLang="zh-CN" sz="2800">
                <a:ea typeface="楷体_GB2312"/>
                <a:cs typeface="楷体_GB2312"/>
              </a:rPr>
              <a:t>SElemType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e)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{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ea typeface="楷体_GB2312"/>
                <a:cs typeface="楷体_GB2312"/>
              </a:rPr>
              <a:t>p=new StackNode;      //</a:t>
            </a:r>
            <a:r>
              <a:rPr lang="zh-CN" altLang="en-US" sz="2800">
                <a:ea typeface="楷体_GB2312"/>
                <a:cs typeface="楷体_GB2312"/>
              </a:rPr>
              <a:t>生成新结点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if (!p) exit(OVERFLOW);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p-&gt;data=e; p-&gt;next=S; S=p;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return OK;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7938" y="0"/>
            <a:ext cx="34051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链栈进栈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7587" name="Group 6"/>
          <p:cNvGrpSpPr/>
          <p:nvPr/>
        </p:nvGrpSpPr>
        <p:grpSpPr bwMode="auto">
          <a:xfrm>
            <a:off x="4724400" y="692150"/>
            <a:ext cx="4038600" cy="2286000"/>
            <a:chOff x="2688" y="1990"/>
            <a:chExt cx="2544" cy="1440"/>
          </a:xfrm>
        </p:grpSpPr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Text Box 22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67588" name="Line 23"/>
          <p:cNvSpPr>
            <a:spLocks noChangeShapeType="1"/>
          </p:cNvSpPr>
          <p:nvPr/>
        </p:nvSpPr>
        <p:spPr bwMode="auto">
          <a:xfrm>
            <a:off x="6400800" y="107315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Text Box 24"/>
          <p:cNvSpPr txBox="1">
            <a:spLocks noChangeArrowheads="1"/>
          </p:cNvSpPr>
          <p:nvPr/>
        </p:nvSpPr>
        <p:spPr bwMode="auto">
          <a:xfrm flipH="1">
            <a:off x="5410200" y="692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7590" name="Rectangle 25"/>
          <p:cNvSpPr>
            <a:spLocks noChangeArrowheads="1"/>
          </p:cNvSpPr>
          <p:nvPr/>
        </p:nvSpPr>
        <p:spPr bwMode="auto">
          <a:xfrm>
            <a:off x="393700" y="2062163"/>
            <a:ext cx="6769100" cy="2740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Status Push(</a:t>
            </a:r>
            <a:r>
              <a:rPr lang="en-US" altLang="zh-CN" sz="2800">
                <a:ea typeface="楷体_GB2312"/>
                <a:cs typeface="楷体_GB2312"/>
              </a:rPr>
              <a:t>LinkStack &amp;S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, </a:t>
            </a:r>
            <a:r>
              <a:rPr lang="en-US" altLang="zh-CN" sz="2800">
                <a:ea typeface="楷体_GB2312"/>
                <a:cs typeface="楷体_GB2312"/>
              </a:rPr>
              <a:t>SElemType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e)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{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ea typeface="楷体_GB2312"/>
                <a:cs typeface="楷体_GB2312"/>
              </a:rPr>
              <a:t>p=new StackNode;      //</a:t>
            </a:r>
            <a:r>
              <a:rPr lang="zh-CN" altLang="en-US" sz="2800">
                <a:ea typeface="楷体_GB2312"/>
                <a:cs typeface="楷体_GB2312"/>
              </a:rPr>
              <a:t>生成新结点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if (!p) exit(OVERFLOW);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p-&gt;data=e; p-&gt;next=S; S=p;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return OK;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7938" y="0"/>
            <a:ext cx="3405187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链栈进栈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8611" name="Group 6"/>
          <p:cNvGrpSpPr/>
          <p:nvPr/>
        </p:nvGrpSpPr>
        <p:grpSpPr bwMode="auto">
          <a:xfrm>
            <a:off x="4724400" y="692150"/>
            <a:ext cx="4038600" cy="2286000"/>
            <a:chOff x="2688" y="1990"/>
            <a:chExt cx="2544" cy="1440"/>
          </a:xfrm>
        </p:grpSpPr>
        <p:sp>
          <p:nvSpPr>
            <p:cNvPr id="68617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8618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p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8621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8622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8624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8626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8631" name="Line 21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Text Box 22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68612" name="Line 23"/>
          <p:cNvSpPr>
            <a:spLocks noChangeShapeType="1"/>
          </p:cNvSpPr>
          <p:nvPr/>
        </p:nvSpPr>
        <p:spPr bwMode="auto">
          <a:xfrm>
            <a:off x="6400800" y="107315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Text Box 24"/>
          <p:cNvSpPr txBox="1">
            <a:spLocks noChangeArrowheads="1"/>
          </p:cNvSpPr>
          <p:nvPr/>
        </p:nvSpPr>
        <p:spPr bwMode="auto">
          <a:xfrm flipH="1">
            <a:off x="5410200" y="6921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8614" name="Line 26"/>
          <p:cNvSpPr>
            <a:spLocks noChangeShapeType="1"/>
          </p:cNvSpPr>
          <p:nvPr/>
        </p:nvSpPr>
        <p:spPr bwMode="auto">
          <a:xfrm>
            <a:off x="5029200" y="8048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Text Box 27"/>
          <p:cNvSpPr txBox="1">
            <a:spLocks noChangeArrowheads="1"/>
          </p:cNvSpPr>
          <p:nvPr/>
        </p:nvSpPr>
        <p:spPr bwMode="auto">
          <a:xfrm>
            <a:off x="4724400" y="620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8616" name="Rectangle 28"/>
          <p:cNvSpPr>
            <a:spLocks noChangeArrowheads="1"/>
          </p:cNvSpPr>
          <p:nvPr/>
        </p:nvSpPr>
        <p:spPr bwMode="auto">
          <a:xfrm>
            <a:off x="393700" y="2062163"/>
            <a:ext cx="6769100" cy="2740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Status Push(</a:t>
            </a:r>
            <a:r>
              <a:rPr lang="en-US" altLang="zh-CN" sz="2800">
                <a:ea typeface="楷体_GB2312"/>
                <a:cs typeface="楷体_GB2312"/>
              </a:rPr>
              <a:t>LinkStack &amp;S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, </a:t>
            </a:r>
            <a:r>
              <a:rPr lang="en-US" altLang="zh-CN" sz="2800">
                <a:ea typeface="楷体_GB2312"/>
                <a:cs typeface="楷体_GB2312"/>
              </a:rPr>
              <a:t>SElemType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e)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{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ea typeface="楷体_GB2312"/>
                <a:cs typeface="楷体_GB2312"/>
              </a:rPr>
              <a:t>p=new StackNode;      //</a:t>
            </a:r>
            <a:r>
              <a:rPr lang="zh-CN" altLang="en-US" sz="2800">
                <a:ea typeface="楷体_GB2312"/>
                <a:cs typeface="楷体_GB2312"/>
              </a:rPr>
              <a:t>生成新结点</a:t>
            </a:r>
            <a:r>
              <a:rPr lang="en-US" altLang="zh-CN" sz="2800">
                <a:ea typeface="楷体_GB2312"/>
                <a:cs typeface="楷体_GB2312"/>
              </a:rPr>
              <a:t>p</a:t>
            </a:r>
            <a:r>
              <a:rPr lang="en-US" altLang="zh-CN" sz="2400">
                <a:ea typeface="楷体_GB2312"/>
                <a:cs typeface="楷体_GB2312"/>
              </a:rPr>
              <a:t> 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if (!p) exit(OVERFLOW);</a:t>
            </a:r>
            <a:b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</a:b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p-&gt;data=e; p-&gt;next=S; S=p;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return OK; </a:t>
            </a:r>
            <a:r>
              <a:rPr lang="en-US" altLang="zh-CN" sz="2800">
                <a:solidFill>
                  <a:srgbClr val="000000"/>
                </a:solidFill>
                <a:ea typeface="楷体_GB2312"/>
                <a:cs typeface="楷体_GB2312"/>
              </a:rPr>
              <a:t>}</a:t>
            </a:r>
            <a:endParaRPr lang="en-US" altLang="zh-CN" sz="280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6"/>
          <p:cNvSpPr>
            <a:spLocks noChangeArrowheads="1"/>
          </p:cNvSpPr>
          <p:nvPr/>
        </p:nvSpPr>
        <p:spPr bwMode="auto">
          <a:xfrm>
            <a:off x="0" y="30163"/>
            <a:ext cx="3405188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69635" name="Group 59"/>
          <p:cNvGrpSpPr/>
          <p:nvPr/>
        </p:nvGrpSpPr>
        <p:grpSpPr bwMode="auto">
          <a:xfrm>
            <a:off x="6789738" y="714375"/>
            <a:ext cx="1905000" cy="2438400"/>
            <a:chOff x="1680" y="2908"/>
            <a:chExt cx="1200" cy="1325"/>
          </a:xfrm>
        </p:grpSpPr>
        <p:sp>
          <p:nvSpPr>
            <p:cNvPr id="69638" name="Rectangle 60"/>
            <p:cNvSpPr>
              <a:spLocks noChangeArrowheads="1"/>
            </p:cNvSpPr>
            <p:nvPr/>
          </p:nvSpPr>
          <p:spPr bwMode="auto">
            <a:xfrm>
              <a:off x="2112" y="2908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9639" name="Line 61"/>
            <p:cNvSpPr>
              <a:spLocks noChangeShapeType="1"/>
            </p:cNvSpPr>
            <p:nvPr/>
          </p:nvSpPr>
          <p:spPr bwMode="auto">
            <a:xfrm>
              <a:off x="2496" y="290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Rectangle 62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9641" name="Line 63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Rectangle 64"/>
            <p:cNvSpPr>
              <a:spLocks noChangeArrowheads="1"/>
            </p:cNvSpPr>
            <p:nvPr/>
          </p:nvSpPr>
          <p:spPr bwMode="auto">
            <a:xfrm>
              <a:off x="2112" y="401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69643" name="Line 65"/>
            <p:cNvSpPr>
              <a:spLocks noChangeShapeType="1"/>
            </p:cNvSpPr>
            <p:nvPr/>
          </p:nvSpPr>
          <p:spPr bwMode="auto">
            <a:xfrm>
              <a:off x="2496" y="401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66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67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68"/>
            <p:cNvSpPr>
              <a:spLocks noChangeShapeType="1"/>
            </p:cNvSpPr>
            <p:nvPr/>
          </p:nvSpPr>
          <p:spPr bwMode="auto">
            <a:xfrm>
              <a:off x="2688" y="37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Text Box 69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9648" name="Line 70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Text Box 71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69650" name="Text Box 72"/>
            <p:cNvSpPr txBox="1">
              <a:spLocks noChangeArrowheads="1"/>
            </p:cNvSpPr>
            <p:nvPr/>
          </p:nvSpPr>
          <p:spPr bwMode="auto">
            <a:xfrm>
              <a:off x="2112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A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69636" name="Text Box 73"/>
          <p:cNvSpPr txBox="1">
            <a:spLocks noChangeArrowheads="1"/>
          </p:cNvSpPr>
          <p:nvPr/>
        </p:nvSpPr>
        <p:spPr bwMode="auto">
          <a:xfrm flipH="1">
            <a:off x="4787900" y="9286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 = ‘A’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69637" name="Text Box 74"/>
          <p:cNvSpPr txBox="1">
            <a:spLocks noChangeArrowheads="1"/>
          </p:cNvSpPr>
          <p:nvPr/>
        </p:nvSpPr>
        <p:spPr bwMode="auto">
          <a:xfrm>
            <a:off x="250825" y="3284538"/>
            <a:ext cx="7491413" cy="24399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Status Pop (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LinkStack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&amp;S,SElemType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&amp;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{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if (S==NULL) return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ERROR;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e = S-&gt; data;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 p = S;   S =  S-&gt; next;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delete p;   return OK;  }  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30163"/>
            <a:ext cx="3405188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70659" name="Group 6"/>
          <p:cNvGrpSpPr/>
          <p:nvPr/>
        </p:nvGrpSpPr>
        <p:grpSpPr bwMode="auto">
          <a:xfrm>
            <a:off x="6789738" y="714375"/>
            <a:ext cx="1905000" cy="2438400"/>
            <a:chOff x="1680" y="2908"/>
            <a:chExt cx="1200" cy="1325"/>
          </a:xfrm>
        </p:grpSpPr>
        <p:sp>
          <p:nvSpPr>
            <p:cNvPr id="70664" name="Rectangle 7"/>
            <p:cNvSpPr>
              <a:spLocks noChangeArrowheads="1"/>
            </p:cNvSpPr>
            <p:nvPr/>
          </p:nvSpPr>
          <p:spPr bwMode="auto">
            <a:xfrm>
              <a:off x="2112" y="2908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>
              <a:off x="2496" y="290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6" name="Rectangle 9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Rectangle 11"/>
            <p:cNvSpPr>
              <a:spLocks noChangeArrowheads="1"/>
            </p:cNvSpPr>
            <p:nvPr/>
          </p:nvSpPr>
          <p:spPr bwMode="auto">
            <a:xfrm>
              <a:off x="2112" y="401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0669" name="Line 12"/>
            <p:cNvSpPr>
              <a:spLocks noChangeShapeType="1"/>
            </p:cNvSpPr>
            <p:nvPr/>
          </p:nvSpPr>
          <p:spPr bwMode="auto">
            <a:xfrm>
              <a:off x="2496" y="401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3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14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Line 15"/>
            <p:cNvSpPr>
              <a:spLocks noChangeShapeType="1"/>
            </p:cNvSpPr>
            <p:nvPr/>
          </p:nvSpPr>
          <p:spPr bwMode="auto">
            <a:xfrm>
              <a:off x="2688" y="37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Text Box 16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70674" name="Line 17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18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70676" name="Text Box 19"/>
            <p:cNvSpPr txBox="1">
              <a:spLocks noChangeArrowheads="1"/>
            </p:cNvSpPr>
            <p:nvPr/>
          </p:nvSpPr>
          <p:spPr bwMode="auto">
            <a:xfrm>
              <a:off x="2112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A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70660" name="Text Box 20"/>
          <p:cNvSpPr txBox="1">
            <a:spLocks noChangeArrowheads="1"/>
          </p:cNvSpPr>
          <p:nvPr/>
        </p:nvSpPr>
        <p:spPr bwMode="auto">
          <a:xfrm flipH="1">
            <a:off x="4787900" y="9286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 = ‘A’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0661" name="Line 21"/>
          <p:cNvSpPr>
            <a:spLocks noChangeShapeType="1"/>
          </p:cNvSpPr>
          <p:nvPr/>
        </p:nvSpPr>
        <p:spPr bwMode="auto">
          <a:xfrm>
            <a:off x="7094538" y="11287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Text Box 22"/>
          <p:cNvSpPr txBox="1">
            <a:spLocks noChangeArrowheads="1"/>
          </p:cNvSpPr>
          <p:nvPr/>
        </p:nvSpPr>
        <p:spPr bwMode="auto">
          <a:xfrm>
            <a:off x="6789738" y="900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p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0663" name="Text Box 23"/>
          <p:cNvSpPr txBox="1">
            <a:spLocks noChangeArrowheads="1"/>
          </p:cNvSpPr>
          <p:nvPr/>
        </p:nvSpPr>
        <p:spPr bwMode="auto">
          <a:xfrm>
            <a:off x="250825" y="3284538"/>
            <a:ext cx="7491413" cy="24399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Status Pop (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LinkStack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&amp;S,SElemType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&amp;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{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if (S==NULL) return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ERROR;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e = S-&gt; data;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p = S;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  S =  S-&gt; next;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delete p;   return OK;  }  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30163"/>
            <a:ext cx="3405188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71683" name="Group 6"/>
          <p:cNvGrpSpPr/>
          <p:nvPr/>
        </p:nvGrpSpPr>
        <p:grpSpPr bwMode="auto">
          <a:xfrm>
            <a:off x="6789738" y="714375"/>
            <a:ext cx="1905000" cy="2438400"/>
            <a:chOff x="1680" y="2908"/>
            <a:chExt cx="1200" cy="1325"/>
          </a:xfrm>
        </p:grpSpPr>
        <p:sp>
          <p:nvSpPr>
            <p:cNvPr id="71690" name="Rectangle 7"/>
            <p:cNvSpPr>
              <a:spLocks noChangeArrowheads="1"/>
            </p:cNvSpPr>
            <p:nvPr/>
          </p:nvSpPr>
          <p:spPr bwMode="auto">
            <a:xfrm>
              <a:off x="2112" y="2908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1691" name="Line 8"/>
            <p:cNvSpPr>
              <a:spLocks noChangeShapeType="1"/>
            </p:cNvSpPr>
            <p:nvPr/>
          </p:nvSpPr>
          <p:spPr bwMode="auto">
            <a:xfrm>
              <a:off x="2496" y="290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Rectangle 9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1693" name="Line 10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Rectangle 11"/>
            <p:cNvSpPr>
              <a:spLocks noChangeArrowheads="1"/>
            </p:cNvSpPr>
            <p:nvPr/>
          </p:nvSpPr>
          <p:spPr bwMode="auto">
            <a:xfrm>
              <a:off x="2112" y="401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71695" name="Line 12"/>
            <p:cNvSpPr>
              <a:spLocks noChangeShapeType="1"/>
            </p:cNvSpPr>
            <p:nvPr/>
          </p:nvSpPr>
          <p:spPr bwMode="auto">
            <a:xfrm>
              <a:off x="2496" y="401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Line 13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14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Line 15"/>
            <p:cNvSpPr>
              <a:spLocks noChangeShapeType="1"/>
            </p:cNvSpPr>
            <p:nvPr/>
          </p:nvSpPr>
          <p:spPr bwMode="auto">
            <a:xfrm>
              <a:off x="2688" y="37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Text Box 16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∧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71700" name="Line 17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Text Box 18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S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71702" name="Text Box 19"/>
            <p:cNvSpPr txBox="1">
              <a:spLocks noChangeArrowheads="1"/>
            </p:cNvSpPr>
            <p:nvPr/>
          </p:nvSpPr>
          <p:spPr bwMode="auto">
            <a:xfrm>
              <a:off x="2112" y="2908"/>
              <a:ext cx="28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  <a:cs typeface="楷体_GB2312"/>
                </a:rPr>
                <a:t>A</a:t>
              </a: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71684" name="Text Box 20"/>
          <p:cNvSpPr txBox="1">
            <a:spLocks noChangeArrowheads="1"/>
          </p:cNvSpPr>
          <p:nvPr/>
        </p:nvSpPr>
        <p:spPr bwMode="auto">
          <a:xfrm flipH="1">
            <a:off x="4787900" y="9286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 = ‘A’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1685" name="Line 21"/>
          <p:cNvSpPr>
            <a:spLocks noChangeShapeType="1"/>
          </p:cNvSpPr>
          <p:nvPr/>
        </p:nvSpPr>
        <p:spPr bwMode="auto">
          <a:xfrm>
            <a:off x="7094538" y="11287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Text Box 22"/>
          <p:cNvSpPr txBox="1">
            <a:spLocks noChangeArrowheads="1"/>
          </p:cNvSpPr>
          <p:nvPr/>
        </p:nvSpPr>
        <p:spPr bwMode="auto">
          <a:xfrm>
            <a:off x="6789738" y="900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p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1687" name="Line 23"/>
          <p:cNvSpPr>
            <a:spLocks noChangeShapeType="1"/>
          </p:cNvSpPr>
          <p:nvPr/>
        </p:nvSpPr>
        <p:spPr bwMode="auto">
          <a:xfrm>
            <a:off x="7094538" y="1604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Text Box 24"/>
          <p:cNvSpPr txBox="1">
            <a:spLocks noChangeArrowheads="1"/>
          </p:cNvSpPr>
          <p:nvPr/>
        </p:nvSpPr>
        <p:spPr bwMode="auto">
          <a:xfrm>
            <a:off x="6789738" y="1420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1689" name="Text Box 25"/>
          <p:cNvSpPr txBox="1">
            <a:spLocks noChangeArrowheads="1"/>
          </p:cNvSpPr>
          <p:nvPr/>
        </p:nvSpPr>
        <p:spPr bwMode="auto">
          <a:xfrm>
            <a:off x="250825" y="3284538"/>
            <a:ext cx="7491413" cy="24399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Status Pop (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LinkStack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&amp;S,SElemType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&amp;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{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if (S==NULL) return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ERROR;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e = S-&gt; data;  p = S;  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S =  S-&gt; next;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delete p;   return OK;  }  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0" y="30163"/>
            <a:ext cx="3405188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链栈出栈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250825" y="3284538"/>
            <a:ext cx="7491413" cy="24399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Status Pop (</a:t>
            </a:r>
            <a:r>
              <a:rPr lang="en-US" altLang="zh-CN" sz="2800">
                <a:ea typeface="宋体" panose="02010600030101010101" pitchFamily="2" charset="-122"/>
                <a:cs typeface="楷体_GB2312"/>
              </a:rPr>
              <a:t>LinkStack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 &amp;S,SElemType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&amp;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{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if (S==NULL) return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ERROR;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楷体_GB2312"/>
              </a:rPr>
              <a:t> 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e = S-&gt; data;  p = S;   S =  S-&gt; next;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楷体_GB2312"/>
              </a:rPr>
              <a:t> delete p;   return OK;  }  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2708" name="Rectangle 9"/>
          <p:cNvSpPr>
            <a:spLocks noChangeArrowheads="1"/>
          </p:cNvSpPr>
          <p:nvPr/>
        </p:nvSpPr>
        <p:spPr bwMode="auto">
          <a:xfrm>
            <a:off x="7475538" y="1420813"/>
            <a:ext cx="1219200" cy="35401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72709" name="Line 10"/>
          <p:cNvSpPr>
            <a:spLocks noChangeShapeType="1"/>
          </p:cNvSpPr>
          <p:nvPr/>
        </p:nvSpPr>
        <p:spPr bwMode="auto">
          <a:xfrm>
            <a:off x="8085138" y="1420813"/>
            <a:ext cx="0" cy="3540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11"/>
          <p:cNvSpPr>
            <a:spLocks noChangeArrowheads="1"/>
          </p:cNvSpPr>
          <p:nvPr/>
        </p:nvSpPr>
        <p:spPr bwMode="auto">
          <a:xfrm>
            <a:off x="7475538" y="2746375"/>
            <a:ext cx="1219200" cy="3524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72711" name="Line 12"/>
          <p:cNvSpPr>
            <a:spLocks noChangeShapeType="1"/>
          </p:cNvSpPr>
          <p:nvPr/>
        </p:nvSpPr>
        <p:spPr bwMode="auto">
          <a:xfrm>
            <a:off x="8085138" y="2746375"/>
            <a:ext cx="0" cy="352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Line 14"/>
          <p:cNvSpPr>
            <a:spLocks noChangeShapeType="1"/>
          </p:cNvSpPr>
          <p:nvPr/>
        </p:nvSpPr>
        <p:spPr bwMode="auto">
          <a:xfrm>
            <a:off x="8389938" y="1811338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Line 15"/>
          <p:cNvSpPr>
            <a:spLocks noChangeShapeType="1"/>
          </p:cNvSpPr>
          <p:nvPr/>
        </p:nvSpPr>
        <p:spPr bwMode="auto">
          <a:xfrm>
            <a:off x="8389938" y="2341563"/>
            <a:ext cx="0" cy="3524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Text Box 16"/>
          <p:cNvSpPr txBox="1">
            <a:spLocks noChangeArrowheads="1"/>
          </p:cNvSpPr>
          <p:nvPr/>
        </p:nvSpPr>
        <p:spPr bwMode="auto">
          <a:xfrm>
            <a:off x="8161338" y="2693988"/>
            <a:ext cx="45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∧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2715" name="Text Box 20"/>
          <p:cNvSpPr txBox="1">
            <a:spLocks noChangeArrowheads="1"/>
          </p:cNvSpPr>
          <p:nvPr/>
        </p:nvSpPr>
        <p:spPr bwMode="auto">
          <a:xfrm flipH="1">
            <a:off x="4787900" y="9286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e = ‘A’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2716" name="Line 23"/>
          <p:cNvSpPr>
            <a:spLocks noChangeShapeType="1"/>
          </p:cNvSpPr>
          <p:nvPr/>
        </p:nvSpPr>
        <p:spPr bwMode="auto">
          <a:xfrm>
            <a:off x="7094538" y="1604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7" name="Text Box 24"/>
          <p:cNvSpPr txBox="1">
            <a:spLocks noChangeArrowheads="1"/>
          </p:cNvSpPr>
          <p:nvPr/>
        </p:nvSpPr>
        <p:spPr bwMode="auto">
          <a:xfrm>
            <a:off x="6789738" y="1420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楷体_GB2312"/>
              </a:rPr>
              <a:t>S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ChangeArrowheads="1"/>
          </p:cNvSpPr>
          <p:nvPr/>
        </p:nvSpPr>
        <p:spPr bwMode="auto">
          <a:xfrm>
            <a:off x="39688" y="0"/>
            <a:ext cx="3956050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取链栈栈顶元素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323850" y="1052513"/>
            <a:ext cx="84248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/>
              <a:t>SElemType GetTop(LinkStack S)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{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</a:t>
            </a:r>
            <a:r>
              <a:rPr lang="en-US" altLang="zh-CN" b="0">
                <a:solidFill>
                  <a:srgbClr val="000000"/>
                </a:solidFill>
              </a:rPr>
              <a:t>if (</a:t>
            </a:r>
            <a:r>
              <a:rPr lang="en-US" altLang="zh-CN"/>
              <a:t>S==NULL)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000000"/>
                </a:solidFill>
              </a:rPr>
              <a:t>exit(1)</a:t>
            </a:r>
            <a:r>
              <a:rPr lang="zh-CN" altLang="en-US" b="0">
                <a:solidFill>
                  <a:srgbClr val="000000"/>
                </a:solidFill>
              </a:rPr>
              <a:t>；</a:t>
            </a:r>
            <a:br>
              <a:rPr lang="zh-CN" altLang="en-US" b="0">
                <a:solidFill>
                  <a:srgbClr val="000000"/>
                </a:solidFill>
              </a:rPr>
            </a:br>
            <a:r>
              <a:rPr lang="zh-CN" altLang="en-US" b="0">
                <a:solidFill>
                  <a:srgbClr val="000000"/>
                </a:solidFill>
              </a:rPr>
              <a:t>   </a:t>
            </a:r>
            <a:r>
              <a:rPr lang="en-US" altLang="zh-CN" b="0">
                <a:solidFill>
                  <a:srgbClr val="000000"/>
                </a:solidFill>
              </a:rPr>
              <a:t>else </a:t>
            </a:r>
            <a:r>
              <a:rPr lang="en-US" altLang="zh-CN">
                <a:solidFill>
                  <a:srgbClr val="FF0000"/>
                </a:solidFill>
              </a:rPr>
              <a:t>return S–&gt;data</a:t>
            </a:r>
            <a:r>
              <a:rPr lang="en-US" altLang="zh-CN"/>
              <a:t>;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}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0" y="511175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3.4 </a:t>
            </a:r>
            <a:r>
              <a:rPr lang="zh-CN" altLang="en-US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　栈与递归</a:t>
            </a:r>
            <a:endParaRPr lang="zh-CN" altLang="en-US" sz="40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4755" name="Line 6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4756" name="Picture 7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8680" name="Rectangle 8"/>
          <p:cNvSpPr>
            <a:spLocks noRot="1" noChangeArrowheads="1"/>
          </p:cNvSpPr>
          <p:nvPr/>
        </p:nvSpPr>
        <p:spPr bwMode="auto">
          <a:xfrm>
            <a:off x="539750" y="1484313"/>
            <a:ext cx="7704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4000" u="sng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递归的定义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  若一个对象部分地包含它自己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,  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或用它自己给自己定义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,  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则称这个对象是递归的；若一个过程</a:t>
            </a:r>
            <a:r>
              <a:rPr lang="zh-CN" altLang="en-US" sz="280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直接地或间接地调用自己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, 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则称这个过程是递归的过程。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从前有座山，上里有座庙，庙里有个和尚讲故事。讲的什么呢？（重复）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0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3555" name="Picture 2" descr="03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2" b="9897"/>
          <a:stretch>
            <a:fillRect/>
          </a:stretch>
        </p:blipFill>
        <p:spPr bwMode="auto">
          <a:xfrm>
            <a:off x="5186363" y="1071563"/>
            <a:ext cx="334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71638"/>
            <a:ext cx="43846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矩形 5"/>
          <p:cNvSpPr>
            <a:spLocks noChangeArrowheads="1"/>
          </p:cNvSpPr>
          <p:nvPr/>
        </p:nvSpPr>
        <p:spPr bwMode="auto">
          <a:xfrm>
            <a:off x="5186363" y="4500563"/>
            <a:ext cx="2954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用铁路调度站表示栈</a:t>
            </a:r>
            <a:endParaRPr lang="zh-CN" altLang="en-US" sz="240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2968625" y="812800"/>
            <a:ext cx="25685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典型的递归应用</a:t>
            </a:r>
            <a:endParaRPr lang="zh-CN" alt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900113" y="2420938"/>
            <a:ext cx="7802562" cy="32385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求阶乘。</a:t>
            </a:r>
            <a:r>
              <a:rPr lang="en-US" altLang="zh-CN" sz="2800">
                <a:solidFill>
                  <a:srgbClr val="CC3300"/>
                </a:solidFill>
              </a:rPr>
              <a:t>n! </a:t>
            </a:r>
            <a:endParaRPr lang="en-US" altLang="zh-CN" sz="280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80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long</a:t>
            </a:r>
            <a:r>
              <a:rPr lang="en-US" altLang="zh-CN" sz="2800" b="0">
                <a:solidFill>
                  <a:srgbClr val="CC3300"/>
                </a:solidFill>
              </a:rPr>
              <a:t> Fact ( </a:t>
            </a:r>
            <a:r>
              <a:rPr lang="en-US" altLang="zh-CN" sz="2800">
                <a:solidFill>
                  <a:srgbClr val="CC3300"/>
                </a:solidFill>
              </a:rPr>
              <a:t>long</a:t>
            </a:r>
            <a:r>
              <a:rPr lang="en-US" altLang="zh-CN" sz="2800" b="0">
                <a:solidFill>
                  <a:srgbClr val="CC3300"/>
                </a:solidFill>
              </a:rPr>
              <a:t> n ) </a:t>
            </a:r>
            <a:r>
              <a:rPr lang="en-US" altLang="zh-CN" sz="2800">
                <a:solidFill>
                  <a:srgbClr val="CC3300"/>
                </a:solidFill>
              </a:rPr>
              <a:t>{</a:t>
            </a:r>
            <a:endParaRPr lang="en-US" altLang="zh-CN" sz="2800" b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    if</a:t>
            </a:r>
            <a:r>
              <a:rPr lang="en-US" altLang="zh-CN" sz="2800" b="0">
                <a:solidFill>
                  <a:srgbClr val="CC3300"/>
                </a:solidFill>
              </a:rPr>
              <a:t> ( n</a:t>
            </a:r>
            <a:r>
              <a:rPr lang="en-US" altLang="zh-CN" sz="2800" b="0" i="1">
                <a:solidFill>
                  <a:srgbClr val="CC3300"/>
                </a:solidFill>
              </a:rPr>
              <a:t> ==</a:t>
            </a:r>
            <a:r>
              <a:rPr lang="en-US" altLang="zh-CN" sz="2800" b="0">
                <a:solidFill>
                  <a:srgbClr val="CC3300"/>
                </a:solidFill>
              </a:rPr>
              <a:t> 0) </a:t>
            </a:r>
            <a:r>
              <a:rPr lang="en-US" altLang="zh-CN" sz="2800">
                <a:solidFill>
                  <a:srgbClr val="CC3300"/>
                </a:solidFill>
              </a:rPr>
              <a:t>return </a:t>
            </a:r>
            <a:r>
              <a:rPr lang="en-US" altLang="zh-CN" sz="2800" b="0">
                <a:solidFill>
                  <a:srgbClr val="CC3300"/>
                </a:solidFill>
              </a:rPr>
              <a:t>1</a:t>
            </a:r>
            <a:r>
              <a:rPr lang="en-US" altLang="zh-CN" sz="2800">
                <a:solidFill>
                  <a:srgbClr val="CC3300"/>
                </a:solidFill>
              </a:rPr>
              <a:t>;</a:t>
            </a:r>
            <a:endParaRPr lang="en-US" altLang="zh-CN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>
                <a:solidFill>
                  <a:srgbClr val="CC3300"/>
                </a:solidFill>
              </a:rPr>
              <a:t>    </a:t>
            </a:r>
            <a:r>
              <a:rPr lang="en-US" altLang="zh-CN" sz="2800">
                <a:solidFill>
                  <a:srgbClr val="CC3300"/>
                </a:solidFill>
              </a:rPr>
              <a:t>else return</a:t>
            </a:r>
            <a:r>
              <a:rPr lang="en-US" altLang="zh-CN" sz="2800" b="0">
                <a:solidFill>
                  <a:srgbClr val="CC3300"/>
                </a:solidFill>
              </a:rPr>
              <a:t> n * Fact (n</a:t>
            </a:r>
            <a:r>
              <a:rPr lang="en-US" altLang="zh-CN" sz="2800" b="0" i="1">
                <a:solidFill>
                  <a:srgbClr val="CC3300"/>
                </a:solidFill>
                <a:latin typeface="仿宋_GB2312"/>
              </a:rPr>
              <a:t>-</a:t>
            </a:r>
            <a:r>
              <a:rPr lang="en-US" altLang="zh-CN" sz="2800" b="0">
                <a:solidFill>
                  <a:srgbClr val="CC3300"/>
                </a:solidFill>
              </a:rPr>
              <a:t>1)</a:t>
            </a:r>
            <a:r>
              <a:rPr lang="en-US" altLang="zh-CN" sz="2800">
                <a:solidFill>
                  <a:srgbClr val="CC3300"/>
                </a:solidFill>
              </a:rPr>
              <a:t>; }</a:t>
            </a:r>
            <a:endParaRPr lang="en-US" altLang="zh-CN" sz="280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altLang="zh-CN" sz="28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0" y="1682750"/>
            <a:ext cx="8893175" cy="3889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有人送了我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金、银、铜、铁、木</a:t>
            </a:r>
            <a:r>
              <a:rPr lang="zh-CN" altLang="en-US" sz="2400">
                <a:ea typeface="楷体_GB2312"/>
                <a:cs typeface="楷体_GB2312"/>
              </a:rPr>
              <a:t>五个宝箱，我想打开金箱子，却没有打开这个箱子的钥匙。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在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金箱子</a:t>
            </a:r>
            <a:r>
              <a:rPr lang="zh-CN" altLang="en-US" sz="2400">
                <a:ea typeface="楷体_GB2312"/>
                <a:cs typeface="楷体_GB2312"/>
              </a:rPr>
              <a:t>上面写着一句话：“打开我的钥匙装在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银箱子</a:t>
            </a:r>
            <a:r>
              <a:rPr lang="zh-CN" altLang="en-US" sz="2400">
                <a:ea typeface="楷体_GB2312"/>
                <a:cs typeface="楷体_GB2312"/>
              </a:rPr>
              <a:t>里。”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于是我来到银箱子前，发现还是没有打开银箱子的钥匙。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银箱子上也写着一句话：“打开我的钥匙装在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铜箱子</a:t>
            </a:r>
            <a:r>
              <a:rPr lang="zh-CN" altLang="en-US" sz="2400">
                <a:ea typeface="楷体_GB2312"/>
                <a:cs typeface="楷体_GB2312"/>
              </a:rPr>
              <a:t>里。”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于是我再来到铜箱子前，发现还是没有打开铜箱子的钥匙。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铜箱子上也写着一句话：“打开我的钥匙装在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铁箱子</a:t>
            </a:r>
            <a:r>
              <a:rPr lang="zh-CN" altLang="en-US" sz="2400">
                <a:ea typeface="楷体_GB2312"/>
                <a:cs typeface="楷体_GB2312"/>
              </a:rPr>
              <a:t>里。”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于是我又来到了铁箱子前，发现还是没有打开铁箱子的钥匙。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铁箱子上也写着一句话：“打开我的钥匙装在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木箱子</a:t>
            </a:r>
            <a:r>
              <a:rPr lang="zh-CN" altLang="en-US" sz="2400">
                <a:ea typeface="楷体_GB2312"/>
                <a:cs typeface="楷体_GB2312"/>
              </a:rPr>
              <a:t>里。”</a:t>
            </a:r>
            <a:endParaRPr lang="zh-CN" altLang="en-US" sz="2400">
              <a:ea typeface="楷体_GB2312"/>
              <a:cs typeface="楷体_GB2312"/>
            </a:endParaRPr>
          </a:p>
        </p:txBody>
      </p:sp>
      <p:pic>
        <p:nvPicPr>
          <p:cNvPr id="787462" name="Picture 6" descr="u=3525957015,372596354&amp;fm=51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70033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10" descr="u=2943623599,1154574094&amp;fm=52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163"/>
            <a:ext cx="302577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7468" name="AutoShape 12"/>
          <p:cNvSpPr>
            <a:spLocks noChangeArrowheads="1"/>
          </p:cNvSpPr>
          <p:nvPr/>
        </p:nvSpPr>
        <p:spPr bwMode="auto">
          <a:xfrm>
            <a:off x="8855075" y="1636713"/>
            <a:ext cx="288925" cy="3889375"/>
          </a:xfrm>
          <a:prstGeom prst="downArrow">
            <a:avLst>
              <a:gd name="adj1" fmla="val 50000"/>
              <a:gd name="adj2" fmla="val 3365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87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8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8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8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8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8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8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nimBg="1" build="p"/>
      <p:bldP spid="78746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280988" y="2133600"/>
            <a:ext cx="8497887" cy="311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我来到木箱子前，打开了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木箱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并从木箱里拿出铁箱子的钥匙，打开了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铁箱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从铁箱里拿了出铜箱的钥匙，打开了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铜箱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再从铜箱里拿出银箱的钥匙打开了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银箱</a:t>
            </a:r>
            <a:r>
              <a:rPr lang="zh-CN" altLang="en-US" sz="2400">
                <a:ea typeface="楷体_GB2312"/>
                <a:cs typeface="楷体_GB2312"/>
              </a:rPr>
              <a:t>，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最后从银箱里取出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金箱</a:t>
            </a:r>
            <a:r>
              <a:rPr lang="zh-CN" altLang="en-US" sz="2400">
                <a:ea typeface="楷体_GB2312"/>
                <a:cs typeface="楷体_GB2312"/>
              </a:rPr>
              <a:t>的钥匙，打开了我想打开的金箱子。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zh-CN" altLang="en-US" sz="2400">
              <a:ea typeface="楷体_GB2312"/>
              <a:cs typeface="楷体_GB231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ea typeface="楷体_GB2312"/>
                <a:cs typeface="楷体_GB2312"/>
              </a:rPr>
              <a:t> 虽然啰嗦地讲了一个故事，但说明了递归调用的进行过程。</a:t>
            </a:r>
            <a:endParaRPr lang="zh-CN" altLang="en-US" sz="2400">
              <a:ea typeface="楷体_GB2312"/>
              <a:cs typeface="楷体_GB2312"/>
            </a:endParaRPr>
          </a:p>
        </p:txBody>
      </p:sp>
      <p:pic>
        <p:nvPicPr>
          <p:cNvPr id="788485" name="Picture 5" descr="u=3525957015,372596354&amp;fm=51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70033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6" descr="u=2943623599,1154574094&amp;fm=52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428466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488" name="AutoShape 8"/>
          <p:cNvSpPr>
            <a:spLocks noChangeArrowheads="1"/>
          </p:cNvSpPr>
          <p:nvPr/>
        </p:nvSpPr>
        <p:spPr bwMode="auto">
          <a:xfrm>
            <a:off x="8767763" y="2252663"/>
            <a:ext cx="288925" cy="2879725"/>
          </a:xfrm>
          <a:prstGeom prst="upArrow">
            <a:avLst>
              <a:gd name="adj1" fmla="val 50000"/>
              <a:gd name="adj2" fmla="val 2491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88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8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8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8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78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8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 animBg="1" build="p"/>
      <p:bldP spid="7884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382588" y="1844675"/>
            <a:ext cx="7802562" cy="19605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void FindKey ( 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箱子 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) {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    if ( 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木箱子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) return ;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    else FindKey ( </a:t>
            </a: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下面的箱子 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) }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789509" name="Picture 5" descr="u=3525957015,372596354&amp;fm=51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0"/>
            <a:ext cx="270033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6" descr="u=2943623599,1154574094&amp;fm=52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4284663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1193800" y="836613"/>
            <a:ext cx="7391400" cy="1609725"/>
            <a:chOff x="480" y="1200"/>
            <a:chExt cx="4656" cy="1014"/>
          </a:xfrm>
        </p:grpSpPr>
        <p:sp>
          <p:nvSpPr>
            <p:cNvPr id="79877" name="Text Box 6"/>
            <p:cNvSpPr txBox="1">
              <a:spLocks noChangeArrowheads="1"/>
            </p:cNvSpPr>
            <p:nvPr/>
          </p:nvSpPr>
          <p:spPr bwMode="auto">
            <a:xfrm>
              <a:off x="480" y="1200"/>
              <a:ext cx="4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6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当多个函数构成嵌套调用时</a:t>
              </a:r>
              <a:r>
                <a:rPr lang="en-US" altLang="zh-CN" sz="36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, </a:t>
              </a:r>
              <a:r>
                <a:rPr lang="zh-CN" altLang="en-US" sz="36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遵循</a:t>
              </a:r>
              <a:endParaRPr lang="zh-CN" altLang="en-US"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79878" name="Text Box 7"/>
            <p:cNvSpPr txBox="1">
              <a:spLocks noChangeArrowheads="1"/>
            </p:cNvSpPr>
            <p:nvPr/>
          </p:nvSpPr>
          <p:spPr bwMode="auto">
            <a:xfrm>
              <a:off x="1632" y="1728"/>
              <a:ext cx="2256" cy="48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4400">
                  <a:latin typeface="楷体_GB2312"/>
                  <a:ea typeface="楷体_GB2312"/>
                  <a:cs typeface="楷体_GB2312"/>
                </a:rPr>
                <a:t>后调用先返回</a:t>
              </a:r>
              <a:endParaRPr lang="zh-CN" altLang="en-US" sz="4000"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4241800" y="3535363"/>
            <a:ext cx="990600" cy="1108075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6600">
                <a:latin typeface="楷体_GB2312"/>
                <a:ea typeface="楷体_GB2312"/>
                <a:cs typeface="楷体_GB2312"/>
              </a:rPr>
              <a:t>栈</a:t>
            </a:r>
            <a:endParaRPr lang="zh-CN" altLang="en-US" sz="40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74825" name="AutoShape 9"/>
          <p:cNvSpPr>
            <a:spLocks noChangeArrowheads="1"/>
          </p:cNvSpPr>
          <p:nvPr/>
        </p:nvSpPr>
        <p:spPr bwMode="auto">
          <a:xfrm>
            <a:off x="4470400" y="2544763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 autoUpdateAnimBg="0"/>
      <p:bldP spid="6748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4"/>
          <p:cNvSpPr>
            <a:spLocks noChangeArrowheads="1"/>
          </p:cNvSpPr>
          <p:nvPr/>
        </p:nvSpPr>
        <p:spPr bwMode="auto">
          <a:xfrm>
            <a:off x="827088" y="836613"/>
            <a:ext cx="7023100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>
                <a:latin typeface="楷体_GB2312"/>
                <a:ea typeface="楷体_GB2312"/>
                <a:cs typeface="楷体_GB2312"/>
              </a:rPr>
              <a:t>以下三种情况常常用到递归方法</a:t>
            </a:r>
            <a:endParaRPr lang="zh-CN" altLang="en-US" sz="3600"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05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递归定义的数学函数</a:t>
            </a:r>
            <a:endParaRPr lang="zh-CN" altLang="en-US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05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具有递归特性的数据结构</a:t>
            </a:r>
            <a:endParaRPr lang="zh-CN" altLang="en-US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  <a:p>
            <a:pPr lvl="1">
              <a:lnSpc>
                <a:spcPct val="105000"/>
              </a:lnSpc>
              <a:spcBef>
                <a:spcPct val="50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可递归求解的问题</a:t>
            </a:r>
            <a:endParaRPr lang="zh-CN" altLang="en-US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ChangeArrowheads="1"/>
          </p:cNvSpPr>
          <p:nvPr/>
        </p:nvSpPr>
        <p:spPr bwMode="auto">
          <a:xfrm>
            <a:off x="250825" y="620713"/>
            <a:ext cx="4494213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1. </a:t>
            </a:r>
            <a:r>
              <a:rPr lang="zh-CN" altLang="en-US">
                <a:ea typeface="楷体_GB2312"/>
                <a:cs typeface="楷体_GB2312"/>
              </a:rPr>
              <a:t>递归定义的数学函数</a:t>
            </a:r>
            <a:r>
              <a:rPr lang="en-US" altLang="zh-CN">
                <a:ea typeface="楷体_GB2312"/>
                <a:cs typeface="楷体_GB2312"/>
              </a:rPr>
              <a:t>:</a:t>
            </a: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81923" name="Rectangle 9"/>
          <p:cNvSpPr>
            <a:spLocks noChangeArrowheads="1"/>
          </p:cNvSpPr>
          <p:nvPr/>
        </p:nvSpPr>
        <p:spPr bwMode="auto">
          <a:xfrm>
            <a:off x="1011238" y="1608138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800">
                <a:ea typeface="楷体_GB2312"/>
                <a:cs typeface="楷体_GB2312"/>
              </a:rPr>
              <a:t>阶乘函数</a:t>
            </a:r>
            <a:r>
              <a:rPr lang="en-US" altLang="zh-CN">
                <a:ea typeface="楷体_GB2312"/>
                <a:cs typeface="楷体_GB2312"/>
              </a:rPr>
              <a:t>: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     </a:t>
            </a:r>
            <a:endParaRPr lang="en-US" altLang="zh-CN">
              <a:ea typeface="楷体_GB2312"/>
              <a:cs typeface="楷体_GB2312"/>
            </a:endParaRPr>
          </a:p>
        </p:txBody>
      </p:sp>
      <p:graphicFrame>
        <p:nvGraphicFramePr>
          <p:cNvPr id="81924" name="Object 10"/>
          <p:cNvGraphicFramePr>
            <a:graphicFrameLocks noChangeAspect="1"/>
          </p:cNvGraphicFramePr>
          <p:nvPr/>
        </p:nvGraphicFramePr>
        <p:xfrm>
          <a:off x="3449638" y="1420813"/>
          <a:ext cx="4610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公式" r:id="rId1" imgW="2336800" imgH="482600" progId="Equation.3">
                  <p:embed/>
                </p:oleObj>
              </mc:Choice>
              <mc:Fallback>
                <p:oleObj name="公式" r:id="rId1" imgW="23368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420813"/>
                        <a:ext cx="4610100" cy="949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11"/>
          <p:cNvSpPr>
            <a:spLocks noChangeArrowheads="1"/>
          </p:cNvSpPr>
          <p:nvPr/>
        </p:nvSpPr>
        <p:spPr bwMode="auto">
          <a:xfrm>
            <a:off x="1011238" y="2508250"/>
            <a:ext cx="411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en-US" altLang="zh-CN" sz="2800">
                <a:ea typeface="楷体_GB2312"/>
                <a:cs typeface="楷体_GB2312"/>
              </a:rPr>
              <a:t>2</a:t>
            </a:r>
            <a:r>
              <a:rPr lang="zh-CN" altLang="en-US" sz="2800">
                <a:ea typeface="楷体_GB2312"/>
                <a:cs typeface="楷体_GB2312"/>
              </a:rPr>
              <a:t>阶</a:t>
            </a:r>
            <a:r>
              <a:rPr lang="en-US" altLang="zh-CN" sz="2800">
                <a:ea typeface="楷体_GB2312"/>
                <a:cs typeface="楷体_GB2312"/>
              </a:rPr>
              <a:t>Fibonaci</a:t>
            </a:r>
            <a:r>
              <a:rPr lang="zh-CN" altLang="zh-CN" sz="2800">
                <a:ea typeface="楷体_GB2312"/>
                <a:cs typeface="楷体_GB2312"/>
              </a:rPr>
              <a:t>数列</a:t>
            </a:r>
            <a:r>
              <a:rPr lang="en-US" altLang="zh-CN" sz="2800">
                <a:ea typeface="楷体_GB2312"/>
                <a:cs typeface="楷体_GB2312"/>
              </a:rPr>
              <a:t>:</a:t>
            </a:r>
            <a:endParaRPr lang="en-US" altLang="zh-CN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           </a:t>
            </a:r>
            <a:endParaRPr lang="en-US" altLang="zh-CN">
              <a:ea typeface="楷体_GB2312"/>
              <a:cs typeface="楷体_GB2312"/>
            </a:endParaRPr>
          </a:p>
        </p:txBody>
      </p:sp>
      <p:graphicFrame>
        <p:nvGraphicFramePr>
          <p:cNvPr id="81926" name="Object 12"/>
          <p:cNvGraphicFramePr>
            <a:graphicFrameLocks noChangeAspect="1"/>
          </p:cNvGraphicFramePr>
          <p:nvPr/>
        </p:nvGraphicFramePr>
        <p:xfrm>
          <a:off x="3300413" y="3348038"/>
          <a:ext cx="54117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公式" r:id="rId3" imgW="2743200" imgH="482600" progId="Equation.3">
                  <p:embed/>
                </p:oleObj>
              </mc:Choice>
              <mc:Fallback>
                <p:oleObj name="公式" r:id="rId3" imgW="27432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3348038"/>
                        <a:ext cx="5411787" cy="952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95"/>
          <p:cNvSpPr>
            <a:spLocks noChangeArrowheads="1"/>
          </p:cNvSpPr>
          <p:nvPr/>
        </p:nvSpPr>
        <p:spPr bwMode="auto">
          <a:xfrm>
            <a:off x="1066800" y="12192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800">
                <a:latin typeface="楷体_GB2312"/>
                <a:ea typeface="楷体_GB2312"/>
                <a:cs typeface="楷体_GB2312"/>
              </a:rPr>
              <a:t>树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           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2947" name="Rectangle 1096"/>
          <p:cNvSpPr>
            <a:spLocks noChangeArrowheads="1"/>
          </p:cNvSpPr>
          <p:nvPr/>
        </p:nvSpPr>
        <p:spPr bwMode="auto">
          <a:xfrm>
            <a:off x="0" y="533400"/>
            <a:ext cx="5538788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2.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具有递归特性的数据结构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37" name="Oval 1097"/>
          <p:cNvSpPr>
            <a:spLocks noChangeArrowheads="1"/>
          </p:cNvSpPr>
          <p:nvPr/>
        </p:nvSpPr>
        <p:spPr bwMode="auto">
          <a:xfrm>
            <a:off x="3733800" y="1066800"/>
            <a:ext cx="838200" cy="8382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Root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38" name="Oval 1098"/>
          <p:cNvSpPr>
            <a:spLocks noChangeArrowheads="1"/>
          </p:cNvSpPr>
          <p:nvPr/>
        </p:nvSpPr>
        <p:spPr bwMode="auto">
          <a:xfrm>
            <a:off x="2555875" y="2362200"/>
            <a:ext cx="1025525" cy="8382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Lchild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39" name="Oval 1099"/>
          <p:cNvSpPr>
            <a:spLocks noChangeArrowheads="1"/>
          </p:cNvSpPr>
          <p:nvPr/>
        </p:nvSpPr>
        <p:spPr bwMode="auto">
          <a:xfrm>
            <a:off x="4724400" y="2286000"/>
            <a:ext cx="1071563" cy="9144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Rchild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40" name="Rectangle 1100"/>
          <p:cNvSpPr>
            <a:spLocks noChangeArrowheads="1"/>
          </p:cNvSpPr>
          <p:nvPr/>
        </p:nvSpPr>
        <p:spPr bwMode="auto">
          <a:xfrm>
            <a:off x="1066800" y="37338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800">
                <a:latin typeface="楷体_GB2312"/>
                <a:ea typeface="楷体_GB2312"/>
                <a:cs typeface="楷体_GB2312"/>
              </a:rPr>
              <a:t>广义表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           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41" name="Text Box 1101"/>
          <p:cNvSpPr txBox="1">
            <a:spLocks noChangeArrowheads="1"/>
          </p:cNvSpPr>
          <p:nvPr/>
        </p:nvSpPr>
        <p:spPr bwMode="auto">
          <a:xfrm>
            <a:off x="3200400" y="3810000"/>
            <a:ext cx="1920875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/>
                <a:ea typeface="楷体_GB2312"/>
                <a:cs typeface="楷体_GB2312"/>
              </a:rPr>
              <a:t>A=(a,A)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42" name="Rectangle 1102"/>
          <p:cNvSpPr>
            <a:spLocks noChangeArrowheads="1"/>
          </p:cNvSpPr>
          <p:nvPr/>
        </p:nvSpPr>
        <p:spPr bwMode="auto">
          <a:xfrm>
            <a:off x="0" y="4648200"/>
            <a:ext cx="41148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latin typeface="楷体_GB2312"/>
                <a:ea typeface="楷体_GB2312"/>
                <a:cs typeface="楷体_GB2312"/>
              </a:rPr>
              <a:t>3. 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可递归求解的问题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395343" name="Rectangle 1103"/>
          <p:cNvSpPr>
            <a:spLocks noChangeArrowheads="1"/>
          </p:cNvSpPr>
          <p:nvPr/>
        </p:nvSpPr>
        <p:spPr bwMode="auto">
          <a:xfrm>
            <a:off x="1066800" y="5257800"/>
            <a:ext cx="7105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800">
                <a:latin typeface="楷体_GB2312"/>
                <a:ea typeface="楷体_GB2312"/>
                <a:cs typeface="楷体_GB2312"/>
              </a:rPr>
              <a:t>　迷宫问题　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Hanoi</a:t>
            </a:r>
            <a:r>
              <a:rPr lang="zh-CN" altLang="zh-CN" sz="2800">
                <a:latin typeface="楷体_GB2312"/>
                <a:ea typeface="楷体_GB2312"/>
                <a:cs typeface="楷体_GB2312"/>
              </a:rPr>
              <a:t>塔问题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           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2955" name="Rectangle 1104"/>
          <p:cNvSpPr>
            <a:spLocks noChangeArrowheads="1"/>
          </p:cNvSpPr>
          <p:nvPr/>
        </p:nvSpPr>
        <p:spPr bwMode="auto">
          <a:xfrm>
            <a:off x="1066800" y="5867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endParaRPr lang="en-US" altLang="zh-CN" sz="2800">
              <a:latin typeface="楷体_GB2312"/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latin typeface="楷体_GB2312"/>
                <a:ea typeface="楷体_GB2312"/>
                <a:cs typeface="楷体_GB2312"/>
              </a:rPr>
              <a:t>           </a:t>
            </a:r>
            <a:endParaRPr lang="en-US" altLang="zh-CN" sz="2800"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1105"/>
          <p:cNvGrpSpPr/>
          <p:nvPr/>
        </p:nvGrpSpPr>
        <p:grpSpPr bwMode="auto">
          <a:xfrm>
            <a:off x="3352800" y="1828800"/>
            <a:ext cx="457200" cy="533400"/>
            <a:chOff x="2112" y="1152"/>
            <a:chExt cx="288" cy="336"/>
          </a:xfrm>
        </p:grpSpPr>
        <p:sp>
          <p:nvSpPr>
            <p:cNvPr id="82961" name="Line 1106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1107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1108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09"/>
          <p:cNvGrpSpPr/>
          <p:nvPr/>
        </p:nvGrpSpPr>
        <p:grpSpPr bwMode="auto">
          <a:xfrm>
            <a:off x="4419600" y="1828800"/>
            <a:ext cx="457200" cy="533400"/>
            <a:chOff x="2784" y="1152"/>
            <a:chExt cx="288" cy="336"/>
          </a:xfrm>
        </p:grpSpPr>
        <p:sp>
          <p:nvSpPr>
            <p:cNvPr id="82958" name="Line 1110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9" name="Line 1111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0" name="Line 1112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37" grpId="0" animBg="1" autoUpdateAnimBg="0"/>
      <p:bldP spid="395338" grpId="0" animBg="1" autoUpdateAnimBg="0"/>
      <p:bldP spid="395339" grpId="0" animBg="1" autoUpdateAnimBg="0"/>
      <p:bldP spid="395340" grpId="0" autoUpdateAnimBg="0" build="p"/>
      <p:bldP spid="395341" grpId="0" animBg="1" autoUpdateAnimBg="0"/>
      <p:bldP spid="395342" grpId="0" animBg="1"/>
      <p:bldP spid="3953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438150" y="765175"/>
            <a:ext cx="8196263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/>
                <a:cs typeface="楷体_GB2312"/>
              </a:rPr>
              <a:t>分治法：</a:t>
            </a:r>
            <a:r>
              <a:rPr lang="zh-CN" altLang="en-US" sz="2800">
                <a:ea typeface="楷体_GB2312"/>
                <a:cs typeface="楷体_GB2312"/>
              </a:rPr>
              <a:t>对于一个较为复杂的问题，能够分解成几个相对简单的且解法相同或类似的子问题来求解</a:t>
            </a:r>
            <a:endParaRPr lang="zh-CN" altLang="en-US" sz="2800">
              <a:solidFill>
                <a:schemeClr val="tx2"/>
              </a:solidFill>
              <a:ea typeface="楷体_GB2312"/>
              <a:cs typeface="楷体_GB2312"/>
            </a:endParaRP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615950" y="2290763"/>
            <a:ext cx="80772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99"/>
              </a:buClr>
            </a:pPr>
            <a:r>
              <a:rPr lang="en-US" altLang="zh-CN" sz="28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、能将一个问题转变成一个新问题，而新问题与原问题的解法相同或类同，不同的仅是处理的对象，且这些处理对象是变化有规律的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>
                <a:srgbClr val="FF3399"/>
              </a:buClr>
            </a:pP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>
                <a:srgbClr val="FF3399"/>
              </a:buClr>
            </a:pPr>
            <a:r>
              <a:rPr lang="en-US" altLang="zh-CN" sz="280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、可以通过上述转化而使问题简化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>
                <a:srgbClr val="FF3399"/>
              </a:buClr>
            </a:pP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>
                <a:srgbClr val="FF3399"/>
              </a:buClr>
            </a:pPr>
            <a:r>
              <a:rPr lang="en-US" altLang="zh-CN" sz="280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、必须有一个明确的递归出口，或称递归的边界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0" y="0"/>
            <a:ext cx="42640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用分治法求解递归问题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70727" name="Rectangle 7"/>
          <p:cNvSpPr>
            <a:spLocks noChangeArrowheads="1"/>
          </p:cNvSpPr>
          <p:nvPr/>
        </p:nvSpPr>
        <p:spPr bwMode="auto">
          <a:xfrm>
            <a:off x="615950" y="171132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华文行楷" panose="02010800040101010101" pitchFamily="2" charset="-122"/>
                <a:cs typeface="楷体_GB2312"/>
              </a:rPr>
              <a:t>必备的三个条件</a:t>
            </a:r>
            <a:endParaRPr lang="zh-CN" altLang="en-US">
              <a:solidFill>
                <a:srgbClr val="FF3300"/>
              </a:solidFill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5" grpId="0" autoUpdateAnimBg="0" build="p"/>
      <p:bldP spid="6707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685800" y="620713"/>
            <a:ext cx="753745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楷体_GB2312"/>
                <a:cs typeface="楷体_GB2312"/>
              </a:rPr>
              <a:t>分治法求解递归问题算法的一般形式：</a:t>
            </a:r>
            <a:endParaRPr lang="zh-CN" altLang="en-US" sz="2800">
              <a:solidFill>
                <a:srgbClr val="FF3300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  <a:cs typeface="楷体_GB2312"/>
              </a:rPr>
              <a:t>     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void   p (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参数表</a:t>
            </a:r>
            <a:r>
              <a:rPr lang="en-US" altLang="zh-CN" sz="2400">
                <a:ea typeface="宋体" panose="02010600030101010101" pitchFamily="2" charset="-122"/>
                <a:cs typeface="楷体_GB2312"/>
              </a:rPr>
              <a:t>) {</a:t>
            </a:r>
            <a:endParaRPr lang="en-US" altLang="zh-CN" sz="24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  <a:cs typeface="楷体_GB2312"/>
              </a:rPr>
              <a:t>        if   </a:t>
            </a:r>
            <a:r>
              <a:rPr lang="zh-CN" altLang="en-US" sz="2400">
                <a:ea typeface="宋体" panose="02010600030101010101" pitchFamily="2" charset="-122"/>
                <a:cs typeface="楷体_GB2312"/>
              </a:rPr>
              <a:t>（递归结束条件）可直接求解步骤；</a:t>
            </a:r>
            <a:r>
              <a:rPr lang="en-US" altLang="zh-CN" sz="2400">
                <a:solidFill>
                  <a:schemeClr val="accent2"/>
                </a:solidFill>
                <a:ea typeface="楷体_GB2312"/>
                <a:cs typeface="楷体_GB2312"/>
              </a:rPr>
              <a:t>-----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基本项</a:t>
            </a:r>
            <a:endParaRPr lang="zh-CN" altLang="en-US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 </a:t>
            </a:r>
            <a:r>
              <a:rPr lang="en-US" altLang="zh-CN" sz="2400">
                <a:ea typeface="宋体" panose="02010600030101010101" pitchFamily="2" charset="-122"/>
              </a:rPr>
              <a:t>else  p</a:t>
            </a:r>
            <a:r>
              <a:rPr lang="zh-CN" altLang="en-US" sz="2400">
                <a:ea typeface="宋体" panose="02010600030101010101" pitchFamily="2" charset="-122"/>
              </a:rPr>
              <a:t>（较小的参数）；</a:t>
            </a:r>
            <a:r>
              <a:rPr lang="en-US" altLang="zh-CN" sz="2400">
                <a:solidFill>
                  <a:schemeClr val="accent2"/>
                </a:solidFill>
                <a:ea typeface="楷体_GB2312"/>
                <a:cs typeface="楷体_GB2312"/>
              </a:rPr>
              <a:t>------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归纳项</a:t>
            </a:r>
            <a:endParaRPr lang="zh-CN" altLang="en-US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</a:t>
            </a:r>
            <a:r>
              <a:rPr lang="en-US" altLang="zh-CN" sz="2400">
                <a:ea typeface="宋体" panose="02010600030101010101" pitchFamily="2" charset="-122"/>
              </a:rPr>
              <a:t>} 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671749" name="Rectangle 5"/>
          <p:cNvSpPr>
            <a:spLocks noChangeArrowheads="1"/>
          </p:cNvSpPr>
          <p:nvPr/>
        </p:nvSpPr>
        <p:spPr bwMode="auto">
          <a:xfrm>
            <a:off x="1028700" y="3314700"/>
            <a:ext cx="7802563" cy="15446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long</a:t>
            </a:r>
            <a:r>
              <a:rPr lang="en-US" altLang="zh-CN" sz="2800" b="0">
                <a:solidFill>
                  <a:srgbClr val="CC3300"/>
                </a:solidFill>
              </a:rPr>
              <a:t> Fact ( </a:t>
            </a:r>
            <a:r>
              <a:rPr lang="en-US" altLang="zh-CN" sz="2800">
                <a:solidFill>
                  <a:srgbClr val="CC3300"/>
                </a:solidFill>
              </a:rPr>
              <a:t>long</a:t>
            </a:r>
            <a:r>
              <a:rPr lang="en-US" altLang="zh-CN" sz="2800" b="0">
                <a:solidFill>
                  <a:srgbClr val="CC3300"/>
                </a:solidFill>
              </a:rPr>
              <a:t> n ) </a:t>
            </a:r>
            <a:r>
              <a:rPr lang="en-US" altLang="zh-CN" sz="2800">
                <a:solidFill>
                  <a:srgbClr val="CC3300"/>
                </a:solidFill>
              </a:rPr>
              <a:t>{</a:t>
            </a:r>
            <a:endParaRPr lang="en-US" altLang="zh-CN" sz="2800" b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    if</a:t>
            </a:r>
            <a:r>
              <a:rPr lang="en-US" altLang="zh-CN" sz="2800" b="0">
                <a:solidFill>
                  <a:srgbClr val="CC3300"/>
                </a:solidFill>
              </a:rPr>
              <a:t> ( n</a:t>
            </a:r>
            <a:r>
              <a:rPr lang="en-US" altLang="zh-CN" sz="2800" b="0" i="1">
                <a:solidFill>
                  <a:srgbClr val="CC3300"/>
                </a:solidFill>
              </a:rPr>
              <a:t> ==</a:t>
            </a:r>
            <a:r>
              <a:rPr lang="en-US" altLang="zh-CN" sz="2800" b="0">
                <a:solidFill>
                  <a:srgbClr val="CC3300"/>
                </a:solidFill>
              </a:rPr>
              <a:t> 0) </a:t>
            </a:r>
            <a:r>
              <a:rPr lang="en-US" altLang="zh-CN" sz="2800">
                <a:solidFill>
                  <a:srgbClr val="CC3300"/>
                </a:solidFill>
              </a:rPr>
              <a:t>return </a:t>
            </a:r>
            <a:r>
              <a:rPr lang="en-US" altLang="zh-CN" sz="2800" b="0">
                <a:solidFill>
                  <a:srgbClr val="CC3300"/>
                </a:solidFill>
              </a:rPr>
              <a:t>1</a:t>
            </a:r>
            <a:r>
              <a:rPr lang="en-US" altLang="zh-CN" sz="2800">
                <a:solidFill>
                  <a:srgbClr val="CC3300"/>
                </a:solidFill>
              </a:rPr>
              <a:t>;</a:t>
            </a:r>
            <a:r>
              <a:rPr lang="en-US" altLang="zh-CN" sz="2400">
                <a:solidFill>
                  <a:schemeClr val="accent2"/>
                </a:solidFill>
                <a:ea typeface="楷体_GB2312"/>
                <a:cs typeface="楷体_GB2312"/>
              </a:rPr>
              <a:t>//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基本项</a:t>
            </a:r>
            <a:endParaRPr lang="zh-CN" altLang="en-US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0">
                <a:solidFill>
                  <a:srgbClr val="CC3300"/>
                </a:solidFill>
              </a:rPr>
              <a:t>    </a:t>
            </a:r>
            <a:r>
              <a:rPr lang="en-US" altLang="zh-CN" sz="2800">
                <a:solidFill>
                  <a:srgbClr val="CC3300"/>
                </a:solidFill>
              </a:rPr>
              <a:t>else return</a:t>
            </a:r>
            <a:r>
              <a:rPr lang="en-US" altLang="zh-CN" sz="2800" b="0">
                <a:solidFill>
                  <a:srgbClr val="CC3300"/>
                </a:solidFill>
              </a:rPr>
              <a:t> n * Fact (n</a:t>
            </a:r>
            <a:r>
              <a:rPr lang="en-US" altLang="zh-CN" sz="2800" b="0" i="1">
                <a:solidFill>
                  <a:srgbClr val="CC3300"/>
                </a:solidFill>
                <a:latin typeface="仿宋_GB2312"/>
              </a:rPr>
              <a:t>-</a:t>
            </a:r>
            <a:r>
              <a:rPr lang="en-US" altLang="zh-CN" sz="2800" b="0">
                <a:solidFill>
                  <a:srgbClr val="CC3300"/>
                </a:solidFill>
              </a:rPr>
              <a:t>1)</a:t>
            </a:r>
            <a:r>
              <a:rPr lang="en-US" altLang="zh-CN" sz="2800">
                <a:solidFill>
                  <a:srgbClr val="CC3300"/>
                </a:solidFill>
              </a:rPr>
              <a:t>; </a:t>
            </a:r>
            <a:r>
              <a:rPr lang="en-US" altLang="zh-CN" sz="2400">
                <a:solidFill>
                  <a:schemeClr val="accent2"/>
                </a:solidFill>
                <a:ea typeface="楷体_GB2312"/>
                <a:cs typeface="楷体_GB2312"/>
              </a:rPr>
              <a:t>//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归纳项</a:t>
            </a:r>
            <a:r>
              <a:rPr lang="en-US" altLang="zh-CN" sz="2800">
                <a:solidFill>
                  <a:srgbClr val="CC3300"/>
                </a:solidFill>
              </a:rPr>
              <a:t>}</a:t>
            </a:r>
            <a:endParaRPr lang="en-US" altLang="zh-CN" sz="28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 autoUpdateAnimBg="0"/>
      <p:bldP spid="67174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4579" name="Rectangle 58"/>
          <p:cNvSpPr>
            <a:spLocks noChangeArrowheads="1"/>
          </p:cNvSpPr>
          <p:nvPr/>
        </p:nvSpPr>
        <p:spPr bwMode="auto">
          <a:xfrm>
            <a:off x="0" y="511175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3.1 </a:t>
            </a:r>
            <a:r>
              <a:rPr lang="zh-CN" altLang="en-US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　栈和队列的定义和特点</a:t>
            </a:r>
            <a:endParaRPr lang="zh-CN" altLang="en-US" sz="40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4580" name="Line 59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581" name="Picture 6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1104"/>
          <p:cNvSpPr>
            <a:spLocks noChangeArrowheads="1"/>
          </p:cNvSpPr>
          <p:nvPr/>
        </p:nvSpPr>
        <p:spPr bwMode="auto">
          <a:xfrm>
            <a:off x="127000" y="2043113"/>
            <a:ext cx="27305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1.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定义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1117"/>
          <p:cNvGrpSpPr/>
          <p:nvPr/>
        </p:nvGrpSpPr>
        <p:grpSpPr bwMode="auto">
          <a:xfrm>
            <a:off x="47625" y="4349750"/>
            <a:ext cx="8943975" cy="793750"/>
            <a:chOff x="30" y="2432"/>
            <a:chExt cx="5634" cy="500"/>
          </a:xfrm>
        </p:grpSpPr>
        <p:sp>
          <p:nvSpPr>
            <p:cNvPr id="24589" name="Rectangle 1106"/>
            <p:cNvSpPr>
              <a:spLocks noChangeArrowheads="1"/>
            </p:cNvSpPr>
            <p:nvPr/>
          </p:nvSpPr>
          <p:spPr bwMode="auto">
            <a:xfrm>
              <a:off x="1658" y="2478"/>
              <a:ext cx="400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用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顺序栈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或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链栈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存储均可，但以顺序栈更常见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590" name="Rectangle 1110"/>
            <p:cNvSpPr>
              <a:spLocks noChangeArrowheads="1"/>
            </p:cNvSpPr>
            <p:nvPr/>
          </p:nvSpPr>
          <p:spPr bwMode="auto">
            <a:xfrm>
              <a:off x="30" y="2432"/>
              <a:ext cx="161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3. 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存储结构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1115"/>
          <p:cNvGrpSpPr/>
          <p:nvPr/>
        </p:nvGrpSpPr>
        <p:grpSpPr bwMode="auto">
          <a:xfrm>
            <a:off x="-36513" y="3295650"/>
            <a:ext cx="8488363" cy="704850"/>
            <a:chOff x="-23" y="1964"/>
            <a:chExt cx="5347" cy="444"/>
          </a:xfrm>
        </p:grpSpPr>
        <p:sp>
          <p:nvSpPr>
            <p:cNvPr id="24587" name="Rectangle 1105"/>
            <p:cNvSpPr>
              <a:spLocks noChangeArrowheads="1"/>
            </p:cNvSpPr>
            <p:nvPr/>
          </p:nvSpPr>
          <p:spPr bwMode="auto">
            <a:xfrm>
              <a:off x="1610" y="2024"/>
              <a:ext cx="3714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与线性表相同，仍为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一对一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关系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588" name="Rectangle 1113"/>
            <p:cNvSpPr>
              <a:spLocks noChangeArrowheads="1"/>
            </p:cNvSpPr>
            <p:nvPr/>
          </p:nvSpPr>
          <p:spPr bwMode="auto">
            <a:xfrm>
              <a:off x="-23" y="1964"/>
              <a:ext cx="162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2. 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逻辑结构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24585" name="Rectangle 1114"/>
          <p:cNvSpPr>
            <a:spLocks noChangeArrowheads="1"/>
          </p:cNvSpPr>
          <p:nvPr/>
        </p:nvSpPr>
        <p:spPr bwMode="auto">
          <a:xfrm>
            <a:off x="2568575" y="1978025"/>
            <a:ext cx="6423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只能在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表的一端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栈顶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）进行插入和删除运算的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线性表</a:t>
            </a:r>
            <a:endParaRPr lang="zh-CN" altLang="en-US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3143250" y="1341438"/>
            <a:ext cx="2568575" cy="5159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栈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3"/>
          <p:cNvSpPr>
            <a:spLocks noChangeArrowheads="1"/>
          </p:cNvSpPr>
          <p:nvPr/>
        </p:nvSpPr>
        <p:spPr bwMode="auto">
          <a:xfrm>
            <a:off x="1828800" y="1295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19" name="Rectangle 15"/>
          <p:cNvSpPr>
            <a:spLocks noChangeArrowheads="1"/>
          </p:cNvSpPr>
          <p:nvPr/>
        </p:nvSpPr>
        <p:spPr bwMode="auto">
          <a:xfrm>
            <a:off x="1828800" y="21336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20" name="Line 17"/>
          <p:cNvSpPr>
            <a:spLocks noChangeShapeType="1"/>
          </p:cNvSpPr>
          <p:nvPr/>
        </p:nvSpPr>
        <p:spPr bwMode="auto">
          <a:xfrm flipH="1">
            <a:off x="1524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18"/>
          <p:cNvSpPr>
            <a:spLocks noChangeShapeType="1"/>
          </p:cNvSpPr>
          <p:nvPr/>
        </p:nvSpPr>
        <p:spPr bwMode="auto">
          <a:xfrm>
            <a:off x="1524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Line 19"/>
          <p:cNvSpPr>
            <a:spLocks noChangeShapeType="1"/>
          </p:cNvSpPr>
          <p:nvPr/>
        </p:nvSpPr>
        <p:spPr bwMode="auto">
          <a:xfrm flipV="1">
            <a:off x="15240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20"/>
          <p:cNvSpPr>
            <a:spLocks noChangeShapeType="1"/>
          </p:cNvSpPr>
          <p:nvPr/>
        </p:nvSpPr>
        <p:spPr bwMode="auto">
          <a:xfrm flipH="1">
            <a:off x="7239000" y="2286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21"/>
          <p:cNvSpPr>
            <a:spLocks noChangeShapeType="1"/>
          </p:cNvSpPr>
          <p:nvPr/>
        </p:nvSpPr>
        <p:spPr bwMode="auto">
          <a:xfrm>
            <a:off x="7239000" y="1752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22"/>
          <p:cNvSpPr>
            <a:spLocks noChangeShapeType="1"/>
          </p:cNvSpPr>
          <p:nvPr/>
        </p:nvSpPr>
        <p:spPr bwMode="auto">
          <a:xfrm flipV="1">
            <a:off x="7543800" y="17526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Rectangle 23"/>
          <p:cNvSpPr>
            <a:spLocks noChangeArrowheads="1"/>
          </p:cNvSpPr>
          <p:nvPr/>
        </p:nvSpPr>
        <p:spPr bwMode="auto">
          <a:xfrm>
            <a:off x="1828800" y="29718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27" name="Line 25"/>
          <p:cNvSpPr>
            <a:spLocks noChangeShapeType="1"/>
          </p:cNvSpPr>
          <p:nvPr/>
        </p:nvSpPr>
        <p:spPr bwMode="auto">
          <a:xfrm flipH="1">
            <a:off x="1524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26"/>
          <p:cNvSpPr>
            <a:spLocks noChangeShapeType="1"/>
          </p:cNvSpPr>
          <p:nvPr/>
        </p:nvSpPr>
        <p:spPr bwMode="auto">
          <a:xfrm>
            <a:off x="1524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27"/>
          <p:cNvSpPr>
            <a:spLocks noChangeShapeType="1"/>
          </p:cNvSpPr>
          <p:nvPr/>
        </p:nvSpPr>
        <p:spPr bwMode="auto">
          <a:xfrm flipV="1">
            <a:off x="15240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28"/>
          <p:cNvSpPr>
            <a:spLocks noChangeShapeType="1"/>
          </p:cNvSpPr>
          <p:nvPr/>
        </p:nvSpPr>
        <p:spPr bwMode="auto">
          <a:xfrm flipH="1">
            <a:off x="7239000" y="3124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Line 29"/>
          <p:cNvSpPr>
            <a:spLocks noChangeShapeType="1"/>
          </p:cNvSpPr>
          <p:nvPr/>
        </p:nvSpPr>
        <p:spPr bwMode="auto">
          <a:xfrm>
            <a:off x="7239000" y="2590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30"/>
          <p:cNvSpPr>
            <a:spLocks noChangeShapeType="1"/>
          </p:cNvSpPr>
          <p:nvPr/>
        </p:nvSpPr>
        <p:spPr bwMode="auto">
          <a:xfrm flipV="1">
            <a:off x="7543800" y="25908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3" name="Rectangle 31"/>
          <p:cNvSpPr>
            <a:spLocks noChangeArrowheads="1"/>
          </p:cNvSpPr>
          <p:nvPr/>
        </p:nvSpPr>
        <p:spPr bwMode="auto">
          <a:xfrm>
            <a:off x="1828800" y="38100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34" name="Text Box 32"/>
          <p:cNvSpPr txBox="1">
            <a:spLocks noChangeArrowheads="1"/>
          </p:cNvSpPr>
          <p:nvPr/>
        </p:nvSpPr>
        <p:spPr bwMode="auto">
          <a:xfrm>
            <a:off x="1924050" y="3062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CC"/>
                </a:solidFill>
              </a:rPr>
              <a:t>返回 </a:t>
            </a:r>
            <a:r>
              <a:rPr lang="en-US" altLang="zh-CN" sz="2800">
                <a:solidFill>
                  <a:srgbClr val="FF33CC"/>
                </a:solidFill>
              </a:rPr>
              <a:t>2</a:t>
            </a:r>
            <a:r>
              <a:rPr lang="zh-CN" altLang="en-US" sz="2800">
                <a:solidFill>
                  <a:srgbClr val="FF33CC"/>
                </a:solidFill>
              </a:rPr>
              <a:t>　</a:t>
            </a:r>
            <a:r>
              <a:rPr lang="zh-CN" altLang="en-US" sz="2800">
                <a:solidFill>
                  <a:schemeClr val="accent2"/>
                </a:solidFill>
              </a:rPr>
              <a:t>参数 </a:t>
            </a:r>
            <a:r>
              <a:rPr lang="en-US" altLang="zh-CN" sz="2800">
                <a:solidFill>
                  <a:schemeClr val="accent2"/>
                </a:solidFill>
              </a:rPr>
              <a:t>2    </a:t>
            </a:r>
            <a:r>
              <a:rPr lang="zh-CN" altLang="en-US" sz="2800">
                <a:solidFill>
                  <a:schemeClr val="accent2"/>
                </a:solidFill>
              </a:rPr>
              <a:t>计算 </a:t>
            </a:r>
            <a:r>
              <a:rPr lang="en-US" altLang="zh-CN" sz="2800">
                <a:solidFill>
                  <a:schemeClr val="accent2"/>
                </a:solidFill>
              </a:rPr>
              <a:t>2*Fact(1)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86035" name="Line 33"/>
          <p:cNvSpPr>
            <a:spLocks noChangeShapeType="1"/>
          </p:cNvSpPr>
          <p:nvPr/>
        </p:nvSpPr>
        <p:spPr bwMode="auto">
          <a:xfrm flipH="1">
            <a:off x="1524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6" name="Line 34"/>
          <p:cNvSpPr>
            <a:spLocks noChangeShapeType="1"/>
          </p:cNvSpPr>
          <p:nvPr/>
        </p:nvSpPr>
        <p:spPr bwMode="auto">
          <a:xfrm>
            <a:off x="1524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7" name="Line 35"/>
          <p:cNvSpPr>
            <a:spLocks noChangeShapeType="1"/>
          </p:cNvSpPr>
          <p:nvPr/>
        </p:nvSpPr>
        <p:spPr bwMode="auto">
          <a:xfrm flipV="1">
            <a:off x="15240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8" name="Line 36"/>
          <p:cNvSpPr>
            <a:spLocks noChangeShapeType="1"/>
          </p:cNvSpPr>
          <p:nvPr/>
        </p:nvSpPr>
        <p:spPr bwMode="auto">
          <a:xfrm flipH="1">
            <a:off x="7239000" y="3962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9" name="Line 37"/>
          <p:cNvSpPr>
            <a:spLocks noChangeShapeType="1"/>
          </p:cNvSpPr>
          <p:nvPr/>
        </p:nvSpPr>
        <p:spPr bwMode="auto">
          <a:xfrm>
            <a:off x="7239000" y="34290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0" name="Line 38"/>
          <p:cNvSpPr>
            <a:spLocks noChangeShapeType="1"/>
          </p:cNvSpPr>
          <p:nvPr/>
        </p:nvSpPr>
        <p:spPr bwMode="auto">
          <a:xfrm flipV="1">
            <a:off x="7543800" y="3429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1" name="Rectangle 39"/>
          <p:cNvSpPr>
            <a:spLocks noChangeArrowheads="1"/>
          </p:cNvSpPr>
          <p:nvPr/>
        </p:nvSpPr>
        <p:spPr bwMode="auto">
          <a:xfrm>
            <a:off x="1828800" y="46482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42" name="Text Box 40"/>
          <p:cNvSpPr txBox="1">
            <a:spLocks noChangeArrowheads="1"/>
          </p:cNvSpPr>
          <p:nvPr/>
        </p:nvSpPr>
        <p:spPr bwMode="auto">
          <a:xfrm>
            <a:off x="1914525" y="217646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CC"/>
                </a:solidFill>
              </a:rPr>
              <a:t>返回 </a:t>
            </a:r>
            <a:r>
              <a:rPr lang="en-US" altLang="zh-CN" sz="2800">
                <a:solidFill>
                  <a:srgbClr val="FF33CC"/>
                </a:solidFill>
              </a:rPr>
              <a:t>1</a:t>
            </a:r>
            <a:r>
              <a:rPr lang="zh-CN" altLang="en-US" sz="2800">
                <a:solidFill>
                  <a:srgbClr val="FF33CC"/>
                </a:solidFill>
              </a:rPr>
              <a:t>　</a:t>
            </a:r>
            <a:r>
              <a:rPr lang="zh-CN" altLang="en-US" sz="2800">
                <a:solidFill>
                  <a:schemeClr val="accent2"/>
                </a:solidFill>
              </a:rPr>
              <a:t>参数 </a:t>
            </a:r>
            <a:r>
              <a:rPr lang="en-US" altLang="zh-CN" sz="2800">
                <a:solidFill>
                  <a:schemeClr val="accent2"/>
                </a:solidFill>
              </a:rPr>
              <a:t>1    </a:t>
            </a:r>
            <a:r>
              <a:rPr lang="zh-CN" altLang="en-US" sz="2800">
                <a:solidFill>
                  <a:schemeClr val="accent2"/>
                </a:solidFill>
              </a:rPr>
              <a:t>计算 </a:t>
            </a:r>
            <a:r>
              <a:rPr lang="en-US" altLang="zh-CN" sz="2800">
                <a:solidFill>
                  <a:schemeClr val="accent2"/>
                </a:solidFill>
              </a:rPr>
              <a:t>1*Fact(0)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86043" name="Line 41"/>
          <p:cNvSpPr>
            <a:spLocks noChangeShapeType="1"/>
          </p:cNvSpPr>
          <p:nvPr/>
        </p:nvSpPr>
        <p:spPr bwMode="auto">
          <a:xfrm flipH="1">
            <a:off x="1524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4" name="Line 42"/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5" name="Line 43"/>
          <p:cNvSpPr>
            <a:spLocks noChangeShapeType="1"/>
          </p:cNvSpPr>
          <p:nvPr/>
        </p:nvSpPr>
        <p:spPr bwMode="auto">
          <a:xfrm flipV="1">
            <a:off x="15240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6" name="Line 44"/>
          <p:cNvSpPr>
            <a:spLocks noChangeShapeType="1"/>
          </p:cNvSpPr>
          <p:nvPr/>
        </p:nvSpPr>
        <p:spPr bwMode="auto">
          <a:xfrm flipH="1">
            <a:off x="7239000" y="48006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Line 45"/>
          <p:cNvSpPr>
            <a:spLocks noChangeShapeType="1"/>
          </p:cNvSpPr>
          <p:nvPr/>
        </p:nvSpPr>
        <p:spPr bwMode="auto">
          <a:xfrm>
            <a:off x="7239000" y="42672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8" name="Line 46"/>
          <p:cNvSpPr>
            <a:spLocks noChangeShapeType="1"/>
          </p:cNvSpPr>
          <p:nvPr/>
        </p:nvSpPr>
        <p:spPr bwMode="auto">
          <a:xfrm flipV="1">
            <a:off x="7543800" y="4267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9" name="Rectangle 47"/>
          <p:cNvSpPr>
            <a:spLocks noChangeArrowheads="1"/>
          </p:cNvSpPr>
          <p:nvPr/>
        </p:nvSpPr>
        <p:spPr bwMode="auto">
          <a:xfrm>
            <a:off x="1828800" y="5486400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86050" name="Text Box 48"/>
          <p:cNvSpPr txBox="1">
            <a:spLocks noChangeArrowheads="1"/>
          </p:cNvSpPr>
          <p:nvPr/>
        </p:nvSpPr>
        <p:spPr bwMode="auto">
          <a:xfrm>
            <a:off x="1870075" y="1325563"/>
            <a:ext cx="484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CC"/>
                </a:solidFill>
              </a:rPr>
              <a:t>返回 </a:t>
            </a:r>
            <a:r>
              <a:rPr lang="en-US" altLang="zh-CN" sz="2800">
                <a:solidFill>
                  <a:srgbClr val="FF33CC"/>
                </a:solidFill>
              </a:rPr>
              <a:t>1</a:t>
            </a:r>
            <a:r>
              <a:rPr lang="zh-CN" altLang="en-US" sz="2800">
                <a:solidFill>
                  <a:srgbClr val="FF33CC"/>
                </a:solidFill>
              </a:rPr>
              <a:t>　</a:t>
            </a:r>
            <a:r>
              <a:rPr lang="zh-CN" altLang="en-US" sz="2800">
                <a:solidFill>
                  <a:schemeClr val="accent2"/>
                </a:solidFill>
              </a:rPr>
              <a:t>参数 </a:t>
            </a:r>
            <a:r>
              <a:rPr lang="en-US" altLang="zh-CN" sz="2800">
                <a:solidFill>
                  <a:schemeClr val="accent2"/>
                </a:solidFill>
              </a:rPr>
              <a:t>0    </a:t>
            </a:r>
            <a:r>
              <a:rPr lang="zh-CN" altLang="en-US" sz="2800">
                <a:solidFill>
                  <a:schemeClr val="accent2"/>
                </a:solidFill>
              </a:rPr>
              <a:t>直接定值 </a:t>
            </a:r>
            <a:r>
              <a:rPr lang="en-US" altLang="zh-CN" sz="2800">
                <a:solidFill>
                  <a:schemeClr val="accent2"/>
                </a:solidFill>
              </a:rPr>
              <a:t>= 1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86051" name="Line 49"/>
          <p:cNvSpPr>
            <a:spLocks noChangeShapeType="1"/>
          </p:cNvSpPr>
          <p:nvPr/>
        </p:nvSpPr>
        <p:spPr bwMode="auto">
          <a:xfrm flipH="1">
            <a:off x="1524000" y="51054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2" name="Line 50"/>
          <p:cNvSpPr>
            <a:spLocks noChangeShapeType="1"/>
          </p:cNvSpPr>
          <p:nvPr/>
        </p:nvSpPr>
        <p:spPr bwMode="auto">
          <a:xfrm>
            <a:off x="1524000" y="5638800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53" name="Line 51"/>
          <p:cNvSpPr>
            <a:spLocks noChangeShapeType="1"/>
          </p:cNvSpPr>
          <p:nvPr/>
        </p:nvSpPr>
        <p:spPr bwMode="auto">
          <a:xfrm flipV="1">
            <a:off x="1524000" y="51054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54" name="Group 65"/>
          <p:cNvGrpSpPr/>
          <p:nvPr/>
        </p:nvGrpSpPr>
        <p:grpSpPr bwMode="auto">
          <a:xfrm>
            <a:off x="7543800" y="1676400"/>
            <a:ext cx="1158875" cy="3962400"/>
            <a:chOff x="278" y="1152"/>
            <a:chExt cx="730" cy="2496"/>
          </a:xfrm>
        </p:grpSpPr>
        <p:sp>
          <p:nvSpPr>
            <p:cNvPr id="447543" name="Text Box 55"/>
            <p:cNvSpPr txBox="1">
              <a:spLocks noChangeArrowheads="1"/>
            </p:cNvSpPr>
            <p:nvPr/>
          </p:nvSpPr>
          <p:spPr bwMode="auto">
            <a:xfrm>
              <a:off x="614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参数传递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546" name="Text Box 58"/>
            <p:cNvSpPr txBox="1">
              <a:spLocks noChangeArrowheads="1"/>
            </p:cNvSpPr>
            <p:nvPr/>
          </p:nvSpPr>
          <p:spPr bwMode="auto">
            <a:xfrm>
              <a:off x="27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递归调用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70" name="Line 59"/>
            <p:cNvSpPr>
              <a:spLocks noChangeShapeType="1"/>
            </p:cNvSpPr>
            <p:nvPr/>
          </p:nvSpPr>
          <p:spPr bwMode="auto">
            <a:xfrm>
              <a:off x="612" y="1152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lg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55" name="Group 64"/>
          <p:cNvGrpSpPr/>
          <p:nvPr/>
        </p:nvGrpSpPr>
        <p:grpSpPr bwMode="auto">
          <a:xfrm>
            <a:off x="365125" y="1771650"/>
            <a:ext cx="1158875" cy="3962400"/>
            <a:chOff x="4752" y="1223"/>
            <a:chExt cx="730" cy="2496"/>
          </a:xfrm>
        </p:grpSpPr>
        <p:sp>
          <p:nvSpPr>
            <p:cNvPr id="447544" name="Text Box 56"/>
            <p:cNvSpPr txBox="1">
              <a:spLocks noChangeArrowheads="1"/>
            </p:cNvSpPr>
            <p:nvPr/>
          </p:nvSpPr>
          <p:spPr bwMode="auto">
            <a:xfrm>
              <a:off x="4752" y="1728"/>
              <a:ext cx="346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结果返回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66" name="Line 57"/>
            <p:cNvSpPr>
              <a:spLocks noChangeShapeType="1"/>
            </p:cNvSpPr>
            <p:nvPr/>
          </p:nvSpPr>
          <p:spPr bwMode="auto">
            <a:xfrm>
              <a:off x="5088" y="1223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48" name="Text Box 60"/>
            <p:cNvSpPr txBox="1">
              <a:spLocks noChangeArrowheads="1"/>
            </p:cNvSpPr>
            <p:nvPr/>
          </p:nvSpPr>
          <p:spPr bwMode="auto">
            <a:xfrm>
              <a:off x="508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回归求值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056" name="Rectangle 61"/>
          <p:cNvSpPr>
            <a:spLocks noChangeArrowheads="1"/>
          </p:cNvSpPr>
          <p:nvPr/>
        </p:nvSpPr>
        <p:spPr bwMode="auto">
          <a:xfrm>
            <a:off x="4211638" y="0"/>
            <a:ext cx="4767262" cy="9890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if</a:t>
            </a:r>
            <a:r>
              <a:rPr lang="en-US" altLang="zh-CN" sz="2800" b="0">
                <a:solidFill>
                  <a:srgbClr val="CC3300"/>
                </a:solidFill>
              </a:rPr>
              <a:t> ( n</a:t>
            </a:r>
            <a:r>
              <a:rPr lang="en-US" altLang="zh-CN" sz="2800" b="0" i="1">
                <a:solidFill>
                  <a:srgbClr val="CC3300"/>
                </a:solidFill>
              </a:rPr>
              <a:t> ==</a:t>
            </a:r>
            <a:r>
              <a:rPr lang="en-US" altLang="zh-CN" sz="2800" b="0">
                <a:solidFill>
                  <a:srgbClr val="CC3300"/>
                </a:solidFill>
              </a:rPr>
              <a:t> 0 ) </a:t>
            </a:r>
            <a:r>
              <a:rPr lang="en-US" altLang="zh-CN" sz="2800">
                <a:solidFill>
                  <a:srgbClr val="CC3300"/>
                </a:solidFill>
              </a:rPr>
              <a:t>return </a:t>
            </a:r>
            <a:r>
              <a:rPr lang="en-US" altLang="zh-CN" sz="2800" b="0">
                <a:solidFill>
                  <a:srgbClr val="CC3300"/>
                </a:solidFill>
              </a:rPr>
              <a:t>1</a:t>
            </a:r>
            <a:r>
              <a:rPr lang="en-US" altLang="zh-CN" sz="2800">
                <a:solidFill>
                  <a:srgbClr val="CC3300"/>
                </a:solidFill>
              </a:rPr>
              <a:t>;</a:t>
            </a:r>
            <a:endParaRPr lang="en-US" altLang="zh-CN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3300"/>
                </a:solidFill>
              </a:rPr>
              <a:t>else return</a:t>
            </a:r>
            <a:r>
              <a:rPr lang="en-US" altLang="zh-CN" sz="2800" b="0">
                <a:solidFill>
                  <a:srgbClr val="CC3300"/>
                </a:solidFill>
              </a:rPr>
              <a:t> n * Fact (n</a:t>
            </a:r>
            <a:r>
              <a:rPr lang="en-US" altLang="zh-CN" sz="2800" b="0" i="1">
                <a:solidFill>
                  <a:srgbClr val="CC3300"/>
                </a:solidFill>
                <a:latin typeface="仿宋_GB2312"/>
              </a:rPr>
              <a:t>-</a:t>
            </a:r>
            <a:r>
              <a:rPr lang="en-US" altLang="zh-CN" sz="2800" b="0">
                <a:solidFill>
                  <a:srgbClr val="CC3300"/>
                </a:solidFill>
              </a:rPr>
              <a:t>1)</a:t>
            </a:r>
            <a:r>
              <a:rPr lang="en-US" altLang="zh-CN" sz="2800">
                <a:solidFill>
                  <a:srgbClr val="CC3300"/>
                </a:solidFill>
              </a:rPr>
              <a:t>;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86057" name="Rectangle 62"/>
          <p:cNvSpPr>
            <a:spLocks noChangeArrowheads="1"/>
          </p:cNvSpPr>
          <p:nvPr/>
        </p:nvSpPr>
        <p:spPr bwMode="auto">
          <a:xfrm>
            <a:off x="0" y="0"/>
            <a:ext cx="38592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求解阶乘 </a:t>
            </a:r>
            <a:r>
              <a:rPr lang="en-US" altLang="zh-CN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n! </a:t>
            </a:r>
            <a:r>
              <a:rPr lang="zh-CN" altLang="en-US">
                <a:solidFill>
                  <a:schemeClr val="hlink"/>
                </a:solidFill>
                <a:latin typeface="楷体_GB2312"/>
                <a:ea typeface="楷体_GB2312"/>
                <a:cs typeface="楷体_GB2312"/>
              </a:rPr>
              <a:t>的过程</a:t>
            </a:r>
            <a:endParaRPr lang="zh-CN" altLang="en-US">
              <a:solidFill>
                <a:schemeClr val="hlink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7551" name="Text Box 63"/>
          <p:cNvSpPr txBox="1">
            <a:spLocks noChangeArrowheads="1"/>
          </p:cNvSpPr>
          <p:nvPr/>
        </p:nvSpPr>
        <p:spPr bwMode="auto">
          <a:xfrm>
            <a:off x="2771775" y="5486400"/>
            <a:ext cx="3500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主程序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main : Fact(4)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6059" name="Group 66"/>
          <p:cNvGrpSpPr/>
          <p:nvPr/>
        </p:nvGrpSpPr>
        <p:grpSpPr bwMode="auto">
          <a:xfrm>
            <a:off x="1914525" y="4648200"/>
            <a:ext cx="5629275" cy="990600"/>
            <a:chOff x="1206" y="2928"/>
            <a:chExt cx="3546" cy="624"/>
          </a:xfrm>
        </p:grpSpPr>
        <p:sp>
          <p:nvSpPr>
            <p:cNvPr id="86061" name="Line 52"/>
            <p:cNvSpPr>
              <a:spLocks noChangeShapeType="1"/>
            </p:cNvSpPr>
            <p:nvPr/>
          </p:nvSpPr>
          <p:spPr bwMode="auto">
            <a:xfrm flipH="1">
              <a:off x="4560" y="3552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2" name="Line 53"/>
            <p:cNvSpPr>
              <a:spLocks noChangeShapeType="1"/>
            </p:cNvSpPr>
            <p:nvPr/>
          </p:nvSpPr>
          <p:spPr bwMode="auto">
            <a:xfrm>
              <a:off x="456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Line 54"/>
            <p:cNvSpPr>
              <a:spLocks noChangeShapeType="1"/>
            </p:cNvSpPr>
            <p:nvPr/>
          </p:nvSpPr>
          <p:spPr bwMode="auto">
            <a:xfrm flipV="1">
              <a:off x="475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Text Box 16"/>
            <p:cNvSpPr txBox="1">
              <a:spLocks noChangeArrowheads="1"/>
            </p:cNvSpPr>
            <p:nvPr/>
          </p:nvSpPr>
          <p:spPr bwMode="auto">
            <a:xfrm>
              <a:off x="1206" y="2928"/>
              <a:ext cx="3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33CC"/>
                  </a:solidFill>
                </a:rPr>
                <a:t>返回 </a:t>
              </a:r>
              <a:r>
                <a:rPr lang="en-US" altLang="zh-CN" sz="2800">
                  <a:solidFill>
                    <a:srgbClr val="FF33CC"/>
                  </a:solidFill>
                </a:rPr>
                <a:t>24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  <a:cs typeface="楷体_GB2312"/>
                </a:rPr>
                <a:t>参数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  <a:cs typeface="楷体_GB2312"/>
                </a:rPr>
                <a:t>4  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  <a:cs typeface="楷体_GB2312"/>
                </a:rPr>
                <a:t>计算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  <a:cs typeface="楷体_GB2312"/>
                </a:rPr>
                <a:t>4*Fact(3)</a:t>
              </a:r>
              <a:endPara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86060" name="Text Box 24"/>
          <p:cNvSpPr txBox="1">
            <a:spLocks noChangeArrowheads="1"/>
          </p:cNvSpPr>
          <p:nvPr/>
        </p:nvSpPr>
        <p:spPr bwMode="auto">
          <a:xfrm>
            <a:off x="1924050" y="38465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CC"/>
                </a:solidFill>
              </a:rPr>
              <a:t>返回 </a:t>
            </a:r>
            <a:r>
              <a:rPr lang="en-US" altLang="zh-CN" sz="2800">
                <a:solidFill>
                  <a:srgbClr val="FF33CC"/>
                </a:solidFill>
              </a:rPr>
              <a:t>6</a:t>
            </a:r>
            <a:r>
              <a:rPr lang="zh-CN" altLang="en-US" sz="2800">
                <a:solidFill>
                  <a:srgbClr val="FF33CC"/>
                </a:solidFill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  <a:cs typeface="楷体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楷体_GB2312"/>
              </a:rPr>
              <a:t>3    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  <a:cs typeface="楷体_GB231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楷体_GB2312"/>
              </a:rPr>
              <a:t>3*Fact(2)</a:t>
            </a:r>
            <a:endParaRPr lang="en-US" altLang="zh-CN" sz="2800">
              <a:solidFill>
                <a:schemeClr val="accent2"/>
              </a:solidFill>
              <a:ea typeface="宋体" panose="0201060003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395288" y="908050"/>
            <a:ext cx="6516687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tabLst>
                <a:tab pos="533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34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设有一个递归算法如下</a:t>
            </a:r>
            <a:r>
              <a:rPr lang="en-US" altLang="zh-CN" sz="2800">
                <a:ea typeface="楷体_GB2312"/>
                <a:cs typeface="楷体_GB2312"/>
              </a:rPr>
              <a:t>: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int X(int n)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{ if(n&lt;=3) return 1;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else return X(n-2)+X(n-4)+1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}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则计算</a:t>
            </a:r>
            <a:r>
              <a:rPr lang="en-US" altLang="zh-CN" sz="2800">
                <a:ea typeface="楷体_GB2312"/>
                <a:cs typeface="楷体_GB2312"/>
              </a:rPr>
              <a:t>X(X(8))</a:t>
            </a:r>
            <a:r>
              <a:rPr lang="zh-CN" altLang="en-US" sz="2800">
                <a:ea typeface="楷体_GB2312"/>
                <a:cs typeface="楷体_GB2312"/>
              </a:rPr>
              <a:t>时需要计算</a:t>
            </a:r>
            <a:r>
              <a:rPr lang="en-US" altLang="zh-CN" sz="2800">
                <a:ea typeface="楷体_GB2312"/>
                <a:cs typeface="楷体_GB2312"/>
              </a:rPr>
              <a:t>X</a:t>
            </a:r>
            <a:r>
              <a:rPr lang="zh-CN" altLang="en-US" sz="2800">
                <a:ea typeface="楷体_GB2312"/>
                <a:cs typeface="楷体_GB2312"/>
              </a:rPr>
              <a:t>函数</a:t>
            </a:r>
            <a:r>
              <a:rPr lang="zh-CN" altLang="en-US" sz="2800" u="sng">
                <a:ea typeface="楷体_GB2312"/>
                <a:cs typeface="楷体_GB2312"/>
              </a:rPr>
              <a:t>       </a:t>
            </a:r>
            <a:r>
              <a:rPr lang="zh-CN" altLang="en-US" sz="2800">
                <a:ea typeface="楷体_GB2312"/>
                <a:cs typeface="楷体_GB2312"/>
              </a:rPr>
              <a:t>次</a:t>
            </a:r>
            <a:r>
              <a:rPr lang="en-US" altLang="zh-CN" sz="2800">
                <a:ea typeface="楷体_GB2312"/>
                <a:cs typeface="楷体_GB2312"/>
              </a:rPr>
              <a:t>.</a:t>
            </a: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5795963" y="3209925"/>
            <a:ext cx="57626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0" y="0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练习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7045" name="Rectangle 7"/>
          <p:cNvSpPr>
            <a:spLocks noChangeArrowheads="1"/>
          </p:cNvSpPr>
          <p:nvPr/>
        </p:nvSpPr>
        <p:spPr bwMode="auto">
          <a:xfrm>
            <a:off x="1973263" y="4292600"/>
            <a:ext cx="5046662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A. 8   	       B.9          C.16 	   D.18</a:t>
            </a:r>
            <a:endParaRPr lang="en-US" altLang="zh-CN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716338"/>
            <a:ext cx="8820150" cy="2282825"/>
          </a:xfrm>
          <a:prstGeom prst="rect">
            <a:avLst/>
          </a:prstGeom>
          <a:solidFill>
            <a:srgbClr val="FFFF99"/>
          </a:solidFill>
          <a:ln w="920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在印度圣庙里，一块黄铜板上插着三根宝石针。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主神梵天在创造世界时，在其中一根针上穿好了由大到小的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64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片金片，这就是汉诺塔。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僧侣不停移动这些金片，一次只移动一片，小片必在大片上面。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当所有的金片都移到另外一个针上时，世界将会灭亡。 </a:t>
            </a:r>
            <a:b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</a:b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0"/>
            <a:ext cx="7740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5288" y="404813"/>
            <a:ext cx="854075" cy="201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彩云" panose="02010800040101010101" pitchFamily="2" charset="-122"/>
                <a:cs typeface="+mn-cs"/>
              </a:rPr>
              <a:t>汉诺塔</a:t>
            </a:r>
            <a:endParaRPr lang="zh-CN" altLang="en-US" sz="4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彩云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90" name="Text Box 6"/>
          <p:cNvSpPr txBox="1">
            <a:spLocks noChangeArrowheads="1"/>
          </p:cNvSpPr>
          <p:nvPr/>
        </p:nvSpPr>
        <p:spPr bwMode="auto">
          <a:xfrm>
            <a:off x="-11113" y="692150"/>
            <a:ext cx="1204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规则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:</a:t>
            </a:r>
            <a:endParaRPr lang="en-US" altLang="zh-CN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6391" name="Text Box 7"/>
          <p:cNvSpPr txBox="1">
            <a:spLocks noChangeArrowheads="1"/>
          </p:cNvSpPr>
          <p:nvPr/>
        </p:nvSpPr>
        <p:spPr bwMode="auto">
          <a:xfrm>
            <a:off x="-11113" y="1433513"/>
            <a:ext cx="50831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(1)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每次只能移动一个圆盘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-11113" y="2060575"/>
            <a:ext cx="4572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(2)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圆盘可以插在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A,B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C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中的任一塔座上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6393" name="Text Box 9"/>
          <p:cNvSpPr txBox="1">
            <a:spLocks noChangeArrowheads="1"/>
          </p:cNvSpPr>
          <p:nvPr/>
        </p:nvSpPr>
        <p:spPr bwMode="auto">
          <a:xfrm>
            <a:off x="20638" y="3308350"/>
            <a:ext cx="502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(3) 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任何时刻不可将较大圆盘压在较小圆盘之上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9094" name="Rectangle 10"/>
          <p:cNvSpPr>
            <a:spLocks noChangeArrowheads="1"/>
          </p:cNvSpPr>
          <p:nvPr/>
        </p:nvSpPr>
        <p:spPr bwMode="auto">
          <a:xfrm>
            <a:off x="20638" y="0"/>
            <a:ext cx="2843212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华文行楷" panose="02010800040101010101" pitchFamily="2" charset="-122"/>
                <a:cs typeface="楷体_GB2312"/>
              </a:rPr>
              <a:t>Hanoi</a:t>
            </a:r>
            <a:r>
              <a:rPr lang="zh-CN" altLang="zh-CN">
                <a:ea typeface="华文行楷" panose="02010800040101010101" pitchFamily="2" charset="-122"/>
                <a:cs typeface="楷体_GB2312"/>
              </a:rPr>
              <a:t>塔问题</a:t>
            </a:r>
            <a:endParaRPr lang="zh-CN" altLang="en-US">
              <a:ea typeface="华文行楷" panose="02010800040101010101" pitchFamily="2" charset="-122"/>
              <a:cs typeface="楷体_GB2312"/>
            </a:endParaRPr>
          </a:p>
        </p:txBody>
      </p:sp>
      <p:grpSp>
        <p:nvGrpSpPr>
          <p:cNvPr id="89095" name="Group 12"/>
          <p:cNvGrpSpPr>
            <a:grpSpLocks noChangeAspect="1"/>
          </p:cNvGrpSpPr>
          <p:nvPr/>
        </p:nvGrpSpPr>
        <p:grpSpPr bwMode="auto">
          <a:xfrm>
            <a:off x="5018088" y="869950"/>
            <a:ext cx="4038600" cy="3276600"/>
            <a:chOff x="3168" y="912"/>
            <a:chExt cx="2544" cy="2064"/>
          </a:xfrm>
        </p:grpSpPr>
        <p:sp>
          <p:nvSpPr>
            <p:cNvPr id="89096" name="AutoShape 11">
              <a:hlinkClick r:id="rId1" action="ppaction://hlinkfile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68" y="912"/>
              <a:ext cx="2544" cy="2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7" name="Line 13"/>
            <p:cNvSpPr>
              <a:spLocks noChangeShapeType="1"/>
            </p:cNvSpPr>
            <p:nvPr/>
          </p:nvSpPr>
          <p:spPr bwMode="auto">
            <a:xfrm>
              <a:off x="3176" y="2869"/>
              <a:ext cx="25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8" name="Rectangle 14"/>
            <p:cNvSpPr>
              <a:spLocks noChangeArrowheads="1"/>
            </p:cNvSpPr>
            <p:nvPr/>
          </p:nvSpPr>
          <p:spPr bwMode="auto">
            <a:xfrm>
              <a:off x="3324" y="2612"/>
              <a:ext cx="1042" cy="2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099" name="Rectangle 15"/>
            <p:cNvSpPr>
              <a:spLocks noChangeArrowheads="1"/>
            </p:cNvSpPr>
            <p:nvPr/>
          </p:nvSpPr>
          <p:spPr bwMode="auto">
            <a:xfrm>
              <a:off x="3473" y="2353"/>
              <a:ext cx="744" cy="2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100" name="Rectangle 16"/>
            <p:cNvSpPr>
              <a:spLocks noChangeArrowheads="1"/>
            </p:cNvSpPr>
            <p:nvPr/>
          </p:nvSpPr>
          <p:spPr bwMode="auto">
            <a:xfrm>
              <a:off x="3622" y="2096"/>
              <a:ext cx="446" cy="2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101" name="Rectangle 17"/>
            <p:cNvSpPr>
              <a:spLocks noChangeArrowheads="1"/>
            </p:cNvSpPr>
            <p:nvPr/>
          </p:nvSpPr>
          <p:spPr bwMode="auto">
            <a:xfrm>
              <a:off x="3771" y="1324"/>
              <a:ext cx="148" cy="7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102" name="Rectangle 18"/>
            <p:cNvSpPr>
              <a:spLocks noChangeArrowheads="1"/>
            </p:cNvSpPr>
            <p:nvPr/>
          </p:nvSpPr>
          <p:spPr bwMode="auto">
            <a:xfrm>
              <a:off x="4663" y="1324"/>
              <a:ext cx="149" cy="154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103" name="Rectangle 19"/>
            <p:cNvSpPr>
              <a:spLocks noChangeArrowheads="1"/>
            </p:cNvSpPr>
            <p:nvPr/>
          </p:nvSpPr>
          <p:spPr bwMode="auto">
            <a:xfrm>
              <a:off x="5333" y="1324"/>
              <a:ext cx="149" cy="154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635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89104" name="Rectangle 20"/>
            <p:cNvSpPr>
              <a:spLocks noChangeArrowheads="1"/>
            </p:cNvSpPr>
            <p:nvPr/>
          </p:nvSpPr>
          <p:spPr bwMode="auto">
            <a:xfrm>
              <a:off x="3779" y="1006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3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A</a:t>
              </a:r>
              <a:endParaRPr lang="en-US" altLang="zh-CN">
                <a:ea typeface="华文行楷" panose="02010800040101010101" pitchFamily="2" charset="-122"/>
                <a:cs typeface="楷体_GB2312"/>
              </a:endParaRPr>
            </a:p>
          </p:txBody>
        </p:sp>
        <p:sp>
          <p:nvSpPr>
            <p:cNvPr id="89105" name="Rectangle 21"/>
            <p:cNvSpPr>
              <a:spLocks noChangeArrowheads="1"/>
            </p:cNvSpPr>
            <p:nvPr/>
          </p:nvSpPr>
          <p:spPr bwMode="auto">
            <a:xfrm>
              <a:off x="4651" y="1006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3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B</a:t>
              </a:r>
              <a:endParaRPr lang="en-US" altLang="zh-CN">
                <a:ea typeface="华文行楷" panose="02010800040101010101" pitchFamily="2" charset="-122"/>
                <a:cs typeface="楷体_GB2312"/>
              </a:endParaRPr>
            </a:p>
          </p:txBody>
        </p:sp>
        <p:sp>
          <p:nvSpPr>
            <p:cNvPr id="89106" name="Rectangle 22"/>
            <p:cNvSpPr>
              <a:spLocks noChangeArrowheads="1"/>
            </p:cNvSpPr>
            <p:nvPr/>
          </p:nvSpPr>
          <p:spPr bwMode="auto">
            <a:xfrm>
              <a:off x="5368" y="1006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3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C</a:t>
              </a:r>
              <a:endParaRPr lang="en-US" altLang="zh-CN">
                <a:ea typeface="华文行楷" panose="02010800040101010101" pitchFamily="2" charset="-12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0" grpId="0" autoUpdateAnimBg="0"/>
      <p:bldP spid="656391" grpId="0" autoUpdateAnimBg="0" build="p"/>
      <p:bldP spid="656392" grpId="0" autoUpdateAnimBg="0" build="p"/>
      <p:bldP spid="656393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12713"/>
            <a:ext cx="50038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0" y="0"/>
            <a:ext cx="2843213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华文行楷" panose="02010800040101010101" pitchFamily="2" charset="-122"/>
                <a:cs typeface="楷体_GB2312"/>
              </a:rPr>
              <a:t>Hanoi</a:t>
            </a:r>
            <a:r>
              <a:rPr lang="zh-CN" altLang="zh-CN">
                <a:ea typeface="华文行楷" panose="02010800040101010101" pitchFamily="2" charset="-122"/>
                <a:cs typeface="楷体_GB2312"/>
              </a:rPr>
              <a:t>塔问题</a:t>
            </a:r>
            <a:endParaRPr lang="zh-CN" altLang="en-US"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0" y="579438"/>
            <a:ext cx="3889375" cy="12668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  </a:t>
            </a:r>
            <a:endParaRPr lang="en-US" altLang="zh-CN" sz="10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n = 1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，则直接从 </a:t>
            </a:r>
            <a:r>
              <a:rPr lang="en-US" altLang="zh-CN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A 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移到 </a:t>
            </a:r>
            <a:r>
              <a:rPr lang="en-US" altLang="zh-CN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。否则   </a:t>
            </a:r>
            <a:endParaRPr lang="zh-CN" altLang="en-US" sz="28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55370" name="Rectangle 10"/>
          <p:cNvSpPr>
            <a:spLocks noChangeArrowheads="1"/>
          </p:cNvSpPr>
          <p:nvPr/>
        </p:nvSpPr>
        <p:spPr bwMode="auto">
          <a:xfrm>
            <a:off x="0" y="2205038"/>
            <a:ext cx="4140200" cy="3209925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(1)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用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C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柱做过渡，将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A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的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(n-1)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个移到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B</a:t>
            </a:r>
            <a:endParaRPr lang="en-US" altLang="zh-CN">
              <a:solidFill>
                <a:schemeClr val="tx2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(2)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将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A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最后一个直接移到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C </a:t>
            </a:r>
            <a:endParaRPr lang="en-US" altLang="zh-CN">
              <a:solidFill>
                <a:schemeClr val="accent2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(3)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用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A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做过渡，将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B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的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(n-1) 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个移到</a:t>
            </a:r>
            <a:r>
              <a:rPr lang="zh-CN" altLang="en-US">
                <a:solidFill>
                  <a:schemeClr val="tx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/>
                <a:cs typeface="楷体_GB2312"/>
              </a:rPr>
              <a:t>C</a:t>
            </a:r>
            <a:endParaRPr lang="en-US" altLang="zh-CN">
              <a:solidFill>
                <a:schemeClr val="tx2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553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5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5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5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  <p:bldP spid="655370" grpId="0" animBg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179388" y="960438"/>
            <a:ext cx="799306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#include&lt;iostream.h&gt;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楷体_GB2312"/>
                <a:cs typeface="楷体_GB2312"/>
              </a:rPr>
              <a:t>int c=0;</a:t>
            </a:r>
            <a:endParaRPr lang="en-US" altLang="zh-CN" sz="2400">
              <a:solidFill>
                <a:schemeClr val="hlink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楷体_GB2312"/>
                <a:cs typeface="楷体_GB2312"/>
              </a:rPr>
              <a:t>void move(char x,int n,char z)</a:t>
            </a:r>
            <a:endParaRPr lang="en-US" altLang="zh-CN" sz="2400">
              <a:solidFill>
                <a:schemeClr val="hlink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楷体_GB2312"/>
                <a:cs typeface="楷体_GB2312"/>
              </a:rPr>
              <a:t>{print(“%d,%d,%d,%d%n”,++c,x,n,z);}</a:t>
            </a:r>
            <a:endParaRPr lang="en-US" altLang="zh-CN" sz="2400">
              <a:solidFill>
                <a:schemeClr val="hlink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void Hanoi(int n,char A,char B,char C)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{ if(n==1) move(A,1,C);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else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{Hanoi(n-1,A,C,B); 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move(A,n,C);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Hanoi(n-1,B,A,C);  }}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void main(){Hanoi(3,'a','b','c');}</a:t>
            </a:r>
            <a:endParaRPr lang="en-US" altLang="zh-CN" sz="240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8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跟踪程序，给出下列程序的运行结果，以深刻地理解递归的调用和返回过程</a:t>
            </a:r>
            <a:endParaRPr lang="zh-CN" altLang="en-US" sz="28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73933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620713"/>
            <a:ext cx="226695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3708400" y="752475"/>
            <a:ext cx="1368425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66FF33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3,a,b,c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539750" y="-287338"/>
            <a:ext cx="7772400" cy="1143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递归调用树</a:t>
            </a:r>
            <a:endParaRPr lang="zh-CN" altLang="en-US" sz="4400" b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1692275" y="1341438"/>
            <a:ext cx="5472113" cy="1943100"/>
            <a:chOff x="1066" y="845"/>
            <a:chExt cx="3447" cy="1224"/>
          </a:xfrm>
        </p:grpSpPr>
        <p:grpSp>
          <p:nvGrpSpPr>
            <p:cNvPr id="92188" name="Group 41"/>
            <p:cNvGrpSpPr/>
            <p:nvPr/>
          </p:nvGrpSpPr>
          <p:grpSpPr bwMode="auto">
            <a:xfrm>
              <a:off x="1066" y="845"/>
              <a:ext cx="3447" cy="1142"/>
              <a:chOff x="975" y="845"/>
              <a:chExt cx="3447" cy="1142"/>
            </a:xfrm>
          </p:grpSpPr>
          <p:sp>
            <p:nvSpPr>
              <p:cNvPr id="92190" name="Line 9"/>
              <p:cNvSpPr>
                <a:spLocks noChangeShapeType="1"/>
              </p:cNvSpPr>
              <p:nvPr/>
            </p:nvSpPr>
            <p:spPr bwMode="auto">
              <a:xfrm flipH="1">
                <a:off x="1519" y="883"/>
                <a:ext cx="1043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1" name="Line 10"/>
              <p:cNvSpPr>
                <a:spLocks noChangeShapeType="1"/>
              </p:cNvSpPr>
              <p:nvPr/>
            </p:nvSpPr>
            <p:spPr bwMode="auto">
              <a:xfrm>
                <a:off x="2744" y="845"/>
                <a:ext cx="0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2" name="Line 11"/>
              <p:cNvSpPr>
                <a:spLocks noChangeShapeType="1"/>
              </p:cNvSpPr>
              <p:nvPr/>
            </p:nvSpPr>
            <p:spPr bwMode="auto">
              <a:xfrm>
                <a:off x="2880" y="890"/>
                <a:ext cx="1134" cy="681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93" name="Text Box 12"/>
              <p:cNvSpPr txBox="1">
                <a:spLocks noChangeArrowheads="1"/>
              </p:cNvSpPr>
              <p:nvPr/>
            </p:nvSpPr>
            <p:spPr bwMode="auto">
              <a:xfrm>
                <a:off x="975" y="1616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2,a,c,b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94" name="Text Box 13"/>
              <p:cNvSpPr txBox="1">
                <a:spLocks noChangeArrowheads="1"/>
              </p:cNvSpPr>
              <p:nvPr/>
            </p:nvSpPr>
            <p:spPr bwMode="auto">
              <a:xfrm>
                <a:off x="3560" y="1616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2,b,a,c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</p:grpSp>
        <p:sp>
          <p:nvSpPr>
            <p:cNvPr id="92189" name="Oval 14"/>
            <p:cNvSpPr>
              <a:spLocks noChangeArrowheads="1"/>
            </p:cNvSpPr>
            <p:nvPr/>
          </p:nvSpPr>
          <p:spPr bwMode="auto">
            <a:xfrm>
              <a:off x="2336" y="1616"/>
              <a:ext cx="862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ea typeface="楷体_GB2312"/>
                  <a:cs typeface="楷体_GB2312"/>
                </a:rPr>
                <a:t>③</a:t>
              </a:r>
              <a:r>
                <a: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rPr>
                <a:t>,a-&gt;c</a:t>
              </a:r>
              <a:endParaRPr lang="en-US" altLang="zh-CN">
                <a:solidFill>
                  <a:srgbClr val="FF0066"/>
                </a:solidFill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4" name="Group 40"/>
          <p:cNvGrpSpPr/>
          <p:nvPr/>
        </p:nvGrpSpPr>
        <p:grpSpPr bwMode="auto">
          <a:xfrm>
            <a:off x="323850" y="3141663"/>
            <a:ext cx="8712200" cy="3024187"/>
            <a:chOff x="204" y="1979"/>
            <a:chExt cx="5488" cy="1905"/>
          </a:xfrm>
        </p:grpSpPr>
        <p:sp>
          <p:nvSpPr>
            <p:cNvPr id="92167" name="Oval 28"/>
            <p:cNvSpPr>
              <a:spLocks noChangeArrowheads="1"/>
            </p:cNvSpPr>
            <p:nvPr/>
          </p:nvSpPr>
          <p:spPr bwMode="auto">
            <a:xfrm>
              <a:off x="204" y="3431"/>
              <a:ext cx="862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ea typeface="楷体_GB2312"/>
                  <a:cs typeface="楷体_GB2312"/>
                </a:rPr>
                <a:t>①</a:t>
              </a:r>
              <a:r>
                <a: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rPr>
                <a:t>,a-&gt;c</a:t>
              </a:r>
              <a:endParaRPr lang="en-US" altLang="zh-CN">
                <a:solidFill>
                  <a:srgbClr val="FF0066"/>
                </a:solidFill>
                <a:ea typeface="宋体" panose="02010600030101010101" pitchFamily="2" charset="-122"/>
                <a:cs typeface="楷体_GB2312"/>
              </a:endParaRPr>
            </a:p>
          </p:txBody>
        </p:sp>
        <p:grpSp>
          <p:nvGrpSpPr>
            <p:cNvPr id="92168" name="Group 39"/>
            <p:cNvGrpSpPr/>
            <p:nvPr/>
          </p:nvGrpSpPr>
          <p:grpSpPr bwMode="auto">
            <a:xfrm>
              <a:off x="204" y="1979"/>
              <a:ext cx="5488" cy="1905"/>
              <a:chOff x="204" y="1979"/>
              <a:chExt cx="5488" cy="1905"/>
            </a:xfrm>
          </p:grpSpPr>
          <p:sp>
            <p:nvSpPr>
              <p:cNvPr id="92169" name="Line 15"/>
              <p:cNvSpPr>
                <a:spLocks noChangeShapeType="1"/>
              </p:cNvSpPr>
              <p:nvPr/>
            </p:nvSpPr>
            <p:spPr bwMode="auto">
              <a:xfrm flipH="1">
                <a:off x="385" y="2017"/>
                <a:ext cx="1043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0" name="Line 16"/>
              <p:cNvSpPr>
                <a:spLocks noChangeShapeType="1"/>
              </p:cNvSpPr>
              <p:nvPr/>
            </p:nvSpPr>
            <p:spPr bwMode="auto">
              <a:xfrm>
                <a:off x="1610" y="1979"/>
                <a:ext cx="0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1" name="Line 17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1134" cy="681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2" name="Text Box 18"/>
              <p:cNvSpPr txBox="1">
                <a:spLocks noChangeArrowheads="1"/>
              </p:cNvSpPr>
              <p:nvPr/>
            </p:nvSpPr>
            <p:spPr bwMode="auto">
              <a:xfrm>
                <a:off x="204" y="2659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1,a,b,c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73" name="Text Box 19"/>
              <p:cNvSpPr txBox="1">
                <a:spLocks noChangeArrowheads="1"/>
              </p:cNvSpPr>
              <p:nvPr/>
            </p:nvSpPr>
            <p:spPr bwMode="auto">
              <a:xfrm>
                <a:off x="2018" y="2659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1,c,a,b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74" name="Oval 20"/>
              <p:cNvSpPr>
                <a:spLocks noChangeArrowheads="1"/>
              </p:cNvSpPr>
              <p:nvPr/>
            </p:nvSpPr>
            <p:spPr bwMode="auto">
              <a:xfrm>
                <a:off x="1111" y="2614"/>
                <a:ext cx="862" cy="45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ea typeface="楷体_GB2312"/>
                    <a:cs typeface="楷体_GB2312"/>
                  </a:rPr>
                  <a:t>②</a:t>
                </a:r>
                <a:r>
                  <a:rPr lang="en-US" altLang="zh-CN">
                    <a:solidFill>
                      <a:srgbClr val="FF0066"/>
                    </a:solidFill>
                    <a:ea typeface="宋体" panose="02010600030101010101" pitchFamily="2" charset="-122"/>
                    <a:cs typeface="楷体_GB2312"/>
                  </a:rPr>
                  <a:t>,a-&gt;b</a:t>
                </a:r>
                <a:endPara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75" name="Line 21"/>
              <p:cNvSpPr>
                <a:spLocks noChangeShapeType="1"/>
              </p:cNvSpPr>
              <p:nvPr/>
            </p:nvSpPr>
            <p:spPr bwMode="auto">
              <a:xfrm flipH="1">
                <a:off x="3106" y="2017"/>
                <a:ext cx="1043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6" name="Line 22"/>
              <p:cNvSpPr>
                <a:spLocks noChangeShapeType="1"/>
              </p:cNvSpPr>
              <p:nvPr/>
            </p:nvSpPr>
            <p:spPr bwMode="auto">
              <a:xfrm>
                <a:off x="4331" y="1979"/>
                <a:ext cx="0" cy="680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7" name="Line 23"/>
              <p:cNvSpPr>
                <a:spLocks noChangeShapeType="1"/>
              </p:cNvSpPr>
              <p:nvPr/>
            </p:nvSpPr>
            <p:spPr bwMode="auto">
              <a:xfrm>
                <a:off x="4467" y="2024"/>
                <a:ext cx="1134" cy="681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8" name="Text Box 24"/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1,b,c,a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79" name="Text Box 25"/>
              <p:cNvSpPr txBox="1">
                <a:spLocks noChangeArrowheads="1"/>
              </p:cNvSpPr>
              <p:nvPr/>
            </p:nvSpPr>
            <p:spPr bwMode="auto">
              <a:xfrm>
                <a:off x="4830" y="2659"/>
                <a:ext cx="862" cy="37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66FF33"/>
                </a:solidFill>
                <a:miter lim="800000"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FF0000"/>
                    </a:solidFill>
                    <a:ea typeface="宋体" panose="02010600030101010101" pitchFamily="2" charset="-122"/>
                    <a:cs typeface="楷体_GB2312"/>
                  </a:rPr>
                  <a:t>1,a,b,c</a:t>
                </a:r>
                <a:endParaRPr lang="en-US" altLang="zh-CN">
                  <a:solidFill>
                    <a:srgbClr val="FF0000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80" name="Oval 26"/>
              <p:cNvSpPr>
                <a:spLocks noChangeArrowheads="1"/>
              </p:cNvSpPr>
              <p:nvPr/>
            </p:nvSpPr>
            <p:spPr bwMode="auto">
              <a:xfrm>
                <a:off x="3923" y="2614"/>
                <a:ext cx="862" cy="45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ea typeface="楷体_GB2312"/>
                    <a:cs typeface="楷体_GB2312"/>
                  </a:rPr>
                  <a:t>②</a:t>
                </a:r>
                <a:r>
                  <a:rPr lang="en-US" altLang="zh-CN">
                    <a:solidFill>
                      <a:srgbClr val="FF0066"/>
                    </a:solidFill>
                    <a:ea typeface="宋体" panose="02010600030101010101" pitchFamily="2" charset="-122"/>
                    <a:cs typeface="楷体_GB2312"/>
                  </a:rPr>
                  <a:t>,b-&gt;c</a:t>
                </a:r>
                <a:endPara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81" name="Line 27"/>
              <p:cNvSpPr>
                <a:spLocks noChangeShapeType="1"/>
              </p:cNvSpPr>
              <p:nvPr/>
            </p:nvSpPr>
            <p:spPr bwMode="auto">
              <a:xfrm>
                <a:off x="703" y="3022"/>
                <a:ext cx="0" cy="409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2" name="Line 29"/>
              <p:cNvSpPr>
                <a:spLocks noChangeShapeType="1"/>
              </p:cNvSpPr>
              <p:nvPr/>
            </p:nvSpPr>
            <p:spPr bwMode="auto">
              <a:xfrm>
                <a:off x="2336" y="3022"/>
                <a:ext cx="0" cy="409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3" name="Oval 30"/>
              <p:cNvSpPr>
                <a:spLocks noChangeArrowheads="1"/>
              </p:cNvSpPr>
              <p:nvPr/>
            </p:nvSpPr>
            <p:spPr bwMode="auto">
              <a:xfrm>
                <a:off x="1837" y="3431"/>
                <a:ext cx="862" cy="45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ea typeface="楷体_GB2312"/>
                    <a:cs typeface="楷体_GB2312"/>
                  </a:rPr>
                  <a:t>①</a:t>
                </a:r>
                <a:r>
                  <a:rPr lang="en-US" altLang="zh-CN">
                    <a:solidFill>
                      <a:srgbClr val="FF0066"/>
                    </a:solidFill>
                    <a:ea typeface="宋体" panose="02010600030101010101" pitchFamily="2" charset="-122"/>
                    <a:cs typeface="楷体_GB2312"/>
                  </a:rPr>
                  <a:t>,c-&gt;b</a:t>
                </a:r>
                <a:endPara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84" name="Line 31"/>
              <p:cNvSpPr>
                <a:spLocks noChangeShapeType="1"/>
              </p:cNvSpPr>
              <p:nvPr/>
            </p:nvSpPr>
            <p:spPr bwMode="auto">
              <a:xfrm>
                <a:off x="3515" y="3022"/>
                <a:ext cx="0" cy="409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5" name="Oval 32"/>
              <p:cNvSpPr>
                <a:spLocks noChangeArrowheads="1"/>
              </p:cNvSpPr>
              <p:nvPr/>
            </p:nvSpPr>
            <p:spPr bwMode="auto">
              <a:xfrm>
                <a:off x="3016" y="3431"/>
                <a:ext cx="862" cy="45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ea typeface="楷体_GB2312"/>
                    <a:cs typeface="楷体_GB2312"/>
                  </a:rPr>
                  <a:t>①</a:t>
                </a:r>
                <a:r>
                  <a:rPr lang="en-US" altLang="zh-CN">
                    <a:solidFill>
                      <a:srgbClr val="FF0066"/>
                    </a:solidFill>
                    <a:ea typeface="宋体" panose="02010600030101010101" pitchFamily="2" charset="-122"/>
                    <a:cs typeface="楷体_GB2312"/>
                  </a:rPr>
                  <a:t>,b-&gt;a</a:t>
                </a:r>
                <a:endPara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  <p:sp>
            <p:nvSpPr>
              <p:cNvPr id="92186" name="Line 33"/>
              <p:cNvSpPr>
                <a:spLocks noChangeShapeType="1"/>
              </p:cNvSpPr>
              <p:nvPr/>
            </p:nvSpPr>
            <p:spPr bwMode="auto">
              <a:xfrm>
                <a:off x="5148" y="3022"/>
                <a:ext cx="0" cy="409"/>
              </a:xfrm>
              <a:prstGeom prst="line">
                <a:avLst/>
              </a:prstGeom>
              <a:noFill/>
              <a:ln w="101600">
                <a:solidFill>
                  <a:srgbClr val="FF66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87" name="Oval 34"/>
              <p:cNvSpPr>
                <a:spLocks noChangeArrowheads="1"/>
              </p:cNvSpPr>
              <p:nvPr/>
            </p:nvSpPr>
            <p:spPr bwMode="auto">
              <a:xfrm>
                <a:off x="4649" y="3431"/>
                <a:ext cx="862" cy="45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ea typeface="楷体_GB2312"/>
                    <a:cs typeface="楷体_GB2312"/>
                  </a:rPr>
                  <a:t>①</a:t>
                </a:r>
                <a:r>
                  <a:rPr lang="en-US" altLang="zh-CN">
                    <a:solidFill>
                      <a:srgbClr val="FF0066"/>
                    </a:solidFill>
                    <a:ea typeface="宋体" panose="02010600030101010101" pitchFamily="2" charset="-122"/>
                    <a:cs typeface="楷体_GB2312"/>
                  </a:rPr>
                  <a:t>,a-&gt;c</a:t>
                </a:r>
                <a:endParaRPr lang="en-US" altLang="zh-CN">
                  <a:solidFill>
                    <a:srgbClr val="FF0066"/>
                  </a:solidFill>
                  <a:ea typeface="宋体" panose="02010600030101010101" pitchFamily="2" charset="-122"/>
                  <a:cs typeface="楷体_GB2312"/>
                </a:endParaRPr>
              </a:p>
            </p:txBody>
          </p:sp>
        </p:grpSp>
      </p:grpSp>
      <p:pic>
        <p:nvPicPr>
          <p:cNvPr id="92166" name="Picture 43" descr="[0}3QA[]8E7$RI$B6A71UA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65088"/>
            <a:ext cx="169545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15"/>
          <p:cNvGrpSpPr/>
          <p:nvPr/>
        </p:nvGrpSpPr>
        <p:grpSpPr bwMode="auto">
          <a:xfrm>
            <a:off x="685800" y="854075"/>
            <a:ext cx="7558088" cy="2119313"/>
            <a:chOff x="432" y="538"/>
            <a:chExt cx="4761" cy="1335"/>
          </a:xfrm>
        </p:grpSpPr>
        <p:sp>
          <p:nvSpPr>
            <p:cNvPr id="93193" name="Text Box 5"/>
            <p:cNvSpPr txBox="1">
              <a:spLocks noChangeArrowheads="1"/>
            </p:cNvSpPr>
            <p:nvPr/>
          </p:nvSpPr>
          <p:spPr bwMode="auto">
            <a:xfrm>
              <a:off x="480" y="538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调用前</a:t>
              </a:r>
              <a:r>
                <a:rPr lang="en-US" altLang="zh-CN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, </a:t>
              </a:r>
              <a:r>
                <a:rPr lang="zh-CN" altLang="en-US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系统完成</a:t>
              </a:r>
              <a:r>
                <a:rPr lang="en-US" altLang="zh-CN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:</a:t>
              </a:r>
              <a:endParaRPr lang="en-US" altLang="zh-CN" sz="2800" u="sng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4" name="Text Box 6"/>
            <p:cNvSpPr txBox="1">
              <a:spLocks noChangeArrowheads="1"/>
            </p:cNvSpPr>
            <p:nvPr/>
          </p:nvSpPr>
          <p:spPr bwMode="auto">
            <a:xfrm>
              <a:off x="432" y="922"/>
              <a:ext cx="4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(1)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将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实参</a:t>
              </a:r>
              <a:r>
                <a:rPr lang="en-US" altLang="zh-CN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,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返回地址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等传递给被调用函数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5" name="Text Box 7"/>
            <p:cNvSpPr txBox="1">
              <a:spLocks noChangeArrowheads="1"/>
            </p:cNvSpPr>
            <p:nvPr/>
          </p:nvSpPr>
          <p:spPr bwMode="auto">
            <a:xfrm>
              <a:off x="432" y="1258"/>
              <a:ext cx="4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(2)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为被调用函数的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局部变量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分配存储区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6" name="Text Box 8"/>
            <p:cNvSpPr txBox="1">
              <a:spLocks noChangeArrowheads="1"/>
            </p:cNvSpPr>
            <p:nvPr/>
          </p:nvSpPr>
          <p:spPr bwMode="auto">
            <a:xfrm>
              <a:off x="432" y="1546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(3)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将控制转移到被调用函数的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入口</a:t>
              </a:r>
              <a:endPara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62000" y="3292475"/>
            <a:ext cx="8058150" cy="2546350"/>
            <a:chOff x="480" y="2074"/>
            <a:chExt cx="5076" cy="1604"/>
          </a:xfrm>
        </p:grpSpPr>
        <p:sp>
          <p:nvSpPr>
            <p:cNvPr id="93189" name="Text Box 9"/>
            <p:cNvSpPr txBox="1">
              <a:spLocks noChangeArrowheads="1"/>
            </p:cNvSpPr>
            <p:nvPr/>
          </p:nvSpPr>
          <p:spPr bwMode="auto">
            <a:xfrm>
              <a:off x="480" y="207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调用后</a:t>
              </a:r>
              <a:r>
                <a:rPr lang="en-US" altLang="zh-CN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, </a:t>
              </a:r>
              <a:r>
                <a:rPr lang="zh-CN" altLang="en-US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系统完成</a:t>
              </a:r>
              <a:r>
                <a:rPr lang="en-US" altLang="zh-CN" sz="2800" u="sng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:</a:t>
              </a:r>
              <a:endPara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0" name="Text Box 10"/>
            <p:cNvSpPr txBox="1">
              <a:spLocks noChangeArrowheads="1"/>
            </p:cNvSpPr>
            <p:nvPr/>
          </p:nvSpPr>
          <p:spPr bwMode="auto">
            <a:xfrm>
              <a:off x="480" y="2458"/>
              <a:ext cx="5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(1)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保存被调用函数的计算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结果</a:t>
              </a:r>
              <a:endPara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1" name="Text Box 11"/>
            <p:cNvSpPr txBox="1">
              <a:spLocks noChangeArrowheads="1"/>
            </p:cNvSpPr>
            <p:nvPr/>
          </p:nvSpPr>
          <p:spPr bwMode="auto">
            <a:xfrm>
              <a:off x="480" y="2794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(2)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释放被调用函数的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数据区</a:t>
              </a:r>
              <a:endPara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3192" name="Text Box 12"/>
            <p:cNvSpPr txBox="1">
              <a:spLocks noChangeArrowheads="1"/>
            </p:cNvSpPr>
            <p:nvPr/>
          </p:nvSpPr>
          <p:spPr bwMode="auto">
            <a:xfrm>
              <a:off x="480" y="3082"/>
              <a:ext cx="50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楷体_GB2312"/>
                  <a:ea typeface="楷体_GB2312"/>
                  <a:cs typeface="楷体_GB2312"/>
                </a:rPr>
                <a:t>(3)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依照被调用函数保存的</a:t>
              </a: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返回地址</a:t>
              </a:r>
              <a:r>
                <a:rPr lang="zh-CN" altLang="en-US" sz="2800">
                  <a:latin typeface="楷体_GB2312"/>
                  <a:ea typeface="楷体_GB2312"/>
                  <a:cs typeface="楷体_GB2312"/>
                </a:rPr>
                <a:t>将控制转移到调用函数</a:t>
              </a:r>
              <a:endParaRPr lang="zh-CN" altLang="en-US" sz="2800"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660493" name="Rectangle 13"/>
          <p:cNvSpPr>
            <a:spLocks noChangeArrowheads="1"/>
          </p:cNvSpPr>
          <p:nvPr/>
        </p:nvSpPr>
        <p:spPr bwMode="auto">
          <a:xfrm>
            <a:off x="0" y="0"/>
            <a:ext cx="3779838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360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cs typeface="+mn-cs"/>
              </a:rPr>
              <a:t>函数调用过程</a:t>
            </a:r>
            <a:endParaRPr lang="zh-CN" altLang="en-US" sz="360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533400" y="6921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zh-CN" altLang="en-US"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层次</a:t>
            </a:r>
            <a:r>
              <a:rPr lang="zh-CN" altLang="en-US" sz="360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endParaRPr lang="zh-CN" altLang="en-US" sz="36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124200" y="768350"/>
            <a:ext cx="4876800" cy="2133600"/>
            <a:chOff x="1872" y="1248"/>
            <a:chExt cx="3072" cy="1344"/>
          </a:xfrm>
        </p:grpSpPr>
        <p:sp>
          <p:nvSpPr>
            <p:cNvPr id="94217" name="Text Box 7"/>
            <p:cNvSpPr txBox="1">
              <a:spLocks noChangeArrowheads="1"/>
            </p:cNvSpPr>
            <p:nvPr/>
          </p:nvSpPr>
          <p:spPr bwMode="auto">
            <a:xfrm>
              <a:off x="1872" y="12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主函数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4218" name="Text Box 8"/>
            <p:cNvSpPr txBox="1">
              <a:spLocks noChangeArrowheads="1"/>
            </p:cNvSpPr>
            <p:nvPr/>
          </p:nvSpPr>
          <p:spPr bwMode="auto">
            <a:xfrm>
              <a:off x="1872" y="172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第</a:t>
              </a: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1</a:t>
              </a: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次调用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4219" name="Text Box 9"/>
            <p:cNvSpPr txBox="1">
              <a:spLocks noChangeArrowheads="1"/>
            </p:cNvSpPr>
            <p:nvPr/>
          </p:nvSpPr>
          <p:spPr bwMode="auto">
            <a:xfrm>
              <a:off x="1872" y="2304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第 </a:t>
              </a: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i </a:t>
              </a: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次调用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4220" name="Text Box 10"/>
            <p:cNvSpPr txBox="1">
              <a:spLocks noChangeArrowheads="1"/>
            </p:cNvSpPr>
            <p:nvPr/>
          </p:nvSpPr>
          <p:spPr bwMode="auto">
            <a:xfrm>
              <a:off x="3264" y="12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0</a:t>
              </a: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层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4221" name="Text Box 11"/>
            <p:cNvSpPr txBox="1">
              <a:spLocks noChangeArrowheads="1"/>
            </p:cNvSpPr>
            <p:nvPr/>
          </p:nvSpPr>
          <p:spPr bwMode="auto">
            <a:xfrm>
              <a:off x="3264" y="172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1</a:t>
              </a: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层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94222" name="Text Box 12"/>
            <p:cNvSpPr txBox="1">
              <a:spLocks noChangeArrowheads="1"/>
            </p:cNvSpPr>
            <p:nvPr/>
          </p:nvSpPr>
          <p:spPr bwMode="auto">
            <a:xfrm>
              <a:off x="3312" y="2304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i </a:t>
              </a:r>
              <a:r>
                <a:rPr lang="zh-CN" altLang="en-US" sz="240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层</a:t>
              </a:r>
              <a:endParaRPr lang="zh-CN" altLang="en-US" sz="2400">
                <a:solidFill>
                  <a:schemeClr val="tx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661517" name="Text Box 13"/>
          <p:cNvSpPr txBox="1">
            <a:spLocks noChangeArrowheads="1"/>
          </p:cNvSpPr>
          <p:nvPr/>
        </p:nvSpPr>
        <p:spPr bwMode="auto">
          <a:xfrm>
            <a:off x="609600" y="320675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zh-CN" altLang="en-US"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递归工作栈</a:t>
            </a:r>
            <a:r>
              <a:rPr lang="zh-CN" altLang="en-US" sz="360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endParaRPr lang="zh-CN" altLang="en-US" sz="36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61518" name="Text Box 14"/>
          <p:cNvSpPr txBox="1">
            <a:spLocks noChangeArrowheads="1"/>
          </p:cNvSpPr>
          <p:nvPr/>
        </p:nvSpPr>
        <p:spPr bwMode="auto">
          <a:xfrm>
            <a:off x="609600" y="412115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2"/>
                </a:solidFill>
                <a:ea typeface="楷体_GB2312"/>
                <a:cs typeface="楷体_GB2312"/>
              </a:rPr>
              <a:t>“</a:t>
            </a:r>
            <a:r>
              <a:rPr lang="zh-CN" altLang="en-US" sz="36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工作记录</a:t>
            </a:r>
            <a:r>
              <a:rPr lang="zh-CN" altLang="en-US" sz="3600">
                <a:solidFill>
                  <a:schemeClr val="tx2"/>
                </a:solidFill>
                <a:ea typeface="楷体_GB2312"/>
                <a:cs typeface="楷体_GB2312"/>
              </a:rPr>
              <a:t>”</a:t>
            </a:r>
            <a:endParaRPr lang="zh-CN" altLang="en-US" sz="36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61519" name="Text Box 15"/>
          <p:cNvSpPr txBox="1">
            <a:spLocks noChangeArrowheads="1"/>
          </p:cNvSpPr>
          <p:nvPr/>
        </p:nvSpPr>
        <p:spPr bwMode="auto">
          <a:xfrm>
            <a:off x="3886200" y="419735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实在参数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局部变量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楷体_GB2312"/>
              </a:rPr>
              <a:t>返回地址</a:t>
            </a:r>
            <a:endParaRPr lang="zh-CN" altLang="en-US" sz="2800">
              <a:solidFill>
                <a:schemeClr val="tx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61520" name="AutoShape 16"/>
          <p:cNvSpPr>
            <a:spLocks noChangeArrowheads="1"/>
          </p:cNvSpPr>
          <p:nvPr/>
        </p:nvSpPr>
        <p:spPr bwMode="auto">
          <a:xfrm>
            <a:off x="3124200" y="4273550"/>
            <a:ext cx="685800" cy="333375"/>
          </a:xfrm>
          <a:prstGeom prst="rightArrow">
            <a:avLst>
              <a:gd name="adj1" fmla="val 50000"/>
              <a:gd name="adj2" fmla="val 51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94216" name="Rectangle 17"/>
          <p:cNvSpPr>
            <a:spLocks noChangeArrowheads="1"/>
          </p:cNvSpPr>
          <p:nvPr/>
        </p:nvSpPr>
        <p:spPr bwMode="auto">
          <a:xfrm>
            <a:off x="0" y="0"/>
            <a:ext cx="4859338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4000">
                <a:ea typeface="华文行楷" panose="02010800040101010101" pitchFamily="2" charset="-122"/>
                <a:cs typeface="楷体_GB2312"/>
              </a:rPr>
              <a:t>递归函数调用的实现</a:t>
            </a:r>
            <a:endParaRPr lang="zh-CN" altLang="en-US" sz="4000"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autoUpdateAnimBg="0" build="p"/>
      <p:bldP spid="661517" grpId="0" autoUpdateAnimBg="0" build="p"/>
      <p:bldP spid="661518" grpId="0" autoUpdateAnimBg="0" build="p"/>
      <p:bldP spid="661519" grpId="0" autoUpdateAnimBg="0" build="p"/>
      <p:bldP spid="6615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539750" y="1341438"/>
            <a:ext cx="2041525" cy="617537"/>
          </a:xfrm>
          <a:prstGeom prst="rect">
            <a:avLst/>
          </a:prstGeom>
          <a:solidFill>
            <a:srgbClr val="CC99FF"/>
          </a:solidFill>
          <a:ln w="38100">
            <a:solidFill>
              <a:srgbClr val="00FF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空间效率</a:t>
            </a:r>
            <a:endParaRPr lang="zh-CN" altLang="en-US">
              <a:solidFill>
                <a:srgbClr val="66FF33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95235" name="Rectangle 6"/>
          <p:cNvSpPr>
            <a:spLocks noChangeArrowheads="1"/>
          </p:cNvSpPr>
          <p:nvPr/>
        </p:nvSpPr>
        <p:spPr bwMode="auto">
          <a:xfrm>
            <a:off x="539750" y="3573463"/>
            <a:ext cx="2016125" cy="617537"/>
          </a:xfrm>
          <a:prstGeom prst="rect">
            <a:avLst/>
          </a:prstGeom>
          <a:solidFill>
            <a:srgbClr val="CC99FF"/>
          </a:solidFill>
          <a:ln w="38100">
            <a:solidFill>
              <a:srgbClr val="00FF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时间效率</a:t>
            </a:r>
            <a:endParaRPr lang="zh-CN" altLang="en-US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54695" name="AutoShape 7"/>
          <p:cNvSpPr>
            <a:spLocks noChangeArrowheads="1"/>
          </p:cNvSpPr>
          <p:nvPr/>
        </p:nvSpPr>
        <p:spPr bwMode="auto">
          <a:xfrm>
            <a:off x="5076825" y="4149725"/>
            <a:ext cx="1871663" cy="936625"/>
          </a:xfrm>
          <a:prstGeom prst="cloudCallout">
            <a:avLst>
              <a:gd name="adj1" fmla="val -171037"/>
              <a:gd name="adj2" fmla="val -538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O(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40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n</a:t>
            </a:r>
            <a:r>
              <a:rPr lang="en-US" altLang="zh-CN" sz="4000" b="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)</a:t>
            </a:r>
            <a:endParaRPr lang="en-US" altLang="zh-CN" sz="4000" b="0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4699" name="AutoShape 11"/>
          <p:cNvSpPr>
            <a:spLocks noChangeArrowheads="1"/>
          </p:cNvSpPr>
          <p:nvPr/>
        </p:nvSpPr>
        <p:spPr bwMode="auto">
          <a:xfrm>
            <a:off x="3276600" y="3357563"/>
            <a:ext cx="5184775" cy="647700"/>
          </a:xfrm>
          <a:prstGeom prst="wedgeRectCallout">
            <a:avLst>
              <a:gd name="adj1" fmla="val -65583"/>
              <a:gd name="adj2" fmla="val 55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与递归树的结点数成正比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754700" name="AutoShape 12"/>
          <p:cNvSpPr>
            <a:spLocks noChangeArrowheads="1"/>
          </p:cNvSpPr>
          <p:nvPr/>
        </p:nvSpPr>
        <p:spPr bwMode="auto">
          <a:xfrm>
            <a:off x="3419475" y="1341438"/>
            <a:ext cx="5184775" cy="647700"/>
          </a:xfrm>
          <a:prstGeom prst="wedgeRectCallout">
            <a:avLst>
              <a:gd name="adj1" fmla="val -67667"/>
              <a:gd name="adj2" fmla="val 21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与递归树的深度成正比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754701" name="AutoShape 13"/>
          <p:cNvSpPr>
            <a:spLocks noChangeArrowheads="1"/>
          </p:cNvSpPr>
          <p:nvPr/>
        </p:nvSpPr>
        <p:spPr bwMode="auto">
          <a:xfrm>
            <a:off x="3851275" y="2060575"/>
            <a:ext cx="1873250" cy="1008063"/>
          </a:xfrm>
          <a:prstGeom prst="cloudCallout">
            <a:avLst>
              <a:gd name="adj1" fmla="val -170931"/>
              <a:gd name="adj2" fmla="val -465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O(n)</a:t>
            </a:r>
            <a:endParaRPr lang="en-US" altLang="zh-CN" sz="4000" b="0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4703" name="Comment 15"/>
          <p:cNvSpPr>
            <a:spLocks noChangeArrowheads="1"/>
          </p:cNvSpPr>
          <p:nvPr/>
        </p:nvSpPr>
        <p:spPr bwMode="auto">
          <a:xfrm>
            <a:off x="0" y="-63500"/>
            <a:ext cx="54356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递归算法的效率分析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5" grpId="0" animBg="1"/>
      <p:bldP spid="754699" grpId="0" animBg="1"/>
      <p:bldP spid="754700" grpId="0" animBg="1"/>
      <p:bldP spid="754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03"/>
          <p:cNvSpPr>
            <a:spLocks noChangeArrowheads="1"/>
          </p:cNvSpPr>
          <p:nvPr/>
        </p:nvSpPr>
        <p:spPr bwMode="auto">
          <a:xfrm>
            <a:off x="2530475" y="858838"/>
            <a:ext cx="6343650" cy="1554162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只能在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栈顶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运算，且访问结点时依照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后进先出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LIFO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）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先进后出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lang="en-US" altLang="zh-CN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FILO</a:t>
            </a:r>
            <a:r>
              <a:rPr lang="zh-CN" altLang="en-US">
                <a:solidFill>
                  <a:schemeClr val="accent1"/>
                </a:solidFill>
                <a:latin typeface="楷体_GB2312"/>
                <a:ea typeface="楷体_GB2312"/>
                <a:cs typeface="楷体_GB2312"/>
              </a:rPr>
              <a:t>）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的原则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6627" name="Rectangle 2112"/>
          <p:cNvSpPr>
            <a:spLocks noChangeArrowheads="1"/>
          </p:cNvSpPr>
          <p:nvPr/>
        </p:nvSpPr>
        <p:spPr bwMode="auto">
          <a:xfrm>
            <a:off x="112713" y="858838"/>
            <a:ext cx="27305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4.</a:t>
            </a:r>
            <a:r>
              <a: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运算规则</a:t>
            </a:r>
            <a:endParaRPr lang="zh-CN" altLang="en-US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2" name="Group 2114"/>
          <p:cNvGrpSpPr/>
          <p:nvPr/>
        </p:nvGrpSpPr>
        <p:grpSpPr bwMode="auto">
          <a:xfrm>
            <a:off x="107950" y="2544763"/>
            <a:ext cx="8766175" cy="2286000"/>
            <a:chOff x="68" y="1603"/>
            <a:chExt cx="5522" cy="1440"/>
          </a:xfrm>
        </p:grpSpPr>
        <p:sp>
          <p:nvSpPr>
            <p:cNvPr id="26630" name="Text Box 2104"/>
            <p:cNvSpPr txBox="1">
              <a:spLocks noChangeArrowheads="1"/>
            </p:cNvSpPr>
            <p:nvPr/>
          </p:nvSpPr>
          <p:spPr bwMode="auto">
            <a:xfrm>
              <a:off x="1618" y="1603"/>
              <a:ext cx="3972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关键是编写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入栈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和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出栈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函数，具体实现依顺序栈或链栈的不同而不同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基本操作有</a:t>
              </a:r>
              <a:r>
                <a:rPr lang="zh-CN" altLang="en-US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入栈、出栈、读栈顶元素值、建栈、判断栈满、栈空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等</a:t>
              </a:r>
              <a:endParaRPr lang="zh-CN" altLang="en-US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6631" name="Rectangle 2113"/>
            <p:cNvSpPr>
              <a:spLocks noChangeArrowheads="1"/>
            </p:cNvSpPr>
            <p:nvPr/>
          </p:nvSpPr>
          <p:spPr bwMode="auto">
            <a:xfrm>
              <a:off x="68" y="1752"/>
              <a:ext cx="172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5.</a:t>
              </a:r>
              <a:r>
                <a:rPr lang="zh-CN" altLang="en-US">
                  <a:solidFill>
                    <a:schemeClr val="accent2"/>
                  </a:solidFill>
                  <a:latin typeface="楷体_GB2312"/>
                  <a:ea typeface="楷体_GB2312"/>
                  <a:cs typeface="楷体_GB2312"/>
                </a:rPr>
                <a:t>实现方式</a:t>
              </a:r>
              <a:endParaRPr lang="zh-CN" altLang="en-US">
                <a:solidFill>
                  <a:schemeClr val="accent2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26629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304800" y="692150"/>
            <a:ext cx="8305800" cy="1003300"/>
          </a:xfrm>
          <a:prstGeom prst="rect">
            <a:avLst/>
          </a:prstGeom>
          <a:solidFill>
            <a:srgbClr val="CCFFFF"/>
          </a:solidFill>
          <a:ln w="57150">
            <a:solidFill>
              <a:srgbClr val="FF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  1              2                           3                     4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f(1)=1   f(1)+1+f(1)=3    f(2)+1+f(2)=7   f(3)+1+f(3)=15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381000" y="1758950"/>
            <a:ext cx="2971800" cy="2654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f(n) =   2f(n-1)+1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f(n-1) = 2f(n-2)+1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f(n-2) = 2f(n-3)+1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......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f(3)   = 2f(2)+1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f(2)   = 2f(1)+1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96260" name="Text Box 7"/>
          <p:cNvSpPr txBox="1">
            <a:spLocks noChangeArrowheads="1"/>
          </p:cNvSpPr>
          <p:nvPr/>
        </p:nvSpPr>
        <p:spPr bwMode="auto">
          <a:xfrm>
            <a:off x="4191000" y="1758950"/>
            <a:ext cx="4114800" cy="26543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0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f(n) =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1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f(n-1)+2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0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1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f(n-1) =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f(n-2)+2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1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f(n-2) =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3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f(n-3)+2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2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......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n-3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f(3) =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n-2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f(2)+ 2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n-3</a:t>
            </a:r>
            <a:endParaRPr lang="en-US" altLang="zh-CN" sz="2800" b="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n-2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f(2) =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n-1</a:t>
            </a:r>
            <a:r>
              <a:rPr lang="en-US" altLang="zh-CN" sz="2800" b="0">
                <a:ea typeface="宋体" panose="02010600030101010101" pitchFamily="2" charset="-122"/>
                <a:cs typeface="楷体_GB2312"/>
              </a:rPr>
              <a:t>f(1)+ 2</a:t>
            </a:r>
            <a:r>
              <a:rPr lang="en-US" altLang="zh-CN" sz="2800" b="0" baseline="30000">
                <a:ea typeface="宋体" panose="02010600030101010101" pitchFamily="2" charset="-122"/>
                <a:cs typeface="楷体_GB2312"/>
              </a:rPr>
              <a:t>n-2</a:t>
            </a:r>
            <a:endParaRPr lang="en-US" altLang="zh-CN" sz="2800" b="0" baseline="3000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96261" name="Text Box 8"/>
          <p:cNvSpPr txBox="1">
            <a:spLocks noChangeArrowheads="1"/>
          </p:cNvSpPr>
          <p:nvPr/>
        </p:nvSpPr>
        <p:spPr bwMode="auto">
          <a:xfrm>
            <a:off x="304800" y="4730750"/>
            <a:ext cx="7362825" cy="698500"/>
          </a:xfrm>
          <a:prstGeom prst="rect">
            <a:avLst/>
          </a:prstGeom>
          <a:noFill/>
          <a:ln w="57150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f(n) = 2</a:t>
            </a:r>
            <a:r>
              <a:rPr lang="en-US" altLang="zh-CN" sz="36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0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+2</a:t>
            </a:r>
            <a:r>
              <a:rPr lang="en-US" altLang="zh-CN" sz="36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1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+…+2</a:t>
            </a:r>
            <a:r>
              <a:rPr lang="en-US" altLang="zh-CN" sz="36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n-2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+ 2</a:t>
            </a:r>
            <a:r>
              <a:rPr lang="en-US" altLang="zh-CN" sz="36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n-1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f(1) = 2</a:t>
            </a:r>
            <a:r>
              <a:rPr lang="en-US" altLang="zh-CN" sz="3600" baseline="300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n</a:t>
            </a:r>
            <a:r>
              <a:rPr lang="en-US" altLang="zh-CN" sz="3600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-1</a:t>
            </a:r>
            <a:endParaRPr lang="en-US" altLang="zh-CN" sz="3600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55721" name="Comment 9"/>
          <p:cNvSpPr>
            <a:spLocks noChangeArrowheads="1"/>
          </p:cNvSpPr>
          <p:nvPr/>
        </p:nvSpPr>
        <p:spPr bwMode="auto">
          <a:xfrm>
            <a:off x="0" y="-63500"/>
            <a:ext cx="54356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递归算法的效率分析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250825" y="2492375"/>
            <a:ext cx="8893175" cy="579438"/>
          </a:xfrm>
          <a:prstGeom prst="rect">
            <a:avLst/>
          </a:prstGeom>
          <a:solidFill>
            <a:srgbClr val="FFFF99"/>
          </a:solidFill>
          <a:ln w="9207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64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片金片移动次数：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+mn-cs"/>
              </a:rPr>
              <a:t>2</a:t>
            </a:r>
            <a:r>
              <a:rPr lang="en-US" altLang="zh-CN" sz="28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+mn-cs"/>
              </a:rPr>
              <a:t>64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cs typeface="+mn-cs"/>
              </a:rPr>
              <a:t>-1=18446744073709551615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  <a:endParaRPr lang="en-US" altLang="zh-CN" sz="2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8263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6742" name="Rectangle 6"/>
          <p:cNvSpPr>
            <a:spLocks noChangeArrowheads="1"/>
          </p:cNvSpPr>
          <p:nvPr/>
        </p:nvSpPr>
        <p:spPr bwMode="auto">
          <a:xfrm>
            <a:off x="250825" y="3127375"/>
            <a:ext cx="8820150" cy="13096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20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假如每秒钟一次，共需多长时间呢？</a:t>
            </a:r>
            <a:endParaRPr lang="zh-CN" altLang="en-US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一年大约有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31536926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秒，移完这些金片需要</a:t>
            </a:r>
            <a:r>
              <a:rPr lang="zh-CN" altLang="en-US" sz="2400">
                <a:solidFill>
                  <a:srgbClr val="FF0000"/>
                </a:solidFill>
                <a:ea typeface="楷体_GB2312"/>
                <a:cs typeface="楷体_GB2312"/>
              </a:rPr>
              <a:t>５８００</a:t>
            </a: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多亿年</a:t>
            </a:r>
            <a:endParaRPr lang="zh-CN" altLang="en-US" sz="2400">
              <a:solidFill>
                <a:schemeClr val="accent2"/>
              </a:solidFill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/>
                <a:cs typeface="楷体_GB2312"/>
              </a:rPr>
              <a:t>世界、梵塔、庙宇和众生都已经灰飞烟灭</a:t>
            </a:r>
            <a:r>
              <a:rPr lang="zh-CN" altLang="en-US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楷体_GB2312"/>
                <a:cs typeface="楷体_GB2312"/>
              </a:rPr>
              <a:t>……</a:t>
            </a:r>
            <a:endParaRPr lang="en-US" altLang="zh-CN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756746" name="Picture 10" descr="1"/>
          <p:cNvSpPr>
            <a:spLocks noChangeAspect="1" noChangeArrowheads="1"/>
          </p:cNvSpPr>
          <p:nvPr/>
        </p:nvSpPr>
        <p:spPr bwMode="auto">
          <a:xfrm>
            <a:off x="6191250" y="0"/>
            <a:ext cx="29527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 animBg="1"/>
      <p:bldP spid="756742" grpId="0" animBg="1"/>
      <p:bldP spid="756746" grpId="0" animBg="1"/>
      <p:bldP spid="75674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468313" y="836613"/>
            <a:ext cx="820737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>
              <a:buFontTx/>
              <a:buNone/>
            </a:pPr>
            <a:r>
              <a:rPr lang="zh-CN" altLang="en-US" sz="3200">
                <a:latin typeface="楷体_GB2312"/>
                <a:ea typeface="楷体_GB2312"/>
                <a:cs typeface="楷体_GB2312"/>
              </a:rPr>
              <a:t>优点：结构清晰，程序易读</a:t>
            </a:r>
            <a:endParaRPr lang="zh-CN" altLang="en-US" sz="3200">
              <a:latin typeface="楷体_GB2312"/>
              <a:ea typeface="楷体_GB2312"/>
              <a:cs typeface="楷体_GB2312"/>
            </a:endParaRPr>
          </a:p>
          <a:p>
            <a:pPr lvl="1">
              <a:buFontTx/>
              <a:buNone/>
            </a:pPr>
            <a:endParaRPr lang="zh-CN" altLang="en-US" sz="3200">
              <a:latin typeface="楷体_GB2312"/>
              <a:ea typeface="楷体_GB2312"/>
              <a:cs typeface="楷体_GB2312"/>
            </a:endParaRPr>
          </a:p>
          <a:p>
            <a:pPr lvl="1">
              <a:buFontTx/>
              <a:buNone/>
            </a:pPr>
            <a:r>
              <a:rPr lang="zh-CN" altLang="en-US" sz="3200">
                <a:latin typeface="楷体_GB2312"/>
                <a:ea typeface="楷体_GB2312"/>
                <a:cs typeface="楷体_GB2312"/>
              </a:rPr>
              <a:t>缺点：每次调用要生成工作记录，保存状态信息，入栈；返回时要出栈，恢复状态信息。时间开销大。</a:t>
            </a:r>
            <a:endParaRPr lang="zh-CN" altLang="en-US" sz="3200">
              <a:latin typeface="楷体_GB2312"/>
              <a:ea typeface="楷体_GB2312"/>
              <a:cs typeface="楷体_GB2312"/>
            </a:endParaRPr>
          </a:p>
          <a:p>
            <a:pPr lvl="1">
              <a:buFontTx/>
              <a:buNone/>
            </a:pPr>
            <a:endParaRPr lang="en-US" altLang="zh-CN" sz="32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57765" name="Comment 5"/>
          <p:cNvSpPr>
            <a:spLocks noChangeArrowheads="1"/>
          </p:cNvSpPr>
          <p:nvPr/>
        </p:nvSpPr>
        <p:spPr bwMode="auto">
          <a:xfrm>
            <a:off x="0" y="-63500"/>
            <a:ext cx="3276600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递归的优缺点</a:t>
            </a:r>
            <a:endParaRPr lang="zh-CN" altLang="en-US" sz="3600" b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3276600" y="4002088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/>
                <a:cs typeface="楷体_GB2312"/>
              </a:rPr>
              <a:t>递归</a:t>
            </a:r>
            <a:r>
              <a:rPr lang="zh-CN" altLang="en-US">
                <a:solidFill>
                  <a:schemeClr val="hlink"/>
                </a:solidFill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chemeClr val="hlink"/>
                </a:solidFill>
                <a:ea typeface="楷体_GB2312"/>
                <a:cs typeface="楷体_GB2312"/>
              </a:rPr>
              <a:t>非递归</a:t>
            </a:r>
            <a:endParaRPr lang="zh-CN" altLang="en-US">
              <a:solidFill>
                <a:schemeClr val="hlink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ldLvl="2" build="p"/>
      <p:bldP spid="75776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152400" y="1014413"/>
            <a:ext cx="87630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ea typeface="楷体_GB2312"/>
                <a:cs typeface="楷体_GB2312"/>
              </a:rPr>
              <a:t>      (1) </a:t>
            </a:r>
            <a:r>
              <a:rPr lang="zh-CN" altLang="en-US" sz="3600">
                <a:ea typeface="楷体_GB2312"/>
                <a:cs typeface="楷体_GB2312"/>
              </a:rPr>
              <a:t>尾递归、单向递归</a:t>
            </a:r>
            <a:r>
              <a:rPr lang="zh-CN" altLang="en-US" sz="3600"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 sz="4800">
                <a:solidFill>
                  <a:srgbClr val="FF0000"/>
                </a:solidFill>
                <a:ea typeface="楷体_GB2312"/>
                <a:cs typeface="楷体_GB2312"/>
              </a:rPr>
              <a:t>循环结构</a:t>
            </a:r>
            <a:endParaRPr lang="zh-CN" altLang="en-US" sz="4800">
              <a:solidFill>
                <a:srgbClr val="FF0000"/>
              </a:solidFill>
              <a:ea typeface="楷体_GB2312"/>
              <a:cs typeface="楷体_GB231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ea typeface="楷体_GB2312"/>
                <a:cs typeface="楷体_GB2312"/>
              </a:rPr>
              <a:t>      </a:t>
            </a:r>
            <a:r>
              <a:rPr lang="en-US" altLang="zh-CN" sz="3600">
                <a:ea typeface="楷体_GB2312"/>
                <a:cs typeface="楷体_GB2312"/>
              </a:rPr>
              <a:t>(2)</a:t>
            </a:r>
            <a:r>
              <a:rPr lang="zh-CN" altLang="en-US" sz="3600">
                <a:ea typeface="楷体_GB2312"/>
                <a:cs typeface="楷体_GB2312"/>
              </a:rPr>
              <a:t>自用</a:t>
            </a:r>
            <a:r>
              <a:rPr lang="zh-CN" altLang="en-US" sz="4800">
                <a:solidFill>
                  <a:srgbClr val="FF0000"/>
                </a:solidFill>
                <a:ea typeface="楷体_GB2312"/>
                <a:cs typeface="楷体_GB2312"/>
              </a:rPr>
              <a:t>栈</a:t>
            </a:r>
            <a:r>
              <a:rPr lang="zh-CN" altLang="en-US" sz="3600">
                <a:ea typeface="楷体_GB2312"/>
                <a:cs typeface="楷体_GB2312"/>
              </a:rPr>
              <a:t>模拟系统的运行时栈</a:t>
            </a:r>
            <a:endParaRPr lang="zh-CN" altLang="en-US" sz="3600">
              <a:ea typeface="楷体_GB2312"/>
              <a:cs typeface="楷体_GB2312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3600">
                <a:ea typeface="楷体_GB2312"/>
                <a:cs typeface="楷体_GB2312"/>
              </a:rPr>
              <a:t>      </a:t>
            </a:r>
            <a:endParaRPr lang="zh-CN" altLang="en-US" sz="3600" b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0" y="-49213"/>
            <a:ext cx="4427538" cy="64135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latin typeface="楷体_GB2312"/>
                <a:ea typeface="楷体_GB2312"/>
                <a:cs typeface="楷体_GB2312"/>
              </a:rPr>
              <a:t>递归</a:t>
            </a:r>
            <a:r>
              <a:rPr lang="zh-CN" altLang="en-US" sz="3600">
                <a:latin typeface="楷体_GB2312"/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 sz="3600">
                <a:latin typeface="楷体_GB2312"/>
                <a:ea typeface="楷体_GB2312"/>
                <a:cs typeface="楷体_GB2312"/>
              </a:rPr>
              <a:t>非递归</a:t>
            </a:r>
            <a:endParaRPr lang="zh-CN" altLang="en-US" sz="36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/>
          </p:cNvSpPr>
          <p:nvPr/>
        </p:nvSpPr>
        <p:spPr bwMode="auto">
          <a:xfrm>
            <a:off x="0" y="100013"/>
            <a:ext cx="5975350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尾递归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循环结构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100355" name="Rectangle 6"/>
          <p:cNvSpPr>
            <a:spLocks noChangeArrowheads="1"/>
          </p:cNvSpPr>
          <p:nvPr/>
        </p:nvSpPr>
        <p:spPr bwMode="auto">
          <a:xfrm>
            <a:off x="539750" y="765175"/>
            <a:ext cx="7802563" cy="154463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/>
              <a:t>long</a:t>
            </a:r>
            <a:r>
              <a:rPr lang="en-US" altLang="zh-CN" sz="2800" b="0"/>
              <a:t> Fact ( </a:t>
            </a:r>
            <a:r>
              <a:rPr lang="en-US" altLang="zh-CN" sz="2800"/>
              <a:t>long</a:t>
            </a:r>
            <a:r>
              <a:rPr lang="en-US" altLang="zh-CN" sz="2800" b="0"/>
              <a:t> n ) </a:t>
            </a:r>
            <a:r>
              <a:rPr lang="en-US" altLang="zh-CN" sz="2800"/>
              <a:t>{</a:t>
            </a:r>
            <a:endParaRPr lang="en-US" altLang="zh-CN" sz="2800" b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/>
              <a:t>    if</a:t>
            </a:r>
            <a:r>
              <a:rPr lang="en-US" altLang="zh-CN" sz="2800" b="0"/>
              <a:t> ( n</a:t>
            </a:r>
            <a:r>
              <a:rPr lang="en-US" altLang="zh-CN" sz="2800" b="0" i="1"/>
              <a:t> ==</a:t>
            </a:r>
            <a:r>
              <a:rPr lang="en-US" altLang="zh-CN" sz="2800" b="0"/>
              <a:t> 0) </a:t>
            </a:r>
            <a:r>
              <a:rPr lang="en-US" altLang="zh-CN" sz="2800"/>
              <a:t>return </a:t>
            </a:r>
            <a:r>
              <a:rPr lang="en-US" altLang="zh-CN" sz="2800" b="0"/>
              <a:t>1</a:t>
            </a:r>
            <a:r>
              <a:rPr lang="en-US" altLang="zh-CN" sz="2800"/>
              <a:t>;</a:t>
            </a:r>
            <a:endParaRPr lang="en-US" altLang="zh-CN" sz="2400">
              <a:ea typeface="楷体_GB2312"/>
              <a:cs typeface="楷体_GB231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/>
              <a:t>    </a:t>
            </a:r>
            <a:r>
              <a:rPr lang="en-US" altLang="zh-CN" sz="2800"/>
              <a:t>else return</a:t>
            </a:r>
            <a:r>
              <a:rPr lang="en-US" altLang="zh-CN" sz="2800" b="0"/>
              <a:t> n * </a:t>
            </a:r>
            <a:r>
              <a:rPr lang="en-US" altLang="zh-CN" sz="2800" b="0">
                <a:solidFill>
                  <a:srgbClr val="FF0000"/>
                </a:solidFill>
              </a:rPr>
              <a:t>Fact (n</a:t>
            </a:r>
            <a:r>
              <a:rPr lang="en-US" altLang="zh-CN" sz="2800" b="0" i="1">
                <a:solidFill>
                  <a:srgbClr val="FF0000"/>
                </a:solidFill>
                <a:latin typeface="仿宋_GB2312"/>
              </a:rPr>
              <a:t>-</a:t>
            </a:r>
            <a:r>
              <a:rPr lang="en-US" altLang="zh-CN" sz="2800" b="0">
                <a:solidFill>
                  <a:srgbClr val="FF0000"/>
                </a:solidFill>
              </a:rPr>
              <a:t>1)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r>
              <a:rPr lang="en-US" altLang="zh-CN" sz="2800"/>
              <a:t> }</a:t>
            </a:r>
            <a:endParaRPr lang="en-US" altLang="zh-CN" sz="2800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533400" y="1484313"/>
            <a:ext cx="7423150" cy="3248025"/>
            <a:chOff x="336" y="935"/>
            <a:chExt cx="5424" cy="2046"/>
          </a:xfrm>
        </p:grpSpPr>
        <p:sp>
          <p:nvSpPr>
            <p:cNvPr id="100357" name="Text Box 4"/>
            <p:cNvSpPr txBox="1">
              <a:spLocks noChangeArrowheads="1"/>
            </p:cNvSpPr>
            <p:nvPr/>
          </p:nvSpPr>
          <p:spPr bwMode="auto">
            <a:xfrm>
              <a:off x="336" y="1661"/>
              <a:ext cx="5424" cy="132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long Fact ( long n ) {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t=1;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</a:t>
              </a:r>
              <a:r>
                <a:rPr lang="en-US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for(i=1; i&lt;=n; i++)      t=t*i;</a:t>
              </a:r>
              <a:r>
                <a:rPr lang="en-US" altLang="zh-CN" sz="2800">
                  <a:ea typeface="楷体_GB2312"/>
                  <a:cs typeface="楷体_GB2312"/>
                </a:rPr>
                <a:t>                        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return t; }</a:t>
              </a:r>
              <a:endParaRPr lang="en-US" altLang="zh-CN" sz="2800">
                <a:ea typeface="楷体_GB2312"/>
                <a:cs typeface="楷体_GB2312"/>
              </a:endParaRPr>
            </a:p>
          </p:txBody>
        </p:sp>
        <p:sp>
          <p:nvSpPr>
            <p:cNvPr id="100358" name="AutoShape 7"/>
            <p:cNvSpPr>
              <a:spLocks noChangeArrowheads="1"/>
            </p:cNvSpPr>
            <p:nvPr/>
          </p:nvSpPr>
          <p:spPr bwMode="auto">
            <a:xfrm>
              <a:off x="4195" y="935"/>
              <a:ext cx="1060" cy="1633"/>
            </a:xfrm>
            <a:prstGeom prst="curvedLeftArrow">
              <a:avLst>
                <a:gd name="adj1" fmla="val 30811"/>
                <a:gd name="adj2" fmla="val 61623"/>
                <a:gd name="adj3" fmla="val 3333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585788" y="2219325"/>
            <a:ext cx="7540625" cy="201612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ea typeface="楷体_GB2312"/>
                <a:cs typeface="楷体_GB2312"/>
              </a:rPr>
              <a:t>long Fib ( long n ) {// </a:t>
            </a:r>
            <a:r>
              <a:rPr lang="en-US" altLang="zh-CN" sz="2400">
                <a:solidFill>
                  <a:srgbClr val="FF3300"/>
                </a:solidFill>
                <a:ea typeface="楷体_GB2312"/>
                <a:cs typeface="楷体_GB2312"/>
              </a:rPr>
              <a:t>Fibonacci</a:t>
            </a:r>
            <a:r>
              <a:rPr lang="zh-CN" altLang="en-US" sz="2400">
                <a:solidFill>
                  <a:srgbClr val="FF3300"/>
                </a:solidFill>
                <a:ea typeface="楷体_GB2312"/>
                <a:cs typeface="楷体_GB2312"/>
              </a:rPr>
              <a:t>数列</a:t>
            </a:r>
            <a:endParaRPr lang="zh-CN" altLang="en-US" sz="36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3600">
                <a:ea typeface="楷体_GB2312"/>
                <a:cs typeface="楷体_GB2312"/>
              </a:rPr>
              <a:t>      </a:t>
            </a:r>
            <a:r>
              <a:rPr lang="en-US" altLang="zh-CN" sz="3600">
                <a:ea typeface="楷体_GB2312"/>
                <a:cs typeface="楷体_GB2312"/>
              </a:rPr>
              <a:t>if(n==1 || n==2) return 1;               </a:t>
            </a:r>
            <a:endParaRPr lang="en-US" altLang="zh-CN" sz="36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3600">
                <a:ea typeface="楷体_GB2312"/>
                <a:cs typeface="楷体_GB2312"/>
              </a:rPr>
              <a:t>      else return </a:t>
            </a:r>
            <a:r>
              <a:rPr lang="en-US" altLang="zh-CN" sz="3600">
                <a:solidFill>
                  <a:srgbClr val="FF0000"/>
                </a:solidFill>
                <a:ea typeface="楷体_GB2312"/>
                <a:cs typeface="楷体_GB2312"/>
              </a:rPr>
              <a:t>Fib (n-1)+ Fib (n-2)</a:t>
            </a:r>
            <a:r>
              <a:rPr lang="en-US" altLang="zh-CN" sz="3600">
                <a:ea typeface="楷体_GB2312"/>
                <a:cs typeface="楷体_GB2312"/>
              </a:rPr>
              <a:t>;}</a:t>
            </a:r>
            <a:endParaRPr lang="en-US" altLang="zh-CN" sz="3600">
              <a:ea typeface="楷体_GB2312"/>
              <a:cs typeface="楷体_GB2312"/>
            </a:endParaRPr>
          </a:p>
        </p:txBody>
      </p:sp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0" y="100013"/>
            <a:ext cx="5975350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单向递归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循环结构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101380" name="Rectangle 6"/>
          <p:cNvSpPr>
            <a:spLocks noChangeArrowheads="1"/>
          </p:cNvSpPr>
          <p:nvPr/>
        </p:nvSpPr>
        <p:spPr bwMode="auto">
          <a:xfrm>
            <a:off x="585788" y="874713"/>
            <a:ext cx="7874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虽然有一处以上的递归调用语句，但各次递归调用语句的参数</a:t>
            </a:r>
            <a:r>
              <a:rPr lang="zh-CN" altLang="en-US" sz="2800">
                <a:solidFill>
                  <a:srgbClr val="FF0000"/>
                </a:solidFill>
                <a:ea typeface="楷体_GB2312"/>
                <a:cs typeface="楷体_GB2312"/>
              </a:rPr>
              <a:t>只和主调函数</a:t>
            </a:r>
            <a:r>
              <a:rPr lang="zh-CN" altLang="en-US" sz="2800">
                <a:ea typeface="楷体_GB2312"/>
                <a:cs typeface="楷体_GB2312"/>
              </a:rPr>
              <a:t>有关，相互之间参数无关，并且这些</a:t>
            </a:r>
            <a:r>
              <a:rPr lang="zh-CN" altLang="en-US" sz="2800">
                <a:solidFill>
                  <a:srgbClr val="FF0000"/>
                </a:solidFill>
                <a:ea typeface="楷体_GB2312"/>
                <a:cs typeface="楷体_GB2312"/>
              </a:rPr>
              <a:t>递归调用语句处于算法的最后</a:t>
            </a:r>
            <a:r>
              <a:rPr lang="zh-CN" altLang="en-US" sz="2800">
                <a:ea typeface="楷体_GB2312"/>
                <a:cs typeface="楷体_GB2312"/>
              </a:rPr>
              <a:t>。 </a:t>
            </a:r>
            <a:endParaRPr lang="zh-CN" altLang="en-US" sz="2800">
              <a:ea typeface="楷体_GB2312"/>
              <a:cs typeface="楷体_GB2312"/>
            </a:endParaRPr>
          </a:p>
        </p:txBody>
      </p:sp>
      <p:graphicFrame>
        <p:nvGraphicFramePr>
          <p:cNvPr id="101381" name="Object 7"/>
          <p:cNvGraphicFramePr>
            <a:graphicFrameLocks noChangeAspect="1"/>
          </p:cNvGraphicFramePr>
          <p:nvPr/>
        </p:nvGraphicFramePr>
        <p:xfrm>
          <a:off x="1835150" y="4724400"/>
          <a:ext cx="54117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公式" r:id="rId1" imgW="2743200" imgH="482600" progId="Equation.3">
                  <p:embed/>
                </p:oleObj>
              </mc:Choice>
              <mc:Fallback>
                <p:oleObj name="公式" r:id="rId1" imgW="27432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5411788" cy="952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ChangeArrowheads="1"/>
          </p:cNvSpPr>
          <p:nvPr/>
        </p:nvSpPr>
        <p:spPr bwMode="auto">
          <a:xfrm>
            <a:off x="0" y="100013"/>
            <a:ext cx="5975350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尾递归、单向递归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循环结构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102403" name="Rectangle 7"/>
          <p:cNvSpPr>
            <a:spLocks noChangeArrowheads="1"/>
          </p:cNvSpPr>
          <p:nvPr/>
        </p:nvSpPr>
        <p:spPr bwMode="auto">
          <a:xfrm>
            <a:off x="3924300" y="679450"/>
            <a:ext cx="5219700" cy="139065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698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long Fib ( long n ) {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if(n==1 || n==2) return 1;               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else return </a:t>
            </a:r>
            <a:r>
              <a:rPr lang="en-US" altLang="zh-CN" sz="2400">
                <a:solidFill>
                  <a:srgbClr val="FF0000"/>
                </a:solidFill>
                <a:ea typeface="楷体_GB2312"/>
                <a:cs typeface="楷体_GB2312"/>
              </a:rPr>
              <a:t>Fib (n-1)+ Fib (n-2)</a:t>
            </a:r>
            <a:r>
              <a:rPr lang="en-US" altLang="zh-CN" sz="2400">
                <a:ea typeface="楷体_GB2312"/>
                <a:cs typeface="楷体_GB2312"/>
              </a:rPr>
              <a:t>;}</a:t>
            </a:r>
            <a:endParaRPr lang="en-US" altLang="zh-CN" sz="2400">
              <a:ea typeface="楷体_GB2312"/>
              <a:cs typeface="楷体_GB231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42875" y="1773238"/>
            <a:ext cx="8610600" cy="4108450"/>
            <a:chOff x="90" y="1117"/>
            <a:chExt cx="5424" cy="2588"/>
          </a:xfrm>
        </p:grpSpPr>
        <p:sp>
          <p:nvSpPr>
            <p:cNvPr id="102405" name="Text Box 5"/>
            <p:cNvSpPr txBox="1">
              <a:spLocks noChangeArrowheads="1"/>
            </p:cNvSpPr>
            <p:nvPr/>
          </p:nvSpPr>
          <p:spPr bwMode="auto">
            <a:xfrm>
              <a:off x="90" y="1117"/>
              <a:ext cx="5424" cy="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long Fib ( long n ) {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if(n==1 || n==2) return 1;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else{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     t1=1; t2=1;</a:t>
              </a:r>
              <a:endParaRPr lang="en-US" altLang="zh-CN" sz="2800"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ea typeface="楷体_GB2312"/>
                  <a:cs typeface="楷体_GB2312"/>
                </a:rPr>
                <a:t>           </a:t>
              </a:r>
              <a:r>
                <a:rPr lang="en-US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for(i=3; i&lt;=n; i++){</a:t>
              </a:r>
              <a:endParaRPr lang="en-US" altLang="zh-CN" sz="2800">
                <a:solidFill>
                  <a:srgbClr val="FF0000"/>
                </a:solidFill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                </a:t>
              </a:r>
              <a:r>
                <a:rPr lang="de-DE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t3=t1+t2;   </a:t>
              </a:r>
              <a:endParaRPr lang="en-US" altLang="zh-CN" sz="2800">
                <a:solidFill>
                  <a:srgbClr val="FF0000"/>
                </a:solidFill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                </a:t>
              </a:r>
              <a:r>
                <a:rPr lang="de-DE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t1=t2; t2=t3;</a:t>
              </a:r>
              <a:r>
                <a:rPr lang="en-US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    </a:t>
              </a:r>
              <a:r>
                <a:rPr lang="de-DE" altLang="zh-CN" sz="2800">
                  <a:solidFill>
                    <a:srgbClr val="FF0000"/>
                  </a:solidFill>
                  <a:ea typeface="楷体_GB2312"/>
                  <a:cs typeface="楷体_GB2312"/>
                </a:rPr>
                <a:t>}                     </a:t>
              </a:r>
              <a:endParaRPr lang="de-DE" altLang="zh-CN" sz="2800">
                <a:solidFill>
                  <a:srgbClr val="FF0000"/>
                </a:solidFill>
                <a:ea typeface="楷体_GB2312"/>
                <a:cs typeface="楷体_GB2312"/>
              </a:endParaRPr>
            </a:p>
            <a:p>
              <a:pPr>
                <a:buFontTx/>
                <a:buNone/>
              </a:pPr>
              <a:r>
                <a:rPr lang="de-DE" altLang="zh-CN" sz="2800">
                  <a:ea typeface="楷体_GB2312"/>
                  <a:cs typeface="楷体_GB2312"/>
                </a:rPr>
                <a:t>      return t3;  </a:t>
              </a:r>
              <a:r>
                <a:rPr lang="en-US" altLang="zh-CN" sz="2800">
                  <a:ea typeface="楷体_GB2312"/>
                  <a:cs typeface="楷体_GB2312"/>
                </a:rPr>
                <a:t> </a:t>
              </a:r>
              <a:r>
                <a:rPr lang="de-DE" altLang="zh-CN" sz="2800">
                  <a:ea typeface="楷体_GB2312"/>
                  <a:cs typeface="楷体_GB2312"/>
                </a:rPr>
                <a:t>}}</a:t>
              </a:r>
              <a:endParaRPr lang="en-US" altLang="zh-CN" sz="2800">
                <a:ea typeface="楷体_GB2312"/>
                <a:cs typeface="楷体_GB2312"/>
              </a:endParaRPr>
            </a:p>
          </p:txBody>
        </p:sp>
        <p:sp>
          <p:nvSpPr>
            <p:cNvPr id="102406" name="AutoShape 12"/>
            <p:cNvSpPr>
              <a:spLocks noChangeArrowheads="1"/>
            </p:cNvSpPr>
            <p:nvPr/>
          </p:nvSpPr>
          <p:spPr bwMode="auto">
            <a:xfrm>
              <a:off x="3219" y="1434"/>
              <a:ext cx="931" cy="1945"/>
            </a:xfrm>
            <a:prstGeom prst="curvedLeftArrow">
              <a:avLst>
                <a:gd name="adj1" fmla="val 41783"/>
                <a:gd name="adj2" fmla="val 83566"/>
                <a:gd name="adj3" fmla="val 33333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0" y="100013"/>
            <a:ext cx="5975350" cy="5794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ea typeface="楷体_GB2312"/>
                <a:cs typeface="楷体_GB2312"/>
              </a:rPr>
              <a:t>借助栈改写递归（了解）</a:t>
            </a:r>
            <a:endParaRPr lang="zh-CN" altLang="en-US">
              <a:solidFill>
                <a:srgbClr val="FF3300"/>
              </a:solidFill>
              <a:ea typeface="楷体_GB2312"/>
              <a:cs typeface="楷体_GB2312"/>
            </a:endParaRPr>
          </a:p>
        </p:txBody>
      </p:sp>
      <p:sp>
        <p:nvSpPr>
          <p:cNvPr id="103427" name="Rectangle 5"/>
          <p:cNvSpPr>
            <a:spLocks noChangeArrowheads="1"/>
          </p:cNvSpPr>
          <p:nvPr/>
        </p:nvSpPr>
        <p:spPr bwMode="auto">
          <a:xfrm>
            <a:off x="0" y="981075"/>
            <a:ext cx="8459788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en-US" altLang="zh-CN" sz="2400">
                <a:ea typeface="楷体_GB2312"/>
                <a:cs typeface="楷体_GB2312"/>
              </a:rPr>
              <a:t>1</a:t>
            </a:r>
            <a:r>
              <a:rPr lang="zh-CN" altLang="en-US" sz="2400">
                <a:ea typeface="楷体_GB2312"/>
                <a:cs typeface="楷体_GB2312"/>
              </a:rPr>
              <a:t>）设置一个工作栈存放递归工作记录（包括实参、返回地址及局部变量等</a:t>
            </a:r>
            <a:r>
              <a:rPr lang="en-US" altLang="zh-CN" sz="2400">
                <a:ea typeface="楷体_GB2312"/>
                <a:cs typeface="楷体_GB2312"/>
              </a:rPr>
              <a:t>)</a:t>
            </a:r>
            <a:r>
              <a:rPr lang="zh-CN" altLang="en-US" sz="2400">
                <a:ea typeface="楷体_GB2312"/>
                <a:cs typeface="楷体_GB2312"/>
              </a:rPr>
              <a:t>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en-US" altLang="zh-CN" sz="2400">
                <a:ea typeface="楷体_GB2312"/>
                <a:cs typeface="楷体_GB2312"/>
              </a:rPr>
              <a:t>2</a:t>
            </a:r>
            <a:r>
              <a:rPr lang="zh-CN" altLang="en-US" sz="2400">
                <a:ea typeface="楷体_GB2312"/>
                <a:cs typeface="楷体_GB2312"/>
              </a:rPr>
              <a:t>）进入非递归调用入口（即被调用程序开始处）将调用程序传来的实在参数和返回地址入栈（递归程序不可以作为主程序，因而可认为初始是被某个调用程序调用</a:t>
            </a:r>
            <a:r>
              <a:rPr lang="en-US" altLang="zh-CN" sz="2400">
                <a:ea typeface="楷体_GB2312"/>
                <a:cs typeface="楷体_GB2312"/>
              </a:rPr>
              <a:t>)</a:t>
            </a:r>
            <a:r>
              <a:rPr lang="zh-CN" altLang="en-US" sz="2400">
                <a:ea typeface="楷体_GB2312"/>
                <a:cs typeface="楷体_GB2312"/>
              </a:rPr>
              <a:t>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en-US" altLang="zh-CN" sz="2400">
                <a:ea typeface="楷体_GB2312"/>
                <a:cs typeface="楷体_GB2312"/>
              </a:rPr>
              <a:t>3</a:t>
            </a:r>
            <a:r>
              <a:rPr lang="zh-CN" altLang="en-US" sz="2400">
                <a:ea typeface="楷体_GB2312"/>
                <a:cs typeface="楷体_GB2312"/>
              </a:rPr>
              <a:t>）进入递归调用入口：当不满足递归结束条件时，逐层递归，将实参、返回地址及局部变量入栈，这一过程可用循环语句来实现</a:t>
            </a:r>
            <a:r>
              <a:rPr lang="en-US" altLang="zh-CN" sz="2400">
                <a:ea typeface="楷体_GB2312"/>
                <a:cs typeface="楷体_GB2312"/>
              </a:rPr>
              <a:t>—</a:t>
            </a:r>
            <a:r>
              <a:rPr lang="zh-CN" altLang="en-US" sz="2400">
                <a:ea typeface="楷体_GB2312"/>
                <a:cs typeface="楷体_GB2312"/>
              </a:rPr>
              <a:t>模拟递归分解的过程。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en-US" altLang="zh-CN" sz="2400">
                <a:ea typeface="楷体_GB2312"/>
                <a:cs typeface="楷体_GB2312"/>
              </a:rPr>
              <a:t>4</a:t>
            </a:r>
            <a:r>
              <a:rPr lang="zh-CN" altLang="en-US" sz="2400">
                <a:ea typeface="楷体_GB2312"/>
                <a:cs typeface="楷体_GB2312"/>
              </a:rPr>
              <a:t>）递归结束条件满足，将到达递归出口的给定常数作为当前的函数值。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（</a:t>
            </a:r>
            <a:r>
              <a:rPr lang="en-US" altLang="zh-CN" sz="2400">
                <a:ea typeface="楷体_GB2312"/>
                <a:cs typeface="楷体_GB2312"/>
              </a:rPr>
              <a:t>5</a:t>
            </a:r>
            <a:r>
              <a:rPr lang="zh-CN" altLang="en-US" sz="2400">
                <a:ea typeface="楷体_GB2312"/>
                <a:cs typeface="楷体_GB2312"/>
              </a:rPr>
              <a:t>）返回处理：在栈不空的情况下，反复退出栈顶记录，根据记录中的返回地址进行题意规定的操作，即逐层计算当前函数值，直至栈空为止</a:t>
            </a:r>
            <a:r>
              <a:rPr lang="en-US" altLang="zh-CN" sz="2400">
                <a:ea typeface="楷体_GB2312"/>
                <a:cs typeface="楷体_GB2312"/>
              </a:rPr>
              <a:t>—</a:t>
            </a:r>
            <a:r>
              <a:rPr lang="zh-CN" altLang="en-US" sz="2400">
                <a:ea typeface="楷体_GB2312"/>
                <a:cs typeface="楷体_GB2312"/>
              </a:rPr>
              <a:t>模拟递归求值过程。</a:t>
            </a: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381000" y="692150"/>
            <a:ext cx="8534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输入一个整数，输出对应的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进制形式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void conversion(int n)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{</a:t>
            </a:r>
            <a:endParaRPr lang="en-US" altLang="zh-CN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if(n==0)	return ;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	else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	{	                             }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cs typeface="楷体_GB2312"/>
              </a:rPr>
              <a:t>}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zh-CN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zh-CN">
                <a:ea typeface="宋体" panose="02010600030101010101" pitchFamily="2" charset="-122"/>
                <a:cs typeface="楷体_GB2312"/>
              </a:rPr>
              <a:t>void main()</a:t>
            </a:r>
            <a:endParaRPr lang="fr-FR" altLang="zh-CN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zh-CN">
                <a:ea typeface="宋体" panose="02010600030101010101" pitchFamily="2" charset="-122"/>
                <a:cs typeface="楷体_GB2312"/>
              </a:rPr>
              <a:t>{	int n;	scanf(</a:t>
            </a:r>
            <a:r>
              <a:rPr lang="en-US" altLang="zh-CN">
                <a:ea typeface="宋体" panose="02010600030101010101" pitchFamily="2" charset="-122"/>
                <a:cs typeface="楷体_GB2312"/>
              </a:rPr>
              <a:t>“%d”,</a:t>
            </a:r>
            <a:r>
              <a:rPr lang="fr-FR" altLang="zh-CN">
                <a:ea typeface="宋体" panose="02010600030101010101" pitchFamily="2" charset="-122"/>
                <a:cs typeface="楷体_GB2312"/>
              </a:rPr>
              <a:t>&amp;n);</a:t>
            </a:r>
            <a:endParaRPr lang="fr-FR" altLang="zh-CN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zh-CN">
                <a:ea typeface="宋体" panose="02010600030101010101" pitchFamily="2" charset="-122"/>
                <a:cs typeface="楷体_GB2312"/>
              </a:rPr>
              <a:t>	conversion(n);	printf(</a:t>
            </a:r>
            <a:r>
              <a:rPr lang="en-US" altLang="zh-CN">
                <a:ea typeface="宋体" panose="02010600030101010101" pitchFamily="2" charset="-122"/>
                <a:cs typeface="楷体_GB2312"/>
              </a:rPr>
              <a:t>“\n”</a:t>
            </a:r>
            <a:r>
              <a:rPr lang="fr-FR" altLang="zh-CN">
                <a:ea typeface="宋体" panose="02010600030101010101" pitchFamily="2" charset="-122"/>
                <a:cs typeface="楷体_GB2312"/>
              </a:rPr>
              <a:t>);}</a:t>
            </a:r>
            <a:endParaRPr lang="fr-FR" altLang="zh-CN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0" y="-49213"/>
            <a:ext cx="4067175" cy="641351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递归巩固练习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1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auto">
          <a:xfrm>
            <a:off x="1908175" y="3068638"/>
            <a:ext cx="3240088" cy="1039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conversion(n/2);</a:t>
            </a:r>
            <a:endParaRPr lang="en-US" altLang="zh-CN" sz="2800">
              <a:solidFill>
                <a:srgbClr val="FF0000"/>
              </a:solidFill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/>
                <a:cs typeface="楷体_GB2312"/>
              </a:rPr>
              <a:t>printf(“%d”,n%2);</a:t>
            </a:r>
            <a:endParaRPr lang="en-US" altLang="zh-CN" sz="280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67338" y="1498600"/>
            <a:ext cx="3776662" cy="15700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a typeface="楷体_GB2312" pitchFamily="49" charset="-122"/>
                <a:cs typeface="+mn-cs"/>
              </a:rPr>
              <a:t>if(n&gt;0)</a:t>
            </a:r>
            <a:endParaRPr lang="en-US" altLang="zh-CN" sz="3200" dirty="0"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3200" dirty="0">
                <a:ea typeface="楷体_GB2312" pitchFamily="49" charset="-122"/>
                <a:cs typeface="+mn-cs"/>
              </a:rPr>
              <a:t>  {conversion(n/2);</a:t>
            </a:r>
            <a:endParaRPr lang="en-US" altLang="zh-CN" sz="3200" dirty="0">
              <a:ea typeface="楷体_GB2312" pitchFamily="49" charset="-122"/>
              <a:cs typeface="+mn-cs"/>
            </a:endParaRPr>
          </a:p>
          <a:p>
            <a:pPr eaLnBrk="1" hangingPunct="1">
              <a:defRPr/>
            </a:pPr>
            <a:r>
              <a:rPr lang="en-US" altLang="zh-CN" sz="3200">
                <a:ea typeface="楷体_GB2312" pitchFamily="49" charset="-122"/>
                <a:cs typeface="+mn-cs"/>
              </a:rPr>
              <a:t>  printf(‘%d”,n%2);}</a:t>
            </a:r>
            <a:endParaRPr lang="en-US" altLang="zh-CN" sz="3200" dirty="0"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6" grpId="0" animBg="1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2711450"/>
          </a:xfrm>
          <a:prstGeom prst="rect">
            <a:avLst/>
          </a:prstGeom>
          <a:noFill/>
          <a:ln w="5715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void conversion(int n)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{	if(n==1)	printf(“%d”,n%2); 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	else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	{	conversion(n/2);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		printf(“%d”,n%2);	}}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381000" y="3962400"/>
            <a:ext cx="6999288" cy="15700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if(n&gt;0)</a:t>
            </a:r>
            <a:endParaRPr lang="en-US" altLang="zh-CN"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	{	conversion(n/2);</a:t>
            </a:r>
            <a:endParaRPr lang="en-US" altLang="zh-CN"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		p</a:t>
            </a:r>
            <a:r>
              <a:rPr lang="en-US" altLang="zh-CN">
                <a:ea typeface="宋体" panose="02010600030101010101" pitchFamily="2" charset="-122"/>
                <a:cs typeface="楷体_GB2312"/>
              </a:rPr>
              <a:t>rintf(“%d”,n%2)</a:t>
            </a:r>
            <a:r>
              <a:rPr lang="en-US" altLang="zh-CN">
                <a:ea typeface="楷体_GB2312"/>
                <a:cs typeface="楷体_GB2312"/>
              </a:rPr>
              <a:t>;}</a:t>
            </a:r>
            <a:endParaRPr lang="en-US" altLang="zh-CN">
              <a:ea typeface="楷体_GB2312"/>
              <a:cs typeface="楷体_GB2312"/>
            </a:endParaRPr>
          </a:p>
        </p:txBody>
      </p:sp>
      <p:pic>
        <p:nvPicPr>
          <p:cNvPr id="799750" name="Picture 6" descr="u=3995030486,2306157234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795588"/>
            <a:ext cx="240030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28675" name="Picture 6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0" y="862013"/>
            <a:ext cx="5294313" cy="1244600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FF"/>
            </a:solidFill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</a:rPr>
              <a:t>　</a:t>
            </a:r>
            <a:r>
              <a:rPr lang="zh-CN" altLang="en-US" sz="2800"/>
              <a:t>队列是一种先进先出</a:t>
            </a:r>
            <a:r>
              <a:rPr lang="en-US" altLang="zh-CN" sz="2800"/>
              <a:t>(FIFO) </a:t>
            </a:r>
            <a:r>
              <a:rPr lang="zh-CN" altLang="en-US" sz="2800"/>
              <a:t>的线性表</a:t>
            </a:r>
            <a:r>
              <a:rPr lang="en-US" altLang="zh-CN" sz="2800"/>
              <a:t>. </a:t>
            </a:r>
            <a:r>
              <a:rPr lang="zh-CN" altLang="en-US" sz="2800"/>
              <a:t>在表一端插入</a:t>
            </a:r>
            <a:r>
              <a:rPr lang="en-US" altLang="zh-CN" sz="2800"/>
              <a:t>,</a:t>
            </a:r>
            <a:r>
              <a:rPr lang="zh-CN" altLang="en-US" sz="2800"/>
              <a:t>在另一端删除</a:t>
            </a:r>
            <a:endParaRPr lang="zh-CN" altLang="en-US" sz="2800"/>
          </a:p>
        </p:txBody>
      </p:sp>
      <p:graphicFrame>
        <p:nvGraphicFramePr>
          <p:cNvPr id="28677" name="Object 9"/>
          <p:cNvGraphicFramePr>
            <a:graphicFrameLocks noChangeAspect="1"/>
          </p:cNvGraphicFramePr>
          <p:nvPr/>
        </p:nvGraphicFramePr>
        <p:xfrm>
          <a:off x="4765675" y="2728913"/>
          <a:ext cx="366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公式" r:id="rId2" imgW="1028700" imgH="228600" progId="Equation.3">
                  <p:embed/>
                </p:oleObj>
              </mc:Choice>
              <mc:Fallback>
                <p:oleObj name="公式" r:id="rId2" imgW="1028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728913"/>
                        <a:ext cx="3663950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952625" y="35909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3" name="Line 11"/>
          <p:cNvSpPr>
            <a:spLocks noChangeShapeType="1"/>
          </p:cNvSpPr>
          <p:nvPr/>
        </p:nvSpPr>
        <p:spPr bwMode="auto">
          <a:xfrm>
            <a:off x="1952625" y="45053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44" name="Text Box 12"/>
          <p:cNvSpPr txBox="1">
            <a:spLocks noChangeArrowheads="1"/>
          </p:cNvSpPr>
          <p:nvPr/>
        </p:nvSpPr>
        <p:spPr bwMode="auto">
          <a:xfrm>
            <a:off x="2257425" y="3633788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3067050" y="3633788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2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46" name="Text Box 14"/>
          <p:cNvSpPr txBox="1">
            <a:spLocks noChangeArrowheads="1"/>
          </p:cNvSpPr>
          <p:nvPr/>
        </p:nvSpPr>
        <p:spPr bwMode="auto">
          <a:xfrm>
            <a:off x="3981450" y="3667125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3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5610225" y="3617913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n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4695825" y="3541713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楷体_GB2312"/>
                <a:ea typeface="楷体_GB2312"/>
                <a:cs typeface="楷体_GB2312"/>
              </a:rPr>
              <a:t>...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49" name="Line 17"/>
          <p:cNvSpPr>
            <a:spLocks noChangeShapeType="1"/>
          </p:cNvSpPr>
          <p:nvPr/>
        </p:nvSpPr>
        <p:spPr bwMode="auto">
          <a:xfrm flipH="1">
            <a:off x="7286625" y="4124325"/>
            <a:ext cx="1143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0" name="Text Box 18"/>
          <p:cNvSpPr txBox="1">
            <a:spLocks noChangeArrowheads="1"/>
          </p:cNvSpPr>
          <p:nvPr/>
        </p:nvSpPr>
        <p:spPr bwMode="auto">
          <a:xfrm>
            <a:off x="7210425" y="3590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入队列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51" name="Line 19"/>
          <p:cNvSpPr>
            <a:spLocks noChangeShapeType="1"/>
          </p:cNvSpPr>
          <p:nvPr/>
        </p:nvSpPr>
        <p:spPr bwMode="auto">
          <a:xfrm>
            <a:off x="2486025" y="4505325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2" name="Line 20"/>
          <p:cNvSpPr>
            <a:spLocks noChangeShapeType="1"/>
          </p:cNvSpPr>
          <p:nvPr/>
        </p:nvSpPr>
        <p:spPr bwMode="auto">
          <a:xfrm>
            <a:off x="5915025" y="4505325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3" name="Text Box 21"/>
          <p:cNvSpPr txBox="1">
            <a:spLocks noChangeArrowheads="1"/>
          </p:cNvSpPr>
          <p:nvPr/>
        </p:nvSpPr>
        <p:spPr bwMode="auto">
          <a:xfrm>
            <a:off x="2266950" y="4992688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队头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0854" name="Text Box 22"/>
          <p:cNvSpPr txBox="1">
            <a:spLocks noChangeArrowheads="1"/>
          </p:cNvSpPr>
          <p:nvPr/>
        </p:nvSpPr>
        <p:spPr bwMode="auto">
          <a:xfrm>
            <a:off x="5610225" y="4962525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队尾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0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4" grpId="0" autoUpdateAnimBg="0"/>
      <p:bldP spid="760845" grpId="0" autoUpdateAnimBg="0"/>
      <p:bldP spid="760846" grpId="0" autoUpdateAnimBg="0"/>
      <p:bldP spid="760847" grpId="0" autoUpdateAnimBg="0"/>
      <p:bldP spid="760848" grpId="0" autoUpdateAnimBg="0"/>
      <p:bldP spid="760850" grpId="0" autoUpdateAnimBg="0"/>
      <p:bldP spid="760853" grpId="0" autoUpdateAnimBg="0"/>
      <p:bldP spid="76085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228600" y="844550"/>
            <a:ext cx="8534400" cy="23653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if(n==0)	return ;</a:t>
            </a:r>
            <a:endParaRPr lang="pt-BR" altLang="zh-CN" sz="3600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else</a:t>
            </a:r>
            <a:endParaRPr lang="pt-BR" altLang="zh-CN" sz="3600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	{	n=n/2;	conversion(n);</a:t>
            </a:r>
            <a:endParaRPr lang="pt-BR" altLang="zh-CN" sz="3600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zh-CN" sz="360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		</a:t>
            </a:r>
            <a:r>
              <a:rPr lang="en-US" altLang="zh-CN" sz="3600">
                <a:ea typeface="宋体" panose="02010600030101010101" pitchFamily="2" charset="-122"/>
                <a:cs typeface="楷体_GB2312"/>
              </a:rPr>
              <a:t> printf(“%d”,n%2); </a:t>
            </a:r>
            <a:r>
              <a:rPr lang="pt-BR" altLang="zh-CN" sz="3600">
                <a:solidFill>
                  <a:schemeClr val="tx2"/>
                </a:solidFill>
                <a:ea typeface="宋体" panose="02010600030101010101" pitchFamily="2" charset="-122"/>
                <a:cs typeface="楷体_GB2312"/>
              </a:rPr>
              <a:t>	}</a:t>
            </a:r>
            <a:endParaRPr lang="en-US" altLang="zh-CN" sz="3600">
              <a:solidFill>
                <a:schemeClr val="tx2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228600" y="3587750"/>
            <a:ext cx="8534400" cy="1857375"/>
          </a:xfrm>
          <a:prstGeom prst="rect">
            <a:avLst/>
          </a:prstGeom>
          <a:solidFill>
            <a:srgbClr val="FFFFCC"/>
          </a:solidFill>
          <a:ln w="57150">
            <a:solidFill>
              <a:srgbClr val="80008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if(n==0)	return ;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else	{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		int i=n%2;	conversion(n/2);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  <a:cs typeface="楷体_GB2312"/>
              </a:rPr>
              <a:t>		 printf(“%d”, i);	}</a:t>
            </a:r>
            <a:endParaRPr lang="en-US" altLang="zh-CN" sz="2800"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800774" name="Picture 6" descr="u=3995030486,2306157234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65563"/>
            <a:ext cx="1600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0775" name="Picture 7" descr="u=3512430554,1695246851&amp;fm=5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4455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07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457200" y="908050"/>
            <a:ext cx="44196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0000"/>
                </a:solidFill>
                <a:latin typeface="仿宋_GB2312"/>
                <a:ea typeface="楷体_GB2312"/>
                <a:cs typeface="楷体_GB2312"/>
              </a:rPr>
              <a:t>组合问题</a:t>
            </a:r>
            <a:endParaRPr lang="zh-CN" altLang="en-US" sz="4000">
              <a:solidFill>
                <a:srgbClr val="FF0000"/>
              </a:solidFill>
              <a:latin typeface="仿宋_GB2312"/>
              <a:ea typeface="楷体_GB2312"/>
              <a:cs typeface="楷体_GB231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找出从自然数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、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、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……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、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m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中任取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k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个数的所有组合。</a:t>
            </a:r>
            <a:endParaRPr lang="zh-CN" altLang="en-US" sz="36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例如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m=5</a:t>
            </a:r>
            <a:r>
              <a:rPr lang="zh-CN" altLang="en-US" sz="3600" b="0"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3600" b="0">
                <a:latin typeface="Arial" panose="020B0604020202020204" pitchFamily="34" charset="0"/>
                <a:ea typeface="楷体_GB2312"/>
                <a:cs typeface="楷体_GB2312"/>
              </a:rPr>
              <a:t>k=3</a:t>
            </a:r>
            <a:endParaRPr lang="en-US" altLang="zh-CN" sz="36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07523" name="Picture 5" descr="@KKC99G36K9M{5BZLJR`O8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3343275" cy="62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6"/>
          <p:cNvSpPr>
            <a:spLocks noChangeArrowheads="1"/>
          </p:cNvSpPr>
          <p:nvPr/>
        </p:nvSpPr>
        <p:spPr bwMode="auto">
          <a:xfrm>
            <a:off x="0" y="-49213"/>
            <a:ext cx="4067175" cy="641351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递归巩固练习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2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381000" y="908050"/>
            <a:ext cx="84582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3600">
                <a:solidFill>
                  <a:srgbClr val="CC3300"/>
                </a:solidFill>
                <a:latin typeface="楷体_GB2312"/>
                <a:ea typeface="楷体_GB2312"/>
                <a:cs typeface="楷体_GB2312"/>
              </a:rPr>
              <a:t>递归思想：</a:t>
            </a:r>
            <a:endParaRPr lang="zh-CN" altLang="en-US" sz="3600">
              <a:solidFill>
                <a:srgbClr val="CC33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设函数 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comb(int m,int k)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为找出从自然数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800">
                <a:latin typeface="Arial" panose="020B0604020202020204" pitchFamily="34" charset="0"/>
                <a:ea typeface="楷体_GB2312"/>
                <a:cs typeface="楷体_GB2312"/>
              </a:rPr>
              <a:t>……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中任取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个数的所有组合。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当组合的第一个数字选定时，其后的数字是从余下的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m-1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个数中取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k-1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数的组合。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这就将求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个数中取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个数的组合问题转化成求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m-1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个数中取</a:t>
            </a:r>
            <a:r>
              <a:rPr lang="en-US" altLang="zh-CN" sz="2800">
                <a:latin typeface="楷体_GB2312"/>
                <a:ea typeface="楷体_GB2312"/>
                <a:cs typeface="楷体_GB2312"/>
              </a:rPr>
              <a:t>k-1</a:t>
            </a:r>
            <a:r>
              <a:rPr lang="zh-CN" altLang="en-US" sz="2800">
                <a:latin typeface="楷体_GB2312"/>
                <a:ea typeface="楷体_GB2312"/>
                <a:cs typeface="楷体_GB2312"/>
              </a:rPr>
              <a:t>个数的组合问题。</a:t>
            </a:r>
            <a:r>
              <a:rPr lang="zh-CN" altLang="en-US" sz="2800" b="0"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endParaRPr lang="zh-CN" altLang="en-US" sz="28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381000" y="765175"/>
            <a:ext cx="84582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设数组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a[ 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存放求出的组合的数字，将确定的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k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个数字组合的第一个数字放在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a[k]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中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当一个组合求出后，才将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a[ ]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中的一个组合输出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第一个数可以是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m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m-1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楷体_GB2312"/>
                <a:cs typeface="楷体_GB2312"/>
              </a:rPr>
              <a:t>……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k</a:t>
            </a: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函数将确定组合的第一个数字放入数组后，有两种可能的选择</a:t>
            </a:r>
            <a:endParaRPr lang="zh-CN" altLang="en-US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还未确定组合的其余元素，继续递归</a:t>
            </a:r>
            <a:endParaRPr lang="zh-CN" altLang="en-US" sz="2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楷体_GB2312"/>
                <a:ea typeface="楷体_GB2312"/>
                <a:cs typeface="楷体_GB2312"/>
              </a:rPr>
              <a:t>已确定组合的全部元素，输出这个组合</a:t>
            </a:r>
            <a:r>
              <a:rPr lang="zh-CN" altLang="en-US" sz="2800" b="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endParaRPr lang="zh-CN" altLang="en-US" sz="28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381000" y="228600"/>
            <a:ext cx="8534400" cy="641508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一般的递归算法</a:t>
            </a:r>
            <a:endParaRPr lang="zh-CN" altLang="en-US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# define	MAXN	100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int	a[MAXN];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void	comb(int m,int k)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{	int i,j;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for (i=m;i&gt;=k;i--)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{	a[k]=i;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if (k&gt;1)   comb(i-1,k-1);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else  	{	for (j=a[0];j&gt;0;j--)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		    	printf("%4d",a[j]);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		printf("\n");		}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}               }</a:t>
            </a:r>
            <a:endParaRPr lang="en-US" altLang="zh-CN" sz="28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900" b="0">
              <a:solidFill>
                <a:srgbClr val="CC33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{	a[0]=3;    // </a:t>
            </a:r>
            <a:r>
              <a:rPr lang="zh-CN" altLang="en-US" sz="2800" b="0">
                <a:latin typeface="Arial" panose="020B0604020202020204" pitchFamily="34" charset="0"/>
                <a:ea typeface="楷体_GB2312"/>
                <a:cs typeface="楷体_GB2312"/>
              </a:rPr>
              <a:t>用来表示</a:t>
            </a: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k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ea typeface="楷体_GB2312"/>
                <a:cs typeface="楷体_GB2312"/>
              </a:rPr>
              <a:t>	comb(5,a[0]);    }</a:t>
            </a:r>
            <a:endParaRPr lang="en-US" altLang="zh-CN" sz="28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4"/>
          <p:cNvSpPr>
            <a:spLocks noChangeShapeType="1"/>
          </p:cNvSpPr>
          <p:nvPr/>
        </p:nvSpPr>
        <p:spPr bwMode="auto">
          <a:xfrm>
            <a:off x="2527300" y="2089150"/>
            <a:ext cx="17399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19" name="Line 5"/>
          <p:cNvSpPr>
            <a:spLocks noChangeShapeType="1"/>
          </p:cNvSpPr>
          <p:nvPr/>
        </p:nvSpPr>
        <p:spPr bwMode="auto">
          <a:xfrm flipH="1">
            <a:off x="4075113" y="1250950"/>
            <a:ext cx="74612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Line 6"/>
          <p:cNvSpPr>
            <a:spLocks noChangeShapeType="1"/>
          </p:cNvSpPr>
          <p:nvPr/>
        </p:nvSpPr>
        <p:spPr bwMode="auto">
          <a:xfrm flipH="1">
            <a:off x="811213" y="2089150"/>
            <a:ext cx="746125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1" name="Line 7"/>
          <p:cNvSpPr>
            <a:spLocks noChangeShapeType="1"/>
          </p:cNvSpPr>
          <p:nvPr/>
        </p:nvSpPr>
        <p:spPr bwMode="auto">
          <a:xfrm flipH="1">
            <a:off x="1539875" y="979488"/>
            <a:ext cx="2062163" cy="652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2" name="Line 8"/>
          <p:cNvSpPr>
            <a:spLocks noChangeShapeType="1"/>
          </p:cNvSpPr>
          <p:nvPr/>
        </p:nvSpPr>
        <p:spPr bwMode="auto">
          <a:xfrm>
            <a:off x="4611688" y="949325"/>
            <a:ext cx="2073275" cy="682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3" name="Oval 9"/>
          <p:cNvSpPr>
            <a:spLocks noChangeArrowheads="1"/>
          </p:cNvSpPr>
          <p:nvPr/>
        </p:nvSpPr>
        <p:spPr bwMode="auto">
          <a:xfrm>
            <a:off x="3430588" y="565150"/>
            <a:ext cx="1506537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c(5,3)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4" name="Oval 10"/>
          <p:cNvSpPr>
            <a:spLocks noChangeArrowheads="1"/>
          </p:cNvSpPr>
          <p:nvPr/>
        </p:nvSpPr>
        <p:spPr bwMode="auto">
          <a:xfrm>
            <a:off x="1371600" y="1555750"/>
            <a:ext cx="144780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c(4,2)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5" name="Oval 11"/>
          <p:cNvSpPr>
            <a:spLocks noChangeArrowheads="1"/>
          </p:cNvSpPr>
          <p:nvPr/>
        </p:nvSpPr>
        <p:spPr bwMode="auto">
          <a:xfrm>
            <a:off x="6386513" y="1555750"/>
            <a:ext cx="1614487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c(2,2)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6" name="Oval 12"/>
          <p:cNvSpPr>
            <a:spLocks noChangeArrowheads="1"/>
          </p:cNvSpPr>
          <p:nvPr/>
        </p:nvSpPr>
        <p:spPr bwMode="auto">
          <a:xfrm>
            <a:off x="228600" y="2622550"/>
            <a:ext cx="144780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c(3,1)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7" name="Oval 13"/>
          <p:cNvSpPr>
            <a:spLocks noChangeArrowheads="1"/>
          </p:cNvSpPr>
          <p:nvPr/>
        </p:nvSpPr>
        <p:spPr bwMode="auto">
          <a:xfrm>
            <a:off x="3276600" y="1555750"/>
            <a:ext cx="139065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c(3,2)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8" name="Oval 14"/>
          <p:cNvSpPr>
            <a:spLocks noChangeArrowheads="1"/>
          </p:cNvSpPr>
          <p:nvPr/>
        </p:nvSpPr>
        <p:spPr bwMode="auto">
          <a:xfrm>
            <a:off x="4083050" y="2546350"/>
            <a:ext cx="147955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c(1,1)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29" name="Rectangle 15"/>
          <p:cNvSpPr>
            <a:spLocks noChangeArrowheads="1"/>
          </p:cNvSpPr>
          <p:nvPr/>
        </p:nvSpPr>
        <p:spPr bwMode="auto">
          <a:xfrm>
            <a:off x="2017713" y="10223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30" name="Rectangle 16"/>
          <p:cNvSpPr>
            <a:spLocks noChangeArrowheads="1"/>
          </p:cNvSpPr>
          <p:nvPr/>
        </p:nvSpPr>
        <p:spPr bwMode="auto">
          <a:xfrm>
            <a:off x="4227513" y="12509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31" name="Rectangle 17"/>
          <p:cNvSpPr>
            <a:spLocks noChangeArrowheads="1"/>
          </p:cNvSpPr>
          <p:nvPr/>
        </p:nvSpPr>
        <p:spPr bwMode="auto">
          <a:xfrm>
            <a:off x="5854700" y="10223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32" name="Rectangle 18"/>
          <p:cNvSpPr>
            <a:spLocks noChangeArrowheads="1"/>
          </p:cNvSpPr>
          <p:nvPr/>
        </p:nvSpPr>
        <p:spPr bwMode="auto">
          <a:xfrm>
            <a:off x="1335088" y="216535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33" name="Rectangle 19"/>
          <p:cNvSpPr>
            <a:spLocks noChangeArrowheads="1"/>
          </p:cNvSpPr>
          <p:nvPr/>
        </p:nvSpPr>
        <p:spPr bwMode="auto">
          <a:xfrm>
            <a:off x="2514600" y="21653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34" name="Rectangle 20"/>
          <p:cNvSpPr>
            <a:spLocks noChangeArrowheads="1"/>
          </p:cNvSpPr>
          <p:nvPr/>
        </p:nvSpPr>
        <p:spPr bwMode="auto">
          <a:xfrm>
            <a:off x="990600" y="869950"/>
            <a:ext cx="1017588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cs typeface="楷体_GB2312"/>
              </a:rPr>
              <a:t>a[3]=5</a:t>
            </a:r>
            <a:endParaRPr lang="en-US" altLang="zh-CN" sz="2400">
              <a:solidFill>
                <a:schemeClr val="hlink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11635" name="Rectangle 21"/>
          <p:cNvSpPr>
            <a:spLocks noChangeArrowheads="1"/>
          </p:cNvSpPr>
          <p:nvPr/>
        </p:nvSpPr>
        <p:spPr bwMode="auto">
          <a:xfrm>
            <a:off x="228600" y="1936750"/>
            <a:ext cx="1017588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cs typeface="楷体_GB2312"/>
              </a:rPr>
              <a:t>a[2]=4</a:t>
            </a:r>
            <a:endParaRPr lang="en-US" altLang="zh-CN" sz="2400">
              <a:solidFill>
                <a:schemeClr val="hlink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11636" name="Rectangle 22"/>
          <p:cNvSpPr>
            <a:spLocks noChangeArrowheads="1"/>
          </p:cNvSpPr>
          <p:nvPr/>
        </p:nvSpPr>
        <p:spPr bwMode="auto">
          <a:xfrm>
            <a:off x="228600" y="4679950"/>
            <a:ext cx="1143000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cs typeface="楷体_GB2312"/>
              </a:rPr>
              <a:t>a[1]=3</a:t>
            </a:r>
            <a:endParaRPr lang="en-US" altLang="zh-CN" sz="2400">
              <a:solidFill>
                <a:schemeClr val="hlink"/>
              </a:solidFill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11637" name="Rectangle 23"/>
          <p:cNvSpPr>
            <a:spLocks noChangeArrowheads="1"/>
          </p:cNvSpPr>
          <p:nvPr/>
        </p:nvSpPr>
        <p:spPr bwMode="auto">
          <a:xfrm>
            <a:off x="2057400" y="3460750"/>
            <a:ext cx="1017588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cs typeface="楷体_GB2312"/>
              </a:rPr>
              <a:t>a[1]=1</a:t>
            </a:r>
            <a:endParaRPr lang="en-US" altLang="zh-CN" sz="2400">
              <a:solidFill>
                <a:schemeClr val="hlink"/>
              </a:solidFill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111638" name="Picture 24" descr="9SVK)X~[S25{XB8PY%O2NV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37150"/>
            <a:ext cx="1676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9" name="Line 25"/>
          <p:cNvSpPr>
            <a:spLocks noChangeShapeType="1"/>
          </p:cNvSpPr>
          <p:nvPr/>
        </p:nvSpPr>
        <p:spPr bwMode="auto">
          <a:xfrm>
            <a:off x="2286000" y="22415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0" name="Oval 26"/>
          <p:cNvSpPr>
            <a:spLocks noChangeArrowheads="1"/>
          </p:cNvSpPr>
          <p:nvPr/>
        </p:nvSpPr>
        <p:spPr bwMode="auto">
          <a:xfrm>
            <a:off x="2254250" y="2546350"/>
            <a:ext cx="147955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c(2,1)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1641" name="Rectangle 27"/>
          <p:cNvSpPr>
            <a:spLocks noChangeArrowheads="1"/>
          </p:cNvSpPr>
          <p:nvPr/>
        </p:nvSpPr>
        <p:spPr bwMode="auto">
          <a:xfrm>
            <a:off x="1066800" y="3917950"/>
            <a:ext cx="1017588" cy="457200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cs typeface="楷体_GB2312"/>
              </a:rPr>
              <a:t>a[1]=2</a:t>
            </a:r>
            <a:endParaRPr lang="en-US" altLang="zh-CN" sz="2400">
              <a:solidFill>
                <a:schemeClr val="hlink"/>
              </a:solidFill>
              <a:ea typeface="宋体" panose="02010600030101010101" pitchFamily="2" charset="-122"/>
              <a:cs typeface="楷体_GB2312"/>
            </a:endParaRPr>
          </a:p>
        </p:txBody>
      </p:sp>
      <p:pic>
        <p:nvPicPr>
          <p:cNvPr id="111642" name="Picture 28" descr="]F}C`]})O(7AU_][B~E(ER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515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3" name="Rectangle 29"/>
          <p:cNvSpPr>
            <a:spLocks noChangeArrowheads="1"/>
          </p:cNvSpPr>
          <p:nvPr/>
        </p:nvSpPr>
        <p:spPr bwMode="auto">
          <a:xfrm>
            <a:off x="2819400" y="17081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11644" name="Picture 30" descr="WAG~(D`0A[``O))EA$U69%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36950"/>
            <a:ext cx="1619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5" name="Line 31"/>
          <p:cNvSpPr>
            <a:spLocks noChangeShapeType="1"/>
          </p:cNvSpPr>
          <p:nvPr/>
        </p:nvSpPr>
        <p:spPr bwMode="auto">
          <a:xfrm>
            <a:off x="609600" y="323215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6" name="Line 32"/>
          <p:cNvSpPr>
            <a:spLocks noChangeShapeType="1"/>
          </p:cNvSpPr>
          <p:nvPr/>
        </p:nvSpPr>
        <p:spPr bwMode="auto">
          <a:xfrm>
            <a:off x="1447800" y="315595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47" name="Line 33"/>
          <p:cNvSpPr>
            <a:spLocks noChangeShapeType="1"/>
          </p:cNvSpPr>
          <p:nvPr/>
        </p:nvSpPr>
        <p:spPr bwMode="auto">
          <a:xfrm>
            <a:off x="1752600" y="300355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381000" y="836613"/>
            <a:ext cx="800100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简单的枚举算法：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  int n,x,y,z,s=0;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scanf("%d",&amp;n);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for (x=1;x&lt;=n; x++)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   for (y=1; y&lt;=n; y++)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for (z=1; z&lt;=n; z++)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 if (  x&lt;y &amp;&amp; y&lt;z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 {    s++;  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	printf("%5d%5d%5d\n",x,y,z);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printf("s=%d\n",s);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381000" y="692150"/>
            <a:ext cx="8001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加速的枚举算法：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    int n,x,y,z,s=0;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 scanf("%d",&amp;n);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 for (x=1;x&lt;=n-2; x++)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     for (y=x+1; y&lt;=n-1; y++)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for (z=y+1; z&lt;=n; z++)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{    s++;  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     printf("%5d%5d%5d\n",x,y,z);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printf("s=%d\n",s);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609600" y="592138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输出一个正整数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n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的所有整数和形式。如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n=4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14692" name="Picture 5" descr="OMO]_7W4[9EP%)K7SS{(~8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477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Rectangle 6"/>
          <p:cNvSpPr>
            <a:spLocks noChangeArrowheads="1"/>
          </p:cNvSpPr>
          <p:nvPr/>
        </p:nvSpPr>
        <p:spPr bwMode="auto">
          <a:xfrm>
            <a:off x="0" y="-49213"/>
            <a:ext cx="4067175" cy="641351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递归巩固练习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3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457200" y="381000"/>
            <a:ext cx="83058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源程序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2400" b="0">
                <a:latin typeface="Arial" panose="020B0604020202020204" pitchFamily="34" charset="0"/>
                <a:ea typeface="楷体_GB2312"/>
                <a:cs typeface="楷体_GB2312"/>
              </a:rPr>
              <a:t>：</a:t>
            </a:r>
            <a:endParaRPr lang="zh-CN" altLang="en-US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int s=0,  a[10]={0};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void f(int n ,int k)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{	int i;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if (n&gt;0)   for(i=n; i&gt;=1;  i--)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     {   a[k]=i;   f(n-i,k+1) ;}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else  	  {  for (i=0; i&lt;k; i++)  printf("%5d",a[i]);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     printf("\n");	s++;	}		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rgbClr val="CC33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	int n;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scanf("%d",&amp;n);   	f(n, 0);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printf("s=%d\n",s);  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15715" name="Picture 5" descr="OMO]_7W4[9EP%)K7SS{(~8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0"/>
            <a:ext cx="3352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235075" y="1798638"/>
          <a:ext cx="366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公式" r:id="rId1" imgW="1028700" imgH="228600" progId="Equation.3">
                  <p:embed/>
                </p:oleObj>
              </mc:Choice>
              <mc:Fallback>
                <p:oleObj name="公式" r:id="rId1" imgW="102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798638"/>
                        <a:ext cx="3663950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1952625" y="28305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1952625" y="3744913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2257425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1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3067050" y="2873375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2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3981450" y="2906713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3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5610225" y="2857500"/>
            <a:ext cx="59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楷体_GB2312"/>
                <a:ea typeface="楷体_GB2312"/>
                <a:cs typeface="楷体_GB2312"/>
              </a:rPr>
              <a:t>a</a:t>
            </a:r>
            <a:r>
              <a:rPr lang="en-US" altLang="zh-CN" sz="2400">
                <a:latin typeface="楷体_GB2312"/>
                <a:ea typeface="楷体_GB2312"/>
                <a:cs typeface="楷体_GB2312"/>
              </a:rPr>
              <a:t>n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4695825" y="2781300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latin typeface="楷体_GB2312"/>
                <a:ea typeface="楷体_GB2312"/>
                <a:cs typeface="楷体_GB2312"/>
              </a:rPr>
              <a:t>...</a:t>
            </a:r>
            <a:endParaRPr lang="en-US" altLang="zh-CN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07" name="Line 15"/>
          <p:cNvSpPr>
            <a:spLocks noChangeShapeType="1"/>
          </p:cNvSpPr>
          <p:nvPr/>
        </p:nvSpPr>
        <p:spPr bwMode="auto">
          <a:xfrm>
            <a:off x="2486025" y="3744913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6"/>
          <p:cNvSpPr>
            <a:spLocks noChangeShapeType="1"/>
          </p:cNvSpPr>
          <p:nvPr/>
        </p:nvSpPr>
        <p:spPr bwMode="auto">
          <a:xfrm>
            <a:off x="5915025" y="3744913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2266950" y="4232275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队头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10" name="Text Box 18"/>
          <p:cNvSpPr txBox="1">
            <a:spLocks noChangeArrowheads="1"/>
          </p:cNvSpPr>
          <p:nvPr/>
        </p:nvSpPr>
        <p:spPr bwMode="auto">
          <a:xfrm>
            <a:off x="5610225" y="4202113"/>
            <a:ext cx="5492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/>
                <a:ea typeface="楷体_GB2312"/>
                <a:cs typeface="楷体_GB2312"/>
              </a:rPr>
              <a:t>队尾</a:t>
            </a:r>
            <a:endParaRPr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9711" name="Line 20"/>
          <p:cNvSpPr>
            <a:spLocks noChangeShapeType="1"/>
          </p:cNvSpPr>
          <p:nvPr/>
        </p:nvSpPr>
        <p:spPr bwMode="auto">
          <a:xfrm flipH="1">
            <a:off x="641350" y="3363913"/>
            <a:ext cx="1143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Text Box 21"/>
          <p:cNvSpPr txBox="1">
            <a:spLocks noChangeArrowheads="1"/>
          </p:cNvSpPr>
          <p:nvPr/>
        </p:nvSpPr>
        <p:spPr bwMode="auto">
          <a:xfrm>
            <a:off x="685800" y="2830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/>
                <a:cs typeface="楷体_GB2312"/>
              </a:rPr>
              <a:t>出队列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711702" name="Rectangle 22"/>
          <p:cNvSpPr>
            <a:spLocks noChangeArrowheads="1"/>
          </p:cNvSpPr>
          <p:nvPr/>
        </p:nvSpPr>
        <p:spPr bwMode="auto">
          <a:xfrm>
            <a:off x="2241550" y="2982913"/>
            <a:ext cx="6096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1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0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ChangeArrowheads="1"/>
          </p:cNvSpPr>
          <p:nvPr/>
        </p:nvSpPr>
        <p:spPr bwMode="auto">
          <a:xfrm>
            <a:off x="450850" y="639763"/>
            <a:ext cx="2216150" cy="5794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33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递归调用树</a:t>
            </a:r>
            <a:endParaRPr lang="zh-CN" altLang="en-US">
              <a:solidFill>
                <a:srgbClr val="FF33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6739" name="Oval 5"/>
          <p:cNvSpPr>
            <a:spLocks noChangeArrowheads="1"/>
          </p:cNvSpPr>
          <p:nvPr/>
        </p:nvSpPr>
        <p:spPr bwMode="auto">
          <a:xfrm>
            <a:off x="152400" y="2209800"/>
            <a:ext cx="1231900" cy="663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f(0,1)</a:t>
            </a:r>
            <a:endParaRPr kumimoji="0" lang="en-US" altLang="zh-CN" sz="2400">
              <a:solidFill>
                <a:srgbClr val="0000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grpSp>
        <p:nvGrpSpPr>
          <p:cNvPr id="116740" name="Group 6"/>
          <p:cNvGrpSpPr/>
          <p:nvPr/>
        </p:nvGrpSpPr>
        <p:grpSpPr bwMode="auto">
          <a:xfrm>
            <a:off x="525463" y="1219200"/>
            <a:ext cx="8429625" cy="4972050"/>
            <a:chOff x="331" y="768"/>
            <a:chExt cx="5310" cy="3132"/>
          </a:xfrm>
        </p:grpSpPr>
        <p:sp>
          <p:nvSpPr>
            <p:cNvPr id="116742" name="Line 7"/>
            <p:cNvSpPr>
              <a:spLocks noChangeShapeType="1"/>
            </p:cNvSpPr>
            <p:nvPr/>
          </p:nvSpPr>
          <p:spPr bwMode="auto">
            <a:xfrm>
              <a:off x="2544" y="234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8"/>
            <p:cNvSpPr>
              <a:spLocks noChangeShapeType="1"/>
            </p:cNvSpPr>
            <p:nvPr/>
          </p:nvSpPr>
          <p:spPr bwMode="auto">
            <a:xfrm>
              <a:off x="5232" y="312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Line 9"/>
            <p:cNvSpPr>
              <a:spLocks noChangeShapeType="1"/>
            </p:cNvSpPr>
            <p:nvPr/>
          </p:nvSpPr>
          <p:spPr bwMode="auto">
            <a:xfrm>
              <a:off x="4224" y="172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" name="Line 10"/>
            <p:cNvSpPr>
              <a:spLocks noChangeShapeType="1"/>
            </p:cNvSpPr>
            <p:nvPr/>
          </p:nvSpPr>
          <p:spPr bwMode="auto">
            <a:xfrm>
              <a:off x="4512" y="1680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" name="Line 11"/>
            <p:cNvSpPr>
              <a:spLocks noChangeShapeType="1"/>
            </p:cNvSpPr>
            <p:nvPr/>
          </p:nvSpPr>
          <p:spPr bwMode="auto">
            <a:xfrm flipH="1">
              <a:off x="1728" y="1680"/>
              <a:ext cx="45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7" name="Line 12"/>
            <p:cNvSpPr>
              <a:spLocks noChangeShapeType="1"/>
            </p:cNvSpPr>
            <p:nvPr/>
          </p:nvSpPr>
          <p:spPr bwMode="auto">
            <a:xfrm>
              <a:off x="2256" y="1680"/>
              <a:ext cx="19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8" name="Line 13"/>
            <p:cNvSpPr>
              <a:spLocks noChangeShapeType="1"/>
            </p:cNvSpPr>
            <p:nvPr/>
          </p:nvSpPr>
          <p:spPr bwMode="auto">
            <a:xfrm flipH="1">
              <a:off x="1599" y="1056"/>
              <a:ext cx="63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9" name="Line 14"/>
            <p:cNvSpPr>
              <a:spLocks noChangeShapeType="1"/>
            </p:cNvSpPr>
            <p:nvPr/>
          </p:nvSpPr>
          <p:spPr bwMode="auto">
            <a:xfrm flipH="1">
              <a:off x="2304" y="1200"/>
              <a:ext cx="47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0" name="Line 15"/>
            <p:cNvSpPr>
              <a:spLocks noChangeShapeType="1"/>
            </p:cNvSpPr>
            <p:nvPr/>
          </p:nvSpPr>
          <p:spPr bwMode="auto">
            <a:xfrm>
              <a:off x="5232" y="2388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16"/>
            <p:cNvSpPr>
              <a:spLocks noChangeShapeType="1"/>
            </p:cNvSpPr>
            <p:nvPr/>
          </p:nvSpPr>
          <p:spPr bwMode="auto">
            <a:xfrm flipH="1">
              <a:off x="3431" y="1728"/>
              <a:ext cx="47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17"/>
            <p:cNvSpPr>
              <a:spLocks noChangeShapeType="1"/>
            </p:cNvSpPr>
            <p:nvPr/>
          </p:nvSpPr>
          <p:spPr bwMode="auto">
            <a:xfrm flipH="1">
              <a:off x="3666" y="2352"/>
              <a:ext cx="46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3" name="Line 18"/>
            <p:cNvSpPr>
              <a:spLocks noChangeShapeType="1"/>
            </p:cNvSpPr>
            <p:nvPr/>
          </p:nvSpPr>
          <p:spPr bwMode="auto">
            <a:xfrm flipH="1">
              <a:off x="4229" y="2400"/>
              <a:ext cx="733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4" name="Line 19"/>
            <p:cNvSpPr>
              <a:spLocks noChangeShapeType="1"/>
            </p:cNvSpPr>
            <p:nvPr/>
          </p:nvSpPr>
          <p:spPr bwMode="auto">
            <a:xfrm flipH="1">
              <a:off x="707" y="1029"/>
              <a:ext cx="1299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5" name="Line 20"/>
            <p:cNvSpPr>
              <a:spLocks noChangeShapeType="1"/>
            </p:cNvSpPr>
            <p:nvPr/>
          </p:nvSpPr>
          <p:spPr bwMode="auto">
            <a:xfrm flipH="1">
              <a:off x="801" y="1776"/>
              <a:ext cx="27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6" name="Line 21"/>
            <p:cNvSpPr>
              <a:spLocks noChangeShapeType="1"/>
            </p:cNvSpPr>
            <p:nvPr/>
          </p:nvSpPr>
          <p:spPr bwMode="auto">
            <a:xfrm>
              <a:off x="2642" y="1010"/>
              <a:ext cx="1306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7" name="Oval 22"/>
            <p:cNvSpPr>
              <a:spLocks noChangeArrowheads="1"/>
            </p:cNvSpPr>
            <p:nvPr/>
          </p:nvSpPr>
          <p:spPr bwMode="auto">
            <a:xfrm>
              <a:off x="1898" y="768"/>
              <a:ext cx="779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f(4,0)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58" name="Oval 23"/>
            <p:cNvSpPr>
              <a:spLocks noChangeArrowheads="1"/>
            </p:cNvSpPr>
            <p:nvPr/>
          </p:nvSpPr>
          <p:spPr bwMode="auto">
            <a:xfrm>
              <a:off x="941" y="1392"/>
              <a:ext cx="77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f(1,1)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59" name="Oval 24"/>
            <p:cNvSpPr>
              <a:spLocks noChangeArrowheads="1"/>
            </p:cNvSpPr>
            <p:nvPr/>
          </p:nvSpPr>
          <p:spPr bwMode="auto">
            <a:xfrm>
              <a:off x="3760" y="1392"/>
              <a:ext cx="77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f(3,1)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0" name="Oval 25"/>
            <p:cNvSpPr>
              <a:spLocks noChangeArrowheads="1"/>
            </p:cNvSpPr>
            <p:nvPr/>
          </p:nvSpPr>
          <p:spPr bwMode="auto">
            <a:xfrm>
              <a:off x="3995" y="2744"/>
              <a:ext cx="778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f(0,3)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1" name="Oval 26"/>
            <p:cNvSpPr>
              <a:spLocks noChangeArrowheads="1"/>
            </p:cNvSpPr>
            <p:nvPr/>
          </p:nvSpPr>
          <p:spPr bwMode="auto">
            <a:xfrm>
              <a:off x="3064" y="2016"/>
              <a:ext cx="77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2" name="Oval 27"/>
            <p:cNvSpPr>
              <a:spLocks noChangeArrowheads="1"/>
            </p:cNvSpPr>
            <p:nvPr/>
          </p:nvSpPr>
          <p:spPr bwMode="auto">
            <a:xfrm>
              <a:off x="3102" y="2736"/>
              <a:ext cx="77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f(0,3)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3" name="Oval 28"/>
            <p:cNvSpPr>
              <a:spLocks noChangeArrowheads="1"/>
            </p:cNvSpPr>
            <p:nvPr/>
          </p:nvSpPr>
          <p:spPr bwMode="auto">
            <a:xfrm>
              <a:off x="4840" y="2750"/>
              <a:ext cx="77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f(1,3)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4" name="Oval 29"/>
            <p:cNvSpPr>
              <a:spLocks noChangeArrowheads="1"/>
            </p:cNvSpPr>
            <p:nvPr/>
          </p:nvSpPr>
          <p:spPr bwMode="auto">
            <a:xfrm>
              <a:off x="331" y="2016"/>
              <a:ext cx="779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5" name="Oval 30"/>
            <p:cNvSpPr>
              <a:spLocks noChangeArrowheads="1"/>
            </p:cNvSpPr>
            <p:nvPr/>
          </p:nvSpPr>
          <p:spPr bwMode="auto">
            <a:xfrm>
              <a:off x="1811" y="1392"/>
              <a:ext cx="774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f(2,1)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6" name="Oval 31"/>
            <p:cNvSpPr>
              <a:spLocks noChangeArrowheads="1"/>
            </p:cNvSpPr>
            <p:nvPr/>
          </p:nvSpPr>
          <p:spPr bwMode="auto">
            <a:xfrm>
              <a:off x="1296" y="2016"/>
              <a:ext cx="79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7" name="Oval 32"/>
            <p:cNvSpPr>
              <a:spLocks noChangeArrowheads="1"/>
            </p:cNvSpPr>
            <p:nvPr/>
          </p:nvSpPr>
          <p:spPr bwMode="auto">
            <a:xfrm>
              <a:off x="2160" y="2016"/>
              <a:ext cx="79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f(1,2)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8" name="Oval 33"/>
            <p:cNvSpPr>
              <a:spLocks noChangeArrowheads="1"/>
            </p:cNvSpPr>
            <p:nvPr/>
          </p:nvSpPr>
          <p:spPr bwMode="auto">
            <a:xfrm>
              <a:off x="3936" y="2016"/>
              <a:ext cx="79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f(1,2)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69" name="Oval 34"/>
            <p:cNvSpPr>
              <a:spLocks noChangeArrowheads="1"/>
            </p:cNvSpPr>
            <p:nvPr/>
          </p:nvSpPr>
          <p:spPr bwMode="auto">
            <a:xfrm>
              <a:off x="4820" y="2016"/>
              <a:ext cx="796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f(2,2)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0" name="Oval 35"/>
            <p:cNvSpPr>
              <a:spLocks noChangeArrowheads="1"/>
            </p:cNvSpPr>
            <p:nvPr/>
          </p:nvSpPr>
          <p:spPr bwMode="auto">
            <a:xfrm>
              <a:off x="4848" y="3482"/>
              <a:ext cx="79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f(0,4)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1" name="Rectangle 36"/>
            <p:cNvSpPr>
              <a:spLocks noChangeArrowheads="1"/>
            </p:cNvSpPr>
            <p:nvPr/>
          </p:nvSpPr>
          <p:spPr bwMode="auto">
            <a:xfrm>
              <a:off x="977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2" name="Rectangle 37"/>
            <p:cNvSpPr>
              <a:spLocks noChangeArrowheads="1"/>
            </p:cNvSpPr>
            <p:nvPr/>
          </p:nvSpPr>
          <p:spPr bwMode="auto">
            <a:xfrm>
              <a:off x="1008" y="105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4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3" name="Rectangle 38"/>
            <p:cNvSpPr>
              <a:spLocks noChangeArrowheads="1"/>
            </p:cNvSpPr>
            <p:nvPr/>
          </p:nvSpPr>
          <p:spPr bwMode="auto">
            <a:xfrm>
              <a:off x="1680" y="11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3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4" name="Rectangle 39"/>
            <p:cNvSpPr>
              <a:spLocks noChangeArrowheads="1"/>
            </p:cNvSpPr>
            <p:nvPr/>
          </p:nvSpPr>
          <p:spPr bwMode="auto">
            <a:xfrm>
              <a:off x="2400" y="12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2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5" name="Rectangle 40"/>
            <p:cNvSpPr>
              <a:spLocks noChangeArrowheads="1"/>
            </p:cNvSpPr>
            <p:nvPr/>
          </p:nvSpPr>
          <p:spPr bwMode="auto">
            <a:xfrm>
              <a:off x="3425" y="105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6" name="Rectangle 41"/>
            <p:cNvSpPr>
              <a:spLocks noChangeArrowheads="1"/>
            </p:cNvSpPr>
            <p:nvPr/>
          </p:nvSpPr>
          <p:spPr bwMode="auto">
            <a:xfrm>
              <a:off x="2369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7" name="Oval 42"/>
            <p:cNvSpPr>
              <a:spLocks noChangeArrowheads="1"/>
            </p:cNvSpPr>
            <p:nvPr/>
          </p:nvSpPr>
          <p:spPr bwMode="auto">
            <a:xfrm>
              <a:off x="2160" y="2702"/>
              <a:ext cx="793" cy="41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000000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f(0,3)</a:t>
              </a:r>
              <a:endPara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8" name="Rectangle 43"/>
            <p:cNvSpPr>
              <a:spLocks noChangeArrowheads="1"/>
            </p:cNvSpPr>
            <p:nvPr/>
          </p:nvSpPr>
          <p:spPr bwMode="auto">
            <a:xfrm>
              <a:off x="3761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3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79" name="Rectangle 44"/>
            <p:cNvSpPr>
              <a:spLocks noChangeArrowheads="1"/>
            </p:cNvSpPr>
            <p:nvPr/>
          </p:nvSpPr>
          <p:spPr bwMode="auto">
            <a:xfrm>
              <a:off x="1680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2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0" name="Rectangle 45"/>
            <p:cNvSpPr>
              <a:spLocks noChangeArrowheads="1"/>
            </p:cNvSpPr>
            <p:nvPr/>
          </p:nvSpPr>
          <p:spPr bwMode="auto">
            <a:xfrm>
              <a:off x="4241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2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1" name="Rectangle 46"/>
            <p:cNvSpPr>
              <a:spLocks noChangeArrowheads="1"/>
            </p:cNvSpPr>
            <p:nvPr/>
          </p:nvSpPr>
          <p:spPr bwMode="auto">
            <a:xfrm>
              <a:off x="4913" y="17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2" name="Rectangle 47"/>
            <p:cNvSpPr>
              <a:spLocks noChangeArrowheads="1"/>
            </p:cNvSpPr>
            <p:nvPr/>
          </p:nvSpPr>
          <p:spPr bwMode="auto">
            <a:xfrm>
              <a:off x="3648" y="24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3" name="Rectangle 48"/>
            <p:cNvSpPr>
              <a:spLocks noChangeArrowheads="1"/>
            </p:cNvSpPr>
            <p:nvPr/>
          </p:nvSpPr>
          <p:spPr bwMode="auto">
            <a:xfrm>
              <a:off x="4673" y="24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2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4" name="Rectangle 49"/>
            <p:cNvSpPr>
              <a:spLocks noChangeArrowheads="1"/>
            </p:cNvSpPr>
            <p:nvPr/>
          </p:nvSpPr>
          <p:spPr bwMode="auto">
            <a:xfrm>
              <a:off x="5249" y="24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5" name="Rectangle 50"/>
            <p:cNvSpPr>
              <a:spLocks noChangeArrowheads="1"/>
            </p:cNvSpPr>
            <p:nvPr/>
          </p:nvSpPr>
          <p:spPr bwMode="auto">
            <a:xfrm>
              <a:off x="4961" y="31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16786" name="Rectangle 51"/>
            <p:cNvSpPr>
              <a:spLocks noChangeArrowheads="1"/>
            </p:cNvSpPr>
            <p:nvPr/>
          </p:nvSpPr>
          <p:spPr bwMode="auto">
            <a:xfrm>
              <a:off x="2592" y="24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endParaRPr>
            </a:p>
          </p:txBody>
        </p:sp>
      </p:grpSp>
      <p:pic>
        <p:nvPicPr>
          <p:cNvPr id="116741" name="Picture 52" descr="OMO]_7W4[9EP%)K7SS{(~8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27432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152400" y="566738"/>
            <a:ext cx="868680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//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源程序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：</a:t>
            </a:r>
            <a:endParaRPr lang="zh-CN" altLang="en-US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int s=0,  a[10]={0};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void f(int n ,int k)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{  	for(int i=1; i&lt;=n;  i++)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	{   	a[k]=i;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		if     (n-i&gt;0) 	   f(n-i,k+1);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   	else    if (n-i==0) 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                    { 	 for (int j=0; j&lt;=k; j++)  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			printf("%5d",a[j]);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	       		printf("\n");	s++;	}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	}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b="0">
              <a:solidFill>
                <a:schemeClr val="tx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 b="0">
              <a:solidFill>
                <a:srgbClr val="CC33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	int n;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scanf("%d",&amp;n);   f(n, 0);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printf("s=%d\n",s);  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17763" name="Picture 5" descr="5VX0D_]8X8NMKVVT305B1F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7825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304800" y="836613"/>
            <a:ext cx="83058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输出一个正整数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n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的分解形式。例如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当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n=4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时：</a:t>
            </a:r>
            <a:endParaRPr lang="zh-CN" altLang="en-US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4=4</a:t>
            </a:r>
            <a:endParaRPr lang="en-US" altLang="zh-CN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	4=3+1</a:t>
            </a:r>
            <a:endParaRPr lang="en-US" altLang="zh-CN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	4=2+2</a:t>
            </a:r>
            <a:endParaRPr lang="en-US" altLang="zh-CN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	4=2+1+1</a:t>
            </a:r>
            <a:endParaRPr lang="en-US" altLang="zh-CN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	4=1+1+1+1</a:t>
            </a:r>
            <a:endParaRPr lang="en-US" altLang="zh-CN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共计 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5 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种形式	。</a:t>
            </a:r>
            <a:endParaRPr lang="zh-CN" altLang="en-US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当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n=7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时，共有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15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种形式。</a:t>
            </a:r>
            <a:endParaRPr lang="zh-CN" altLang="en-US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当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n=10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时，共有</a:t>
            </a:r>
            <a:r>
              <a:rPr lang="en-US" altLang="zh-CN" b="0">
                <a:latin typeface="Arial" panose="020B0604020202020204" pitchFamily="34" charset="0"/>
                <a:ea typeface="楷体_GB2312"/>
                <a:cs typeface="楷体_GB2312"/>
              </a:rPr>
              <a:t>42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种形式。</a:t>
            </a:r>
            <a:endParaRPr lang="zh-CN" altLang="en-US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0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注意：与练习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的区别</a:t>
            </a:r>
            <a:r>
              <a:rPr lang="zh-CN" altLang="en-US">
                <a:solidFill>
                  <a:srgbClr val="CC33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	</a:t>
            </a:r>
            <a:r>
              <a:rPr lang="zh-CN" altLang="en-US" b="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endParaRPr lang="zh-CN" altLang="en-US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118787" name="Rectangle 5"/>
          <p:cNvSpPr>
            <a:spLocks noChangeArrowheads="1"/>
          </p:cNvSpPr>
          <p:nvPr/>
        </p:nvSpPr>
        <p:spPr bwMode="auto">
          <a:xfrm>
            <a:off x="0" y="-49213"/>
            <a:ext cx="4067175" cy="641351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递归巩固练习</a:t>
            </a:r>
            <a:r>
              <a:rPr lang="en-US" altLang="zh-CN" sz="360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4</a:t>
            </a:r>
            <a:endParaRPr lang="en-US" altLang="zh-CN" sz="3600">
              <a:solidFill>
                <a:schemeClr val="accent2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152400" y="836613"/>
            <a:ext cx="86868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#include &lt;stdio.h&gt;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int s=0,  a[10]={0};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f(int n ,int k)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  for(int i=1; i&lt;=n;  i++)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{   a[k]=i;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   if ( n-i&gt;0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&amp;&amp; a[k-1]&lt;=i</a:t>
            </a: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) f(n-i,k+1);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else  if (n-i==0 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&amp;&amp; a[k-1]&lt;=a[k]</a:t>
            </a: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) 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            {  for (int j=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; j&lt;=k; j++)  printf("%5d",a[j]);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	       printf("\n");	s++;	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void main( )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{	int n;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scanf("%d",&amp;n);   f(n, 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0">
                <a:latin typeface="Arial" panose="020B0604020202020204" pitchFamily="34" charset="0"/>
                <a:ea typeface="楷体_GB2312"/>
                <a:cs typeface="楷体_GB2312"/>
              </a:rPr>
              <a:t>	printf("s=%d\n",s);    }</a:t>
            </a:r>
            <a:endParaRPr lang="en-US" altLang="zh-CN" sz="2400" b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pic>
        <p:nvPicPr>
          <p:cNvPr id="119811" name="Picture 5" descr="9}PEWFWRZPG(T$I3IU0QQR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648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"/>
          <p:cNvSpPr>
            <a:spLocks noChangeArrowheads="1"/>
          </p:cNvSpPr>
          <p:nvPr/>
        </p:nvSpPr>
        <p:spPr bwMode="auto">
          <a:xfrm>
            <a:off x="157163" y="488950"/>
            <a:ext cx="7920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3.5 </a:t>
            </a:r>
            <a:r>
              <a:rPr lang="zh-CN" altLang="en-US" sz="4000">
                <a:solidFill>
                  <a:srgbClr val="CC00CC"/>
                </a:solidFill>
                <a:latin typeface="楷体_GB2312"/>
                <a:ea typeface="楷体_GB2312"/>
                <a:cs typeface="楷体_GB2312"/>
              </a:rPr>
              <a:t>　队列的表示和操作的实现</a:t>
            </a:r>
            <a:endParaRPr lang="zh-CN" altLang="en-US" sz="4000">
              <a:solidFill>
                <a:srgbClr val="CC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20835" name="Line 5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0836" name="Picture 6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509588"/>
            <a:ext cx="8112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250825" y="2312988"/>
            <a:ext cx="85693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设栈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和队列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Q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的初始状态为空，元素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e3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e4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e5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e6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依次通过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，一个元素出栈后即进入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Q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，若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6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个元素出队的序列是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e2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e4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e3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e6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e5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和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e1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，则栈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S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的容量至少应该是（　）。 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684213" y="4668838"/>
            <a:ext cx="7392987" cy="6175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（</a:t>
            </a:r>
            <a:r>
              <a:rPr lang="en-US" altLang="zh-CN">
                <a:ea typeface="楷体_GB2312"/>
                <a:cs typeface="楷体_GB2312"/>
              </a:rPr>
              <a:t>A</a:t>
            </a:r>
            <a:r>
              <a:rPr lang="zh-CN" altLang="en-US">
                <a:ea typeface="楷体_GB2312"/>
                <a:cs typeface="楷体_GB2312"/>
              </a:rPr>
              <a:t>）</a:t>
            </a:r>
            <a:r>
              <a:rPr lang="en-US" altLang="zh-CN">
                <a:ea typeface="楷体_GB2312"/>
                <a:cs typeface="楷体_GB2312"/>
              </a:rPr>
              <a:t>2     </a:t>
            </a:r>
            <a:r>
              <a:rPr lang="zh-CN" altLang="en-US">
                <a:ea typeface="楷体_GB2312"/>
                <a:cs typeface="楷体_GB2312"/>
              </a:rPr>
              <a:t>（</a:t>
            </a:r>
            <a:r>
              <a:rPr lang="en-US" altLang="zh-CN">
                <a:ea typeface="楷体_GB2312"/>
                <a:cs typeface="楷体_GB2312"/>
              </a:rPr>
              <a:t>B</a:t>
            </a:r>
            <a:r>
              <a:rPr lang="zh-CN" altLang="en-US">
                <a:ea typeface="楷体_GB2312"/>
                <a:cs typeface="楷体_GB2312"/>
              </a:rPr>
              <a:t>）</a:t>
            </a:r>
            <a:r>
              <a:rPr lang="en-US" altLang="zh-CN">
                <a:ea typeface="楷体_GB2312"/>
                <a:cs typeface="楷体_GB2312"/>
              </a:rPr>
              <a:t>3         </a:t>
            </a:r>
            <a:r>
              <a:rPr lang="zh-CN" altLang="en-US">
                <a:ea typeface="楷体_GB2312"/>
                <a:cs typeface="楷体_GB2312"/>
              </a:rPr>
              <a:t>（</a:t>
            </a:r>
            <a:r>
              <a:rPr lang="en-US" altLang="zh-CN">
                <a:ea typeface="楷体_GB2312"/>
                <a:cs typeface="楷体_GB2312"/>
              </a:rPr>
              <a:t>C</a:t>
            </a:r>
            <a:r>
              <a:rPr lang="zh-CN" altLang="en-US">
                <a:ea typeface="楷体_GB2312"/>
                <a:cs typeface="楷体_GB2312"/>
              </a:rPr>
              <a:t>）</a:t>
            </a:r>
            <a:r>
              <a:rPr lang="en-US" altLang="zh-CN">
                <a:ea typeface="楷体_GB2312"/>
                <a:cs typeface="楷体_GB2312"/>
              </a:rPr>
              <a:t>4    </a:t>
            </a:r>
            <a:r>
              <a:rPr lang="zh-CN" altLang="en-US">
                <a:ea typeface="楷体_GB2312"/>
                <a:cs typeface="楷体_GB2312"/>
              </a:rPr>
              <a:t>（</a:t>
            </a:r>
            <a:r>
              <a:rPr lang="en-US" altLang="zh-CN">
                <a:ea typeface="楷体_GB2312"/>
                <a:cs typeface="楷体_GB2312"/>
              </a:rPr>
              <a:t>D</a:t>
            </a:r>
            <a:r>
              <a:rPr lang="zh-CN" altLang="en-US">
                <a:ea typeface="楷体_GB2312"/>
                <a:cs typeface="楷体_GB2312"/>
              </a:rPr>
              <a:t>）</a:t>
            </a:r>
            <a:r>
              <a:rPr lang="en-US" altLang="zh-CN">
                <a:ea typeface="楷体_GB2312"/>
                <a:cs typeface="楷体_GB2312"/>
              </a:rPr>
              <a:t>6</a:t>
            </a: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120839" name="Rectangle 6"/>
          <p:cNvSpPr>
            <a:spLocks noChangeArrowheads="1"/>
          </p:cNvSpPr>
          <p:nvPr/>
        </p:nvSpPr>
        <p:spPr bwMode="auto">
          <a:xfrm>
            <a:off x="0" y="1262063"/>
            <a:ext cx="2339975" cy="685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33CC"/>
                </a:solidFill>
                <a:latin typeface="楷体_GB2312"/>
                <a:ea typeface="楷体_GB2312"/>
                <a:cs typeface="楷体_GB2312"/>
              </a:rPr>
              <a:t>练习</a:t>
            </a:r>
            <a:endParaRPr lang="zh-CN" altLang="en-US" sz="4000">
              <a:solidFill>
                <a:srgbClr val="FF33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500938" y="3938588"/>
            <a:ext cx="576262" cy="7016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>
                <a:solidFill>
                  <a:srgbClr val="FF0000"/>
                </a:solidFill>
              </a:rPr>
              <a:t>B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2667000" y="1409700"/>
          <a:ext cx="594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公式" r:id="rId1" imgW="2540000" imgH="228600" progId="Equation.3">
                  <p:embed/>
                </p:oleObj>
              </mc:Choice>
              <mc:Fallback>
                <p:oleObj name="公式" r:id="rId1" imgW="2540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09700"/>
                        <a:ext cx="5943600" cy="566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09600" y="136048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数据对象</a:t>
            </a:r>
            <a:r>
              <a:rPr lang="en-US" altLang="zh-CN">
                <a:ea typeface="楷体_GB2312"/>
                <a:cs typeface="楷体_GB2312"/>
              </a:rPr>
              <a:t>: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609600" y="204628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数据关系</a:t>
            </a:r>
            <a:r>
              <a:rPr lang="en-US" altLang="zh-CN">
                <a:ea typeface="楷体_GB2312"/>
                <a:cs typeface="楷体_GB2312"/>
              </a:rPr>
              <a:t>:</a:t>
            </a:r>
            <a:endParaRPr lang="en-US" altLang="zh-CN" sz="2400">
              <a:ea typeface="楷体_GB2312"/>
              <a:cs typeface="楷体_GB2312"/>
            </a:endParaRP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2667000" y="2095500"/>
          <a:ext cx="5943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3" imgW="2489200" imgH="457200" progId="Equation.3">
                  <p:embed/>
                </p:oleObj>
              </mc:Choice>
              <mc:Fallback>
                <p:oleObj name="Equation" r:id="rId3" imgW="248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95500"/>
                        <a:ext cx="5943600" cy="1063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609600" y="2732088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/>
                <a:cs typeface="楷体_GB2312"/>
              </a:rPr>
              <a:t>基本操作</a:t>
            </a:r>
            <a:r>
              <a:rPr lang="en-US" altLang="zh-CN">
                <a:ea typeface="楷体_GB2312"/>
                <a:cs typeface="楷体_GB2312"/>
              </a:rPr>
              <a:t>:</a:t>
            </a: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914400" y="3467100"/>
            <a:ext cx="7620000" cy="23145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  </a:t>
            </a:r>
            <a:r>
              <a:rPr lang="en-US" altLang="zh-CN" sz="2800">
                <a:ea typeface="楷体_GB2312"/>
                <a:cs typeface="楷体_GB2312"/>
              </a:rPr>
              <a:t>(1)</a:t>
            </a:r>
            <a:r>
              <a:rPr lang="en-US" altLang="zh-CN" sz="2400">
                <a:ea typeface="楷体_GB2312"/>
                <a:cs typeface="楷体_GB2312"/>
              </a:rPr>
              <a:t>  </a:t>
            </a:r>
            <a:r>
              <a:rPr lang="en-US" altLang="zh-CN" sz="2800">
                <a:ea typeface="楷体_GB2312"/>
                <a:cs typeface="楷体_GB2312"/>
              </a:rPr>
              <a:t>InitQueue (&amp;Q)         //</a:t>
            </a:r>
            <a:r>
              <a:rPr lang="zh-CN" altLang="en-US" sz="2800">
                <a:ea typeface="楷体_GB2312"/>
                <a:cs typeface="楷体_GB2312"/>
              </a:rPr>
              <a:t>构造空队列</a:t>
            </a:r>
            <a:endParaRPr lang="zh-CN" altLang="en-US" sz="2800">
              <a:ea typeface="楷体_GB2312"/>
              <a:cs typeface="楷体_GB231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(2) DestroyQueue (&amp;Q)   //</a:t>
            </a:r>
            <a:r>
              <a:rPr lang="zh-CN" altLang="en-US" sz="2800">
                <a:ea typeface="楷体_GB2312"/>
                <a:cs typeface="楷体_GB2312"/>
              </a:rPr>
              <a:t>销毁队列</a:t>
            </a:r>
            <a:endParaRPr lang="zh-CN" altLang="en-US" sz="2800">
              <a:ea typeface="楷体_GB2312"/>
              <a:cs typeface="楷体_GB231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(3) ClearQueue (&amp;S)       //</a:t>
            </a:r>
            <a:r>
              <a:rPr lang="zh-CN" altLang="en-US" sz="2800">
                <a:ea typeface="楷体_GB2312"/>
                <a:cs typeface="楷体_GB2312"/>
              </a:rPr>
              <a:t>清空队列</a:t>
            </a:r>
            <a:endParaRPr lang="zh-CN" altLang="en-US" sz="2800">
              <a:ea typeface="楷体_GB2312"/>
              <a:cs typeface="楷体_GB231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   </a:t>
            </a:r>
            <a:r>
              <a:rPr lang="en-US" altLang="zh-CN" sz="2800">
                <a:ea typeface="楷体_GB2312"/>
                <a:cs typeface="楷体_GB2312"/>
              </a:rPr>
              <a:t>(4) QueueEmpty(S)          //</a:t>
            </a:r>
            <a:r>
              <a:rPr lang="zh-CN" altLang="en-US" sz="2800">
                <a:ea typeface="楷体_GB2312"/>
                <a:cs typeface="楷体_GB2312"/>
              </a:rPr>
              <a:t>判空</a:t>
            </a:r>
            <a:r>
              <a:rPr lang="en-US" altLang="zh-CN" sz="2800">
                <a:ea typeface="楷体_GB2312"/>
                <a:cs typeface="楷体_GB2312"/>
              </a:rPr>
              <a:t>. </a:t>
            </a:r>
            <a:r>
              <a:rPr lang="zh-CN" altLang="en-US" sz="2800">
                <a:ea typeface="楷体_GB2312"/>
                <a:cs typeface="楷体_GB2312"/>
              </a:rPr>
              <a:t>空</a:t>
            </a:r>
            <a:r>
              <a:rPr lang="en-US" altLang="zh-CN" sz="2800">
                <a:ea typeface="楷体_GB2312"/>
                <a:cs typeface="楷体_GB2312"/>
              </a:rPr>
              <a:t>--TRUE,</a:t>
            </a: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381000" y="571500"/>
            <a:ext cx="2535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/>
                <a:cs typeface="楷体_GB2312"/>
              </a:rPr>
              <a:t>ADT Queue {</a:t>
            </a:r>
            <a:endParaRPr lang="en-US" altLang="zh-CN">
              <a:ea typeface="楷体_GB2312"/>
              <a:cs typeface="楷体_GB2312"/>
            </a:endParaRPr>
          </a:p>
        </p:txBody>
      </p:sp>
      <p:sp>
        <p:nvSpPr>
          <p:cNvPr id="686092" name="Comment 12"/>
          <p:cNvSpPr>
            <a:spLocks noChangeArrowheads="1"/>
          </p:cNvSpPr>
          <p:nvPr/>
        </p:nvSpPr>
        <p:spPr bwMode="auto">
          <a:xfrm>
            <a:off x="-47625" y="0"/>
            <a:ext cx="4906963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队列的抽象数据类型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114800"/>
          </a:xfrm>
          <a:solidFill>
            <a:srgbClr val="CCFFFF"/>
          </a:solidFill>
        </p:spPr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      (5) QueueLength(Q)         //</a:t>
            </a:r>
            <a:r>
              <a:rPr lang="zh-CN" altLang="en-US" sz="2800" b="1" smtClean="0"/>
              <a:t>取队列长度</a:t>
            </a:r>
            <a:endParaRPr lang="zh-CN" altLang="en-US" sz="2800" b="1" smtClean="0"/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(6) GetHead (Q,&amp;e)         //</a:t>
            </a:r>
            <a:r>
              <a:rPr lang="zh-CN" altLang="en-US" sz="2800" b="1" smtClean="0"/>
              <a:t>取队头元素</a:t>
            </a:r>
            <a:r>
              <a:rPr lang="en-US" altLang="zh-CN" sz="2800" b="1" smtClean="0"/>
              <a:t>,</a:t>
            </a:r>
            <a:endParaRPr lang="en-US" altLang="zh-CN" sz="2800" b="1" smtClean="0"/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      (7) </a:t>
            </a:r>
            <a:r>
              <a:rPr lang="en-US" altLang="zh-CN" sz="2800" b="1" smtClean="0">
                <a:solidFill>
                  <a:srgbClr val="FF0000"/>
                </a:solidFill>
              </a:rPr>
              <a:t>EnQueue (&amp;Q,e)        //</a:t>
            </a:r>
            <a:r>
              <a:rPr lang="zh-CN" altLang="en-US" sz="2800" b="1" smtClean="0">
                <a:solidFill>
                  <a:srgbClr val="FF0000"/>
                </a:solidFill>
              </a:rPr>
              <a:t>入队列</a:t>
            </a:r>
            <a:endParaRPr lang="zh-CN" altLang="en-US" sz="2800" b="1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(8) </a:t>
            </a:r>
            <a:r>
              <a:rPr lang="en-US" altLang="zh-CN" sz="2800" b="1" smtClean="0">
                <a:solidFill>
                  <a:srgbClr val="FF0000"/>
                </a:solidFill>
              </a:rPr>
              <a:t>DeQueue (&amp;Q,&amp;e)     //</a:t>
            </a:r>
            <a:r>
              <a:rPr lang="zh-CN" altLang="en-US" sz="2800" b="1" smtClean="0">
                <a:solidFill>
                  <a:srgbClr val="FF0000"/>
                </a:solidFill>
              </a:rPr>
              <a:t>出队列</a:t>
            </a:r>
            <a:endParaRPr lang="zh-CN" altLang="en-US" sz="2800" b="1" smtClean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sz="2800" b="1" smtClean="0"/>
              <a:t>      </a:t>
            </a:r>
            <a:r>
              <a:rPr lang="en-US" altLang="zh-CN" sz="2800" b="1" smtClean="0"/>
              <a:t>(9) QueueTraverse(Q,visit())       //</a:t>
            </a:r>
            <a:r>
              <a:rPr lang="zh-CN" altLang="en-US" sz="2800" b="1" smtClean="0"/>
              <a:t>遍历</a:t>
            </a:r>
            <a:endParaRPr lang="zh-CN" altLang="en-US" sz="2800" b="1" smtClean="0"/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800" b="1" smtClean="0"/>
              <a:t>}ADT Queue</a:t>
            </a:r>
            <a:endParaRPr lang="en-US" altLang="zh-CN" sz="2800" b="1" smtClean="0"/>
          </a:p>
          <a:p>
            <a:pPr lvl="2">
              <a:lnSpc>
                <a:spcPct val="130000"/>
              </a:lnSpc>
              <a:buFontTx/>
              <a:buNone/>
            </a:pPr>
            <a:endParaRPr lang="en-US" altLang="zh-CN" sz="2800" b="1" smtClean="0"/>
          </a:p>
        </p:txBody>
      </p:sp>
      <p:sp>
        <p:nvSpPr>
          <p:cNvPr id="687108" name="Comment 4"/>
          <p:cNvSpPr>
            <a:spLocks noChangeArrowheads="1"/>
          </p:cNvSpPr>
          <p:nvPr/>
        </p:nvSpPr>
        <p:spPr bwMode="auto">
          <a:xfrm>
            <a:off x="-47625" y="0"/>
            <a:ext cx="4906963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rgbClr val="A50021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队列的抽象数据类型</a:t>
            </a:r>
            <a:endParaRPr lang="zh-CN" altLang="en-US" sz="3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1557338"/>
            <a:ext cx="891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#define M  100   //</a:t>
            </a:r>
            <a:r>
              <a:rPr lang="zh-CN" altLang="zh-CN" sz="2800">
                <a:ea typeface="楷体_GB2312"/>
                <a:cs typeface="楷体_GB2312"/>
              </a:rPr>
              <a:t>最大队列长度</a:t>
            </a:r>
            <a:endParaRPr lang="zh-CN" altLang="en-US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Typedef struct {</a:t>
            </a:r>
            <a:endParaRPr lang="en-US" altLang="zh-CN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   QElemType *base;  //</a:t>
            </a:r>
            <a:r>
              <a:rPr lang="zh-CN" altLang="zh-CN" sz="2800">
                <a:ea typeface="楷体_GB2312"/>
                <a:cs typeface="楷体_GB2312"/>
              </a:rPr>
              <a:t>初始化的动态分配存储空间</a:t>
            </a:r>
            <a:endParaRPr lang="zh-CN" altLang="zh-CN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zh-CN" sz="2800">
                <a:ea typeface="楷体_GB2312"/>
                <a:cs typeface="楷体_GB2312"/>
              </a:rPr>
              <a:t>   </a:t>
            </a:r>
            <a:r>
              <a:rPr lang="en-US" altLang="zh-CN" sz="2800">
                <a:ea typeface="楷体_GB2312"/>
                <a:cs typeface="楷体_GB2312"/>
              </a:rPr>
              <a:t>int  front;            //</a:t>
            </a:r>
            <a:r>
              <a:rPr lang="zh-CN" altLang="zh-CN" sz="2800">
                <a:ea typeface="楷体_GB2312"/>
                <a:cs typeface="楷体_GB2312"/>
              </a:rPr>
              <a:t>头指针</a:t>
            </a:r>
            <a:r>
              <a:rPr lang="zh-CN" altLang="en-US" sz="2800">
                <a:ea typeface="楷体_GB2312"/>
                <a:cs typeface="楷体_GB2312"/>
              </a:rPr>
              <a:t>   </a:t>
            </a:r>
            <a:endParaRPr lang="zh-CN" altLang="en-US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   </a:t>
            </a:r>
            <a:r>
              <a:rPr lang="en-US" altLang="zh-CN" sz="2800">
                <a:ea typeface="楷体_GB2312"/>
                <a:cs typeface="楷体_GB2312"/>
              </a:rPr>
              <a:t>int  rear;             //</a:t>
            </a:r>
            <a:r>
              <a:rPr lang="zh-CN" altLang="en-US" sz="2800">
                <a:ea typeface="楷体_GB2312"/>
                <a:cs typeface="楷体_GB2312"/>
              </a:rPr>
              <a:t>尾指针</a:t>
            </a:r>
            <a:endParaRPr lang="zh-CN" altLang="en-US" sz="2800"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}SqQueue;</a:t>
            </a: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 </a:t>
            </a:r>
            <a:endParaRPr lang="en-US" altLang="zh-CN" sz="280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  <a:ea typeface="楷体_GB2312"/>
                <a:cs typeface="楷体_GB2312"/>
              </a:rPr>
              <a:t> </a:t>
            </a:r>
            <a:endParaRPr lang="en-US" altLang="zh-CN" sz="2800">
              <a:latin typeface="宋体" panose="02010600030101010101" pitchFamily="2" charset="-122"/>
              <a:ea typeface="楷体_GB2312"/>
              <a:cs typeface="楷体_GB2312"/>
            </a:endParaRPr>
          </a:p>
          <a:p>
            <a:pPr>
              <a:buFontTx/>
              <a:buNone/>
            </a:pP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5" name="Comment 3"/>
          <p:cNvSpPr>
            <a:spLocks noChangeArrowheads="1"/>
          </p:cNvSpPr>
          <p:nvPr/>
        </p:nvSpPr>
        <p:spPr bwMode="auto">
          <a:xfrm>
            <a:off x="-47625" y="0"/>
            <a:ext cx="4332288" cy="12001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队列的顺序表示－－用一维数组</a:t>
            </a:r>
            <a:r>
              <a:rPr kumimoji="0" lang="en-US" altLang="zh-CN" sz="3600" dirty="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base[M]</a:t>
            </a:r>
            <a:endParaRPr kumimoji="0" lang="en-US" altLang="zh-CN" sz="3600" dirty="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ea typeface="宋体" panose="02010600030101010101" pitchFamily="2" charset="-122"/>
              <a:cs typeface="楷体_GB2312"/>
            </a:endParaRPr>
          </a:p>
        </p:txBody>
      </p:sp>
      <p:sp>
        <p:nvSpPr>
          <p:cNvPr id="762882" name="Comment 2"/>
          <p:cNvSpPr>
            <a:spLocks noChangeArrowheads="1"/>
          </p:cNvSpPr>
          <p:nvPr/>
        </p:nvSpPr>
        <p:spPr bwMode="auto">
          <a:xfrm>
            <a:off x="-47625" y="0"/>
            <a:ext cx="8626475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队列的顺序表示－－用一维数组</a:t>
            </a:r>
            <a:r>
              <a:rPr kumimoji="0" lang="en-US" altLang="zh-CN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base[M]</a:t>
            </a:r>
            <a:endParaRPr kumimoji="0" lang="en-US" altLang="zh-CN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124932" name="Group 3"/>
          <p:cNvGrpSpPr>
            <a:grpSpLocks noChangeAspect="1"/>
          </p:cNvGrpSpPr>
          <p:nvPr/>
        </p:nvGrpSpPr>
        <p:grpSpPr bwMode="auto">
          <a:xfrm>
            <a:off x="228600" y="955675"/>
            <a:ext cx="1878013" cy="3336925"/>
            <a:chOff x="144" y="602"/>
            <a:chExt cx="1183" cy="2102"/>
          </a:xfrm>
        </p:grpSpPr>
        <p:sp>
          <p:nvSpPr>
            <p:cNvPr id="12499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4" y="602"/>
              <a:ext cx="1183" cy="21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9" name="Rectangle 5"/>
            <p:cNvSpPr>
              <a:spLocks noChangeArrowheads="1"/>
            </p:cNvSpPr>
            <p:nvPr/>
          </p:nvSpPr>
          <p:spPr bwMode="auto">
            <a:xfrm>
              <a:off x="828" y="627"/>
              <a:ext cx="483" cy="200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5000" name="Line 6"/>
            <p:cNvSpPr>
              <a:spLocks noChangeShapeType="1"/>
            </p:cNvSpPr>
            <p:nvPr/>
          </p:nvSpPr>
          <p:spPr bwMode="auto">
            <a:xfrm>
              <a:off x="828" y="1235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1" name="Line 7"/>
            <p:cNvSpPr>
              <a:spLocks noChangeShapeType="1"/>
            </p:cNvSpPr>
            <p:nvPr/>
          </p:nvSpPr>
          <p:spPr bwMode="auto">
            <a:xfrm>
              <a:off x="828" y="1602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2" name="Line 8"/>
            <p:cNvSpPr>
              <a:spLocks noChangeShapeType="1"/>
            </p:cNvSpPr>
            <p:nvPr/>
          </p:nvSpPr>
          <p:spPr bwMode="auto">
            <a:xfrm>
              <a:off x="828" y="1944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3" name="Line 9"/>
            <p:cNvSpPr>
              <a:spLocks noChangeShapeType="1"/>
            </p:cNvSpPr>
            <p:nvPr/>
          </p:nvSpPr>
          <p:spPr bwMode="auto">
            <a:xfrm>
              <a:off x="828" y="2286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4" name="Line 10"/>
            <p:cNvSpPr>
              <a:spLocks noChangeShapeType="1"/>
            </p:cNvSpPr>
            <p:nvPr/>
          </p:nvSpPr>
          <p:spPr bwMode="auto">
            <a:xfrm>
              <a:off x="277" y="2584"/>
              <a:ext cx="3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5" name="Freeform 11"/>
            <p:cNvSpPr/>
            <p:nvPr/>
          </p:nvSpPr>
          <p:spPr bwMode="auto">
            <a:xfrm>
              <a:off x="591" y="2527"/>
              <a:ext cx="76" cy="107"/>
            </a:xfrm>
            <a:custGeom>
              <a:avLst/>
              <a:gdLst>
                <a:gd name="T0" fmla="*/ 76 w 76"/>
                <a:gd name="T1" fmla="*/ 57 h 107"/>
                <a:gd name="T2" fmla="*/ 0 w 76"/>
                <a:gd name="T3" fmla="*/ 107 h 107"/>
                <a:gd name="T4" fmla="*/ 8 w 76"/>
                <a:gd name="T5" fmla="*/ 76 h 107"/>
                <a:gd name="T6" fmla="*/ 8 w 76"/>
                <a:gd name="T7" fmla="*/ 38 h 107"/>
                <a:gd name="T8" fmla="*/ 0 w 76"/>
                <a:gd name="T9" fmla="*/ 0 h 107"/>
                <a:gd name="T10" fmla="*/ 76 w 76"/>
                <a:gd name="T11" fmla="*/ 5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07"/>
                <a:gd name="T20" fmla="*/ 76 w 76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07">
                  <a:moveTo>
                    <a:pt x="76" y="57"/>
                  </a:moveTo>
                  <a:lnTo>
                    <a:pt x="0" y="107"/>
                  </a:lnTo>
                  <a:lnTo>
                    <a:pt x="8" y="76"/>
                  </a:lnTo>
                  <a:lnTo>
                    <a:pt x="8" y="38"/>
                  </a:lnTo>
                  <a:lnTo>
                    <a:pt x="0" y="0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6" name="Rectangle 12"/>
            <p:cNvSpPr>
              <a:spLocks noChangeArrowheads="1"/>
            </p:cNvSpPr>
            <p:nvPr/>
          </p:nvSpPr>
          <p:spPr bwMode="auto">
            <a:xfrm>
              <a:off x="212" y="2432"/>
              <a:ext cx="4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07" name="Line 13"/>
            <p:cNvSpPr>
              <a:spLocks noChangeShapeType="1"/>
            </p:cNvSpPr>
            <p:nvPr/>
          </p:nvSpPr>
          <p:spPr bwMode="auto">
            <a:xfrm>
              <a:off x="277" y="2337"/>
              <a:ext cx="3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8" name="Freeform 14"/>
            <p:cNvSpPr/>
            <p:nvPr/>
          </p:nvSpPr>
          <p:spPr bwMode="auto">
            <a:xfrm>
              <a:off x="591" y="2280"/>
              <a:ext cx="76" cy="114"/>
            </a:xfrm>
            <a:custGeom>
              <a:avLst/>
              <a:gdLst>
                <a:gd name="T0" fmla="*/ 76 w 76"/>
                <a:gd name="T1" fmla="*/ 57 h 114"/>
                <a:gd name="T2" fmla="*/ 0 w 76"/>
                <a:gd name="T3" fmla="*/ 114 h 114"/>
                <a:gd name="T4" fmla="*/ 8 w 76"/>
                <a:gd name="T5" fmla="*/ 76 h 114"/>
                <a:gd name="T6" fmla="*/ 8 w 76"/>
                <a:gd name="T7" fmla="*/ 38 h 114"/>
                <a:gd name="T8" fmla="*/ 0 w 76"/>
                <a:gd name="T9" fmla="*/ 0 h 114"/>
                <a:gd name="T10" fmla="*/ 76 w 76"/>
                <a:gd name="T11" fmla="*/ 5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14"/>
                <a:gd name="T20" fmla="*/ 76 w 76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14">
                  <a:moveTo>
                    <a:pt x="76" y="57"/>
                  </a:moveTo>
                  <a:lnTo>
                    <a:pt x="0" y="114"/>
                  </a:lnTo>
                  <a:lnTo>
                    <a:pt x="8" y="76"/>
                  </a:lnTo>
                  <a:lnTo>
                    <a:pt x="8" y="38"/>
                  </a:lnTo>
                  <a:lnTo>
                    <a:pt x="0" y="0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9" name="Rectangle 15"/>
            <p:cNvSpPr>
              <a:spLocks noChangeArrowheads="1"/>
            </p:cNvSpPr>
            <p:nvPr/>
          </p:nvSpPr>
          <p:spPr bwMode="auto">
            <a:xfrm>
              <a:off x="679" y="2362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0" name="Rectangle 16"/>
            <p:cNvSpPr>
              <a:spLocks noChangeArrowheads="1"/>
            </p:cNvSpPr>
            <p:nvPr/>
          </p:nvSpPr>
          <p:spPr bwMode="auto">
            <a:xfrm>
              <a:off x="679" y="2020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1" name="Rectangle 17"/>
            <p:cNvSpPr>
              <a:spLocks noChangeArrowheads="1"/>
            </p:cNvSpPr>
            <p:nvPr/>
          </p:nvSpPr>
          <p:spPr bwMode="auto">
            <a:xfrm>
              <a:off x="679" y="1703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2" name="Rectangle 18"/>
            <p:cNvSpPr>
              <a:spLocks noChangeArrowheads="1"/>
            </p:cNvSpPr>
            <p:nvPr/>
          </p:nvSpPr>
          <p:spPr bwMode="auto">
            <a:xfrm>
              <a:off x="679" y="1317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3" name="Rectangle 19"/>
            <p:cNvSpPr>
              <a:spLocks noChangeArrowheads="1"/>
            </p:cNvSpPr>
            <p:nvPr/>
          </p:nvSpPr>
          <p:spPr bwMode="auto">
            <a:xfrm>
              <a:off x="679" y="1019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4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4" name="Line 20"/>
            <p:cNvSpPr>
              <a:spLocks noChangeShapeType="1"/>
            </p:cNvSpPr>
            <p:nvPr/>
          </p:nvSpPr>
          <p:spPr bwMode="auto">
            <a:xfrm>
              <a:off x="828" y="919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15" name="Rectangle 21"/>
            <p:cNvSpPr>
              <a:spLocks noChangeArrowheads="1"/>
            </p:cNvSpPr>
            <p:nvPr/>
          </p:nvSpPr>
          <p:spPr bwMode="auto">
            <a:xfrm>
              <a:off x="679" y="703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016" name="Rectangle 22"/>
            <p:cNvSpPr>
              <a:spLocks noChangeArrowheads="1"/>
            </p:cNvSpPr>
            <p:nvPr/>
          </p:nvSpPr>
          <p:spPr bwMode="auto">
            <a:xfrm>
              <a:off x="237" y="2185"/>
              <a:ext cx="4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3" name="Group 23"/>
          <p:cNvGrpSpPr>
            <a:grpSpLocks noChangeAspect="1"/>
          </p:cNvGrpSpPr>
          <p:nvPr/>
        </p:nvGrpSpPr>
        <p:grpSpPr bwMode="auto">
          <a:xfrm>
            <a:off x="2627313" y="993775"/>
            <a:ext cx="1905000" cy="3298825"/>
            <a:chOff x="1655" y="626"/>
            <a:chExt cx="1200" cy="2078"/>
          </a:xfrm>
        </p:grpSpPr>
        <p:sp>
          <p:nvSpPr>
            <p:cNvPr id="12497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655" y="626"/>
              <a:ext cx="1200" cy="2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7" name="Rectangle 25"/>
            <p:cNvSpPr>
              <a:spLocks noChangeArrowheads="1"/>
            </p:cNvSpPr>
            <p:nvPr/>
          </p:nvSpPr>
          <p:spPr bwMode="auto">
            <a:xfrm>
              <a:off x="2253" y="652"/>
              <a:ext cx="584" cy="202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4978" name="Line 26"/>
            <p:cNvSpPr>
              <a:spLocks noChangeShapeType="1"/>
            </p:cNvSpPr>
            <p:nvPr/>
          </p:nvSpPr>
          <p:spPr bwMode="auto">
            <a:xfrm flipV="1">
              <a:off x="2253" y="1265"/>
              <a:ext cx="584" cy="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9" name="Line 27"/>
            <p:cNvSpPr>
              <a:spLocks noChangeShapeType="1"/>
            </p:cNvSpPr>
            <p:nvPr/>
          </p:nvSpPr>
          <p:spPr bwMode="auto">
            <a:xfrm>
              <a:off x="2280" y="1636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0" name="Line 28"/>
            <p:cNvSpPr>
              <a:spLocks noChangeShapeType="1"/>
            </p:cNvSpPr>
            <p:nvPr/>
          </p:nvSpPr>
          <p:spPr bwMode="auto">
            <a:xfrm>
              <a:off x="2280" y="1981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1" name="Line 29"/>
            <p:cNvSpPr>
              <a:spLocks noChangeShapeType="1"/>
            </p:cNvSpPr>
            <p:nvPr/>
          </p:nvSpPr>
          <p:spPr bwMode="auto">
            <a:xfrm>
              <a:off x="2280" y="2327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2" name="Line 30"/>
            <p:cNvSpPr>
              <a:spLocks noChangeShapeType="1"/>
            </p:cNvSpPr>
            <p:nvPr/>
          </p:nvSpPr>
          <p:spPr bwMode="auto">
            <a:xfrm>
              <a:off x="1807" y="2627"/>
              <a:ext cx="38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3" name="Freeform 31"/>
            <p:cNvSpPr/>
            <p:nvPr/>
          </p:nvSpPr>
          <p:spPr bwMode="auto">
            <a:xfrm>
              <a:off x="2165" y="2570"/>
              <a:ext cx="88" cy="115"/>
            </a:xfrm>
            <a:custGeom>
              <a:avLst/>
              <a:gdLst>
                <a:gd name="T0" fmla="*/ 88 w 88"/>
                <a:gd name="T1" fmla="*/ 57 h 115"/>
                <a:gd name="T2" fmla="*/ 0 w 88"/>
                <a:gd name="T3" fmla="*/ 115 h 115"/>
                <a:gd name="T4" fmla="*/ 10 w 88"/>
                <a:gd name="T5" fmla="*/ 76 h 115"/>
                <a:gd name="T6" fmla="*/ 10 w 88"/>
                <a:gd name="T7" fmla="*/ 38 h 115"/>
                <a:gd name="T8" fmla="*/ 0 w 88"/>
                <a:gd name="T9" fmla="*/ 0 h 115"/>
                <a:gd name="T10" fmla="*/ 88 w 88"/>
                <a:gd name="T11" fmla="*/ 5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15"/>
                <a:gd name="T20" fmla="*/ 88 w 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15">
                  <a:moveTo>
                    <a:pt x="88" y="57"/>
                  </a:moveTo>
                  <a:lnTo>
                    <a:pt x="0" y="115"/>
                  </a:lnTo>
                  <a:lnTo>
                    <a:pt x="10" y="76"/>
                  </a:lnTo>
                  <a:lnTo>
                    <a:pt x="10" y="38"/>
                  </a:lnTo>
                  <a:lnTo>
                    <a:pt x="0" y="0"/>
                  </a:lnTo>
                  <a:lnTo>
                    <a:pt x="88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4" name="Rectangle 32"/>
            <p:cNvSpPr>
              <a:spLocks noChangeArrowheads="1"/>
            </p:cNvSpPr>
            <p:nvPr/>
          </p:nvSpPr>
          <p:spPr bwMode="auto">
            <a:xfrm>
              <a:off x="1733" y="2423"/>
              <a:ext cx="5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85" name="Line 33"/>
            <p:cNvSpPr>
              <a:spLocks noChangeShapeType="1"/>
            </p:cNvSpPr>
            <p:nvPr/>
          </p:nvSpPr>
          <p:spPr bwMode="auto">
            <a:xfrm>
              <a:off x="1807" y="1489"/>
              <a:ext cx="38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6" name="Freeform 34"/>
            <p:cNvSpPr/>
            <p:nvPr/>
          </p:nvSpPr>
          <p:spPr bwMode="auto">
            <a:xfrm>
              <a:off x="2165" y="1432"/>
              <a:ext cx="88" cy="115"/>
            </a:xfrm>
            <a:custGeom>
              <a:avLst/>
              <a:gdLst>
                <a:gd name="T0" fmla="*/ 88 w 88"/>
                <a:gd name="T1" fmla="*/ 57 h 115"/>
                <a:gd name="T2" fmla="*/ 0 w 88"/>
                <a:gd name="T3" fmla="*/ 115 h 115"/>
                <a:gd name="T4" fmla="*/ 10 w 88"/>
                <a:gd name="T5" fmla="*/ 76 h 115"/>
                <a:gd name="T6" fmla="*/ 10 w 88"/>
                <a:gd name="T7" fmla="*/ 38 h 115"/>
                <a:gd name="T8" fmla="*/ 0 w 88"/>
                <a:gd name="T9" fmla="*/ 0 h 115"/>
                <a:gd name="T10" fmla="*/ 88 w 88"/>
                <a:gd name="T11" fmla="*/ 57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115"/>
                <a:gd name="T20" fmla="*/ 88 w 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115">
                  <a:moveTo>
                    <a:pt x="88" y="57"/>
                  </a:moveTo>
                  <a:lnTo>
                    <a:pt x="0" y="115"/>
                  </a:lnTo>
                  <a:lnTo>
                    <a:pt x="10" y="76"/>
                  </a:lnTo>
                  <a:lnTo>
                    <a:pt x="10" y="38"/>
                  </a:lnTo>
                  <a:lnTo>
                    <a:pt x="0" y="0"/>
                  </a:lnTo>
                  <a:lnTo>
                    <a:pt x="88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7" name="Line 35"/>
            <p:cNvSpPr>
              <a:spLocks noChangeShapeType="1"/>
            </p:cNvSpPr>
            <p:nvPr/>
          </p:nvSpPr>
          <p:spPr bwMode="auto">
            <a:xfrm>
              <a:off x="2253" y="946"/>
              <a:ext cx="58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8" name="Rectangle 36"/>
            <p:cNvSpPr>
              <a:spLocks noChangeArrowheads="1"/>
            </p:cNvSpPr>
            <p:nvPr/>
          </p:nvSpPr>
          <p:spPr bwMode="auto">
            <a:xfrm>
              <a:off x="1802" y="1311"/>
              <a:ext cx="4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89" name="Line 37"/>
            <p:cNvSpPr>
              <a:spLocks noChangeShapeType="1"/>
            </p:cNvSpPr>
            <p:nvPr/>
          </p:nvSpPr>
          <p:spPr bwMode="auto">
            <a:xfrm>
              <a:off x="2271" y="1636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0" name="Line 38"/>
            <p:cNvSpPr>
              <a:spLocks noChangeShapeType="1"/>
            </p:cNvSpPr>
            <p:nvPr/>
          </p:nvSpPr>
          <p:spPr bwMode="auto">
            <a:xfrm>
              <a:off x="2271" y="1981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1" name="Line 39"/>
            <p:cNvSpPr>
              <a:spLocks noChangeShapeType="1"/>
            </p:cNvSpPr>
            <p:nvPr/>
          </p:nvSpPr>
          <p:spPr bwMode="auto">
            <a:xfrm>
              <a:off x="2271" y="2327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2" name="Rectangle 40"/>
            <p:cNvSpPr>
              <a:spLocks noChangeArrowheads="1"/>
            </p:cNvSpPr>
            <p:nvPr/>
          </p:nvSpPr>
          <p:spPr bwMode="auto">
            <a:xfrm>
              <a:off x="2455" y="2404"/>
              <a:ext cx="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93" name="Rectangle 41"/>
            <p:cNvSpPr>
              <a:spLocks noChangeArrowheads="1"/>
            </p:cNvSpPr>
            <p:nvPr/>
          </p:nvSpPr>
          <p:spPr bwMode="auto">
            <a:xfrm>
              <a:off x="2519" y="2430"/>
              <a:ext cx="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94" name="Rectangle 42"/>
            <p:cNvSpPr>
              <a:spLocks noChangeArrowheads="1"/>
            </p:cNvSpPr>
            <p:nvPr/>
          </p:nvSpPr>
          <p:spPr bwMode="auto">
            <a:xfrm>
              <a:off x="2455" y="2090"/>
              <a:ext cx="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95" name="Rectangle 43"/>
            <p:cNvSpPr>
              <a:spLocks noChangeArrowheads="1"/>
            </p:cNvSpPr>
            <p:nvPr/>
          </p:nvSpPr>
          <p:spPr bwMode="auto">
            <a:xfrm>
              <a:off x="2519" y="2116"/>
              <a:ext cx="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96" name="Rectangle 44"/>
            <p:cNvSpPr>
              <a:spLocks noChangeArrowheads="1"/>
            </p:cNvSpPr>
            <p:nvPr/>
          </p:nvSpPr>
          <p:spPr bwMode="auto">
            <a:xfrm>
              <a:off x="2455" y="1713"/>
              <a:ext cx="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97" name="Rectangle 45"/>
            <p:cNvSpPr>
              <a:spLocks noChangeArrowheads="1"/>
            </p:cNvSpPr>
            <p:nvPr/>
          </p:nvSpPr>
          <p:spPr bwMode="auto">
            <a:xfrm>
              <a:off x="2519" y="1739"/>
              <a:ext cx="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4" name="Group 46"/>
          <p:cNvGrpSpPr>
            <a:grpSpLocks noChangeAspect="1"/>
          </p:cNvGrpSpPr>
          <p:nvPr/>
        </p:nvGrpSpPr>
        <p:grpSpPr bwMode="auto">
          <a:xfrm>
            <a:off x="5029200" y="922338"/>
            <a:ext cx="1905000" cy="3340100"/>
            <a:chOff x="3168" y="581"/>
            <a:chExt cx="1200" cy="2104"/>
          </a:xfrm>
        </p:grpSpPr>
        <p:sp>
          <p:nvSpPr>
            <p:cNvPr id="124958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168" y="581"/>
              <a:ext cx="1200" cy="2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9" name="Rectangle 48"/>
            <p:cNvSpPr>
              <a:spLocks noChangeArrowheads="1"/>
            </p:cNvSpPr>
            <p:nvPr/>
          </p:nvSpPr>
          <p:spPr bwMode="auto">
            <a:xfrm>
              <a:off x="3763" y="607"/>
              <a:ext cx="587" cy="2052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4960" name="Line 49"/>
            <p:cNvSpPr>
              <a:spLocks noChangeShapeType="1"/>
            </p:cNvSpPr>
            <p:nvPr/>
          </p:nvSpPr>
          <p:spPr bwMode="auto">
            <a:xfrm flipV="1">
              <a:off x="3763" y="1230"/>
              <a:ext cx="587" cy="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1" name="Line 50"/>
            <p:cNvSpPr>
              <a:spLocks noChangeShapeType="1"/>
            </p:cNvSpPr>
            <p:nvPr/>
          </p:nvSpPr>
          <p:spPr bwMode="auto">
            <a:xfrm>
              <a:off x="3795" y="1607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2" name="Line 51"/>
            <p:cNvSpPr>
              <a:spLocks noChangeShapeType="1"/>
            </p:cNvSpPr>
            <p:nvPr/>
          </p:nvSpPr>
          <p:spPr bwMode="auto">
            <a:xfrm>
              <a:off x="3795" y="1958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3" name="Line 52"/>
            <p:cNvSpPr>
              <a:spLocks noChangeShapeType="1"/>
            </p:cNvSpPr>
            <p:nvPr/>
          </p:nvSpPr>
          <p:spPr bwMode="auto">
            <a:xfrm>
              <a:off x="3795" y="2308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4" name="Line 53"/>
            <p:cNvSpPr>
              <a:spLocks noChangeShapeType="1"/>
            </p:cNvSpPr>
            <p:nvPr/>
          </p:nvSpPr>
          <p:spPr bwMode="auto">
            <a:xfrm>
              <a:off x="3319" y="1860"/>
              <a:ext cx="3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5" name="Freeform 54"/>
            <p:cNvSpPr/>
            <p:nvPr/>
          </p:nvSpPr>
          <p:spPr bwMode="auto">
            <a:xfrm>
              <a:off x="3676" y="1802"/>
              <a:ext cx="87" cy="117"/>
            </a:xfrm>
            <a:custGeom>
              <a:avLst/>
              <a:gdLst>
                <a:gd name="T0" fmla="*/ 87 w 87"/>
                <a:gd name="T1" fmla="*/ 58 h 117"/>
                <a:gd name="T2" fmla="*/ 0 w 87"/>
                <a:gd name="T3" fmla="*/ 117 h 117"/>
                <a:gd name="T4" fmla="*/ 10 w 87"/>
                <a:gd name="T5" fmla="*/ 78 h 117"/>
                <a:gd name="T6" fmla="*/ 10 w 87"/>
                <a:gd name="T7" fmla="*/ 39 h 117"/>
                <a:gd name="T8" fmla="*/ 0 w 87"/>
                <a:gd name="T9" fmla="*/ 0 h 117"/>
                <a:gd name="T10" fmla="*/ 87 w 8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117"/>
                <a:gd name="T20" fmla="*/ 87 w 87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117">
                  <a:moveTo>
                    <a:pt x="87" y="58"/>
                  </a:moveTo>
                  <a:lnTo>
                    <a:pt x="0" y="117"/>
                  </a:lnTo>
                  <a:lnTo>
                    <a:pt x="10" y="78"/>
                  </a:lnTo>
                  <a:lnTo>
                    <a:pt x="10" y="39"/>
                  </a:lnTo>
                  <a:lnTo>
                    <a:pt x="0" y="0"/>
                  </a:lnTo>
                  <a:lnTo>
                    <a:pt x="8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6" name="Rectangle 55"/>
            <p:cNvSpPr>
              <a:spLocks noChangeArrowheads="1"/>
            </p:cNvSpPr>
            <p:nvPr/>
          </p:nvSpPr>
          <p:spPr bwMode="auto">
            <a:xfrm>
              <a:off x="3246" y="1653"/>
              <a:ext cx="5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67" name="Line 56"/>
            <p:cNvSpPr>
              <a:spLocks noChangeShapeType="1"/>
            </p:cNvSpPr>
            <p:nvPr/>
          </p:nvSpPr>
          <p:spPr bwMode="auto">
            <a:xfrm>
              <a:off x="3324" y="1458"/>
              <a:ext cx="3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8" name="Freeform 57"/>
            <p:cNvSpPr/>
            <p:nvPr/>
          </p:nvSpPr>
          <p:spPr bwMode="auto">
            <a:xfrm>
              <a:off x="3681" y="1399"/>
              <a:ext cx="82" cy="117"/>
            </a:xfrm>
            <a:custGeom>
              <a:avLst/>
              <a:gdLst>
                <a:gd name="T0" fmla="*/ 82 w 82"/>
                <a:gd name="T1" fmla="*/ 59 h 117"/>
                <a:gd name="T2" fmla="*/ 0 w 82"/>
                <a:gd name="T3" fmla="*/ 117 h 117"/>
                <a:gd name="T4" fmla="*/ 9 w 82"/>
                <a:gd name="T5" fmla="*/ 78 h 117"/>
                <a:gd name="T6" fmla="*/ 9 w 82"/>
                <a:gd name="T7" fmla="*/ 39 h 117"/>
                <a:gd name="T8" fmla="*/ 0 w 82"/>
                <a:gd name="T9" fmla="*/ 0 h 117"/>
                <a:gd name="T10" fmla="*/ 82 w 82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117"/>
                <a:gd name="T20" fmla="*/ 82 w 82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117">
                  <a:moveTo>
                    <a:pt x="82" y="59"/>
                  </a:moveTo>
                  <a:lnTo>
                    <a:pt x="0" y="117"/>
                  </a:lnTo>
                  <a:lnTo>
                    <a:pt x="9" y="78"/>
                  </a:lnTo>
                  <a:lnTo>
                    <a:pt x="9" y="39"/>
                  </a:lnTo>
                  <a:lnTo>
                    <a:pt x="0" y="0"/>
                  </a:lnTo>
                  <a:lnTo>
                    <a:pt x="82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9" name="Line 58"/>
            <p:cNvSpPr>
              <a:spLocks noChangeShapeType="1"/>
            </p:cNvSpPr>
            <p:nvPr/>
          </p:nvSpPr>
          <p:spPr bwMode="auto">
            <a:xfrm>
              <a:off x="3763" y="906"/>
              <a:ext cx="5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0" name="Rectangle 59"/>
            <p:cNvSpPr>
              <a:spLocks noChangeArrowheads="1"/>
            </p:cNvSpPr>
            <p:nvPr/>
          </p:nvSpPr>
          <p:spPr bwMode="auto">
            <a:xfrm>
              <a:off x="3319" y="1276"/>
              <a:ext cx="4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71" name="Line 60"/>
            <p:cNvSpPr>
              <a:spLocks noChangeShapeType="1"/>
            </p:cNvSpPr>
            <p:nvPr/>
          </p:nvSpPr>
          <p:spPr bwMode="auto">
            <a:xfrm>
              <a:off x="3782" y="1607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2" name="Line 61"/>
            <p:cNvSpPr>
              <a:spLocks noChangeShapeType="1"/>
            </p:cNvSpPr>
            <p:nvPr/>
          </p:nvSpPr>
          <p:spPr bwMode="auto">
            <a:xfrm>
              <a:off x="3782" y="1958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3" name="Line 62"/>
            <p:cNvSpPr>
              <a:spLocks noChangeShapeType="1"/>
            </p:cNvSpPr>
            <p:nvPr/>
          </p:nvSpPr>
          <p:spPr bwMode="auto">
            <a:xfrm>
              <a:off x="3782" y="2308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4" name="Rectangle 63"/>
            <p:cNvSpPr>
              <a:spLocks noChangeArrowheads="1"/>
            </p:cNvSpPr>
            <p:nvPr/>
          </p:nvSpPr>
          <p:spPr bwMode="auto">
            <a:xfrm>
              <a:off x="3974" y="1685"/>
              <a:ext cx="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75" name="Rectangle 64"/>
            <p:cNvSpPr>
              <a:spLocks noChangeArrowheads="1"/>
            </p:cNvSpPr>
            <p:nvPr/>
          </p:nvSpPr>
          <p:spPr bwMode="auto">
            <a:xfrm>
              <a:off x="4038" y="1711"/>
              <a:ext cx="7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5" name="Group 65"/>
          <p:cNvGrpSpPr>
            <a:grpSpLocks noChangeAspect="1"/>
          </p:cNvGrpSpPr>
          <p:nvPr/>
        </p:nvGrpSpPr>
        <p:grpSpPr bwMode="auto">
          <a:xfrm>
            <a:off x="7315200" y="650875"/>
            <a:ext cx="1828800" cy="3570288"/>
            <a:chOff x="4608" y="410"/>
            <a:chExt cx="1152" cy="2249"/>
          </a:xfrm>
        </p:grpSpPr>
        <p:sp>
          <p:nvSpPr>
            <p:cNvPr id="124938" name="AutoShape 66"/>
            <p:cNvSpPr>
              <a:spLocks noChangeAspect="1" noChangeArrowheads="1" noTextEdit="1"/>
            </p:cNvSpPr>
            <p:nvPr/>
          </p:nvSpPr>
          <p:spPr bwMode="auto">
            <a:xfrm>
              <a:off x="4608" y="410"/>
              <a:ext cx="1152" cy="2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9" name="Rectangle 67"/>
            <p:cNvSpPr>
              <a:spLocks noChangeArrowheads="1"/>
            </p:cNvSpPr>
            <p:nvPr/>
          </p:nvSpPr>
          <p:spPr bwMode="auto">
            <a:xfrm>
              <a:off x="5184" y="775"/>
              <a:ext cx="558" cy="186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4940" name="Line 68"/>
            <p:cNvSpPr>
              <a:spLocks noChangeShapeType="1"/>
            </p:cNvSpPr>
            <p:nvPr/>
          </p:nvSpPr>
          <p:spPr bwMode="auto">
            <a:xfrm flipV="1">
              <a:off x="5184" y="1340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1" name="Line 69"/>
            <p:cNvSpPr>
              <a:spLocks noChangeShapeType="1"/>
            </p:cNvSpPr>
            <p:nvPr/>
          </p:nvSpPr>
          <p:spPr bwMode="auto">
            <a:xfrm>
              <a:off x="5210" y="1688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Line 70"/>
            <p:cNvSpPr>
              <a:spLocks noChangeShapeType="1"/>
            </p:cNvSpPr>
            <p:nvPr/>
          </p:nvSpPr>
          <p:spPr bwMode="auto">
            <a:xfrm>
              <a:off x="5210" y="2005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3" name="Line 71"/>
            <p:cNvSpPr>
              <a:spLocks noChangeShapeType="1"/>
            </p:cNvSpPr>
            <p:nvPr/>
          </p:nvSpPr>
          <p:spPr bwMode="auto">
            <a:xfrm>
              <a:off x="5210" y="2323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4" name="Line 72"/>
            <p:cNvSpPr>
              <a:spLocks noChangeShapeType="1"/>
            </p:cNvSpPr>
            <p:nvPr/>
          </p:nvSpPr>
          <p:spPr bwMode="auto">
            <a:xfrm>
              <a:off x="4753" y="1228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Freeform 73"/>
            <p:cNvSpPr/>
            <p:nvPr/>
          </p:nvSpPr>
          <p:spPr bwMode="auto">
            <a:xfrm>
              <a:off x="5096" y="1175"/>
              <a:ext cx="84" cy="106"/>
            </a:xfrm>
            <a:custGeom>
              <a:avLst/>
              <a:gdLst>
                <a:gd name="T0" fmla="*/ 84 w 84"/>
                <a:gd name="T1" fmla="*/ 53 h 106"/>
                <a:gd name="T2" fmla="*/ 0 w 84"/>
                <a:gd name="T3" fmla="*/ 106 h 106"/>
                <a:gd name="T4" fmla="*/ 9 w 84"/>
                <a:gd name="T5" fmla="*/ 71 h 106"/>
                <a:gd name="T6" fmla="*/ 9 w 84"/>
                <a:gd name="T7" fmla="*/ 36 h 106"/>
                <a:gd name="T8" fmla="*/ 0 w 84"/>
                <a:gd name="T9" fmla="*/ 0 h 106"/>
                <a:gd name="T10" fmla="*/ 84 w 84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106"/>
                <a:gd name="T20" fmla="*/ 84 w 84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106">
                  <a:moveTo>
                    <a:pt x="84" y="53"/>
                  </a:moveTo>
                  <a:lnTo>
                    <a:pt x="0" y="106"/>
                  </a:lnTo>
                  <a:lnTo>
                    <a:pt x="9" y="71"/>
                  </a:lnTo>
                  <a:lnTo>
                    <a:pt x="9" y="36"/>
                  </a:lnTo>
                  <a:lnTo>
                    <a:pt x="0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Rectangle 74"/>
            <p:cNvSpPr>
              <a:spLocks noChangeArrowheads="1"/>
            </p:cNvSpPr>
            <p:nvPr/>
          </p:nvSpPr>
          <p:spPr bwMode="auto">
            <a:xfrm>
              <a:off x="4683" y="1040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47" name="Line 75"/>
            <p:cNvSpPr>
              <a:spLocks noChangeShapeType="1"/>
            </p:cNvSpPr>
            <p:nvPr/>
          </p:nvSpPr>
          <p:spPr bwMode="auto">
            <a:xfrm>
              <a:off x="4736" y="687"/>
              <a:ext cx="3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Freeform 76"/>
            <p:cNvSpPr/>
            <p:nvPr/>
          </p:nvSpPr>
          <p:spPr bwMode="auto">
            <a:xfrm>
              <a:off x="5078" y="634"/>
              <a:ext cx="80" cy="106"/>
            </a:xfrm>
            <a:custGeom>
              <a:avLst/>
              <a:gdLst>
                <a:gd name="T0" fmla="*/ 80 w 80"/>
                <a:gd name="T1" fmla="*/ 53 h 106"/>
                <a:gd name="T2" fmla="*/ 0 w 80"/>
                <a:gd name="T3" fmla="*/ 106 h 106"/>
                <a:gd name="T4" fmla="*/ 9 w 80"/>
                <a:gd name="T5" fmla="*/ 70 h 106"/>
                <a:gd name="T6" fmla="*/ 9 w 80"/>
                <a:gd name="T7" fmla="*/ 35 h 106"/>
                <a:gd name="T8" fmla="*/ 0 w 80"/>
                <a:gd name="T9" fmla="*/ 0 h 106"/>
                <a:gd name="T10" fmla="*/ 80 w 80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6"/>
                <a:gd name="T20" fmla="*/ 80 w 8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6">
                  <a:moveTo>
                    <a:pt x="80" y="53"/>
                  </a:moveTo>
                  <a:lnTo>
                    <a:pt x="0" y="106"/>
                  </a:lnTo>
                  <a:lnTo>
                    <a:pt x="9" y="70"/>
                  </a:lnTo>
                  <a:lnTo>
                    <a:pt x="9" y="35"/>
                  </a:lnTo>
                  <a:lnTo>
                    <a:pt x="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9" name="Line 77"/>
            <p:cNvSpPr>
              <a:spLocks noChangeShapeType="1"/>
            </p:cNvSpPr>
            <p:nvPr/>
          </p:nvSpPr>
          <p:spPr bwMode="auto">
            <a:xfrm flipV="1">
              <a:off x="5184" y="1046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0" name="Rectangle 78"/>
            <p:cNvSpPr>
              <a:spLocks noChangeArrowheads="1"/>
            </p:cNvSpPr>
            <p:nvPr/>
          </p:nvSpPr>
          <p:spPr bwMode="auto">
            <a:xfrm>
              <a:off x="4727" y="522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51" name="Line 79"/>
            <p:cNvSpPr>
              <a:spLocks noChangeShapeType="1"/>
            </p:cNvSpPr>
            <p:nvPr/>
          </p:nvSpPr>
          <p:spPr bwMode="auto">
            <a:xfrm>
              <a:off x="5202" y="1688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2" name="Line 80"/>
            <p:cNvSpPr>
              <a:spLocks noChangeShapeType="1"/>
            </p:cNvSpPr>
            <p:nvPr/>
          </p:nvSpPr>
          <p:spPr bwMode="auto">
            <a:xfrm>
              <a:off x="5202" y="2005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3" name="Line 81"/>
            <p:cNvSpPr>
              <a:spLocks noChangeShapeType="1"/>
            </p:cNvSpPr>
            <p:nvPr/>
          </p:nvSpPr>
          <p:spPr bwMode="auto">
            <a:xfrm>
              <a:off x="5202" y="2323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4" name="Rectangle 82"/>
            <p:cNvSpPr>
              <a:spLocks noChangeArrowheads="1"/>
            </p:cNvSpPr>
            <p:nvPr/>
          </p:nvSpPr>
          <p:spPr bwMode="auto">
            <a:xfrm>
              <a:off x="5404" y="1123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55" name="Rectangle 83"/>
            <p:cNvSpPr>
              <a:spLocks noChangeArrowheads="1"/>
            </p:cNvSpPr>
            <p:nvPr/>
          </p:nvSpPr>
          <p:spPr bwMode="auto">
            <a:xfrm>
              <a:off x="5465" y="1146"/>
              <a:ext cx="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56" name="Rectangle 84"/>
            <p:cNvSpPr>
              <a:spLocks noChangeArrowheads="1"/>
            </p:cNvSpPr>
            <p:nvPr/>
          </p:nvSpPr>
          <p:spPr bwMode="auto">
            <a:xfrm>
              <a:off x="5404" y="846"/>
              <a:ext cx="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4957" name="Rectangle 85"/>
            <p:cNvSpPr>
              <a:spLocks noChangeArrowheads="1"/>
            </p:cNvSpPr>
            <p:nvPr/>
          </p:nvSpPr>
          <p:spPr bwMode="auto">
            <a:xfrm>
              <a:off x="5465" y="869"/>
              <a:ext cx="6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6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124936" name="Text Box 86"/>
          <p:cNvSpPr txBox="1">
            <a:spLocks noChangeArrowheads="1"/>
          </p:cNvSpPr>
          <p:nvPr/>
        </p:nvSpPr>
        <p:spPr bwMode="auto">
          <a:xfrm>
            <a:off x="219075" y="4464050"/>
            <a:ext cx="2189163" cy="5191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/>
                <a:cs typeface="楷体_GB2312"/>
              </a:rPr>
              <a:t>front=rear=0</a:t>
            </a: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762967" name="Text Box 87"/>
          <p:cNvSpPr txBox="1">
            <a:spLocks noChangeArrowheads="1"/>
          </p:cNvSpPr>
          <p:nvPr/>
        </p:nvSpPr>
        <p:spPr bwMode="auto">
          <a:xfrm>
            <a:off x="3605213" y="4464050"/>
            <a:ext cx="3886200" cy="15446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空队标志：</a:t>
            </a:r>
            <a:r>
              <a:rPr lang="en-US" altLang="zh-CN" sz="2800">
                <a:ea typeface="楷体_GB2312"/>
                <a:cs typeface="楷体_GB2312"/>
              </a:rPr>
              <a:t>front= =rear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800">
                <a:ea typeface="楷体_GB2312"/>
                <a:cs typeface="楷体_GB2312"/>
              </a:rPr>
              <a:t>入队：</a:t>
            </a:r>
            <a:r>
              <a:rPr lang="en-US" altLang="zh-CN" sz="2800">
                <a:ea typeface="楷体_GB2312"/>
                <a:cs typeface="楷体_GB2312"/>
              </a:rPr>
              <a:t>base[rear++]=x;</a:t>
            </a:r>
            <a:endParaRPr lang="en-US" altLang="zh-CN" sz="28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800">
                <a:ea typeface="楷体_GB2312"/>
                <a:cs typeface="楷体_GB2312"/>
              </a:rPr>
              <a:t>出队：</a:t>
            </a:r>
            <a:r>
              <a:rPr lang="en-US" altLang="zh-CN" sz="2800">
                <a:ea typeface="楷体_GB2312"/>
                <a:cs typeface="楷体_GB2312"/>
              </a:rPr>
              <a:t>x=base[front++];</a:t>
            </a:r>
            <a:endParaRPr lang="en-US" altLang="zh-CN" sz="2800"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6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1400" smtClean="0">
              <a:solidFill>
                <a:srgbClr val="00B05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grpSp>
        <p:nvGrpSpPr>
          <p:cNvPr id="125955" name="Group 2"/>
          <p:cNvGrpSpPr/>
          <p:nvPr/>
        </p:nvGrpSpPr>
        <p:grpSpPr bwMode="auto">
          <a:xfrm>
            <a:off x="2422525" y="757238"/>
            <a:ext cx="1263650" cy="2789237"/>
            <a:chOff x="4608" y="410"/>
            <a:chExt cx="1152" cy="2249"/>
          </a:xfrm>
        </p:grpSpPr>
        <p:sp>
          <p:nvSpPr>
            <p:cNvPr id="12598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8" y="410"/>
              <a:ext cx="1152" cy="22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9" name="Rectangle 4"/>
            <p:cNvSpPr>
              <a:spLocks noChangeArrowheads="1"/>
            </p:cNvSpPr>
            <p:nvPr/>
          </p:nvSpPr>
          <p:spPr bwMode="auto">
            <a:xfrm>
              <a:off x="5184" y="775"/>
              <a:ext cx="558" cy="186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5990" name="Line 5"/>
            <p:cNvSpPr>
              <a:spLocks noChangeShapeType="1"/>
            </p:cNvSpPr>
            <p:nvPr/>
          </p:nvSpPr>
          <p:spPr bwMode="auto">
            <a:xfrm flipV="1">
              <a:off x="5184" y="1340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1" name="Line 6"/>
            <p:cNvSpPr>
              <a:spLocks noChangeShapeType="1"/>
            </p:cNvSpPr>
            <p:nvPr/>
          </p:nvSpPr>
          <p:spPr bwMode="auto">
            <a:xfrm>
              <a:off x="5210" y="1688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Line 7"/>
            <p:cNvSpPr>
              <a:spLocks noChangeShapeType="1"/>
            </p:cNvSpPr>
            <p:nvPr/>
          </p:nvSpPr>
          <p:spPr bwMode="auto">
            <a:xfrm>
              <a:off x="5210" y="2005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Line 8"/>
            <p:cNvSpPr>
              <a:spLocks noChangeShapeType="1"/>
            </p:cNvSpPr>
            <p:nvPr/>
          </p:nvSpPr>
          <p:spPr bwMode="auto">
            <a:xfrm>
              <a:off x="5210" y="2323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4" name="Line 9"/>
            <p:cNvSpPr>
              <a:spLocks noChangeShapeType="1"/>
            </p:cNvSpPr>
            <p:nvPr/>
          </p:nvSpPr>
          <p:spPr bwMode="auto">
            <a:xfrm>
              <a:off x="4753" y="1228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5" name="Freeform 10"/>
            <p:cNvSpPr/>
            <p:nvPr/>
          </p:nvSpPr>
          <p:spPr bwMode="auto">
            <a:xfrm>
              <a:off x="5096" y="1175"/>
              <a:ext cx="84" cy="106"/>
            </a:xfrm>
            <a:custGeom>
              <a:avLst/>
              <a:gdLst>
                <a:gd name="T0" fmla="*/ 84 w 84"/>
                <a:gd name="T1" fmla="*/ 53 h 106"/>
                <a:gd name="T2" fmla="*/ 0 w 84"/>
                <a:gd name="T3" fmla="*/ 106 h 106"/>
                <a:gd name="T4" fmla="*/ 9 w 84"/>
                <a:gd name="T5" fmla="*/ 71 h 106"/>
                <a:gd name="T6" fmla="*/ 9 w 84"/>
                <a:gd name="T7" fmla="*/ 36 h 106"/>
                <a:gd name="T8" fmla="*/ 0 w 84"/>
                <a:gd name="T9" fmla="*/ 0 h 106"/>
                <a:gd name="T10" fmla="*/ 84 w 84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106"/>
                <a:gd name="T20" fmla="*/ 84 w 84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106">
                  <a:moveTo>
                    <a:pt x="84" y="53"/>
                  </a:moveTo>
                  <a:lnTo>
                    <a:pt x="0" y="106"/>
                  </a:lnTo>
                  <a:lnTo>
                    <a:pt x="9" y="71"/>
                  </a:lnTo>
                  <a:lnTo>
                    <a:pt x="9" y="36"/>
                  </a:lnTo>
                  <a:lnTo>
                    <a:pt x="0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6" name="Rectangle 11"/>
            <p:cNvSpPr>
              <a:spLocks noChangeArrowheads="1"/>
            </p:cNvSpPr>
            <p:nvPr/>
          </p:nvSpPr>
          <p:spPr bwMode="auto">
            <a:xfrm>
              <a:off x="4683" y="1040"/>
              <a:ext cx="65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97" name="Line 12"/>
            <p:cNvSpPr>
              <a:spLocks noChangeShapeType="1"/>
            </p:cNvSpPr>
            <p:nvPr/>
          </p:nvSpPr>
          <p:spPr bwMode="auto">
            <a:xfrm>
              <a:off x="4736" y="687"/>
              <a:ext cx="3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8" name="Freeform 13"/>
            <p:cNvSpPr/>
            <p:nvPr/>
          </p:nvSpPr>
          <p:spPr bwMode="auto">
            <a:xfrm>
              <a:off x="5078" y="634"/>
              <a:ext cx="80" cy="106"/>
            </a:xfrm>
            <a:custGeom>
              <a:avLst/>
              <a:gdLst>
                <a:gd name="T0" fmla="*/ 80 w 80"/>
                <a:gd name="T1" fmla="*/ 53 h 106"/>
                <a:gd name="T2" fmla="*/ 0 w 80"/>
                <a:gd name="T3" fmla="*/ 106 h 106"/>
                <a:gd name="T4" fmla="*/ 9 w 80"/>
                <a:gd name="T5" fmla="*/ 70 h 106"/>
                <a:gd name="T6" fmla="*/ 9 w 80"/>
                <a:gd name="T7" fmla="*/ 35 h 106"/>
                <a:gd name="T8" fmla="*/ 0 w 80"/>
                <a:gd name="T9" fmla="*/ 0 h 106"/>
                <a:gd name="T10" fmla="*/ 80 w 80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6"/>
                <a:gd name="T20" fmla="*/ 80 w 8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6">
                  <a:moveTo>
                    <a:pt x="80" y="53"/>
                  </a:moveTo>
                  <a:lnTo>
                    <a:pt x="0" y="106"/>
                  </a:lnTo>
                  <a:lnTo>
                    <a:pt x="9" y="70"/>
                  </a:lnTo>
                  <a:lnTo>
                    <a:pt x="9" y="35"/>
                  </a:lnTo>
                  <a:lnTo>
                    <a:pt x="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9" name="Line 14"/>
            <p:cNvSpPr>
              <a:spLocks noChangeShapeType="1"/>
            </p:cNvSpPr>
            <p:nvPr/>
          </p:nvSpPr>
          <p:spPr bwMode="auto">
            <a:xfrm flipV="1">
              <a:off x="5184" y="1046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0" name="Rectangle 15"/>
            <p:cNvSpPr>
              <a:spLocks noChangeArrowheads="1"/>
            </p:cNvSpPr>
            <p:nvPr/>
          </p:nvSpPr>
          <p:spPr bwMode="auto">
            <a:xfrm>
              <a:off x="4727" y="521"/>
              <a:ext cx="5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6001" name="Line 16"/>
            <p:cNvSpPr>
              <a:spLocks noChangeShapeType="1"/>
            </p:cNvSpPr>
            <p:nvPr/>
          </p:nvSpPr>
          <p:spPr bwMode="auto">
            <a:xfrm>
              <a:off x="5202" y="1688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2" name="Line 17"/>
            <p:cNvSpPr>
              <a:spLocks noChangeShapeType="1"/>
            </p:cNvSpPr>
            <p:nvPr/>
          </p:nvSpPr>
          <p:spPr bwMode="auto">
            <a:xfrm>
              <a:off x="5202" y="2005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3" name="Line 18"/>
            <p:cNvSpPr>
              <a:spLocks noChangeShapeType="1"/>
            </p:cNvSpPr>
            <p:nvPr/>
          </p:nvSpPr>
          <p:spPr bwMode="auto">
            <a:xfrm>
              <a:off x="5202" y="2323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04" name="Rectangle 19"/>
            <p:cNvSpPr>
              <a:spLocks noChangeArrowheads="1"/>
            </p:cNvSpPr>
            <p:nvPr/>
          </p:nvSpPr>
          <p:spPr bwMode="auto">
            <a:xfrm>
              <a:off x="5404" y="1123"/>
              <a:ext cx="23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J5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6005" name="Rectangle 20"/>
            <p:cNvSpPr>
              <a:spLocks noChangeArrowheads="1"/>
            </p:cNvSpPr>
            <p:nvPr/>
          </p:nvSpPr>
          <p:spPr bwMode="auto">
            <a:xfrm>
              <a:off x="5404" y="846"/>
              <a:ext cx="23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J6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grpSp>
        <p:nvGrpSpPr>
          <p:cNvPr id="125956" name="Group 21"/>
          <p:cNvGrpSpPr/>
          <p:nvPr/>
        </p:nvGrpSpPr>
        <p:grpSpPr bwMode="auto">
          <a:xfrm>
            <a:off x="400050" y="738188"/>
            <a:ext cx="1614488" cy="2847975"/>
            <a:chOff x="3175" y="1464"/>
            <a:chExt cx="1183" cy="2379"/>
          </a:xfrm>
        </p:grpSpPr>
        <p:sp>
          <p:nvSpPr>
            <p:cNvPr id="125964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175" y="1464"/>
              <a:ext cx="1183" cy="23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5" name="Rectangle 23"/>
            <p:cNvSpPr>
              <a:spLocks noChangeArrowheads="1"/>
            </p:cNvSpPr>
            <p:nvPr/>
          </p:nvSpPr>
          <p:spPr bwMode="auto">
            <a:xfrm>
              <a:off x="3859" y="1766"/>
              <a:ext cx="483" cy="200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ea typeface="楷体_GB2312"/>
                <a:cs typeface="楷体_GB2312"/>
              </a:endParaRPr>
            </a:p>
          </p:txBody>
        </p:sp>
        <p:sp>
          <p:nvSpPr>
            <p:cNvPr id="125966" name="Line 24"/>
            <p:cNvSpPr>
              <a:spLocks noChangeShapeType="1"/>
            </p:cNvSpPr>
            <p:nvPr/>
          </p:nvSpPr>
          <p:spPr bwMode="auto">
            <a:xfrm>
              <a:off x="3859" y="2374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Line 25"/>
            <p:cNvSpPr>
              <a:spLocks noChangeShapeType="1"/>
            </p:cNvSpPr>
            <p:nvPr/>
          </p:nvSpPr>
          <p:spPr bwMode="auto">
            <a:xfrm>
              <a:off x="3859" y="2741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8" name="Line 26"/>
            <p:cNvSpPr>
              <a:spLocks noChangeShapeType="1"/>
            </p:cNvSpPr>
            <p:nvPr/>
          </p:nvSpPr>
          <p:spPr bwMode="auto">
            <a:xfrm>
              <a:off x="3859" y="3083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9" name="Line 27"/>
            <p:cNvSpPr>
              <a:spLocks noChangeShapeType="1"/>
            </p:cNvSpPr>
            <p:nvPr/>
          </p:nvSpPr>
          <p:spPr bwMode="auto">
            <a:xfrm>
              <a:off x="3859" y="3425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0" name="Line 28"/>
            <p:cNvSpPr>
              <a:spLocks noChangeShapeType="1"/>
            </p:cNvSpPr>
            <p:nvPr/>
          </p:nvSpPr>
          <p:spPr bwMode="auto">
            <a:xfrm>
              <a:off x="3308" y="3723"/>
              <a:ext cx="3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1" name="Freeform 29"/>
            <p:cNvSpPr/>
            <p:nvPr/>
          </p:nvSpPr>
          <p:spPr bwMode="auto">
            <a:xfrm>
              <a:off x="3622" y="3666"/>
              <a:ext cx="76" cy="107"/>
            </a:xfrm>
            <a:custGeom>
              <a:avLst/>
              <a:gdLst>
                <a:gd name="T0" fmla="*/ 76 w 76"/>
                <a:gd name="T1" fmla="*/ 57 h 107"/>
                <a:gd name="T2" fmla="*/ 0 w 76"/>
                <a:gd name="T3" fmla="*/ 107 h 107"/>
                <a:gd name="T4" fmla="*/ 8 w 76"/>
                <a:gd name="T5" fmla="*/ 76 h 107"/>
                <a:gd name="T6" fmla="*/ 8 w 76"/>
                <a:gd name="T7" fmla="*/ 38 h 107"/>
                <a:gd name="T8" fmla="*/ 0 w 76"/>
                <a:gd name="T9" fmla="*/ 0 h 107"/>
                <a:gd name="T10" fmla="*/ 76 w 76"/>
                <a:gd name="T11" fmla="*/ 5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07"/>
                <a:gd name="T20" fmla="*/ 76 w 76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07">
                  <a:moveTo>
                    <a:pt x="76" y="57"/>
                  </a:moveTo>
                  <a:lnTo>
                    <a:pt x="0" y="107"/>
                  </a:lnTo>
                  <a:lnTo>
                    <a:pt x="8" y="76"/>
                  </a:lnTo>
                  <a:lnTo>
                    <a:pt x="8" y="38"/>
                  </a:lnTo>
                  <a:lnTo>
                    <a:pt x="0" y="0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2" name="Rectangle 30"/>
            <p:cNvSpPr>
              <a:spLocks noChangeArrowheads="1"/>
            </p:cNvSpPr>
            <p:nvPr/>
          </p:nvSpPr>
          <p:spPr bwMode="auto">
            <a:xfrm>
              <a:off x="3242" y="3571"/>
              <a:ext cx="5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Q.front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3" name="Line 31"/>
            <p:cNvSpPr>
              <a:spLocks noChangeShapeType="1"/>
            </p:cNvSpPr>
            <p:nvPr/>
          </p:nvSpPr>
          <p:spPr bwMode="auto">
            <a:xfrm>
              <a:off x="3392" y="1741"/>
              <a:ext cx="33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4" name="Rectangle 32"/>
            <p:cNvSpPr>
              <a:spLocks noChangeArrowheads="1"/>
            </p:cNvSpPr>
            <p:nvPr/>
          </p:nvSpPr>
          <p:spPr bwMode="auto">
            <a:xfrm>
              <a:off x="3710" y="3501"/>
              <a:ext cx="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0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5" name="Rectangle 33"/>
            <p:cNvSpPr>
              <a:spLocks noChangeArrowheads="1"/>
            </p:cNvSpPr>
            <p:nvPr/>
          </p:nvSpPr>
          <p:spPr bwMode="auto">
            <a:xfrm>
              <a:off x="3710" y="3159"/>
              <a:ext cx="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1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6" name="Rectangle 34"/>
            <p:cNvSpPr>
              <a:spLocks noChangeArrowheads="1"/>
            </p:cNvSpPr>
            <p:nvPr/>
          </p:nvSpPr>
          <p:spPr bwMode="auto">
            <a:xfrm>
              <a:off x="3710" y="2840"/>
              <a:ext cx="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2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7" name="Rectangle 35"/>
            <p:cNvSpPr>
              <a:spLocks noChangeArrowheads="1"/>
            </p:cNvSpPr>
            <p:nvPr/>
          </p:nvSpPr>
          <p:spPr bwMode="auto">
            <a:xfrm>
              <a:off x="3710" y="2456"/>
              <a:ext cx="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3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8" name="Rectangle 36"/>
            <p:cNvSpPr>
              <a:spLocks noChangeArrowheads="1"/>
            </p:cNvSpPr>
            <p:nvPr/>
          </p:nvSpPr>
          <p:spPr bwMode="auto">
            <a:xfrm>
              <a:off x="3710" y="2158"/>
              <a:ext cx="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4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79" name="Line 37"/>
            <p:cNvSpPr>
              <a:spLocks noChangeShapeType="1"/>
            </p:cNvSpPr>
            <p:nvPr/>
          </p:nvSpPr>
          <p:spPr bwMode="auto">
            <a:xfrm>
              <a:off x="3859" y="2058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Rectangle 38"/>
            <p:cNvSpPr>
              <a:spLocks noChangeArrowheads="1"/>
            </p:cNvSpPr>
            <p:nvPr/>
          </p:nvSpPr>
          <p:spPr bwMode="auto">
            <a:xfrm>
              <a:off x="3710" y="1842"/>
              <a:ext cx="9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5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1" name="Rectangle 39"/>
            <p:cNvSpPr>
              <a:spLocks noChangeArrowheads="1"/>
            </p:cNvSpPr>
            <p:nvPr/>
          </p:nvSpPr>
          <p:spPr bwMode="auto">
            <a:xfrm>
              <a:off x="3393" y="1469"/>
              <a:ext cx="637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Q.rear</a:t>
              </a:r>
              <a:endParaRPr lang="en-US" altLang="zh-CN" sz="2000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2" name="Rectangle 40"/>
            <p:cNvSpPr>
              <a:spLocks noChangeArrowheads="1"/>
            </p:cNvSpPr>
            <p:nvPr/>
          </p:nvSpPr>
          <p:spPr bwMode="auto">
            <a:xfrm>
              <a:off x="4014" y="2154"/>
              <a:ext cx="18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J5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3" name="Rectangle 41"/>
            <p:cNvSpPr>
              <a:spLocks noChangeArrowheads="1"/>
            </p:cNvSpPr>
            <p:nvPr/>
          </p:nvSpPr>
          <p:spPr bwMode="auto">
            <a:xfrm>
              <a:off x="4014" y="1876"/>
              <a:ext cx="1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J6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4" name="Rectangle 42"/>
            <p:cNvSpPr>
              <a:spLocks noChangeArrowheads="1"/>
            </p:cNvSpPr>
            <p:nvPr/>
          </p:nvSpPr>
          <p:spPr bwMode="auto">
            <a:xfrm>
              <a:off x="4030" y="3405"/>
              <a:ext cx="1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J1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5" name="Rectangle 43"/>
            <p:cNvSpPr>
              <a:spLocks noChangeArrowheads="1"/>
            </p:cNvSpPr>
            <p:nvPr/>
          </p:nvSpPr>
          <p:spPr bwMode="auto">
            <a:xfrm>
              <a:off x="4030" y="3130"/>
              <a:ext cx="18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J2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6" name="Rectangle 44"/>
            <p:cNvSpPr>
              <a:spLocks noChangeArrowheads="1"/>
            </p:cNvSpPr>
            <p:nvPr/>
          </p:nvSpPr>
          <p:spPr bwMode="auto">
            <a:xfrm>
              <a:off x="4030" y="2772"/>
              <a:ext cx="18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J3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  <p:sp>
          <p:nvSpPr>
            <p:cNvPr id="125987" name="Rectangle 45"/>
            <p:cNvSpPr>
              <a:spLocks noChangeArrowheads="1"/>
            </p:cNvSpPr>
            <p:nvPr/>
          </p:nvSpPr>
          <p:spPr bwMode="auto">
            <a:xfrm>
              <a:off x="4030" y="2494"/>
              <a:ext cx="1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_GB2312"/>
                </a:rPr>
                <a:t>J4</a:t>
              </a:r>
              <a:endParaRPr lang="en-US" altLang="zh-CN">
                <a:ea typeface="宋体" panose="02010600030101010101" pitchFamily="2" charset="-122"/>
                <a:cs typeface="楷体_GB2312"/>
              </a:endParaRPr>
            </a:p>
          </p:txBody>
        </p:sp>
      </p:grpSp>
      <p:sp>
        <p:nvSpPr>
          <p:cNvPr id="48" name="Comment 46"/>
          <p:cNvSpPr>
            <a:spLocks noChangeArrowheads="1"/>
          </p:cNvSpPr>
          <p:nvPr/>
        </p:nvSpPr>
        <p:spPr bwMode="auto">
          <a:xfrm>
            <a:off x="-47625" y="0"/>
            <a:ext cx="2763838" cy="65087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存在的问题</a:t>
            </a:r>
            <a:endParaRPr kumimoji="0" lang="zh-CN" altLang="en-US" sz="3600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5958" name="Text Box 47"/>
          <p:cNvSpPr txBox="1">
            <a:spLocks noChangeArrowheads="1"/>
          </p:cNvSpPr>
          <p:nvPr/>
        </p:nvSpPr>
        <p:spPr bwMode="auto">
          <a:xfrm>
            <a:off x="2828925" y="131763"/>
            <a:ext cx="1947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/>
                <a:cs typeface="楷体_GB2312"/>
              </a:rPr>
              <a:t>设大小为</a:t>
            </a:r>
            <a:r>
              <a:rPr lang="en-US" altLang="zh-CN" sz="2800">
                <a:ea typeface="楷体_GB2312"/>
                <a:cs typeface="楷体_GB2312"/>
              </a:rPr>
              <a:t>M</a:t>
            </a:r>
            <a:endParaRPr lang="en-US" altLang="zh-CN" sz="2800">
              <a:ea typeface="楷体_GB2312"/>
              <a:cs typeface="楷体_GB2312"/>
            </a:endParaRPr>
          </a:p>
        </p:txBody>
      </p:sp>
      <p:sp>
        <p:nvSpPr>
          <p:cNvPr id="125959" name="Text Box 48"/>
          <p:cNvSpPr txBox="1">
            <a:spLocks noChangeArrowheads="1"/>
          </p:cNvSpPr>
          <p:nvPr/>
        </p:nvSpPr>
        <p:spPr bwMode="auto">
          <a:xfrm>
            <a:off x="-47625" y="3673475"/>
            <a:ext cx="2470150" cy="1390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front=0</a:t>
            </a:r>
            <a:endParaRPr lang="en-US" altLang="zh-CN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rear=M</a:t>
            </a:r>
            <a:r>
              <a:rPr lang="zh-CN" altLang="zh-CN" sz="2400">
                <a:ea typeface="楷体_GB2312"/>
                <a:cs typeface="楷体_GB2312"/>
                <a:sym typeface="Symbol" panose="05050102010706020507" pitchFamily="18" charset="2"/>
              </a:rPr>
              <a:t>时</a:t>
            </a:r>
            <a:endParaRPr lang="zh-CN" altLang="en-US" sz="2400">
              <a:ea typeface="楷体_GB2312"/>
              <a:cs typeface="楷体_GB2312"/>
            </a:endParaRPr>
          </a:p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</a:rPr>
              <a:t>再入队—</a:t>
            </a:r>
            <a:r>
              <a:rPr lang="zh-CN" altLang="zh-CN" sz="2400">
                <a:solidFill>
                  <a:schemeClr val="hlink"/>
                </a:solidFill>
                <a:ea typeface="楷体_GB2312"/>
                <a:cs typeface="楷体_GB2312"/>
              </a:rPr>
              <a:t>真溢出</a:t>
            </a:r>
            <a:endParaRPr lang="zh-CN" altLang="en-US" sz="2400">
              <a:solidFill>
                <a:schemeClr val="hlink"/>
              </a:solidFill>
              <a:ea typeface="楷体_GB2312"/>
              <a:cs typeface="楷体_GB2312"/>
            </a:endParaRPr>
          </a:p>
        </p:txBody>
      </p:sp>
      <p:sp>
        <p:nvSpPr>
          <p:cNvPr id="125960" name="Text Box 49"/>
          <p:cNvSpPr txBox="1">
            <a:spLocks noChangeArrowheads="1"/>
          </p:cNvSpPr>
          <p:nvPr/>
        </p:nvSpPr>
        <p:spPr bwMode="auto">
          <a:xfrm>
            <a:off x="2552700" y="3586163"/>
            <a:ext cx="2478088" cy="1390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front</a:t>
            </a:r>
            <a:r>
              <a:rPr lang="en-US" altLang="zh-CN" sz="2400">
                <a:ea typeface="楷体_GB2312"/>
                <a:cs typeface="楷体_GB2312"/>
                <a:sym typeface="Symbol" panose="05050102010706020507" pitchFamily="18" charset="2"/>
              </a:rPr>
              <a:t>0</a:t>
            </a:r>
            <a:endParaRPr lang="en-US" altLang="zh-CN" sz="2400"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sz="2400">
                <a:ea typeface="楷体_GB2312"/>
                <a:cs typeface="楷体_GB2312"/>
                <a:sym typeface="Symbol" panose="05050102010706020507" pitchFamily="18" charset="2"/>
              </a:rPr>
              <a:t>rear=M</a:t>
            </a:r>
            <a:r>
              <a:rPr lang="zh-CN" altLang="zh-CN" sz="2400">
                <a:ea typeface="楷体_GB2312"/>
                <a:cs typeface="楷体_GB2312"/>
                <a:sym typeface="Symbol" panose="05050102010706020507" pitchFamily="18" charset="2"/>
              </a:rPr>
              <a:t>时</a:t>
            </a:r>
            <a:endParaRPr lang="zh-CN" altLang="en-US" sz="2400">
              <a:ea typeface="楷体_GB2312"/>
              <a:cs typeface="楷体_GB231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zh-CN" sz="2400">
                <a:ea typeface="楷体_GB2312"/>
                <a:cs typeface="楷体_GB2312"/>
                <a:sym typeface="Symbol" panose="05050102010706020507" pitchFamily="18" charset="2"/>
              </a:rPr>
              <a:t>再入队—</a:t>
            </a:r>
            <a:r>
              <a:rPr lang="zh-CN" altLang="zh-CN" sz="2400">
                <a:solidFill>
                  <a:schemeClr val="hlink"/>
                </a:solidFill>
                <a:ea typeface="楷体_GB2312"/>
                <a:cs typeface="楷体_GB2312"/>
                <a:sym typeface="Symbol" panose="05050102010706020507" pitchFamily="18" charset="2"/>
              </a:rPr>
              <a:t>假溢出</a:t>
            </a:r>
            <a:endParaRPr lang="zh-CN" altLang="zh-CN" sz="2400">
              <a:solidFill>
                <a:schemeClr val="hlink"/>
              </a:solidFill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pic>
        <p:nvPicPr>
          <p:cNvPr id="52" name="Picture 59" descr="u=146904796,407546596&amp;fm=52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76588"/>
            <a:ext cx="34004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AutoShape 60"/>
          <p:cNvSpPr>
            <a:spLocks noChangeArrowheads="1"/>
          </p:cNvSpPr>
          <p:nvPr/>
        </p:nvSpPr>
        <p:spPr bwMode="auto">
          <a:xfrm>
            <a:off x="7164388" y="2152650"/>
            <a:ext cx="287337" cy="1158875"/>
          </a:xfrm>
          <a:prstGeom prst="downArrow">
            <a:avLst>
              <a:gd name="adj1" fmla="val 50000"/>
              <a:gd name="adj2" fmla="val 1008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Tx/>
              <a:buNone/>
            </a:pPr>
            <a:endParaRPr lang="zh-CN" altLang="en-US" sz="2400">
              <a:ea typeface="楷体_GB2312"/>
              <a:cs typeface="楷体_GB2312"/>
            </a:endParaRPr>
          </a:p>
        </p:txBody>
      </p:sp>
      <p:pic>
        <p:nvPicPr>
          <p:cNvPr id="54" name="Picture 61" descr="u=1184928351,156208397&amp;fm=52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52425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24462</Words>
  <Application>WPS 演示</Application>
  <PresentationFormat>全屏显示(4:3)</PresentationFormat>
  <Paragraphs>2710</Paragraphs>
  <Slides>159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159</vt:i4>
      </vt:variant>
    </vt:vector>
  </HeadingPairs>
  <TitlesOfParts>
    <vt:vector size="204" baseType="lpstr">
      <vt:lpstr>Arial</vt:lpstr>
      <vt:lpstr>宋体</vt:lpstr>
      <vt:lpstr>Wingdings</vt:lpstr>
      <vt:lpstr>Times New Roman</vt:lpstr>
      <vt:lpstr>楷体_GB2312</vt:lpstr>
      <vt:lpstr>新宋体</vt:lpstr>
      <vt:lpstr>楷体_GB2312</vt:lpstr>
      <vt:lpstr>Arial Narrow</vt:lpstr>
      <vt:lpstr>仿宋_GB2312</vt:lpstr>
      <vt:lpstr>仿宋</vt:lpstr>
      <vt:lpstr>仿宋_GB2312</vt:lpstr>
      <vt:lpstr>华文行楷</vt:lpstr>
      <vt:lpstr>华文楷体</vt:lpstr>
      <vt:lpstr>微软雅黑</vt:lpstr>
      <vt:lpstr>Arial Unicode MS</vt:lpstr>
      <vt:lpstr>Tahoma</vt:lpstr>
      <vt:lpstr>华文彩云</vt:lpstr>
      <vt:lpstr>Symbol</vt:lpstr>
      <vt:lpstr>方正书宋简体</vt:lpstr>
      <vt:lpstr>Courier New</vt:lpstr>
      <vt:lpstr>Verdana</vt:lpstr>
      <vt:lpstr>默认设计模板</vt:lpstr>
      <vt:lpstr>Equation.3</vt:lpstr>
      <vt:lpstr>Equation.3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Paint.Picture</vt:lpstr>
      <vt:lpstr>Paint.Picture</vt:lpstr>
      <vt:lpstr>Equation.3</vt:lpstr>
      <vt:lpstr>Paint.Picture</vt:lpstr>
      <vt:lpstr>Word.Picture.8</vt:lpstr>
      <vt:lpstr>Word.Document.8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典型的递归应用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Involontairement</cp:lastModifiedBy>
  <cp:revision>1184</cp:revision>
  <dcterms:created xsi:type="dcterms:W3CDTF">1996-07-15T15:40:00Z</dcterms:created>
  <dcterms:modified xsi:type="dcterms:W3CDTF">2021-12-29T08:51:28Z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