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858" r:id="rId3"/>
    <p:sldId id="859" r:id="rId4"/>
    <p:sldId id="560" r:id="rId5"/>
    <p:sldId id="857" r:id="rId6"/>
    <p:sldId id="1000" r:id="rId7"/>
    <p:sldId id="509" r:id="rId8"/>
    <p:sldId id="1001" r:id="rId9"/>
    <p:sldId id="510" r:id="rId10"/>
    <p:sldId id="901" r:id="rId11"/>
    <p:sldId id="756" r:id="rId12"/>
    <p:sldId id="757" r:id="rId13"/>
    <p:sldId id="1013" r:id="rId14"/>
    <p:sldId id="1014" r:id="rId15"/>
    <p:sldId id="1015" r:id="rId16"/>
    <p:sldId id="1016" r:id="rId17"/>
    <p:sldId id="1018" r:id="rId18"/>
    <p:sldId id="1019" r:id="rId19"/>
    <p:sldId id="1020" r:id="rId20"/>
    <p:sldId id="1021" r:id="rId21"/>
    <p:sldId id="760" r:id="rId22"/>
    <p:sldId id="761" r:id="rId23"/>
    <p:sldId id="655" r:id="rId24"/>
    <p:sldId id="668" r:id="rId25"/>
    <p:sldId id="860" r:id="rId26"/>
    <p:sldId id="866" r:id="rId27"/>
    <p:sldId id="863" r:id="rId28"/>
    <p:sldId id="862" r:id="rId29"/>
    <p:sldId id="867" r:id="rId30"/>
    <p:sldId id="869" r:id="rId31"/>
    <p:sldId id="868" r:id="rId32"/>
    <p:sldId id="903" r:id="rId33"/>
    <p:sldId id="905" r:id="rId34"/>
    <p:sldId id="906" r:id="rId35"/>
    <p:sldId id="907" r:id="rId36"/>
    <p:sldId id="908" r:id="rId37"/>
    <p:sldId id="909" r:id="rId38"/>
    <p:sldId id="910" r:id="rId39"/>
    <p:sldId id="911" r:id="rId40"/>
    <p:sldId id="912" r:id="rId41"/>
    <p:sldId id="913" r:id="rId42"/>
    <p:sldId id="914" r:id="rId43"/>
    <p:sldId id="915" r:id="rId44"/>
    <p:sldId id="916" r:id="rId45"/>
    <p:sldId id="1023" r:id="rId46"/>
    <p:sldId id="1024" r:id="rId47"/>
    <p:sldId id="1025" r:id="rId48"/>
    <p:sldId id="1026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0000"/>
    <a:srgbClr val="CCFFCC"/>
    <a:srgbClr val="FFFFE7"/>
    <a:srgbClr val="FF6699"/>
    <a:srgbClr val="CCCCFF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09" autoAdjust="0"/>
  </p:normalViewPr>
  <p:slideViewPr>
    <p:cSldViewPr snapToObjects="1">
      <p:cViewPr varScale="1">
        <p:scale>
          <a:sx n="39" d="100"/>
          <a:sy n="39" d="100"/>
        </p:scale>
        <p:origin x="14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 snapToObjects="1">
      <p:cViewPr>
        <p:scale>
          <a:sx n="75" d="100"/>
          <a:sy n="75" d="100"/>
        </p:scale>
        <p:origin x="1206" y="-111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/>
                <a:cs typeface="仿宋_GB2312"/>
              </a:defRPr>
            </a:lvl1pPr>
          </a:lstStyle>
          <a:p>
            <a:pPr>
              <a:defRPr/>
            </a:pPr>
            <a:fld id="{EEB9A56F-E037-4EE8-885C-0B3635A03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/>
                <a:cs typeface="仿宋_GB2312"/>
              </a:defRPr>
            </a:lvl1pPr>
          </a:lstStyle>
          <a:p>
            <a:pPr>
              <a:defRPr/>
            </a:pPr>
            <a:fld id="{4E781BEC-BDD4-4949-9CB8-FCF1C9842A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630F66AE-41C5-4765-81D3-8800D054987D}" type="slidenum">
              <a:rPr lang="en-US" altLang="zh-CN" sz="1200" b="0" smtClean="0">
                <a:ea typeface="仿宋_GB2312"/>
                <a:cs typeface="仿宋_GB2312"/>
              </a:rPr>
              <a:pPr/>
              <a:t>1</a:t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47460645-0C5F-4D3A-B321-98D17583E3B7}" type="slidenum">
              <a:rPr lang="en-US" altLang="zh-CN" sz="1200" b="0" smtClean="0">
                <a:ea typeface="仿宋_GB2312"/>
                <a:cs typeface="仿宋_GB2312"/>
              </a:rPr>
              <a:pPr/>
              <a:t>7</a:t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ED3D0BE3-6A6E-4332-877D-26168E83810C}" type="slidenum">
              <a:rPr lang="en-US" altLang="zh-CN" sz="1200" b="0" smtClean="0">
                <a:ea typeface="仿宋_GB2312"/>
                <a:cs typeface="仿宋_GB2312"/>
              </a:rPr>
              <a:pPr/>
              <a:t>9</a:t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29699" name="Rectangle 1026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1027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8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4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2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6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accent1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 panose="020B0606020202030204" pitchFamily="34" charset="0"/>
              </a:rPr>
              <a:t>data structure</a:t>
            </a:r>
            <a:endParaRPr lang="zh-CN" altLang="en-US" sz="3200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1032" name="图片 9" descr="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5899150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dip.cn/computer/taocp/art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142875" y="1536700"/>
            <a:ext cx="7643813" cy="89217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54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第</a:t>
            </a:r>
            <a:r>
              <a:rPr lang="en-US" altLang="zh-CN" sz="54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华文行楷" pitchFamily="2" charset="-122"/>
                <a:cs typeface="+mj-cs"/>
              </a:rPr>
              <a:t>4</a:t>
            </a:r>
            <a:r>
              <a:rPr lang="zh-CN" altLang="en-US" sz="54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章 串</a:t>
            </a:r>
            <a:endParaRPr lang="zh-CN" altLang="en-US" sz="5400" i="1" kern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1843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852738"/>
            <a:ext cx="2160588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8"/>
          <p:cNvSpPr>
            <a:spLocks noChangeArrowheads="1"/>
          </p:cNvSpPr>
          <p:nvPr/>
        </p:nvSpPr>
        <p:spPr bwMode="auto">
          <a:xfrm>
            <a:off x="0" y="511175"/>
            <a:ext cx="7850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4.1.2 </a:t>
            </a:r>
            <a:r>
              <a:rPr lang="zh-CN" altLang="en-US" sz="36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串的类型定义、存储结构及运算</a:t>
            </a:r>
          </a:p>
        </p:txBody>
      </p:sp>
      <p:sp>
        <p:nvSpPr>
          <p:cNvPr id="30723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4" name="Picture 6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667000" y="2159000"/>
          <a:ext cx="5943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4" imgW="2844800" imgH="228600" progId="Equation.3">
                  <p:embed/>
                </p:oleObj>
              </mc:Choice>
              <mc:Fallback>
                <p:oleObj name="公式" r:id="rId4" imgW="2844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59000"/>
                        <a:ext cx="5943600" cy="477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09600" y="208280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数据对象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09600" y="276860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数据关系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2667000" y="2844800"/>
          <a:ext cx="594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6" imgW="2489200" imgH="228600" progId="Equation.3">
                  <p:embed/>
                </p:oleObj>
              </mc:Choice>
              <mc:Fallback>
                <p:oleObj name="公式" r:id="rId6" imgW="24892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44800"/>
                        <a:ext cx="5943600" cy="531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09600" y="345440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基本操作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914400" y="3916363"/>
            <a:ext cx="7620000" cy="20129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(1)  StrAssign (&amp;T,chars)                //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串赋值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(2) StrCompare (S,T)                      //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串比较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(3) StrLength (S)                             //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求串长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(4) Concat(&amp;T,S1,S2)                     //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串联            </a:t>
            </a:r>
          </a:p>
        </p:txBody>
      </p:sp>
      <p:sp>
        <p:nvSpPr>
          <p:cNvPr id="30731" name="Text Box 19"/>
          <p:cNvSpPr txBox="1">
            <a:spLocks noChangeArrowheads="1"/>
          </p:cNvSpPr>
          <p:nvPr/>
        </p:nvSpPr>
        <p:spPr bwMode="auto">
          <a:xfrm>
            <a:off x="187325" y="1500188"/>
            <a:ext cx="1925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ADT String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  <p:bldP spid="13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800"/>
              <a:t> </a:t>
            </a: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sz="2800"/>
              <a:t>(5) SubString(&amp;Sub,S,pos,len)     //</a:t>
            </a:r>
            <a:r>
              <a:rPr lang="zh-CN" altLang="en-US" sz="2800"/>
              <a:t>求子串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(6) StrCopy(&amp;T,S)                       //</a:t>
            </a:r>
            <a:r>
              <a:rPr lang="zh-CN" altLang="en-US" sz="2800"/>
              <a:t>串拷贝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(7) StrEmpty(S)                           //</a:t>
            </a:r>
            <a:r>
              <a:rPr lang="zh-CN" altLang="en-US" sz="2800"/>
              <a:t>串判空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(8) ClearString (&amp;S)                   //</a:t>
            </a:r>
            <a:r>
              <a:rPr lang="zh-CN" altLang="en-US" sz="2800"/>
              <a:t>清空串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(9)  </a:t>
            </a:r>
            <a:r>
              <a:rPr lang="en-US" altLang="zh-CN" sz="2800">
                <a:solidFill>
                  <a:srgbClr val="FF0000"/>
                </a:solidFill>
              </a:rPr>
              <a:t>Index(S,T,pos)</a:t>
            </a:r>
            <a:r>
              <a:rPr lang="en-US" altLang="zh-CN" sz="2800"/>
              <a:t>                     //</a:t>
            </a:r>
            <a:r>
              <a:rPr lang="zh-CN" altLang="en-US" sz="2800"/>
              <a:t>子串的位置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(11) Replace(&amp;S,T,V)                //</a:t>
            </a:r>
            <a:r>
              <a:rPr lang="zh-CN" altLang="en-US" sz="2800"/>
              <a:t>串替换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(12) StrInsert(&amp;S,pos,T)            //</a:t>
            </a:r>
            <a:r>
              <a:rPr lang="zh-CN" altLang="en-US" sz="2800"/>
              <a:t>子串插入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(13) StrDelete(&amp;S,pos,len)        //</a:t>
            </a:r>
            <a:r>
              <a:rPr lang="zh-CN" altLang="en-US" sz="2800"/>
              <a:t>子串删除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(14) DestroyString(&amp;S)             //</a:t>
            </a:r>
            <a:r>
              <a:rPr lang="zh-CN" altLang="en-US" sz="2800"/>
              <a:t>串销毁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800"/>
              <a:t>}ADT String</a:t>
            </a:r>
          </a:p>
          <a:p>
            <a:pPr lvl="2">
              <a:lnSpc>
                <a:spcPct val="13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7"/>
          <p:cNvSpPr>
            <a:spLocks noChangeArrowheads="1"/>
          </p:cNvSpPr>
          <p:nvPr/>
        </p:nvSpPr>
        <p:spPr bwMode="auto">
          <a:xfrm>
            <a:off x="1476375" y="1341438"/>
            <a:ext cx="54721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5000"/>
              </a:lnSpc>
              <a:buFontTx/>
              <a:buBlip>
                <a:blip r:embed="rId2"/>
              </a:buBlip>
            </a:pPr>
            <a:r>
              <a:rPr lang="zh-CN" altLang="en-US" sz="3600">
                <a:ea typeface="楷体_GB2312"/>
                <a:cs typeface="楷体_GB2312"/>
              </a:rPr>
              <a:t> </a:t>
            </a:r>
            <a:r>
              <a:rPr lang="en-US" altLang="zh-CN" sz="3600">
                <a:ea typeface="楷体_GB2312"/>
                <a:cs typeface="楷体_GB2312"/>
              </a:rPr>
              <a:t>1 </a:t>
            </a:r>
            <a:r>
              <a:rPr lang="zh-CN" altLang="en-US" sz="3600">
                <a:ea typeface="楷体_GB2312"/>
                <a:cs typeface="楷体_GB2312"/>
              </a:rPr>
              <a:t>顺序存储</a:t>
            </a:r>
          </a:p>
          <a:p>
            <a:pPr>
              <a:lnSpc>
                <a:spcPct val="155000"/>
              </a:lnSpc>
              <a:buFontTx/>
              <a:buBlip>
                <a:blip r:embed="rId2"/>
              </a:buBlip>
            </a:pPr>
            <a:r>
              <a:rPr lang="zh-CN" altLang="en-US" sz="3600">
                <a:ea typeface="楷体_GB2312"/>
                <a:cs typeface="楷体_GB2312"/>
              </a:rPr>
              <a:t> </a:t>
            </a:r>
            <a:r>
              <a:rPr lang="en-US" altLang="zh-CN" sz="3600">
                <a:ea typeface="楷体_GB2312"/>
                <a:cs typeface="楷体_GB2312"/>
              </a:rPr>
              <a:t>2 </a:t>
            </a:r>
            <a:r>
              <a:rPr lang="zh-CN" altLang="en-US" sz="3600">
                <a:ea typeface="楷体_GB2312"/>
                <a:cs typeface="楷体_GB2312"/>
              </a:rPr>
              <a:t>堆存储</a:t>
            </a:r>
          </a:p>
          <a:p>
            <a:pPr>
              <a:lnSpc>
                <a:spcPct val="155000"/>
              </a:lnSpc>
              <a:buFontTx/>
              <a:buBlip>
                <a:blip r:embed="rId2"/>
              </a:buBlip>
            </a:pPr>
            <a:r>
              <a:rPr lang="zh-CN" altLang="en-US" sz="3600">
                <a:ea typeface="楷体_GB2312"/>
                <a:cs typeface="楷体_GB2312"/>
              </a:rPr>
              <a:t> </a:t>
            </a:r>
            <a:r>
              <a:rPr lang="en-US" altLang="zh-CN" sz="3600">
                <a:ea typeface="楷体_GB2312"/>
                <a:cs typeface="楷体_GB2312"/>
              </a:rPr>
              <a:t>3 </a:t>
            </a:r>
            <a:r>
              <a:rPr lang="zh-CN" altLang="en-US" sz="3600">
                <a:ea typeface="楷体_GB2312"/>
                <a:cs typeface="楷体_GB2312"/>
              </a:rPr>
              <a:t>链式存储</a:t>
            </a:r>
          </a:p>
        </p:txBody>
      </p:sp>
      <p:sp>
        <p:nvSpPr>
          <p:cNvPr id="32771" name="Rectangle 98"/>
          <p:cNvSpPr>
            <a:spLocks noChangeArrowheads="1"/>
          </p:cNvSpPr>
          <p:nvPr/>
        </p:nvSpPr>
        <p:spPr bwMode="auto">
          <a:xfrm>
            <a:off x="39688" y="0"/>
            <a:ext cx="52530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4.2 </a:t>
            </a:r>
            <a:r>
              <a:rPr lang="zh-CN" altLang="en-US" sz="4000">
                <a:latin typeface="楷体_GB2312"/>
                <a:ea typeface="楷体_GB2312"/>
                <a:cs typeface="楷体_GB2312"/>
              </a:rPr>
              <a:t>串的存储结构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5425" y="206375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仿宋_GB231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smtClean="0">
                <a:effectLst/>
                <a:cs typeface="Arial" panose="020B0604020202020204" pitchFamily="34" charset="0"/>
              </a:rPr>
              <a:t>4.2</a:t>
            </a:r>
            <a:r>
              <a:rPr lang="en-US" altLang="zh-CN" sz="3200" kern="0" smtClean="0">
                <a:cs typeface="Arial" panose="020B0604020202020204" pitchFamily="34" charset="0"/>
              </a:rPr>
              <a:t>  </a:t>
            </a:r>
            <a:r>
              <a:rPr lang="zh-CN" altLang="en-US" sz="3200" kern="0" smtClean="0">
                <a:effectLst/>
                <a:ea typeface="楷体_GB2312" pitchFamily="49" charset="-122"/>
                <a:cs typeface="Arial" panose="020B0604020202020204" pitchFamily="34" charset="0"/>
              </a:rPr>
              <a:t>串的存储表示和实现</a:t>
            </a:r>
            <a:endParaRPr lang="zh-CN" altLang="en-US" sz="3200" kern="0" dirty="0" smtClean="0">
              <a:effectLst/>
              <a:ea typeface="楷体_GB2312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5425" y="1366838"/>
            <a:ext cx="8766175" cy="50149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kern="0" smtClean="0">
                <a:latin typeface="宋体" panose="02010600030101010101" pitchFamily="2" charset="-122"/>
              </a:rPr>
              <a:t>    串是一种特殊的线性表，其存储表示和线性表类似，但又不完全相同。串的存储方式取决于将要对串所进行的操作。串在计算机中有</a:t>
            </a:r>
            <a:r>
              <a:rPr lang="en-US" altLang="zh-CN" sz="2800" kern="0" smtClean="0"/>
              <a:t>3</a:t>
            </a:r>
            <a:r>
              <a:rPr lang="zh-CN" altLang="en-US" sz="2800" kern="0" smtClean="0">
                <a:latin typeface="宋体" panose="02010600030101010101" pitchFamily="2" charset="-122"/>
              </a:rPr>
              <a:t>种表示方式：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kern="0" smtClean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kern="0" smtClean="0">
                <a:solidFill>
                  <a:schemeClr val="folHlink"/>
                </a:solidFill>
              </a:rPr>
              <a:t>定长顺序存储表示</a:t>
            </a:r>
            <a:r>
              <a:rPr lang="zh-CN" altLang="en-US" kern="0" smtClean="0"/>
              <a:t>：将串定义成字符数组，利用串名可以直接访问串值。用这种表示方式，串的存储空间在编译时确定，其大小不能改变。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kern="0" smtClean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kern="0" smtClean="0">
                <a:solidFill>
                  <a:schemeClr val="folHlink"/>
                </a:solidFill>
              </a:rPr>
              <a:t>堆分配存储方式</a:t>
            </a:r>
            <a:r>
              <a:rPr lang="zh-CN" altLang="en-US" kern="0" smtClean="0"/>
              <a:t>：仍然用一组地址连续的存储单元来依次存储串中的字符序列，但串的存储空间是在程序运行时根据串的实际长度动态分配的。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kern="0" smtClean="0">
                <a:solidFill>
                  <a:schemeClr val="folHlink"/>
                </a:solidFill>
                <a:latin typeface="宋体" panose="02010600030101010101" pitchFamily="2" charset="-122"/>
              </a:rPr>
              <a:t>◆ 块链存储方式</a:t>
            </a:r>
            <a:r>
              <a:rPr lang="zh-CN" altLang="en-US" kern="0" smtClean="0">
                <a:latin typeface="宋体" panose="02010600030101010101" pitchFamily="2" charset="-122"/>
              </a:rPr>
              <a:t>：是一种链式存储结构表示。</a:t>
            </a:r>
            <a:endParaRPr lang="zh-CN" altLang="en-US" kern="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9750" y="142875"/>
            <a:ext cx="79930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仿宋_GB231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smtClean="0">
                <a:solidFill>
                  <a:schemeClr val="tx1"/>
                </a:solidFill>
                <a:effectLst/>
              </a:rPr>
              <a:t>4.2.1   </a:t>
            </a:r>
            <a:r>
              <a:rPr lang="zh-CN" altLang="en-US" sz="2800" kern="0" smtClean="0">
                <a:solidFill>
                  <a:schemeClr val="tx1"/>
                </a:solidFill>
                <a:effectLst/>
                <a:latin typeface="楷体_GB2312"/>
                <a:ea typeface="楷体_GB2312"/>
                <a:cs typeface="楷体_GB2312"/>
              </a:rPr>
              <a:t>串的定长顺序存储表示</a:t>
            </a:r>
            <a:endParaRPr lang="zh-CN" altLang="en-US" sz="2800" kern="0" dirty="0" smtClean="0">
              <a:solidFill>
                <a:schemeClr val="tx1"/>
              </a:solidFill>
              <a:effectLst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1143000"/>
            <a:ext cx="881221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355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    串的顺序存储结构：是用一组连续的存储单元来存放串中的字符序列。所谓定长顺序存储结构，是直接使用定长的字符数组来定义，数组的上界预先确定。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  <a:cs typeface="楷体_GB2312"/>
              </a:rPr>
              <a:t>定长顺序存储结构定义为：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#define MAX_STRLEN  256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typedef  struct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{  char  str[MAX_STRLEN] ;</a:t>
            </a:r>
          </a:p>
          <a:p>
            <a:pPr lvl="2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cs typeface="楷体_GB2312"/>
              </a:rPr>
              <a:t>int  length;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} StringType ;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620713"/>
            <a:ext cx="8812213" cy="57610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1  </a:t>
            </a:r>
            <a:r>
              <a:rPr lang="zh-CN" altLang="en-US" kern="0" smtClean="0">
                <a:solidFill>
                  <a:schemeClr val="folHlink"/>
                </a:solidFill>
                <a:ea typeface="楷体_GB2312"/>
                <a:cs typeface="楷体_GB2312"/>
              </a:rPr>
              <a:t>串的联结操作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smtClean="0">
                <a:ea typeface="楷体_GB2312"/>
                <a:cs typeface="楷体_GB2312"/>
              </a:rPr>
              <a:t>Status  StrConcat ( StringType  s, StringType t)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smtClean="0"/>
              <a:t>/*</a:t>
            </a:r>
            <a:r>
              <a:rPr lang="en-US" altLang="zh-CN" sz="2400" kern="0" smtClean="0">
                <a:latin typeface="宋体" panose="02010600030101010101" pitchFamily="2" charset="-122"/>
              </a:rPr>
              <a:t>  </a:t>
            </a:r>
            <a:r>
              <a:rPr lang="zh-CN" altLang="en-US" sz="2400" kern="0" smtClean="0">
                <a:latin typeface="宋体" panose="02010600030101010101" pitchFamily="2" charset="-122"/>
              </a:rPr>
              <a:t>将串</a:t>
            </a:r>
            <a:r>
              <a:rPr lang="en-US" altLang="zh-CN" sz="2400" kern="0" smtClean="0"/>
              <a:t>t</a:t>
            </a:r>
            <a:r>
              <a:rPr lang="zh-CN" altLang="en-US" sz="2400" kern="0" smtClean="0">
                <a:latin typeface="宋体" panose="02010600030101010101" pitchFamily="2" charset="-122"/>
              </a:rPr>
              <a:t>联结到串</a:t>
            </a:r>
            <a:r>
              <a:rPr lang="en-US" altLang="zh-CN" sz="2400" kern="0" smtClean="0"/>
              <a:t>s</a:t>
            </a:r>
            <a:r>
              <a:rPr lang="zh-CN" altLang="en-US" sz="2400" kern="0" smtClean="0">
                <a:latin typeface="宋体" panose="02010600030101010101" pitchFamily="2" charset="-122"/>
              </a:rPr>
              <a:t>之后，结果仍然保存在</a:t>
            </a:r>
            <a:r>
              <a:rPr lang="en-US" altLang="zh-CN" sz="2400" kern="0" smtClean="0"/>
              <a:t>s</a:t>
            </a:r>
            <a:r>
              <a:rPr lang="zh-CN" altLang="en-US" sz="2400" kern="0" smtClean="0">
                <a:latin typeface="宋体" panose="02010600030101010101" pitchFamily="2" charset="-122"/>
              </a:rPr>
              <a:t>中  </a:t>
            </a:r>
            <a:r>
              <a:rPr lang="zh-CN" altLang="en-US" sz="2400" kern="0" smtClean="0"/>
              <a:t>*</a:t>
            </a:r>
            <a:r>
              <a:rPr lang="en-US" altLang="zh-CN" sz="2400" kern="0" smtClean="0"/>
              <a:t>/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smtClean="0"/>
              <a:t>{  int i,  j ;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if ((s.length+t.length)&gt;MAX_STRLEN)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smtClean="0"/>
              <a:t>Return ERROR ;   /*  </a:t>
            </a:r>
            <a:r>
              <a:rPr lang="zh-CN" altLang="en-US" sz="2400" kern="0" smtClean="0"/>
              <a:t>联结后长度超出范围  *</a:t>
            </a:r>
            <a:r>
              <a:rPr lang="en-US" altLang="zh-CN" sz="2400" kern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 for (i=0 ; i&lt;t.length ; i++)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smtClean="0"/>
              <a:t>s.str[s.length+i]=t.str[i] ;   /*  </a:t>
            </a:r>
            <a:r>
              <a:rPr lang="zh-CN" altLang="en-US" sz="2400" kern="0" smtClean="0"/>
              <a:t>串</a:t>
            </a:r>
            <a:r>
              <a:rPr lang="en-US" altLang="zh-CN" sz="2400" kern="0" smtClean="0"/>
              <a:t>t</a:t>
            </a:r>
            <a:r>
              <a:rPr lang="zh-CN" altLang="en-US" sz="2400" kern="0" smtClean="0"/>
              <a:t>联结到串</a:t>
            </a:r>
            <a:r>
              <a:rPr lang="en-US" altLang="zh-CN" sz="2400" kern="0" smtClean="0"/>
              <a:t>s</a:t>
            </a:r>
            <a:r>
              <a:rPr lang="zh-CN" altLang="en-US" sz="2400" kern="0" smtClean="0"/>
              <a:t>之后  *</a:t>
            </a:r>
            <a:r>
              <a:rPr lang="en-US" altLang="zh-CN" sz="2400" kern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s.length=s.length+t.length ;  /* </a:t>
            </a:r>
            <a:r>
              <a:rPr lang="zh-CN" altLang="en-US" kern="0" smtClean="0"/>
              <a:t>修改联结后的串长度 *</a:t>
            </a:r>
            <a:r>
              <a:rPr lang="en-US" altLang="zh-CN" kern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kern="0" smtClean="0"/>
              <a:t>}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152400"/>
            <a:ext cx="8812213" cy="6156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smtClean="0"/>
              <a:t>2   </a:t>
            </a:r>
            <a:r>
              <a:rPr lang="zh-CN" altLang="en-US" kern="0" smtClean="0">
                <a:solidFill>
                  <a:schemeClr val="folHlink"/>
                </a:solidFill>
                <a:ea typeface="楷体_GB2312"/>
                <a:cs typeface="楷体_GB2312"/>
              </a:rPr>
              <a:t>求子串操作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kern="0" smtClean="0">
                <a:ea typeface="楷体_GB2312"/>
                <a:cs typeface="楷体_GB2312"/>
              </a:rPr>
              <a:t>Status </a:t>
            </a:r>
            <a:r>
              <a:rPr lang="en-US" altLang="zh-CN" sz="2800" kern="0" smtClean="0"/>
              <a:t>SubString (</a:t>
            </a:r>
            <a:r>
              <a:rPr lang="en-US" altLang="zh-CN" sz="2800" kern="0" smtClean="0">
                <a:ea typeface="楷体_GB2312"/>
                <a:cs typeface="楷体_GB2312"/>
              </a:rPr>
              <a:t>StringType </a:t>
            </a:r>
            <a:r>
              <a:rPr lang="en-US" altLang="zh-CN" sz="2800" kern="0" smtClean="0"/>
              <a:t>s, int pos, int len, </a:t>
            </a:r>
            <a:r>
              <a:rPr lang="en-US" altLang="zh-CN" sz="2800" kern="0" smtClean="0">
                <a:ea typeface="楷体_GB2312"/>
                <a:cs typeface="楷体_GB2312"/>
              </a:rPr>
              <a:t>StringType</a:t>
            </a:r>
            <a:r>
              <a:rPr lang="en-US" altLang="zh-CN" sz="2800" kern="0" smtClean="0"/>
              <a:t> *sub)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kern="0" smtClean="0"/>
              <a:t>{  int k,  j ;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kern="0" smtClean="0"/>
              <a:t>if (pos&lt;1||pos&gt;s.length||len&lt;0||len&gt;(s.length-pos+1))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800" kern="0" smtClean="0"/>
              <a:t>return ERROR ;   </a:t>
            </a:r>
            <a:r>
              <a:rPr lang="en-US" altLang="zh-CN" sz="2400" kern="0" smtClean="0"/>
              <a:t>/*  </a:t>
            </a:r>
            <a:r>
              <a:rPr lang="zh-CN" altLang="en-US" sz="2400" kern="0" smtClean="0"/>
              <a:t>参数非法  *</a:t>
            </a:r>
            <a:r>
              <a:rPr lang="en-US" altLang="zh-CN" sz="2400" kern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kern="0" smtClean="0"/>
              <a:t>sub-&gt;length=len-pos+1 ;   </a:t>
            </a:r>
            <a:r>
              <a:rPr lang="en-US" altLang="zh-CN" kern="0" smtClean="0"/>
              <a:t>/*  </a:t>
            </a:r>
            <a:r>
              <a:rPr lang="zh-CN" altLang="en-US" kern="0" smtClean="0"/>
              <a:t>求得子串长度  *</a:t>
            </a:r>
            <a:r>
              <a:rPr lang="en-US" altLang="zh-CN" kern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kern="0" smtClean="0"/>
              <a:t>for (j=0, k=pos ; k&lt;=leng ; k++, j++)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800" kern="0" smtClean="0"/>
              <a:t>sub-&gt;str[j]=s.str[i] ;   </a:t>
            </a:r>
            <a:r>
              <a:rPr lang="en-US" altLang="zh-CN" sz="2400" kern="0" smtClean="0"/>
              <a:t>/*  </a:t>
            </a:r>
            <a:r>
              <a:rPr lang="zh-CN" altLang="en-US" sz="2400" kern="0" smtClean="0"/>
              <a:t>逐个字符复制求得子串  *</a:t>
            </a:r>
            <a:r>
              <a:rPr lang="en-US" altLang="zh-CN" sz="2400" kern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kern="0" smtClean="0"/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kern="0" smtClean="0"/>
              <a:t>}</a:t>
            </a:r>
            <a:endParaRPr lang="en-US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79388" y="981075"/>
            <a:ext cx="87630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355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723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23241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9718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实现方法：系统提供一个空间足够大且地址连续的存储空间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>
                <a:ea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  <a:r>
              <a:rPr lang="zh-CN" altLang="en-US">
                <a:ea typeface="宋体" panose="02010600030101010101" pitchFamily="2" charset="-122"/>
              </a:rPr>
              <a:t>”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供串使用。可使用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语言的动态存储分配函数</a:t>
            </a:r>
            <a:r>
              <a:rPr lang="en-US" altLang="zh-CN">
                <a:ea typeface="宋体" panose="02010600030101010101" pitchFamily="2" charset="-122"/>
              </a:rPr>
              <a:t>malloc()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free()</a:t>
            </a:r>
            <a:r>
              <a:rPr lang="zh-CN" altLang="en-US">
                <a:ea typeface="宋体" panose="02010600030101010101" pitchFamily="2" charset="-122"/>
              </a:rPr>
              <a:t>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管理。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特点是：仍然以一组地址连续的存储空间来存储字符串值，但其所需的存储空间是在程序执行过程中动态分配，故是动态的，变长的。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串的堆式存储结构的类型定义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typedef  struct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{  char *ch;    /*  </a:t>
            </a:r>
            <a:r>
              <a:rPr lang="zh-CN" altLang="en-US">
                <a:ea typeface="宋体" panose="02010600030101010101" pitchFamily="2" charset="-122"/>
              </a:rPr>
              <a:t>若非空，按长度分配，否则为</a:t>
            </a:r>
            <a:r>
              <a:rPr lang="en-US" altLang="zh-CN">
                <a:ea typeface="宋体" panose="02010600030101010101" pitchFamily="2" charset="-122"/>
              </a:rPr>
              <a:t>NULL */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int length;      /*  </a:t>
            </a:r>
            <a:r>
              <a:rPr lang="zh-CN" altLang="en-US">
                <a:ea typeface="宋体" panose="02010600030101010101" pitchFamily="2" charset="-122"/>
              </a:rPr>
              <a:t>串的长度  *</a:t>
            </a:r>
            <a:r>
              <a:rPr lang="en-US" altLang="zh-CN">
                <a:ea typeface="宋体" panose="02010600030101010101" pitchFamily="2" charset="-122"/>
              </a:rPr>
              <a:t>/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 HString 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46050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仿宋_GB231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effectLst/>
              </a:rPr>
              <a:t>4.2.2   </a:t>
            </a:r>
            <a:r>
              <a:rPr lang="zh-CN" altLang="en-US" sz="3200" kern="0" dirty="0" smtClean="0">
                <a:effectLst/>
                <a:ea typeface="楷体_GB2312"/>
                <a:cs typeface="楷体_GB2312"/>
              </a:rPr>
              <a:t>串的堆分配存储表示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0"/>
            <a:ext cx="8812213" cy="685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1  </a:t>
            </a:r>
            <a:r>
              <a:rPr lang="zh-CN" altLang="en-US" sz="2400" kern="0" dirty="0" smtClean="0">
                <a:solidFill>
                  <a:schemeClr val="folHlink"/>
                </a:solidFill>
                <a:ea typeface="楷体_GB2312"/>
                <a:cs typeface="楷体_GB2312"/>
              </a:rPr>
              <a:t>串的联结操作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ea typeface="楷体_GB2312"/>
                <a:cs typeface="楷体_GB2312"/>
              </a:rPr>
              <a:t>Status  </a:t>
            </a:r>
            <a:r>
              <a:rPr lang="en-US" altLang="zh-CN" sz="2000" kern="0" dirty="0" err="1" smtClean="0"/>
              <a:t>Hstring</a:t>
            </a:r>
            <a:r>
              <a:rPr lang="en-US" altLang="zh-CN" sz="2000" kern="0" dirty="0" smtClean="0"/>
              <a:t>  *</a:t>
            </a:r>
            <a:r>
              <a:rPr lang="en-US" altLang="zh-CN" sz="2000" kern="0" dirty="0" err="1" smtClean="0"/>
              <a:t>StrConcat</a:t>
            </a:r>
            <a:r>
              <a:rPr lang="en-US" altLang="zh-CN" sz="2000" kern="0" dirty="0" smtClean="0"/>
              <a:t>(</a:t>
            </a:r>
            <a:r>
              <a:rPr lang="en-US" altLang="zh-CN" sz="2000" kern="0" dirty="0" err="1" smtClean="0"/>
              <a:t>HString</a:t>
            </a:r>
            <a:r>
              <a:rPr lang="en-US" altLang="zh-CN" sz="2000" kern="0" dirty="0" smtClean="0"/>
              <a:t>  *T, </a:t>
            </a:r>
            <a:r>
              <a:rPr lang="en-US" altLang="zh-CN" sz="2000" kern="0" dirty="0" err="1" smtClean="0"/>
              <a:t>HString</a:t>
            </a:r>
            <a:r>
              <a:rPr lang="en-US" altLang="zh-CN" sz="2000" kern="0" dirty="0" smtClean="0"/>
              <a:t> *s1, </a:t>
            </a:r>
            <a:r>
              <a:rPr lang="en-US" altLang="zh-CN" sz="2000" kern="0" dirty="0" err="1" smtClean="0"/>
              <a:t>HString</a:t>
            </a:r>
            <a:r>
              <a:rPr lang="en-US" altLang="zh-CN" sz="2000" kern="0" dirty="0" smtClean="0"/>
              <a:t> *s2)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000" kern="0" dirty="0" smtClean="0"/>
              <a:t>/*  </a:t>
            </a:r>
            <a:r>
              <a:rPr lang="zh-CN" altLang="en-US" sz="2000" kern="0" dirty="0" smtClean="0"/>
              <a:t>用</a:t>
            </a:r>
            <a:r>
              <a:rPr lang="en-US" altLang="zh-CN" sz="2000" kern="0" dirty="0" smtClean="0"/>
              <a:t>T</a:t>
            </a:r>
            <a:r>
              <a:rPr lang="zh-CN" altLang="en-US" sz="2000" kern="0" dirty="0" smtClean="0"/>
              <a:t>返回由</a:t>
            </a:r>
            <a:r>
              <a:rPr lang="en-US" altLang="zh-CN" sz="2000" kern="0" dirty="0" smtClean="0"/>
              <a:t>s1</a:t>
            </a:r>
            <a:r>
              <a:rPr lang="zh-CN" altLang="en-US" sz="2000" kern="0" dirty="0" smtClean="0"/>
              <a:t>和</a:t>
            </a:r>
            <a:r>
              <a:rPr lang="en-US" altLang="zh-CN" sz="2000" kern="0" dirty="0" smtClean="0"/>
              <a:t>s2</a:t>
            </a:r>
            <a:r>
              <a:rPr lang="zh-CN" altLang="en-US" sz="2000" kern="0" dirty="0" smtClean="0"/>
              <a:t>联结而成的串  *</a:t>
            </a:r>
            <a:r>
              <a:rPr lang="en-US" altLang="zh-CN" sz="2000" kern="0" dirty="0" smtClean="0"/>
              <a:t>/  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000" kern="0" dirty="0" smtClean="0"/>
              <a:t>{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k,  j , </a:t>
            </a:r>
            <a:r>
              <a:rPr lang="en-US" altLang="zh-CN" sz="2000" kern="0" dirty="0" err="1" smtClean="0"/>
              <a:t>t_len</a:t>
            </a:r>
            <a:r>
              <a:rPr lang="en-US" altLang="zh-CN" sz="2000" kern="0" dirty="0" smtClean="0"/>
              <a:t> ; 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if (T.ch)  free(T);     /*  </a:t>
            </a:r>
            <a:r>
              <a:rPr lang="zh-CN" altLang="en-US" sz="2000" kern="0" dirty="0" smtClean="0"/>
              <a:t>释放旧空间   *</a:t>
            </a:r>
            <a:r>
              <a:rPr lang="en-US" altLang="zh-CN" sz="2000" kern="0" dirty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t_len</a:t>
            </a:r>
            <a:r>
              <a:rPr lang="en-US" altLang="zh-CN" sz="2000" kern="0" dirty="0" smtClean="0"/>
              <a:t>=s1-&gt;length+s2-&gt;length ;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if ((p=(char *)</a:t>
            </a:r>
            <a:r>
              <a:rPr lang="en-US" altLang="zh-CN" sz="2000" kern="0" dirty="0" err="1" smtClean="0"/>
              <a:t>malloc</a:t>
            </a:r>
            <a:r>
              <a:rPr lang="en-US" altLang="zh-CN" sz="2000" kern="0" dirty="0" smtClean="0"/>
              <a:t>(</a:t>
            </a:r>
            <a:r>
              <a:rPr lang="en-US" altLang="zh-CN" sz="2000" kern="0" dirty="0" err="1" smtClean="0"/>
              <a:t>sizeof</a:t>
            </a:r>
            <a:r>
              <a:rPr lang="en-US" altLang="zh-CN" sz="2000" kern="0" dirty="0" smtClean="0"/>
              <a:t>((char)*</a:t>
            </a:r>
            <a:r>
              <a:rPr lang="en-US" altLang="zh-CN" sz="2000" kern="0" dirty="0" err="1" smtClean="0"/>
              <a:t>t_len</a:t>
            </a:r>
            <a:r>
              <a:rPr lang="en-US" altLang="zh-CN" sz="2000" kern="0" dirty="0" smtClean="0"/>
              <a:t>))==NULL)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kern="0" dirty="0" smtClean="0"/>
              <a:t>{   </a:t>
            </a:r>
            <a:r>
              <a:rPr lang="en-US" altLang="zh-CN" kern="0" dirty="0" err="1" smtClean="0"/>
              <a:t>printf</a:t>
            </a:r>
            <a:r>
              <a:rPr lang="en-US" altLang="zh-CN" kern="0" dirty="0" smtClean="0"/>
              <a:t>(“</a:t>
            </a:r>
            <a:r>
              <a:rPr lang="zh-CN" altLang="en-US" kern="0" dirty="0" smtClean="0"/>
              <a:t>系统空间不够，申请空间失败 ！</a:t>
            </a:r>
            <a:r>
              <a:rPr lang="en-US" altLang="zh-CN" kern="0" dirty="0" smtClean="0"/>
              <a:t>\n”) ; </a:t>
            </a:r>
          </a:p>
          <a:p>
            <a:pPr marL="1435100" lvl="4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kern="0" dirty="0" smtClean="0"/>
              <a:t>return ERROR  ;     }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for (j=0 ; j&lt;s-&gt;length; </a:t>
            </a:r>
            <a:r>
              <a:rPr lang="en-US" altLang="zh-CN" sz="2000" kern="0" dirty="0" err="1" smtClean="0"/>
              <a:t>j++</a:t>
            </a:r>
            <a:r>
              <a:rPr lang="en-US" altLang="zh-CN" sz="2000" kern="0" dirty="0" smtClean="0"/>
              <a:t>) 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kern="0" dirty="0" smtClean="0"/>
              <a:t>T-&gt;</a:t>
            </a:r>
            <a:r>
              <a:rPr lang="en-US" altLang="zh-CN" kern="0" dirty="0" err="1" smtClean="0"/>
              <a:t>ch</a:t>
            </a:r>
            <a:r>
              <a:rPr lang="en-US" altLang="zh-CN" kern="0" dirty="0" smtClean="0"/>
              <a:t>[j]=s1-&gt;</a:t>
            </a:r>
            <a:r>
              <a:rPr lang="en-US" altLang="zh-CN" kern="0" dirty="0" err="1" smtClean="0"/>
              <a:t>ch</a:t>
            </a:r>
            <a:r>
              <a:rPr lang="en-US" altLang="zh-CN" kern="0" dirty="0" smtClean="0"/>
              <a:t>[j] ;    /*  </a:t>
            </a:r>
            <a:r>
              <a:rPr lang="zh-CN" altLang="en-US" kern="0" dirty="0" smtClean="0"/>
              <a:t>将串</a:t>
            </a:r>
            <a:r>
              <a:rPr lang="en-US" altLang="zh-CN" kern="0" dirty="0" smtClean="0"/>
              <a:t>s</a:t>
            </a:r>
            <a:r>
              <a:rPr lang="zh-CN" altLang="en-US" kern="0" dirty="0" smtClean="0"/>
              <a:t>复制到串</a:t>
            </a:r>
            <a:r>
              <a:rPr lang="en-US" altLang="zh-CN" kern="0" dirty="0" smtClean="0"/>
              <a:t>T</a:t>
            </a:r>
            <a:r>
              <a:rPr lang="zh-CN" altLang="en-US" kern="0" dirty="0" smtClean="0"/>
              <a:t>中 *</a:t>
            </a:r>
            <a:r>
              <a:rPr lang="en-US" altLang="zh-CN" kern="0" dirty="0" smtClean="0"/>
              <a:t>/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for (k=s1-&gt;length, j=0 ; j&lt;s2-&gt;length; k++,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</a:t>
            </a:r>
          </a:p>
          <a:p>
            <a:pPr marL="1079500" lvl="3" indent="0" eaLnBrk="1" hangingPunct="1">
              <a:buFontTx/>
              <a:buNone/>
              <a:defRPr/>
            </a:pPr>
            <a:r>
              <a:rPr lang="en-US" altLang="zh-CN" dirty="0"/>
              <a:t>T-&gt;</a:t>
            </a:r>
            <a:r>
              <a:rPr lang="en-US" altLang="zh-CN" dirty="0" err="1"/>
              <a:t>ch</a:t>
            </a:r>
            <a:r>
              <a:rPr lang="en-US" altLang="zh-CN" dirty="0"/>
              <a:t>[j]=s1-&gt;</a:t>
            </a:r>
            <a:r>
              <a:rPr lang="en-US" altLang="zh-CN" dirty="0" err="1"/>
              <a:t>ch</a:t>
            </a:r>
            <a:r>
              <a:rPr lang="en-US" altLang="zh-CN" dirty="0"/>
              <a:t>[j] ;    /*  </a:t>
            </a:r>
            <a:r>
              <a:rPr lang="zh-CN" altLang="en-US" dirty="0"/>
              <a:t>将串</a:t>
            </a:r>
            <a:r>
              <a:rPr lang="en-US" altLang="zh-CN" dirty="0"/>
              <a:t>s2</a:t>
            </a:r>
            <a:r>
              <a:rPr lang="zh-CN" altLang="en-US" dirty="0"/>
              <a:t>复制到串</a:t>
            </a:r>
            <a:r>
              <a:rPr lang="en-US" altLang="zh-CN" dirty="0"/>
              <a:t>T</a:t>
            </a:r>
            <a:r>
              <a:rPr lang="zh-CN" altLang="en-US" dirty="0"/>
              <a:t>中 *</a:t>
            </a:r>
            <a:r>
              <a:rPr lang="en-US" altLang="zh-CN" dirty="0"/>
              <a:t>/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free(s1-&gt;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 ; 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free(s2-&gt;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 ; </a:t>
            </a:r>
          </a:p>
          <a:p>
            <a:pPr marL="7239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return OK ;   </a:t>
            </a:r>
          </a:p>
          <a:p>
            <a:pPr marL="355600" lvl="1" indent="0" eaLnBrk="1" hangingPunct="1">
              <a:buFontTx/>
              <a:buNone/>
              <a:defRPr/>
            </a:pPr>
            <a:r>
              <a:rPr lang="en-US" altLang="zh-CN" sz="2000" dirty="0"/>
              <a:t>}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  <a:defRPr/>
            </a:pP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152400" y="1143000"/>
            <a:ext cx="876300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355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22078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2877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串的链式存储结构和线性表的串的链式存储结构类似，采用单链表来存储串，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结点的构成是：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ea typeface="宋体" panose="02010600030101010101" pitchFamily="2" charset="-122"/>
                <a:cs typeface="楷体_GB2312"/>
              </a:rPr>
              <a:t>◆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data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域：存放字符，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data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域可存放的字符个数称为结点的大小；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ea typeface="宋体" panose="02010600030101010101" pitchFamily="2" charset="-122"/>
                <a:cs typeface="楷体_GB2312"/>
              </a:rPr>
              <a:t>◆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next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域：存放指向下一结点的指针。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    若每个结点仅存放一个字符，则结点的指针域就非常多，造成系统空间浪费，为节省存储空间，考虑串结构的特殊性，使每个结点存放若干个字符，这种结构称为块链结构。如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图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4-1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是块大小为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3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的串的块链式存储结构示意图。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693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仿宋_GB231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 smtClean="0">
                <a:effectLst/>
              </a:rPr>
              <a:t>4.2.3   </a:t>
            </a:r>
            <a:r>
              <a:rPr lang="zh-CN" altLang="en-US" sz="3600" kern="0" dirty="0" smtClean="0">
                <a:effectLst/>
                <a:ea typeface="楷体_GB2312"/>
                <a:cs typeface="楷体_GB2312"/>
              </a:rPr>
              <a:t>串的链式存储表示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969963" y="5157788"/>
            <a:ext cx="7067550" cy="1357312"/>
            <a:chOff x="443" y="48"/>
            <a:chExt cx="4453" cy="855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443" y="48"/>
              <a:ext cx="4453" cy="449"/>
              <a:chOff x="-138" y="3618"/>
              <a:chExt cx="4453" cy="449"/>
            </a:xfrm>
          </p:grpSpPr>
          <p:grpSp>
            <p:nvGrpSpPr>
              <p:cNvPr id="39943" name="Group 5"/>
              <p:cNvGrpSpPr>
                <a:grpSpLocks/>
              </p:cNvGrpSpPr>
              <p:nvPr/>
            </p:nvGrpSpPr>
            <p:grpSpPr bwMode="auto">
              <a:xfrm>
                <a:off x="432" y="3840"/>
                <a:ext cx="1104" cy="227"/>
                <a:chOff x="432" y="3840"/>
                <a:chExt cx="1104" cy="227"/>
              </a:xfrm>
            </p:grpSpPr>
            <p:sp>
              <p:nvSpPr>
                <p:cNvPr id="39961" name="Rectangle 6"/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ea typeface="宋体" panose="02010600030101010101" pitchFamily="2" charset="-122"/>
                      <a:cs typeface="楷体_GB2312"/>
                    </a:rPr>
                    <a:t>a    b   c  </a:t>
                  </a:r>
                </a:p>
              </p:txBody>
            </p:sp>
            <p:sp>
              <p:nvSpPr>
                <p:cNvPr id="39962" name="Line 7"/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3" name="Line 8"/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4" name="Line 9"/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5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44" name="Group 11"/>
              <p:cNvGrpSpPr>
                <a:grpSpLocks/>
              </p:cNvGrpSpPr>
              <p:nvPr/>
            </p:nvGrpSpPr>
            <p:grpSpPr bwMode="auto">
              <a:xfrm>
                <a:off x="1536" y="3840"/>
                <a:ext cx="1104" cy="227"/>
                <a:chOff x="432" y="3840"/>
                <a:chExt cx="1104" cy="227"/>
              </a:xfrm>
            </p:grpSpPr>
            <p:sp>
              <p:nvSpPr>
                <p:cNvPr id="3995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2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ea typeface="宋体" panose="02010600030101010101" pitchFamily="2" charset="-122"/>
                      <a:cs typeface="楷体_GB2312"/>
                    </a:rPr>
                    <a:t>e    p   c  </a:t>
                  </a:r>
                </a:p>
              </p:txBody>
            </p:sp>
            <p:sp>
              <p:nvSpPr>
                <p:cNvPr id="39957" name="Line 13"/>
                <p:cNvSpPr>
                  <a:spLocks noChangeShapeType="1"/>
                </p:cNvSpPr>
                <p:nvPr/>
              </p:nvSpPr>
              <p:spPr bwMode="auto">
                <a:xfrm>
                  <a:off x="67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8" name="Line 14"/>
                <p:cNvSpPr>
                  <a:spLocks noChangeShapeType="1"/>
                </p:cNvSpPr>
                <p:nvPr/>
              </p:nvSpPr>
              <p:spPr bwMode="auto">
                <a:xfrm>
                  <a:off x="91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9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60" name="Line 16"/>
                <p:cNvSpPr>
                  <a:spLocks noChangeShapeType="1"/>
                </p:cNvSpPr>
                <p:nvPr/>
              </p:nvSpPr>
              <p:spPr bwMode="auto">
                <a:xfrm>
                  <a:off x="1248" y="3957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45" name="Group 17"/>
              <p:cNvGrpSpPr>
                <a:grpSpLocks/>
              </p:cNvGrpSpPr>
              <p:nvPr/>
            </p:nvGrpSpPr>
            <p:grpSpPr bwMode="auto">
              <a:xfrm>
                <a:off x="3408" y="3840"/>
                <a:ext cx="907" cy="227"/>
                <a:chOff x="3408" y="3840"/>
                <a:chExt cx="907" cy="227"/>
              </a:xfrm>
            </p:grpSpPr>
            <p:sp>
              <p:nvSpPr>
                <p:cNvPr id="39952" name="Rectangle 18"/>
                <p:cNvSpPr>
                  <a:spLocks noChangeArrowheads="1"/>
                </p:cNvSpPr>
                <p:nvPr/>
              </p:nvSpPr>
              <p:spPr bwMode="auto">
                <a:xfrm>
                  <a:off x="3408" y="3840"/>
                  <a:ext cx="90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ea typeface="宋体" panose="02010600030101010101" pitchFamily="2" charset="-122"/>
                      <a:cs typeface="楷体_GB2312"/>
                    </a:rPr>
                    <a:t>g   </a:t>
                  </a:r>
                  <a:r>
                    <a:rPr lang="en-US" altLang="zh-CN" sz="2000">
                      <a:ea typeface="宋体" panose="02010600030101010101" pitchFamily="2" charset="-122"/>
                      <a:cs typeface="楷体_GB2312"/>
                    </a:rPr>
                    <a:t>@   @</a:t>
                  </a:r>
                  <a:r>
                    <a:rPr lang="en-US" altLang="zh-CN" sz="2400">
                      <a:ea typeface="宋体" panose="02010600030101010101" pitchFamily="2" charset="-122"/>
                      <a:cs typeface="楷体_GB2312"/>
                    </a:rPr>
                    <a:t> </a:t>
                  </a:r>
                  <a:r>
                    <a:rPr lang="en-US" altLang="zh-CN" sz="2400">
                      <a:ea typeface="Arial Unicode MS" pitchFamily="34" charset="-122"/>
                      <a:cs typeface="楷体_GB2312"/>
                    </a:rPr>
                    <a:t>⋀</a:t>
                  </a:r>
                  <a:r>
                    <a:rPr lang="en-US" altLang="zh-CN" sz="2400">
                      <a:ea typeface="宋体" panose="02010600030101010101" pitchFamily="2" charset="-122"/>
                      <a:cs typeface="楷体_GB2312"/>
                    </a:rPr>
                    <a:t> </a:t>
                  </a:r>
                </a:p>
              </p:txBody>
            </p:sp>
            <p:sp>
              <p:nvSpPr>
                <p:cNvPr id="39953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4" name="Line 20"/>
                <p:cNvSpPr>
                  <a:spLocks noChangeShapeType="1"/>
                </p:cNvSpPr>
                <p:nvPr/>
              </p:nvSpPr>
              <p:spPr bwMode="auto">
                <a:xfrm>
                  <a:off x="388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5" name="Line 21"/>
                <p:cNvSpPr>
                  <a:spLocks noChangeShapeType="1"/>
                </p:cNvSpPr>
                <p:nvPr/>
              </p:nvSpPr>
              <p:spPr bwMode="auto">
                <a:xfrm>
                  <a:off x="4128" y="384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946" name="Rectangle 22"/>
              <p:cNvSpPr>
                <a:spLocks noChangeArrowheads="1"/>
              </p:cNvSpPr>
              <p:nvPr/>
            </p:nvSpPr>
            <p:spPr bwMode="auto">
              <a:xfrm>
                <a:off x="2688" y="3840"/>
                <a:ext cx="43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ea typeface="Arial Unicode MS" pitchFamily="34" charset="-122"/>
                    <a:cs typeface="楷体_GB2312"/>
                  </a:rPr>
                  <a:t>⋯⋯</a:t>
                </a:r>
                <a:endParaRPr lang="zh-CN" altLang="en-US" sz="2400"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39947" name="Line 23"/>
              <p:cNvSpPr>
                <a:spLocks noChangeShapeType="1"/>
              </p:cNvSpPr>
              <p:nvPr/>
            </p:nvSpPr>
            <p:spPr bwMode="auto">
              <a:xfrm>
                <a:off x="3120" y="3957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9948" name="Group 24"/>
              <p:cNvGrpSpPr>
                <a:grpSpLocks/>
              </p:cNvGrpSpPr>
              <p:nvPr/>
            </p:nvGrpSpPr>
            <p:grpSpPr bwMode="auto">
              <a:xfrm>
                <a:off x="-138" y="3618"/>
                <a:ext cx="576" cy="336"/>
                <a:chOff x="4656" y="3792"/>
                <a:chExt cx="576" cy="336"/>
              </a:xfrm>
            </p:grpSpPr>
            <p:sp>
              <p:nvSpPr>
                <p:cNvPr id="399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ea typeface="宋体" panose="02010600030101010101" pitchFamily="2" charset="-122"/>
                      <a:cs typeface="楷体_GB2312"/>
                    </a:rPr>
                    <a:t>head</a:t>
                  </a:r>
                </a:p>
              </p:txBody>
            </p:sp>
            <p:sp>
              <p:nvSpPr>
                <p:cNvPr id="39950" name="Line 26"/>
                <p:cNvSpPr>
                  <a:spLocks noChangeShapeType="1"/>
                </p:cNvSpPr>
                <p:nvPr/>
              </p:nvSpPr>
              <p:spPr bwMode="auto">
                <a:xfrm>
                  <a:off x="4848" y="4032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51" name="Line 27"/>
                <p:cNvSpPr>
                  <a:spLocks noChangeShapeType="1"/>
                </p:cNvSpPr>
                <p:nvPr/>
              </p:nvSpPr>
              <p:spPr bwMode="auto">
                <a:xfrm>
                  <a:off x="4848" y="41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42" name="Rectangle 28"/>
            <p:cNvSpPr>
              <a:spLocks noChangeArrowheads="1"/>
            </p:cNvSpPr>
            <p:nvPr/>
          </p:nvSpPr>
          <p:spPr bwMode="auto">
            <a:xfrm>
              <a:off x="1392" y="663"/>
              <a:ext cx="26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/>
                  <a:ea typeface="楷体_GB2312"/>
                  <a:cs typeface="楷体_GB2312"/>
                </a:rPr>
                <a:t>图</a:t>
              </a:r>
              <a:r>
                <a:rPr kumimoji="0" lang="en-US" altLang="zh-CN" sz="2000">
                  <a:ea typeface="楷体_GB2312"/>
                  <a:cs typeface="楷体_GB2312"/>
                </a:rPr>
                <a:t>4-1   </a:t>
              </a:r>
              <a:r>
                <a:rPr kumimoji="0" lang="zh-CN" altLang="en-US" sz="2000">
                  <a:latin typeface="楷体_GB2312"/>
                  <a:ea typeface="楷体_GB2312"/>
                  <a:cs typeface="楷体_GB2312"/>
                </a:rPr>
                <a:t>串的块链式存储结构示意图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5"/>
          <p:cNvSpPr>
            <a:spLocks/>
          </p:cNvSpPr>
          <p:nvPr/>
        </p:nvSpPr>
        <p:spPr bwMode="auto">
          <a:xfrm>
            <a:off x="6621463" y="887413"/>
            <a:ext cx="182562" cy="2141537"/>
          </a:xfrm>
          <a:prstGeom prst="rightBrace">
            <a:avLst>
              <a:gd name="adj1" fmla="val 97754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715963" y="3500438"/>
            <a:ext cx="7556500" cy="57943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可表示为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：（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baseline="-30000">
                <a:latin typeface="楷体_GB2312"/>
                <a:ea typeface="楷体_GB2312"/>
                <a:cs typeface="楷体_GB2312"/>
              </a:rPr>
              <a:t>1 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,  a</a:t>
            </a:r>
            <a:r>
              <a:rPr lang="en-US" altLang="zh-CN" baseline="-30000">
                <a:latin typeface="楷体_GB2312"/>
                <a:ea typeface="楷体_GB2312"/>
                <a:cs typeface="楷体_GB2312"/>
              </a:rPr>
              <a:t>2   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>
                <a:ea typeface="楷体_GB2312"/>
                <a:cs typeface="楷体_GB2312"/>
              </a:rPr>
              <a:t>……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,    a</a:t>
            </a:r>
            <a:r>
              <a:rPr lang="en-US" altLang="zh-CN" baseline="-30000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 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630988" y="1563688"/>
            <a:ext cx="25130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0000"/>
                </a:solidFill>
              </a:rPr>
              <a:t>线性结构</a:t>
            </a: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827088" y="862013"/>
            <a:ext cx="5761037" cy="2166937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第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章  线性表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第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章  栈和队列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第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章  串</a:t>
            </a: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第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章  数组和广义表</a:t>
            </a:r>
            <a:r>
              <a:rPr lang="zh-CN" altLang="en-US" b="0">
                <a:latin typeface="楷体_GB2312"/>
                <a:ea typeface="楷体_GB2312"/>
                <a:cs typeface="楷体_GB231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74625" y="260350"/>
            <a:ext cx="876300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355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723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2619375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3179763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3636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4094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4551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5008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串的块链式存储的类型定义包括：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⑴ </a:t>
            </a:r>
            <a:r>
              <a:rPr lang="zh-CN" altLang="en-US" sz="2000">
                <a:ea typeface="宋体" panose="02010600030101010101" pitchFamily="2" charset="-122"/>
              </a:rPr>
              <a:t>块结点的类型定义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#define BLOCK_SIZE  4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typedef  struct  Blstrtype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{  char  data[BLOCK_SIZE] ;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struct  Blstrtype  *next;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}BNODE ;</a:t>
            </a: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74625" y="3554413"/>
            <a:ext cx="86042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       基于这种存储结构，以结点为单位分配存储；因此一个串放在整数个结点中，在串末尾填上特殊字符表示串的终结。</a:t>
            </a:r>
            <a:endParaRPr lang="en-US" altLang="zh-CN" sz="2400"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    </a:t>
            </a:r>
            <a:r>
              <a:rPr lang="zh-CN" altLang="en-US" sz="2400">
                <a:ea typeface="楷体_GB2312"/>
                <a:cs typeface="楷体_GB2312"/>
              </a:rPr>
              <a:t>一个结点内可以存放一个字符；也可以存放多个字符。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ea typeface="楷体_GB2312"/>
                <a:cs typeface="楷体_GB2312"/>
              </a:rPr>
              <a:t>        当一个结点内存放多个字符时，往往会使操作过程变得较为复杂，如果执行串中插入或删除字符操作，通常需要在块间移动字符。</a:t>
            </a: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4140200" y="692150"/>
            <a:ext cx="4572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(2)  </a:t>
            </a:r>
            <a:r>
              <a:rPr lang="zh-CN" altLang="en-US" sz="2000">
                <a:ea typeface="楷体_GB2312"/>
                <a:cs typeface="楷体_GB2312"/>
              </a:rPr>
              <a:t>块链串的类型定义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typedef  struct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{  BNODE  head;     /*  </a:t>
            </a:r>
            <a:r>
              <a:rPr lang="zh-CN" altLang="en-US" sz="2000">
                <a:ea typeface="楷体_GB2312"/>
                <a:cs typeface="楷体_GB2312"/>
              </a:rPr>
              <a:t>头指针  *</a:t>
            </a:r>
            <a:r>
              <a:rPr lang="en-US" altLang="zh-CN" sz="2000">
                <a:ea typeface="楷体_GB2312"/>
                <a:cs typeface="楷体_GB2312"/>
              </a:rPr>
              <a:t>/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int  Strlen ;        /*  </a:t>
            </a:r>
            <a:r>
              <a:rPr lang="zh-CN" altLang="en-US" sz="2000">
                <a:ea typeface="楷体_GB2312"/>
                <a:cs typeface="楷体_GB2312"/>
              </a:rPr>
              <a:t>当前长度  *</a:t>
            </a:r>
            <a:r>
              <a:rPr lang="en-US" altLang="zh-CN" sz="2000">
                <a:ea typeface="楷体_GB2312"/>
                <a:cs typeface="楷体_GB2312"/>
              </a:rPr>
              <a:t>/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} Blstring 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46" name="Rectangle 22"/>
          <p:cNvSpPr>
            <a:spLocks noChangeArrowheads="1"/>
          </p:cNvSpPr>
          <p:nvPr/>
        </p:nvSpPr>
        <p:spPr bwMode="auto">
          <a:xfrm>
            <a:off x="228600" y="765175"/>
            <a:ext cx="891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typedef struct{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char *ch;      //</a:t>
            </a:r>
            <a:r>
              <a:rPr lang="zh-CN" altLang="en-US" sz="2800">
                <a:latin typeface="宋体" panose="02010600030101010101" pitchFamily="2" charset="-122"/>
              </a:rPr>
              <a:t>若串非空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则按串长分配存储区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             //</a:t>
            </a:r>
            <a:r>
              <a:rPr lang="zh-CN" altLang="en-US" sz="2800">
                <a:latin typeface="宋体" panose="02010600030101010101" pitchFamily="2" charset="-122"/>
              </a:rPr>
              <a:t>否则</a:t>
            </a:r>
            <a:r>
              <a:rPr lang="en-US" altLang="zh-CN" sz="2800">
                <a:latin typeface="宋体" panose="02010600030101010101" pitchFamily="2" charset="-122"/>
              </a:rPr>
              <a:t>ch</a:t>
            </a:r>
            <a:r>
              <a:rPr lang="zh-CN" altLang="en-US" sz="2800">
                <a:latin typeface="宋体" panose="02010600030101010101" pitchFamily="2" charset="-122"/>
              </a:rPr>
              <a:t>为</a:t>
            </a:r>
            <a:r>
              <a:rPr lang="en-US" altLang="zh-CN" sz="2800">
                <a:latin typeface="宋体" panose="02010600030101010101" pitchFamily="2" charset="-122"/>
              </a:rPr>
              <a:t>NULL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int  length;   //</a:t>
            </a:r>
            <a:r>
              <a:rPr lang="zh-CN" altLang="en-US" sz="2800">
                <a:latin typeface="宋体" panose="02010600030101010101" pitchFamily="2" charset="-122"/>
              </a:rPr>
              <a:t>串长度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}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HString;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                                       </a:t>
            </a:r>
          </a:p>
        </p:txBody>
      </p:sp>
      <p:sp>
        <p:nvSpPr>
          <p:cNvPr id="41987" name="Rectangle 23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顺序存储表示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1"/>
          <p:cNvGraphicFramePr>
            <a:graphicFrameLocks noChangeAspect="1"/>
          </p:cNvGraphicFramePr>
          <p:nvPr/>
        </p:nvGraphicFramePr>
        <p:xfrm>
          <a:off x="457200" y="1041400"/>
          <a:ext cx="8356600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VISIO" r:id="rId3" imgW="7056720" imgH="2126880" progId="Visio.Drawing.5">
                  <p:embed/>
                </p:oleObj>
              </mc:Choice>
              <mc:Fallback>
                <p:oleObj name="VISIO" r:id="rId3" imgW="7056720" imgH="2126880" progId="Visio.Drawing.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41400"/>
                        <a:ext cx="8356600" cy="3395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22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链式存储表示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7"/>
          <p:cNvSpPr>
            <a:spLocks noChangeArrowheads="1"/>
          </p:cNvSpPr>
          <p:nvPr/>
        </p:nvSpPr>
        <p:spPr bwMode="auto">
          <a:xfrm>
            <a:off x="228600" y="765175"/>
            <a:ext cx="89154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/>
              <a:t>#define CHUNKSIZE 80       //</a:t>
            </a:r>
            <a:r>
              <a:rPr lang="zh-CN" altLang="en-US" sz="2800"/>
              <a:t>可由用户定义的块大小</a:t>
            </a:r>
          </a:p>
          <a:p>
            <a:pPr>
              <a:buFontTx/>
              <a:buNone/>
            </a:pPr>
            <a:r>
              <a:rPr lang="en-US" altLang="zh-CN" sz="2800"/>
              <a:t>typedef struct Chunk{</a:t>
            </a:r>
          </a:p>
          <a:p>
            <a:pPr>
              <a:buFontTx/>
              <a:buNone/>
            </a:pPr>
            <a:r>
              <a:rPr lang="en-US" altLang="zh-CN" sz="2800"/>
              <a:t>   char  ch[CHUNKSIZE];</a:t>
            </a:r>
          </a:p>
          <a:p>
            <a:pPr>
              <a:buFontTx/>
              <a:buNone/>
            </a:pPr>
            <a:r>
              <a:rPr lang="en-US" altLang="zh-CN" sz="2800"/>
              <a:t>   struct Chunk *next;</a:t>
            </a:r>
          </a:p>
          <a:p>
            <a:pPr>
              <a:buFontTx/>
              <a:buNone/>
            </a:pPr>
            <a:r>
              <a:rPr lang="en-US" altLang="zh-CN" sz="2800"/>
              <a:t>}Chunk;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typedef struct{</a:t>
            </a:r>
          </a:p>
          <a:p>
            <a:pPr>
              <a:buFontTx/>
              <a:buNone/>
            </a:pPr>
            <a:r>
              <a:rPr lang="en-US" altLang="zh-CN" sz="2800"/>
              <a:t>   Chunk *head,*tail;      //</a:t>
            </a:r>
            <a:r>
              <a:rPr lang="zh-CN" altLang="en-US" sz="2800"/>
              <a:t>串的头指针和尾指针</a:t>
            </a:r>
          </a:p>
          <a:p>
            <a:pPr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int curlen;             //</a:t>
            </a:r>
            <a:r>
              <a:rPr lang="zh-CN" altLang="en-US" sz="2800"/>
              <a:t>串的当前长度</a:t>
            </a:r>
          </a:p>
          <a:p>
            <a:pPr>
              <a:buFontTx/>
              <a:buNone/>
            </a:pPr>
            <a:r>
              <a:rPr lang="en-US" altLang="zh-CN" sz="2800"/>
              <a:t>}LString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                               </a:t>
            </a:r>
          </a:p>
        </p:txBody>
      </p:sp>
      <p:sp>
        <p:nvSpPr>
          <p:cNvPr id="44035" name="Rectangle 29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链式存储表示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39688" y="3213100"/>
            <a:ext cx="9104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可将多个字符存放在一个结点中，以克服其缺点</a:t>
            </a:r>
          </a:p>
        </p:txBody>
      </p:sp>
      <p:sp>
        <p:nvSpPr>
          <p:cNvPr id="45059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692150"/>
            <a:ext cx="4067175" cy="1054100"/>
          </a:xfr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楷体_GB2312"/>
                <a:cs typeface="楷体_GB2312"/>
              </a:rPr>
              <a:t>优点：操作方便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楷体_GB2312"/>
                <a:cs typeface="楷体_GB2312"/>
              </a:rPr>
              <a:t>缺点：存储密度较低</a:t>
            </a:r>
          </a:p>
        </p:txBody>
      </p:sp>
      <p:grpSp>
        <p:nvGrpSpPr>
          <p:cNvPr id="45060" name="Group 18"/>
          <p:cNvGrpSpPr>
            <a:grpSpLocks noChangeAspect="1"/>
          </p:cNvGrpSpPr>
          <p:nvPr/>
        </p:nvGrpSpPr>
        <p:grpSpPr bwMode="auto">
          <a:xfrm>
            <a:off x="1960563" y="1976438"/>
            <a:ext cx="5899150" cy="1055687"/>
            <a:chOff x="1200" y="1296"/>
            <a:chExt cx="3716" cy="665"/>
          </a:xfrm>
        </p:grpSpPr>
        <p:sp>
          <p:nvSpPr>
            <p:cNvPr id="45065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200" y="1296"/>
              <a:ext cx="3716" cy="65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Line 19"/>
            <p:cNvSpPr>
              <a:spLocks noChangeShapeType="1"/>
            </p:cNvSpPr>
            <p:nvPr/>
          </p:nvSpPr>
          <p:spPr bwMode="auto">
            <a:xfrm>
              <a:off x="2625" y="1635"/>
              <a:ext cx="22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Rectangle 20"/>
            <p:cNvSpPr>
              <a:spLocks noChangeArrowheads="1"/>
            </p:cNvSpPr>
            <p:nvPr/>
          </p:nvSpPr>
          <p:spPr bwMode="auto">
            <a:xfrm>
              <a:off x="2628" y="1673"/>
              <a:ext cx="1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3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实际分配的存储位</a:t>
              </a:r>
              <a:endParaRPr lang="zh-CN" altLang="en-US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5068" name="Rectangle 21"/>
            <p:cNvSpPr>
              <a:spLocks noChangeArrowheads="1"/>
            </p:cNvSpPr>
            <p:nvPr/>
          </p:nvSpPr>
          <p:spPr bwMode="auto">
            <a:xfrm>
              <a:off x="2618" y="1340"/>
              <a:ext cx="1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3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串值所占的存储位</a:t>
              </a:r>
              <a:endParaRPr lang="zh-CN" altLang="en-US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5069" name="Rectangle 22"/>
            <p:cNvSpPr>
              <a:spLocks noChangeArrowheads="1"/>
            </p:cNvSpPr>
            <p:nvPr/>
          </p:nvSpPr>
          <p:spPr bwMode="auto">
            <a:xfrm>
              <a:off x="1235" y="1489"/>
              <a:ext cx="9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3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存储密度</a:t>
              </a:r>
              <a:endParaRPr lang="zh-CN" altLang="en-US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5070" name="Rectangle 23"/>
            <p:cNvSpPr>
              <a:spLocks noChangeArrowheads="1"/>
            </p:cNvSpPr>
            <p:nvPr/>
          </p:nvSpPr>
          <p:spPr bwMode="auto">
            <a:xfrm>
              <a:off x="2402" y="145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3000">
                  <a:solidFill>
                    <a:srgbClr val="000000"/>
                  </a:solidFill>
                  <a:latin typeface="Symbol" panose="05050102010706020507" pitchFamily="18" charset="2"/>
                  <a:ea typeface="楷体_GB2312"/>
                  <a:cs typeface="楷体_GB2312"/>
                </a:rPr>
                <a:t>=</a:t>
              </a:r>
              <a:endParaRPr lang="en-US" altLang="zh-CN" sz="2400">
                <a:ea typeface="楷体_GB2312"/>
                <a:cs typeface="楷体_GB2312"/>
              </a:endParaRPr>
            </a:p>
          </p:txBody>
        </p:sp>
      </p:grpSp>
      <p:grpSp>
        <p:nvGrpSpPr>
          <p:cNvPr id="45061" name="Group 29"/>
          <p:cNvGrpSpPr>
            <a:grpSpLocks/>
          </p:cNvGrpSpPr>
          <p:nvPr/>
        </p:nvGrpSpPr>
        <p:grpSpPr bwMode="auto">
          <a:xfrm>
            <a:off x="611188" y="4005263"/>
            <a:ext cx="7632700" cy="2012950"/>
            <a:chOff x="385" y="2523"/>
            <a:chExt cx="4808" cy="1268"/>
          </a:xfrm>
        </p:grpSpPr>
        <p:graphicFrame>
          <p:nvGraphicFramePr>
            <p:cNvPr id="45063" name="Object 25"/>
            <p:cNvGraphicFramePr>
              <a:graphicFrameLocks noChangeAspect="1"/>
            </p:cNvGraphicFramePr>
            <p:nvPr/>
          </p:nvGraphicFramePr>
          <p:xfrm>
            <a:off x="385" y="2523"/>
            <a:ext cx="4808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" name="VISIO" r:id="rId3" imgW="7056720" imgH="2126880" progId="Visio.Drawing.5">
                    <p:embed/>
                  </p:oleObj>
                </mc:Choice>
                <mc:Fallback>
                  <p:oleObj name="VISIO" r:id="rId3" imgW="7056720" imgH="2126880" progId="Visio.Drawing.5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523"/>
                          <a:ext cx="4808" cy="12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4" name="Line 28"/>
            <p:cNvSpPr>
              <a:spLocks noChangeShapeType="1"/>
            </p:cNvSpPr>
            <p:nvPr/>
          </p:nvSpPr>
          <p:spPr bwMode="auto">
            <a:xfrm>
              <a:off x="748" y="3113"/>
              <a:ext cx="444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2" name="Rectangle 30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链式存储表示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8"/>
          <p:cNvSpPr txBox="1">
            <a:spLocks noChangeAspect="1" noChangeArrowheads="1"/>
          </p:cNvSpPr>
          <p:nvPr/>
        </p:nvSpPr>
        <p:spPr bwMode="auto">
          <a:xfrm>
            <a:off x="0" y="1484313"/>
            <a:ext cx="8812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算法目的：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3382963"/>
            <a:ext cx="8964613" cy="1717675"/>
            <a:chOff x="0" y="2131"/>
            <a:chExt cx="5647" cy="1082"/>
          </a:xfrm>
        </p:grpSpPr>
        <p:sp>
          <p:nvSpPr>
            <p:cNvPr id="46086" name="Rectangle 9"/>
            <p:cNvSpPr>
              <a:spLocks noChangeArrowheads="1"/>
            </p:cNvSpPr>
            <p:nvPr/>
          </p:nvSpPr>
          <p:spPr bwMode="auto">
            <a:xfrm>
              <a:off x="340" y="2573"/>
              <a:ext cx="53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BF</a:t>
              </a:r>
              <a:r>
                <a:rPr lang="zh-CN" altLang="en-US" sz="24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算法</a:t>
              </a: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（又称古典的、经典的、朴素的、穷举的）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KMP</a:t>
              </a: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算法（特点：速度快）</a:t>
              </a:r>
            </a:p>
          </p:txBody>
        </p:sp>
        <p:sp>
          <p:nvSpPr>
            <p:cNvPr id="46087" name="Rectangle 10"/>
            <p:cNvSpPr>
              <a:spLocks noChangeArrowheads="1"/>
            </p:cNvSpPr>
            <p:nvPr/>
          </p:nvSpPr>
          <p:spPr bwMode="auto">
            <a:xfrm>
              <a:off x="0" y="2131"/>
              <a:ext cx="141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>
                  <a:solidFill>
                    <a:schemeClr val="hlink"/>
                  </a:solidFill>
                  <a:ea typeface="楷体_GB2312"/>
                  <a:cs typeface="楷体_GB2312"/>
                </a:rPr>
                <a:t>算法种类：</a:t>
              </a:r>
            </a:p>
          </p:txBody>
        </p:sp>
      </p:grpSp>
      <p:sp>
        <p:nvSpPr>
          <p:cNvPr id="46084" name="Rectangle 11"/>
          <p:cNvSpPr>
            <a:spLocks noChangeArrowheads="1"/>
          </p:cNvSpPr>
          <p:nvPr/>
        </p:nvSpPr>
        <p:spPr bwMode="auto">
          <a:xfrm>
            <a:off x="539750" y="2185988"/>
            <a:ext cx="8121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确定主串中所含子串第一次出现的位置（定位）</a:t>
            </a: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即如何实现</a:t>
            </a:r>
            <a:r>
              <a:rPr lang="en-US" altLang="zh-CN" sz="2400">
                <a:ea typeface="楷体_GB2312"/>
                <a:cs typeface="楷体_GB2312"/>
              </a:rPr>
              <a:t> Index(S,T,pos)</a:t>
            </a:r>
            <a:r>
              <a:rPr lang="zh-CN" altLang="en-US" sz="2400">
                <a:ea typeface="楷体_GB2312"/>
                <a:cs typeface="楷体_GB2312"/>
              </a:rPr>
              <a:t>函数</a:t>
            </a:r>
          </a:p>
        </p:txBody>
      </p:sp>
      <p:sp>
        <p:nvSpPr>
          <p:cNvPr id="46085" name="Rectangle 13"/>
          <p:cNvSpPr>
            <a:spLocks noChangeArrowheads="1"/>
          </p:cNvSpPr>
          <p:nvPr/>
        </p:nvSpPr>
        <p:spPr bwMode="auto">
          <a:xfrm>
            <a:off x="0" y="0"/>
            <a:ext cx="5508625" cy="10207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/>
              <a:t>4.3  </a:t>
            </a:r>
            <a:r>
              <a:rPr lang="zh-CN" altLang="en-US" sz="3600">
                <a:ea typeface="楷体_GB2312"/>
                <a:cs typeface="楷体_GB2312"/>
              </a:rPr>
              <a:t>串的模式匹配算法</a:t>
            </a:r>
            <a:endParaRPr lang="zh-CN" altLang="en-US" sz="36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6481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327025" y="346075"/>
            <a:ext cx="8435975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endParaRPr lang="en-US" altLang="zh-CN" sz="2800" b="0">
              <a:latin typeface="楷体_GB2312"/>
            </a:endParaRP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楷体_GB2312"/>
              </a:rPr>
              <a:t> </a:t>
            </a: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1012825" y="649288"/>
            <a:ext cx="72390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S  : a b a b c a b c a c b a 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T  : a b c</a:t>
            </a:r>
          </a:p>
        </p:txBody>
      </p:sp>
      <p:sp>
        <p:nvSpPr>
          <p:cNvPr id="756743" name="Line 7"/>
          <p:cNvSpPr>
            <a:spLocks noChangeShapeType="1"/>
          </p:cNvSpPr>
          <p:nvPr/>
        </p:nvSpPr>
        <p:spPr bwMode="auto">
          <a:xfrm>
            <a:off x="1774825" y="3444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44" name="Line 8"/>
          <p:cNvSpPr>
            <a:spLocks noChangeShapeType="1"/>
          </p:cNvSpPr>
          <p:nvPr/>
        </p:nvSpPr>
        <p:spPr bwMode="auto">
          <a:xfrm flipV="1">
            <a:off x="1774825" y="18684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1089025" y="115888"/>
            <a:ext cx="8382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i</a:t>
            </a:r>
            <a:endParaRPr lang="en-US" altLang="zh-CN">
              <a:solidFill>
                <a:srgbClr val="FFCC99"/>
              </a:solidFill>
              <a:ea typeface="宋体" pitchFamily="2" charset="-122"/>
              <a:cs typeface="+mn-cs"/>
            </a:endParaRP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1089025" y="1792288"/>
            <a:ext cx="4572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j</a:t>
            </a:r>
            <a:endParaRPr lang="en-US" altLang="zh-CN">
              <a:solidFill>
                <a:schemeClr val="folHlink"/>
              </a:solidFill>
              <a:ea typeface="宋体" pitchFamily="2" charset="-122"/>
              <a:cs typeface="+mn-cs"/>
            </a:endParaRPr>
          </a:p>
        </p:txBody>
      </p:sp>
      <p:sp>
        <p:nvSpPr>
          <p:cNvPr id="756747" name="Line 11"/>
          <p:cNvSpPr>
            <a:spLocks noChangeShapeType="1"/>
          </p:cNvSpPr>
          <p:nvPr/>
        </p:nvSpPr>
        <p:spPr bwMode="auto">
          <a:xfrm flipV="1">
            <a:off x="2079625" y="18684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48" name="Line 12"/>
          <p:cNvSpPr>
            <a:spLocks noChangeShapeType="1"/>
          </p:cNvSpPr>
          <p:nvPr/>
        </p:nvSpPr>
        <p:spPr bwMode="auto">
          <a:xfrm flipV="1">
            <a:off x="2460625" y="18684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49" name="Line 13"/>
          <p:cNvSpPr>
            <a:spLocks noChangeShapeType="1"/>
          </p:cNvSpPr>
          <p:nvPr/>
        </p:nvSpPr>
        <p:spPr bwMode="auto">
          <a:xfrm>
            <a:off x="2079625" y="3444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0" name="Line 14"/>
          <p:cNvSpPr>
            <a:spLocks noChangeShapeType="1"/>
          </p:cNvSpPr>
          <p:nvPr/>
        </p:nvSpPr>
        <p:spPr bwMode="auto">
          <a:xfrm>
            <a:off x="2384425" y="3444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1012825" y="2841625"/>
            <a:ext cx="7696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S  : a b a b c a b c a c b a b 	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T   :   a b c</a:t>
            </a:r>
          </a:p>
        </p:txBody>
      </p:sp>
      <p:sp>
        <p:nvSpPr>
          <p:cNvPr id="756752" name="Line 16"/>
          <p:cNvSpPr>
            <a:spLocks noChangeShapeType="1"/>
          </p:cNvSpPr>
          <p:nvPr/>
        </p:nvSpPr>
        <p:spPr bwMode="auto">
          <a:xfrm>
            <a:off x="2079625" y="24780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 flipV="1">
            <a:off x="2079625" y="40020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4" name="Text Box 18"/>
          <p:cNvSpPr txBox="1">
            <a:spLocks noChangeArrowheads="1"/>
          </p:cNvSpPr>
          <p:nvPr/>
        </p:nvSpPr>
        <p:spPr bwMode="auto">
          <a:xfrm>
            <a:off x="1012825" y="4764088"/>
            <a:ext cx="5257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S  : a b a b c a b c a c b a 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+mn-cs"/>
              </a:rPr>
              <a:t>T  :       a b c</a:t>
            </a:r>
          </a:p>
        </p:txBody>
      </p:sp>
      <p:sp>
        <p:nvSpPr>
          <p:cNvPr id="756755" name="Line 19"/>
          <p:cNvSpPr>
            <a:spLocks noChangeShapeType="1"/>
          </p:cNvSpPr>
          <p:nvPr/>
        </p:nvSpPr>
        <p:spPr bwMode="auto">
          <a:xfrm>
            <a:off x="2384425" y="44592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6" name="Line 20"/>
          <p:cNvSpPr>
            <a:spLocks noChangeShapeType="1"/>
          </p:cNvSpPr>
          <p:nvPr/>
        </p:nvSpPr>
        <p:spPr bwMode="auto">
          <a:xfrm>
            <a:off x="2689225" y="44592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7" name="Line 21"/>
          <p:cNvSpPr>
            <a:spLocks noChangeShapeType="1"/>
          </p:cNvSpPr>
          <p:nvPr/>
        </p:nvSpPr>
        <p:spPr bwMode="auto">
          <a:xfrm>
            <a:off x="3298825" y="44592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8" name="Line 22"/>
          <p:cNvSpPr>
            <a:spLocks noChangeShapeType="1"/>
          </p:cNvSpPr>
          <p:nvPr/>
        </p:nvSpPr>
        <p:spPr bwMode="auto">
          <a:xfrm flipV="1">
            <a:off x="2460625" y="59832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2765425" y="59832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V="1">
            <a:off x="3375025" y="59832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61" name="AutoShape 25"/>
          <p:cNvSpPr>
            <a:spLocks noChangeArrowheads="1"/>
          </p:cNvSpPr>
          <p:nvPr/>
        </p:nvSpPr>
        <p:spPr bwMode="auto">
          <a:xfrm>
            <a:off x="2308225" y="2097088"/>
            <a:ext cx="2743200" cy="609600"/>
          </a:xfrm>
          <a:prstGeom prst="wedgeEllipseCallout">
            <a:avLst>
              <a:gd name="adj1" fmla="val -41782"/>
              <a:gd name="adj2" fmla="val 108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kumimoji="0"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zh-CN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指针回溯</a:t>
            </a:r>
            <a:endParaRPr kumimoji="0"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56762" name="Line 26"/>
          <p:cNvSpPr>
            <a:spLocks noChangeShapeType="1"/>
          </p:cNvSpPr>
          <p:nvPr/>
        </p:nvSpPr>
        <p:spPr bwMode="auto">
          <a:xfrm>
            <a:off x="2994025" y="4459288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6763" name="Line 27"/>
          <p:cNvSpPr>
            <a:spLocks noChangeShapeType="1"/>
          </p:cNvSpPr>
          <p:nvPr/>
        </p:nvSpPr>
        <p:spPr bwMode="auto">
          <a:xfrm flipV="1">
            <a:off x="3070225" y="5983288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Rectangle 29"/>
          <p:cNvSpPr>
            <a:spLocks noChangeArrowheads="1"/>
          </p:cNvSpPr>
          <p:nvPr/>
        </p:nvSpPr>
        <p:spPr bwMode="auto">
          <a:xfrm>
            <a:off x="5619750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BF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算法设计思想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1" grpId="0" autoUpdateAnimBg="0"/>
      <p:bldP spid="756754" grpId="0" autoUpdateAnimBg="0"/>
      <p:bldP spid="7567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381000" y="981075"/>
            <a:ext cx="8382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将主串的第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pos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个字符和模式的第一个字符比较，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    若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相等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，继续逐个比较后续字符；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    若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不等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，从主串的下一字符起，重新与模式的第一个字符比较。  </a:t>
            </a:r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457200" y="3716338"/>
            <a:ext cx="81534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直到主串的一个连续子串字符序列与模式相等 。返回值为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S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中与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T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匹配的子序列</a:t>
            </a:r>
            <a:r>
              <a:rPr lang="zh-CN" altLang="en-US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第一个字符的序号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，即匹配成功。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否则，匹配失败，返回值 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0</a:t>
            </a: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BF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算法设计思想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539750" y="690563"/>
            <a:ext cx="3024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Index(S,T,pos)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autoUpdateAnimBg="0"/>
      <p:bldP spid="75366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727233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95288" y="620713"/>
            <a:ext cx="69119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int  Index(Sstring S,Sstring T,int pos){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 i=pos;   j=1;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while (i&lt;=S[ 0 ] &amp;&amp; j &lt;=T[ 0 ]){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    if ( S[ i ]=T[ j ]) {++i;  ++j;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   else{ </a:t>
            </a: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  <a:cs typeface="楷体_GB2312"/>
              </a:rPr>
              <a:t>i=i-j+2;</a:t>
            </a: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 j=1;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if ( j&gt;T[ 0 ])   return   i</a:t>
            </a:r>
            <a:r>
              <a:rPr lang="zh-CN" altLang="en-US" sz="2800">
                <a:ea typeface="隶书" panose="02010509060101010101" pitchFamily="49" charset="-122"/>
                <a:cs typeface="楷体_GB2312"/>
              </a:rPr>
              <a:t>－</a:t>
            </a:r>
            <a:r>
              <a:rPr lang="en-US" altLang="zh-CN" sz="2800">
                <a:ea typeface="隶书" panose="02010509060101010101" pitchFamily="49" charset="-122"/>
                <a:cs typeface="楷体_GB2312"/>
              </a:rPr>
              <a:t>T[0];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   else return 0;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隶书" panose="02010509060101010101" pitchFamily="49" charset="-122"/>
                <a:cs typeface="楷体_GB2312"/>
              </a:rPr>
              <a:t>}</a:t>
            </a: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39688" y="0"/>
            <a:ext cx="46037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BF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算法描述（算法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4.1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39688" y="2109788"/>
            <a:ext cx="842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若</a:t>
            </a: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为主串长度，</a:t>
            </a: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为子串长度，最坏情况是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39688" y="0"/>
            <a:ext cx="46037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BF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算法时间复杂度</a:t>
            </a: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468313" y="2724150"/>
            <a:ext cx="8001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主串前面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n-m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个位置都部分匹配到子串的最后一位，即这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n-m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位各比较了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次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最后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位也各比较了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次</a:t>
            </a:r>
          </a:p>
        </p:txBody>
      </p: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1042988" y="4425950"/>
            <a:ext cx="6656387" cy="11636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总次数为：</a:t>
            </a:r>
            <a:r>
              <a:rPr lang="en-US" altLang="zh-CN">
                <a:ea typeface="楷体_GB2312"/>
                <a:cs typeface="楷体_GB2312"/>
              </a:rPr>
              <a:t>(n-m)*m+m</a:t>
            </a:r>
            <a:r>
              <a:rPr lang="zh-CN" altLang="en-US">
                <a:ea typeface="楷体_GB2312"/>
                <a:cs typeface="楷体_GB2312"/>
              </a:rPr>
              <a:t>＝</a:t>
            </a:r>
            <a:r>
              <a:rPr lang="en-US" altLang="zh-CN">
                <a:solidFill>
                  <a:srgbClr val="FF0000"/>
                </a:solidFill>
                <a:ea typeface="楷体_GB2312"/>
                <a:cs typeface="楷体_GB2312"/>
              </a:rPr>
              <a:t>(n-m+1)*m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若</a:t>
            </a:r>
            <a:r>
              <a:rPr lang="en-US" altLang="zh-CN">
                <a:ea typeface="楷体_GB2312"/>
                <a:cs typeface="楷体_GB2312"/>
              </a:rPr>
              <a:t>m&lt;&lt;n</a:t>
            </a:r>
            <a:r>
              <a:rPr lang="zh-CN" altLang="en-US">
                <a:ea typeface="楷体_GB2312"/>
                <a:cs typeface="楷体_GB2312"/>
              </a:rPr>
              <a:t>，则算法复杂度</a:t>
            </a:r>
            <a:r>
              <a:rPr lang="en-US" altLang="zh-CN">
                <a:solidFill>
                  <a:srgbClr val="FF0000"/>
                </a:solidFill>
                <a:ea typeface="楷体_GB2312"/>
                <a:cs typeface="楷体_GB2312"/>
              </a:rPr>
              <a:t>O(n*m)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381000" y="838200"/>
            <a:ext cx="78486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例： 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S=</a:t>
            </a:r>
            <a:r>
              <a:rPr lang="en-US" altLang="zh-CN" sz="2800">
                <a:ea typeface="楷体_GB2312"/>
                <a:cs typeface="楷体_GB2312"/>
              </a:rPr>
              <a:t>‘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0000000001</a:t>
            </a:r>
            <a:r>
              <a:rPr lang="en-US" altLang="zh-CN" sz="2800">
                <a:ea typeface="楷体_GB2312"/>
                <a:cs typeface="楷体_GB2312"/>
              </a:rPr>
              <a:t>’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T=</a:t>
            </a:r>
            <a:r>
              <a:rPr lang="en-US" altLang="zh-CN" sz="2800">
                <a:ea typeface="楷体_GB2312"/>
                <a:cs typeface="楷体_GB2312"/>
              </a:rPr>
              <a:t>‘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0001</a:t>
            </a:r>
            <a:r>
              <a:rPr lang="en-US" altLang="zh-CN" sz="2800">
                <a:ea typeface="楷体_GB2312"/>
                <a:cs typeface="楷体_GB2312"/>
              </a:rPr>
              <a:t>’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pos=1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utoUpdateAnimBg="0"/>
      <p:bldP spid="757766" grpId="0" build="p" autoUpdateAnimBg="0"/>
      <p:bldP spid="7577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755650" y="1752600"/>
            <a:ext cx="7367588" cy="2252663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串比较，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strcmp(char s1,char s2)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串复制，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strcpy(char to,char from)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串连接，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strcat(char to,char from)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求串长，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strlen(char s)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>
                <a:ea typeface="楷体_GB2312"/>
                <a:cs typeface="楷体_GB2312"/>
              </a:rPr>
              <a:t>……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228600" y="655638"/>
            <a:ext cx="861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调用标准库函数 </a:t>
            </a:r>
            <a:r>
              <a:rPr lang="en-US" altLang="zh-CN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#include&lt;string.h&gt;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39688" y="0"/>
            <a:ext cx="68897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C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语言中常用的串运算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36888"/>
            <a:ext cx="240347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17463" y="0"/>
            <a:ext cx="743426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KMP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4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Knuth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 Morris Pratt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）算法</a:t>
            </a:r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17463" y="2238375"/>
            <a:ext cx="584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http://www-cs-faculty.stanford.edu/~knuth/</a:t>
            </a: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116013" y="868363"/>
            <a:ext cx="5975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《</a:t>
            </a:r>
            <a:r>
              <a:rPr lang="zh-CN" altLang="en-US" sz="2400">
                <a:ea typeface="楷体_GB2312"/>
                <a:cs typeface="楷体_GB2312"/>
              </a:rPr>
              <a:t>计算机程序设计艺术 第</a:t>
            </a:r>
            <a:r>
              <a:rPr lang="en-US" altLang="zh-CN" sz="2400">
                <a:ea typeface="楷体_GB2312"/>
                <a:cs typeface="楷体_GB2312"/>
              </a:rPr>
              <a:t>1</a:t>
            </a:r>
            <a:r>
              <a:rPr lang="zh-CN" altLang="en-US" sz="2400">
                <a:ea typeface="楷体_GB2312"/>
                <a:cs typeface="楷体_GB2312"/>
              </a:rPr>
              <a:t>卷 基本算法</a:t>
            </a:r>
            <a:r>
              <a:rPr lang="en-US" altLang="zh-CN" sz="2400">
                <a:ea typeface="楷体_GB2312"/>
                <a:cs typeface="楷体_GB2312"/>
              </a:rPr>
              <a:t>》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《</a:t>
            </a:r>
            <a:r>
              <a:rPr lang="zh-CN" altLang="en-US" sz="2400">
                <a:ea typeface="楷体_GB2312"/>
                <a:cs typeface="楷体_GB2312"/>
              </a:rPr>
              <a:t>计算机程序设计艺术 第</a:t>
            </a:r>
            <a:r>
              <a:rPr lang="en-US" altLang="zh-CN" sz="2400">
                <a:ea typeface="楷体_GB2312"/>
                <a:cs typeface="楷体_GB2312"/>
              </a:rPr>
              <a:t>2</a:t>
            </a:r>
            <a:r>
              <a:rPr lang="zh-CN" altLang="en-US" sz="2400">
                <a:ea typeface="楷体_GB2312"/>
                <a:cs typeface="楷体_GB2312"/>
              </a:rPr>
              <a:t>卷 半数值算法</a:t>
            </a:r>
            <a:r>
              <a:rPr lang="en-US" altLang="zh-CN" sz="2400">
                <a:ea typeface="楷体_GB2312"/>
                <a:cs typeface="楷体_GB2312"/>
              </a:rPr>
              <a:t>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《</a:t>
            </a:r>
            <a:r>
              <a:rPr lang="zh-CN" altLang="en-US" sz="2400">
                <a:ea typeface="楷体_GB2312"/>
                <a:cs typeface="楷体_GB2312"/>
              </a:rPr>
              <a:t>计算机程序设计艺术 第</a:t>
            </a:r>
            <a:r>
              <a:rPr lang="en-US" altLang="zh-CN" sz="2400">
                <a:ea typeface="楷体_GB2312"/>
                <a:cs typeface="楷体_GB2312"/>
              </a:rPr>
              <a:t>3</a:t>
            </a:r>
            <a:r>
              <a:rPr lang="zh-CN" altLang="en-US" sz="2400">
                <a:ea typeface="楷体_GB2312"/>
                <a:cs typeface="楷体_GB2312"/>
              </a:rPr>
              <a:t>卷 排序与查找</a:t>
            </a:r>
            <a:r>
              <a:rPr lang="en-US" altLang="zh-CN" sz="2400">
                <a:ea typeface="楷体_GB2312"/>
                <a:cs typeface="楷体_GB2312"/>
              </a:rPr>
              <a:t>》</a:t>
            </a:r>
          </a:p>
        </p:txBody>
      </p:sp>
      <p:pic>
        <p:nvPicPr>
          <p:cNvPr id="51206" name="Picture 10" descr="《计算机程序设计艺术》  010-6846999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652713"/>
            <a:ext cx="5292725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188913" y="7175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利用已经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部分匹配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的结果而加快模式串的滑动速度？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且主串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S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的指针</a:t>
            </a: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不必回溯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！可提速到</a:t>
            </a: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O(n+m)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！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27313" y="2147888"/>
            <a:ext cx="4419600" cy="1219200"/>
            <a:chOff x="1632" y="1200"/>
            <a:chExt cx="2784" cy="768"/>
          </a:xfrm>
        </p:grpSpPr>
        <p:sp>
          <p:nvSpPr>
            <p:cNvPr id="52269" name="Line 6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Line 7"/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793" name="Rectangle 9"/>
          <p:cNvSpPr>
            <a:spLocks noChangeArrowheads="1"/>
          </p:cNvSpPr>
          <p:nvPr/>
        </p:nvSpPr>
        <p:spPr bwMode="auto">
          <a:xfrm>
            <a:off x="188913" y="22240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  <a:cs typeface="楷体_GB2312"/>
              </a:rPr>
              <a:t>S=‘a b a b c a b c a c b a b’</a:t>
            </a:r>
          </a:p>
        </p:txBody>
      </p:sp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238125" y="2605088"/>
            <a:ext cx="2005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T=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‘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a b c a c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’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4760913" y="2224088"/>
            <a:ext cx="4306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  <a:cs typeface="楷体_GB2312"/>
              </a:rPr>
              <a:t>S=‘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楷体_GB2312"/>
              </a:rPr>
              <a:t>a b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a b c a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chemeClr val="accent1"/>
                </a:solidFill>
                <a:ea typeface="黑体" panose="02010609060101010101" pitchFamily="49" charset="-122"/>
                <a:cs typeface="楷体_GB2312"/>
              </a:rPr>
              <a:t>b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c a c b a b’</a:t>
            </a: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5370513" y="2605088"/>
            <a:ext cx="2005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T=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‘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a b c a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chemeClr val="accent1"/>
                </a:solidFill>
                <a:ea typeface="黑体" panose="02010609060101010101" pitchFamily="49" charset="-122"/>
                <a:cs typeface="楷体_GB2312"/>
              </a:rPr>
              <a:t>c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’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58797" name="Rectangle 13"/>
          <p:cNvSpPr>
            <a:spLocks noChangeArrowheads="1"/>
          </p:cNvSpPr>
          <p:nvPr/>
        </p:nvSpPr>
        <p:spPr bwMode="auto">
          <a:xfrm>
            <a:off x="188913" y="3290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  <a:cs typeface="楷体_GB2312"/>
              </a:rPr>
              <a:t>S=‘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楷体_GB2312"/>
              </a:rPr>
              <a:t>a b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楷体_GB2312"/>
              </a:rPr>
              <a:t>a b c a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 b c a c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b a b’</a:t>
            </a:r>
          </a:p>
        </p:txBody>
      </p:sp>
      <p:sp>
        <p:nvSpPr>
          <p:cNvPr id="758798" name="Rectangle 14"/>
          <p:cNvSpPr>
            <a:spLocks noChangeArrowheads="1"/>
          </p:cNvSpPr>
          <p:nvPr/>
        </p:nvSpPr>
        <p:spPr bwMode="auto">
          <a:xfrm>
            <a:off x="1560513" y="3671888"/>
            <a:ext cx="2005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T=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‘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楷体_GB2312"/>
              </a:rPr>
              <a:t>a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 b c a c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’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903913" y="1919288"/>
            <a:ext cx="228600" cy="533400"/>
            <a:chOff x="5184" y="2496"/>
            <a:chExt cx="144" cy="336"/>
          </a:xfrm>
        </p:grpSpPr>
        <p:sp>
          <p:nvSpPr>
            <p:cNvPr id="52267" name="Rectangle 18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latin typeface="楷体_GB2312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52268" name="Line 19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22313" y="1843088"/>
            <a:ext cx="228600" cy="533400"/>
            <a:chOff x="5184" y="2496"/>
            <a:chExt cx="144" cy="336"/>
          </a:xfrm>
        </p:grpSpPr>
        <p:sp>
          <p:nvSpPr>
            <p:cNvPr id="52265" name="Rectangle 21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latin typeface="楷体_GB2312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52266" name="Line 22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398713" y="2909888"/>
            <a:ext cx="228600" cy="533400"/>
            <a:chOff x="5184" y="2496"/>
            <a:chExt cx="144" cy="336"/>
          </a:xfrm>
        </p:grpSpPr>
        <p:sp>
          <p:nvSpPr>
            <p:cNvPr id="52263" name="Rectangle 24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latin typeface="楷体_GB2312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52264" name="Line 25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322513" y="4129088"/>
            <a:ext cx="244475" cy="520700"/>
            <a:chOff x="3600" y="2448"/>
            <a:chExt cx="154" cy="328"/>
          </a:xfrm>
        </p:grpSpPr>
        <p:sp>
          <p:nvSpPr>
            <p:cNvPr id="52261" name="Rectangle 27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latin typeface="楷体_GB2312"/>
                  <a:ea typeface="楷体_GB2312"/>
                  <a:cs typeface="楷体_GB2312"/>
                </a:rPr>
                <a:t>k</a:t>
              </a:r>
            </a:p>
          </p:txBody>
        </p:sp>
        <p:sp>
          <p:nvSpPr>
            <p:cNvPr id="52262" name="Line 28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903913" y="2998788"/>
            <a:ext cx="244475" cy="520700"/>
            <a:chOff x="3600" y="2448"/>
            <a:chExt cx="154" cy="328"/>
          </a:xfrm>
        </p:grpSpPr>
        <p:sp>
          <p:nvSpPr>
            <p:cNvPr id="52259" name="Rectangle 30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latin typeface="楷体_GB2312"/>
                  <a:ea typeface="楷体_GB2312"/>
                  <a:cs typeface="楷体_GB2312"/>
                </a:rPr>
                <a:t>k</a:t>
              </a:r>
            </a:p>
          </p:txBody>
        </p:sp>
        <p:sp>
          <p:nvSpPr>
            <p:cNvPr id="52260" name="Line 31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816" name="Rectangle 32"/>
          <p:cNvSpPr>
            <a:spLocks noChangeArrowheads="1"/>
          </p:cNvSpPr>
          <p:nvPr/>
        </p:nvSpPr>
        <p:spPr bwMode="auto">
          <a:xfrm>
            <a:off x="631825" y="2224088"/>
            <a:ext cx="1004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a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b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chemeClr val="accent1"/>
                </a:solidFill>
                <a:ea typeface="黑体" panose="02010609060101010101" pitchFamily="49" charset="-122"/>
                <a:cs typeface="楷体_GB2312"/>
              </a:rPr>
              <a:t>a</a:t>
            </a:r>
          </a:p>
        </p:txBody>
      </p:sp>
      <p:sp>
        <p:nvSpPr>
          <p:cNvPr id="758817" name="Rectangle 33"/>
          <p:cNvSpPr>
            <a:spLocks noChangeArrowheads="1"/>
          </p:cNvSpPr>
          <p:nvPr/>
        </p:nvSpPr>
        <p:spPr bwMode="auto">
          <a:xfrm>
            <a:off x="722313" y="2605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a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  <a:cs typeface="楷体_GB2312"/>
              </a:rPr>
              <a:t>b</a:t>
            </a:r>
            <a:r>
              <a:rPr lang="en-US" altLang="zh-CN" sz="2800"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800">
                <a:solidFill>
                  <a:schemeClr val="accent1"/>
                </a:solidFill>
                <a:ea typeface="黑体" panose="02010609060101010101" pitchFamily="49" charset="-122"/>
                <a:cs typeface="楷体_GB2312"/>
              </a:rPr>
              <a:t>c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408113" y="2071688"/>
            <a:ext cx="4572000" cy="304800"/>
            <a:chOff x="864" y="1152"/>
            <a:chExt cx="2880" cy="192"/>
          </a:xfrm>
        </p:grpSpPr>
        <p:sp>
          <p:nvSpPr>
            <p:cNvPr id="52256" name="Line 35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36"/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37"/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246313" y="3595688"/>
            <a:ext cx="6019800" cy="381000"/>
            <a:chOff x="1392" y="2112"/>
            <a:chExt cx="3792" cy="240"/>
          </a:xfrm>
        </p:grpSpPr>
        <p:sp>
          <p:nvSpPr>
            <p:cNvPr id="52253" name="Line 39"/>
            <p:cNvSpPr>
              <a:spLocks noChangeShapeType="1"/>
            </p:cNvSpPr>
            <p:nvPr/>
          </p:nvSpPr>
          <p:spPr bwMode="auto">
            <a:xfrm flipV="1">
              <a:off x="5184" y="2256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40"/>
            <p:cNvSpPr>
              <a:spLocks noChangeShapeType="1"/>
            </p:cNvSpPr>
            <p:nvPr/>
          </p:nvSpPr>
          <p:spPr bwMode="auto">
            <a:xfrm flipH="1">
              <a:off x="1392" y="2256"/>
              <a:ext cx="37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41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722313" y="2986088"/>
            <a:ext cx="244475" cy="520700"/>
            <a:chOff x="3600" y="2448"/>
            <a:chExt cx="154" cy="328"/>
          </a:xfrm>
        </p:grpSpPr>
        <p:sp>
          <p:nvSpPr>
            <p:cNvPr id="52251" name="Rectangle 44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latin typeface="楷体_GB2312"/>
                  <a:ea typeface="楷体_GB2312"/>
                  <a:cs typeface="楷体_GB2312"/>
                </a:rPr>
                <a:t>k</a:t>
              </a:r>
            </a:p>
          </p:txBody>
        </p:sp>
        <p:sp>
          <p:nvSpPr>
            <p:cNvPr id="52252" name="Line 45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3465513" y="2909888"/>
            <a:ext cx="228600" cy="533400"/>
            <a:chOff x="5184" y="2496"/>
            <a:chExt cx="144" cy="336"/>
          </a:xfrm>
        </p:grpSpPr>
        <p:sp>
          <p:nvSpPr>
            <p:cNvPr id="52249" name="Rectangle 47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hlink"/>
                  </a:solidFill>
                  <a:latin typeface="楷体_GB2312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52250" name="Line 48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2093913" y="2909888"/>
            <a:ext cx="228600" cy="533400"/>
            <a:chOff x="5184" y="2496"/>
            <a:chExt cx="144" cy="336"/>
          </a:xfrm>
        </p:grpSpPr>
        <p:sp>
          <p:nvSpPr>
            <p:cNvPr id="52247" name="Rectangle 50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hlink"/>
                  </a:solidFill>
                  <a:latin typeface="楷体_GB2312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52248" name="Line 51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46" name="Rectangle 53"/>
          <p:cNvSpPr>
            <a:spLocks noChangeArrowheads="1"/>
          </p:cNvSpPr>
          <p:nvPr/>
        </p:nvSpPr>
        <p:spPr bwMode="auto">
          <a:xfrm>
            <a:off x="17463" y="0"/>
            <a:ext cx="64119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KMP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算法设计思想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6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175"/>
                            </p:stCondLst>
                            <p:childTnLst>
                              <p:par>
                                <p:cTn id="6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17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3" grpId="0" autoUpdateAnimBg="0"/>
      <p:bldP spid="758794" grpId="0" autoUpdateAnimBg="0"/>
      <p:bldP spid="758795" grpId="0" autoUpdateAnimBg="0"/>
      <p:bldP spid="758796" grpId="0" autoUpdateAnimBg="0"/>
      <p:bldP spid="758797" grpId="0" autoUpdateAnimBg="0"/>
      <p:bldP spid="758798" grpId="0" autoUpdateAnimBg="0"/>
      <p:bldP spid="758816" grpId="0" autoUpdateAnimBg="0"/>
      <p:bldP spid="7588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547813" y="1071563"/>
          <a:ext cx="6592887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图片" r:id="rId3" imgW="3038856" imgH="1094232" progId="Word.Picture.8">
                  <p:embed/>
                </p:oleObj>
              </mc:Choice>
              <mc:Fallback>
                <p:oleObj name="图片" r:id="rId3" imgW="3038856" imgH="1094232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71563"/>
                        <a:ext cx="6592887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323850" y="3521075"/>
            <a:ext cx="84613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因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≠p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,s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=p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必有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s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≠p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又因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=p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3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,s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3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=p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3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所以必有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s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3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=p</a:t>
            </a:r>
            <a:r>
              <a:rPr lang="en-US" altLang="zh-CN" baseline="-3000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。因此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第二次匹配可直接从</a:t>
            </a:r>
            <a:r>
              <a:rPr lang="en-US" altLang="zh-CN">
                <a:latin typeface="宋体" panose="02010600030101010101" pitchFamily="2" charset="-122"/>
                <a:ea typeface="楷体_GB2312"/>
                <a:cs typeface="楷体_GB2312"/>
              </a:rPr>
              <a:t>i=4, j=2</a:t>
            </a:r>
            <a:r>
              <a:rPr lang="zh-CN" altLang="en-US">
                <a:latin typeface="宋体" panose="02010600030101010101" pitchFamily="2" charset="-122"/>
                <a:ea typeface="楷体_GB2312"/>
                <a:cs typeface="楷体_GB2312"/>
              </a:rPr>
              <a:t>开始。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5"/>
          <p:cNvSpPr txBox="1">
            <a:spLocks noChangeArrowheads="1"/>
          </p:cNvSpPr>
          <p:nvPr/>
        </p:nvSpPr>
        <p:spPr bwMode="auto">
          <a:xfrm>
            <a:off x="250825" y="1916113"/>
            <a:ext cx="842486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/>
                <a:cs typeface="楷体_GB2312"/>
              </a:rPr>
              <a:t>改进：</a:t>
            </a:r>
            <a:r>
              <a:rPr lang="zh-CN" altLang="en-US" sz="2800">
                <a:ea typeface="楷体_GB2312"/>
                <a:cs typeface="楷体_GB2312"/>
              </a:rPr>
              <a:t>每趟匹配过程中出现字符比较不等时，不回溯主指针</a:t>
            </a:r>
            <a:r>
              <a:rPr lang="en-US" altLang="zh-CN" sz="2800">
                <a:ea typeface="楷体_GB2312"/>
                <a:cs typeface="楷体_GB2312"/>
              </a:rPr>
              <a:t>i</a:t>
            </a:r>
            <a:r>
              <a:rPr lang="zh-CN" altLang="en-US" sz="2800">
                <a:ea typeface="楷体_GB2312"/>
                <a:cs typeface="楷体_GB2312"/>
              </a:rPr>
              <a:t>，利用已得到的“部分匹配”结果将模式向右滑动尽可能远的一段距离，继续进行比较。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259238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 baseline="-25000">
                <a:latin typeface="宋体" pitchFamily="2" charset="-122"/>
              </a:rPr>
              <a:t>1 </a:t>
            </a: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 baseline="-25000">
                <a:latin typeface="宋体" pitchFamily="2" charset="-122"/>
              </a:rPr>
              <a:t>2 </a:t>
            </a: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 baseline="-25000">
                <a:latin typeface="宋体" pitchFamily="2" charset="-122"/>
              </a:rPr>
              <a:t>3</a:t>
            </a:r>
            <a:r>
              <a:rPr lang="en-US" altLang="zh-CN" b="1">
                <a:latin typeface="宋体" pitchFamily="2" charset="-122"/>
              </a:rPr>
              <a:t>…s</a:t>
            </a:r>
            <a:r>
              <a:rPr lang="en-US" altLang="zh-CN" b="1" baseline="-25000">
                <a:latin typeface="宋体" pitchFamily="2" charset="-122"/>
              </a:rPr>
              <a:t>i-j+1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i-j+2</a:t>
            </a:r>
            <a:r>
              <a:rPr lang="en-US" altLang="zh-CN" b="1">
                <a:latin typeface="宋体" pitchFamily="2" charset="-122"/>
              </a:rPr>
              <a:t>…s</a:t>
            </a:r>
            <a:r>
              <a:rPr lang="en-US" altLang="zh-CN" b="1" baseline="-25000">
                <a:latin typeface="宋体" pitchFamily="2" charset="-122"/>
              </a:rPr>
              <a:t>i-2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i-1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</a:t>
            </a:r>
            <a:r>
              <a:rPr lang="en-US" altLang="zh-CN" b="1">
                <a:latin typeface="宋体" pitchFamily="2" charset="-122"/>
              </a:rPr>
              <a:t> s</a:t>
            </a:r>
            <a:r>
              <a:rPr lang="en-US" altLang="zh-CN" b="1" baseline="-25000">
                <a:latin typeface="宋体" pitchFamily="2" charset="-122"/>
              </a:rPr>
              <a:t>i+1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 baseline="-25000">
                <a:latin typeface="宋体" pitchFamily="2" charset="-122"/>
              </a:rPr>
              <a:t>             ‖       ‖       ‖    ‖   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≠</a:t>
            </a:r>
            <a:r>
              <a:rPr lang="en-US" altLang="zh-CN" b="1" baseline="-25000">
                <a:latin typeface="宋体" pitchFamily="2" charset="-122"/>
              </a:rPr>
              <a:t>    </a:t>
            </a:r>
            <a:endParaRPr lang="en-US" altLang="zh-CN" b="1">
              <a:latin typeface="宋体" pitchFamily="2" charset="-122"/>
            </a:endParaRP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>
                <a:latin typeface="宋体" pitchFamily="2" charset="-122"/>
              </a:rPr>
              <a:t>         p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en-US" altLang="zh-CN" b="1">
                <a:latin typeface="宋体" pitchFamily="2" charset="-122"/>
              </a:rPr>
              <a:t>    p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en-US" altLang="zh-CN" b="1">
                <a:latin typeface="宋体" pitchFamily="2" charset="-122"/>
              </a:rPr>
              <a:t> … p</a:t>
            </a:r>
            <a:r>
              <a:rPr lang="en-US" altLang="zh-CN" b="1" baseline="-25000">
                <a:latin typeface="宋体" pitchFamily="2" charset="-122"/>
              </a:rPr>
              <a:t>j-2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j-1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j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j+1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 baseline="-25000">
                <a:latin typeface="宋体" pitchFamily="2" charset="-122"/>
              </a:rPr>
              <a:t>                           ‖        ‖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altLang="zh-CN" b="1" baseline="-25000">
                <a:latin typeface="宋体" pitchFamily="2" charset="-122"/>
              </a:rPr>
              <a:t>                           </a:t>
            </a:r>
            <a:r>
              <a:rPr lang="en-US" altLang="zh-CN" b="1">
                <a:latin typeface="宋体" pitchFamily="2" charset="-122"/>
              </a:rPr>
              <a:t>p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en-US" altLang="zh-CN" b="1">
                <a:latin typeface="宋体" pitchFamily="2" charset="-122"/>
              </a:rPr>
              <a:t> …  p</a:t>
            </a:r>
            <a:r>
              <a:rPr lang="en-US" altLang="zh-CN" b="1" baseline="-25000">
                <a:latin typeface="宋体" pitchFamily="2" charset="-122"/>
              </a:rPr>
              <a:t>k-1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k</a:t>
            </a:r>
            <a:r>
              <a:rPr lang="en-US" altLang="zh-CN" b="1">
                <a:latin typeface="宋体" pitchFamily="2" charset="-122"/>
              </a:rPr>
              <a:t> p</a:t>
            </a:r>
            <a:r>
              <a:rPr lang="en-US" altLang="zh-CN" b="1" baseline="-25000">
                <a:latin typeface="宋体" pitchFamily="2" charset="-122"/>
              </a:rPr>
              <a:t>k+1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23850" y="4005263"/>
            <a:ext cx="860425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①</a:t>
            </a:r>
            <a:r>
              <a:rPr lang="en-US" altLang="zh-CN">
                <a:ea typeface="楷体_GB2312"/>
                <a:cs typeface="楷体_GB2312"/>
              </a:rPr>
              <a:t> “p</a:t>
            </a:r>
            <a:r>
              <a:rPr lang="en-US" altLang="zh-CN" baseline="-25000">
                <a:ea typeface="楷体_GB2312"/>
                <a:cs typeface="楷体_GB2312"/>
              </a:rPr>
              <a:t>1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2</a:t>
            </a:r>
            <a:r>
              <a:rPr lang="en-US" altLang="zh-CN">
                <a:ea typeface="楷体_GB2312"/>
                <a:cs typeface="楷体_GB2312"/>
              </a:rPr>
              <a:t>…p</a:t>
            </a:r>
            <a:r>
              <a:rPr lang="en-US" altLang="zh-CN" baseline="-25000">
                <a:ea typeface="楷体_GB2312"/>
                <a:cs typeface="楷体_GB2312"/>
              </a:rPr>
              <a:t>k-1</a:t>
            </a:r>
            <a:r>
              <a:rPr lang="en-US" altLang="zh-CN">
                <a:ea typeface="楷体_GB2312"/>
                <a:cs typeface="楷体_GB2312"/>
              </a:rPr>
              <a:t>” = “s</a:t>
            </a:r>
            <a:r>
              <a:rPr lang="en-US" altLang="zh-CN" baseline="-25000">
                <a:ea typeface="楷体_GB2312"/>
                <a:cs typeface="楷体_GB2312"/>
              </a:rPr>
              <a:t>i-k+1</a:t>
            </a:r>
            <a:r>
              <a:rPr lang="en-US" altLang="zh-CN">
                <a:ea typeface="楷体_GB2312"/>
                <a:cs typeface="楷体_GB2312"/>
              </a:rPr>
              <a:t>s</a:t>
            </a:r>
            <a:r>
              <a:rPr lang="en-US" altLang="zh-CN" baseline="-25000">
                <a:ea typeface="楷体_GB2312"/>
                <a:cs typeface="楷体_GB2312"/>
              </a:rPr>
              <a:t>i-k+2</a:t>
            </a:r>
            <a:r>
              <a:rPr lang="en-US" altLang="zh-CN">
                <a:ea typeface="楷体_GB2312"/>
                <a:cs typeface="楷体_GB2312"/>
              </a:rPr>
              <a:t>…s</a:t>
            </a:r>
            <a:r>
              <a:rPr lang="en-US" altLang="zh-CN" baseline="-25000">
                <a:ea typeface="楷体_GB2312"/>
                <a:cs typeface="楷体_GB2312"/>
              </a:rPr>
              <a:t>i-1</a:t>
            </a:r>
            <a:r>
              <a:rPr lang="en-US" altLang="zh-CN">
                <a:ea typeface="楷体_GB2312"/>
                <a:cs typeface="楷体_GB2312"/>
              </a:rPr>
              <a:t>”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②</a:t>
            </a:r>
            <a:r>
              <a:rPr lang="en-US" altLang="zh-CN">
                <a:ea typeface="楷体_GB2312"/>
                <a:cs typeface="楷体_GB2312"/>
              </a:rPr>
              <a:t>“p</a:t>
            </a:r>
            <a:r>
              <a:rPr lang="en-US" altLang="zh-CN" baseline="-25000">
                <a:ea typeface="楷体_GB2312"/>
                <a:cs typeface="楷体_GB2312"/>
              </a:rPr>
              <a:t>j-k+1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j-k+2</a:t>
            </a:r>
            <a:r>
              <a:rPr lang="en-US" altLang="zh-CN">
                <a:ea typeface="楷体_GB2312"/>
                <a:cs typeface="楷体_GB2312"/>
              </a:rPr>
              <a:t>…p</a:t>
            </a:r>
            <a:r>
              <a:rPr lang="en-US" altLang="zh-CN" baseline="-25000">
                <a:ea typeface="楷体_GB2312"/>
                <a:cs typeface="楷体_GB2312"/>
              </a:rPr>
              <a:t>j-1</a:t>
            </a:r>
            <a:r>
              <a:rPr lang="en-US" altLang="zh-CN">
                <a:ea typeface="楷体_GB2312"/>
                <a:cs typeface="楷体_GB2312"/>
              </a:rPr>
              <a:t>” = “s</a:t>
            </a:r>
            <a:r>
              <a:rPr lang="en-US" altLang="zh-CN" baseline="-25000">
                <a:ea typeface="楷体_GB2312"/>
                <a:cs typeface="楷体_GB2312"/>
              </a:rPr>
              <a:t>i-k+1</a:t>
            </a:r>
            <a:r>
              <a:rPr lang="en-US" altLang="zh-CN">
                <a:ea typeface="楷体_GB2312"/>
                <a:cs typeface="楷体_GB2312"/>
              </a:rPr>
              <a:t>s</a:t>
            </a:r>
            <a:r>
              <a:rPr lang="en-US" altLang="zh-CN" baseline="-25000">
                <a:ea typeface="楷体_GB2312"/>
                <a:cs typeface="楷体_GB2312"/>
              </a:rPr>
              <a:t>i-k+2</a:t>
            </a:r>
            <a:r>
              <a:rPr lang="en-US" altLang="zh-CN">
                <a:ea typeface="楷体_GB2312"/>
                <a:cs typeface="楷体_GB2312"/>
              </a:rPr>
              <a:t>…s</a:t>
            </a:r>
            <a:r>
              <a:rPr lang="en-US" altLang="zh-CN" baseline="-25000">
                <a:ea typeface="楷体_GB2312"/>
                <a:cs typeface="楷体_GB2312"/>
              </a:rPr>
              <a:t>i-1</a:t>
            </a:r>
            <a:r>
              <a:rPr lang="en-US" altLang="zh-CN">
                <a:ea typeface="楷体_GB2312"/>
                <a:cs typeface="楷体_GB2312"/>
              </a:rPr>
              <a:t>”</a:t>
            </a:r>
            <a:r>
              <a:rPr lang="zh-CN" altLang="en-US" sz="2400">
                <a:ea typeface="楷体_GB2312"/>
                <a:cs typeface="楷体_GB2312"/>
              </a:rPr>
              <a:t>（</a:t>
            </a:r>
            <a:r>
              <a:rPr lang="zh-CN" altLang="en-US" sz="2000">
                <a:solidFill>
                  <a:schemeClr val="accent2"/>
                </a:solidFill>
                <a:ea typeface="楷体_GB2312"/>
                <a:cs typeface="楷体_GB2312"/>
              </a:rPr>
              <a:t>部分匹配</a:t>
            </a:r>
            <a:r>
              <a:rPr lang="zh-CN" altLang="en-US" sz="2400">
                <a:ea typeface="楷体_GB2312"/>
                <a:cs typeface="楷体_GB2312"/>
              </a:rPr>
              <a:t>）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③ </a:t>
            </a:r>
            <a:r>
              <a:rPr lang="zh-CN" altLang="en-US">
                <a:ea typeface="楷体_GB2312"/>
                <a:cs typeface="楷体_GB2312"/>
              </a:rPr>
              <a:t>“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1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2</a:t>
            </a:r>
            <a:r>
              <a:rPr lang="en-US" altLang="zh-CN">
                <a:ea typeface="楷体_GB2312"/>
                <a:cs typeface="楷体_GB2312"/>
              </a:rPr>
              <a:t>…p</a:t>
            </a:r>
            <a:r>
              <a:rPr lang="en-US" altLang="zh-CN" baseline="-25000">
                <a:ea typeface="楷体_GB2312"/>
                <a:cs typeface="楷体_GB2312"/>
              </a:rPr>
              <a:t>k-1</a:t>
            </a:r>
            <a:r>
              <a:rPr lang="en-US" altLang="zh-CN">
                <a:ea typeface="楷体_GB2312"/>
                <a:cs typeface="楷体_GB2312"/>
              </a:rPr>
              <a:t>” = “p</a:t>
            </a:r>
            <a:r>
              <a:rPr lang="en-US" altLang="zh-CN" baseline="-25000">
                <a:ea typeface="楷体_GB2312"/>
                <a:cs typeface="楷体_GB2312"/>
              </a:rPr>
              <a:t>j-k+1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j-k+2</a:t>
            </a:r>
            <a:r>
              <a:rPr lang="en-US" altLang="zh-CN">
                <a:ea typeface="楷体_GB2312"/>
                <a:cs typeface="楷体_GB2312"/>
              </a:rPr>
              <a:t>…p</a:t>
            </a:r>
            <a:r>
              <a:rPr lang="en-US" altLang="zh-CN" baseline="-25000">
                <a:ea typeface="楷体_GB2312"/>
                <a:cs typeface="楷体_GB2312"/>
              </a:rPr>
              <a:t>j-1</a:t>
            </a:r>
            <a:r>
              <a:rPr lang="en-US" altLang="zh-CN">
                <a:ea typeface="楷体_GB2312"/>
                <a:cs typeface="楷体_GB2312"/>
              </a:rPr>
              <a:t>” (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真子串</a:t>
            </a:r>
            <a:r>
              <a:rPr lang="zh-CN" altLang="en-US">
                <a:ea typeface="楷体_GB2312"/>
                <a:cs typeface="楷体_GB231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539750" y="2708275"/>
            <a:ext cx="828198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      </a:t>
            </a:r>
            <a:r>
              <a:rPr lang="en-US" altLang="zh-CN" sz="2800">
                <a:ea typeface="楷体_GB2312"/>
                <a:cs typeface="楷体_GB2312"/>
              </a:rPr>
              <a:t>max{ k|1&lt;k&lt;j,</a:t>
            </a:r>
            <a:r>
              <a:rPr lang="zh-CN" altLang="en-US" sz="2800">
                <a:ea typeface="楷体_GB2312"/>
                <a:cs typeface="楷体_GB2312"/>
              </a:rPr>
              <a:t>且“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800" baseline="-30000">
                <a:ea typeface="楷体_GB2312"/>
                <a:cs typeface="楷体_GB2312"/>
              </a:rPr>
              <a:t>1</a:t>
            </a:r>
            <a:r>
              <a:rPr lang="en-US" altLang="zh-CN" sz="2800">
                <a:ea typeface="楷体_GB2312"/>
                <a:cs typeface="楷体_GB2312"/>
              </a:rPr>
              <a:t>…p</a:t>
            </a:r>
            <a:r>
              <a:rPr lang="en-US" altLang="zh-CN" sz="2800" baseline="-30000">
                <a:ea typeface="楷体_GB2312"/>
                <a:cs typeface="楷体_GB2312"/>
              </a:rPr>
              <a:t>k-1</a:t>
            </a:r>
            <a:r>
              <a:rPr lang="en-US" altLang="zh-CN" sz="2800">
                <a:ea typeface="楷体_GB2312"/>
                <a:cs typeface="楷体_GB2312"/>
              </a:rPr>
              <a:t>”=“p</a:t>
            </a:r>
            <a:r>
              <a:rPr lang="en-US" altLang="zh-CN" sz="2800" baseline="-30000">
                <a:ea typeface="楷体_GB2312"/>
                <a:cs typeface="楷体_GB2312"/>
              </a:rPr>
              <a:t>j-k+1</a:t>
            </a:r>
            <a:r>
              <a:rPr lang="en-US" altLang="zh-CN" sz="2800">
                <a:ea typeface="楷体_GB2312"/>
                <a:cs typeface="楷体_GB2312"/>
              </a:rPr>
              <a:t>…p</a:t>
            </a:r>
            <a:r>
              <a:rPr lang="en-US" altLang="zh-CN" sz="2800" baseline="-30000">
                <a:ea typeface="楷体_GB2312"/>
                <a:cs typeface="楷体_GB2312"/>
              </a:rPr>
              <a:t>j-1</a:t>
            </a:r>
            <a:r>
              <a:rPr lang="en-US" altLang="zh-CN" sz="2800">
                <a:ea typeface="楷体_GB2312"/>
                <a:cs typeface="楷体_GB2312"/>
              </a:rPr>
              <a:t>”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}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                   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当此集合非空时                                    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       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0            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当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j=1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时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       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1            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其他情况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179388" y="436245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next[j]=</a:t>
            </a:r>
          </a:p>
        </p:txBody>
      </p:sp>
      <p:sp>
        <p:nvSpPr>
          <p:cNvPr id="56324" name="AutoShape 6"/>
          <p:cNvSpPr>
            <a:spLocks/>
          </p:cNvSpPr>
          <p:nvPr/>
        </p:nvSpPr>
        <p:spPr bwMode="auto">
          <a:xfrm>
            <a:off x="1619250" y="3644900"/>
            <a:ext cx="215900" cy="2089150"/>
          </a:xfrm>
          <a:prstGeom prst="leftBrace">
            <a:avLst>
              <a:gd name="adj1" fmla="val 8063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50825" y="1052513"/>
            <a:ext cx="83518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为此</a:t>
            </a:r>
            <a:r>
              <a:rPr lang="en-US" altLang="zh-CN" sz="2800">
                <a:ea typeface="楷体_GB2312"/>
                <a:cs typeface="楷体_GB2312"/>
              </a:rPr>
              <a:t>,</a:t>
            </a:r>
            <a:r>
              <a:rPr lang="zh-CN" altLang="en-US" sz="2800">
                <a:ea typeface="楷体_GB2312"/>
                <a:cs typeface="楷体_GB231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ea typeface="楷体_GB2312"/>
                <a:cs typeface="楷体_GB2312"/>
              </a:rPr>
              <a:t>next[j]</a:t>
            </a:r>
            <a:r>
              <a:rPr lang="zh-CN" altLang="en-US" sz="2800">
                <a:ea typeface="楷体_GB2312"/>
                <a:cs typeface="楷体_GB2312"/>
              </a:rPr>
              <a:t>函数，表明当模式中第</a:t>
            </a:r>
            <a:r>
              <a:rPr lang="en-US" altLang="zh-CN" sz="2800">
                <a:ea typeface="楷体_GB2312"/>
                <a:cs typeface="楷体_GB2312"/>
              </a:rPr>
              <a:t>j</a:t>
            </a:r>
            <a:r>
              <a:rPr lang="zh-CN" altLang="en-US" sz="2800">
                <a:ea typeface="楷体_GB2312"/>
                <a:cs typeface="楷体_GB2312"/>
              </a:rPr>
              <a:t>个字符与主串中相应字符“失配”时，在模式中需重新和主串中该字符进行比较的字符的位置。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79388" y="595313"/>
            <a:ext cx="861060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int Index_KMP (SString S,SString T, int pos)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{    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i= pos,j =1;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while (i&lt;S[0] &amp;&amp; j&lt;T[0]) {   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      if (j==0 || S[i]==T[j]) {   i++;j++;  }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      else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          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/>
                <a:cs typeface="楷体_GB2312"/>
              </a:rPr>
              <a:t>j=next[j];         /*i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不变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/>
                <a:cs typeface="楷体_GB2312"/>
              </a:rPr>
              <a:t>,j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楷体_GB2312"/>
                <a:cs typeface="楷体_GB2312"/>
              </a:rPr>
              <a:t>后退*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楷体_GB2312"/>
                <a:cs typeface="楷体_GB2312"/>
              </a:rPr>
              <a:t>/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}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if (j&gt;T[0])  return i-T[0];  /*</a:t>
            </a:r>
            <a:r>
              <a:rPr lang="zh-CN" altLang="en-US" sz="2800">
                <a:latin typeface="Arial" panose="020B0604020202020204" pitchFamily="34" charset="0"/>
                <a:ea typeface="楷体_GB2312"/>
                <a:cs typeface="楷体_GB2312"/>
              </a:rPr>
              <a:t>匹配成功*</a:t>
            </a: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/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       else   return 0; 	         /*</a:t>
            </a:r>
            <a:r>
              <a:rPr lang="zh-CN" altLang="en-US" sz="2800">
                <a:latin typeface="Arial" panose="020B0604020202020204" pitchFamily="34" charset="0"/>
                <a:ea typeface="楷体_GB2312"/>
                <a:cs typeface="楷体_GB2312"/>
              </a:rPr>
              <a:t>返回不匹配标志*</a:t>
            </a: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/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4103688"/>
          </a:xfrm>
        </p:spPr>
        <p:txBody>
          <a:bodyPr/>
          <a:lstStyle/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smtClean="0"/>
              <a:t>如何求</a:t>
            </a:r>
            <a:r>
              <a:rPr lang="en-US" altLang="zh-CN" sz="2800" b="1" smtClean="0">
                <a:solidFill>
                  <a:schemeClr val="accent2"/>
                </a:solidFill>
              </a:rPr>
              <a:t>next</a:t>
            </a:r>
            <a:r>
              <a:rPr lang="zh-CN" altLang="en-US" sz="2800" b="1" smtClean="0"/>
              <a:t>函数值</a:t>
            </a:r>
          </a:p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 smtClean="0"/>
              <a:t>1. next[1] = 0;</a:t>
            </a:r>
            <a:r>
              <a:rPr lang="zh-CN" altLang="en-US" sz="2800" b="1" smtClean="0"/>
              <a:t>表明主串从下一字符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i+1</a:t>
            </a:r>
            <a:r>
              <a:rPr lang="zh-CN" altLang="en-US" sz="2800" b="1" smtClean="0"/>
              <a:t>起和模式串重新开始匹配。</a:t>
            </a:r>
            <a:r>
              <a:rPr lang="en-US" altLang="zh-CN" sz="2800" b="1" smtClean="0"/>
              <a:t>i = i+1; j = 1;</a:t>
            </a:r>
          </a:p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 smtClean="0"/>
              <a:t>2. </a:t>
            </a:r>
            <a:r>
              <a:rPr lang="zh-CN" altLang="en-US" sz="2800" b="1" smtClean="0"/>
              <a:t>设</a:t>
            </a:r>
            <a:r>
              <a:rPr lang="en-US" altLang="zh-CN" sz="2800" b="1" smtClean="0"/>
              <a:t>next[j] = k</a:t>
            </a:r>
            <a:r>
              <a:rPr lang="zh-CN" altLang="en-US" sz="2800" b="1" smtClean="0"/>
              <a:t>，则</a:t>
            </a:r>
            <a:r>
              <a:rPr lang="en-US" altLang="zh-CN" sz="2800" b="1" smtClean="0"/>
              <a:t>next[j+1] = ?</a:t>
            </a:r>
          </a:p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 smtClean="0"/>
              <a:t>①</a:t>
            </a:r>
            <a:r>
              <a:rPr lang="zh-CN" altLang="en-US" sz="2800" b="1" smtClean="0"/>
              <a:t>若</a:t>
            </a:r>
            <a:r>
              <a:rPr lang="en-US" altLang="zh-CN" sz="2800" b="1" smtClean="0"/>
              <a:t>p</a:t>
            </a:r>
            <a:r>
              <a:rPr lang="en-US" altLang="zh-CN" sz="2800" b="1" baseline="-25000" smtClean="0"/>
              <a:t>k</a:t>
            </a:r>
            <a:r>
              <a:rPr lang="en-US" altLang="zh-CN" sz="2800" b="1" smtClean="0"/>
              <a:t>=p</a:t>
            </a:r>
            <a:r>
              <a:rPr lang="en-US" altLang="zh-CN" sz="2800" b="1" baseline="-25000" smtClean="0"/>
              <a:t>j</a:t>
            </a:r>
            <a:r>
              <a:rPr lang="zh-CN" altLang="en-US" sz="2800" b="1" smtClean="0"/>
              <a:t>，则有“</a:t>
            </a:r>
            <a:r>
              <a:rPr lang="en-US" altLang="zh-CN" sz="2800" b="1" smtClean="0"/>
              <a:t>p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…p</a:t>
            </a:r>
            <a:r>
              <a:rPr lang="en-US" altLang="zh-CN" sz="2800" b="1" baseline="-25000" smtClean="0"/>
              <a:t>k-1</a:t>
            </a:r>
            <a:r>
              <a:rPr lang="en-US" altLang="zh-CN" sz="2800" b="1" smtClean="0"/>
              <a:t>p</a:t>
            </a:r>
            <a:r>
              <a:rPr lang="en-US" altLang="zh-CN" sz="2800" b="1" baseline="-25000" smtClean="0"/>
              <a:t>k</a:t>
            </a:r>
            <a:r>
              <a:rPr lang="en-US" altLang="zh-CN" sz="2800" b="1" smtClean="0"/>
              <a:t>”=“p</a:t>
            </a:r>
            <a:r>
              <a:rPr lang="en-US" altLang="zh-CN" sz="2800" b="1" baseline="-25000" smtClean="0"/>
              <a:t>j-k+1</a:t>
            </a:r>
            <a:r>
              <a:rPr lang="en-US" altLang="zh-CN" sz="2800" b="1" smtClean="0"/>
              <a:t>…p</a:t>
            </a:r>
            <a:r>
              <a:rPr lang="en-US" altLang="zh-CN" sz="2800" b="1" baseline="-25000" smtClean="0"/>
              <a:t>j-1</a:t>
            </a:r>
            <a:r>
              <a:rPr lang="en-US" altLang="zh-CN" sz="2800" b="1" smtClean="0"/>
              <a:t>p</a:t>
            </a:r>
            <a:r>
              <a:rPr lang="en-US" altLang="zh-CN" sz="2800" b="1" baseline="-25000" smtClean="0"/>
              <a:t>j</a:t>
            </a:r>
            <a:r>
              <a:rPr lang="en-US" altLang="zh-CN" sz="2800" b="1" smtClean="0"/>
              <a:t>” </a:t>
            </a:r>
            <a:r>
              <a:rPr lang="zh-CN" altLang="en-US" sz="2800" b="1" smtClean="0"/>
              <a:t>，如果在</a:t>
            </a:r>
          </a:p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1" smtClean="0"/>
              <a:t>    </a:t>
            </a:r>
            <a:r>
              <a:rPr lang="en-US" altLang="zh-CN" sz="2800" b="1" smtClean="0"/>
              <a:t>j+1</a:t>
            </a:r>
            <a:r>
              <a:rPr lang="zh-CN" altLang="en-US" sz="2800" b="1" smtClean="0"/>
              <a:t>发生不匹配，说明</a:t>
            </a:r>
            <a:r>
              <a:rPr lang="en-US" altLang="zh-CN" sz="2800" b="1" smtClean="0"/>
              <a:t>next[j+1] = k+1 = next[j]+1</a:t>
            </a:r>
            <a:r>
              <a:rPr lang="zh-CN" altLang="en-US" sz="2800" b="1" smtClean="0"/>
              <a:t>。</a:t>
            </a:r>
          </a:p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1" smtClean="0"/>
              <a:t>②若</a:t>
            </a:r>
            <a:r>
              <a:rPr lang="en-US" altLang="zh-CN" sz="2800" b="1" smtClean="0"/>
              <a:t>p</a:t>
            </a:r>
            <a:r>
              <a:rPr lang="en-US" altLang="zh-CN" sz="2800" b="1" baseline="-25000" smtClean="0"/>
              <a:t>k</a:t>
            </a:r>
            <a:r>
              <a:rPr lang="en-US" altLang="zh-CN" sz="2800" b="1" smtClean="0"/>
              <a:t>≠p</a:t>
            </a:r>
            <a:r>
              <a:rPr lang="en-US" altLang="zh-CN" sz="2800" b="1" baseline="-25000" smtClean="0"/>
              <a:t>j</a:t>
            </a:r>
            <a:r>
              <a:rPr lang="zh-CN" altLang="en-US" sz="2800" b="1" smtClean="0"/>
              <a:t>，可把求</a:t>
            </a:r>
            <a:r>
              <a:rPr lang="en-US" altLang="zh-CN" sz="2800" b="1" smtClean="0"/>
              <a:t>next</a:t>
            </a:r>
            <a:r>
              <a:rPr lang="zh-CN" altLang="en-US" sz="2800" b="1" smtClean="0"/>
              <a:t>值问题看成是一个模式匹配问</a:t>
            </a:r>
          </a:p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1" smtClean="0"/>
              <a:t>    题，整个模式串既是主串，又是子串。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836613"/>
            <a:ext cx="8389937" cy="23050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1</a:t>
            </a:r>
            <a:r>
              <a:rPr lang="en-US" altLang="zh-CN" sz="2800" b="1" smtClean="0">
                <a:latin typeface="宋体" panose="02010600030101010101" pitchFamily="2" charset="-122"/>
              </a:rPr>
              <a:t>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2</a:t>
            </a:r>
            <a:r>
              <a:rPr lang="en-US" altLang="zh-CN" sz="2800" b="1" smtClean="0">
                <a:latin typeface="宋体" panose="02010600030101010101" pitchFamily="2" charset="-122"/>
              </a:rPr>
              <a:t>…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j-k+1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…p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j-1</a:t>
            </a:r>
            <a:r>
              <a:rPr lang="en-US" altLang="zh-CN" sz="2800" b="1" smtClean="0">
                <a:latin typeface="宋体" panose="02010600030101010101" pitchFamily="2" charset="-122"/>
              </a:rPr>
              <a:t>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j</a:t>
            </a:r>
            <a:r>
              <a:rPr lang="en-US" altLang="zh-CN" sz="2800" b="1" smtClean="0">
                <a:latin typeface="宋体" panose="02010600030101010101" pitchFamily="2" charset="-122"/>
              </a:rPr>
              <a:t>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j+1   </a:t>
            </a:r>
            <a:r>
              <a:rPr lang="en-US" altLang="zh-CN" sz="2800" b="1" smtClean="0">
                <a:latin typeface="宋体" panose="02010600030101010101" pitchFamily="2" charset="-122"/>
              </a:rPr>
              <a:t>next[j]=k</a:t>
            </a:r>
            <a:endParaRPr lang="en-US" altLang="zh-CN" sz="2800" b="1" baseline="-2500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   ‖     ‖  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≠</a:t>
            </a:r>
            <a:endParaRPr lang="en-US" altLang="zh-CN" sz="2800" b="1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   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 …  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k-1</a:t>
            </a:r>
            <a:r>
              <a:rPr lang="en-US" altLang="zh-CN" sz="2800" b="1" smtClean="0">
                <a:latin typeface="宋体" panose="02010600030101010101" pitchFamily="2" charset="-122"/>
              </a:rPr>
              <a:t>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k  </a:t>
            </a:r>
            <a:r>
              <a:rPr lang="en-US" altLang="zh-CN" sz="2800" b="1" smtClean="0">
                <a:latin typeface="宋体" panose="02010600030101010101" pitchFamily="2" charset="-122"/>
              </a:rPr>
              <a:t>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k+1   </a:t>
            </a:r>
            <a:r>
              <a:rPr lang="en-US" altLang="zh-CN" sz="2800" b="1" smtClean="0">
                <a:latin typeface="宋体" panose="02010600030101010101" pitchFamily="2" charset="-122"/>
              </a:rPr>
              <a:t>next[k]=k</a:t>
            </a:r>
            <a:r>
              <a:rPr lang="en-US" altLang="zh-CN" sz="2800" b="1" baseline="30000" smtClean="0"/>
              <a:t>’</a:t>
            </a:r>
            <a:endParaRPr lang="en-US" altLang="zh-CN" sz="28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latin typeface="宋体" panose="02010600030101010101" pitchFamily="2" charset="-122"/>
              </a:rPr>
              <a:t>            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……  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800" b="1" baseline="-25000" smtClean="0">
                <a:solidFill>
                  <a:schemeClr val="accent2"/>
                </a:solidFill>
              </a:rPr>
              <a:t>’</a:t>
            </a:r>
            <a:r>
              <a:rPr lang="en-US" altLang="zh-CN" sz="2800" b="1" smtClean="0">
                <a:latin typeface="宋体" panose="02010600030101010101" pitchFamily="2" charset="-122"/>
              </a:rPr>
              <a:t>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k</a:t>
            </a:r>
            <a:r>
              <a:rPr lang="en-US" altLang="zh-CN" sz="2800" b="1" baseline="-25000" smtClean="0"/>
              <a:t>’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+1  </a:t>
            </a:r>
            <a:r>
              <a:rPr lang="en-US" altLang="zh-CN" sz="2800" b="1" smtClean="0">
                <a:latin typeface="宋体" panose="02010600030101010101" pitchFamily="2" charset="-122"/>
              </a:rPr>
              <a:t>next[k</a:t>
            </a:r>
            <a:r>
              <a:rPr lang="en-US" altLang="zh-CN" sz="2800" b="1" baseline="30000" smtClean="0"/>
              <a:t>’</a:t>
            </a:r>
            <a:r>
              <a:rPr lang="en-US" altLang="zh-CN" sz="2800" b="1" smtClean="0">
                <a:latin typeface="宋体" panose="02010600030101010101" pitchFamily="2" charset="-122"/>
              </a:rPr>
              <a:t>]=k</a:t>
            </a:r>
            <a:r>
              <a:rPr lang="en-US" altLang="zh-CN" sz="2800" b="1" baseline="30000" smtClean="0"/>
              <a:t>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baseline="30000" smtClean="0"/>
              <a:t>                                             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… p</a:t>
            </a:r>
            <a:r>
              <a:rPr lang="en-US" altLang="zh-CN" sz="2800" b="1" baseline="-25000" smtClean="0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800" b="1" baseline="-25000" smtClean="0">
                <a:solidFill>
                  <a:schemeClr val="accent2"/>
                </a:solidFill>
              </a:rPr>
              <a:t>’’</a:t>
            </a:r>
            <a:r>
              <a:rPr lang="en-US" altLang="zh-CN" sz="2800" b="1" smtClean="0">
                <a:latin typeface="宋体" panose="02010600030101010101" pitchFamily="2" charset="-122"/>
              </a:rPr>
              <a:t> p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k</a:t>
            </a:r>
            <a:r>
              <a:rPr lang="en-US" altLang="zh-CN" sz="2800" b="1" baseline="-25000" smtClean="0"/>
              <a:t>’’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+1 </a:t>
            </a:r>
            <a:r>
              <a:rPr lang="en-US" altLang="zh-CN" sz="2800" b="1" smtClean="0">
                <a:latin typeface="宋体" panose="02010600030101010101" pitchFamily="2" charset="-122"/>
              </a:rPr>
              <a:t>next[k</a:t>
            </a:r>
            <a:r>
              <a:rPr lang="en-US" altLang="zh-CN" sz="2800" b="1" baseline="30000" smtClean="0"/>
              <a:t>’’’</a:t>
            </a:r>
            <a:r>
              <a:rPr lang="en-US" altLang="zh-CN" sz="2800" b="1" smtClean="0">
                <a:latin typeface="宋体" panose="02010600030101010101" pitchFamily="2" charset="-122"/>
              </a:rPr>
              <a:t>]=k</a:t>
            </a:r>
            <a:r>
              <a:rPr lang="en-US" altLang="zh-CN" sz="2800" b="1" baseline="30000" smtClean="0"/>
              <a:t>’’’</a:t>
            </a:r>
            <a:r>
              <a:rPr lang="en-US" altLang="zh-CN" sz="2800" b="1" baseline="-25000" smtClean="0">
                <a:latin typeface="宋体" panose="02010600030101010101" pitchFamily="2" charset="-122"/>
              </a:rPr>
              <a:t> </a:t>
            </a:r>
            <a:endParaRPr lang="en-US" altLang="zh-CN" sz="2800" b="1" baseline="-250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baseline="-25000" smtClean="0">
              <a:latin typeface="宋体" panose="02010600030101010101" pitchFamily="2" charset="-122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50825" y="3644900"/>
            <a:ext cx="8497888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ea typeface="楷体_GB2312"/>
                <a:cs typeface="楷体_GB2312"/>
              </a:rPr>
              <a:t>若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800" baseline="-25000">
                <a:ea typeface="楷体_GB2312"/>
                <a:cs typeface="楷体_GB2312"/>
              </a:rPr>
              <a:t>k’</a:t>
            </a:r>
            <a:r>
              <a:rPr lang="en-US" altLang="zh-CN" sz="2800">
                <a:ea typeface="楷体_GB2312"/>
                <a:cs typeface="楷体_GB2312"/>
              </a:rPr>
              <a:t>=p</a:t>
            </a:r>
            <a:r>
              <a:rPr lang="en-US" altLang="zh-CN" sz="2800" baseline="-25000">
                <a:ea typeface="楷体_GB2312"/>
                <a:cs typeface="楷体_GB2312"/>
              </a:rPr>
              <a:t>j</a:t>
            </a:r>
            <a:r>
              <a:rPr lang="zh-CN" altLang="en-US" sz="2800">
                <a:ea typeface="楷体_GB2312"/>
                <a:cs typeface="楷体_GB2312"/>
              </a:rPr>
              <a:t>，则有“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800" baseline="-25000">
                <a:ea typeface="楷体_GB2312"/>
                <a:cs typeface="楷体_GB2312"/>
              </a:rPr>
              <a:t>1</a:t>
            </a:r>
            <a:r>
              <a:rPr lang="en-US" altLang="zh-CN" sz="2800">
                <a:ea typeface="楷体_GB2312"/>
                <a:cs typeface="楷体_GB2312"/>
              </a:rPr>
              <a:t>…p</a:t>
            </a:r>
            <a:r>
              <a:rPr lang="en-US" altLang="zh-CN" sz="2800" baseline="-25000">
                <a:ea typeface="楷体_GB2312"/>
                <a:cs typeface="楷体_GB2312"/>
              </a:rPr>
              <a:t>k’</a:t>
            </a:r>
            <a:r>
              <a:rPr lang="en-US" altLang="zh-CN" sz="2800">
                <a:ea typeface="楷体_GB2312"/>
                <a:cs typeface="楷体_GB2312"/>
              </a:rPr>
              <a:t>”=“p</a:t>
            </a:r>
            <a:r>
              <a:rPr lang="en-US" altLang="zh-CN" sz="2800" baseline="-25000">
                <a:ea typeface="楷体_GB2312"/>
                <a:cs typeface="楷体_GB2312"/>
              </a:rPr>
              <a:t>j-k’+1</a:t>
            </a:r>
            <a:r>
              <a:rPr lang="en-US" altLang="zh-CN" sz="2800">
                <a:ea typeface="楷体_GB2312"/>
                <a:cs typeface="楷体_GB2312"/>
              </a:rPr>
              <a:t>…p</a:t>
            </a:r>
            <a:r>
              <a:rPr lang="en-US" altLang="zh-CN" sz="2800" baseline="-25000">
                <a:ea typeface="楷体_GB2312"/>
                <a:cs typeface="楷体_GB2312"/>
              </a:rPr>
              <a:t>j</a:t>
            </a:r>
            <a:r>
              <a:rPr lang="en-US" altLang="zh-CN" sz="2800">
                <a:ea typeface="楷体_GB2312"/>
                <a:cs typeface="楷体_GB2312"/>
              </a:rPr>
              <a:t>”</a:t>
            </a:r>
            <a:r>
              <a:rPr lang="zh-CN" altLang="en-US" sz="2800">
                <a:ea typeface="楷体_GB2312"/>
                <a:cs typeface="楷体_GB2312"/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ea typeface="楷体_GB2312"/>
                <a:cs typeface="楷体_GB2312"/>
              </a:rPr>
              <a:t>   </a:t>
            </a:r>
            <a:r>
              <a:rPr lang="en-US" altLang="zh-CN" sz="2800">
                <a:ea typeface="楷体_GB2312"/>
                <a:cs typeface="楷体_GB2312"/>
              </a:rPr>
              <a:t>next[j+1]=k’+1=next[k]+1=next[next[j]]+1.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ea typeface="楷体_GB2312"/>
                <a:cs typeface="楷体_GB2312"/>
              </a:rPr>
              <a:t>若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800" baseline="-25000">
                <a:ea typeface="楷体_GB2312"/>
                <a:cs typeface="楷体_GB2312"/>
              </a:rPr>
              <a:t>k”</a:t>
            </a:r>
            <a:r>
              <a:rPr lang="en-US" altLang="zh-CN" sz="2800">
                <a:ea typeface="楷体_GB2312"/>
                <a:cs typeface="楷体_GB2312"/>
              </a:rPr>
              <a:t>=p</a:t>
            </a:r>
            <a:r>
              <a:rPr lang="en-US" altLang="zh-CN" sz="2800" baseline="-25000">
                <a:ea typeface="楷体_GB2312"/>
                <a:cs typeface="楷体_GB2312"/>
              </a:rPr>
              <a:t>j</a:t>
            </a:r>
            <a:r>
              <a:rPr lang="en-US" altLang="zh-CN" sz="2800">
                <a:ea typeface="楷体_GB2312"/>
                <a:cs typeface="楷体_GB2312"/>
              </a:rPr>
              <a:t> </a:t>
            </a:r>
            <a:r>
              <a:rPr lang="zh-CN" altLang="en-US" sz="2800">
                <a:ea typeface="楷体_GB2312"/>
                <a:cs typeface="楷体_GB2312"/>
              </a:rPr>
              <a:t>，则有“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800" baseline="-25000">
                <a:ea typeface="楷体_GB2312"/>
                <a:cs typeface="楷体_GB2312"/>
              </a:rPr>
              <a:t>1</a:t>
            </a:r>
            <a:r>
              <a:rPr lang="en-US" altLang="zh-CN" sz="2800">
                <a:ea typeface="楷体_GB2312"/>
                <a:cs typeface="楷体_GB2312"/>
              </a:rPr>
              <a:t>…p</a:t>
            </a:r>
            <a:r>
              <a:rPr lang="en-US" altLang="zh-CN" sz="2800" baseline="-25000">
                <a:ea typeface="楷体_GB2312"/>
                <a:cs typeface="楷体_GB2312"/>
              </a:rPr>
              <a:t>k”</a:t>
            </a:r>
            <a:r>
              <a:rPr lang="en-US" altLang="zh-CN" sz="2800">
                <a:ea typeface="楷体_GB2312"/>
                <a:cs typeface="楷体_GB2312"/>
              </a:rPr>
              <a:t>”=“p</a:t>
            </a:r>
            <a:r>
              <a:rPr lang="en-US" altLang="zh-CN" sz="2800" baseline="-25000">
                <a:ea typeface="楷体_GB2312"/>
                <a:cs typeface="楷体_GB2312"/>
              </a:rPr>
              <a:t>j-k”+1</a:t>
            </a:r>
            <a:r>
              <a:rPr lang="en-US" altLang="zh-CN" sz="2800">
                <a:ea typeface="楷体_GB2312"/>
                <a:cs typeface="楷体_GB2312"/>
              </a:rPr>
              <a:t>…p</a:t>
            </a:r>
            <a:r>
              <a:rPr lang="en-US" altLang="zh-CN" sz="2800" baseline="-25000">
                <a:ea typeface="楷体_GB2312"/>
                <a:cs typeface="楷体_GB2312"/>
              </a:rPr>
              <a:t>j</a:t>
            </a:r>
            <a:r>
              <a:rPr lang="en-US" altLang="zh-CN" sz="2800">
                <a:ea typeface="楷体_GB2312"/>
                <a:cs typeface="楷体_GB2312"/>
              </a:rPr>
              <a:t>”</a:t>
            </a:r>
            <a:r>
              <a:rPr lang="zh-CN" altLang="en-US" sz="2800">
                <a:ea typeface="楷体_GB2312"/>
                <a:cs typeface="楷体_GB2312"/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ea typeface="楷体_GB2312"/>
                <a:cs typeface="楷体_GB2312"/>
              </a:rPr>
              <a:t>    </a:t>
            </a:r>
            <a:r>
              <a:rPr lang="en-US" altLang="zh-CN" sz="2800">
                <a:ea typeface="楷体_GB2312"/>
                <a:cs typeface="楷体_GB2312"/>
              </a:rPr>
              <a:t>next[j+1]=k”+1=next[k’]+1=next[next[k]]+1.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>
                <a:ea typeface="楷体_GB2312"/>
                <a:cs typeface="楷体_GB2312"/>
              </a:rPr>
              <a:t>next[j+1]=1.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496300" cy="1079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smtClean="0"/>
              <a:t>  j              1  2  3  4  5  6  7  8  9  10 11 12 13 14 15 16 17</a:t>
            </a:r>
          </a:p>
          <a:p>
            <a:pPr>
              <a:buFontTx/>
              <a:buNone/>
            </a:pPr>
            <a:r>
              <a:rPr lang="zh-CN" altLang="en-US" sz="2800" b="1" smtClean="0"/>
              <a:t>模式串     </a:t>
            </a:r>
            <a:r>
              <a:rPr lang="en-US" altLang="zh-CN" sz="2800" b="1" smtClean="0"/>
              <a:t>a  b  c  a  a  b  b  c  a  b   c   a   a   b   d   a   b   </a:t>
            </a:r>
          </a:p>
        </p:txBody>
      </p:sp>
      <p:sp>
        <p:nvSpPr>
          <p:cNvPr id="136282" name="Rectangle 90"/>
          <p:cNvSpPr>
            <a:spLocks noChangeArrowheads="1"/>
          </p:cNvSpPr>
          <p:nvPr/>
        </p:nvSpPr>
        <p:spPr bwMode="auto">
          <a:xfrm>
            <a:off x="1908175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0</a:t>
            </a:r>
          </a:p>
        </p:txBody>
      </p:sp>
      <p:sp>
        <p:nvSpPr>
          <p:cNvPr id="60420" name="Rectangle 91"/>
          <p:cNvSpPr>
            <a:spLocks noChangeArrowheads="1"/>
          </p:cNvSpPr>
          <p:nvPr/>
        </p:nvSpPr>
        <p:spPr bwMode="auto">
          <a:xfrm>
            <a:off x="323850" y="2924175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next[j]</a:t>
            </a:r>
          </a:p>
        </p:txBody>
      </p:sp>
      <p:sp>
        <p:nvSpPr>
          <p:cNvPr id="60421" name="Line 92"/>
          <p:cNvSpPr>
            <a:spLocks noChangeShapeType="1"/>
          </p:cNvSpPr>
          <p:nvPr/>
        </p:nvSpPr>
        <p:spPr bwMode="auto">
          <a:xfrm>
            <a:off x="179388" y="2924175"/>
            <a:ext cx="871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Line 93"/>
          <p:cNvSpPr>
            <a:spLocks noChangeShapeType="1"/>
          </p:cNvSpPr>
          <p:nvPr/>
        </p:nvSpPr>
        <p:spPr bwMode="auto">
          <a:xfrm flipH="1" flipV="1">
            <a:off x="1519238" y="1989138"/>
            <a:ext cx="285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86" name="Rectangle 94"/>
          <p:cNvSpPr>
            <a:spLocks noChangeArrowheads="1"/>
          </p:cNvSpPr>
          <p:nvPr/>
        </p:nvSpPr>
        <p:spPr bwMode="auto">
          <a:xfrm>
            <a:off x="2268538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36287" name="Rectangle 95"/>
          <p:cNvSpPr>
            <a:spLocks noChangeArrowheads="1"/>
          </p:cNvSpPr>
          <p:nvPr/>
        </p:nvSpPr>
        <p:spPr bwMode="auto">
          <a:xfrm>
            <a:off x="2627313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36288" name="Rectangle 96"/>
          <p:cNvSpPr>
            <a:spLocks noChangeArrowheads="1"/>
          </p:cNvSpPr>
          <p:nvPr/>
        </p:nvSpPr>
        <p:spPr bwMode="auto">
          <a:xfrm>
            <a:off x="2987675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36289" name="Rectangle 97"/>
          <p:cNvSpPr>
            <a:spLocks noChangeArrowheads="1"/>
          </p:cNvSpPr>
          <p:nvPr/>
        </p:nvSpPr>
        <p:spPr bwMode="auto">
          <a:xfrm>
            <a:off x="3348038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36290" name="Rectangle 98"/>
          <p:cNvSpPr>
            <a:spLocks noChangeArrowheads="1"/>
          </p:cNvSpPr>
          <p:nvPr/>
        </p:nvSpPr>
        <p:spPr bwMode="auto">
          <a:xfrm>
            <a:off x="3708400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36291" name="Rectangle 99"/>
          <p:cNvSpPr>
            <a:spLocks noChangeArrowheads="1"/>
          </p:cNvSpPr>
          <p:nvPr/>
        </p:nvSpPr>
        <p:spPr bwMode="auto">
          <a:xfrm>
            <a:off x="4110038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36292" name="Rectangle 100"/>
          <p:cNvSpPr>
            <a:spLocks noChangeArrowheads="1"/>
          </p:cNvSpPr>
          <p:nvPr/>
        </p:nvSpPr>
        <p:spPr bwMode="auto">
          <a:xfrm>
            <a:off x="4456113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36293" name="Rectangle 101"/>
          <p:cNvSpPr>
            <a:spLocks noChangeArrowheads="1"/>
          </p:cNvSpPr>
          <p:nvPr/>
        </p:nvSpPr>
        <p:spPr bwMode="auto">
          <a:xfrm>
            <a:off x="4787900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36294" name="Rectangle 102"/>
          <p:cNvSpPr>
            <a:spLocks noChangeArrowheads="1"/>
          </p:cNvSpPr>
          <p:nvPr/>
        </p:nvSpPr>
        <p:spPr bwMode="auto">
          <a:xfrm>
            <a:off x="5176838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36295" name="Rectangle 103"/>
          <p:cNvSpPr>
            <a:spLocks noChangeArrowheads="1"/>
          </p:cNvSpPr>
          <p:nvPr/>
        </p:nvSpPr>
        <p:spPr bwMode="auto">
          <a:xfrm>
            <a:off x="5651500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6069013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4</a:t>
            </a:r>
          </a:p>
        </p:txBody>
      </p:sp>
      <p:sp>
        <p:nvSpPr>
          <p:cNvPr id="136297" name="Rectangle 105"/>
          <p:cNvSpPr>
            <a:spLocks noChangeArrowheads="1"/>
          </p:cNvSpPr>
          <p:nvPr/>
        </p:nvSpPr>
        <p:spPr bwMode="auto">
          <a:xfrm>
            <a:off x="6545263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5</a:t>
            </a:r>
          </a:p>
        </p:txBody>
      </p:sp>
      <p:sp>
        <p:nvSpPr>
          <p:cNvPr id="136298" name="Rectangle 106"/>
          <p:cNvSpPr>
            <a:spLocks noChangeArrowheads="1"/>
          </p:cNvSpPr>
          <p:nvPr/>
        </p:nvSpPr>
        <p:spPr bwMode="auto">
          <a:xfrm>
            <a:off x="6948488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6</a:t>
            </a:r>
          </a:p>
        </p:txBody>
      </p:sp>
      <p:sp>
        <p:nvSpPr>
          <p:cNvPr id="136299" name="Rectangle 107"/>
          <p:cNvSpPr>
            <a:spLocks noChangeArrowheads="1"/>
          </p:cNvSpPr>
          <p:nvPr/>
        </p:nvSpPr>
        <p:spPr bwMode="auto">
          <a:xfrm>
            <a:off x="7423150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7</a:t>
            </a:r>
          </a:p>
        </p:txBody>
      </p:sp>
      <p:sp>
        <p:nvSpPr>
          <p:cNvPr id="136300" name="Rectangle 108"/>
          <p:cNvSpPr>
            <a:spLocks noChangeArrowheads="1"/>
          </p:cNvSpPr>
          <p:nvPr/>
        </p:nvSpPr>
        <p:spPr bwMode="auto">
          <a:xfrm>
            <a:off x="7883525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36301" name="Rectangle 109"/>
          <p:cNvSpPr>
            <a:spLocks noChangeArrowheads="1"/>
          </p:cNvSpPr>
          <p:nvPr/>
        </p:nvSpPr>
        <p:spPr bwMode="auto">
          <a:xfrm>
            <a:off x="8329613" y="29972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2" grpId="0"/>
      <p:bldP spid="136286" grpId="0"/>
      <p:bldP spid="136287" grpId="0"/>
      <p:bldP spid="136288" grpId="0"/>
      <p:bldP spid="136289" grpId="0"/>
      <p:bldP spid="136290" grpId="0"/>
      <p:bldP spid="136291" grpId="0"/>
      <p:bldP spid="136292" grpId="0"/>
      <p:bldP spid="136293" grpId="0"/>
      <p:bldP spid="136294" grpId="0"/>
      <p:bldP spid="136295" grpId="0"/>
      <p:bldP spid="136296" grpId="0"/>
      <p:bldP spid="136297" grpId="0"/>
      <p:bldP spid="136298" grpId="0"/>
      <p:bldP spid="136299" grpId="0"/>
      <p:bldP spid="136300" grpId="0"/>
      <p:bldP spid="1363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39713" y="903288"/>
            <a:ext cx="73390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第</a:t>
            </a:r>
            <a:r>
              <a:rPr lang="en-US" altLang="zh-CN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4</a:t>
            </a: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章　串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4000">
              <a:solidFill>
                <a:srgbClr val="CC00CC"/>
              </a:solidFill>
              <a:latin typeface="Arial" panose="020B0604020202020204" pitchFamily="34" charset="0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0" y="13065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2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96900"/>
            <a:ext cx="8112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1009650" y="2492375"/>
            <a:ext cx="7246938" cy="3097213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 algn="just">
              <a:lnSpc>
                <a:spcPct val="170000"/>
              </a:lnSpc>
              <a:spcBef>
                <a:spcPct val="50000"/>
              </a:spcBef>
              <a:defRPr/>
            </a:pP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4.1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串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4.2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串的抽象数据类型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4.3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串的操作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 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        </a:t>
            </a: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1177925" y="1570038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教学内容</a:t>
            </a:r>
            <a:endParaRPr lang="zh-CN" altLang="en-US" sz="440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08050"/>
            <a:ext cx="6913562" cy="554355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latin typeface="Arial" panose="020B0604020202020204" pitchFamily="34" charset="0"/>
              </a:rPr>
              <a:t>void get_next(SString T, int &amp;next[])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i= 1; next[1] = 0; j = 0;  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while( i&lt;T[0]){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if(j==0 || T[i] == T[j]){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      ++i; ++j;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      next[i] = j;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else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      j = next[j];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}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153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KMP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算法的时间复杂度     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    设主串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s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的长度为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n,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模式串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t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长度为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m,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KMP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算法中求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next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数组的时间复杂度为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O(m),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在后面的匹配中因主串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s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的下标不减即不回溯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比较次数可记为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n,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所以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KMP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算法总的时间复杂度为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O(n+m)</a:t>
            </a: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7772400" cy="649287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b="1" smtClean="0"/>
              <a:t>next</a:t>
            </a:r>
            <a:r>
              <a:rPr lang="zh-CN" altLang="en-US" b="1" smtClean="0"/>
              <a:t>函数的改进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5292725" y="620713"/>
            <a:ext cx="3095625" cy="2452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j          1 2 3 4 5 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模式    </a:t>
            </a:r>
            <a:r>
              <a:rPr lang="en-US" altLang="zh-CN" sz="2800">
                <a:ea typeface="楷体_GB2312"/>
                <a:cs typeface="楷体_GB2312"/>
              </a:rPr>
              <a:t>a a a a b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next[j] 0 1 2 3 4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nextval[j] 0 0 0 0 4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3384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    a a a b a a a a b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    a a a 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楷体_GB2312"/>
                <a:cs typeface="楷体_GB2312"/>
              </a:rPr>
              <a:t>①</a:t>
            </a:r>
            <a:r>
              <a:rPr lang="en-US" altLang="zh-CN" sz="2800">
                <a:ea typeface="楷体_GB2312"/>
                <a:cs typeface="楷体_GB2312"/>
              </a:rPr>
              <a:t>    a a 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楷体_GB2312"/>
                <a:cs typeface="楷体_GB2312"/>
              </a:rPr>
              <a:t>②</a:t>
            </a:r>
            <a:r>
              <a:rPr lang="en-US" altLang="zh-CN" sz="2800">
                <a:ea typeface="楷体_GB2312"/>
                <a:cs typeface="楷体_GB2312"/>
              </a:rPr>
              <a:t>       a 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楷体_GB2312"/>
                <a:cs typeface="楷体_GB2312"/>
              </a:rPr>
              <a:t>③</a:t>
            </a:r>
            <a:r>
              <a:rPr lang="en-US" altLang="zh-CN" sz="2800">
                <a:ea typeface="楷体_GB2312"/>
                <a:cs typeface="楷体_GB2312"/>
              </a:rPr>
              <a:t>          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                a a a a b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                </a:t>
            </a:r>
            <a:r>
              <a:rPr lang="en-US" altLang="zh-CN" sz="2800">
                <a:solidFill>
                  <a:schemeClr val="hlink"/>
                </a:solidFill>
                <a:ea typeface="楷体_GB2312"/>
                <a:cs typeface="楷体_GB2312"/>
              </a:rPr>
              <a:t>i = 5; j = 1</a:t>
            </a:r>
          </a:p>
        </p:txBody>
      </p:sp>
      <p:sp>
        <p:nvSpPr>
          <p:cNvPr id="63493" name="Line 6"/>
          <p:cNvSpPr>
            <a:spLocks noChangeShapeType="1"/>
          </p:cNvSpPr>
          <p:nvPr/>
        </p:nvSpPr>
        <p:spPr bwMode="auto">
          <a:xfrm>
            <a:off x="1835150" y="1500188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1951038" y="155733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i=4</a:t>
            </a:r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 flipV="1">
            <a:off x="1835150" y="2636838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1908175" y="2565400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j=4</a:t>
            </a:r>
          </a:p>
        </p:txBody>
      </p:sp>
      <p:sp>
        <p:nvSpPr>
          <p:cNvPr id="63497" name="Text Box 10"/>
          <p:cNvSpPr txBox="1">
            <a:spLocks noChangeArrowheads="1"/>
          </p:cNvSpPr>
          <p:nvPr/>
        </p:nvSpPr>
        <p:spPr bwMode="auto">
          <a:xfrm>
            <a:off x="1979613" y="3357563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j=3</a:t>
            </a:r>
          </a:p>
        </p:txBody>
      </p:sp>
      <p:sp>
        <p:nvSpPr>
          <p:cNvPr id="63498" name="Text Box 11"/>
          <p:cNvSpPr txBox="1">
            <a:spLocks noChangeArrowheads="1"/>
          </p:cNvSpPr>
          <p:nvPr/>
        </p:nvSpPr>
        <p:spPr bwMode="auto">
          <a:xfrm>
            <a:off x="1979613" y="4508500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j=1</a:t>
            </a:r>
          </a:p>
        </p:txBody>
      </p:sp>
      <p:sp>
        <p:nvSpPr>
          <p:cNvPr id="63499" name="Text Box 12"/>
          <p:cNvSpPr txBox="1">
            <a:spLocks noChangeArrowheads="1"/>
          </p:cNvSpPr>
          <p:nvPr/>
        </p:nvSpPr>
        <p:spPr bwMode="auto">
          <a:xfrm>
            <a:off x="1965325" y="39338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j=2</a:t>
            </a:r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 flipV="1">
            <a:off x="1835150" y="3300413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1" name="Line 14"/>
          <p:cNvSpPr>
            <a:spLocks noChangeShapeType="1"/>
          </p:cNvSpPr>
          <p:nvPr/>
        </p:nvSpPr>
        <p:spPr bwMode="auto">
          <a:xfrm flipV="1">
            <a:off x="1835150" y="3860800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 flipV="1">
            <a:off x="1835150" y="4508500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4643438" y="3573463"/>
            <a:ext cx="4319587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next[j] = k</a:t>
            </a:r>
            <a:r>
              <a:rPr lang="zh-CN" altLang="en-US">
                <a:ea typeface="楷体_GB2312"/>
                <a:cs typeface="楷体_GB2312"/>
              </a:rPr>
              <a:t>，而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j</a:t>
            </a:r>
            <a:r>
              <a:rPr lang="en-US" altLang="zh-CN">
                <a:ea typeface="楷体_GB2312"/>
                <a:cs typeface="楷体_GB2312"/>
              </a:rPr>
              <a:t>=p</a:t>
            </a:r>
            <a:r>
              <a:rPr lang="en-US" altLang="zh-CN" baseline="-25000">
                <a:ea typeface="楷体_GB2312"/>
                <a:cs typeface="楷体_GB2312"/>
              </a:rPr>
              <a:t>k</a:t>
            </a:r>
            <a:r>
              <a:rPr lang="zh-CN" altLang="en-US">
                <a:ea typeface="楷体_GB2312"/>
                <a:cs typeface="楷体_GB2312"/>
              </a:rPr>
              <a:t>，则 主串中</a:t>
            </a:r>
            <a:r>
              <a:rPr lang="en-US" altLang="zh-CN">
                <a:ea typeface="楷体_GB2312"/>
                <a:cs typeface="楷体_GB2312"/>
              </a:rPr>
              <a:t>s</a:t>
            </a:r>
            <a:r>
              <a:rPr lang="en-US" altLang="zh-CN" baseline="-25000">
                <a:ea typeface="楷体_GB2312"/>
                <a:cs typeface="楷体_GB2312"/>
              </a:rPr>
              <a:t>i</a:t>
            </a:r>
            <a:r>
              <a:rPr lang="zh-CN" altLang="en-US">
                <a:ea typeface="楷体_GB2312"/>
                <a:cs typeface="楷体_GB2312"/>
              </a:rPr>
              <a:t>和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j</a:t>
            </a:r>
            <a:r>
              <a:rPr lang="zh-CN" altLang="en-US">
                <a:ea typeface="楷体_GB2312"/>
                <a:cs typeface="楷体_GB2312"/>
              </a:rPr>
              <a:t>不等时，不需再和</a:t>
            </a:r>
            <a:r>
              <a:rPr lang="en-US" altLang="zh-CN">
                <a:ea typeface="楷体_GB2312"/>
                <a:cs typeface="楷体_GB2312"/>
              </a:rPr>
              <a:t>p</a:t>
            </a:r>
            <a:r>
              <a:rPr lang="en-US" altLang="zh-CN" baseline="-25000">
                <a:ea typeface="楷体_GB2312"/>
                <a:cs typeface="楷体_GB2312"/>
              </a:rPr>
              <a:t>k</a:t>
            </a:r>
            <a:r>
              <a:rPr lang="zh-CN" altLang="en-US">
                <a:ea typeface="楷体_GB2312"/>
                <a:cs typeface="楷体_GB2312"/>
              </a:rPr>
              <a:t>进行比较，而直接和</a:t>
            </a: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p</a:t>
            </a:r>
            <a:r>
              <a:rPr lang="en-US" altLang="zh-CN" baseline="-25000">
                <a:solidFill>
                  <a:schemeClr val="accent2"/>
                </a:solidFill>
                <a:ea typeface="楷体_GB2312"/>
                <a:cs typeface="楷体_GB2312"/>
              </a:rPr>
              <a:t>next[k]</a:t>
            </a:r>
            <a:r>
              <a:rPr lang="zh-CN" altLang="en-US">
                <a:ea typeface="楷体_GB2312"/>
                <a:cs typeface="楷体_GB2312"/>
              </a:rPr>
              <a:t>进行比较。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424863" cy="16573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smtClean="0"/>
              <a:t> j              1  2  3  4  5  6  7  8  9  10 11 12 13 14 15 16 17</a:t>
            </a:r>
          </a:p>
          <a:p>
            <a:pPr>
              <a:buFontTx/>
              <a:buNone/>
            </a:pPr>
            <a:r>
              <a:rPr lang="zh-CN" altLang="en-US" sz="2800" b="1" smtClean="0"/>
              <a:t>模式串    </a:t>
            </a:r>
            <a:r>
              <a:rPr lang="en-US" altLang="zh-CN" sz="2800" b="1" smtClean="0"/>
              <a:t>a  b  c  a  a  b  b  c  a   b   c   a   a   b   d   a   b </a:t>
            </a:r>
          </a:p>
          <a:p>
            <a:pPr>
              <a:buFontTx/>
              <a:buNone/>
            </a:pPr>
            <a:r>
              <a:rPr lang="en-US" altLang="zh-CN" sz="2800" b="1" smtClean="0"/>
              <a:t>next[j]     0  1  1  1  2  2  3  1  1   2   3   4   5   6   7   1    2   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878013" y="355758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0</a:t>
            </a: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71438" y="3500438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nextval[j]</a:t>
            </a:r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250825" y="2997200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8"/>
          <p:cNvSpPr>
            <a:spLocks noChangeShapeType="1"/>
          </p:cNvSpPr>
          <p:nvPr/>
        </p:nvSpPr>
        <p:spPr bwMode="auto">
          <a:xfrm flipH="1" flipV="1">
            <a:off x="1547813" y="19891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224088" y="3573463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570163" y="3573463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944813" y="35877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305175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663950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4024313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3</a:t>
            </a: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370388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30750" y="3616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5148263" y="3630613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5580063" y="36449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6084888" y="364490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6516688" y="3616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2</a:t>
            </a: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6948488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7408863" y="3616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7</a:t>
            </a: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7840663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0</a:t>
            </a: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8359775" y="360203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297" grpId="0"/>
      <p:bldP spid="140298" grpId="0"/>
      <p:bldP spid="140299" grpId="0"/>
      <p:bldP spid="140300" grpId="0"/>
      <p:bldP spid="140301" grpId="0"/>
      <p:bldP spid="140302" grpId="0"/>
      <p:bldP spid="140303" grpId="0"/>
      <p:bldP spid="140304" grpId="0"/>
      <p:bldP spid="140305" grpId="0"/>
      <p:bldP spid="140306" grpId="0"/>
      <p:bldP spid="140307" grpId="0"/>
      <p:bldP spid="140308" grpId="0"/>
      <p:bldP spid="140309" grpId="0"/>
      <p:bldP spid="140310" grpId="0"/>
      <p:bldP spid="140311" grpId="0"/>
      <p:bldP spid="1403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2988" y="908050"/>
            <a:ext cx="7129462" cy="5616575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smtClean="0">
                <a:latin typeface="Arial" panose="020B0604020202020204" pitchFamily="34" charset="0"/>
              </a:rPr>
              <a:t>void get_nextval(SString T, int &amp;nextval[])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i= 1; nextval[1] = 0; j = 0;  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while( i&lt;T[0]){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if(j==0 || T[i] == T[j]){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      ++i; ++j;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      </a:t>
            </a:r>
            <a:r>
              <a:rPr lang="en-US" altLang="zh-CN" sz="2400" b="1" smtClean="0">
                <a:solidFill>
                  <a:schemeClr val="accent2"/>
                </a:solidFill>
                <a:latin typeface="Arial" panose="020B0604020202020204" pitchFamily="34" charset="0"/>
              </a:rPr>
              <a:t>if(T[i] != T[j]) nextval[i] = j;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Arial" panose="020B0604020202020204" pitchFamily="34" charset="0"/>
              </a:rPr>
              <a:t>                else  nextval[i] = nextval[j];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     else  j = nextval[j];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Arial" panose="020B0604020202020204" pitchFamily="34" charset="0"/>
              </a:rPr>
              <a:t>}                             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7164388" y="4005263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next[i] = j;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8"/>
          <p:cNvSpPr>
            <a:spLocks noChangeArrowheads="1"/>
          </p:cNvSpPr>
          <p:nvPr/>
        </p:nvSpPr>
        <p:spPr bwMode="auto">
          <a:xfrm>
            <a:off x="0" y="511175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案例分析与实现</a:t>
            </a:r>
          </a:p>
        </p:txBody>
      </p:sp>
      <p:sp>
        <p:nvSpPr>
          <p:cNvPr id="66563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54"/>
          <p:cNvSpPr txBox="1">
            <a:spLocks noChangeArrowheads="1"/>
          </p:cNvSpPr>
          <p:nvPr/>
        </p:nvSpPr>
        <p:spPr>
          <a:xfrm>
            <a:off x="0" y="1268413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itchFamily="2" charset="-122"/>
                <a:ea typeface="华文楷体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itchFamily="2" charset="-122"/>
                <a:ea typeface="华文楷体" pitchFamily="2" charset="-122"/>
                <a:cs typeface="+mj-cs"/>
              </a:rPr>
              <a:t>4.1 </a:t>
            </a:r>
            <a:r>
              <a:rPr lang="zh-CN" altLang="en-US" sz="2800" kern="0" dirty="0">
                <a:latin typeface="华文楷体" pitchFamily="2" charset="-122"/>
                <a:ea typeface="华文楷体" pitchFamily="2" charset="-122"/>
                <a:cs typeface="+mj-cs"/>
              </a:rPr>
              <a:t>：病毒感染检测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50825" y="2000250"/>
            <a:ext cx="871855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【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案例分析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因为患者的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和病毒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均是由一些字母组成的字符串序列，要检测某种病毒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序列是否在患者的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序列中出现过，实际上就是字符串的模式匹配问题。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可以利用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BF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算法，也可以利用更高效的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KMP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算法。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但与一般的模式匹配问题不同的是，此案例中病毒的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序列是环状的。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这样需要对传统的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BF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算法或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KMP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算法进行改进。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0" y="714375"/>
            <a:ext cx="871855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【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案例实现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对于每一个待检测的任务，假设病毒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序列的长度是</a:t>
            </a:r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因为病毒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序列是环状的，为了线性取到每个可行的长度为</a:t>
            </a:r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的模式串，可将存储病毒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序列的字符串长度扩大为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2</a:t>
            </a:r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，将病毒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序列连续存储两次。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然后循环</a:t>
            </a:r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次，依次取得每个长度为</a:t>
            </a:r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的环状字符串，将此字符串作为模式串，将人的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序列作为主串，调用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BF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算法进行模式匹配。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只要匹配成功，即可中止循环，表明该人感染了对应的病毒；否则，循环</a:t>
            </a:r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次结束循环时，可通过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BF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算法的返回值判断该人是否感染了对应的病毒。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5"/>
          <p:cNvSpPr txBox="1">
            <a:spLocks noChangeArrowheads="1"/>
          </p:cNvSpPr>
          <p:nvPr/>
        </p:nvSpPr>
        <p:spPr bwMode="auto">
          <a:xfrm>
            <a:off x="0" y="714375"/>
            <a:ext cx="9144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【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算法步骤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】</a:t>
            </a:r>
          </a:p>
          <a:p>
            <a:pPr>
              <a:buFontTx/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① 从文件中读取待检测的任务数</a:t>
            </a:r>
            <a:r>
              <a:rPr lang="en-US" altLang="zh-CN" sz="20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num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。</a:t>
            </a:r>
          </a:p>
          <a:p>
            <a:pPr>
              <a:buFontTx/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②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根据</a:t>
            </a:r>
            <a:r>
              <a:rPr lang="en-US" altLang="zh-CN" sz="20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num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个数依次检测每对病毒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和人的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是否匹配，循环</a:t>
            </a:r>
            <a:r>
              <a:rPr lang="en-US" altLang="zh-CN" sz="20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num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次，执行以下操作：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从文件中分别读取一对病毒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序列和人的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设置标志性变量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flag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，用来标识是否匹配成功，初始为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0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，表示未匹配；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病毒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序列的长度是</a:t>
            </a:r>
            <a:r>
              <a:rPr lang="en-US" altLang="zh-CN" sz="20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，将存储病毒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序列的字符串长度扩大为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2</a:t>
            </a:r>
            <a:r>
              <a:rPr lang="en-US" altLang="zh-CN" sz="20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，将病毒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序列连续存储两次；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次，重复执行以下操作：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依次取得每个长度为</a:t>
            </a:r>
            <a:r>
              <a:rPr lang="en-US" altLang="zh-CN" sz="2000" i="1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的病毒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环状字符串；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将此字符串作为模式串，将人的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DNA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序列作为主串，调用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BF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算法进行模式匹配，将匹配结果返回赋值给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flag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；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若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flag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非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0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，表示匹配成功，中止循环，表明该人感染了对应的病毒。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退出循环时，判断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flag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的值，若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flag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非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0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，输出“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YES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”，否则，输出“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NO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ChangeArrowheads="1"/>
          </p:cNvSpPr>
          <p:nvPr/>
        </p:nvSpPr>
        <p:spPr bwMode="auto">
          <a:xfrm>
            <a:off x="323850" y="1341438"/>
            <a:ext cx="8645525" cy="4103687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ea typeface="楷体_GB2312" pitchFamily="49" charset="-122"/>
                <a:cs typeface="+mn-cs"/>
              </a:rPr>
              <a:t>1. 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了解串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的基本定义。</a:t>
            </a:r>
            <a:endParaRPr lang="zh-CN" altLang="en-US" sz="3200" dirty="0">
              <a:ea typeface="楷体_GB2312" pitchFamily="49" charset="-122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ea typeface="楷体_GB2312" pitchFamily="49" charset="-122"/>
                <a:cs typeface="+mn-cs"/>
              </a:rPr>
              <a:t>2. 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理解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和掌握穿的存储方式和基本操作。 </a:t>
            </a:r>
            <a:endParaRPr lang="zh-CN" altLang="en-US" sz="3200" dirty="0">
              <a:ea typeface="楷体_GB2312" pitchFamily="49" charset="-122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ea typeface="楷体_GB2312" pitchFamily="49" charset="-122"/>
                <a:cs typeface="+mn-cs"/>
              </a:rPr>
              <a:t>3.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掌握</a:t>
            </a:r>
            <a:r>
              <a:rPr lang="zh-CN" altLang="en-US" sz="3200" dirty="0">
                <a:ea typeface="楷体_GB2312" pitchFamily="49" charset="-122"/>
              </a:rPr>
              <a:t>串的两种模式匹配算法</a:t>
            </a:r>
            <a:r>
              <a:rPr lang="en-US" altLang="zh-CN" sz="3200" dirty="0">
                <a:ea typeface="楷体_GB2312" pitchFamily="49" charset="-122"/>
                <a:cs typeface="+mn-cs"/>
              </a:rPr>
              <a:t>BF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和</a:t>
            </a:r>
            <a:r>
              <a:rPr lang="en-US" altLang="zh-CN" sz="3200" dirty="0">
                <a:ea typeface="楷体_GB2312" pitchFamily="49" charset="-122"/>
                <a:cs typeface="+mn-cs"/>
              </a:rPr>
              <a:t>KMP</a:t>
            </a:r>
            <a:r>
              <a:rPr lang="zh-CN" altLang="en-US" sz="3200" dirty="0">
                <a:ea typeface="楷体_GB2312" pitchFamily="49" charset="-122"/>
                <a:cs typeface="+mn-cs"/>
              </a:rPr>
              <a:t>算法</a:t>
            </a:r>
            <a:endParaRPr lang="en-US" altLang="zh-CN" sz="3200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92579" name="Comment 3"/>
          <p:cNvSpPr>
            <a:spLocks noChangeArrowheads="1"/>
          </p:cNvSpPr>
          <p:nvPr/>
        </p:nvSpPr>
        <p:spPr bwMode="auto">
          <a:xfrm>
            <a:off x="7292975" y="41275"/>
            <a:ext cx="16764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  <a:cs typeface="+mn-cs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250825" y="1773238"/>
            <a:ext cx="8532813" cy="3529012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lang="zh-CN" altLang="en-US" sz="3200">
                <a:ea typeface="楷体_GB2312" pitchFamily="49" charset="-122"/>
                <a:cs typeface="+mn-cs"/>
              </a:rPr>
              <a:t>掌握串的存储方法，理解串的两种模式匹配算法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  <a:cs typeface="+mn-cs"/>
              </a:rPr>
              <a:t>2. </a:t>
            </a:r>
            <a:r>
              <a:rPr lang="zh-CN" altLang="en-US" sz="3200">
                <a:ea typeface="楷体_GB2312" pitchFamily="49" charset="-122"/>
                <a:cs typeface="+mn-cs"/>
              </a:rPr>
              <a:t>明确数组和广义表这两种数据结构的特点，掌握数组存储时地址计算方法，了解几种特殊矩阵的压缩存储方法。</a:t>
            </a:r>
            <a:endParaRPr lang="zh-CN" altLang="en-US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zh-CN" altLang="en-US" sz="320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1371600" lvl="2" indent="-457200">
              <a:spcBef>
                <a:spcPct val="20000"/>
              </a:spcBef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044575" y="852488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教学目标</a:t>
            </a:r>
            <a:endParaRPr lang="zh-CN" altLang="en-US" sz="440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744454" name="Rectangle 6"/>
          <p:cNvSpPr>
            <a:spLocks noChangeArrowheads="1"/>
          </p:cNvSpPr>
          <p:nvPr/>
        </p:nvSpPr>
        <p:spPr bwMode="auto">
          <a:xfrm>
            <a:off x="250825" y="1773238"/>
            <a:ext cx="8645525" cy="4103687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1.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了解串的基本定义和抽象数据类型。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2.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理解并掌握串的存贮方式。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3.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理解并掌握串的两种模式匹配（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BF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和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  <a:cs typeface="+mn-cs"/>
              </a:rPr>
              <a:t>KMP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+mn-cs"/>
              </a:rPr>
              <a:t>）</a:t>
            </a:r>
            <a:endParaRPr lang="zh-CN" altLang="en-US" sz="32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3200" dirty="0"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6248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仿宋_GB231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cs typeface="仿宋_GB231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5400" kern="0" smtClean="0">
                <a:effectLst/>
                <a:cs typeface="Arial" panose="020B0604020202020204" pitchFamily="34" charset="0"/>
              </a:rPr>
              <a:t>4.1</a:t>
            </a:r>
            <a:r>
              <a:rPr lang="en-US" altLang="zh-CN" sz="5400" kern="0" smtClean="0">
                <a:cs typeface="Arial" panose="020B0604020202020204" pitchFamily="34" charset="0"/>
              </a:rPr>
              <a:t>  </a:t>
            </a:r>
            <a:r>
              <a:rPr lang="zh-CN" altLang="en-US" sz="5400" kern="0" smtClean="0">
                <a:effectLst/>
                <a:ea typeface="楷体_GB2312" pitchFamily="49" charset="-122"/>
                <a:cs typeface="Arial" panose="020B0604020202020204" pitchFamily="34" charset="0"/>
              </a:rPr>
              <a:t>串类型的定义</a:t>
            </a:r>
            <a:endParaRPr lang="zh-CN" altLang="en-US" sz="5400" kern="0" dirty="0" smtClean="0">
              <a:effectLst/>
              <a:ea typeface="楷体_GB2312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0668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8207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228725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36713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4.1.1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楷体_GB2312"/>
              </a:rPr>
              <a:t>  </a:t>
            </a:r>
            <a:r>
              <a:rPr lang="zh-CN" altLang="en-US" smtClean="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串的基本概念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52400" y="1905000"/>
            <a:ext cx="8812213" cy="4764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kern="0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串</a:t>
            </a:r>
            <a:r>
              <a:rPr lang="en-US" altLang="zh-CN" sz="2400" kern="0" dirty="0" smtClean="0">
                <a:latin typeface="+mn-ea"/>
              </a:rPr>
              <a:t>(</a:t>
            </a: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字符串</a:t>
            </a:r>
            <a:r>
              <a:rPr lang="en-US" altLang="zh-CN" sz="2400" kern="0" dirty="0" smtClean="0">
                <a:latin typeface="+mn-ea"/>
              </a:rPr>
              <a:t>)</a:t>
            </a:r>
            <a:r>
              <a:rPr lang="zh-CN" altLang="en-US" sz="2400" kern="0" dirty="0" smtClean="0">
                <a:latin typeface="+mn-ea"/>
              </a:rPr>
              <a:t>：是零个或多个字符组成的有限序列。记作： </a:t>
            </a:r>
            <a:r>
              <a:rPr lang="en-US" altLang="zh-CN" sz="2400" kern="0" dirty="0" smtClean="0">
                <a:latin typeface="+mn-ea"/>
              </a:rPr>
              <a:t>S=“a</a:t>
            </a:r>
            <a:r>
              <a:rPr lang="en-US" altLang="zh-CN" sz="2400" kern="0" baseline="-20000" dirty="0" smtClean="0">
                <a:latin typeface="+mn-ea"/>
              </a:rPr>
              <a:t>1</a:t>
            </a:r>
            <a:r>
              <a:rPr lang="en-US" altLang="zh-CN" sz="2400" kern="0" dirty="0" smtClean="0">
                <a:latin typeface="+mn-ea"/>
              </a:rPr>
              <a:t>a</a:t>
            </a:r>
            <a:r>
              <a:rPr lang="en-US" altLang="zh-CN" sz="2400" kern="0" baseline="-20000" dirty="0" smtClean="0">
                <a:latin typeface="+mn-ea"/>
              </a:rPr>
              <a:t>2</a:t>
            </a:r>
            <a:r>
              <a:rPr lang="en-US" altLang="zh-CN" sz="2400" kern="0" dirty="0" smtClean="0">
                <a:latin typeface="+mn-ea"/>
              </a:rPr>
              <a:t>a</a:t>
            </a:r>
            <a:r>
              <a:rPr lang="en-US" altLang="zh-CN" sz="2400" kern="0" baseline="-20000" dirty="0" smtClean="0">
                <a:latin typeface="+mn-ea"/>
              </a:rPr>
              <a:t>3</a:t>
            </a:r>
            <a:r>
              <a:rPr lang="en-US" altLang="zh-CN" sz="2400" kern="0" dirty="0" smtClean="0">
                <a:latin typeface="+mn-ea"/>
              </a:rPr>
              <a:t>…”</a:t>
            </a:r>
            <a:r>
              <a:rPr lang="zh-CN" altLang="en-US" sz="2400" kern="0" dirty="0" smtClean="0">
                <a:latin typeface="+mn-ea"/>
              </a:rPr>
              <a:t>，其中</a:t>
            </a:r>
            <a:r>
              <a:rPr lang="en-US" altLang="zh-CN" sz="2400" kern="0" dirty="0" smtClean="0">
                <a:latin typeface="+mn-ea"/>
              </a:rPr>
              <a:t>S</a:t>
            </a:r>
            <a:r>
              <a:rPr lang="zh-CN" altLang="en-US" sz="2400" kern="0" dirty="0" smtClean="0">
                <a:latin typeface="+mn-ea"/>
              </a:rPr>
              <a:t>是串名，</a:t>
            </a:r>
            <a:r>
              <a:rPr lang="en-US" altLang="zh-CN" sz="2400" kern="0" dirty="0" err="1" smtClean="0">
                <a:latin typeface="+mn-ea"/>
              </a:rPr>
              <a:t>a</a:t>
            </a:r>
            <a:r>
              <a:rPr lang="en-US" altLang="zh-CN" sz="2400" kern="0" baseline="-20000" dirty="0" err="1" smtClean="0">
                <a:latin typeface="+mn-ea"/>
              </a:rPr>
              <a:t>i</a:t>
            </a:r>
            <a:r>
              <a:rPr lang="en-US" altLang="zh-CN" sz="2400" kern="0" dirty="0" smtClean="0">
                <a:latin typeface="+mn-ea"/>
              </a:rPr>
              <a:t>(1≦i≦n)</a:t>
            </a:r>
            <a:r>
              <a:rPr lang="zh-CN" altLang="en-US" sz="2400" kern="0" dirty="0" smtClean="0">
                <a:latin typeface="+mn-ea"/>
              </a:rPr>
              <a:t>是单个，可以是字母、数字或其它字符。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    串值</a:t>
            </a:r>
            <a:r>
              <a:rPr lang="zh-CN" altLang="en-US" sz="2400" kern="0" dirty="0" smtClean="0">
                <a:latin typeface="+mn-ea"/>
              </a:rPr>
              <a:t>：双引号括起来的字符序列是串值。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    串长</a:t>
            </a:r>
            <a:r>
              <a:rPr lang="zh-CN" altLang="en-US" sz="2400" kern="0" dirty="0" smtClean="0">
                <a:latin typeface="+mn-ea"/>
              </a:rPr>
              <a:t>：串中所包含的字符个数称为该串的长度。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    空串</a:t>
            </a:r>
            <a:r>
              <a:rPr lang="en-US" altLang="zh-CN" sz="2400" kern="0" dirty="0" smtClean="0">
                <a:latin typeface="+mn-ea"/>
              </a:rPr>
              <a:t>(</a:t>
            </a:r>
            <a:r>
              <a:rPr lang="zh-CN" altLang="en-US" sz="2400" kern="0" dirty="0" smtClean="0">
                <a:solidFill>
                  <a:schemeClr val="accent1"/>
                </a:solidFill>
                <a:latin typeface="+mn-ea"/>
              </a:rPr>
              <a:t>空的字符串</a:t>
            </a:r>
            <a:r>
              <a:rPr lang="en-US" altLang="zh-CN" sz="2400" kern="0" dirty="0" smtClean="0">
                <a:latin typeface="+mn-ea"/>
              </a:rPr>
              <a:t>)</a:t>
            </a:r>
            <a:r>
              <a:rPr lang="zh-CN" altLang="en-US" sz="2400" kern="0" dirty="0" smtClean="0">
                <a:latin typeface="+mn-ea"/>
              </a:rPr>
              <a:t>：长度为零的串称为空串，它不包含任何字符。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    空格串</a:t>
            </a:r>
            <a:r>
              <a:rPr lang="en-US" altLang="zh-CN" sz="2400" kern="0" dirty="0" smtClean="0">
                <a:latin typeface="+mn-ea"/>
              </a:rPr>
              <a:t>(</a:t>
            </a:r>
            <a:r>
              <a:rPr lang="zh-CN" altLang="en-US" sz="2400" kern="0" dirty="0" smtClean="0">
                <a:solidFill>
                  <a:schemeClr val="folHlink"/>
                </a:solidFill>
                <a:latin typeface="+mn-ea"/>
              </a:rPr>
              <a:t>空白串</a:t>
            </a:r>
            <a:r>
              <a:rPr lang="en-US" altLang="zh-CN" sz="2400" kern="0" dirty="0" smtClean="0">
                <a:latin typeface="+mn-ea"/>
              </a:rPr>
              <a:t>)</a:t>
            </a:r>
            <a:r>
              <a:rPr lang="zh-CN" altLang="en-US" sz="2400" kern="0" dirty="0" smtClean="0">
                <a:latin typeface="+mn-ea"/>
              </a:rPr>
              <a:t>：构成串的所有字符都是空格的串称为空白串。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1118"/>
          <p:cNvSpPr>
            <a:spLocks noChangeArrowheads="1"/>
          </p:cNvSpPr>
          <p:nvPr/>
        </p:nvSpPr>
        <p:spPr bwMode="auto">
          <a:xfrm>
            <a:off x="2743200" y="1814513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graphicFrame>
        <p:nvGraphicFramePr>
          <p:cNvPr id="25604" name="Object 1121"/>
          <p:cNvGraphicFramePr>
            <a:graphicFrameLocks noChangeAspect="1"/>
          </p:cNvGraphicFramePr>
          <p:nvPr/>
        </p:nvGraphicFramePr>
        <p:xfrm>
          <a:off x="2590800" y="1412875"/>
          <a:ext cx="43624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4" imgW="850900" imgH="228600" progId="Equation.3">
                  <p:embed/>
                </p:oleObj>
              </mc:Choice>
              <mc:Fallback>
                <p:oleObj name="公式" r:id="rId4" imgW="850900" imgH="228600" progId="Equation.3">
                  <p:embed/>
                  <p:pic>
                    <p:nvPicPr>
                      <p:cNvPr id="0" name="Object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12875"/>
                        <a:ext cx="4362450" cy="1173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86" name="Text Box 1122"/>
          <p:cNvSpPr txBox="1">
            <a:spLocks noChangeArrowheads="1"/>
          </p:cNvSpPr>
          <p:nvPr/>
        </p:nvSpPr>
        <p:spPr bwMode="auto">
          <a:xfrm>
            <a:off x="609600" y="30337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串名</a:t>
            </a:r>
          </a:p>
        </p:txBody>
      </p:sp>
      <p:sp>
        <p:nvSpPr>
          <p:cNvPr id="370787" name="Text Box 1123"/>
          <p:cNvSpPr txBox="1">
            <a:spLocks noChangeArrowheads="1"/>
          </p:cNvSpPr>
          <p:nvPr/>
        </p:nvSpPr>
        <p:spPr bwMode="auto">
          <a:xfrm>
            <a:off x="609600" y="37957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串值</a:t>
            </a:r>
          </a:p>
        </p:txBody>
      </p:sp>
      <p:sp>
        <p:nvSpPr>
          <p:cNvPr id="370788" name="Text Box 1124"/>
          <p:cNvSpPr txBox="1">
            <a:spLocks noChangeArrowheads="1"/>
          </p:cNvSpPr>
          <p:nvPr/>
        </p:nvSpPr>
        <p:spPr bwMode="auto">
          <a:xfrm>
            <a:off x="609600" y="45577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串长</a:t>
            </a:r>
          </a:p>
        </p:txBody>
      </p:sp>
      <p:grpSp>
        <p:nvGrpSpPr>
          <p:cNvPr id="2" name="Group 1125"/>
          <p:cNvGrpSpPr>
            <a:grpSpLocks/>
          </p:cNvGrpSpPr>
          <p:nvPr/>
        </p:nvGrpSpPr>
        <p:grpSpPr bwMode="auto">
          <a:xfrm>
            <a:off x="1676400" y="2576513"/>
            <a:ext cx="1143000" cy="685800"/>
            <a:chOff x="1056" y="2640"/>
            <a:chExt cx="768" cy="432"/>
          </a:xfrm>
        </p:grpSpPr>
        <p:sp>
          <p:nvSpPr>
            <p:cNvPr id="25618" name="Line 1126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1127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28"/>
          <p:cNvGrpSpPr>
            <a:grpSpLocks/>
          </p:cNvGrpSpPr>
          <p:nvPr/>
        </p:nvGrpSpPr>
        <p:grpSpPr bwMode="auto">
          <a:xfrm>
            <a:off x="1752600" y="2652713"/>
            <a:ext cx="3352800" cy="1447800"/>
            <a:chOff x="1056" y="2640"/>
            <a:chExt cx="768" cy="432"/>
          </a:xfrm>
        </p:grpSpPr>
        <p:sp>
          <p:nvSpPr>
            <p:cNvPr id="25616" name="Line 1129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1130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95" name="Line 1131"/>
          <p:cNvSpPr>
            <a:spLocks noChangeShapeType="1"/>
          </p:cNvSpPr>
          <p:nvPr/>
        </p:nvSpPr>
        <p:spPr bwMode="auto">
          <a:xfrm>
            <a:off x="3810000" y="2500313"/>
            <a:ext cx="2895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96" name="Line 1132"/>
          <p:cNvSpPr>
            <a:spLocks noChangeShapeType="1"/>
          </p:cNvSpPr>
          <p:nvPr/>
        </p:nvSpPr>
        <p:spPr bwMode="auto">
          <a:xfrm>
            <a:off x="1676400" y="4862513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97" name="Text Box 1133"/>
          <p:cNvSpPr txBox="1">
            <a:spLocks noChangeArrowheads="1"/>
          </p:cNvSpPr>
          <p:nvPr/>
        </p:nvSpPr>
        <p:spPr bwMode="auto">
          <a:xfrm>
            <a:off x="3200400" y="4405313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0">
                <a:ea typeface="宋体" panose="02010600030101010101" pitchFamily="2" charset="-122"/>
                <a:cs typeface="楷体_GB2312"/>
              </a:rPr>
              <a:t>n</a:t>
            </a:r>
          </a:p>
        </p:txBody>
      </p:sp>
      <p:sp>
        <p:nvSpPr>
          <p:cNvPr id="370798" name="Text Box 1134"/>
          <p:cNvSpPr txBox="1">
            <a:spLocks noChangeArrowheads="1"/>
          </p:cNvSpPr>
          <p:nvPr/>
        </p:nvSpPr>
        <p:spPr bwMode="auto">
          <a:xfrm>
            <a:off x="4495800" y="4557713"/>
            <a:ext cx="1066800" cy="588962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空串</a:t>
            </a:r>
          </a:p>
        </p:txBody>
      </p:sp>
      <p:sp>
        <p:nvSpPr>
          <p:cNvPr id="370799" name="Line 1135"/>
          <p:cNvSpPr>
            <a:spLocks noChangeShapeType="1"/>
          </p:cNvSpPr>
          <p:nvPr/>
        </p:nvSpPr>
        <p:spPr bwMode="auto">
          <a:xfrm>
            <a:off x="5715000" y="486251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800" name="Text Box 1136"/>
          <p:cNvSpPr txBox="1">
            <a:spLocks noChangeArrowheads="1"/>
          </p:cNvSpPr>
          <p:nvPr/>
        </p:nvSpPr>
        <p:spPr bwMode="auto">
          <a:xfrm>
            <a:off x="7239000" y="4405313"/>
            <a:ext cx="97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0">
                <a:ea typeface="宋体" panose="02010600030101010101" pitchFamily="2" charset="-122"/>
                <a:cs typeface="楷体_GB2312"/>
              </a:rPr>
              <a:t>n=0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86" grpId="0" animBg="1" autoUpdateAnimBg="0"/>
      <p:bldP spid="370787" grpId="0" animBg="1" autoUpdateAnimBg="0"/>
      <p:bldP spid="370788" grpId="0" animBg="1" autoUpdateAnimBg="0"/>
      <p:bldP spid="370797" grpId="0" build="p" autoUpdateAnimBg="0" advAuto="0"/>
      <p:bldP spid="370798" grpId="0" animBg="1" autoUpdateAnimBg="0"/>
      <p:bldP spid="37080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>
            <a:spLocks noChangeArrowheads="1"/>
          </p:cNvSpPr>
          <p:nvPr/>
        </p:nvSpPr>
        <p:spPr bwMode="auto">
          <a:xfrm>
            <a:off x="107950" y="250825"/>
            <a:ext cx="87852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注意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：空串和空白串的不同，例如</a:t>
            </a:r>
            <a:r>
              <a:rPr lang="zh-CN" altLang="en-US" sz="2400">
                <a:ea typeface="楷体_GB2312"/>
                <a:cs typeface="楷体_GB2312"/>
              </a:rPr>
              <a:t>“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  </a:t>
            </a:r>
            <a:r>
              <a:rPr lang="zh-CN" altLang="en-US" sz="2400">
                <a:ea typeface="楷体_GB2312"/>
                <a:cs typeface="楷体_GB2312"/>
              </a:rPr>
              <a:t>”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和</a:t>
            </a:r>
            <a:r>
              <a:rPr lang="zh-CN" altLang="en-US" sz="2400">
                <a:ea typeface="楷体_GB2312"/>
                <a:cs typeface="楷体_GB2312"/>
              </a:rPr>
              <a:t>“”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分别表示长度为</a:t>
            </a: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的空白串和长度为</a:t>
            </a:r>
            <a:r>
              <a:rPr lang="en-US" altLang="zh-CN" sz="2400">
                <a:ea typeface="楷体_GB2312"/>
                <a:cs typeface="楷体_GB2312"/>
              </a:rPr>
              <a:t>0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的空串。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子串</a:t>
            </a: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(</a:t>
            </a:r>
            <a:r>
              <a:rPr lang="en-US" altLang="zh-CN" sz="2400">
                <a:solidFill>
                  <a:schemeClr val="accent1"/>
                </a:solidFill>
                <a:ea typeface="楷体_GB2312"/>
                <a:cs typeface="楷体_GB2312"/>
              </a:rPr>
              <a:t>substring</a:t>
            </a: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：串中任意个连续字符组成的子序列称为该串的子串，包含子串的串相应地称为主串。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子串的序号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：将子串在主串中首次出现时的该子串的首字符对应在主串中的序号，称为子串在主串中的序号（或位置）。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71438" y="3013075"/>
            <a:ext cx="896461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    空串是任意串的子串，任意串是其自身的子串。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folHlink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    串相等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：如果两个串的串值相等</a:t>
            </a: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(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相同</a:t>
            </a: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，称这两个串相等。   </a:t>
            </a:r>
            <a:endParaRPr lang="en-US" altLang="zh-CN" sz="240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        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只有当两个串的长度相等，且各个对应位置的字符都相同时才相等。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    常用的串为两种：</a:t>
            </a:r>
            <a:r>
              <a:rPr lang="zh-CN" altLang="en-US" sz="2400">
                <a:solidFill>
                  <a:srgbClr val="FFC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串常量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串变量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      串常量在程序中只能被引用</a:t>
            </a:r>
            <a:r>
              <a:rPr lang="en-US" altLang="zh-CN" sz="2400">
                <a:latin typeface="宋体" panose="02010600030101010101" pitchFamily="2" charset="-122"/>
                <a:ea typeface="楷体_GB2312"/>
                <a:cs typeface="楷体_GB2312"/>
              </a:rPr>
              <a:t>,</a:t>
            </a: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不能改变其值。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楷体_GB2312"/>
                <a:cs typeface="楷体_GB2312"/>
              </a:rPr>
              <a:t>      串变量的值是可以改变。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115"/>
          <p:cNvSpPr txBox="1">
            <a:spLocks noChangeArrowheads="1"/>
          </p:cNvSpPr>
          <p:nvPr/>
        </p:nvSpPr>
        <p:spPr bwMode="auto">
          <a:xfrm>
            <a:off x="1187450" y="1530350"/>
            <a:ext cx="3533775" cy="256857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a=</a:t>
            </a:r>
            <a:r>
              <a:rPr lang="en-US" altLang="zh-CN" sz="4000">
                <a:ea typeface="楷体_GB2312"/>
                <a:cs typeface="楷体_GB2312"/>
              </a:rPr>
              <a:t>‘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BEI</a:t>
            </a:r>
            <a:r>
              <a:rPr lang="en-US" altLang="zh-CN" sz="4000">
                <a:ea typeface="楷体_GB2312"/>
                <a:cs typeface="楷体_GB2312"/>
              </a:rPr>
              <a:t>’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,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b=</a:t>
            </a:r>
            <a:r>
              <a:rPr lang="en-US" altLang="zh-CN" sz="4000">
                <a:ea typeface="楷体_GB2312"/>
                <a:cs typeface="楷体_GB2312"/>
              </a:rPr>
              <a:t>‘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JING</a:t>
            </a:r>
            <a:r>
              <a:rPr lang="en-US" altLang="zh-CN" sz="4000">
                <a:ea typeface="楷体_GB2312"/>
                <a:cs typeface="楷体_GB2312"/>
              </a:rPr>
              <a:t>’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c=</a:t>
            </a:r>
            <a:r>
              <a:rPr lang="en-US" altLang="zh-CN" sz="4000">
                <a:ea typeface="楷体_GB2312"/>
                <a:cs typeface="楷体_GB2312"/>
              </a:rPr>
              <a:t>‘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BEIJING</a:t>
            </a:r>
            <a:r>
              <a:rPr lang="en-US" altLang="zh-CN" sz="4000">
                <a:ea typeface="楷体_GB2312"/>
                <a:cs typeface="楷体_GB2312"/>
              </a:rPr>
              <a:t>’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d=</a:t>
            </a:r>
            <a:r>
              <a:rPr lang="en-US" altLang="zh-CN" sz="4000">
                <a:ea typeface="楷体_GB2312"/>
                <a:cs typeface="楷体_GB2312"/>
              </a:rPr>
              <a:t>‘</a:t>
            </a:r>
            <a:r>
              <a:rPr lang="en-US" altLang="zh-CN" sz="4000">
                <a:latin typeface="楷体_GB2312"/>
                <a:ea typeface="楷体_GB2312"/>
                <a:cs typeface="楷体_GB2312"/>
              </a:rPr>
              <a:t>BEI JING</a:t>
            </a:r>
            <a:r>
              <a:rPr lang="en-US" altLang="zh-CN" sz="4000">
                <a:ea typeface="楷体_GB2312"/>
                <a:cs typeface="楷体_GB2312"/>
              </a:rPr>
              <a:t>’</a:t>
            </a:r>
            <a:endParaRPr lang="en-US" altLang="zh-CN" sz="40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8675" name="Text Box 2116"/>
          <p:cNvSpPr txBox="1">
            <a:spLocks noChangeArrowheads="1"/>
          </p:cNvSpPr>
          <p:nvPr/>
        </p:nvSpPr>
        <p:spPr bwMode="auto">
          <a:xfrm>
            <a:off x="5186363" y="692150"/>
            <a:ext cx="1066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子串</a:t>
            </a:r>
          </a:p>
        </p:txBody>
      </p:sp>
      <p:sp>
        <p:nvSpPr>
          <p:cNvPr id="28676" name="Text Box 2117"/>
          <p:cNvSpPr txBox="1">
            <a:spLocks noChangeArrowheads="1"/>
          </p:cNvSpPr>
          <p:nvPr/>
        </p:nvSpPr>
        <p:spPr bwMode="auto">
          <a:xfrm>
            <a:off x="5186363" y="2292350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字符位置</a:t>
            </a:r>
          </a:p>
        </p:txBody>
      </p:sp>
      <p:sp>
        <p:nvSpPr>
          <p:cNvPr id="28677" name="Text Box 2118"/>
          <p:cNvSpPr txBox="1">
            <a:spLocks noChangeArrowheads="1"/>
          </p:cNvSpPr>
          <p:nvPr/>
        </p:nvSpPr>
        <p:spPr bwMode="auto">
          <a:xfrm>
            <a:off x="5186363" y="1530350"/>
            <a:ext cx="1066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主串</a:t>
            </a:r>
          </a:p>
        </p:txBody>
      </p:sp>
      <p:sp>
        <p:nvSpPr>
          <p:cNvPr id="28678" name="Text Box 2119"/>
          <p:cNvSpPr txBox="1">
            <a:spLocks noChangeArrowheads="1"/>
          </p:cNvSpPr>
          <p:nvPr/>
        </p:nvSpPr>
        <p:spPr bwMode="auto">
          <a:xfrm>
            <a:off x="5186363" y="3130550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子串位置</a:t>
            </a:r>
          </a:p>
        </p:txBody>
      </p:sp>
      <p:sp>
        <p:nvSpPr>
          <p:cNvPr id="28679" name="Text Box 2120"/>
          <p:cNvSpPr txBox="1">
            <a:spLocks noChangeArrowheads="1"/>
          </p:cNvSpPr>
          <p:nvPr/>
        </p:nvSpPr>
        <p:spPr bwMode="auto">
          <a:xfrm>
            <a:off x="5148263" y="3927475"/>
            <a:ext cx="2209800" cy="588963"/>
          </a:xfrm>
          <a:prstGeom prst="rect">
            <a:avLst/>
          </a:prstGeom>
          <a:solidFill>
            <a:srgbClr val="CC99FF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串相等</a:t>
            </a:r>
          </a:p>
        </p:txBody>
      </p:sp>
      <p:sp>
        <p:nvSpPr>
          <p:cNvPr id="28680" name="Text Box 2121"/>
          <p:cNvSpPr txBox="1">
            <a:spLocks noChangeArrowheads="1"/>
          </p:cNvSpPr>
          <p:nvPr/>
        </p:nvSpPr>
        <p:spPr bwMode="auto">
          <a:xfrm>
            <a:off x="5148263" y="4751388"/>
            <a:ext cx="2209800" cy="588962"/>
          </a:xfrm>
          <a:prstGeom prst="rect">
            <a:avLst/>
          </a:prstGeom>
          <a:solidFill>
            <a:srgbClr val="99FFCC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空格串</a:t>
            </a:r>
          </a:p>
        </p:txBody>
      </p:sp>
      <p:sp>
        <p:nvSpPr>
          <p:cNvPr id="28681" name="Text Box 2121"/>
          <p:cNvSpPr txBox="1">
            <a:spLocks noChangeArrowheads="1"/>
          </p:cNvSpPr>
          <p:nvPr/>
        </p:nvSpPr>
        <p:spPr bwMode="auto">
          <a:xfrm>
            <a:off x="5135563" y="5478463"/>
            <a:ext cx="2209800" cy="588962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空串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3865</Words>
  <Application>Microsoft Office PowerPoint</Application>
  <PresentationFormat>全屏显示(4:3)</PresentationFormat>
  <Paragraphs>435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Times New Roman</vt:lpstr>
      <vt:lpstr>楷体_GB2312</vt:lpstr>
      <vt:lpstr>Arial</vt:lpstr>
      <vt:lpstr>仿宋_GB2312</vt:lpstr>
      <vt:lpstr>华文行楷</vt:lpstr>
      <vt:lpstr>华文楷体</vt:lpstr>
      <vt:lpstr>宋体</vt:lpstr>
      <vt:lpstr>Wingdings</vt:lpstr>
      <vt:lpstr>Symbol</vt:lpstr>
      <vt:lpstr>Arial Unicode MS</vt:lpstr>
      <vt:lpstr>隶书</vt:lpstr>
      <vt:lpstr>黑体</vt:lpstr>
      <vt:lpstr>默认设计模板</vt:lpstr>
      <vt:lpstr>Microsoft Equation 3.0</vt:lpstr>
      <vt:lpstr>VISIO 5 Drawing</vt:lpstr>
      <vt:lpstr>Microsoft Word 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DrW</cp:lastModifiedBy>
  <cp:revision>1082</cp:revision>
  <dcterms:created xsi:type="dcterms:W3CDTF">1996-07-15T15:40:02Z</dcterms:created>
  <dcterms:modified xsi:type="dcterms:W3CDTF">2020-09-14T01:02:47Z</dcterms:modified>
</cp:coreProperties>
</file>