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256" r:id="rId2"/>
    <p:sldId id="1028" r:id="rId3"/>
    <p:sldId id="871" r:id="rId4"/>
    <p:sldId id="943" r:id="rId5"/>
    <p:sldId id="944" r:id="rId6"/>
    <p:sldId id="945" r:id="rId7"/>
    <p:sldId id="1036" r:id="rId8"/>
    <p:sldId id="1037" r:id="rId9"/>
    <p:sldId id="946" r:id="rId10"/>
    <p:sldId id="1038" r:id="rId11"/>
    <p:sldId id="948" r:id="rId12"/>
    <p:sldId id="949" r:id="rId13"/>
    <p:sldId id="950" r:id="rId14"/>
    <p:sldId id="951" r:id="rId15"/>
    <p:sldId id="1039" r:id="rId16"/>
    <p:sldId id="1044" r:id="rId17"/>
    <p:sldId id="1040" r:id="rId18"/>
    <p:sldId id="1041" r:id="rId19"/>
    <p:sldId id="952" r:id="rId20"/>
    <p:sldId id="955" r:id="rId21"/>
    <p:sldId id="956" r:id="rId22"/>
    <p:sldId id="957" r:id="rId23"/>
    <p:sldId id="958" r:id="rId24"/>
    <p:sldId id="959" r:id="rId25"/>
    <p:sldId id="960" r:id="rId26"/>
    <p:sldId id="961" r:id="rId27"/>
    <p:sldId id="963" r:id="rId28"/>
    <p:sldId id="964" r:id="rId29"/>
    <p:sldId id="965" r:id="rId30"/>
    <p:sldId id="966" r:id="rId31"/>
    <p:sldId id="967" r:id="rId32"/>
    <p:sldId id="969" r:id="rId33"/>
    <p:sldId id="970" r:id="rId34"/>
    <p:sldId id="971" r:id="rId35"/>
    <p:sldId id="972" r:id="rId36"/>
    <p:sldId id="973" r:id="rId37"/>
    <p:sldId id="975" r:id="rId38"/>
    <p:sldId id="976" r:id="rId39"/>
    <p:sldId id="977" r:id="rId40"/>
    <p:sldId id="978" r:id="rId41"/>
    <p:sldId id="979" r:id="rId42"/>
    <p:sldId id="980" r:id="rId43"/>
    <p:sldId id="981" r:id="rId44"/>
    <p:sldId id="982" r:id="rId45"/>
    <p:sldId id="983" r:id="rId46"/>
    <p:sldId id="984" r:id="rId47"/>
    <p:sldId id="1051" r:id="rId48"/>
    <p:sldId id="1052" r:id="rId49"/>
    <p:sldId id="1053" r:id="rId50"/>
    <p:sldId id="1045" r:id="rId51"/>
    <p:sldId id="1046" r:id="rId52"/>
    <p:sldId id="1047" r:id="rId53"/>
    <p:sldId id="1048" r:id="rId54"/>
    <p:sldId id="1049" r:id="rId55"/>
    <p:sldId id="1050" r:id="rId56"/>
    <p:sldId id="989" r:id="rId57"/>
    <p:sldId id="990" r:id="rId58"/>
    <p:sldId id="992" r:id="rId59"/>
    <p:sldId id="993" r:id="rId60"/>
    <p:sldId id="994" r:id="rId61"/>
    <p:sldId id="995" r:id="rId62"/>
    <p:sldId id="996" r:id="rId63"/>
    <p:sldId id="1031" r:id="rId64"/>
    <p:sldId id="1032" r:id="rId65"/>
    <p:sldId id="1033" r:id="rId66"/>
    <p:sldId id="1034" r:id="rId67"/>
    <p:sldId id="1054" r:id="rId68"/>
    <p:sldId id="1055" r:id="rId69"/>
    <p:sldId id="1035" r:id="rId70"/>
    <p:sldId id="997" r:id="rId71"/>
    <p:sldId id="998" r:id="rId72"/>
  </p:sldIdLst>
  <p:sldSz cx="9144000" cy="6858000" type="screen4x3"/>
  <p:notesSz cx="6858000" cy="9144000"/>
  <p:defaultTextStyle>
    <a:defPPr>
      <a:defRPr lang="zh-CN"/>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a:cs typeface="楷体_GB2312"/>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a:cs typeface="楷体_GB2312"/>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a:cs typeface="楷体_GB2312"/>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a:cs typeface="楷体_GB2312"/>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a:cs typeface="楷体_GB2312"/>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a:cs typeface="楷体_GB2312"/>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a:cs typeface="楷体_GB2312"/>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a:cs typeface="楷体_GB2312"/>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a:cs typeface="楷体_GB231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FF0000"/>
    <a:srgbClr val="CCFFCC"/>
    <a:srgbClr val="FFFFE7"/>
    <a:srgbClr val="FF6699"/>
    <a:srgbClr val="CCCCFF"/>
    <a:srgbClr val="FF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2" autoAdjust="0"/>
    <p:restoredTop sz="94182" autoAdjust="0"/>
  </p:normalViewPr>
  <p:slideViewPr>
    <p:cSldViewPr snapToObjects="1">
      <p:cViewPr varScale="1">
        <p:scale>
          <a:sx n="39" d="100"/>
          <a:sy n="39" d="100"/>
        </p:scale>
        <p:origin x="1410" y="48"/>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834"/>
    </p:cViewPr>
  </p:sorterViewPr>
  <p:notesViewPr>
    <p:cSldViewPr snapToObjects="1">
      <p:cViewPr>
        <p:scale>
          <a:sx n="75" d="100"/>
          <a:sy n="75" d="100"/>
        </p:scale>
        <p:origin x="1206" y="-111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3" Type="http://schemas.openxmlformats.org/officeDocument/2006/relationships/slide" Target="slides/slide71.xml"/><Relationship Id="rId2" Type="http://schemas.openxmlformats.org/officeDocument/2006/relationships/slide" Target="slides/slide70.xml"/><Relationship Id="rId1"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spcBef>
                <a:spcPct val="0"/>
              </a:spcBef>
              <a:defRPr sz="1200" b="0">
                <a:ea typeface="仿宋_GB2312" pitchFamily="49" charset="-122"/>
                <a:cs typeface="+mn-cs"/>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spcBef>
                <a:spcPct val="0"/>
              </a:spcBef>
              <a:defRPr sz="1200" b="0">
                <a:ea typeface="仿宋_GB2312" pitchFamily="49" charset="-122"/>
                <a:cs typeface="+mn-cs"/>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spcBef>
                <a:spcPct val="0"/>
              </a:spcBef>
              <a:defRPr sz="1200" b="0">
                <a:ea typeface="仿宋_GB2312" pitchFamily="49" charset="-122"/>
                <a:cs typeface="+mn-cs"/>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spcBef>
                <a:spcPct val="0"/>
              </a:spcBef>
              <a:defRPr sz="1200" b="0">
                <a:ea typeface="仿宋_GB2312"/>
                <a:cs typeface="仿宋_GB2312"/>
              </a:defRPr>
            </a:lvl1pPr>
          </a:lstStyle>
          <a:p>
            <a:pPr>
              <a:defRPr/>
            </a:pPr>
            <a:fld id="{DECF899D-E984-48FA-B8CA-B1583BC336E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spcBef>
                <a:spcPct val="0"/>
              </a:spcBef>
              <a:defRPr sz="1200" b="0">
                <a:ea typeface="仿宋_GB2312" pitchFamily="49" charset="-122"/>
                <a:cs typeface="+mn-cs"/>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spcBef>
                <a:spcPct val="0"/>
              </a:spcBef>
              <a:defRPr sz="1200" b="0">
                <a:ea typeface="仿宋_GB2312" pitchFamily="49" charset="-122"/>
                <a:cs typeface="+mn-cs"/>
              </a:defRPr>
            </a:lvl1pPr>
          </a:lstStyle>
          <a:p>
            <a:pPr>
              <a:defRPr/>
            </a:pPr>
            <a:endParaRPr lang="en-US" altLang="zh-CN"/>
          </a:p>
        </p:txBody>
      </p:sp>
      <p:sp>
        <p:nvSpPr>
          <p:cNvPr id="17412" name="Rectangle 4"/>
          <p:cNvSpPr>
            <a:spLocks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smtClean="0"/>
              <a:t>单击以编辑母版文本样式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spcBef>
                <a:spcPct val="0"/>
              </a:spcBef>
              <a:defRPr sz="1200" b="0">
                <a:ea typeface="仿宋_GB2312" pitchFamily="49" charset="-122"/>
                <a:cs typeface="+mn-cs"/>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spcBef>
                <a:spcPct val="0"/>
              </a:spcBef>
              <a:defRPr sz="1200" b="0">
                <a:ea typeface="仿宋_GB2312"/>
                <a:cs typeface="仿宋_GB2312"/>
              </a:defRPr>
            </a:lvl1pPr>
          </a:lstStyle>
          <a:p>
            <a:pPr>
              <a:defRPr/>
            </a:pPr>
            <a:fld id="{73C9BE0A-B6E0-4B63-8F4D-F5A2BE66EF5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仿宋_GB2312" pitchFamily="49" charset="-122"/>
        <a:cs typeface="仿宋_GB2312"/>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仿宋_GB2312" pitchFamily="49" charset="-122"/>
        <a:cs typeface="仿宋_GB2312"/>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仿宋_GB2312" pitchFamily="49" charset="-122"/>
        <a:cs typeface="仿宋_GB2312"/>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仿宋_GB2312" pitchFamily="49" charset="-122"/>
        <a:cs typeface="仿宋_GB2312"/>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仿宋_GB2312" pitchFamily="49" charset="-122"/>
        <a:cs typeface="仿宋_GB231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楷体_GB2312"/>
                <a:cs typeface="楷体_GB2312"/>
              </a:defRPr>
            </a:lvl1pPr>
            <a:lvl2pPr marL="742950" indent="-285750">
              <a:defRPr kumimoji="1" sz="2400" b="1">
                <a:solidFill>
                  <a:schemeClr val="tx1"/>
                </a:solidFill>
                <a:latin typeface="Times New Roman" panose="02020603050405020304" pitchFamily="18" charset="0"/>
                <a:ea typeface="楷体_GB2312"/>
                <a:cs typeface="楷体_GB2312"/>
              </a:defRPr>
            </a:lvl2pPr>
            <a:lvl3pPr marL="1143000" indent="-228600">
              <a:defRPr kumimoji="1" sz="2400" b="1">
                <a:solidFill>
                  <a:schemeClr val="tx1"/>
                </a:solidFill>
                <a:latin typeface="Times New Roman" panose="02020603050405020304" pitchFamily="18" charset="0"/>
                <a:ea typeface="楷体_GB2312"/>
                <a:cs typeface="楷体_GB2312"/>
              </a:defRPr>
            </a:lvl3pPr>
            <a:lvl4pPr marL="1600200" indent="-228600">
              <a:defRPr kumimoji="1" sz="2400" b="1">
                <a:solidFill>
                  <a:schemeClr val="tx1"/>
                </a:solidFill>
                <a:latin typeface="Times New Roman" panose="02020603050405020304" pitchFamily="18" charset="0"/>
                <a:ea typeface="楷体_GB2312"/>
                <a:cs typeface="楷体_GB2312"/>
              </a:defRPr>
            </a:lvl4pPr>
            <a:lvl5pPr marL="2057400" indent="-22860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fld id="{62DC50DE-AB17-404A-8996-15CF321B62EE}" type="slidenum">
              <a:rPr lang="en-US" altLang="zh-CN" sz="1200" b="0" smtClean="0">
                <a:ea typeface="仿宋_GB2312"/>
                <a:cs typeface="仿宋_GB2312"/>
              </a:rPr>
              <a:pPr/>
              <a:t>1</a:t>
            </a:fld>
            <a:endParaRPr lang="en-US" altLang="zh-CN" sz="1200" b="0" smtClean="0">
              <a:ea typeface="仿宋_GB2312"/>
              <a:cs typeface="仿宋_GB2312"/>
            </a:endParaRPr>
          </a:p>
        </p:txBody>
      </p:sp>
      <p:sp>
        <p:nvSpPr>
          <p:cNvPr id="20483" name="Rectangle 2"/>
          <p:cNvSpPr>
            <a:spLocks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ea typeface="仿宋_GB231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noTextEdit="1"/>
          </p:cNvSpPr>
          <p:nvPr>
            <p:ph type="sldImg"/>
          </p:nvPr>
        </p:nvSpPr>
        <p:spPr>
          <a:ln/>
        </p:spPr>
      </p:sp>
      <p:sp>
        <p:nvSpPr>
          <p:cNvPr id="62467"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smtClean="0">
              <a:latin typeface="宋体" panose="02010600030101010101" pitchFamily="2" charset="-122"/>
              <a:ea typeface="仿宋_GB231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noTextEdit="1"/>
          </p:cNvSpPr>
          <p:nvPr>
            <p:ph type="sldImg"/>
          </p:nvPr>
        </p:nvSpPr>
        <p:spPr>
          <a:ln/>
        </p:spPr>
      </p:sp>
      <p:sp>
        <p:nvSpPr>
          <p:cNvPr id="71683"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smtClean="0">
              <a:latin typeface="宋体" panose="02010600030101010101" pitchFamily="2" charset="-122"/>
              <a:ea typeface="仿宋_GB231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noTextEdit="1"/>
          </p:cNvSpPr>
          <p:nvPr>
            <p:ph type="sldImg"/>
          </p:nvPr>
        </p:nvSpPr>
        <p:spPr>
          <a:ln/>
        </p:spPr>
      </p:sp>
      <p:sp>
        <p:nvSpPr>
          <p:cNvPr id="73731"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800" smtClean="0">
                <a:ea typeface="仿宋_GB2312"/>
              </a:rPr>
              <a:t>在</a:t>
            </a:r>
            <a:r>
              <a:rPr lang="zh-CN" altLang="en-US" sz="1800" smtClean="0">
                <a:latin typeface="宋体" panose="02010600030101010101" pitchFamily="2" charset="-122"/>
                <a:ea typeface="仿宋_GB2312"/>
              </a:rPr>
              <a:t>经典算法中， 无论</a:t>
            </a:r>
            <a:r>
              <a:rPr lang="en-US" altLang="zh-CN" sz="1800" smtClean="0">
                <a:ea typeface="仿宋_GB2312"/>
              </a:rPr>
              <a:t>a[i][k]</a:t>
            </a:r>
            <a:r>
              <a:rPr lang="zh-CN" altLang="en-US" sz="1800" smtClean="0">
                <a:ea typeface="仿宋_GB2312"/>
              </a:rPr>
              <a:t>或</a:t>
            </a:r>
            <a:r>
              <a:rPr lang="en-US" altLang="zh-CN" sz="1800" smtClean="0">
                <a:ea typeface="仿宋_GB2312"/>
              </a:rPr>
              <a:t>b[k][j]</a:t>
            </a:r>
            <a:r>
              <a:rPr lang="zh-CN" altLang="en-US" sz="1800" smtClean="0">
                <a:ea typeface="仿宋_GB2312"/>
              </a:rPr>
              <a:t>的值是否为</a:t>
            </a:r>
            <a:r>
              <a:rPr lang="en-US" altLang="zh-CN" sz="1800" smtClean="0">
                <a:ea typeface="仿宋_GB2312"/>
              </a:rPr>
              <a:t>0 </a:t>
            </a:r>
            <a:r>
              <a:rPr lang="zh-CN" altLang="en-US" sz="1800" smtClean="0">
                <a:latin typeface="宋体" panose="02010600030101010101" pitchFamily="2" charset="-122"/>
                <a:ea typeface="仿宋_GB2312"/>
              </a:rPr>
              <a:t>，都要进行一次乘法运算，而实际上，两个中只要有一个为</a:t>
            </a:r>
            <a:r>
              <a:rPr lang="en-US" altLang="zh-CN" sz="1800" smtClean="0">
                <a:latin typeface="宋体" panose="02010600030101010101" pitchFamily="2" charset="-122"/>
                <a:ea typeface="仿宋_GB2312"/>
              </a:rPr>
              <a:t>0 </a:t>
            </a:r>
            <a:r>
              <a:rPr lang="zh-CN" altLang="en-US" sz="1800" smtClean="0">
                <a:latin typeface="宋体" panose="02010600030101010101" pitchFamily="2" charset="-122"/>
                <a:ea typeface="仿宋_GB2312"/>
              </a:rPr>
              <a:t>，其积为</a:t>
            </a:r>
            <a:r>
              <a:rPr lang="en-US" altLang="zh-CN" sz="1800" smtClean="0">
                <a:latin typeface="宋体" panose="02010600030101010101" pitchFamily="2" charset="-122"/>
                <a:ea typeface="仿宋_GB2312"/>
              </a:rPr>
              <a:t>0 </a:t>
            </a:r>
            <a:r>
              <a:rPr lang="zh-CN" altLang="en-US" sz="1800" smtClean="0">
                <a:latin typeface="宋体" panose="02010600030101010101" pitchFamily="2" charset="-122"/>
                <a:ea typeface="仿宋_GB2312"/>
              </a:rPr>
              <a:t>。特别是当</a:t>
            </a:r>
            <a:r>
              <a:rPr lang="en-US" altLang="zh-CN" sz="1800" smtClean="0">
                <a:latin typeface="宋体" panose="02010600030101010101" pitchFamily="2" charset="-122"/>
                <a:ea typeface="仿宋_GB2312"/>
              </a:rPr>
              <a:t>m </a:t>
            </a:r>
            <a:r>
              <a:rPr lang="zh-CN" altLang="en-US" sz="1000" smtClean="0">
                <a:ea typeface="仿宋_GB2312"/>
              </a:rPr>
              <a:t>、</a:t>
            </a:r>
            <a:r>
              <a:rPr lang="zh-CN" altLang="en-US" sz="1800" smtClean="0">
                <a:latin typeface="宋体" panose="02010600030101010101" pitchFamily="2" charset="-122"/>
                <a:ea typeface="仿宋_GB2312"/>
              </a:rPr>
              <a:t> </a:t>
            </a:r>
            <a:r>
              <a:rPr lang="en-US" altLang="zh-CN" sz="1800" smtClean="0">
                <a:latin typeface="宋体" panose="02010600030101010101" pitchFamily="2" charset="-122"/>
                <a:ea typeface="仿宋_GB2312"/>
              </a:rPr>
              <a:t>n </a:t>
            </a:r>
            <a:r>
              <a:rPr lang="zh-CN" altLang="en-US" sz="1000" smtClean="0">
                <a:ea typeface="仿宋_GB2312"/>
              </a:rPr>
              <a:t>、</a:t>
            </a:r>
            <a:r>
              <a:rPr lang="zh-CN" altLang="en-US" sz="1800" smtClean="0">
                <a:latin typeface="宋体" panose="02010600030101010101" pitchFamily="2" charset="-122"/>
                <a:ea typeface="仿宋_GB2312"/>
              </a:rPr>
              <a:t> </a:t>
            </a:r>
            <a:r>
              <a:rPr lang="en-US" altLang="zh-CN" sz="1800" smtClean="0">
                <a:latin typeface="宋体" panose="02010600030101010101" pitchFamily="2" charset="-122"/>
                <a:ea typeface="仿宋_GB2312"/>
              </a:rPr>
              <a:t>p</a:t>
            </a:r>
            <a:r>
              <a:rPr lang="zh-CN" altLang="en-US" sz="1800" smtClean="0">
                <a:latin typeface="宋体" panose="02010600030101010101" pitchFamily="2" charset="-122"/>
                <a:ea typeface="仿宋_GB2312"/>
              </a:rPr>
              <a:t>很大且</a:t>
            </a:r>
            <a:r>
              <a:rPr lang="zh-CN" altLang="en-US" smtClean="0">
                <a:latin typeface="宋体" panose="02010600030101010101" pitchFamily="2" charset="-122"/>
                <a:ea typeface="仿宋_GB2312"/>
              </a:rPr>
              <a:t>矩阵</a:t>
            </a:r>
            <a:r>
              <a:rPr lang="zh-CN" altLang="en-US" sz="1800" smtClean="0">
                <a:latin typeface="宋体" panose="02010600030101010101" pitchFamily="2" charset="-122"/>
                <a:ea typeface="仿宋_GB2312"/>
              </a:rPr>
              <a:t>又是</a:t>
            </a:r>
            <a:r>
              <a:rPr lang="zh-CN" altLang="en-US" smtClean="0">
                <a:latin typeface="宋体" panose="02010600030101010101" pitchFamily="2" charset="-122"/>
                <a:ea typeface="仿宋_GB2312"/>
              </a:rPr>
              <a:t>稀疏矩阵时</a:t>
            </a:r>
            <a:r>
              <a:rPr lang="zh-CN" altLang="en-US" sz="1800" smtClean="0">
                <a:latin typeface="宋体" panose="02010600030101010101" pitchFamily="2" charset="-122"/>
                <a:ea typeface="仿宋_GB2312"/>
              </a:rPr>
              <a:t>，上述经典算法做了许多无效的运算。</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noTextEdit="1"/>
          </p:cNvSpPr>
          <p:nvPr>
            <p:ph type="sldImg"/>
          </p:nvPr>
        </p:nvSpPr>
        <p:spPr>
          <a:ln/>
        </p:spPr>
      </p:sp>
      <p:sp>
        <p:nvSpPr>
          <p:cNvPr id="79875"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smtClean="0">
              <a:latin typeface="宋体" panose="02010600030101010101" pitchFamily="2" charset="-122"/>
              <a:ea typeface="仿宋_GB231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noTextEdit="1"/>
          </p:cNvSpPr>
          <p:nvPr>
            <p:ph type="sldImg"/>
          </p:nvPr>
        </p:nvSpPr>
        <p:spPr>
          <a:ln/>
        </p:spPr>
      </p:sp>
      <p:sp>
        <p:nvSpPr>
          <p:cNvPr id="90115"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2"/>
              </a:buClr>
              <a:buSzPct val="80000"/>
              <a:buFont typeface="Wingdings" panose="05000000000000000000" pitchFamily="2" charset="2"/>
              <a:buNone/>
            </a:pPr>
            <a:r>
              <a:rPr lang="zh-CN" altLang="en-US" sz="2000" smtClean="0">
                <a:latin typeface="宋体" panose="02010600030101010101" pitchFamily="2" charset="-122"/>
                <a:ea typeface="仿宋_GB2312"/>
              </a:rPr>
              <a:t>  </a:t>
            </a:r>
            <a:endParaRPr lang="zh-CN" altLang="en-US" smtClean="0">
              <a:ea typeface="仿宋_GB231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noTextEdit="1"/>
          </p:cNvSpPr>
          <p:nvPr>
            <p:ph type="sldImg"/>
          </p:nvPr>
        </p:nvSpPr>
        <p:spPr>
          <a:ln/>
        </p:spPr>
      </p:sp>
      <p:sp>
        <p:nvSpPr>
          <p:cNvPr id="94211"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smtClean="0">
              <a:latin typeface="宋体" panose="02010600030101010101" pitchFamily="2" charset="-122"/>
              <a:ea typeface="仿宋_GB231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noTextEdit="1"/>
          </p:cNvSpPr>
          <p:nvPr>
            <p:ph type="sldImg"/>
          </p:nvPr>
        </p:nvSpPr>
        <p:spPr>
          <a:xfrm>
            <a:off x="1144588" y="687388"/>
            <a:ext cx="4568825" cy="3425825"/>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9"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smtClean="0">
              <a:ea typeface="仿宋_GB231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noTextEdit="1"/>
          </p:cNvSpPr>
          <p:nvPr>
            <p:ph type="sldImg"/>
          </p:nvPr>
        </p:nvSpPr>
        <p:spPr>
          <a:xfrm>
            <a:off x="1144588" y="687388"/>
            <a:ext cx="4568825" cy="3425825"/>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7"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smtClean="0">
              <a:ea typeface="仿宋_GB231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noTextEdit="1"/>
          </p:cNvSpPr>
          <p:nvPr>
            <p:ph type="sldImg"/>
          </p:nvPr>
        </p:nvSpPr>
        <p:spPr>
          <a:ln/>
        </p:spPr>
      </p:sp>
      <p:sp>
        <p:nvSpPr>
          <p:cNvPr id="25603"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2"/>
              </a:buClr>
              <a:buSzPct val="80000"/>
              <a:buFont typeface="Wingdings" panose="05000000000000000000" pitchFamily="2" charset="2"/>
              <a:buNone/>
            </a:pPr>
            <a:r>
              <a:rPr lang="zh-CN" altLang="en-US" sz="2000" smtClean="0">
                <a:latin typeface="宋体" panose="02010600030101010101" pitchFamily="2" charset="-122"/>
                <a:ea typeface="仿宋_GB2312"/>
              </a:rPr>
              <a:t>  </a:t>
            </a:r>
            <a:endParaRPr lang="zh-CN" altLang="en-US" smtClean="0">
              <a:ea typeface="仿宋_GB231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noTextEdit="1"/>
          </p:cNvSpPr>
          <p:nvPr>
            <p:ph type="sldImg"/>
          </p:nvPr>
        </p:nvSpPr>
        <p:spPr>
          <a:ln/>
        </p:spPr>
      </p:sp>
      <p:sp>
        <p:nvSpPr>
          <p:cNvPr id="27651"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400" smtClean="0">
                <a:latin typeface="宋体" panose="02010600030101010101" pitchFamily="2" charset="-122"/>
                <a:ea typeface="仿宋_GB2312"/>
              </a:rPr>
              <a:t>在每个关系中，元素</a:t>
            </a:r>
            <a:r>
              <a:rPr lang="en-US" altLang="zh-CN" sz="1400" smtClean="0">
                <a:ea typeface="仿宋_GB2312"/>
              </a:rPr>
              <a:t>a</a:t>
            </a:r>
            <a:r>
              <a:rPr lang="en-US" altLang="zh-CN" sz="1400" baseline="-8000" smtClean="0">
                <a:ea typeface="仿宋_GB2312"/>
              </a:rPr>
              <a:t>j</a:t>
            </a:r>
            <a:r>
              <a:rPr lang="en-US" altLang="zh-CN" sz="1400" baseline="-40000" smtClean="0">
                <a:ea typeface="仿宋_GB2312"/>
              </a:rPr>
              <a:t>1</a:t>
            </a:r>
            <a:r>
              <a:rPr lang="en-US" altLang="zh-CN" sz="1400" baseline="-8000" smtClean="0">
                <a:ea typeface="仿宋_GB2312"/>
              </a:rPr>
              <a:t>j</a:t>
            </a:r>
            <a:r>
              <a:rPr lang="en-US" altLang="zh-CN" sz="1400" baseline="-40000" smtClean="0">
                <a:ea typeface="仿宋_GB2312"/>
              </a:rPr>
              <a:t>2</a:t>
            </a:r>
            <a:r>
              <a:rPr lang="en-US" altLang="zh-CN" sz="1400" baseline="-25000" smtClean="0">
                <a:ea typeface="仿宋_GB2312"/>
              </a:rPr>
              <a:t>…</a:t>
            </a:r>
            <a:r>
              <a:rPr lang="en-US" altLang="zh-CN" sz="1400" baseline="-8000" smtClean="0">
                <a:ea typeface="仿宋_GB2312"/>
              </a:rPr>
              <a:t>j</a:t>
            </a:r>
            <a:r>
              <a:rPr lang="en-US" altLang="zh-CN" sz="1400" baseline="-40000" smtClean="0">
                <a:ea typeface="仿宋_GB2312"/>
              </a:rPr>
              <a:t>n</a:t>
            </a:r>
            <a:r>
              <a:rPr lang="en-US" altLang="zh-CN" sz="1400" smtClean="0">
                <a:ea typeface="仿宋_GB2312"/>
              </a:rPr>
              <a:t>(</a:t>
            </a:r>
            <a:r>
              <a:rPr lang="en-US" altLang="zh-CN" sz="1400" smtClean="0">
                <a:latin typeface="宋体" panose="02010600030101010101" pitchFamily="2" charset="-122"/>
                <a:ea typeface="仿宋_GB2312"/>
              </a:rPr>
              <a:t>0</a:t>
            </a:r>
            <a:r>
              <a:rPr lang="en-US" altLang="zh-CN" sz="1400" smtClean="0">
                <a:latin typeface="宋体" panose="02010600030101010101" pitchFamily="2" charset="-122"/>
                <a:ea typeface="Arial Unicode MS" pitchFamily="34" charset="-122"/>
              </a:rPr>
              <a:t>≦</a:t>
            </a:r>
            <a:r>
              <a:rPr lang="en-US" altLang="zh-CN" sz="1400" smtClean="0">
                <a:latin typeface="宋体" panose="02010600030101010101" pitchFamily="2" charset="-122"/>
                <a:ea typeface="仿宋_GB2312"/>
              </a:rPr>
              <a:t>j</a:t>
            </a:r>
            <a:r>
              <a:rPr lang="en-US" altLang="zh-CN" sz="1400" baseline="-25000" smtClean="0">
                <a:latin typeface="宋体" panose="02010600030101010101" pitchFamily="2" charset="-122"/>
                <a:ea typeface="仿宋_GB2312"/>
              </a:rPr>
              <a:t>i</a:t>
            </a:r>
            <a:r>
              <a:rPr lang="en-US" altLang="zh-CN" sz="1400" smtClean="0">
                <a:latin typeface="宋体" panose="02010600030101010101" pitchFamily="2" charset="-122"/>
                <a:ea typeface="Arial Unicode MS" pitchFamily="34" charset="-122"/>
              </a:rPr>
              <a:t>≦</a:t>
            </a:r>
            <a:r>
              <a:rPr lang="en-US" altLang="zh-CN" sz="1400" smtClean="0">
                <a:latin typeface="宋体" panose="02010600030101010101" pitchFamily="2" charset="-122"/>
                <a:ea typeface="仿宋_GB2312"/>
              </a:rPr>
              <a:t>b</a:t>
            </a:r>
            <a:r>
              <a:rPr lang="en-US" altLang="zh-CN" sz="1400" baseline="-25000" smtClean="0">
                <a:latin typeface="宋体" panose="02010600030101010101" pitchFamily="2" charset="-122"/>
                <a:ea typeface="仿宋_GB2312"/>
              </a:rPr>
              <a:t>i</a:t>
            </a:r>
            <a:r>
              <a:rPr lang="en-US" altLang="zh-CN" sz="1400" smtClean="0">
                <a:latin typeface="宋体" panose="02010600030101010101" pitchFamily="2" charset="-122"/>
                <a:ea typeface="仿宋_GB2312"/>
              </a:rPr>
              <a:t>-2</a:t>
            </a:r>
            <a:r>
              <a:rPr lang="en-US" altLang="zh-CN" sz="1400" smtClean="0">
                <a:ea typeface="仿宋_GB2312"/>
              </a:rPr>
              <a:t>)</a:t>
            </a:r>
            <a:r>
              <a:rPr lang="zh-CN" altLang="en-US" sz="1400" smtClean="0">
                <a:ea typeface="仿宋_GB2312"/>
              </a:rPr>
              <a:t>都有一个直接后继</a:t>
            </a:r>
            <a:r>
              <a:rPr lang="zh-CN" altLang="en-US" sz="1400" smtClean="0">
                <a:latin typeface="宋体" panose="02010600030101010101" pitchFamily="2" charset="-122"/>
                <a:ea typeface="仿宋_GB2312"/>
              </a:rPr>
              <a:t>。因此，就单个关系而言，这</a:t>
            </a:r>
            <a:r>
              <a:rPr lang="en-US" altLang="zh-CN" sz="1400" b="1" smtClean="0">
                <a:ea typeface="仿宋_GB2312"/>
              </a:rPr>
              <a:t>n</a:t>
            </a:r>
            <a:r>
              <a:rPr lang="zh-CN" altLang="en-US" sz="1400" b="1" smtClean="0">
                <a:latin typeface="宋体" panose="02010600030101010101" pitchFamily="2" charset="-122"/>
                <a:ea typeface="仿宋_GB2312"/>
              </a:rPr>
              <a:t>个关系仍是线性表</a:t>
            </a:r>
            <a:r>
              <a:rPr lang="zh-CN" altLang="en-US" sz="1400" smtClean="0">
                <a:latin typeface="宋体" panose="02010600030101010101" pitchFamily="2" charset="-122"/>
                <a:ea typeface="仿宋_GB2312"/>
              </a:rPr>
              <a:t>。</a:t>
            </a:r>
          </a:p>
          <a:p>
            <a:r>
              <a:rPr lang="zh-CN" altLang="en-US" sz="1400" smtClean="0">
                <a:latin typeface="宋体" panose="02010600030101010101" pitchFamily="2" charset="-122"/>
                <a:ea typeface="仿宋_GB2312"/>
              </a:rPr>
              <a:t>显然当</a:t>
            </a:r>
            <a:r>
              <a:rPr lang="en-US" altLang="zh-CN" sz="1400" smtClean="0">
                <a:ea typeface="仿宋_GB2312"/>
              </a:rPr>
              <a:t>n=1</a:t>
            </a:r>
            <a:r>
              <a:rPr lang="zh-CN" altLang="en-US" sz="1400" smtClean="0">
                <a:ea typeface="仿宋_GB2312"/>
              </a:rPr>
              <a:t>时</a:t>
            </a:r>
            <a:r>
              <a:rPr lang="zh-CN" altLang="en-US" sz="1400" smtClean="0">
                <a:latin typeface="宋体" panose="02010600030101010101" pitchFamily="2" charset="-122"/>
                <a:ea typeface="仿宋_GB2312"/>
              </a:rPr>
              <a:t>，</a:t>
            </a:r>
            <a:r>
              <a:rPr lang="zh-CN" altLang="en-US" sz="1400" smtClean="0">
                <a:ea typeface="仿宋_GB2312"/>
              </a:rPr>
              <a:t> </a:t>
            </a:r>
            <a:r>
              <a:rPr lang="en-US" altLang="zh-CN" sz="1400" smtClean="0">
                <a:ea typeface="仿宋_GB2312"/>
              </a:rPr>
              <a:t>n</a:t>
            </a:r>
            <a:r>
              <a:rPr lang="zh-CN" altLang="en-US" sz="1400" smtClean="0">
                <a:ea typeface="仿宋_GB2312"/>
              </a:rPr>
              <a:t>维数组就退化为定长的线性表</a:t>
            </a:r>
            <a:r>
              <a:rPr lang="zh-CN" altLang="en-US" sz="1400" smtClean="0">
                <a:latin typeface="宋体" panose="02010600030101010101" pitchFamily="2" charset="-122"/>
                <a:ea typeface="仿宋_GB2312"/>
              </a:rPr>
              <a:t>。反之，</a:t>
            </a:r>
            <a:r>
              <a:rPr lang="zh-CN" altLang="en-US" sz="1400" smtClean="0">
                <a:ea typeface="仿宋_GB2312"/>
              </a:rPr>
              <a:t> </a:t>
            </a:r>
            <a:r>
              <a:rPr lang="en-US" altLang="zh-CN" sz="1400" smtClean="0">
                <a:ea typeface="仿宋_GB2312"/>
              </a:rPr>
              <a:t>n</a:t>
            </a:r>
            <a:r>
              <a:rPr lang="zh-CN" altLang="en-US" sz="1400" smtClean="0">
                <a:ea typeface="仿宋_GB2312"/>
              </a:rPr>
              <a:t>维数组也可以看成是线性表的推广</a:t>
            </a:r>
            <a:r>
              <a:rPr lang="zh-CN" altLang="en-US" sz="1400" smtClean="0">
                <a:latin typeface="宋体" panose="02010600030101010101" pitchFamily="2" charset="-122"/>
                <a:ea typeface="仿宋_GB2312"/>
              </a:rP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noTextEdit="1"/>
          </p:cNvSpPr>
          <p:nvPr>
            <p:ph type="sldImg"/>
          </p:nvPr>
        </p:nvSpPr>
        <p:spPr>
          <a:ln/>
        </p:spPr>
      </p:sp>
      <p:sp>
        <p:nvSpPr>
          <p:cNvPr id="33795"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2"/>
              </a:buClr>
              <a:buSzPct val="80000"/>
              <a:buFont typeface="Wingdings" panose="05000000000000000000" pitchFamily="2" charset="2"/>
              <a:buNone/>
            </a:pPr>
            <a:r>
              <a:rPr lang="zh-CN" altLang="en-US" sz="2000" smtClean="0">
                <a:latin typeface="宋体" panose="02010600030101010101" pitchFamily="2" charset="-122"/>
                <a:ea typeface="仿宋_GB2312"/>
              </a:rPr>
              <a:t>  </a:t>
            </a:r>
            <a:endParaRPr lang="zh-CN" altLang="en-US" smtClean="0">
              <a:ea typeface="仿宋_GB231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noTextEdit="1"/>
          </p:cNvSpPr>
          <p:nvPr>
            <p:ph type="sldImg"/>
          </p:nvPr>
        </p:nvSpPr>
        <p:spPr>
          <a:ln/>
        </p:spPr>
      </p:sp>
      <p:sp>
        <p:nvSpPr>
          <p:cNvPr id="44035"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2"/>
              </a:buClr>
              <a:buSzPct val="80000"/>
              <a:buFont typeface="Wingdings" panose="05000000000000000000" pitchFamily="2" charset="2"/>
              <a:buNone/>
            </a:pPr>
            <a:r>
              <a:rPr lang="zh-CN" altLang="en-US" sz="2000" smtClean="0">
                <a:latin typeface="宋体" panose="02010600030101010101" pitchFamily="2" charset="-122"/>
                <a:ea typeface="仿宋_GB2312"/>
              </a:rPr>
              <a:t>  </a:t>
            </a:r>
            <a:endParaRPr lang="zh-CN" altLang="en-US" smtClean="0">
              <a:ea typeface="仿宋_GB231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noTextEdit="1"/>
          </p:cNvSpPr>
          <p:nvPr>
            <p:ph type="sldImg"/>
          </p:nvPr>
        </p:nvSpPr>
        <p:spPr>
          <a:ln/>
        </p:spPr>
      </p:sp>
      <p:sp>
        <p:nvSpPr>
          <p:cNvPr id="46083"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smtClean="0">
              <a:latin typeface="宋体" panose="02010600030101010101" pitchFamily="2" charset="-122"/>
              <a:ea typeface="仿宋_GB231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a:ln/>
        </p:spPr>
      </p:sp>
      <p:sp>
        <p:nvSpPr>
          <p:cNvPr id="55299"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smtClean="0">
              <a:latin typeface="宋体" panose="02010600030101010101" pitchFamily="2" charset="-122"/>
              <a:ea typeface="仿宋_GB231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a:ln/>
        </p:spPr>
      </p:sp>
      <p:sp>
        <p:nvSpPr>
          <p:cNvPr id="57347"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smtClean="0">
              <a:latin typeface="宋体" panose="02010600030101010101" pitchFamily="2" charset="-122"/>
              <a:ea typeface="仿宋_GB231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a:ln/>
        </p:spPr>
      </p:sp>
      <p:sp>
        <p:nvSpPr>
          <p:cNvPr id="59395"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smtClean="0">
              <a:latin typeface="宋体" panose="02010600030101010101" pitchFamily="2" charset="-122"/>
              <a:ea typeface="仿宋_GB231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2620823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3719337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7338" y="609600"/>
            <a:ext cx="1995487" cy="5565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49288" y="609600"/>
            <a:ext cx="5835650" cy="5565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1583416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17588" y="609600"/>
            <a:ext cx="64008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9288" y="1449388"/>
            <a:ext cx="3914775" cy="472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6463" y="1449388"/>
            <a:ext cx="3916362" cy="472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3629977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17588" y="609600"/>
            <a:ext cx="6400800" cy="6858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49288" y="1449388"/>
            <a:ext cx="7983537" cy="4725987"/>
          </a:xfrm>
        </p:spPr>
        <p:txBody>
          <a:bodyPr/>
          <a:lstStyle/>
          <a:p>
            <a:pPr lvl="0"/>
            <a:endParaRPr lang="zh-CN" altLang="en-US" noProof="0" smtClean="0"/>
          </a:p>
        </p:txBody>
      </p:sp>
      <p:sp>
        <p:nvSpPr>
          <p:cNvPr id="4" name="Rectangle 5"/>
          <p:cNvSpPr>
            <a:spLocks noGrp="1" noChangeArrowheads="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1633449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017588" y="609600"/>
            <a:ext cx="6400800" cy="6858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649288" y="1449388"/>
            <a:ext cx="7983537" cy="4725987"/>
          </a:xfrm>
        </p:spPr>
        <p:txBody>
          <a:bodyPr/>
          <a:lstStyle/>
          <a:p>
            <a:pPr lvl="0"/>
            <a:endParaRPr lang="zh-CN" altLang="en-US" noProof="0" smtClean="0"/>
          </a:p>
        </p:txBody>
      </p:sp>
      <p:sp>
        <p:nvSpPr>
          <p:cNvPr id="4" name="Rectangle 5"/>
          <p:cNvSpPr>
            <a:spLocks noGrp="1" noChangeArrowheads="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2211802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Only">
  <p:cSld name="内容">
    <p:spTree>
      <p:nvGrpSpPr>
        <p:cNvPr id="1" name=""/>
        <p:cNvGrpSpPr/>
        <p:nvPr/>
      </p:nvGrpSpPr>
      <p:grpSpPr>
        <a:xfrm>
          <a:off x="0" y="0"/>
          <a:ext cx="0" cy="0"/>
          <a:chOff x="0" y="0"/>
          <a:chExt cx="0" cy="0"/>
        </a:xfrm>
      </p:grpSpPr>
      <p:sp useBgFill="1">
        <p:nvSpPr>
          <p:cNvPr id="2" name="内容占位符 1"/>
          <p:cNvSpPr>
            <a:spLocks noGrp="1"/>
          </p:cNvSpPr>
          <p:nvPr>
            <p:ph/>
          </p:nvPr>
        </p:nvSpPr>
        <p:spPr>
          <a:xfrm>
            <a:off x="685800" y="609600"/>
            <a:ext cx="7772400" cy="54864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dt" sz="half" idx="10"/>
          </p:nvPr>
        </p:nvSpPr>
        <p:spPr>
          <a:xfrm>
            <a:off x="0" y="0"/>
            <a:ext cx="0" cy="0"/>
          </a:xfrm>
        </p:spPr>
        <p:txBody>
          <a:bodyPr/>
          <a:lstStyle>
            <a:lvl1pPr>
              <a:defRPr/>
            </a:lvl1pPr>
          </a:lstStyle>
          <a:p>
            <a:pPr>
              <a:defRPr/>
            </a:pPr>
            <a:fld id="{8DD628B1-C52E-40B0-B3DB-02A9488EAEBF}" type="datetimeFigureOut">
              <a:rPr lang="zh-CN" altLang="en-US"/>
              <a:pPr>
                <a:defRPr/>
              </a:pPr>
              <a:t>2020/9/14</a:t>
            </a:fld>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xfrm>
            <a:off x="0" y="0"/>
            <a:ext cx="0" cy="0"/>
          </a:xfrm>
        </p:spPr>
        <p:txBody>
          <a:bodyPr/>
          <a:lstStyle>
            <a:lvl1pPr>
              <a:defRPr/>
            </a:lvl1pPr>
          </a:lstStyle>
          <a:p>
            <a:pPr>
              <a:defRPr/>
            </a:pPr>
            <a:fld id="{573872D8-ED3B-4872-8455-AFDEBD7898CF}" type="slidenum">
              <a:rPr lang="zh-CN" altLang="en-US"/>
              <a:pPr>
                <a:defRPr/>
              </a:pPr>
              <a:t>‹#›</a:t>
            </a:fld>
            <a:endParaRPr lang="en-US" altLang="zh-CN"/>
          </a:p>
        </p:txBody>
      </p:sp>
    </p:spTree>
    <p:extLst>
      <p:ext uri="{BB962C8B-B14F-4D97-AF65-F5344CB8AC3E}">
        <p14:creationId xmlns:p14="http://schemas.microsoft.com/office/powerpoint/2010/main" val="1952403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1943096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4085815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9288" y="1449388"/>
            <a:ext cx="3914775" cy="4725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6463" y="1449388"/>
            <a:ext cx="3916362" cy="4725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454509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319847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3435336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125791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3167031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3321069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17588" y="609600"/>
            <a:ext cx="64008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zh-CN" smtClean="0"/>
              <a:t>单击以编辑</a:t>
            </a:r>
            <a:r>
              <a:rPr lang="zh-CN" altLang="en-US" smtClean="0"/>
              <a:t>母版标题样式</a:t>
            </a:r>
          </a:p>
        </p:txBody>
      </p:sp>
      <p:sp>
        <p:nvSpPr>
          <p:cNvPr id="1027" name="Rectangle 3"/>
          <p:cNvSpPr>
            <a:spLocks noGrp="1" noChangeArrowheads="1"/>
          </p:cNvSpPr>
          <p:nvPr>
            <p:ph type="body" idx="1"/>
          </p:nvPr>
        </p:nvSpPr>
        <p:spPr bwMode="auto">
          <a:xfrm>
            <a:off x="649288" y="1449388"/>
            <a:ext cx="7983537"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9" name="Rectangle 5"/>
          <p:cNvSpPr>
            <a:spLocks noGrp="1" noChangeArrowheads="1"/>
          </p:cNvSpPr>
          <p:nvPr>
            <p:ph type="ftr" sz="quarter" idx="3"/>
          </p:nvPr>
        </p:nvSpPr>
        <p:spPr bwMode="auto">
          <a:xfrm>
            <a:off x="471488" y="6240463"/>
            <a:ext cx="3781425"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solidFill>
                  <a:schemeClr val="accent1">
                    <a:lumMod val="75000"/>
                  </a:schemeClr>
                </a:solidFill>
                <a:latin typeface="华文行楷" pitchFamily="2" charset="-122"/>
                <a:ea typeface="华文行楷" pitchFamily="2" charset="-122"/>
                <a:cs typeface="+mn-cs"/>
              </a:defRPr>
            </a:lvl1pPr>
          </a:lstStyle>
          <a:p>
            <a:pPr>
              <a:defRPr/>
            </a:pPr>
            <a:endParaRPr lang="zh-CN" altLang="en-US"/>
          </a:p>
        </p:txBody>
      </p:sp>
      <p:sp>
        <p:nvSpPr>
          <p:cNvPr id="2" name="Line 9"/>
          <p:cNvSpPr>
            <a:spLocks noChangeShapeType="1"/>
          </p:cNvSpPr>
          <p:nvPr/>
        </p:nvSpPr>
        <p:spPr bwMode="auto">
          <a:xfrm>
            <a:off x="0" y="6281738"/>
            <a:ext cx="9144000"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 name="Line 18"/>
          <p:cNvSpPr>
            <a:spLocks noChangeShapeType="1"/>
          </p:cNvSpPr>
          <p:nvPr/>
        </p:nvSpPr>
        <p:spPr bwMode="auto">
          <a:xfrm>
            <a:off x="1588" y="568325"/>
            <a:ext cx="9142412"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1" name="WordArt 20"/>
          <p:cNvSpPr>
            <a:spLocks noChangeArrowheads="1" noChangeShapeType="1" noTextEdit="1"/>
          </p:cNvSpPr>
          <p:nvPr/>
        </p:nvSpPr>
        <p:spPr bwMode="auto">
          <a:xfrm rot="46488">
            <a:off x="211138" y="-11113"/>
            <a:ext cx="2095500" cy="495301"/>
          </a:xfrm>
          <a:prstGeom prst="rect">
            <a:avLst/>
          </a:prstGeom>
        </p:spPr>
        <p:txBody>
          <a:bodyPr wrap="none" fromWordArt="1">
            <a:prstTxWarp prst="textPlain">
              <a:avLst>
                <a:gd name="adj" fmla="val 50000"/>
              </a:avLst>
            </a:prstTxWarp>
          </a:bodyPr>
          <a:lstStyle/>
          <a:p>
            <a:pPr algn="ctr"/>
            <a:r>
              <a:rPr lang="en-US" altLang="zh-CN" sz="3200" i="1" kern="1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21540000" scaled="1"/>
                </a:gradFill>
                <a:effectLst>
                  <a:outerShdw dist="35921" dir="2700000" sy="50000" kx="2115830" algn="bl" rotWithShape="0">
                    <a:srgbClr val="C0C0C0"/>
                  </a:outerShdw>
                </a:effectLst>
                <a:latin typeface="Arial Narrow" panose="020B0606020202030204" pitchFamily="34" charset="0"/>
              </a:rPr>
              <a:t>data structure</a:t>
            </a:r>
            <a:endParaRPr lang="zh-CN" altLang="en-US" sz="3200" i="1" kern="1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21540000" scaled="1"/>
              </a:gradFill>
              <a:effectLst>
                <a:outerShdw dist="35921" dir="2700000" sy="50000" kx="2115830" algn="bl" rotWithShape="0">
                  <a:srgbClr val="C0C0C0"/>
                </a:outerShdw>
              </a:effectLst>
              <a:latin typeface="Arial Narrow" panose="020B0606020202030204" pitchFamily="34" charset="0"/>
            </a:endParaRPr>
          </a:p>
        </p:txBody>
      </p:sp>
      <p:pic>
        <p:nvPicPr>
          <p:cNvPr id="1032" name="图片 9" descr="1.jpg"/>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950200" y="5899150"/>
            <a:ext cx="68262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mj-lt"/>
          <a:ea typeface="+mj-ea"/>
          <a:cs typeface="仿宋_GB2312"/>
        </a:defRPr>
      </a:lvl1pPr>
      <a:lvl2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itchFamily="18" charset="0"/>
          <a:ea typeface="仿宋_GB2312" pitchFamily="49" charset="-122"/>
          <a:cs typeface="仿宋_GB2312"/>
        </a:defRPr>
      </a:lvl2pPr>
      <a:lvl3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itchFamily="18" charset="0"/>
          <a:ea typeface="仿宋_GB2312" pitchFamily="49" charset="-122"/>
          <a:cs typeface="仿宋_GB2312"/>
        </a:defRPr>
      </a:lvl3pPr>
      <a:lvl4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itchFamily="18" charset="0"/>
          <a:ea typeface="仿宋_GB2312" pitchFamily="49" charset="-122"/>
          <a:cs typeface="仿宋_GB2312"/>
        </a:defRPr>
      </a:lvl4pPr>
      <a:lvl5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itchFamily="18" charset="0"/>
          <a:ea typeface="仿宋_GB2312" pitchFamily="49" charset="-122"/>
          <a:cs typeface="仿宋_GB231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itchFamily="18" charset="0"/>
          <a:ea typeface="仿宋_GB2312"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itchFamily="18" charset="0"/>
          <a:ea typeface="仿宋_GB2312"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itchFamily="18" charset="0"/>
          <a:ea typeface="仿宋_GB2312"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itchFamily="18" charset="0"/>
          <a:ea typeface="仿宋_GB2312" pitchFamily="49"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仿宋_GB2312"/>
        </a:defRPr>
      </a:lvl1pPr>
      <a:lvl2pPr marL="742950" indent="-285750" algn="l" rtl="0" eaLnBrk="0" fontAlgn="base" hangingPunct="0">
        <a:spcBef>
          <a:spcPct val="20000"/>
        </a:spcBef>
        <a:spcAft>
          <a:spcPct val="0"/>
        </a:spcAft>
        <a:buChar char="–"/>
        <a:defRPr kumimoji="1" sz="2800">
          <a:solidFill>
            <a:schemeClr val="tx1"/>
          </a:solidFill>
          <a:latin typeface="+mn-lt"/>
          <a:ea typeface="+mn-ea"/>
          <a:cs typeface="仿宋_GB2312"/>
        </a:defRPr>
      </a:lvl2pPr>
      <a:lvl3pPr marL="1143000" indent="-228600" algn="l" rtl="0" eaLnBrk="0" fontAlgn="base" hangingPunct="0">
        <a:spcBef>
          <a:spcPct val="20000"/>
        </a:spcBef>
        <a:spcAft>
          <a:spcPct val="0"/>
        </a:spcAft>
        <a:buChar char="•"/>
        <a:defRPr kumimoji="1" sz="2400">
          <a:solidFill>
            <a:schemeClr val="tx1"/>
          </a:solidFill>
          <a:latin typeface="+mn-lt"/>
          <a:ea typeface="+mn-ea"/>
          <a:cs typeface="仿宋_GB2312"/>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仿宋_GB2312"/>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仿宋_GB231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4.bin"/><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10.wmf"/><Relationship Id="rId5" Type="http://schemas.openxmlformats.org/officeDocument/2006/relationships/oleObject" Target="../embeddings/oleObject5.bin"/><Relationship Id="rId10" Type="http://schemas.openxmlformats.org/officeDocument/2006/relationships/oleObject" Target="../embeddings/oleObject8.bin"/><Relationship Id="rId4" Type="http://schemas.openxmlformats.org/officeDocument/2006/relationships/image" Target="../media/image7.wmf"/><Relationship Id="rId9" Type="http://schemas.openxmlformats.org/officeDocument/2006/relationships/image" Target="../media/image9.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4.xml"/><Relationship Id="rId1" Type="http://schemas.openxmlformats.org/officeDocument/2006/relationships/vmlDrawing" Target="../drawings/vmlDrawing4.vml"/><Relationship Id="rId5" Type="http://schemas.openxmlformats.org/officeDocument/2006/relationships/image" Target="../media/image13.png"/><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5.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4"/>
          <p:cNvSpPr txBox="1">
            <a:spLocks noChangeArrowheads="1"/>
          </p:cNvSpPr>
          <p:nvPr/>
        </p:nvSpPr>
        <p:spPr>
          <a:xfrm>
            <a:off x="539750" y="1536700"/>
            <a:ext cx="7643813" cy="892175"/>
          </a:xfrm>
          <a:prstGeom prst="rect">
            <a:avLst/>
          </a:prstGeom>
        </p:spPr>
        <p:txBody>
          <a:bodyPr/>
          <a:lstStyle/>
          <a:p>
            <a:pPr algn="ctr">
              <a:spcBef>
                <a:spcPct val="20000"/>
              </a:spcBef>
              <a:defRPr/>
            </a:pPr>
            <a:r>
              <a:rPr lang="zh-CN" altLang="en-US" sz="5400" kern="0" dirty="0">
                <a:solidFill>
                  <a:schemeClr val="accent1">
                    <a:lumMod val="50000"/>
                  </a:schemeClr>
                </a:solidFill>
                <a:effectLst>
                  <a:outerShdw blurRad="38100" dist="38100" dir="2700000" algn="tl">
                    <a:srgbClr val="C0C0C0"/>
                  </a:outerShdw>
                </a:effectLst>
                <a:latin typeface="华文行楷" pitchFamily="2" charset="-122"/>
                <a:ea typeface="华文行楷" pitchFamily="2" charset="-122"/>
                <a:cs typeface="+mj-cs"/>
              </a:rPr>
              <a:t>第</a:t>
            </a:r>
            <a:r>
              <a:rPr lang="en-US" altLang="zh-CN" sz="5400" kern="0" dirty="0">
                <a:solidFill>
                  <a:schemeClr val="accent1">
                    <a:lumMod val="50000"/>
                  </a:schemeClr>
                </a:solidFill>
                <a:effectLst>
                  <a:outerShdw blurRad="38100" dist="38100" dir="2700000" algn="tl">
                    <a:srgbClr val="C0C0C0"/>
                  </a:outerShdw>
                </a:effectLst>
                <a:latin typeface="+mj-lt"/>
                <a:ea typeface="华文行楷" pitchFamily="2" charset="-122"/>
                <a:cs typeface="+mj-cs"/>
              </a:rPr>
              <a:t>5</a:t>
            </a:r>
            <a:r>
              <a:rPr lang="zh-CN" altLang="en-US" sz="5400" kern="0" dirty="0">
                <a:solidFill>
                  <a:schemeClr val="accent1">
                    <a:lumMod val="50000"/>
                  </a:schemeClr>
                </a:solidFill>
                <a:effectLst>
                  <a:outerShdw blurRad="38100" dist="38100" dir="2700000" algn="tl">
                    <a:srgbClr val="C0C0C0"/>
                  </a:outerShdw>
                </a:effectLst>
                <a:latin typeface="华文行楷" pitchFamily="2" charset="-122"/>
                <a:ea typeface="华文行楷" pitchFamily="2" charset="-122"/>
                <a:cs typeface="+mj-cs"/>
              </a:rPr>
              <a:t>章 数组和广义表</a:t>
            </a:r>
            <a:endParaRPr lang="zh-CN" altLang="en-US" sz="5400" i="1" kern="0" dirty="0">
              <a:solidFill>
                <a:schemeClr val="accent1">
                  <a:lumMod val="50000"/>
                </a:schemeClr>
              </a:solidFill>
              <a:effectLst>
                <a:outerShdw blurRad="38100" dist="38100" dir="2700000" algn="tl">
                  <a:srgbClr val="C0C0C0"/>
                </a:outerShdw>
              </a:effectLst>
              <a:latin typeface="华文行楷" pitchFamily="2" charset="-122"/>
              <a:ea typeface="华文行楷" pitchFamily="2" charset="-122"/>
              <a:cs typeface="+mj-cs"/>
            </a:endParaRPr>
          </a:p>
        </p:txBody>
      </p:sp>
      <p:pic>
        <p:nvPicPr>
          <p:cNvPr id="19459"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2852738"/>
            <a:ext cx="2160588" cy="323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02" name="Object 2"/>
          <p:cNvGraphicFramePr>
            <a:graphicFrameLocks noChangeAspect="1"/>
          </p:cNvGraphicFramePr>
          <p:nvPr/>
        </p:nvGraphicFramePr>
        <p:xfrm>
          <a:off x="4800600" y="685800"/>
          <a:ext cx="4132263" cy="2219325"/>
        </p:xfrm>
        <a:graphic>
          <a:graphicData uri="http://schemas.openxmlformats.org/presentationml/2006/ole">
            <mc:AlternateContent xmlns:mc="http://schemas.openxmlformats.org/markup-compatibility/2006">
              <mc:Choice xmlns:v="urn:schemas-microsoft-com:vml" Requires="v">
                <p:oleObj spid="_x0000_s31802" name="Equation" r:id="rId3" imgW="1752600" imgH="939800" progId="Equation.3">
                  <p:embed/>
                </p:oleObj>
              </mc:Choice>
              <mc:Fallback>
                <p:oleObj name="Equation" r:id="rId3" imgW="1752600" imgH="939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685800"/>
                        <a:ext cx="4132263" cy="2219325"/>
                      </a:xfrm>
                      <a:prstGeom prst="rect">
                        <a:avLst/>
                      </a:prstGeom>
                      <a:solidFill>
                        <a:srgbClr val="FFFFE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03" name="Object 3"/>
          <p:cNvGraphicFramePr>
            <a:graphicFrameLocks noChangeAspect="1"/>
          </p:cNvGraphicFramePr>
          <p:nvPr/>
        </p:nvGraphicFramePr>
        <p:xfrm>
          <a:off x="4876800" y="3505200"/>
          <a:ext cx="3962400" cy="2128838"/>
        </p:xfrm>
        <a:graphic>
          <a:graphicData uri="http://schemas.openxmlformats.org/presentationml/2006/ole">
            <mc:AlternateContent xmlns:mc="http://schemas.openxmlformats.org/markup-compatibility/2006">
              <mc:Choice xmlns:v="urn:schemas-microsoft-com:vml" Requires="v">
                <p:oleObj spid="_x0000_s31803" name="Equation" r:id="rId5" imgW="1752600" imgH="939800" progId="Equation.3">
                  <p:embed/>
                </p:oleObj>
              </mc:Choice>
              <mc:Fallback>
                <p:oleObj name="Equation" r:id="rId5" imgW="1752600" imgH="939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505200"/>
                        <a:ext cx="3962400" cy="2128838"/>
                      </a:xfrm>
                      <a:prstGeom prst="rect">
                        <a:avLst/>
                      </a:prstGeom>
                      <a:solidFill>
                        <a:srgbClr val="FFFFE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4"/>
          <p:cNvGrpSpPr>
            <a:grpSpLocks/>
          </p:cNvGrpSpPr>
          <p:nvPr/>
        </p:nvGrpSpPr>
        <p:grpSpPr bwMode="auto">
          <a:xfrm>
            <a:off x="6019800" y="3657600"/>
            <a:ext cx="2667000" cy="1828800"/>
            <a:chOff x="1968" y="2448"/>
            <a:chExt cx="2256" cy="1632"/>
          </a:xfrm>
        </p:grpSpPr>
        <p:grpSp>
          <p:nvGrpSpPr>
            <p:cNvPr id="31778" name="Group 5"/>
            <p:cNvGrpSpPr>
              <a:grpSpLocks/>
            </p:cNvGrpSpPr>
            <p:nvPr/>
          </p:nvGrpSpPr>
          <p:grpSpPr bwMode="auto">
            <a:xfrm>
              <a:off x="1968" y="2448"/>
              <a:ext cx="96" cy="1632"/>
              <a:chOff x="1248" y="2544"/>
              <a:chExt cx="96" cy="1632"/>
            </a:xfrm>
          </p:grpSpPr>
          <p:sp>
            <p:nvSpPr>
              <p:cNvPr id="31799" name="Line 6"/>
              <p:cNvSpPr>
                <a:spLocks noChangeShapeType="1"/>
              </p:cNvSpPr>
              <p:nvPr/>
            </p:nvSpPr>
            <p:spPr bwMode="auto">
              <a:xfrm>
                <a:off x="1248" y="2544"/>
                <a:ext cx="96" cy="0"/>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0" name="Line 7"/>
              <p:cNvSpPr>
                <a:spLocks noChangeShapeType="1"/>
              </p:cNvSpPr>
              <p:nvPr/>
            </p:nvSpPr>
            <p:spPr bwMode="auto">
              <a:xfrm>
                <a:off x="1248" y="2544"/>
                <a:ext cx="0" cy="163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1" name="Line 8"/>
              <p:cNvSpPr>
                <a:spLocks noChangeShapeType="1"/>
              </p:cNvSpPr>
              <p:nvPr/>
            </p:nvSpPr>
            <p:spPr bwMode="auto">
              <a:xfrm>
                <a:off x="1248" y="4176"/>
                <a:ext cx="96" cy="0"/>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779" name="Group 9"/>
            <p:cNvGrpSpPr>
              <a:grpSpLocks/>
            </p:cNvGrpSpPr>
            <p:nvPr/>
          </p:nvGrpSpPr>
          <p:grpSpPr bwMode="auto">
            <a:xfrm>
              <a:off x="2592" y="2448"/>
              <a:ext cx="96" cy="1632"/>
              <a:chOff x="1248" y="2544"/>
              <a:chExt cx="96" cy="1632"/>
            </a:xfrm>
          </p:grpSpPr>
          <p:sp>
            <p:nvSpPr>
              <p:cNvPr id="31796" name="Line 10"/>
              <p:cNvSpPr>
                <a:spLocks noChangeShapeType="1"/>
              </p:cNvSpPr>
              <p:nvPr/>
            </p:nvSpPr>
            <p:spPr bwMode="auto">
              <a:xfrm>
                <a:off x="1248" y="2544"/>
                <a:ext cx="96" cy="0"/>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7" name="Line 11"/>
              <p:cNvSpPr>
                <a:spLocks noChangeShapeType="1"/>
              </p:cNvSpPr>
              <p:nvPr/>
            </p:nvSpPr>
            <p:spPr bwMode="auto">
              <a:xfrm>
                <a:off x="1248" y="2544"/>
                <a:ext cx="0" cy="163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8" name="Line 12"/>
              <p:cNvSpPr>
                <a:spLocks noChangeShapeType="1"/>
              </p:cNvSpPr>
              <p:nvPr/>
            </p:nvSpPr>
            <p:spPr bwMode="auto">
              <a:xfrm>
                <a:off x="1248" y="4176"/>
                <a:ext cx="96" cy="0"/>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780" name="Group 13"/>
            <p:cNvGrpSpPr>
              <a:grpSpLocks/>
            </p:cNvGrpSpPr>
            <p:nvPr/>
          </p:nvGrpSpPr>
          <p:grpSpPr bwMode="auto">
            <a:xfrm>
              <a:off x="3792" y="2448"/>
              <a:ext cx="96" cy="1632"/>
              <a:chOff x="1248" y="2544"/>
              <a:chExt cx="96" cy="1632"/>
            </a:xfrm>
          </p:grpSpPr>
          <p:sp>
            <p:nvSpPr>
              <p:cNvPr id="31793" name="Line 14"/>
              <p:cNvSpPr>
                <a:spLocks noChangeShapeType="1"/>
              </p:cNvSpPr>
              <p:nvPr/>
            </p:nvSpPr>
            <p:spPr bwMode="auto">
              <a:xfrm>
                <a:off x="1248" y="2544"/>
                <a:ext cx="96" cy="0"/>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4" name="Line 15"/>
              <p:cNvSpPr>
                <a:spLocks noChangeShapeType="1"/>
              </p:cNvSpPr>
              <p:nvPr/>
            </p:nvSpPr>
            <p:spPr bwMode="auto">
              <a:xfrm>
                <a:off x="1248" y="2544"/>
                <a:ext cx="0" cy="163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5" name="Line 16"/>
              <p:cNvSpPr>
                <a:spLocks noChangeShapeType="1"/>
              </p:cNvSpPr>
              <p:nvPr/>
            </p:nvSpPr>
            <p:spPr bwMode="auto">
              <a:xfrm>
                <a:off x="1248" y="4176"/>
                <a:ext cx="96" cy="0"/>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781" name="Group 17"/>
            <p:cNvGrpSpPr>
              <a:grpSpLocks/>
            </p:cNvGrpSpPr>
            <p:nvPr/>
          </p:nvGrpSpPr>
          <p:grpSpPr bwMode="auto">
            <a:xfrm flipH="1">
              <a:off x="2304" y="2448"/>
              <a:ext cx="96" cy="1632"/>
              <a:chOff x="1248" y="2544"/>
              <a:chExt cx="96" cy="1632"/>
            </a:xfrm>
          </p:grpSpPr>
          <p:sp>
            <p:nvSpPr>
              <p:cNvPr id="31790" name="Line 18"/>
              <p:cNvSpPr>
                <a:spLocks noChangeShapeType="1"/>
              </p:cNvSpPr>
              <p:nvPr/>
            </p:nvSpPr>
            <p:spPr bwMode="auto">
              <a:xfrm>
                <a:off x="1248" y="2544"/>
                <a:ext cx="96" cy="0"/>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1" name="Line 19"/>
              <p:cNvSpPr>
                <a:spLocks noChangeShapeType="1"/>
              </p:cNvSpPr>
              <p:nvPr/>
            </p:nvSpPr>
            <p:spPr bwMode="auto">
              <a:xfrm>
                <a:off x="1248" y="2544"/>
                <a:ext cx="0" cy="163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2" name="Line 20"/>
              <p:cNvSpPr>
                <a:spLocks noChangeShapeType="1"/>
              </p:cNvSpPr>
              <p:nvPr/>
            </p:nvSpPr>
            <p:spPr bwMode="auto">
              <a:xfrm>
                <a:off x="1248" y="4176"/>
                <a:ext cx="96" cy="0"/>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782" name="Group 21"/>
            <p:cNvGrpSpPr>
              <a:grpSpLocks/>
            </p:cNvGrpSpPr>
            <p:nvPr/>
          </p:nvGrpSpPr>
          <p:grpSpPr bwMode="auto">
            <a:xfrm flipH="1">
              <a:off x="2928" y="2448"/>
              <a:ext cx="96" cy="1632"/>
              <a:chOff x="1248" y="2544"/>
              <a:chExt cx="96" cy="1632"/>
            </a:xfrm>
          </p:grpSpPr>
          <p:sp>
            <p:nvSpPr>
              <p:cNvPr id="31787" name="Line 22"/>
              <p:cNvSpPr>
                <a:spLocks noChangeShapeType="1"/>
              </p:cNvSpPr>
              <p:nvPr/>
            </p:nvSpPr>
            <p:spPr bwMode="auto">
              <a:xfrm>
                <a:off x="1248" y="2544"/>
                <a:ext cx="96" cy="0"/>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8" name="Line 23"/>
              <p:cNvSpPr>
                <a:spLocks noChangeShapeType="1"/>
              </p:cNvSpPr>
              <p:nvPr/>
            </p:nvSpPr>
            <p:spPr bwMode="auto">
              <a:xfrm>
                <a:off x="1248" y="2544"/>
                <a:ext cx="0" cy="163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9" name="Line 24"/>
              <p:cNvSpPr>
                <a:spLocks noChangeShapeType="1"/>
              </p:cNvSpPr>
              <p:nvPr/>
            </p:nvSpPr>
            <p:spPr bwMode="auto">
              <a:xfrm>
                <a:off x="1248" y="4176"/>
                <a:ext cx="96" cy="0"/>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783" name="Group 25"/>
            <p:cNvGrpSpPr>
              <a:grpSpLocks/>
            </p:cNvGrpSpPr>
            <p:nvPr/>
          </p:nvGrpSpPr>
          <p:grpSpPr bwMode="auto">
            <a:xfrm flipH="1">
              <a:off x="4128" y="2448"/>
              <a:ext cx="96" cy="1632"/>
              <a:chOff x="1248" y="2544"/>
              <a:chExt cx="96" cy="1632"/>
            </a:xfrm>
          </p:grpSpPr>
          <p:sp>
            <p:nvSpPr>
              <p:cNvPr id="31784" name="Line 26"/>
              <p:cNvSpPr>
                <a:spLocks noChangeShapeType="1"/>
              </p:cNvSpPr>
              <p:nvPr/>
            </p:nvSpPr>
            <p:spPr bwMode="auto">
              <a:xfrm>
                <a:off x="1248" y="2544"/>
                <a:ext cx="96" cy="0"/>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5" name="Line 27"/>
              <p:cNvSpPr>
                <a:spLocks noChangeShapeType="1"/>
              </p:cNvSpPr>
              <p:nvPr/>
            </p:nvSpPr>
            <p:spPr bwMode="auto">
              <a:xfrm>
                <a:off x="1248" y="2544"/>
                <a:ext cx="0" cy="163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6" name="Line 28"/>
              <p:cNvSpPr>
                <a:spLocks noChangeShapeType="1"/>
              </p:cNvSpPr>
              <p:nvPr/>
            </p:nvSpPr>
            <p:spPr bwMode="auto">
              <a:xfrm>
                <a:off x="1248" y="4176"/>
                <a:ext cx="96" cy="0"/>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9" name="Group 29"/>
          <p:cNvGrpSpPr>
            <a:grpSpLocks/>
          </p:cNvGrpSpPr>
          <p:nvPr/>
        </p:nvGrpSpPr>
        <p:grpSpPr bwMode="auto">
          <a:xfrm>
            <a:off x="5943600" y="838200"/>
            <a:ext cx="2798763" cy="1887538"/>
            <a:chOff x="1920" y="288"/>
            <a:chExt cx="2352" cy="1536"/>
          </a:xfrm>
        </p:grpSpPr>
        <p:grpSp>
          <p:nvGrpSpPr>
            <p:cNvPr id="31754" name="Group 30"/>
            <p:cNvGrpSpPr>
              <a:grpSpLocks/>
            </p:cNvGrpSpPr>
            <p:nvPr/>
          </p:nvGrpSpPr>
          <p:grpSpPr bwMode="auto">
            <a:xfrm>
              <a:off x="1920" y="288"/>
              <a:ext cx="96" cy="288"/>
              <a:chOff x="1248" y="2544"/>
              <a:chExt cx="96" cy="1632"/>
            </a:xfrm>
          </p:grpSpPr>
          <p:sp>
            <p:nvSpPr>
              <p:cNvPr id="31775" name="Line 31"/>
              <p:cNvSpPr>
                <a:spLocks noChangeShapeType="1"/>
              </p:cNvSpPr>
              <p:nvPr/>
            </p:nvSpPr>
            <p:spPr bwMode="auto">
              <a:xfrm>
                <a:off x="1248" y="2544"/>
                <a:ext cx="96" cy="0"/>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6" name="Line 32"/>
              <p:cNvSpPr>
                <a:spLocks noChangeShapeType="1"/>
              </p:cNvSpPr>
              <p:nvPr/>
            </p:nvSpPr>
            <p:spPr bwMode="auto">
              <a:xfrm>
                <a:off x="1248" y="2544"/>
                <a:ext cx="0" cy="163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7" name="Line 33"/>
              <p:cNvSpPr>
                <a:spLocks noChangeShapeType="1"/>
              </p:cNvSpPr>
              <p:nvPr/>
            </p:nvSpPr>
            <p:spPr bwMode="auto">
              <a:xfrm>
                <a:off x="1248" y="4176"/>
                <a:ext cx="96" cy="0"/>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755" name="Group 34"/>
            <p:cNvGrpSpPr>
              <a:grpSpLocks/>
            </p:cNvGrpSpPr>
            <p:nvPr/>
          </p:nvGrpSpPr>
          <p:grpSpPr bwMode="auto">
            <a:xfrm>
              <a:off x="1920" y="720"/>
              <a:ext cx="96" cy="288"/>
              <a:chOff x="1248" y="2544"/>
              <a:chExt cx="96" cy="1632"/>
            </a:xfrm>
          </p:grpSpPr>
          <p:sp>
            <p:nvSpPr>
              <p:cNvPr id="31772" name="Line 35"/>
              <p:cNvSpPr>
                <a:spLocks noChangeShapeType="1"/>
              </p:cNvSpPr>
              <p:nvPr/>
            </p:nvSpPr>
            <p:spPr bwMode="auto">
              <a:xfrm>
                <a:off x="1248" y="2544"/>
                <a:ext cx="96" cy="0"/>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3" name="Line 36"/>
              <p:cNvSpPr>
                <a:spLocks noChangeShapeType="1"/>
              </p:cNvSpPr>
              <p:nvPr/>
            </p:nvSpPr>
            <p:spPr bwMode="auto">
              <a:xfrm>
                <a:off x="1248" y="2544"/>
                <a:ext cx="0" cy="163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4" name="Line 37"/>
              <p:cNvSpPr>
                <a:spLocks noChangeShapeType="1"/>
              </p:cNvSpPr>
              <p:nvPr/>
            </p:nvSpPr>
            <p:spPr bwMode="auto">
              <a:xfrm>
                <a:off x="1248" y="4176"/>
                <a:ext cx="96" cy="0"/>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756" name="Group 38"/>
            <p:cNvGrpSpPr>
              <a:grpSpLocks/>
            </p:cNvGrpSpPr>
            <p:nvPr/>
          </p:nvGrpSpPr>
          <p:grpSpPr bwMode="auto">
            <a:xfrm flipH="1">
              <a:off x="4176" y="288"/>
              <a:ext cx="96" cy="288"/>
              <a:chOff x="1248" y="2544"/>
              <a:chExt cx="96" cy="1632"/>
            </a:xfrm>
          </p:grpSpPr>
          <p:sp>
            <p:nvSpPr>
              <p:cNvPr id="31769" name="Line 39"/>
              <p:cNvSpPr>
                <a:spLocks noChangeShapeType="1"/>
              </p:cNvSpPr>
              <p:nvPr/>
            </p:nvSpPr>
            <p:spPr bwMode="auto">
              <a:xfrm>
                <a:off x="1248" y="2544"/>
                <a:ext cx="96" cy="0"/>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0" name="Line 40"/>
              <p:cNvSpPr>
                <a:spLocks noChangeShapeType="1"/>
              </p:cNvSpPr>
              <p:nvPr/>
            </p:nvSpPr>
            <p:spPr bwMode="auto">
              <a:xfrm>
                <a:off x="1248" y="2544"/>
                <a:ext cx="0" cy="163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1" name="Line 41"/>
              <p:cNvSpPr>
                <a:spLocks noChangeShapeType="1"/>
              </p:cNvSpPr>
              <p:nvPr/>
            </p:nvSpPr>
            <p:spPr bwMode="auto">
              <a:xfrm>
                <a:off x="1248" y="4176"/>
                <a:ext cx="96" cy="0"/>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757" name="Group 42"/>
            <p:cNvGrpSpPr>
              <a:grpSpLocks/>
            </p:cNvGrpSpPr>
            <p:nvPr/>
          </p:nvGrpSpPr>
          <p:grpSpPr bwMode="auto">
            <a:xfrm flipH="1">
              <a:off x="4176" y="720"/>
              <a:ext cx="96" cy="288"/>
              <a:chOff x="1248" y="2544"/>
              <a:chExt cx="96" cy="1632"/>
            </a:xfrm>
          </p:grpSpPr>
          <p:sp>
            <p:nvSpPr>
              <p:cNvPr id="31766" name="Line 43"/>
              <p:cNvSpPr>
                <a:spLocks noChangeShapeType="1"/>
              </p:cNvSpPr>
              <p:nvPr/>
            </p:nvSpPr>
            <p:spPr bwMode="auto">
              <a:xfrm>
                <a:off x="1248" y="2544"/>
                <a:ext cx="96" cy="0"/>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7" name="Line 44"/>
              <p:cNvSpPr>
                <a:spLocks noChangeShapeType="1"/>
              </p:cNvSpPr>
              <p:nvPr/>
            </p:nvSpPr>
            <p:spPr bwMode="auto">
              <a:xfrm>
                <a:off x="1248" y="2544"/>
                <a:ext cx="0" cy="163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8" name="Line 45"/>
              <p:cNvSpPr>
                <a:spLocks noChangeShapeType="1"/>
              </p:cNvSpPr>
              <p:nvPr/>
            </p:nvSpPr>
            <p:spPr bwMode="auto">
              <a:xfrm>
                <a:off x="1248" y="4176"/>
                <a:ext cx="96" cy="0"/>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758" name="Group 46"/>
            <p:cNvGrpSpPr>
              <a:grpSpLocks/>
            </p:cNvGrpSpPr>
            <p:nvPr/>
          </p:nvGrpSpPr>
          <p:grpSpPr bwMode="auto">
            <a:xfrm>
              <a:off x="1920" y="1584"/>
              <a:ext cx="96" cy="240"/>
              <a:chOff x="1248" y="2544"/>
              <a:chExt cx="96" cy="1632"/>
            </a:xfrm>
          </p:grpSpPr>
          <p:sp>
            <p:nvSpPr>
              <p:cNvPr id="31763" name="Line 47"/>
              <p:cNvSpPr>
                <a:spLocks noChangeShapeType="1"/>
              </p:cNvSpPr>
              <p:nvPr/>
            </p:nvSpPr>
            <p:spPr bwMode="auto">
              <a:xfrm>
                <a:off x="1248" y="2544"/>
                <a:ext cx="96" cy="0"/>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4" name="Line 48"/>
              <p:cNvSpPr>
                <a:spLocks noChangeShapeType="1"/>
              </p:cNvSpPr>
              <p:nvPr/>
            </p:nvSpPr>
            <p:spPr bwMode="auto">
              <a:xfrm>
                <a:off x="1248" y="2544"/>
                <a:ext cx="0" cy="163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5" name="Line 49"/>
              <p:cNvSpPr>
                <a:spLocks noChangeShapeType="1"/>
              </p:cNvSpPr>
              <p:nvPr/>
            </p:nvSpPr>
            <p:spPr bwMode="auto">
              <a:xfrm>
                <a:off x="1248" y="4176"/>
                <a:ext cx="96" cy="0"/>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759" name="Group 50"/>
            <p:cNvGrpSpPr>
              <a:grpSpLocks/>
            </p:cNvGrpSpPr>
            <p:nvPr/>
          </p:nvGrpSpPr>
          <p:grpSpPr bwMode="auto">
            <a:xfrm flipH="1">
              <a:off x="4176" y="1536"/>
              <a:ext cx="96" cy="288"/>
              <a:chOff x="1248" y="2544"/>
              <a:chExt cx="96" cy="1632"/>
            </a:xfrm>
          </p:grpSpPr>
          <p:sp>
            <p:nvSpPr>
              <p:cNvPr id="31760" name="Line 51"/>
              <p:cNvSpPr>
                <a:spLocks noChangeShapeType="1"/>
              </p:cNvSpPr>
              <p:nvPr/>
            </p:nvSpPr>
            <p:spPr bwMode="auto">
              <a:xfrm>
                <a:off x="1248" y="2544"/>
                <a:ext cx="96" cy="0"/>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1" name="Line 52"/>
              <p:cNvSpPr>
                <a:spLocks noChangeShapeType="1"/>
              </p:cNvSpPr>
              <p:nvPr/>
            </p:nvSpPr>
            <p:spPr bwMode="auto">
              <a:xfrm>
                <a:off x="1248" y="2544"/>
                <a:ext cx="0" cy="163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2" name="Line 53"/>
              <p:cNvSpPr>
                <a:spLocks noChangeShapeType="1"/>
              </p:cNvSpPr>
              <p:nvPr/>
            </p:nvSpPr>
            <p:spPr bwMode="auto">
              <a:xfrm>
                <a:off x="1248" y="4176"/>
                <a:ext cx="96" cy="0"/>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aphicFrame>
        <p:nvGraphicFramePr>
          <p:cNvPr id="768054" name="Object 54"/>
          <p:cNvGraphicFramePr>
            <a:graphicFrameLocks noChangeAspect="1"/>
          </p:cNvGraphicFramePr>
          <p:nvPr/>
        </p:nvGraphicFramePr>
        <p:xfrm>
          <a:off x="152400" y="4419600"/>
          <a:ext cx="4121150" cy="527050"/>
        </p:xfrm>
        <a:graphic>
          <a:graphicData uri="http://schemas.openxmlformats.org/presentationml/2006/ole">
            <mc:AlternateContent xmlns:mc="http://schemas.openxmlformats.org/markup-compatibility/2006">
              <mc:Choice xmlns:v="urn:schemas-microsoft-com:vml" Requires="v">
                <p:oleObj spid="_x0000_s31804" name="公式" r:id="rId6" imgW="1879600" imgH="241300" progId="Equation.3">
                  <p:embed/>
                </p:oleObj>
              </mc:Choice>
              <mc:Fallback>
                <p:oleObj name="公式" r:id="rId6" imgW="1879600" imgH="241300" progId="Equation.3">
                  <p:embed/>
                  <p:pic>
                    <p:nvPicPr>
                      <p:cNvPr id="0" name="Object 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4419600"/>
                        <a:ext cx="4121150" cy="527050"/>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55" name="Object 55"/>
          <p:cNvGraphicFramePr>
            <a:graphicFrameLocks noChangeAspect="1"/>
          </p:cNvGraphicFramePr>
          <p:nvPr/>
        </p:nvGraphicFramePr>
        <p:xfrm>
          <a:off x="152400" y="2057400"/>
          <a:ext cx="3962400" cy="501650"/>
        </p:xfrm>
        <a:graphic>
          <a:graphicData uri="http://schemas.openxmlformats.org/presentationml/2006/ole">
            <mc:AlternateContent xmlns:mc="http://schemas.openxmlformats.org/markup-compatibility/2006">
              <mc:Choice xmlns:v="urn:schemas-microsoft-com:vml" Requires="v">
                <p:oleObj spid="_x0000_s31805" name="公式" r:id="rId8" imgW="1816100" imgH="228600" progId="Equation.3">
                  <p:embed/>
                </p:oleObj>
              </mc:Choice>
              <mc:Fallback>
                <p:oleObj name="公式" r:id="rId8" imgW="1816100" imgH="228600" progId="Equation.3">
                  <p:embed/>
                  <p:pic>
                    <p:nvPicPr>
                      <p:cNvPr id="0" name="Object 5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 y="2057400"/>
                        <a:ext cx="3962400" cy="501650"/>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56" name="Object 56"/>
          <p:cNvGraphicFramePr>
            <a:graphicFrameLocks noChangeAspect="1"/>
          </p:cNvGraphicFramePr>
          <p:nvPr/>
        </p:nvGraphicFramePr>
        <p:xfrm>
          <a:off x="152400" y="685800"/>
          <a:ext cx="3886200" cy="479425"/>
        </p:xfrm>
        <a:graphic>
          <a:graphicData uri="http://schemas.openxmlformats.org/presentationml/2006/ole">
            <mc:AlternateContent xmlns:mc="http://schemas.openxmlformats.org/markup-compatibility/2006">
              <mc:Choice xmlns:v="urn:schemas-microsoft-com:vml" Requires="v">
                <p:oleObj spid="_x0000_s31806" name="公式" r:id="rId10" imgW="1943100" imgH="241300" progId="Equation.3">
                  <p:embed/>
                </p:oleObj>
              </mc:Choice>
              <mc:Fallback>
                <p:oleObj name="公式" r:id="rId10" imgW="1943100" imgH="241300" progId="Equation.3">
                  <p:embed/>
                  <p:pic>
                    <p:nvPicPr>
                      <p:cNvPr id="0" name="Object 5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 y="685800"/>
                        <a:ext cx="3886200" cy="479425"/>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3" name="Rectangle 57"/>
          <p:cNvSpPr>
            <a:spLocks noChangeArrowheads="1"/>
          </p:cNvSpPr>
          <p:nvPr/>
        </p:nvSpPr>
        <p:spPr bwMode="auto">
          <a:xfrm>
            <a:off x="39688" y="0"/>
            <a:ext cx="2398712" cy="515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0"/>
              </a:spcBef>
              <a:buFontTx/>
              <a:buNone/>
            </a:pPr>
            <a:r>
              <a:rPr lang="zh-CN" altLang="en-US">
                <a:latin typeface="楷体_GB2312"/>
                <a:ea typeface="楷体_GB2312"/>
                <a:cs typeface="楷体_GB2312"/>
              </a:rPr>
              <a:t>二维数组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680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680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680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76800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768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304800" y="138113"/>
            <a:ext cx="8610600" cy="91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4000" smtClean="0">
                <a:effectLst/>
                <a:cs typeface="Arial" panose="020B0604020202020204" pitchFamily="34" charset="0"/>
              </a:rPr>
              <a:t>5.2  </a:t>
            </a:r>
            <a:r>
              <a:rPr lang="zh-CN" altLang="en-US" sz="4000" smtClean="0">
                <a:effectLst/>
                <a:ea typeface="楷体_GB2312"/>
                <a:cs typeface="楷体_GB2312"/>
              </a:rPr>
              <a:t>数组的</a:t>
            </a:r>
            <a:r>
              <a:rPr lang="zh-CN" altLang="en-US" sz="4000" smtClean="0">
                <a:effectLst/>
                <a:latin typeface="宋体" panose="02010600030101010101" pitchFamily="2" charset="-122"/>
                <a:ea typeface="楷体_GB2312"/>
                <a:cs typeface="楷体_GB2312"/>
              </a:rPr>
              <a:t>顺序表示和实现</a:t>
            </a:r>
          </a:p>
        </p:txBody>
      </p:sp>
      <p:sp>
        <p:nvSpPr>
          <p:cNvPr id="32771" name="Rectangle 3"/>
          <p:cNvSpPr>
            <a:spLocks noGrp="1" noChangeArrowheads="1"/>
          </p:cNvSpPr>
          <p:nvPr>
            <p:ph/>
          </p:nvPr>
        </p:nvSpPr>
        <p:spPr>
          <a:xfrm>
            <a:off x="152400" y="1219200"/>
            <a:ext cx="8812213" cy="5233988"/>
          </a:xfrm>
        </p:spPr>
        <p:txBody>
          <a:bodyPr/>
          <a:lstStyle/>
          <a:p>
            <a:pPr marL="0" indent="0" eaLnBrk="1" hangingPunct="1">
              <a:lnSpc>
                <a:spcPct val="110000"/>
              </a:lnSpc>
              <a:buFont typeface="Wingdings" panose="05000000000000000000" pitchFamily="2" charset="2"/>
              <a:buNone/>
            </a:pPr>
            <a:r>
              <a:rPr lang="zh-CN" altLang="en-US" smtClean="0">
                <a:latin typeface="宋体" panose="02010600030101010101" pitchFamily="2" charset="-122"/>
              </a:rPr>
              <a:t>    </a:t>
            </a:r>
            <a:r>
              <a:rPr lang="zh-CN" altLang="en-US" sz="2400" b="1" smtClean="0">
                <a:latin typeface="宋体" panose="02010600030101010101" pitchFamily="2" charset="-122"/>
              </a:rPr>
              <a:t>数组一般不做插入和删除操作，也就是说，数组一旦建立，结构中的元素个数和元素间的关系就不再发生变化。因此，一般都是</a:t>
            </a:r>
            <a:r>
              <a:rPr lang="zh-CN" altLang="en-US" sz="2400" b="1" smtClean="0">
                <a:solidFill>
                  <a:schemeClr val="folHlink"/>
                </a:solidFill>
                <a:latin typeface="宋体" panose="02010600030101010101" pitchFamily="2" charset="-122"/>
              </a:rPr>
              <a:t>采用顺序存储的方法来表示数组</a:t>
            </a:r>
            <a:r>
              <a:rPr lang="zh-CN" altLang="en-US" sz="2400" b="1" smtClean="0">
                <a:latin typeface="宋体" panose="02010600030101010101" pitchFamily="2" charset="-122"/>
              </a:rPr>
              <a:t>。</a:t>
            </a:r>
          </a:p>
          <a:p>
            <a:pPr marL="0" indent="0" eaLnBrk="1" hangingPunct="1">
              <a:lnSpc>
                <a:spcPct val="110000"/>
              </a:lnSpc>
              <a:buFont typeface="Wingdings" panose="05000000000000000000" pitchFamily="2" charset="2"/>
              <a:buNone/>
            </a:pPr>
            <a:r>
              <a:rPr lang="zh-CN" altLang="en-US" sz="2400" b="1" smtClean="0">
                <a:latin typeface="宋体" panose="02010600030101010101" pitchFamily="2" charset="-122"/>
              </a:rPr>
              <a:t>   </a:t>
            </a:r>
            <a:r>
              <a:rPr lang="zh-CN" altLang="en-US" sz="2400" b="1" smtClean="0">
                <a:solidFill>
                  <a:schemeClr val="accent1"/>
                </a:solidFill>
                <a:latin typeface="宋体" panose="02010600030101010101" pitchFamily="2" charset="-122"/>
              </a:rPr>
              <a:t>问题</a:t>
            </a:r>
            <a:r>
              <a:rPr lang="zh-CN" altLang="en-US" sz="2400" b="1" smtClean="0"/>
              <a:t>：</a:t>
            </a:r>
            <a:r>
              <a:rPr lang="zh-CN" altLang="en-US" sz="2400" b="1" smtClean="0">
                <a:latin typeface="宋体" panose="02010600030101010101" pitchFamily="2" charset="-122"/>
              </a:rPr>
              <a:t>计算机的</a:t>
            </a:r>
            <a:r>
              <a:rPr lang="zh-CN" altLang="en-US" sz="2400" b="1" smtClean="0">
                <a:solidFill>
                  <a:schemeClr val="folHlink"/>
                </a:solidFill>
                <a:latin typeface="宋体" panose="02010600030101010101" pitchFamily="2" charset="-122"/>
              </a:rPr>
              <a:t>内存结构是一维</a:t>
            </a:r>
            <a:r>
              <a:rPr lang="en-US" altLang="zh-CN" sz="2400" b="1" smtClean="0">
                <a:solidFill>
                  <a:schemeClr val="folHlink"/>
                </a:solidFill>
                <a:latin typeface="宋体" panose="02010600030101010101" pitchFamily="2" charset="-122"/>
              </a:rPr>
              <a:t>(</a:t>
            </a:r>
            <a:r>
              <a:rPr lang="zh-CN" altLang="en-US" sz="2400" b="1" smtClean="0">
                <a:solidFill>
                  <a:schemeClr val="folHlink"/>
                </a:solidFill>
                <a:latin typeface="宋体" panose="02010600030101010101" pitchFamily="2" charset="-122"/>
              </a:rPr>
              <a:t>线性</a:t>
            </a:r>
            <a:r>
              <a:rPr lang="en-US" altLang="zh-CN" sz="2400" b="1" smtClean="0">
                <a:solidFill>
                  <a:schemeClr val="folHlink"/>
                </a:solidFill>
                <a:latin typeface="宋体" panose="02010600030101010101" pitchFamily="2" charset="-122"/>
              </a:rPr>
              <a:t>)</a:t>
            </a:r>
            <a:r>
              <a:rPr lang="zh-CN" altLang="en-US" sz="2400" b="1" smtClean="0">
                <a:solidFill>
                  <a:schemeClr val="folHlink"/>
                </a:solidFill>
                <a:latin typeface="宋体" panose="02010600030101010101" pitchFamily="2" charset="-122"/>
              </a:rPr>
              <a:t>地址结构</a:t>
            </a:r>
            <a:r>
              <a:rPr lang="zh-CN" altLang="en-US" sz="2400" b="1" smtClean="0">
                <a:latin typeface="宋体" panose="02010600030101010101" pitchFamily="2" charset="-122"/>
              </a:rPr>
              <a:t>，对于多维数组，将其存放</a:t>
            </a:r>
            <a:r>
              <a:rPr lang="en-US" altLang="zh-CN" sz="2400" b="1" smtClean="0">
                <a:latin typeface="宋体" panose="02010600030101010101" pitchFamily="2" charset="-122"/>
              </a:rPr>
              <a:t>(</a:t>
            </a:r>
            <a:r>
              <a:rPr lang="zh-CN" altLang="en-US" sz="2400" b="1" smtClean="0">
                <a:latin typeface="宋体" panose="02010600030101010101" pitchFamily="2" charset="-122"/>
              </a:rPr>
              <a:t>映射</a:t>
            </a:r>
            <a:r>
              <a:rPr lang="en-US" altLang="zh-CN" sz="2400" b="1" smtClean="0">
                <a:latin typeface="宋体" panose="02010600030101010101" pitchFamily="2" charset="-122"/>
              </a:rPr>
              <a:t>)</a:t>
            </a:r>
            <a:r>
              <a:rPr lang="zh-CN" altLang="en-US" sz="2400" b="1" smtClean="0">
                <a:latin typeface="宋体" panose="02010600030101010101" pitchFamily="2" charset="-122"/>
              </a:rPr>
              <a:t>到内存一维结构时，有个</a:t>
            </a:r>
            <a:r>
              <a:rPr lang="zh-CN" altLang="en-US" sz="2400" b="1" smtClean="0">
                <a:solidFill>
                  <a:schemeClr val="folHlink"/>
                </a:solidFill>
                <a:latin typeface="宋体" panose="02010600030101010101" pitchFamily="2" charset="-122"/>
              </a:rPr>
              <a:t>次序约定问题</a:t>
            </a:r>
            <a:r>
              <a:rPr lang="zh-CN" altLang="en-US" sz="2400" b="1" smtClean="0">
                <a:latin typeface="宋体" panose="02010600030101010101" pitchFamily="2" charset="-122"/>
              </a:rPr>
              <a:t>。即必须按某种次序将数组元素排成一列序列，然后将这个线性序列存放到内存中。</a:t>
            </a:r>
          </a:p>
          <a:p>
            <a:pPr marL="0" indent="0" eaLnBrk="1" hangingPunct="1">
              <a:lnSpc>
                <a:spcPct val="110000"/>
              </a:lnSpc>
              <a:buFont typeface="Wingdings" panose="05000000000000000000" pitchFamily="2" charset="2"/>
              <a:buNone/>
            </a:pPr>
            <a:r>
              <a:rPr lang="zh-CN" altLang="en-US" sz="2400" b="1" smtClean="0">
                <a:latin typeface="宋体" panose="02010600030101010101" pitchFamily="2" charset="-122"/>
              </a:rPr>
              <a:t>    二维数组是最简单的多维数组，以此为例说明多维数组存放</a:t>
            </a:r>
            <a:r>
              <a:rPr lang="en-US" altLang="zh-CN" sz="2400" b="1" smtClean="0">
                <a:latin typeface="宋体" panose="02010600030101010101" pitchFamily="2" charset="-122"/>
              </a:rPr>
              <a:t>(</a:t>
            </a:r>
            <a:r>
              <a:rPr lang="zh-CN" altLang="en-US" sz="2400" b="1" smtClean="0">
                <a:latin typeface="宋体" panose="02010600030101010101" pitchFamily="2" charset="-122"/>
              </a:rPr>
              <a:t>映射</a:t>
            </a:r>
            <a:r>
              <a:rPr lang="en-US" altLang="zh-CN" sz="2400" b="1" smtClean="0">
                <a:latin typeface="宋体" panose="02010600030101010101" pitchFamily="2" charset="-122"/>
              </a:rPr>
              <a:t>)</a:t>
            </a:r>
            <a:r>
              <a:rPr lang="zh-CN" altLang="en-US" sz="2400" b="1" smtClean="0">
                <a:latin typeface="宋体" panose="02010600030101010101" pitchFamily="2" charset="-122"/>
              </a:rPr>
              <a:t>到内存一维结构时的</a:t>
            </a:r>
            <a:r>
              <a:rPr lang="zh-CN" altLang="en-US" sz="2400" b="1" smtClean="0">
                <a:solidFill>
                  <a:schemeClr val="folHlink"/>
                </a:solidFill>
                <a:latin typeface="宋体" panose="02010600030101010101" pitchFamily="2" charset="-122"/>
              </a:rPr>
              <a:t>次序约定问题</a:t>
            </a:r>
            <a:r>
              <a:rPr lang="zh-CN" altLang="en-US" sz="2400" b="1" smtClean="0">
                <a:latin typeface="宋体" panose="02010600030101010101" pitchFamily="2" charset="-122"/>
              </a:rPr>
              <a:t>。</a:t>
            </a:r>
          </a:p>
        </p:txBody>
      </p:sp>
    </p:spTree>
  </p:cSld>
  <p:clrMapOvr>
    <a:masterClrMapping/>
  </p:clrMapOvr>
  <p:transition spd="slow">
    <p:blind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p:nvPr>
        </p:nvSpPr>
        <p:spPr>
          <a:xfrm>
            <a:off x="152400" y="147638"/>
            <a:ext cx="4851400" cy="6413500"/>
          </a:xfrm>
        </p:spPr>
        <p:txBody>
          <a:bodyPr/>
          <a:lstStyle/>
          <a:p>
            <a:pPr marL="0" indent="0" eaLnBrk="1" hangingPunct="1">
              <a:lnSpc>
                <a:spcPct val="110000"/>
              </a:lnSpc>
              <a:buFont typeface="Wingdings" panose="05000000000000000000" pitchFamily="2" charset="2"/>
              <a:buNone/>
            </a:pPr>
            <a:r>
              <a:rPr lang="zh-CN" altLang="en-US" sz="2000" b="1" smtClean="0">
                <a:latin typeface="宋体" panose="02010600030101010101" pitchFamily="2" charset="-122"/>
              </a:rPr>
              <a:t>通常有两种顺序存储方式</a:t>
            </a:r>
          </a:p>
          <a:p>
            <a:pPr marL="0" indent="0" eaLnBrk="1" hangingPunct="1">
              <a:lnSpc>
                <a:spcPct val="110000"/>
              </a:lnSpc>
              <a:buFont typeface="Wingdings" panose="05000000000000000000" pitchFamily="2" charset="2"/>
              <a:buNone/>
            </a:pPr>
            <a:r>
              <a:rPr lang="zh-CN" altLang="en-US" sz="2000" b="1" smtClean="0">
                <a:solidFill>
                  <a:schemeClr val="folHlink"/>
                </a:solidFill>
              </a:rPr>
              <a:t>⑴</a:t>
            </a:r>
            <a:r>
              <a:rPr lang="zh-CN" altLang="en-US" sz="2000" smtClean="0">
                <a:solidFill>
                  <a:schemeClr val="folHlink"/>
                </a:solidFill>
                <a:latin typeface="宋体" panose="02010600030101010101" pitchFamily="2" charset="-122"/>
              </a:rPr>
              <a:t>  </a:t>
            </a:r>
            <a:r>
              <a:rPr lang="zh-CN" altLang="en-US" sz="2000" b="1" smtClean="0">
                <a:solidFill>
                  <a:schemeClr val="folHlink"/>
                </a:solidFill>
                <a:latin typeface="宋体" panose="02010600030101010101" pitchFamily="2" charset="-122"/>
              </a:rPr>
              <a:t>行优先顺序</a:t>
            </a:r>
            <a:r>
              <a:rPr lang="en-US" altLang="zh-CN" sz="2000" b="1" smtClean="0"/>
              <a:t>(</a:t>
            </a:r>
            <a:r>
              <a:rPr lang="en-US" altLang="zh-CN" sz="2000" b="1" smtClean="0">
                <a:solidFill>
                  <a:schemeClr val="folHlink"/>
                </a:solidFill>
              </a:rPr>
              <a:t>Row Major Order</a:t>
            </a:r>
            <a:r>
              <a:rPr lang="en-US" altLang="zh-CN" sz="2000" b="1" smtClean="0"/>
              <a:t>)</a:t>
            </a:r>
            <a:r>
              <a:rPr lang="en-US" altLang="zh-CN" sz="2000" smtClean="0"/>
              <a:t> </a:t>
            </a:r>
            <a:r>
              <a:rPr lang="zh-CN" altLang="en-US" sz="2000" b="1" smtClean="0"/>
              <a:t>：</a:t>
            </a:r>
            <a:r>
              <a:rPr lang="zh-CN" altLang="en-US" sz="2000" b="1" smtClean="0">
                <a:latin typeface="宋体" panose="02010600030101010101" pitchFamily="2" charset="-122"/>
              </a:rPr>
              <a:t>将数组元素按行排列，第</a:t>
            </a:r>
            <a:r>
              <a:rPr lang="en-US" altLang="zh-CN" sz="2000" b="1" smtClean="0"/>
              <a:t>i+1</a:t>
            </a:r>
            <a:r>
              <a:rPr lang="zh-CN" altLang="en-US" sz="2000" b="1" smtClean="0">
                <a:latin typeface="宋体" panose="02010600030101010101" pitchFamily="2" charset="-122"/>
              </a:rPr>
              <a:t>个行向量紧接在第</a:t>
            </a:r>
            <a:r>
              <a:rPr lang="en-US" altLang="zh-CN" sz="2000" b="1" smtClean="0"/>
              <a:t>i</a:t>
            </a:r>
            <a:r>
              <a:rPr lang="zh-CN" altLang="en-US" sz="2000" b="1" smtClean="0">
                <a:latin typeface="宋体" panose="02010600030101010101" pitchFamily="2" charset="-122"/>
              </a:rPr>
              <a:t>个行向量后面。对二维数组，按行优先顺序存储的线性序列为：</a:t>
            </a:r>
          </a:p>
          <a:p>
            <a:pPr marL="0" indent="0" eaLnBrk="1" hangingPunct="1">
              <a:lnSpc>
                <a:spcPct val="110000"/>
              </a:lnSpc>
              <a:buFont typeface="Wingdings" panose="05000000000000000000" pitchFamily="2" charset="2"/>
              <a:buNone/>
            </a:pPr>
            <a:r>
              <a:rPr lang="zh-CN" altLang="en-US" sz="2000" b="1" smtClean="0">
                <a:latin typeface="宋体" panose="02010600030101010101" pitchFamily="2" charset="-122"/>
              </a:rPr>
              <a:t>     </a:t>
            </a:r>
            <a:r>
              <a:rPr lang="en-US" altLang="zh-CN" sz="2000" b="1" smtClean="0"/>
              <a:t>a</a:t>
            </a:r>
            <a:r>
              <a:rPr lang="en-US" altLang="zh-CN" sz="2000" b="1" baseline="-18000" smtClean="0"/>
              <a:t>11</a:t>
            </a:r>
            <a:r>
              <a:rPr lang="en-US" altLang="zh-CN" sz="2000" b="1" smtClean="0"/>
              <a:t>,a</a:t>
            </a:r>
            <a:r>
              <a:rPr lang="en-US" altLang="zh-CN" sz="2000" b="1" baseline="-18000" smtClean="0"/>
              <a:t>12</a:t>
            </a:r>
            <a:r>
              <a:rPr lang="en-US" altLang="zh-CN" sz="2000" b="1" smtClean="0"/>
              <a:t>,…,a</a:t>
            </a:r>
            <a:r>
              <a:rPr lang="en-US" altLang="zh-CN" sz="2000" b="1" baseline="-18000" smtClean="0"/>
              <a:t>1n</a:t>
            </a:r>
            <a:r>
              <a:rPr lang="en-US" altLang="zh-CN" sz="2000" b="1" smtClean="0"/>
              <a:t>,  a</a:t>
            </a:r>
            <a:r>
              <a:rPr lang="en-US" altLang="zh-CN" sz="2000" b="1" baseline="-18000" smtClean="0"/>
              <a:t>21</a:t>
            </a:r>
            <a:r>
              <a:rPr lang="en-US" altLang="zh-CN" sz="2000" b="1" smtClean="0"/>
              <a:t>,a</a:t>
            </a:r>
            <a:r>
              <a:rPr lang="en-US" altLang="zh-CN" sz="2000" b="1" baseline="-18000" smtClean="0"/>
              <a:t>22</a:t>
            </a:r>
            <a:r>
              <a:rPr lang="en-US" altLang="zh-CN" sz="2000" b="1" smtClean="0"/>
              <a:t>,…a</a:t>
            </a:r>
            <a:r>
              <a:rPr lang="en-US" altLang="zh-CN" sz="2000" b="1" baseline="-18000" smtClean="0"/>
              <a:t>2n    </a:t>
            </a:r>
            <a:r>
              <a:rPr lang="en-US" altLang="zh-CN" sz="2000" b="1" smtClean="0"/>
              <a:t>,……,   a</a:t>
            </a:r>
            <a:r>
              <a:rPr lang="en-US" altLang="zh-CN" sz="2000" b="1" baseline="-18000" smtClean="0"/>
              <a:t>m1</a:t>
            </a:r>
            <a:r>
              <a:rPr lang="en-US" altLang="zh-CN" sz="2000" b="1" smtClean="0"/>
              <a:t>,a</a:t>
            </a:r>
            <a:r>
              <a:rPr lang="en-US" altLang="zh-CN" sz="2000" b="1" baseline="-18000" smtClean="0"/>
              <a:t>m2</a:t>
            </a:r>
            <a:r>
              <a:rPr lang="en-US" altLang="zh-CN" sz="2000" b="1" smtClean="0"/>
              <a:t>,…,a</a:t>
            </a:r>
            <a:r>
              <a:rPr lang="en-US" altLang="zh-CN" sz="2000" b="1" baseline="-18000" smtClean="0"/>
              <a:t>mn</a:t>
            </a:r>
            <a:r>
              <a:rPr lang="en-US" altLang="zh-CN" sz="2000" b="1" smtClean="0">
                <a:latin typeface="宋体" panose="02010600030101010101" pitchFamily="2" charset="-122"/>
              </a:rPr>
              <a:t>   </a:t>
            </a:r>
          </a:p>
          <a:p>
            <a:pPr marL="0" indent="0" eaLnBrk="1" hangingPunct="1">
              <a:lnSpc>
                <a:spcPct val="110000"/>
              </a:lnSpc>
              <a:buFont typeface="Wingdings" panose="05000000000000000000" pitchFamily="2" charset="2"/>
              <a:buNone/>
            </a:pPr>
            <a:r>
              <a:rPr lang="en-US" altLang="zh-CN" sz="2000" b="1" smtClean="0">
                <a:latin typeface="宋体" panose="02010600030101010101" pitchFamily="2" charset="-122"/>
              </a:rPr>
              <a:t>    </a:t>
            </a:r>
            <a:r>
              <a:rPr lang="en-US" altLang="zh-CN" sz="2000" b="1" smtClean="0"/>
              <a:t>PASCAL</a:t>
            </a:r>
            <a:r>
              <a:rPr lang="zh-CN" altLang="en-US" sz="2000" b="1" smtClean="0"/>
              <a:t>、</a:t>
            </a:r>
            <a:r>
              <a:rPr lang="en-US" altLang="zh-CN" sz="2000" b="1" smtClean="0"/>
              <a:t>C</a:t>
            </a:r>
            <a:r>
              <a:rPr lang="zh-CN" altLang="en-US" sz="2000" b="1" smtClean="0">
                <a:latin typeface="宋体" panose="02010600030101010101" pitchFamily="2" charset="-122"/>
              </a:rPr>
              <a:t>是按行优先顺序存储的。</a:t>
            </a:r>
            <a:endParaRPr lang="en-US" altLang="zh-CN" sz="2000" b="1" smtClean="0">
              <a:latin typeface="宋体" panose="02010600030101010101" pitchFamily="2" charset="-122"/>
            </a:endParaRPr>
          </a:p>
          <a:p>
            <a:pPr marL="0" indent="0" eaLnBrk="1" hangingPunct="1">
              <a:lnSpc>
                <a:spcPct val="110000"/>
              </a:lnSpc>
              <a:buFont typeface="Wingdings" panose="05000000000000000000" pitchFamily="2" charset="2"/>
              <a:buNone/>
            </a:pPr>
            <a:endParaRPr lang="zh-CN" altLang="en-US" sz="2000" b="1" smtClean="0">
              <a:latin typeface="宋体" panose="02010600030101010101" pitchFamily="2" charset="-122"/>
            </a:endParaRPr>
          </a:p>
          <a:p>
            <a:pPr marL="0" indent="0" eaLnBrk="1" hangingPunct="1">
              <a:lnSpc>
                <a:spcPct val="110000"/>
              </a:lnSpc>
              <a:buFont typeface="Wingdings" panose="05000000000000000000" pitchFamily="2" charset="2"/>
              <a:buNone/>
            </a:pPr>
            <a:r>
              <a:rPr lang="zh-CN" altLang="en-US" sz="2000" b="1" smtClean="0">
                <a:solidFill>
                  <a:schemeClr val="folHlink"/>
                </a:solidFill>
                <a:latin typeface="宋体" panose="02010600030101010101" pitchFamily="2" charset="-122"/>
              </a:rPr>
              <a:t>⑵</a:t>
            </a:r>
            <a:r>
              <a:rPr lang="zh-CN" altLang="en-US" sz="2000" smtClean="0">
                <a:solidFill>
                  <a:schemeClr val="folHlink"/>
                </a:solidFill>
                <a:latin typeface="宋体" panose="02010600030101010101" pitchFamily="2" charset="-122"/>
              </a:rPr>
              <a:t>  </a:t>
            </a:r>
            <a:r>
              <a:rPr lang="zh-CN" altLang="en-US" sz="2000" b="1" smtClean="0">
                <a:solidFill>
                  <a:schemeClr val="folHlink"/>
                </a:solidFill>
                <a:latin typeface="宋体" panose="02010600030101010101" pitchFamily="2" charset="-122"/>
              </a:rPr>
              <a:t>列优先顺序</a:t>
            </a:r>
            <a:r>
              <a:rPr lang="en-US" altLang="zh-CN" sz="2000" b="1" smtClean="0"/>
              <a:t>(</a:t>
            </a:r>
            <a:r>
              <a:rPr lang="en-US" altLang="zh-CN" sz="2000" b="1" smtClean="0">
                <a:solidFill>
                  <a:schemeClr val="folHlink"/>
                </a:solidFill>
              </a:rPr>
              <a:t>Column Major Order</a:t>
            </a:r>
            <a:r>
              <a:rPr lang="en-US" altLang="zh-CN" sz="2000" b="1" smtClean="0"/>
              <a:t>)</a:t>
            </a:r>
            <a:r>
              <a:rPr lang="en-US" altLang="zh-CN" sz="2000" smtClean="0"/>
              <a:t> </a:t>
            </a:r>
            <a:r>
              <a:rPr lang="zh-CN" altLang="en-US" sz="2000" b="1" smtClean="0"/>
              <a:t>：</a:t>
            </a:r>
            <a:r>
              <a:rPr lang="zh-CN" altLang="en-US" sz="2000" b="1" smtClean="0">
                <a:latin typeface="宋体" panose="02010600030101010101" pitchFamily="2" charset="-122"/>
              </a:rPr>
              <a:t>将数组元素按列向量排列，第</a:t>
            </a:r>
            <a:r>
              <a:rPr lang="en-US" altLang="zh-CN" sz="2000" b="1" smtClean="0"/>
              <a:t>j+1</a:t>
            </a:r>
            <a:r>
              <a:rPr lang="zh-CN" altLang="en-US" sz="2000" b="1" smtClean="0">
                <a:latin typeface="宋体" panose="02010600030101010101" pitchFamily="2" charset="-122"/>
              </a:rPr>
              <a:t>个列向量紧接在第</a:t>
            </a:r>
            <a:r>
              <a:rPr lang="en-US" altLang="zh-CN" sz="2000" b="1" smtClean="0"/>
              <a:t>j</a:t>
            </a:r>
            <a:r>
              <a:rPr lang="zh-CN" altLang="en-US" sz="2000" b="1" smtClean="0">
                <a:latin typeface="宋体" panose="02010600030101010101" pitchFamily="2" charset="-122"/>
              </a:rPr>
              <a:t>个列向量之后，对二维数组，按列优先顺序存储的线性序列为：</a:t>
            </a:r>
          </a:p>
          <a:p>
            <a:pPr marL="0" indent="0" eaLnBrk="1" hangingPunct="1">
              <a:lnSpc>
                <a:spcPct val="110000"/>
              </a:lnSpc>
              <a:buFont typeface="Wingdings" panose="05000000000000000000" pitchFamily="2" charset="2"/>
              <a:buNone/>
            </a:pPr>
            <a:r>
              <a:rPr lang="zh-CN" altLang="en-US" sz="2000" b="1" smtClean="0"/>
              <a:t>      </a:t>
            </a:r>
            <a:r>
              <a:rPr lang="en-US" altLang="zh-CN" sz="2000" b="1" smtClean="0"/>
              <a:t>a</a:t>
            </a:r>
            <a:r>
              <a:rPr lang="en-US" altLang="zh-CN" sz="2000" b="1" baseline="-18000" smtClean="0"/>
              <a:t>11</a:t>
            </a:r>
            <a:r>
              <a:rPr lang="en-US" altLang="zh-CN" sz="2000" b="1" smtClean="0"/>
              <a:t>,a</a:t>
            </a:r>
            <a:r>
              <a:rPr lang="en-US" altLang="zh-CN" sz="2000" b="1" baseline="-18000" smtClean="0"/>
              <a:t>21</a:t>
            </a:r>
            <a:r>
              <a:rPr lang="en-US" altLang="zh-CN" sz="2000" b="1" smtClean="0"/>
              <a:t>,…,a</a:t>
            </a:r>
            <a:r>
              <a:rPr lang="en-US" altLang="zh-CN" sz="2000" b="1" baseline="-18000" smtClean="0"/>
              <a:t>m1</a:t>
            </a:r>
            <a:r>
              <a:rPr lang="en-US" altLang="zh-CN" sz="2000" b="1" smtClean="0"/>
              <a:t>,     a</a:t>
            </a:r>
            <a:r>
              <a:rPr lang="en-US" altLang="zh-CN" sz="2000" b="1" baseline="-18000" smtClean="0"/>
              <a:t>12</a:t>
            </a:r>
            <a:r>
              <a:rPr lang="en-US" altLang="zh-CN" sz="2000" b="1" smtClean="0"/>
              <a:t>,a</a:t>
            </a:r>
            <a:r>
              <a:rPr lang="en-US" altLang="zh-CN" sz="2000" b="1" baseline="-18000" smtClean="0"/>
              <a:t>22</a:t>
            </a:r>
            <a:r>
              <a:rPr lang="en-US" altLang="zh-CN" sz="2000" b="1" smtClean="0"/>
              <a:t>,…a</a:t>
            </a:r>
            <a:r>
              <a:rPr lang="en-US" altLang="zh-CN" sz="2000" b="1" baseline="-18000" smtClean="0"/>
              <a:t>m2</a:t>
            </a:r>
            <a:r>
              <a:rPr lang="en-US" altLang="zh-CN" sz="2000" b="1" smtClean="0"/>
              <a:t>,    ……,    a</a:t>
            </a:r>
            <a:r>
              <a:rPr lang="en-US" altLang="zh-CN" sz="2000" b="1" baseline="-18000" smtClean="0"/>
              <a:t>n1</a:t>
            </a:r>
            <a:r>
              <a:rPr lang="en-US" altLang="zh-CN" sz="2000" b="1" smtClean="0"/>
              <a:t>,a</a:t>
            </a:r>
            <a:r>
              <a:rPr lang="en-US" altLang="zh-CN" sz="2000" b="1" baseline="-18000" smtClean="0"/>
              <a:t>n2</a:t>
            </a:r>
            <a:r>
              <a:rPr lang="en-US" altLang="zh-CN" sz="2000" b="1" smtClean="0"/>
              <a:t>,…,a</a:t>
            </a:r>
            <a:r>
              <a:rPr lang="en-US" altLang="zh-CN" sz="2000" b="1" baseline="-18000" smtClean="0"/>
              <a:t>nm</a:t>
            </a:r>
            <a:endParaRPr lang="en-US" altLang="zh-CN" sz="2000" b="1" smtClean="0"/>
          </a:p>
          <a:p>
            <a:pPr marL="0" indent="0" eaLnBrk="1" hangingPunct="1">
              <a:lnSpc>
                <a:spcPct val="110000"/>
              </a:lnSpc>
              <a:buFont typeface="Wingdings" panose="05000000000000000000" pitchFamily="2" charset="2"/>
              <a:buNone/>
            </a:pPr>
            <a:r>
              <a:rPr lang="en-US" altLang="zh-CN" sz="2000" b="1" smtClean="0">
                <a:latin typeface="宋体" panose="02010600030101010101" pitchFamily="2" charset="-122"/>
              </a:rPr>
              <a:t>    </a:t>
            </a:r>
            <a:r>
              <a:rPr lang="en-US" altLang="zh-CN" sz="2000" b="1" smtClean="0"/>
              <a:t>FORTRAN</a:t>
            </a:r>
            <a:r>
              <a:rPr lang="zh-CN" altLang="en-US" sz="2000" b="1" smtClean="0">
                <a:latin typeface="宋体" panose="02010600030101010101" pitchFamily="2" charset="-122"/>
              </a:rPr>
              <a:t>是按列优先顺序存储的。</a:t>
            </a:r>
          </a:p>
        </p:txBody>
      </p:sp>
      <p:grpSp>
        <p:nvGrpSpPr>
          <p:cNvPr id="34819" name="组合 3"/>
          <p:cNvGrpSpPr>
            <a:grpSpLocks/>
          </p:cNvGrpSpPr>
          <p:nvPr/>
        </p:nvGrpSpPr>
        <p:grpSpPr bwMode="auto">
          <a:xfrm>
            <a:off x="5149850" y="430213"/>
            <a:ext cx="3670300" cy="2638425"/>
            <a:chOff x="3314700" y="1196975"/>
            <a:chExt cx="5105400" cy="3352800"/>
          </a:xfrm>
        </p:grpSpPr>
        <p:sp>
          <p:nvSpPr>
            <p:cNvPr id="34904" name="Rectangle 4"/>
            <p:cNvSpPr>
              <a:spLocks noChangeArrowheads="1"/>
            </p:cNvSpPr>
            <p:nvPr/>
          </p:nvSpPr>
          <p:spPr bwMode="auto">
            <a:xfrm>
              <a:off x="3314700" y="1196975"/>
              <a:ext cx="5105400" cy="3352800"/>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grpSp>
          <p:nvGrpSpPr>
            <p:cNvPr id="34905" name="Group 5"/>
            <p:cNvGrpSpPr>
              <a:grpSpLocks/>
            </p:cNvGrpSpPr>
            <p:nvPr/>
          </p:nvGrpSpPr>
          <p:grpSpPr bwMode="auto">
            <a:xfrm>
              <a:off x="3567113" y="2303463"/>
              <a:ext cx="1430337" cy="1112837"/>
              <a:chOff x="442" y="1991"/>
              <a:chExt cx="901" cy="701"/>
            </a:xfrm>
          </p:grpSpPr>
          <p:sp>
            <p:nvSpPr>
              <p:cNvPr id="34966" name="Rectangle 6"/>
              <p:cNvSpPr>
                <a:spLocks noChangeArrowheads="1"/>
              </p:cNvSpPr>
              <p:nvPr/>
            </p:nvSpPr>
            <p:spPr bwMode="auto">
              <a:xfrm>
                <a:off x="1043" y="2090"/>
                <a:ext cx="199" cy="200"/>
              </a:xfrm>
              <a:prstGeom prst="rect">
                <a:avLst/>
              </a:prstGeom>
              <a:solidFill>
                <a:srgbClr val="FFFFFF"/>
              </a:solidFill>
              <a:ln w="7938">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967" name="Freeform 7"/>
              <p:cNvSpPr>
                <a:spLocks/>
              </p:cNvSpPr>
              <p:nvPr/>
            </p:nvSpPr>
            <p:spPr bwMode="auto">
              <a:xfrm>
                <a:off x="1043" y="1991"/>
                <a:ext cx="299" cy="99"/>
              </a:xfrm>
              <a:custGeom>
                <a:avLst/>
                <a:gdLst>
                  <a:gd name="T0" fmla="*/ 0 w 299"/>
                  <a:gd name="T1" fmla="*/ 99 h 99"/>
                  <a:gd name="T2" fmla="*/ 100 w 299"/>
                  <a:gd name="T3" fmla="*/ 0 h 99"/>
                  <a:gd name="T4" fmla="*/ 299 w 299"/>
                  <a:gd name="T5" fmla="*/ 0 h 99"/>
                  <a:gd name="T6" fmla="*/ 199 w 299"/>
                  <a:gd name="T7" fmla="*/ 99 h 99"/>
                  <a:gd name="T8" fmla="*/ 0 60000 65536"/>
                  <a:gd name="T9" fmla="*/ 0 60000 65536"/>
                  <a:gd name="T10" fmla="*/ 0 60000 65536"/>
                  <a:gd name="T11" fmla="*/ 0 60000 65536"/>
                  <a:gd name="T12" fmla="*/ 0 w 299"/>
                  <a:gd name="T13" fmla="*/ 0 h 99"/>
                  <a:gd name="T14" fmla="*/ 299 w 299"/>
                  <a:gd name="T15" fmla="*/ 99 h 99"/>
                </a:gdLst>
                <a:ahLst/>
                <a:cxnLst>
                  <a:cxn ang="T8">
                    <a:pos x="T0" y="T1"/>
                  </a:cxn>
                  <a:cxn ang="T9">
                    <a:pos x="T2" y="T3"/>
                  </a:cxn>
                  <a:cxn ang="T10">
                    <a:pos x="T4" y="T5"/>
                  </a:cxn>
                  <a:cxn ang="T11">
                    <a:pos x="T6" y="T7"/>
                  </a:cxn>
                </a:cxnLst>
                <a:rect l="T12" t="T13" r="T14" b="T15"/>
                <a:pathLst>
                  <a:path w="299" h="99">
                    <a:moveTo>
                      <a:pt x="0" y="99"/>
                    </a:moveTo>
                    <a:lnTo>
                      <a:pt x="100" y="0"/>
                    </a:lnTo>
                    <a:lnTo>
                      <a:pt x="299" y="0"/>
                    </a:lnTo>
                    <a:lnTo>
                      <a:pt x="199" y="99"/>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68" name="Line 8"/>
              <p:cNvSpPr>
                <a:spLocks noChangeShapeType="1"/>
              </p:cNvSpPr>
              <p:nvPr/>
            </p:nvSpPr>
            <p:spPr bwMode="auto">
              <a:xfrm>
                <a:off x="1342" y="1991"/>
                <a:ext cx="1" cy="2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69" name="Line 9"/>
              <p:cNvSpPr>
                <a:spLocks noChangeShapeType="1"/>
              </p:cNvSpPr>
              <p:nvPr/>
            </p:nvSpPr>
            <p:spPr bwMode="auto">
              <a:xfrm flipV="1">
                <a:off x="1242" y="2191"/>
                <a:ext cx="100" cy="9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70" name="Rectangle 10"/>
              <p:cNvSpPr>
                <a:spLocks noChangeArrowheads="1"/>
              </p:cNvSpPr>
              <p:nvPr/>
            </p:nvSpPr>
            <p:spPr bwMode="auto">
              <a:xfrm>
                <a:off x="843" y="2090"/>
                <a:ext cx="200" cy="200"/>
              </a:xfrm>
              <a:prstGeom prst="rect">
                <a:avLst/>
              </a:prstGeom>
              <a:solidFill>
                <a:srgbClr val="FFFFFF"/>
              </a:solidFill>
              <a:ln w="7938">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971" name="Freeform 11"/>
              <p:cNvSpPr>
                <a:spLocks/>
              </p:cNvSpPr>
              <p:nvPr/>
            </p:nvSpPr>
            <p:spPr bwMode="auto">
              <a:xfrm>
                <a:off x="843" y="1991"/>
                <a:ext cx="300" cy="99"/>
              </a:xfrm>
              <a:custGeom>
                <a:avLst/>
                <a:gdLst>
                  <a:gd name="T0" fmla="*/ 0 w 300"/>
                  <a:gd name="T1" fmla="*/ 99 h 99"/>
                  <a:gd name="T2" fmla="*/ 100 w 300"/>
                  <a:gd name="T3" fmla="*/ 0 h 99"/>
                  <a:gd name="T4" fmla="*/ 300 w 300"/>
                  <a:gd name="T5" fmla="*/ 0 h 99"/>
                  <a:gd name="T6" fmla="*/ 0 60000 65536"/>
                  <a:gd name="T7" fmla="*/ 0 60000 65536"/>
                  <a:gd name="T8" fmla="*/ 0 60000 65536"/>
                  <a:gd name="T9" fmla="*/ 0 w 300"/>
                  <a:gd name="T10" fmla="*/ 0 h 99"/>
                  <a:gd name="T11" fmla="*/ 300 w 300"/>
                  <a:gd name="T12" fmla="*/ 99 h 99"/>
                </a:gdLst>
                <a:ahLst/>
                <a:cxnLst>
                  <a:cxn ang="T6">
                    <a:pos x="T0" y="T1"/>
                  </a:cxn>
                  <a:cxn ang="T7">
                    <a:pos x="T2" y="T3"/>
                  </a:cxn>
                  <a:cxn ang="T8">
                    <a:pos x="T4" y="T5"/>
                  </a:cxn>
                </a:cxnLst>
                <a:rect l="T9" t="T10" r="T11" b="T12"/>
                <a:pathLst>
                  <a:path w="300" h="99">
                    <a:moveTo>
                      <a:pt x="0" y="99"/>
                    </a:moveTo>
                    <a:lnTo>
                      <a:pt x="100" y="0"/>
                    </a:lnTo>
                    <a:lnTo>
                      <a:pt x="300"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72" name="Rectangle 12"/>
              <p:cNvSpPr>
                <a:spLocks noChangeArrowheads="1"/>
              </p:cNvSpPr>
              <p:nvPr/>
            </p:nvSpPr>
            <p:spPr bwMode="auto">
              <a:xfrm>
                <a:off x="641" y="2090"/>
                <a:ext cx="202" cy="200"/>
              </a:xfrm>
              <a:prstGeom prst="rect">
                <a:avLst/>
              </a:prstGeom>
              <a:solidFill>
                <a:srgbClr val="FFFFFF"/>
              </a:solidFill>
              <a:ln w="7938">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973" name="Freeform 13"/>
              <p:cNvSpPr>
                <a:spLocks/>
              </p:cNvSpPr>
              <p:nvPr/>
            </p:nvSpPr>
            <p:spPr bwMode="auto">
              <a:xfrm>
                <a:off x="641" y="1991"/>
                <a:ext cx="302" cy="99"/>
              </a:xfrm>
              <a:custGeom>
                <a:avLst/>
                <a:gdLst>
                  <a:gd name="T0" fmla="*/ 0 w 302"/>
                  <a:gd name="T1" fmla="*/ 99 h 99"/>
                  <a:gd name="T2" fmla="*/ 103 w 302"/>
                  <a:gd name="T3" fmla="*/ 0 h 99"/>
                  <a:gd name="T4" fmla="*/ 302 w 302"/>
                  <a:gd name="T5" fmla="*/ 0 h 99"/>
                  <a:gd name="T6" fmla="*/ 0 60000 65536"/>
                  <a:gd name="T7" fmla="*/ 0 60000 65536"/>
                  <a:gd name="T8" fmla="*/ 0 60000 65536"/>
                  <a:gd name="T9" fmla="*/ 0 w 302"/>
                  <a:gd name="T10" fmla="*/ 0 h 99"/>
                  <a:gd name="T11" fmla="*/ 302 w 302"/>
                  <a:gd name="T12" fmla="*/ 99 h 99"/>
                </a:gdLst>
                <a:ahLst/>
                <a:cxnLst>
                  <a:cxn ang="T6">
                    <a:pos x="T0" y="T1"/>
                  </a:cxn>
                  <a:cxn ang="T7">
                    <a:pos x="T2" y="T3"/>
                  </a:cxn>
                  <a:cxn ang="T8">
                    <a:pos x="T4" y="T5"/>
                  </a:cxn>
                </a:cxnLst>
                <a:rect l="T9" t="T10" r="T11" b="T12"/>
                <a:pathLst>
                  <a:path w="302" h="99">
                    <a:moveTo>
                      <a:pt x="0" y="99"/>
                    </a:moveTo>
                    <a:lnTo>
                      <a:pt x="103"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74" name="Rectangle 14"/>
              <p:cNvSpPr>
                <a:spLocks noChangeArrowheads="1"/>
              </p:cNvSpPr>
              <p:nvPr/>
            </p:nvSpPr>
            <p:spPr bwMode="auto">
              <a:xfrm>
                <a:off x="442" y="2090"/>
                <a:ext cx="199" cy="200"/>
              </a:xfrm>
              <a:prstGeom prst="rect">
                <a:avLst/>
              </a:prstGeom>
              <a:solidFill>
                <a:srgbClr val="FFFFFF"/>
              </a:solidFill>
              <a:ln w="7938">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975" name="Freeform 15"/>
              <p:cNvSpPr>
                <a:spLocks/>
              </p:cNvSpPr>
              <p:nvPr/>
            </p:nvSpPr>
            <p:spPr bwMode="auto">
              <a:xfrm>
                <a:off x="442" y="1991"/>
                <a:ext cx="302" cy="99"/>
              </a:xfrm>
              <a:custGeom>
                <a:avLst/>
                <a:gdLst>
                  <a:gd name="T0" fmla="*/ 0 w 302"/>
                  <a:gd name="T1" fmla="*/ 99 h 99"/>
                  <a:gd name="T2" fmla="*/ 100 w 302"/>
                  <a:gd name="T3" fmla="*/ 0 h 99"/>
                  <a:gd name="T4" fmla="*/ 302 w 302"/>
                  <a:gd name="T5" fmla="*/ 0 h 99"/>
                  <a:gd name="T6" fmla="*/ 0 60000 65536"/>
                  <a:gd name="T7" fmla="*/ 0 60000 65536"/>
                  <a:gd name="T8" fmla="*/ 0 60000 65536"/>
                  <a:gd name="T9" fmla="*/ 0 w 302"/>
                  <a:gd name="T10" fmla="*/ 0 h 99"/>
                  <a:gd name="T11" fmla="*/ 302 w 302"/>
                  <a:gd name="T12" fmla="*/ 99 h 99"/>
                </a:gdLst>
                <a:ahLst/>
                <a:cxnLst>
                  <a:cxn ang="T6">
                    <a:pos x="T0" y="T1"/>
                  </a:cxn>
                  <a:cxn ang="T7">
                    <a:pos x="T2" y="T3"/>
                  </a:cxn>
                  <a:cxn ang="T8">
                    <a:pos x="T4" y="T5"/>
                  </a:cxn>
                </a:cxnLst>
                <a:rect l="T9" t="T10" r="T11" b="T12"/>
                <a:pathLst>
                  <a:path w="302" h="99">
                    <a:moveTo>
                      <a:pt x="0" y="99"/>
                    </a:moveTo>
                    <a:lnTo>
                      <a:pt x="100"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76" name="Rectangle 16"/>
              <p:cNvSpPr>
                <a:spLocks noChangeArrowheads="1"/>
              </p:cNvSpPr>
              <p:nvPr/>
            </p:nvSpPr>
            <p:spPr bwMode="auto">
              <a:xfrm>
                <a:off x="1043" y="2290"/>
                <a:ext cx="199" cy="202"/>
              </a:xfrm>
              <a:prstGeom prst="rect">
                <a:avLst/>
              </a:prstGeom>
              <a:solidFill>
                <a:srgbClr val="FFFFFF"/>
              </a:solidFill>
              <a:ln w="7938">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977" name="Rectangle 17"/>
              <p:cNvSpPr>
                <a:spLocks noChangeArrowheads="1"/>
              </p:cNvSpPr>
              <p:nvPr/>
            </p:nvSpPr>
            <p:spPr bwMode="auto">
              <a:xfrm>
                <a:off x="843" y="2290"/>
                <a:ext cx="200" cy="202"/>
              </a:xfrm>
              <a:prstGeom prst="rect">
                <a:avLst/>
              </a:prstGeom>
              <a:solidFill>
                <a:srgbClr val="FFFFFF"/>
              </a:solidFill>
              <a:ln w="7938">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978" name="Rectangle 18"/>
              <p:cNvSpPr>
                <a:spLocks noChangeArrowheads="1"/>
              </p:cNvSpPr>
              <p:nvPr/>
            </p:nvSpPr>
            <p:spPr bwMode="auto">
              <a:xfrm>
                <a:off x="641" y="2290"/>
                <a:ext cx="202" cy="202"/>
              </a:xfrm>
              <a:prstGeom prst="rect">
                <a:avLst/>
              </a:prstGeom>
              <a:solidFill>
                <a:srgbClr val="FFFFFF"/>
              </a:solidFill>
              <a:ln w="7938">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979" name="Rectangle 19"/>
              <p:cNvSpPr>
                <a:spLocks noChangeArrowheads="1"/>
              </p:cNvSpPr>
              <p:nvPr/>
            </p:nvSpPr>
            <p:spPr bwMode="auto">
              <a:xfrm>
                <a:off x="442" y="2290"/>
                <a:ext cx="199" cy="202"/>
              </a:xfrm>
              <a:prstGeom prst="rect">
                <a:avLst/>
              </a:prstGeom>
              <a:solidFill>
                <a:srgbClr val="FFFFFF"/>
              </a:solidFill>
              <a:ln w="7938">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980" name="Rectangle 20"/>
              <p:cNvSpPr>
                <a:spLocks noChangeArrowheads="1"/>
              </p:cNvSpPr>
              <p:nvPr/>
            </p:nvSpPr>
            <p:spPr bwMode="auto">
              <a:xfrm>
                <a:off x="1043" y="2492"/>
                <a:ext cx="199" cy="200"/>
              </a:xfrm>
              <a:prstGeom prst="rect">
                <a:avLst/>
              </a:prstGeom>
              <a:solidFill>
                <a:srgbClr val="FFFFFF"/>
              </a:solidFill>
              <a:ln w="7938">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981" name="Rectangle 21"/>
              <p:cNvSpPr>
                <a:spLocks noChangeArrowheads="1"/>
              </p:cNvSpPr>
              <p:nvPr/>
            </p:nvSpPr>
            <p:spPr bwMode="auto">
              <a:xfrm>
                <a:off x="843" y="2492"/>
                <a:ext cx="200" cy="200"/>
              </a:xfrm>
              <a:prstGeom prst="rect">
                <a:avLst/>
              </a:prstGeom>
              <a:solidFill>
                <a:srgbClr val="FFFFFF"/>
              </a:solidFill>
              <a:ln w="7938">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982" name="Rectangle 22"/>
              <p:cNvSpPr>
                <a:spLocks noChangeArrowheads="1"/>
              </p:cNvSpPr>
              <p:nvPr/>
            </p:nvSpPr>
            <p:spPr bwMode="auto">
              <a:xfrm>
                <a:off x="641" y="2492"/>
                <a:ext cx="202" cy="200"/>
              </a:xfrm>
              <a:prstGeom prst="rect">
                <a:avLst/>
              </a:prstGeom>
              <a:solidFill>
                <a:srgbClr val="FFFFFF"/>
              </a:solidFill>
              <a:ln w="7938">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983" name="Rectangle 23"/>
              <p:cNvSpPr>
                <a:spLocks noChangeArrowheads="1"/>
              </p:cNvSpPr>
              <p:nvPr/>
            </p:nvSpPr>
            <p:spPr bwMode="auto">
              <a:xfrm>
                <a:off x="442" y="2492"/>
                <a:ext cx="199" cy="200"/>
              </a:xfrm>
              <a:prstGeom prst="rect">
                <a:avLst/>
              </a:prstGeom>
              <a:solidFill>
                <a:srgbClr val="FFFFFF"/>
              </a:solidFill>
              <a:ln w="7938">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984" name="Freeform 24"/>
              <p:cNvSpPr>
                <a:spLocks/>
              </p:cNvSpPr>
              <p:nvPr/>
            </p:nvSpPr>
            <p:spPr bwMode="auto">
              <a:xfrm>
                <a:off x="1242" y="2191"/>
                <a:ext cx="100" cy="301"/>
              </a:xfrm>
              <a:custGeom>
                <a:avLst/>
                <a:gdLst>
                  <a:gd name="T0" fmla="*/ 0 w 100"/>
                  <a:gd name="T1" fmla="*/ 301 h 301"/>
                  <a:gd name="T2" fmla="*/ 100 w 100"/>
                  <a:gd name="T3" fmla="*/ 200 h 301"/>
                  <a:gd name="T4" fmla="*/ 100 w 100"/>
                  <a:gd name="T5" fmla="*/ 0 h 301"/>
                  <a:gd name="T6" fmla="*/ 0 60000 65536"/>
                  <a:gd name="T7" fmla="*/ 0 60000 65536"/>
                  <a:gd name="T8" fmla="*/ 0 60000 65536"/>
                  <a:gd name="T9" fmla="*/ 0 w 100"/>
                  <a:gd name="T10" fmla="*/ 0 h 301"/>
                  <a:gd name="T11" fmla="*/ 100 w 100"/>
                  <a:gd name="T12" fmla="*/ 301 h 301"/>
                </a:gdLst>
                <a:ahLst/>
                <a:cxnLst>
                  <a:cxn ang="T6">
                    <a:pos x="T0" y="T1"/>
                  </a:cxn>
                  <a:cxn ang="T7">
                    <a:pos x="T2" y="T3"/>
                  </a:cxn>
                  <a:cxn ang="T8">
                    <a:pos x="T4" y="T5"/>
                  </a:cxn>
                </a:cxnLst>
                <a:rect l="T9" t="T10" r="T11" b="T12"/>
                <a:pathLst>
                  <a:path w="100" h="301">
                    <a:moveTo>
                      <a:pt x="0" y="301"/>
                    </a:moveTo>
                    <a:lnTo>
                      <a:pt x="100" y="200"/>
                    </a:lnTo>
                    <a:lnTo>
                      <a:pt x="100"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85" name="Freeform 25"/>
              <p:cNvSpPr>
                <a:spLocks/>
              </p:cNvSpPr>
              <p:nvPr/>
            </p:nvSpPr>
            <p:spPr bwMode="auto">
              <a:xfrm>
                <a:off x="1242" y="2391"/>
                <a:ext cx="100" cy="301"/>
              </a:xfrm>
              <a:custGeom>
                <a:avLst/>
                <a:gdLst>
                  <a:gd name="T0" fmla="*/ 0 w 100"/>
                  <a:gd name="T1" fmla="*/ 301 h 301"/>
                  <a:gd name="T2" fmla="*/ 100 w 100"/>
                  <a:gd name="T3" fmla="*/ 200 h 301"/>
                  <a:gd name="T4" fmla="*/ 100 w 100"/>
                  <a:gd name="T5" fmla="*/ 0 h 301"/>
                  <a:gd name="T6" fmla="*/ 0 60000 65536"/>
                  <a:gd name="T7" fmla="*/ 0 60000 65536"/>
                  <a:gd name="T8" fmla="*/ 0 60000 65536"/>
                  <a:gd name="T9" fmla="*/ 0 w 100"/>
                  <a:gd name="T10" fmla="*/ 0 h 301"/>
                  <a:gd name="T11" fmla="*/ 100 w 100"/>
                  <a:gd name="T12" fmla="*/ 301 h 301"/>
                </a:gdLst>
                <a:ahLst/>
                <a:cxnLst>
                  <a:cxn ang="T6">
                    <a:pos x="T0" y="T1"/>
                  </a:cxn>
                  <a:cxn ang="T7">
                    <a:pos x="T2" y="T3"/>
                  </a:cxn>
                  <a:cxn ang="T8">
                    <a:pos x="T4" y="T5"/>
                  </a:cxn>
                </a:cxnLst>
                <a:rect l="T9" t="T10" r="T11" b="T12"/>
                <a:pathLst>
                  <a:path w="100" h="301">
                    <a:moveTo>
                      <a:pt x="0" y="301"/>
                    </a:moveTo>
                    <a:lnTo>
                      <a:pt x="100" y="200"/>
                    </a:lnTo>
                    <a:lnTo>
                      <a:pt x="100"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4906" name="Group 26"/>
            <p:cNvGrpSpPr>
              <a:grpSpLocks/>
            </p:cNvGrpSpPr>
            <p:nvPr/>
          </p:nvGrpSpPr>
          <p:grpSpPr bwMode="auto">
            <a:xfrm>
              <a:off x="6508750" y="1825625"/>
              <a:ext cx="1430338" cy="477838"/>
              <a:chOff x="2295" y="1690"/>
              <a:chExt cx="901" cy="301"/>
            </a:xfrm>
          </p:grpSpPr>
          <p:sp>
            <p:nvSpPr>
              <p:cNvPr id="34956" name="Rectangle 27"/>
              <p:cNvSpPr>
                <a:spLocks noChangeArrowheads="1"/>
              </p:cNvSpPr>
              <p:nvPr/>
            </p:nvSpPr>
            <p:spPr bwMode="auto">
              <a:xfrm>
                <a:off x="2896" y="1792"/>
                <a:ext cx="199" cy="199"/>
              </a:xfrm>
              <a:prstGeom prst="rect">
                <a:avLst/>
              </a:prstGeom>
              <a:solidFill>
                <a:srgbClr val="FFFFFF"/>
              </a:solidFill>
              <a:ln w="7938">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957" name="Freeform 28"/>
              <p:cNvSpPr>
                <a:spLocks/>
              </p:cNvSpPr>
              <p:nvPr/>
            </p:nvSpPr>
            <p:spPr bwMode="auto">
              <a:xfrm>
                <a:off x="2896" y="1690"/>
                <a:ext cx="299" cy="102"/>
              </a:xfrm>
              <a:custGeom>
                <a:avLst/>
                <a:gdLst>
                  <a:gd name="T0" fmla="*/ 0 w 299"/>
                  <a:gd name="T1" fmla="*/ 102 h 102"/>
                  <a:gd name="T2" fmla="*/ 99 w 299"/>
                  <a:gd name="T3" fmla="*/ 0 h 102"/>
                  <a:gd name="T4" fmla="*/ 299 w 299"/>
                  <a:gd name="T5" fmla="*/ 0 h 102"/>
                  <a:gd name="T6" fmla="*/ 199 w 299"/>
                  <a:gd name="T7" fmla="*/ 102 h 102"/>
                  <a:gd name="T8" fmla="*/ 0 60000 65536"/>
                  <a:gd name="T9" fmla="*/ 0 60000 65536"/>
                  <a:gd name="T10" fmla="*/ 0 60000 65536"/>
                  <a:gd name="T11" fmla="*/ 0 60000 65536"/>
                  <a:gd name="T12" fmla="*/ 0 w 299"/>
                  <a:gd name="T13" fmla="*/ 0 h 102"/>
                  <a:gd name="T14" fmla="*/ 299 w 299"/>
                  <a:gd name="T15" fmla="*/ 102 h 102"/>
                </a:gdLst>
                <a:ahLst/>
                <a:cxnLst>
                  <a:cxn ang="T8">
                    <a:pos x="T0" y="T1"/>
                  </a:cxn>
                  <a:cxn ang="T9">
                    <a:pos x="T2" y="T3"/>
                  </a:cxn>
                  <a:cxn ang="T10">
                    <a:pos x="T4" y="T5"/>
                  </a:cxn>
                  <a:cxn ang="T11">
                    <a:pos x="T6" y="T7"/>
                  </a:cxn>
                </a:cxnLst>
                <a:rect l="T12" t="T13" r="T14" b="T15"/>
                <a:pathLst>
                  <a:path w="299" h="102">
                    <a:moveTo>
                      <a:pt x="0" y="102"/>
                    </a:moveTo>
                    <a:lnTo>
                      <a:pt x="99" y="0"/>
                    </a:lnTo>
                    <a:lnTo>
                      <a:pt x="299" y="0"/>
                    </a:lnTo>
                    <a:lnTo>
                      <a:pt x="199" y="102"/>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58" name="Line 29"/>
              <p:cNvSpPr>
                <a:spLocks noChangeShapeType="1"/>
              </p:cNvSpPr>
              <p:nvPr/>
            </p:nvSpPr>
            <p:spPr bwMode="auto">
              <a:xfrm>
                <a:off x="3195" y="1690"/>
                <a:ext cx="1" cy="2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59" name="Line 30"/>
              <p:cNvSpPr>
                <a:spLocks noChangeShapeType="1"/>
              </p:cNvSpPr>
              <p:nvPr/>
            </p:nvSpPr>
            <p:spPr bwMode="auto">
              <a:xfrm flipV="1">
                <a:off x="3095" y="1890"/>
                <a:ext cx="100" cy="10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60" name="Rectangle 31"/>
              <p:cNvSpPr>
                <a:spLocks noChangeArrowheads="1"/>
              </p:cNvSpPr>
              <p:nvPr/>
            </p:nvSpPr>
            <p:spPr bwMode="auto">
              <a:xfrm>
                <a:off x="2696" y="1792"/>
                <a:ext cx="200" cy="199"/>
              </a:xfrm>
              <a:prstGeom prst="rect">
                <a:avLst/>
              </a:prstGeom>
              <a:solidFill>
                <a:srgbClr val="FFFFFF"/>
              </a:solidFill>
              <a:ln w="7938">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961" name="Freeform 32"/>
              <p:cNvSpPr>
                <a:spLocks/>
              </p:cNvSpPr>
              <p:nvPr/>
            </p:nvSpPr>
            <p:spPr bwMode="auto">
              <a:xfrm>
                <a:off x="2696" y="1690"/>
                <a:ext cx="299" cy="102"/>
              </a:xfrm>
              <a:custGeom>
                <a:avLst/>
                <a:gdLst>
                  <a:gd name="T0" fmla="*/ 0 w 299"/>
                  <a:gd name="T1" fmla="*/ 102 h 102"/>
                  <a:gd name="T2" fmla="*/ 100 w 299"/>
                  <a:gd name="T3" fmla="*/ 0 h 102"/>
                  <a:gd name="T4" fmla="*/ 299 w 299"/>
                  <a:gd name="T5" fmla="*/ 0 h 102"/>
                  <a:gd name="T6" fmla="*/ 0 60000 65536"/>
                  <a:gd name="T7" fmla="*/ 0 60000 65536"/>
                  <a:gd name="T8" fmla="*/ 0 60000 65536"/>
                  <a:gd name="T9" fmla="*/ 0 w 299"/>
                  <a:gd name="T10" fmla="*/ 0 h 102"/>
                  <a:gd name="T11" fmla="*/ 299 w 299"/>
                  <a:gd name="T12" fmla="*/ 102 h 102"/>
                </a:gdLst>
                <a:ahLst/>
                <a:cxnLst>
                  <a:cxn ang="T6">
                    <a:pos x="T0" y="T1"/>
                  </a:cxn>
                  <a:cxn ang="T7">
                    <a:pos x="T2" y="T3"/>
                  </a:cxn>
                  <a:cxn ang="T8">
                    <a:pos x="T4" y="T5"/>
                  </a:cxn>
                </a:cxnLst>
                <a:rect l="T9" t="T10" r="T11" b="T12"/>
                <a:pathLst>
                  <a:path w="299" h="102">
                    <a:moveTo>
                      <a:pt x="0" y="102"/>
                    </a:moveTo>
                    <a:lnTo>
                      <a:pt x="100"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62" name="Rectangle 33"/>
              <p:cNvSpPr>
                <a:spLocks noChangeArrowheads="1"/>
              </p:cNvSpPr>
              <p:nvPr/>
            </p:nvSpPr>
            <p:spPr bwMode="auto">
              <a:xfrm>
                <a:off x="2494" y="1792"/>
                <a:ext cx="202" cy="199"/>
              </a:xfrm>
              <a:prstGeom prst="rect">
                <a:avLst/>
              </a:prstGeom>
              <a:solidFill>
                <a:srgbClr val="FFFFFF"/>
              </a:solidFill>
              <a:ln w="7938">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963" name="Freeform 34"/>
              <p:cNvSpPr>
                <a:spLocks/>
              </p:cNvSpPr>
              <p:nvPr/>
            </p:nvSpPr>
            <p:spPr bwMode="auto">
              <a:xfrm>
                <a:off x="2494" y="1690"/>
                <a:ext cx="302" cy="102"/>
              </a:xfrm>
              <a:custGeom>
                <a:avLst/>
                <a:gdLst>
                  <a:gd name="T0" fmla="*/ 0 w 302"/>
                  <a:gd name="T1" fmla="*/ 102 h 102"/>
                  <a:gd name="T2" fmla="*/ 100 w 302"/>
                  <a:gd name="T3" fmla="*/ 0 h 102"/>
                  <a:gd name="T4" fmla="*/ 302 w 302"/>
                  <a:gd name="T5" fmla="*/ 0 h 102"/>
                  <a:gd name="T6" fmla="*/ 0 60000 65536"/>
                  <a:gd name="T7" fmla="*/ 0 60000 65536"/>
                  <a:gd name="T8" fmla="*/ 0 60000 65536"/>
                  <a:gd name="T9" fmla="*/ 0 w 302"/>
                  <a:gd name="T10" fmla="*/ 0 h 102"/>
                  <a:gd name="T11" fmla="*/ 302 w 302"/>
                  <a:gd name="T12" fmla="*/ 102 h 102"/>
                </a:gdLst>
                <a:ahLst/>
                <a:cxnLst>
                  <a:cxn ang="T6">
                    <a:pos x="T0" y="T1"/>
                  </a:cxn>
                  <a:cxn ang="T7">
                    <a:pos x="T2" y="T3"/>
                  </a:cxn>
                  <a:cxn ang="T8">
                    <a:pos x="T4" y="T5"/>
                  </a:cxn>
                </a:cxnLst>
                <a:rect l="T9" t="T10" r="T11" b="T12"/>
                <a:pathLst>
                  <a:path w="302" h="102">
                    <a:moveTo>
                      <a:pt x="0" y="102"/>
                    </a:moveTo>
                    <a:lnTo>
                      <a:pt x="100"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64" name="Rectangle 35"/>
              <p:cNvSpPr>
                <a:spLocks noChangeArrowheads="1"/>
              </p:cNvSpPr>
              <p:nvPr/>
            </p:nvSpPr>
            <p:spPr bwMode="auto">
              <a:xfrm>
                <a:off x="2295" y="1792"/>
                <a:ext cx="199" cy="199"/>
              </a:xfrm>
              <a:prstGeom prst="rect">
                <a:avLst/>
              </a:prstGeom>
              <a:solidFill>
                <a:srgbClr val="FFFFFF"/>
              </a:solidFill>
              <a:ln w="7938">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965" name="Freeform 36"/>
              <p:cNvSpPr>
                <a:spLocks/>
              </p:cNvSpPr>
              <p:nvPr/>
            </p:nvSpPr>
            <p:spPr bwMode="auto">
              <a:xfrm>
                <a:off x="2295" y="1690"/>
                <a:ext cx="299" cy="102"/>
              </a:xfrm>
              <a:custGeom>
                <a:avLst/>
                <a:gdLst>
                  <a:gd name="T0" fmla="*/ 0 w 299"/>
                  <a:gd name="T1" fmla="*/ 102 h 102"/>
                  <a:gd name="T2" fmla="*/ 99 w 299"/>
                  <a:gd name="T3" fmla="*/ 0 h 102"/>
                  <a:gd name="T4" fmla="*/ 299 w 299"/>
                  <a:gd name="T5" fmla="*/ 0 h 102"/>
                  <a:gd name="T6" fmla="*/ 0 60000 65536"/>
                  <a:gd name="T7" fmla="*/ 0 60000 65536"/>
                  <a:gd name="T8" fmla="*/ 0 60000 65536"/>
                  <a:gd name="T9" fmla="*/ 0 w 299"/>
                  <a:gd name="T10" fmla="*/ 0 h 102"/>
                  <a:gd name="T11" fmla="*/ 299 w 299"/>
                  <a:gd name="T12" fmla="*/ 102 h 102"/>
                </a:gdLst>
                <a:ahLst/>
                <a:cxnLst>
                  <a:cxn ang="T6">
                    <a:pos x="T0" y="T1"/>
                  </a:cxn>
                  <a:cxn ang="T7">
                    <a:pos x="T2" y="T3"/>
                  </a:cxn>
                  <a:cxn ang="T8">
                    <a:pos x="T4" y="T5"/>
                  </a:cxn>
                </a:cxnLst>
                <a:rect l="T9" t="T10" r="T11" b="T12"/>
                <a:pathLst>
                  <a:path w="299" h="102">
                    <a:moveTo>
                      <a:pt x="0" y="102"/>
                    </a:moveTo>
                    <a:lnTo>
                      <a:pt x="99"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4907" name="Group 37"/>
            <p:cNvGrpSpPr>
              <a:grpSpLocks/>
            </p:cNvGrpSpPr>
            <p:nvPr/>
          </p:nvGrpSpPr>
          <p:grpSpPr bwMode="auto">
            <a:xfrm>
              <a:off x="6508750" y="2778125"/>
              <a:ext cx="1430338" cy="477838"/>
              <a:chOff x="2295" y="2290"/>
              <a:chExt cx="901" cy="301"/>
            </a:xfrm>
          </p:grpSpPr>
          <p:sp>
            <p:nvSpPr>
              <p:cNvPr id="34946" name="Rectangle 38"/>
              <p:cNvSpPr>
                <a:spLocks noChangeArrowheads="1"/>
              </p:cNvSpPr>
              <p:nvPr/>
            </p:nvSpPr>
            <p:spPr bwMode="auto">
              <a:xfrm>
                <a:off x="2896" y="2391"/>
                <a:ext cx="199" cy="200"/>
              </a:xfrm>
              <a:prstGeom prst="rect">
                <a:avLst/>
              </a:prstGeom>
              <a:solidFill>
                <a:srgbClr val="FFFFFF"/>
              </a:solidFill>
              <a:ln w="7938">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947" name="Freeform 39"/>
              <p:cNvSpPr>
                <a:spLocks/>
              </p:cNvSpPr>
              <p:nvPr/>
            </p:nvSpPr>
            <p:spPr bwMode="auto">
              <a:xfrm>
                <a:off x="2896" y="2290"/>
                <a:ext cx="299" cy="101"/>
              </a:xfrm>
              <a:custGeom>
                <a:avLst/>
                <a:gdLst>
                  <a:gd name="T0" fmla="*/ 0 w 299"/>
                  <a:gd name="T1" fmla="*/ 101 h 101"/>
                  <a:gd name="T2" fmla="*/ 99 w 299"/>
                  <a:gd name="T3" fmla="*/ 0 h 101"/>
                  <a:gd name="T4" fmla="*/ 299 w 299"/>
                  <a:gd name="T5" fmla="*/ 0 h 101"/>
                  <a:gd name="T6" fmla="*/ 199 w 299"/>
                  <a:gd name="T7" fmla="*/ 101 h 101"/>
                  <a:gd name="T8" fmla="*/ 0 60000 65536"/>
                  <a:gd name="T9" fmla="*/ 0 60000 65536"/>
                  <a:gd name="T10" fmla="*/ 0 60000 65536"/>
                  <a:gd name="T11" fmla="*/ 0 60000 65536"/>
                  <a:gd name="T12" fmla="*/ 0 w 299"/>
                  <a:gd name="T13" fmla="*/ 0 h 101"/>
                  <a:gd name="T14" fmla="*/ 299 w 299"/>
                  <a:gd name="T15" fmla="*/ 101 h 101"/>
                </a:gdLst>
                <a:ahLst/>
                <a:cxnLst>
                  <a:cxn ang="T8">
                    <a:pos x="T0" y="T1"/>
                  </a:cxn>
                  <a:cxn ang="T9">
                    <a:pos x="T2" y="T3"/>
                  </a:cxn>
                  <a:cxn ang="T10">
                    <a:pos x="T4" y="T5"/>
                  </a:cxn>
                  <a:cxn ang="T11">
                    <a:pos x="T6" y="T7"/>
                  </a:cxn>
                </a:cxnLst>
                <a:rect l="T12" t="T13" r="T14" b="T15"/>
                <a:pathLst>
                  <a:path w="299" h="101">
                    <a:moveTo>
                      <a:pt x="0" y="101"/>
                    </a:moveTo>
                    <a:lnTo>
                      <a:pt x="99" y="0"/>
                    </a:lnTo>
                    <a:lnTo>
                      <a:pt x="299" y="0"/>
                    </a:lnTo>
                    <a:lnTo>
                      <a:pt x="199" y="101"/>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48" name="Line 40"/>
              <p:cNvSpPr>
                <a:spLocks noChangeShapeType="1"/>
              </p:cNvSpPr>
              <p:nvPr/>
            </p:nvSpPr>
            <p:spPr bwMode="auto">
              <a:xfrm>
                <a:off x="3195" y="2290"/>
                <a:ext cx="1" cy="20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49" name="Line 41"/>
              <p:cNvSpPr>
                <a:spLocks noChangeShapeType="1"/>
              </p:cNvSpPr>
              <p:nvPr/>
            </p:nvSpPr>
            <p:spPr bwMode="auto">
              <a:xfrm flipV="1">
                <a:off x="3095" y="2492"/>
                <a:ext cx="100" cy="9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50" name="Rectangle 42"/>
              <p:cNvSpPr>
                <a:spLocks noChangeArrowheads="1"/>
              </p:cNvSpPr>
              <p:nvPr/>
            </p:nvSpPr>
            <p:spPr bwMode="auto">
              <a:xfrm>
                <a:off x="2696" y="2391"/>
                <a:ext cx="200" cy="200"/>
              </a:xfrm>
              <a:prstGeom prst="rect">
                <a:avLst/>
              </a:prstGeom>
              <a:solidFill>
                <a:srgbClr val="FFFFFF"/>
              </a:solidFill>
              <a:ln w="7938">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951" name="Freeform 43"/>
              <p:cNvSpPr>
                <a:spLocks/>
              </p:cNvSpPr>
              <p:nvPr/>
            </p:nvSpPr>
            <p:spPr bwMode="auto">
              <a:xfrm>
                <a:off x="2696" y="2290"/>
                <a:ext cx="299" cy="101"/>
              </a:xfrm>
              <a:custGeom>
                <a:avLst/>
                <a:gdLst>
                  <a:gd name="T0" fmla="*/ 0 w 299"/>
                  <a:gd name="T1" fmla="*/ 101 h 101"/>
                  <a:gd name="T2" fmla="*/ 100 w 299"/>
                  <a:gd name="T3" fmla="*/ 0 h 101"/>
                  <a:gd name="T4" fmla="*/ 299 w 299"/>
                  <a:gd name="T5" fmla="*/ 0 h 101"/>
                  <a:gd name="T6" fmla="*/ 0 60000 65536"/>
                  <a:gd name="T7" fmla="*/ 0 60000 65536"/>
                  <a:gd name="T8" fmla="*/ 0 60000 65536"/>
                  <a:gd name="T9" fmla="*/ 0 w 299"/>
                  <a:gd name="T10" fmla="*/ 0 h 101"/>
                  <a:gd name="T11" fmla="*/ 299 w 299"/>
                  <a:gd name="T12" fmla="*/ 101 h 101"/>
                </a:gdLst>
                <a:ahLst/>
                <a:cxnLst>
                  <a:cxn ang="T6">
                    <a:pos x="T0" y="T1"/>
                  </a:cxn>
                  <a:cxn ang="T7">
                    <a:pos x="T2" y="T3"/>
                  </a:cxn>
                  <a:cxn ang="T8">
                    <a:pos x="T4" y="T5"/>
                  </a:cxn>
                </a:cxnLst>
                <a:rect l="T9" t="T10" r="T11" b="T12"/>
                <a:pathLst>
                  <a:path w="299" h="101">
                    <a:moveTo>
                      <a:pt x="0" y="101"/>
                    </a:moveTo>
                    <a:lnTo>
                      <a:pt x="100"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52" name="Rectangle 44"/>
              <p:cNvSpPr>
                <a:spLocks noChangeArrowheads="1"/>
              </p:cNvSpPr>
              <p:nvPr/>
            </p:nvSpPr>
            <p:spPr bwMode="auto">
              <a:xfrm>
                <a:off x="2494" y="2391"/>
                <a:ext cx="202" cy="200"/>
              </a:xfrm>
              <a:prstGeom prst="rect">
                <a:avLst/>
              </a:prstGeom>
              <a:solidFill>
                <a:srgbClr val="FFFFFF"/>
              </a:solidFill>
              <a:ln w="7938">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953" name="Freeform 45"/>
              <p:cNvSpPr>
                <a:spLocks/>
              </p:cNvSpPr>
              <p:nvPr/>
            </p:nvSpPr>
            <p:spPr bwMode="auto">
              <a:xfrm>
                <a:off x="2494" y="2290"/>
                <a:ext cx="302" cy="101"/>
              </a:xfrm>
              <a:custGeom>
                <a:avLst/>
                <a:gdLst>
                  <a:gd name="T0" fmla="*/ 0 w 302"/>
                  <a:gd name="T1" fmla="*/ 101 h 101"/>
                  <a:gd name="T2" fmla="*/ 100 w 302"/>
                  <a:gd name="T3" fmla="*/ 0 h 101"/>
                  <a:gd name="T4" fmla="*/ 302 w 302"/>
                  <a:gd name="T5" fmla="*/ 0 h 101"/>
                  <a:gd name="T6" fmla="*/ 0 60000 65536"/>
                  <a:gd name="T7" fmla="*/ 0 60000 65536"/>
                  <a:gd name="T8" fmla="*/ 0 60000 65536"/>
                  <a:gd name="T9" fmla="*/ 0 w 302"/>
                  <a:gd name="T10" fmla="*/ 0 h 101"/>
                  <a:gd name="T11" fmla="*/ 302 w 302"/>
                  <a:gd name="T12" fmla="*/ 101 h 101"/>
                </a:gdLst>
                <a:ahLst/>
                <a:cxnLst>
                  <a:cxn ang="T6">
                    <a:pos x="T0" y="T1"/>
                  </a:cxn>
                  <a:cxn ang="T7">
                    <a:pos x="T2" y="T3"/>
                  </a:cxn>
                  <a:cxn ang="T8">
                    <a:pos x="T4" y="T5"/>
                  </a:cxn>
                </a:cxnLst>
                <a:rect l="T9" t="T10" r="T11" b="T12"/>
                <a:pathLst>
                  <a:path w="302" h="101">
                    <a:moveTo>
                      <a:pt x="0" y="101"/>
                    </a:moveTo>
                    <a:lnTo>
                      <a:pt x="100"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54" name="Rectangle 46"/>
              <p:cNvSpPr>
                <a:spLocks noChangeArrowheads="1"/>
              </p:cNvSpPr>
              <p:nvPr/>
            </p:nvSpPr>
            <p:spPr bwMode="auto">
              <a:xfrm>
                <a:off x="2295" y="2391"/>
                <a:ext cx="199" cy="200"/>
              </a:xfrm>
              <a:prstGeom prst="rect">
                <a:avLst/>
              </a:prstGeom>
              <a:solidFill>
                <a:srgbClr val="FFFFFF"/>
              </a:solidFill>
              <a:ln w="7938">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955" name="Freeform 47"/>
              <p:cNvSpPr>
                <a:spLocks/>
              </p:cNvSpPr>
              <p:nvPr/>
            </p:nvSpPr>
            <p:spPr bwMode="auto">
              <a:xfrm>
                <a:off x="2295" y="2290"/>
                <a:ext cx="299" cy="101"/>
              </a:xfrm>
              <a:custGeom>
                <a:avLst/>
                <a:gdLst>
                  <a:gd name="T0" fmla="*/ 0 w 299"/>
                  <a:gd name="T1" fmla="*/ 101 h 101"/>
                  <a:gd name="T2" fmla="*/ 99 w 299"/>
                  <a:gd name="T3" fmla="*/ 0 h 101"/>
                  <a:gd name="T4" fmla="*/ 299 w 299"/>
                  <a:gd name="T5" fmla="*/ 0 h 101"/>
                  <a:gd name="T6" fmla="*/ 0 60000 65536"/>
                  <a:gd name="T7" fmla="*/ 0 60000 65536"/>
                  <a:gd name="T8" fmla="*/ 0 60000 65536"/>
                  <a:gd name="T9" fmla="*/ 0 w 299"/>
                  <a:gd name="T10" fmla="*/ 0 h 101"/>
                  <a:gd name="T11" fmla="*/ 299 w 299"/>
                  <a:gd name="T12" fmla="*/ 101 h 101"/>
                </a:gdLst>
                <a:ahLst/>
                <a:cxnLst>
                  <a:cxn ang="T6">
                    <a:pos x="T0" y="T1"/>
                  </a:cxn>
                  <a:cxn ang="T7">
                    <a:pos x="T2" y="T3"/>
                  </a:cxn>
                  <a:cxn ang="T8">
                    <a:pos x="T4" y="T5"/>
                  </a:cxn>
                </a:cxnLst>
                <a:rect l="T9" t="T10" r="T11" b="T12"/>
                <a:pathLst>
                  <a:path w="299" h="101">
                    <a:moveTo>
                      <a:pt x="0" y="101"/>
                    </a:moveTo>
                    <a:lnTo>
                      <a:pt x="99"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4908" name="Group 48"/>
            <p:cNvGrpSpPr>
              <a:grpSpLocks/>
            </p:cNvGrpSpPr>
            <p:nvPr/>
          </p:nvGrpSpPr>
          <p:grpSpPr bwMode="auto">
            <a:xfrm>
              <a:off x="6508750" y="3733800"/>
              <a:ext cx="1430338" cy="477838"/>
              <a:chOff x="2295" y="2892"/>
              <a:chExt cx="901" cy="301"/>
            </a:xfrm>
          </p:grpSpPr>
          <p:sp>
            <p:nvSpPr>
              <p:cNvPr id="34936" name="Rectangle 49"/>
              <p:cNvSpPr>
                <a:spLocks noChangeArrowheads="1"/>
              </p:cNvSpPr>
              <p:nvPr/>
            </p:nvSpPr>
            <p:spPr bwMode="auto">
              <a:xfrm>
                <a:off x="2896" y="2990"/>
                <a:ext cx="199" cy="203"/>
              </a:xfrm>
              <a:prstGeom prst="rect">
                <a:avLst/>
              </a:prstGeom>
              <a:solidFill>
                <a:srgbClr val="FFFFFF"/>
              </a:solidFill>
              <a:ln w="7938">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937" name="Freeform 50"/>
              <p:cNvSpPr>
                <a:spLocks/>
              </p:cNvSpPr>
              <p:nvPr/>
            </p:nvSpPr>
            <p:spPr bwMode="auto">
              <a:xfrm>
                <a:off x="2896" y="2892"/>
                <a:ext cx="299" cy="98"/>
              </a:xfrm>
              <a:custGeom>
                <a:avLst/>
                <a:gdLst>
                  <a:gd name="T0" fmla="*/ 0 w 299"/>
                  <a:gd name="T1" fmla="*/ 98 h 98"/>
                  <a:gd name="T2" fmla="*/ 99 w 299"/>
                  <a:gd name="T3" fmla="*/ 0 h 98"/>
                  <a:gd name="T4" fmla="*/ 299 w 299"/>
                  <a:gd name="T5" fmla="*/ 0 h 98"/>
                  <a:gd name="T6" fmla="*/ 199 w 299"/>
                  <a:gd name="T7" fmla="*/ 98 h 98"/>
                  <a:gd name="T8" fmla="*/ 0 60000 65536"/>
                  <a:gd name="T9" fmla="*/ 0 60000 65536"/>
                  <a:gd name="T10" fmla="*/ 0 60000 65536"/>
                  <a:gd name="T11" fmla="*/ 0 60000 65536"/>
                  <a:gd name="T12" fmla="*/ 0 w 299"/>
                  <a:gd name="T13" fmla="*/ 0 h 98"/>
                  <a:gd name="T14" fmla="*/ 299 w 299"/>
                  <a:gd name="T15" fmla="*/ 98 h 98"/>
                </a:gdLst>
                <a:ahLst/>
                <a:cxnLst>
                  <a:cxn ang="T8">
                    <a:pos x="T0" y="T1"/>
                  </a:cxn>
                  <a:cxn ang="T9">
                    <a:pos x="T2" y="T3"/>
                  </a:cxn>
                  <a:cxn ang="T10">
                    <a:pos x="T4" y="T5"/>
                  </a:cxn>
                  <a:cxn ang="T11">
                    <a:pos x="T6" y="T7"/>
                  </a:cxn>
                </a:cxnLst>
                <a:rect l="T12" t="T13" r="T14" b="T15"/>
                <a:pathLst>
                  <a:path w="299" h="98">
                    <a:moveTo>
                      <a:pt x="0" y="98"/>
                    </a:moveTo>
                    <a:lnTo>
                      <a:pt x="99" y="0"/>
                    </a:lnTo>
                    <a:lnTo>
                      <a:pt x="299" y="0"/>
                    </a:lnTo>
                    <a:lnTo>
                      <a:pt x="199" y="98"/>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38" name="Line 51"/>
              <p:cNvSpPr>
                <a:spLocks noChangeShapeType="1"/>
              </p:cNvSpPr>
              <p:nvPr/>
            </p:nvSpPr>
            <p:spPr bwMode="auto">
              <a:xfrm>
                <a:off x="3195" y="2892"/>
                <a:ext cx="1" cy="19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39" name="Line 52"/>
              <p:cNvSpPr>
                <a:spLocks noChangeShapeType="1"/>
              </p:cNvSpPr>
              <p:nvPr/>
            </p:nvSpPr>
            <p:spPr bwMode="auto">
              <a:xfrm flipV="1">
                <a:off x="3095" y="3091"/>
                <a:ext cx="100" cy="10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40" name="Rectangle 53"/>
              <p:cNvSpPr>
                <a:spLocks noChangeArrowheads="1"/>
              </p:cNvSpPr>
              <p:nvPr/>
            </p:nvSpPr>
            <p:spPr bwMode="auto">
              <a:xfrm>
                <a:off x="2696" y="2990"/>
                <a:ext cx="200" cy="203"/>
              </a:xfrm>
              <a:prstGeom prst="rect">
                <a:avLst/>
              </a:prstGeom>
              <a:solidFill>
                <a:srgbClr val="FFFFFF"/>
              </a:solidFill>
              <a:ln w="7938">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941" name="Freeform 54"/>
              <p:cNvSpPr>
                <a:spLocks/>
              </p:cNvSpPr>
              <p:nvPr/>
            </p:nvSpPr>
            <p:spPr bwMode="auto">
              <a:xfrm>
                <a:off x="2696" y="2892"/>
                <a:ext cx="299" cy="98"/>
              </a:xfrm>
              <a:custGeom>
                <a:avLst/>
                <a:gdLst>
                  <a:gd name="T0" fmla="*/ 0 w 299"/>
                  <a:gd name="T1" fmla="*/ 98 h 98"/>
                  <a:gd name="T2" fmla="*/ 100 w 299"/>
                  <a:gd name="T3" fmla="*/ 0 h 98"/>
                  <a:gd name="T4" fmla="*/ 299 w 299"/>
                  <a:gd name="T5" fmla="*/ 0 h 98"/>
                  <a:gd name="T6" fmla="*/ 0 60000 65536"/>
                  <a:gd name="T7" fmla="*/ 0 60000 65536"/>
                  <a:gd name="T8" fmla="*/ 0 60000 65536"/>
                  <a:gd name="T9" fmla="*/ 0 w 299"/>
                  <a:gd name="T10" fmla="*/ 0 h 98"/>
                  <a:gd name="T11" fmla="*/ 299 w 299"/>
                  <a:gd name="T12" fmla="*/ 98 h 98"/>
                </a:gdLst>
                <a:ahLst/>
                <a:cxnLst>
                  <a:cxn ang="T6">
                    <a:pos x="T0" y="T1"/>
                  </a:cxn>
                  <a:cxn ang="T7">
                    <a:pos x="T2" y="T3"/>
                  </a:cxn>
                  <a:cxn ang="T8">
                    <a:pos x="T4" y="T5"/>
                  </a:cxn>
                </a:cxnLst>
                <a:rect l="T9" t="T10" r="T11" b="T12"/>
                <a:pathLst>
                  <a:path w="299" h="98">
                    <a:moveTo>
                      <a:pt x="0" y="98"/>
                    </a:moveTo>
                    <a:lnTo>
                      <a:pt x="100"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42" name="Rectangle 55"/>
              <p:cNvSpPr>
                <a:spLocks noChangeArrowheads="1"/>
              </p:cNvSpPr>
              <p:nvPr/>
            </p:nvSpPr>
            <p:spPr bwMode="auto">
              <a:xfrm>
                <a:off x="2494" y="2990"/>
                <a:ext cx="202" cy="203"/>
              </a:xfrm>
              <a:prstGeom prst="rect">
                <a:avLst/>
              </a:prstGeom>
              <a:solidFill>
                <a:srgbClr val="FFFFFF"/>
              </a:solidFill>
              <a:ln w="7938">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943" name="Freeform 56"/>
              <p:cNvSpPr>
                <a:spLocks/>
              </p:cNvSpPr>
              <p:nvPr/>
            </p:nvSpPr>
            <p:spPr bwMode="auto">
              <a:xfrm>
                <a:off x="2494" y="2892"/>
                <a:ext cx="302" cy="98"/>
              </a:xfrm>
              <a:custGeom>
                <a:avLst/>
                <a:gdLst>
                  <a:gd name="T0" fmla="*/ 0 w 302"/>
                  <a:gd name="T1" fmla="*/ 98 h 98"/>
                  <a:gd name="T2" fmla="*/ 100 w 302"/>
                  <a:gd name="T3" fmla="*/ 0 h 98"/>
                  <a:gd name="T4" fmla="*/ 302 w 302"/>
                  <a:gd name="T5" fmla="*/ 0 h 98"/>
                  <a:gd name="T6" fmla="*/ 0 60000 65536"/>
                  <a:gd name="T7" fmla="*/ 0 60000 65536"/>
                  <a:gd name="T8" fmla="*/ 0 60000 65536"/>
                  <a:gd name="T9" fmla="*/ 0 w 302"/>
                  <a:gd name="T10" fmla="*/ 0 h 98"/>
                  <a:gd name="T11" fmla="*/ 302 w 302"/>
                  <a:gd name="T12" fmla="*/ 98 h 98"/>
                </a:gdLst>
                <a:ahLst/>
                <a:cxnLst>
                  <a:cxn ang="T6">
                    <a:pos x="T0" y="T1"/>
                  </a:cxn>
                  <a:cxn ang="T7">
                    <a:pos x="T2" y="T3"/>
                  </a:cxn>
                  <a:cxn ang="T8">
                    <a:pos x="T4" y="T5"/>
                  </a:cxn>
                </a:cxnLst>
                <a:rect l="T9" t="T10" r="T11" b="T12"/>
                <a:pathLst>
                  <a:path w="302" h="98">
                    <a:moveTo>
                      <a:pt x="0" y="98"/>
                    </a:moveTo>
                    <a:lnTo>
                      <a:pt x="100"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44" name="Rectangle 57"/>
              <p:cNvSpPr>
                <a:spLocks noChangeArrowheads="1"/>
              </p:cNvSpPr>
              <p:nvPr/>
            </p:nvSpPr>
            <p:spPr bwMode="auto">
              <a:xfrm>
                <a:off x="2295" y="2990"/>
                <a:ext cx="199" cy="203"/>
              </a:xfrm>
              <a:prstGeom prst="rect">
                <a:avLst/>
              </a:prstGeom>
              <a:solidFill>
                <a:srgbClr val="FFFFFF"/>
              </a:solidFill>
              <a:ln w="7938">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945" name="Freeform 58"/>
              <p:cNvSpPr>
                <a:spLocks/>
              </p:cNvSpPr>
              <p:nvPr/>
            </p:nvSpPr>
            <p:spPr bwMode="auto">
              <a:xfrm>
                <a:off x="2295" y="2892"/>
                <a:ext cx="299" cy="98"/>
              </a:xfrm>
              <a:custGeom>
                <a:avLst/>
                <a:gdLst>
                  <a:gd name="T0" fmla="*/ 0 w 299"/>
                  <a:gd name="T1" fmla="*/ 98 h 98"/>
                  <a:gd name="T2" fmla="*/ 99 w 299"/>
                  <a:gd name="T3" fmla="*/ 0 h 98"/>
                  <a:gd name="T4" fmla="*/ 299 w 299"/>
                  <a:gd name="T5" fmla="*/ 0 h 98"/>
                  <a:gd name="T6" fmla="*/ 0 60000 65536"/>
                  <a:gd name="T7" fmla="*/ 0 60000 65536"/>
                  <a:gd name="T8" fmla="*/ 0 60000 65536"/>
                  <a:gd name="T9" fmla="*/ 0 w 299"/>
                  <a:gd name="T10" fmla="*/ 0 h 98"/>
                  <a:gd name="T11" fmla="*/ 299 w 299"/>
                  <a:gd name="T12" fmla="*/ 98 h 98"/>
                </a:gdLst>
                <a:ahLst/>
                <a:cxnLst>
                  <a:cxn ang="T6">
                    <a:pos x="T0" y="T1"/>
                  </a:cxn>
                  <a:cxn ang="T7">
                    <a:pos x="T2" y="T3"/>
                  </a:cxn>
                  <a:cxn ang="T8">
                    <a:pos x="T4" y="T5"/>
                  </a:cxn>
                </a:cxnLst>
                <a:rect l="T9" t="T10" r="T11" b="T12"/>
                <a:pathLst>
                  <a:path w="299" h="98">
                    <a:moveTo>
                      <a:pt x="0" y="98"/>
                    </a:moveTo>
                    <a:lnTo>
                      <a:pt x="99"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4909" name="Freeform 59"/>
            <p:cNvSpPr>
              <a:spLocks/>
            </p:cNvSpPr>
            <p:nvPr/>
          </p:nvSpPr>
          <p:spPr bwMode="auto">
            <a:xfrm>
              <a:off x="5364163" y="2682875"/>
              <a:ext cx="569912" cy="511175"/>
            </a:xfrm>
            <a:custGeom>
              <a:avLst/>
              <a:gdLst>
                <a:gd name="T0" fmla="*/ 2147483646 w 359"/>
                <a:gd name="T1" fmla="*/ 2147483646 h 322"/>
                <a:gd name="T2" fmla="*/ 2147483646 w 359"/>
                <a:gd name="T3" fmla="*/ 2147483646 h 322"/>
                <a:gd name="T4" fmla="*/ 2147483646 w 359"/>
                <a:gd name="T5" fmla="*/ 2147483646 h 322"/>
                <a:gd name="T6" fmla="*/ 0 w 359"/>
                <a:gd name="T7" fmla="*/ 2147483646 h 322"/>
                <a:gd name="T8" fmla="*/ 0 w 359"/>
                <a:gd name="T9" fmla="*/ 2147483646 h 322"/>
                <a:gd name="T10" fmla="*/ 2147483646 w 359"/>
                <a:gd name="T11" fmla="*/ 2147483646 h 322"/>
                <a:gd name="T12" fmla="*/ 2147483646 w 359"/>
                <a:gd name="T13" fmla="*/ 0 h 322"/>
                <a:gd name="T14" fmla="*/ 2147483646 w 359"/>
                <a:gd name="T15" fmla="*/ 2147483646 h 322"/>
                <a:gd name="T16" fmla="*/ 0 60000 65536"/>
                <a:gd name="T17" fmla="*/ 0 60000 65536"/>
                <a:gd name="T18" fmla="*/ 0 60000 65536"/>
                <a:gd name="T19" fmla="*/ 0 60000 65536"/>
                <a:gd name="T20" fmla="*/ 0 60000 65536"/>
                <a:gd name="T21" fmla="*/ 0 60000 65536"/>
                <a:gd name="T22" fmla="*/ 0 60000 65536"/>
                <a:gd name="T23" fmla="*/ 0 60000 65536"/>
                <a:gd name="T24" fmla="*/ 0 w 359"/>
                <a:gd name="T25" fmla="*/ 0 h 322"/>
                <a:gd name="T26" fmla="*/ 359 w 359"/>
                <a:gd name="T27" fmla="*/ 322 h 3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9" h="322">
                  <a:moveTo>
                    <a:pt x="359" y="161"/>
                  </a:moveTo>
                  <a:lnTo>
                    <a:pt x="200" y="322"/>
                  </a:lnTo>
                  <a:lnTo>
                    <a:pt x="200" y="215"/>
                  </a:lnTo>
                  <a:lnTo>
                    <a:pt x="0" y="215"/>
                  </a:lnTo>
                  <a:lnTo>
                    <a:pt x="0" y="106"/>
                  </a:lnTo>
                  <a:lnTo>
                    <a:pt x="200" y="106"/>
                  </a:lnTo>
                  <a:lnTo>
                    <a:pt x="200" y="0"/>
                  </a:lnTo>
                  <a:lnTo>
                    <a:pt x="359" y="161"/>
                  </a:lnTo>
                  <a:close/>
                </a:path>
              </a:pathLst>
            </a:custGeom>
            <a:solidFill>
              <a:srgbClr val="FFFFFF"/>
            </a:solidFill>
            <a:ln w="3175">
              <a:solidFill>
                <a:srgbClr val="000000"/>
              </a:solidFill>
              <a:round/>
              <a:headEnd/>
              <a:tailEnd/>
            </a:ln>
          </p:spPr>
          <p:txBody>
            <a:bodyPr/>
            <a:lstStyle/>
            <a:p>
              <a:endParaRPr lang="zh-CN" altLang="en-US"/>
            </a:p>
          </p:txBody>
        </p:sp>
        <p:grpSp>
          <p:nvGrpSpPr>
            <p:cNvPr id="34910" name="Group 60"/>
            <p:cNvGrpSpPr>
              <a:grpSpLocks/>
            </p:cNvGrpSpPr>
            <p:nvPr/>
          </p:nvGrpSpPr>
          <p:grpSpPr bwMode="auto">
            <a:xfrm>
              <a:off x="6032500" y="2047875"/>
              <a:ext cx="2066925" cy="1084263"/>
              <a:chOff x="1995" y="1830"/>
              <a:chExt cx="1302" cy="683"/>
            </a:xfrm>
          </p:grpSpPr>
          <p:sp>
            <p:nvSpPr>
              <p:cNvPr id="34933" name="Freeform 61"/>
              <p:cNvSpPr>
                <a:spLocks/>
              </p:cNvSpPr>
              <p:nvPr/>
            </p:nvSpPr>
            <p:spPr bwMode="auto">
              <a:xfrm>
                <a:off x="2195" y="1830"/>
                <a:ext cx="1102" cy="361"/>
              </a:xfrm>
              <a:custGeom>
                <a:avLst/>
                <a:gdLst>
                  <a:gd name="T0" fmla="*/ 940 w 1102"/>
                  <a:gd name="T1" fmla="*/ 0 h 361"/>
                  <a:gd name="T2" fmla="*/ 977 w 1102"/>
                  <a:gd name="T3" fmla="*/ 3 h 361"/>
                  <a:gd name="T4" fmla="*/ 1010 w 1102"/>
                  <a:gd name="T5" fmla="*/ 16 h 361"/>
                  <a:gd name="T6" fmla="*/ 1040 w 1102"/>
                  <a:gd name="T7" fmla="*/ 34 h 361"/>
                  <a:gd name="T8" fmla="*/ 1067 w 1102"/>
                  <a:gd name="T9" fmla="*/ 60 h 361"/>
                  <a:gd name="T10" fmla="*/ 1085 w 1102"/>
                  <a:gd name="T11" fmla="*/ 91 h 361"/>
                  <a:gd name="T12" fmla="*/ 1097 w 1102"/>
                  <a:gd name="T13" fmla="*/ 125 h 361"/>
                  <a:gd name="T14" fmla="*/ 1102 w 1102"/>
                  <a:gd name="T15" fmla="*/ 161 h 361"/>
                  <a:gd name="T16" fmla="*/ 1097 w 1102"/>
                  <a:gd name="T17" fmla="*/ 180 h 361"/>
                  <a:gd name="T18" fmla="*/ 1082 w 1102"/>
                  <a:gd name="T19" fmla="*/ 198 h 361"/>
                  <a:gd name="T20" fmla="*/ 1060 w 1102"/>
                  <a:gd name="T21" fmla="*/ 216 h 361"/>
                  <a:gd name="T22" fmla="*/ 1027 w 1102"/>
                  <a:gd name="T23" fmla="*/ 234 h 361"/>
                  <a:gd name="T24" fmla="*/ 985 w 1102"/>
                  <a:gd name="T25" fmla="*/ 250 h 361"/>
                  <a:gd name="T26" fmla="*/ 935 w 1102"/>
                  <a:gd name="T27" fmla="*/ 265 h 361"/>
                  <a:gd name="T28" fmla="*/ 878 w 1102"/>
                  <a:gd name="T29" fmla="*/ 281 h 361"/>
                  <a:gd name="T30" fmla="*/ 813 w 1102"/>
                  <a:gd name="T31" fmla="*/ 296 h 361"/>
                  <a:gd name="T32" fmla="*/ 740 w 1102"/>
                  <a:gd name="T33" fmla="*/ 309 h 361"/>
                  <a:gd name="T34" fmla="*/ 663 w 1102"/>
                  <a:gd name="T35" fmla="*/ 320 h 361"/>
                  <a:gd name="T36" fmla="*/ 578 w 1102"/>
                  <a:gd name="T37" fmla="*/ 330 h 361"/>
                  <a:gd name="T38" fmla="*/ 491 w 1102"/>
                  <a:gd name="T39" fmla="*/ 340 h 361"/>
                  <a:gd name="T40" fmla="*/ 396 w 1102"/>
                  <a:gd name="T41" fmla="*/ 348 h 361"/>
                  <a:gd name="T42" fmla="*/ 302 w 1102"/>
                  <a:gd name="T43" fmla="*/ 353 h 361"/>
                  <a:gd name="T44" fmla="*/ 202 w 1102"/>
                  <a:gd name="T45" fmla="*/ 359 h 361"/>
                  <a:gd name="T46" fmla="*/ 102 w 1102"/>
                  <a:gd name="T47" fmla="*/ 361 h 361"/>
                  <a:gd name="T48" fmla="*/ 0 w 1102"/>
                  <a:gd name="T49" fmla="*/ 361 h 3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2"/>
                  <a:gd name="T76" fmla="*/ 0 h 361"/>
                  <a:gd name="T77" fmla="*/ 1102 w 1102"/>
                  <a:gd name="T78" fmla="*/ 361 h 3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2" h="361">
                    <a:moveTo>
                      <a:pt x="940" y="0"/>
                    </a:moveTo>
                    <a:lnTo>
                      <a:pt x="977" y="3"/>
                    </a:lnTo>
                    <a:lnTo>
                      <a:pt x="1010" y="16"/>
                    </a:lnTo>
                    <a:lnTo>
                      <a:pt x="1040" y="34"/>
                    </a:lnTo>
                    <a:lnTo>
                      <a:pt x="1067" y="60"/>
                    </a:lnTo>
                    <a:lnTo>
                      <a:pt x="1085" y="91"/>
                    </a:lnTo>
                    <a:lnTo>
                      <a:pt x="1097" y="125"/>
                    </a:lnTo>
                    <a:lnTo>
                      <a:pt x="1102" y="161"/>
                    </a:lnTo>
                    <a:lnTo>
                      <a:pt x="1097" y="180"/>
                    </a:lnTo>
                    <a:lnTo>
                      <a:pt x="1082" y="198"/>
                    </a:lnTo>
                    <a:lnTo>
                      <a:pt x="1060" y="216"/>
                    </a:lnTo>
                    <a:lnTo>
                      <a:pt x="1027" y="234"/>
                    </a:lnTo>
                    <a:lnTo>
                      <a:pt x="985" y="250"/>
                    </a:lnTo>
                    <a:lnTo>
                      <a:pt x="935" y="265"/>
                    </a:lnTo>
                    <a:lnTo>
                      <a:pt x="878" y="281"/>
                    </a:lnTo>
                    <a:lnTo>
                      <a:pt x="813" y="296"/>
                    </a:lnTo>
                    <a:lnTo>
                      <a:pt x="740" y="309"/>
                    </a:lnTo>
                    <a:lnTo>
                      <a:pt x="663" y="320"/>
                    </a:lnTo>
                    <a:lnTo>
                      <a:pt x="578" y="330"/>
                    </a:lnTo>
                    <a:lnTo>
                      <a:pt x="491" y="340"/>
                    </a:lnTo>
                    <a:lnTo>
                      <a:pt x="396" y="348"/>
                    </a:lnTo>
                    <a:lnTo>
                      <a:pt x="302" y="353"/>
                    </a:lnTo>
                    <a:lnTo>
                      <a:pt x="202" y="359"/>
                    </a:lnTo>
                    <a:lnTo>
                      <a:pt x="102" y="361"/>
                    </a:lnTo>
                    <a:lnTo>
                      <a:pt x="0" y="361"/>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34" name="Freeform 62"/>
              <p:cNvSpPr>
                <a:spLocks/>
              </p:cNvSpPr>
              <p:nvPr/>
            </p:nvSpPr>
            <p:spPr bwMode="auto">
              <a:xfrm>
                <a:off x="1995" y="2191"/>
                <a:ext cx="265" cy="298"/>
              </a:xfrm>
              <a:custGeom>
                <a:avLst/>
                <a:gdLst>
                  <a:gd name="T0" fmla="*/ 200 w 265"/>
                  <a:gd name="T1" fmla="*/ 0 h 298"/>
                  <a:gd name="T2" fmla="*/ 160 w 265"/>
                  <a:gd name="T3" fmla="*/ 3 h 298"/>
                  <a:gd name="T4" fmla="*/ 123 w 265"/>
                  <a:gd name="T5" fmla="*/ 16 h 298"/>
                  <a:gd name="T6" fmla="*/ 88 w 265"/>
                  <a:gd name="T7" fmla="*/ 34 h 298"/>
                  <a:gd name="T8" fmla="*/ 58 w 265"/>
                  <a:gd name="T9" fmla="*/ 57 h 298"/>
                  <a:gd name="T10" fmla="*/ 33 w 265"/>
                  <a:gd name="T11" fmla="*/ 88 h 298"/>
                  <a:gd name="T12" fmla="*/ 15 w 265"/>
                  <a:gd name="T13" fmla="*/ 122 h 298"/>
                  <a:gd name="T14" fmla="*/ 3 w 265"/>
                  <a:gd name="T15" fmla="*/ 161 h 298"/>
                  <a:gd name="T16" fmla="*/ 0 w 265"/>
                  <a:gd name="T17" fmla="*/ 200 h 298"/>
                  <a:gd name="T18" fmla="*/ 5 w 265"/>
                  <a:gd name="T19" fmla="*/ 218 h 298"/>
                  <a:gd name="T20" fmla="*/ 18 w 265"/>
                  <a:gd name="T21" fmla="*/ 236 h 298"/>
                  <a:gd name="T22" fmla="*/ 43 w 265"/>
                  <a:gd name="T23" fmla="*/ 252 h 298"/>
                  <a:gd name="T24" fmla="*/ 75 w 265"/>
                  <a:gd name="T25" fmla="*/ 267 h 298"/>
                  <a:gd name="T26" fmla="*/ 115 w 265"/>
                  <a:gd name="T27" fmla="*/ 278 h 298"/>
                  <a:gd name="T28" fmla="*/ 160 w 265"/>
                  <a:gd name="T29" fmla="*/ 288 h 298"/>
                  <a:gd name="T30" fmla="*/ 212 w 265"/>
                  <a:gd name="T31" fmla="*/ 296 h 298"/>
                  <a:gd name="T32" fmla="*/ 265 w 265"/>
                  <a:gd name="T33" fmla="*/ 298 h 2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5"/>
                  <a:gd name="T52" fmla="*/ 0 h 298"/>
                  <a:gd name="T53" fmla="*/ 265 w 265"/>
                  <a:gd name="T54" fmla="*/ 298 h 2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5" h="298">
                    <a:moveTo>
                      <a:pt x="200" y="0"/>
                    </a:moveTo>
                    <a:lnTo>
                      <a:pt x="160" y="3"/>
                    </a:lnTo>
                    <a:lnTo>
                      <a:pt x="123" y="16"/>
                    </a:lnTo>
                    <a:lnTo>
                      <a:pt x="88" y="34"/>
                    </a:lnTo>
                    <a:lnTo>
                      <a:pt x="58" y="57"/>
                    </a:lnTo>
                    <a:lnTo>
                      <a:pt x="33" y="88"/>
                    </a:lnTo>
                    <a:lnTo>
                      <a:pt x="15" y="122"/>
                    </a:lnTo>
                    <a:lnTo>
                      <a:pt x="3" y="161"/>
                    </a:lnTo>
                    <a:lnTo>
                      <a:pt x="0" y="200"/>
                    </a:lnTo>
                    <a:lnTo>
                      <a:pt x="5" y="218"/>
                    </a:lnTo>
                    <a:lnTo>
                      <a:pt x="18" y="236"/>
                    </a:lnTo>
                    <a:lnTo>
                      <a:pt x="43" y="252"/>
                    </a:lnTo>
                    <a:lnTo>
                      <a:pt x="75" y="267"/>
                    </a:lnTo>
                    <a:lnTo>
                      <a:pt x="115" y="278"/>
                    </a:lnTo>
                    <a:lnTo>
                      <a:pt x="160" y="288"/>
                    </a:lnTo>
                    <a:lnTo>
                      <a:pt x="212" y="296"/>
                    </a:lnTo>
                    <a:lnTo>
                      <a:pt x="265" y="298"/>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35" name="Freeform 63"/>
              <p:cNvSpPr>
                <a:spLocks/>
              </p:cNvSpPr>
              <p:nvPr/>
            </p:nvSpPr>
            <p:spPr bwMode="auto">
              <a:xfrm>
                <a:off x="2247" y="2466"/>
                <a:ext cx="48" cy="47"/>
              </a:xfrm>
              <a:custGeom>
                <a:avLst/>
                <a:gdLst>
                  <a:gd name="T0" fmla="*/ 48 w 48"/>
                  <a:gd name="T1" fmla="*/ 26 h 47"/>
                  <a:gd name="T2" fmla="*/ 0 w 48"/>
                  <a:gd name="T3" fmla="*/ 47 h 47"/>
                  <a:gd name="T4" fmla="*/ 5 w 48"/>
                  <a:gd name="T5" fmla="*/ 31 h 47"/>
                  <a:gd name="T6" fmla="*/ 8 w 48"/>
                  <a:gd name="T7" fmla="*/ 16 h 47"/>
                  <a:gd name="T8" fmla="*/ 3 w 48"/>
                  <a:gd name="T9" fmla="*/ 0 h 47"/>
                  <a:gd name="T10" fmla="*/ 48 w 48"/>
                  <a:gd name="T11" fmla="*/ 26 h 47"/>
                  <a:gd name="T12" fmla="*/ 0 60000 65536"/>
                  <a:gd name="T13" fmla="*/ 0 60000 65536"/>
                  <a:gd name="T14" fmla="*/ 0 60000 65536"/>
                  <a:gd name="T15" fmla="*/ 0 60000 65536"/>
                  <a:gd name="T16" fmla="*/ 0 60000 65536"/>
                  <a:gd name="T17" fmla="*/ 0 60000 65536"/>
                  <a:gd name="T18" fmla="*/ 0 w 48"/>
                  <a:gd name="T19" fmla="*/ 0 h 47"/>
                  <a:gd name="T20" fmla="*/ 48 w 48"/>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48" h="47">
                    <a:moveTo>
                      <a:pt x="48" y="26"/>
                    </a:moveTo>
                    <a:lnTo>
                      <a:pt x="0" y="47"/>
                    </a:lnTo>
                    <a:lnTo>
                      <a:pt x="5" y="31"/>
                    </a:lnTo>
                    <a:lnTo>
                      <a:pt x="8" y="16"/>
                    </a:lnTo>
                    <a:lnTo>
                      <a:pt x="3" y="0"/>
                    </a:lnTo>
                    <a:lnTo>
                      <a:pt x="4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4911" name="Group 64"/>
            <p:cNvGrpSpPr>
              <a:grpSpLocks/>
            </p:cNvGrpSpPr>
            <p:nvPr/>
          </p:nvGrpSpPr>
          <p:grpSpPr bwMode="auto">
            <a:xfrm>
              <a:off x="6032500" y="3000375"/>
              <a:ext cx="2066925" cy="1087438"/>
              <a:chOff x="1995" y="2430"/>
              <a:chExt cx="1302" cy="685"/>
            </a:xfrm>
          </p:grpSpPr>
          <p:sp>
            <p:nvSpPr>
              <p:cNvPr id="34930" name="Freeform 65"/>
              <p:cNvSpPr>
                <a:spLocks/>
              </p:cNvSpPr>
              <p:nvPr/>
            </p:nvSpPr>
            <p:spPr bwMode="auto">
              <a:xfrm>
                <a:off x="2195" y="2430"/>
                <a:ext cx="1102" cy="360"/>
              </a:xfrm>
              <a:custGeom>
                <a:avLst/>
                <a:gdLst>
                  <a:gd name="T0" fmla="*/ 940 w 1102"/>
                  <a:gd name="T1" fmla="*/ 0 h 360"/>
                  <a:gd name="T2" fmla="*/ 977 w 1102"/>
                  <a:gd name="T3" fmla="*/ 5 h 360"/>
                  <a:gd name="T4" fmla="*/ 1010 w 1102"/>
                  <a:gd name="T5" fmla="*/ 18 h 360"/>
                  <a:gd name="T6" fmla="*/ 1040 w 1102"/>
                  <a:gd name="T7" fmla="*/ 36 h 360"/>
                  <a:gd name="T8" fmla="*/ 1067 w 1102"/>
                  <a:gd name="T9" fmla="*/ 62 h 360"/>
                  <a:gd name="T10" fmla="*/ 1085 w 1102"/>
                  <a:gd name="T11" fmla="*/ 91 h 360"/>
                  <a:gd name="T12" fmla="*/ 1097 w 1102"/>
                  <a:gd name="T13" fmla="*/ 124 h 360"/>
                  <a:gd name="T14" fmla="*/ 1102 w 1102"/>
                  <a:gd name="T15" fmla="*/ 161 h 360"/>
                  <a:gd name="T16" fmla="*/ 1097 w 1102"/>
                  <a:gd name="T17" fmla="*/ 179 h 360"/>
                  <a:gd name="T18" fmla="*/ 1082 w 1102"/>
                  <a:gd name="T19" fmla="*/ 197 h 360"/>
                  <a:gd name="T20" fmla="*/ 1060 w 1102"/>
                  <a:gd name="T21" fmla="*/ 215 h 360"/>
                  <a:gd name="T22" fmla="*/ 1027 w 1102"/>
                  <a:gd name="T23" fmla="*/ 233 h 360"/>
                  <a:gd name="T24" fmla="*/ 985 w 1102"/>
                  <a:gd name="T25" fmla="*/ 251 h 360"/>
                  <a:gd name="T26" fmla="*/ 935 w 1102"/>
                  <a:gd name="T27" fmla="*/ 267 h 360"/>
                  <a:gd name="T28" fmla="*/ 878 w 1102"/>
                  <a:gd name="T29" fmla="*/ 283 h 360"/>
                  <a:gd name="T30" fmla="*/ 813 w 1102"/>
                  <a:gd name="T31" fmla="*/ 296 h 360"/>
                  <a:gd name="T32" fmla="*/ 740 w 1102"/>
                  <a:gd name="T33" fmla="*/ 309 h 360"/>
                  <a:gd name="T34" fmla="*/ 663 w 1102"/>
                  <a:gd name="T35" fmla="*/ 322 h 360"/>
                  <a:gd name="T36" fmla="*/ 578 w 1102"/>
                  <a:gd name="T37" fmla="*/ 332 h 360"/>
                  <a:gd name="T38" fmla="*/ 491 w 1102"/>
                  <a:gd name="T39" fmla="*/ 340 h 360"/>
                  <a:gd name="T40" fmla="*/ 396 w 1102"/>
                  <a:gd name="T41" fmla="*/ 347 h 360"/>
                  <a:gd name="T42" fmla="*/ 302 w 1102"/>
                  <a:gd name="T43" fmla="*/ 353 h 360"/>
                  <a:gd name="T44" fmla="*/ 202 w 1102"/>
                  <a:gd name="T45" fmla="*/ 358 h 360"/>
                  <a:gd name="T46" fmla="*/ 102 w 1102"/>
                  <a:gd name="T47" fmla="*/ 360 h 360"/>
                  <a:gd name="T48" fmla="*/ 0 w 1102"/>
                  <a:gd name="T49" fmla="*/ 360 h 3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2"/>
                  <a:gd name="T76" fmla="*/ 0 h 360"/>
                  <a:gd name="T77" fmla="*/ 1102 w 1102"/>
                  <a:gd name="T78" fmla="*/ 360 h 3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2" h="360">
                    <a:moveTo>
                      <a:pt x="940" y="0"/>
                    </a:moveTo>
                    <a:lnTo>
                      <a:pt x="977" y="5"/>
                    </a:lnTo>
                    <a:lnTo>
                      <a:pt x="1010" y="18"/>
                    </a:lnTo>
                    <a:lnTo>
                      <a:pt x="1040" y="36"/>
                    </a:lnTo>
                    <a:lnTo>
                      <a:pt x="1067" y="62"/>
                    </a:lnTo>
                    <a:lnTo>
                      <a:pt x="1085" y="91"/>
                    </a:lnTo>
                    <a:lnTo>
                      <a:pt x="1097" y="124"/>
                    </a:lnTo>
                    <a:lnTo>
                      <a:pt x="1102" y="161"/>
                    </a:lnTo>
                    <a:lnTo>
                      <a:pt x="1097" y="179"/>
                    </a:lnTo>
                    <a:lnTo>
                      <a:pt x="1082" y="197"/>
                    </a:lnTo>
                    <a:lnTo>
                      <a:pt x="1060" y="215"/>
                    </a:lnTo>
                    <a:lnTo>
                      <a:pt x="1027" y="233"/>
                    </a:lnTo>
                    <a:lnTo>
                      <a:pt x="985" y="251"/>
                    </a:lnTo>
                    <a:lnTo>
                      <a:pt x="935" y="267"/>
                    </a:lnTo>
                    <a:lnTo>
                      <a:pt x="878" y="283"/>
                    </a:lnTo>
                    <a:lnTo>
                      <a:pt x="813" y="296"/>
                    </a:lnTo>
                    <a:lnTo>
                      <a:pt x="740" y="309"/>
                    </a:lnTo>
                    <a:lnTo>
                      <a:pt x="663" y="322"/>
                    </a:lnTo>
                    <a:lnTo>
                      <a:pt x="578" y="332"/>
                    </a:lnTo>
                    <a:lnTo>
                      <a:pt x="491" y="340"/>
                    </a:lnTo>
                    <a:lnTo>
                      <a:pt x="396" y="347"/>
                    </a:lnTo>
                    <a:lnTo>
                      <a:pt x="302" y="353"/>
                    </a:lnTo>
                    <a:lnTo>
                      <a:pt x="202" y="358"/>
                    </a:lnTo>
                    <a:lnTo>
                      <a:pt x="102" y="360"/>
                    </a:lnTo>
                    <a:lnTo>
                      <a:pt x="0" y="36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31" name="Freeform 66"/>
              <p:cNvSpPr>
                <a:spLocks/>
              </p:cNvSpPr>
              <p:nvPr/>
            </p:nvSpPr>
            <p:spPr bwMode="auto">
              <a:xfrm>
                <a:off x="1995" y="2790"/>
                <a:ext cx="265" cy="301"/>
              </a:xfrm>
              <a:custGeom>
                <a:avLst/>
                <a:gdLst>
                  <a:gd name="T0" fmla="*/ 200 w 265"/>
                  <a:gd name="T1" fmla="*/ 0 h 301"/>
                  <a:gd name="T2" fmla="*/ 160 w 265"/>
                  <a:gd name="T3" fmla="*/ 6 h 301"/>
                  <a:gd name="T4" fmla="*/ 123 w 265"/>
                  <a:gd name="T5" fmla="*/ 16 h 301"/>
                  <a:gd name="T6" fmla="*/ 88 w 265"/>
                  <a:gd name="T7" fmla="*/ 34 h 301"/>
                  <a:gd name="T8" fmla="*/ 58 w 265"/>
                  <a:gd name="T9" fmla="*/ 60 h 301"/>
                  <a:gd name="T10" fmla="*/ 33 w 265"/>
                  <a:gd name="T11" fmla="*/ 91 h 301"/>
                  <a:gd name="T12" fmla="*/ 15 w 265"/>
                  <a:gd name="T13" fmla="*/ 125 h 301"/>
                  <a:gd name="T14" fmla="*/ 3 w 265"/>
                  <a:gd name="T15" fmla="*/ 161 h 301"/>
                  <a:gd name="T16" fmla="*/ 0 w 265"/>
                  <a:gd name="T17" fmla="*/ 200 h 301"/>
                  <a:gd name="T18" fmla="*/ 5 w 265"/>
                  <a:gd name="T19" fmla="*/ 218 h 301"/>
                  <a:gd name="T20" fmla="*/ 18 w 265"/>
                  <a:gd name="T21" fmla="*/ 237 h 301"/>
                  <a:gd name="T22" fmla="*/ 43 w 265"/>
                  <a:gd name="T23" fmla="*/ 255 h 301"/>
                  <a:gd name="T24" fmla="*/ 75 w 265"/>
                  <a:gd name="T25" fmla="*/ 268 h 301"/>
                  <a:gd name="T26" fmla="*/ 115 w 265"/>
                  <a:gd name="T27" fmla="*/ 281 h 301"/>
                  <a:gd name="T28" fmla="*/ 160 w 265"/>
                  <a:gd name="T29" fmla="*/ 291 h 301"/>
                  <a:gd name="T30" fmla="*/ 212 w 265"/>
                  <a:gd name="T31" fmla="*/ 296 h 301"/>
                  <a:gd name="T32" fmla="*/ 265 w 265"/>
                  <a:gd name="T33" fmla="*/ 301 h 30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5"/>
                  <a:gd name="T52" fmla="*/ 0 h 301"/>
                  <a:gd name="T53" fmla="*/ 265 w 265"/>
                  <a:gd name="T54" fmla="*/ 301 h 30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5" h="301">
                    <a:moveTo>
                      <a:pt x="200" y="0"/>
                    </a:moveTo>
                    <a:lnTo>
                      <a:pt x="160" y="6"/>
                    </a:lnTo>
                    <a:lnTo>
                      <a:pt x="123" y="16"/>
                    </a:lnTo>
                    <a:lnTo>
                      <a:pt x="88" y="34"/>
                    </a:lnTo>
                    <a:lnTo>
                      <a:pt x="58" y="60"/>
                    </a:lnTo>
                    <a:lnTo>
                      <a:pt x="33" y="91"/>
                    </a:lnTo>
                    <a:lnTo>
                      <a:pt x="15" y="125"/>
                    </a:lnTo>
                    <a:lnTo>
                      <a:pt x="3" y="161"/>
                    </a:lnTo>
                    <a:lnTo>
                      <a:pt x="0" y="200"/>
                    </a:lnTo>
                    <a:lnTo>
                      <a:pt x="5" y="218"/>
                    </a:lnTo>
                    <a:lnTo>
                      <a:pt x="18" y="237"/>
                    </a:lnTo>
                    <a:lnTo>
                      <a:pt x="43" y="255"/>
                    </a:lnTo>
                    <a:lnTo>
                      <a:pt x="75" y="268"/>
                    </a:lnTo>
                    <a:lnTo>
                      <a:pt x="115" y="281"/>
                    </a:lnTo>
                    <a:lnTo>
                      <a:pt x="160" y="291"/>
                    </a:lnTo>
                    <a:lnTo>
                      <a:pt x="212" y="296"/>
                    </a:lnTo>
                    <a:lnTo>
                      <a:pt x="265" y="301"/>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32" name="Freeform 67"/>
              <p:cNvSpPr>
                <a:spLocks/>
              </p:cNvSpPr>
              <p:nvPr/>
            </p:nvSpPr>
            <p:spPr bwMode="auto">
              <a:xfrm>
                <a:off x="2247" y="3068"/>
                <a:ext cx="48" cy="47"/>
              </a:xfrm>
              <a:custGeom>
                <a:avLst/>
                <a:gdLst>
                  <a:gd name="T0" fmla="*/ 48 w 48"/>
                  <a:gd name="T1" fmla="*/ 23 h 47"/>
                  <a:gd name="T2" fmla="*/ 0 w 48"/>
                  <a:gd name="T3" fmla="*/ 47 h 47"/>
                  <a:gd name="T4" fmla="*/ 5 w 48"/>
                  <a:gd name="T5" fmla="*/ 31 h 47"/>
                  <a:gd name="T6" fmla="*/ 8 w 48"/>
                  <a:gd name="T7" fmla="*/ 16 h 47"/>
                  <a:gd name="T8" fmla="*/ 3 w 48"/>
                  <a:gd name="T9" fmla="*/ 0 h 47"/>
                  <a:gd name="T10" fmla="*/ 48 w 48"/>
                  <a:gd name="T11" fmla="*/ 23 h 47"/>
                  <a:gd name="T12" fmla="*/ 0 60000 65536"/>
                  <a:gd name="T13" fmla="*/ 0 60000 65536"/>
                  <a:gd name="T14" fmla="*/ 0 60000 65536"/>
                  <a:gd name="T15" fmla="*/ 0 60000 65536"/>
                  <a:gd name="T16" fmla="*/ 0 60000 65536"/>
                  <a:gd name="T17" fmla="*/ 0 60000 65536"/>
                  <a:gd name="T18" fmla="*/ 0 w 48"/>
                  <a:gd name="T19" fmla="*/ 0 h 47"/>
                  <a:gd name="T20" fmla="*/ 48 w 48"/>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48" h="47">
                    <a:moveTo>
                      <a:pt x="48" y="23"/>
                    </a:moveTo>
                    <a:lnTo>
                      <a:pt x="0" y="47"/>
                    </a:lnTo>
                    <a:lnTo>
                      <a:pt x="5" y="31"/>
                    </a:lnTo>
                    <a:lnTo>
                      <a:pt x="8" y="16"/>
                    </a:lnTo>
                    <a:lnTo>
                      <a:pt x="3" y="0"/>
                    </a:lnTo>
                    <a:lnTo>
                      <a:pt x="48"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4912" name="Group 68"/>
            <p:cNvGrpSpPr>
              <a:grpSpLocks/>
            </p:cNvGrpSpPr>
            <p:nvPr/>
          </p:nvGrpSpPr>
          <p:grpSpPr bwMode="auto">
            <a:xfrm>
              <a:off x="4237038" y="3181350"/>
              <a:ext cx="228600" cy="228600"/>
              <a:chOff x="4176" y="1008"/>
              <a:chExt cx="192" cy="192"/>
            </a:xfrm>
          </p:grpSpPr>
          <p:sp>
            <p:nvSpPr>
              <p:cNvPr id="34928" name="Line 69"/>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29" name="Line 70"/>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913" name="Group 71"/>
            <p:cNvGrpSpPr>
              <a:grpSpLocks/>
            </p:cNvGrpSpPr>
            <p:nvPr/>
          </p:nvGrpSpPr>
          <p:grpSpPr bwMode="auto">
            <a:xfrm>
              <a:off x="7208838" y="3943350"/>
              <a:ext cx="228600" cy="228600"/>
              <a:chOff x="4176" y="1008"/>
              <a:chExt cx="192" cy="192"/>
            </a:xfrm>
          </p:grpSpPr>
          <p:sp>
            <p:nvSpPr>
              <p:cNvPr id="34926" name="Line 72"/>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27" name="Line 73"/>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914" name="Group 74"/>
            <p:cNvGrpSpPr>
              <a:grpSpLocks/>
            </p:cNvGrpSpPr>
            <p:nvPr/>
          </p:nvGrpSpPr>
          <p:grpSpPr bwMode="auto">
            <a:xfrm>
              <a:off x="3932238" y="2495550"/>
              <a:ext cx="228600" cy="228600"/>
              <a:chOff x="4176" y="1008"/>
              <a:chExt cx="192" cy="192"/>
            </a:xfrm>
          </p:grpSpPr>
          <p:sp>
            <p:nvSpPr>
              <p:cNvPr id="34924" name="Line 75"/>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25" name="Line 76"/>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915" name="Group 77"/>
            <p:cNvGrpSpPr>
              <a:grpSpLocks/>
            </p:cNvGrpSpPr>
            <p:nvPr/>
          </p:nvGrpSpPr>
          <p:grpSpPr bwMode="auto">
            <a:xfrm>
              <a:off x="6904038" y="2038350"/>
              <a:ext cx="228600" cy="228600"/>
              <a:chOff x="4176" y="1008"/>
              <a:chExt cx="192" cy="192"/>
            </a:xfrm>
          </p:grpSpPr>
          <p:sp>
            <p:nvSpPr>
              <p:cNvPr id="34922" name="Line 78"/>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23" name="Line 79"/>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916" name="Group 80"/>
            <p:cNvGrpSpPr>
              <a:grpSpLocks/>
            </p:cNvGrpSpPr>
            <p:nvPr/>
          </p:nvGrpSpPr>
          <p:grpSpPr bwMode="auto">
            <a:xfrm>
              <a:off x="4237038" y="2876550"/>
              <a:ext cx="228600" cy="228600"/>
              <a:chOff x="4176" y="1008"/>
              <a:chExt cx="192" cy="192"/>
            </a:xfrm>
          </p:grpSpPr>
          <p:sp>
            <p:nvSpPr>
              <p:cNvPr id="34920" name="Line 81"/>
              <p:cNvSpPr>
                <a:spLocks noChangeShapeType="1"/>
              </p:cNvSpPr>
              <p:nvPr/>
            </p:nvSpPr>
            <p:spPr bwMode="auto">
              <a:xfrm flipH="1">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21" name="Line 82"/>
              <p:cNvSpPr>
                <a:spLocks noChangeShapeType="1"/>
              </p:cNvSpPr>
              <p:nvPr/>
            </p:nvSpPr>
            <p:spPr bwMode="auto">
              <a:xfrm>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917" name="Group 83"/>
            <p:cNvGrpSpPr>
              <a:grpSpLocks/>
            </p:cNvGrpSpPr>
            <p:nvPr/>
          </p:nvGrpSpPr>
          <p:grpSpPr bwMode="auto">
            <a:xfrm>
              <a:off x="7208838" y="3028950"/>
              <a:ext cx="228600" cy="228600"/>
              <a:chOff x="4176" y="1008"/>
              <a:chExt cx="192" cy="192"/>
            </a:xfrm>
          </p:grpSpPr>
          <p:sp>
            <p:nvSpPr>
              <p:cNvPr id="34918" name="Line 84"/>
              <p:cNvSpPr>
                <a:spLocks noChangeShapeType="1"/>
              </p:cNvSpPr>
              <p:nvPr/>
            </p:nvSpPr>
            <p:spPr bwMode="auto">
              <a:xfrm flipH="1">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19" name="Line 85"/>
              <p:cNvSpPr>
                <a:spLocks noChangeShapeType="1"/>
              </p:cNvSpPr>
              <p:nvPr/>
            </p:nvSpPr>
            <p:spPr bwMode="auto">
              <a:xfrm>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4820" name="组合 86"/>
          <p:cNvGrpSpPr>
            <a:grpSpLocks/>
          </p:cNvGrpSpPr>
          <p:nvPr/>
        </p:nvGrpSpPr>
        <p:grpSpPr bwMode="auto">
          <a:xfrm>
            <a:off x="5137150" y="3619500"/>
            <a:ext cx="3670300" cy="2689225"/>
            <a:chOff x="3016250" y="1187450"/>
            <a:chExt cx="5791200" cy="3962400"/>
          </a:xfrm>
        </p:grpSpPr>
        <p:sp>
          <p:nvSpPr>
            <p:cNvPr id="34821" name="Rectangle 2"/>
            <p:cNvSpPr>
              <a:spLocks noChangeArrowheads="1"/>
            </p:cNvSpPr>
            <p:nvPr/>
          </p:nvSpPr>
          <p:spPr bwMode="auto">
            <a:xfrm>
              <a:off x="3016250" y="1187450"/>
              <a:ext cx="5791200" cy="3962400"/>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grpSp>
          <p:nvGrpSpPr>
            <p:cNvPr id="34822" name="Group 3"/>
            <p:cNvGrpSpPr>
              <a:grpSpLocks/>
            </p:cNvGrpSpPr>
            <p:nvPr/>
          </p:nvGrpSpPr>
          <p:grpSpPr bwMode="auto">
            <a:xfrm>
              <a:off x="4629150" y="1357313"/>
              <a:ext cx="2109788" cy="1169987"/>
              <a:chOff x="1160" y="1259"/>
              <a:chExt cx="1329" cy="737"/>
            </a:xfrm>
          </p:grpSpPr>
          <p:sp>
            <p:nvSpPr>
              <p:cNvPr id="34884" name="Rectangle 4"/>
              <p:cNvSpPr>
                <a:spLocks noChangeArrowheads="1"/>
              </p:cNvSpPr>
              <p:nvPr/>
            </p:nvSpPr>
            <p:spPr bwMode="auto">
              <a:xfrm>
                <a:off x="2047" y="1365"/>
                <a:ext cx="294" cy="210"/>
              </a:xfrm>
              <a:prstGeom prst="rect">
                <a:avLst/>
              </a:prstGeom>
              <a:solidFill>
                <a:srgbClr val="FFFFFF"/>
              </a:solidFill>
              <a:ln w="1111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885" name="Freeform 5"/>
              <p:cNvSpPr>
                <a:spLocks/>
              </p:cNvSpPr>
              <p:nvPr/>
            </p:nvSpPr>
            <p:spPr bwMode="auto">
              <a:xfrm>
                <a:off x="2047" y="1259"/>
                <a:ext cx="441" cy="106"/>
              </a:xfrm>
              <a:custGeom>
                <a:avLst/>
                <a:gdLst>
                  <a:gd name="T0" fmla="*/ 0 w 441"/>
                  <a:gd name="T1" fmla="*/ 106 h 106"/>
                  <a:gd name="T2" fmla="*/ 147 w 441"/>
                  <a:gd name="T3" fmla="*/ 0 h 106"/>
                  <a:gd name="T4" fmla="*/ 441 w 441"/>
                  <a:gd name="T5" fmla="*/ 0 h 106"/>
                  <a:gd name="T6" fmla="*/ 294 w 441"/>
                  <a:gd name="T7" fmla="*/ 106 h 106"/>
                  <a:gd name="T8" fmla="*/ 0 60000 65536"/>
                  <a:gd name="T9" fmla="*/ 0 60000 65536"/>
                  <a:gd name="T10" fmla="*/ 0 60000 65536"/>
                  <a:gd name="T11" fmla="*/ 0 60000 65536"/>
                  <a:gd name="T12" fmla="*/ 0 w 441"/>
                  <a:gd name="T13" fmla="*/ 0 h 106"/>
                  <a:gd name="T14" fmla="*/ 441 w 441"/>
                  <a:gd name="T15" fmla="*/ 106 h 106"/>
                </a:gdLst>
                <a:ahLst/>
                <a:cxnLst>
                  <a:cxn ang="T8">
                    <a:pos x="T0" y="T1"/>
                  </a:cxn>
                  <a:cxn ang="T9">
                    <a:pos x="T2" y="T3"/>
                  </a:cxn>
                  <a:cxn ang="T10">
                    <a:pos x="T4" y="T5"/>
                  </a:cxn>
                  <a:cxn ang="T11">
                    <a:pos x="T6" y="T7"/>
                  </a:cxn>
                </a:cxnLst>
                <a:rect l="T12" t="T13" r="T14" b="T15"/>
                <a:pathLst>
                  <a:path w="441" h="106">
                    <a:moveTo>
                      <a:pt x="0" y="106"/>
                    </a:moveTo>
                    <a:lnTo>
                      <a:pt x="147" y="0"/>
                    </a:lnTo>
                    <a:lnTo>
                      <a:pt x="441"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86" name="Line 6"/>
              <p:cNvSpPr>
                <a:spLocks noChangeShapeType="1"/>
              </p:cNvSpPr>
              <p:nvPr/>
            </p:nvSpPr>
            <p:spPr bwMode="auto">
              <a:xfrm>
                <a:off x="2488" y="1259"/>
                <a:ext cx="1" cy="21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7" name="Line 7"/>
              <p:cNvSpPr>
                <a:spLocks noChangeShapeType="1"/>
              </p:cNvSpPr>
              <p:nvPr/>
            </p:nvSpPr>
            <p:spPr bwMode="auto">
              <a:xfrm flipV="1">
                <a:off x="2341" y="1469"/>
                <a:ext cx="147" cy="10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8" name="Rectangle 8"/>
              <p:cNvSpPr>
                <a:spLocks noChangeArrowheads="1"/>
              </p:cNvSpPr>
              <p:nvPr/>
            </p:nvSpPr>
            <p:spPr bwMode="auto">
              <a:xfrm>
                <a:off x="1752" y="1365"/>
                <a:ext cx="295" cy="210"/>
              </a:xfrm>
              <a:prstGeom prst="rect">
                <a:avLst/>
              </a:prstGeom>
              <a:solidFill>
                <a:srgbClr val="FFFFFF"/>
              </a:solidFill>
              <a:ln w="1111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889" name="Freeform 9"/>
              <p:cNvSpPr>
                <a:spLocks/>
              </p:cNvSpPr>
              <p:nvPr/>
            </p:nvSpPr>
            <p:spPr bwMode="auto">
              <a:xfrm>
                <a:off x="1752" y="1259"/>
                <a:ext cx="442" cy="106"/>
              </a:xfrm>
              <a:custGeom>
                <a:avLst/>
                <a:gdLst>
                  <a:gd name="T0" fmla="*/ 0 w 442"/>
                  <a:gd name="T1" fmla="*/ 106 h 106"/>
                  <a:gd name="T2" fmla="*/ 148 w 442"/>
                  <a:gd name="T3" fmla="*/ 0 h 106"/>
                  <a:gd name="T4" fmla="*/ 442 w 442"/>
                  <a:gd name="T5" fmla="*/ 0 h 106"/>
                  <a:gd name="T6" fmla="*/ 0 60000 65536"/>
                  <a:gd name="T7" fmla="*/ 0 60000 65536"/>
                  <a:gd name="T8" fmla="*/ 0 60000 65536"/>
                  <a:gd name="T9" fmla="*/ 0 w 442"/>
                  <a:gd name="T10" fmla="*/ 0 h 106"/>
                  <a:gd name="T11" fmla="*/ 442 w 442"/>
                  <a:gd name="T12" fmla="*/ 106 h 106"/>
                </a:gdLst>
                <a:ahLst/>
                <a:cxnLst>
                  <a:cxn ang="T6">
                    <a:pos x="T0" y="T1"/>
                  </a:cxn>
                  <a:cxn ang="T7">
                    <a:pos x="T2" y="T3"/>
                  </a:cxn>
                  <a:cxn ang="T8">
                    <a:pos x="T4" y="T5"/>
                  </a:cxn>
                </a:cxnLst>
                <a:rect l="T9" t="T10" r="T11" b="T12"/>
                <a:pathLst>
                  <a:path w="442" h="106">
                    <a:moveTo>
                      <a:pt x="0" y="106"/>
                    </a:moveTo>
                    <a:lnTo>
                      <a:pt x="148" y="0"/>
                    </a:lnTo>
                    <a:lnTo>
                      <a:pt x="442"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90" name="Rectangle 10"/>
              <p:cNvSpPr>
                <a:spLocks noChangeArrowheads="1"/>
              </p:cNvSpPr>
              <p:nvPr/>
            </p:nvSpPr>
            <p:spPr bwMode="auto">
              <a:xfrm>
                <a:off x="1455" y="1365"/>
                <a:ext cx="297" cy="210"/>
              </a:xfrm>
              <a:prstGeom prst="rect">
                <a:avLst/>
              </a:prstGeom>
              <a:solidFill>
                <a:srgbClr val="FFFFFF"/>
              </a:solidFill>
              <a:ln w="1111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891" name="Freeform 11"/>
              <p:cNvSpPr>
                <a:spLocks/>
              </p:cNvSpPr>
              <p:nvPr/>
            </p:nvSpPr>
            <p:spPr bwMode="auto">
              <a:xfrm>
                <a:off x="1455" y="1259"/>
                <a:ext cx="445" cy="106"/>
              </a:xfrm>
              <a:custGeom>
                <a:avLst/>
                <a:gdLst>
                  <a:gd name="T0" fmla="*/ 0 w 445"/>
                  <a:gd name="T1" fmla="*/ 106 h 106"/>
                  <a:gd name="T2" fmla="*/ 150 w 445"/>
                  <a:gd name="T3" fmla="*/ 0 h 106"/>
                  <a:gd name="T4" fmla="*/ 445 w 445"/>
                  <a:gd name="T5" fmla="*/ 0 h 106"/>
                  <a:gd name="T6" fmla="*/ 0 60000 65536"/>
                  <a:gd name="T7" fmla="*/ 0 60000 65536"/>
                  <a:gd name="T8" fmla="*/ 0 60000 65536"/>
                  <a:gd name="T9" fmla="*/ 0 w 445"/>
                  <a:gd name="T10" fmla="*/ 0 h 106"/>
                  <a:gd name="T11" fmla="*/ 445 w 445"/>
                  <a:gd name="T12" fmla="*/ 106 h 106"/>
                </a:gdLst>
                <a:ahLst/>
                <a:cxnLst>
                  <a:cxn ang="T6">
                    <a:pos x="T0" y="T1"/>
                  </a:cxn>
                  <a:cxn ang="T7">
                    <a:pos x="T2" y="T3"/>
                  </a:cxn>
                  <a:cxn ang="T8">
                    <a:pos x="T4" y="T5"/>
                  </a:cxn>
                </a:cxnLst>
                <a:rect l="T9" t="T10" r="T11" b="T12"/>
                <a:pathLst>
                  <a:path w="445" h="106">
                    <a:moveTo>
                      <a:pt x="0" y="106"/>
                    </a:moveTo>
                    <a:lnTo>
                      <a:pt x="150" y="0"/>
                    </a:lnTo>
                    <a:lnTo>
                      <a:pt x="445"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92" name="Rectangle 12"/>
              <p:cNvSpPr>
                <a:spLocks noChangeArrowheads="1"/>
              </p:cNvSpPr>
              <p:nvPr/>
            </p:nvSpPr>
            <p:spPr bwMode="auto">
              <a:xfrm>
                <a:off x="1160" y="1365"/>
                <a:ext cx="295" cy="210"/>
              </a:xfrm>
              <a:prstGeom prst="rect">
                <a:avLst/>
              </a:prstGeom>
              <a:solidFill>
                <a:srgbClr val="FFFFFF"/>
              </a:solidFill>
              <a:ln w="1111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893" name="Freeform 13"/>
              <p:cNvSpPr>
                <a:spLocks/>
              </p:cNvSpPr>
              <p:nvPr/>
            </p:nvSpPr>
            <p:spPr bwMode="auto">
              <a:xfrm>
                <a:off x="1160" y="1259"/>
                <a:ext cx="445" cy="106"/>
              </a:xfrm>
              <a:custGeom>
                <a:avLst/>
                <a:gdLst>
                  <a:gd name="T0" fmla="*/ 0 w 445"/>
                  <a:gd name="T1" fmla="*/ 106 h 106"/>
                  <a:gd name="T2" fmla="*/ 148 w 445"/>
                  <a:gd name="T3" fmla="*/ 0 h 106"/>
                  <a:gd name="T4" fmla="*/ 445 w 445"/>
                  <a:gd name="T5" fmla="*/ 0 h 106"/>
                  <a:gd name="T6" fmla="*/ 0 60000 65536"/>
                  <a:gd name="T7" fmla="*/ 0 60000 65536"/>
                  <a:gd name="T8" fmla="*/ 0 60000 65536"/>
                  <a:gd name="T9" fmla="*/ 0 w 445"/>
                  <a:gd name="T10" fmla="*/ 0 h 106"/>
                  <a:gd name="T11" fmla="*/ 445 w 445"/>
                  <a:gd name="T12" fmla="*/ 106 h 106"/>
                </a:gdLst>
                <a:ahLst/>
                <a:cxnLst>
                  <a:cxn ang="T6">
                    <a:pos x="T0" y="T1"/>
                  </a:cxn>
                  <a:cxn ang="T7">
                    <a:pos x="T2" y="T3"/>
                  </a:cxn>
                  <a:cxn ang="T8">
                    <a:pos x="T4" y="T5"/>
                  </a:cxn>
                </a:cxnLst>
                <a:rect l="T9" t="T10" r="T11" b="T12"/>
                <a:pathLst>
                  <a:path w="445" h="106">
                    <a:moveTo>
                      <a:pt x="0" y="106"/>
                    </a:moveTo>
                    <a:lnTo>
                      <a:pt x="148" y="0"/>
                    </a:lnTo>
                    <a:lnTo>
                      <a:pt x="445"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94" name="Rectangle 14"/>
              <p:cNvSpPr>
                <a:spLocks noChangeArrowheads="1"/>
              </p:cNvSpPr>
              <p:nvPr/>
            </p:nvSpPr>
            <p:spPr bwMode="auto">
              <a:xfrm>
                <a:off x="2047" y="1575"/>
                <a:ext cx="294" cy="211"/>
              </a:xfrm>
              <a:prstGeom prst="rect">
                <a:avLst/>
              </a:prstGeom>
              <a:solidFill>
                <a:srgbClr val="FFFFFF"/>
              </a:solidFill>
              <a:ln w="1111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895" name="Rectangle 15"/>
              <p:cNvSpPr>
                <a:spLocks noChangeArrowheads="1"/>
              </p:cNvSpPr>
              <p:nvPr/>
            </p:nvSpPr>
            <p:spPr bwMode="auto">
              <a:xfrm>
                <a:off x="1752" y="1575"/>
                <a:ext cx="295" cy="211"/>
              </a:xfrm>
              <a:prstGeom prst="rect">
                <a:avLst/>
              </a:prstGeom>
              <a:solidFill>
                <a:srgbClr val="FFFFFF"/>
              </a:solidFill>
              <a:ln w="1111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896" name="Rectangle 16"/>
              <p:cNvSpPr>
                <a:spLocks noChangeArrowheads="1"/>
              </p:cNvSpPr>
              <p:nvPr/>
            </p:nvSpPr>
            <p:spPr bwMode="auto">
              <a:xfrm>
                <a:off x="1455" y="1575"/>
                <a:ext cx="297" cy="211"/>
              </a:xfrm>
              <a:prstGeom prst="rect">
                <a:avLst/>
              </a:prstGeom>
              <a:solidFill>
                <a:srgbClr val="FFFFFF"/>
              </a:solidFill>
              <a:ln w="1111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897" name="Rectangle 17"/>
              <p:cNvSpPr>
                <a:spLocks noChangeArrowheads="1"/>
              </p:cNvSpPr>
              <p:nvPr/>
            </p:nvSpPr>
            <p:spPr bwMode="auto">
              <a:xfrm>
                <a:off x="1160" y="1575"/>
                <a:ext cx="295" cy="211"/>
              </a:xfrm>
              <a:prstGeom prst="rect">
                <a:avLst/>
              </a:prstGeom>
              <a:solidFill>
                <a:srgbClr val="FFFFFF"/>
              </a:solidFill>
              <a:ln w="1111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898" name="Rectangle 18"/>
              <p:cNvSpPr>
                <a:spLocks noChangeArrowheads="1"/>
              </p:cNvSpPr>
              <p:nvPr/>
            </p:nvSpPr>
            <p:spPr bwMode="auto">
              <a:xfrm>
                <a:off x="2047" y="1786"/>
                <a:ext cx="294" cy="210"/>
              </a:xfrm>
              <a:prstGeom prst="rect">
                <a:avLst/>
              </a:prstGeom>
              <a:solidFill>
                <a:srgbClr val="FFFFFF"/>
              </a:solidFill>
              <a:ln w="1111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899" name="Rectangle 19"/>
              <p:cNvSpPr>
                <a:spLocks noChangeArrowheads="1"/>
              </p:cNvSpPr>
              <p:nvPr/>
            </p:nvSpPr>
            <p:spPr bwMode="auto">
              <a:xfrm>
                <a:off x="1752" y="1786"/>
                <a:ext cx="295" cy="210"/>
              </a:xfrm>
              <a:prstGeom prst="rect">
                <a:avLst/>
              </a:prstGeom>
              <a:solidFill>
                <a:srgbClr val="FFFFFF"/>
              </a:solidFill>
              <a:ln w="1111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900" name="Rectangle 20"/>
              <p:cNvSpPr>
                <a:spLocks noChangeArrowheads="1"/>
              </p:cNvSpPr>
              <p:nvPr/>
            </p:nvSpPr>
            <p:spPr bwMode="auto">
              <a:xfrm>
                <a:off x="1455" y="1786"/>
                <a:ext cx="297" cy="210"/>
              </a:xfrm>
              <a:prstGeom prst="rect">
                <a:avLst/>
              </a:prstGeom>
              <a:solidFill>
                <a:srgbClr val="FFFFFF"/>
              </a:solidFill>
              <a:ln w="1111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901" name="Rectangle 21"/>
              <p:cNvSpPr>
                <a:spLocks noChangeArrowheads="1"/>
              </p:cNvSpPr>
              <p:nvPr/>
            </p:nvSpPr>
            <p:spPr bwMode="auto">
              <a:xfrm>
                <a:off x="1160" y="1786"/>
                <a:ext cx="295" cy="210"/>
              </a:xfrm>
              <a:prstGeom prst="rect">
                <a:avLst/>
              </a:prstGeom>
              <a:solidFill>
                <a:srgbClr val="FFFFFF"/>
              </a:solidFill>
              <a:ln w="1111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902" name="Freeform 22"/>
              <p:cNvSpPr>
                <a:spLocks/>
              </p:cNvSpPr>
              <p:nvPr/>
            </p:nvSpPr>
            <p:spPr bwMode="auto">
              <a:xfrm>
                <a:off x="2341" y="1469"/>
                <a:ext cx="147" cy="317"/>
              </a:xfrm>
              <a:custGeom>
                <a:avLst/>
                <a:gdLst>
                  <a:gd name="T0" fmla="*/ 0 w 147"/>
                  <a:gd name="T1" fmla="*/ 317 h 317"/>
                  <a:gd name="T2" fmla="*/ 147 w 147"/>
                  <a:gd name="T3" fmla="*/ 210 h 317"/>
                  <a:gd name="T4" fmla="*/ 147 w 147"/>
                  <a:gd name="T5" fmla="*/ 0 h 317"/>
                  <a:gd name="T6" fmla="*/ 0 60000 65536"/>
                  <a:gd name="T7" fmla="*/ 0 60000 65536"/>
                  <a:gd name="T8" fmla="*/ 0 60000 65536"/>
                  <a:gd name="T9" fmla="*/ 0 w 147"/>
                  <a:gd name="T10" fmla="*/ 0 h 317"/>
                  <a:gd name="T11" fmla="*/ 147 w 147"/>
                  <a:gd name="T12" fmla="*/ 317 h 317"/>
                </a:gdLst>
                <a:ahLst/>
                <a:cxnLst>
                  <a:cxn ang="T6">
                    <a:pos x="T0" y="T1"/>
                  </a:cxn>
                  <a:cxn ang="T7">
                    <a:pos x="T2" y="T3"/>
                  </a:cxn>
                  <a:cxn ang="T8">
                    <a:pos x="T4" y="T5"/>
                  </a:cxn>
                </a:cxnLst>
                <a:rect l="T9" t="T10" r="T11" b="T12"/>
                <a:pathLst>
                  <a:path w="147" h="317">
                    <a:moveTo>
                      <a:pt x="0" y="317"/>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903" name="Freeform 23"/>
              <p:cNvSpPr>
                <a:spLocks/>
              </p:cNvSpPr>
              <p:nvPr/>
            </p:nvSpPr>
            <p:spPr bwMode="auto">
              <a:xfrm>
                <a:off x="2341" y="1679"/>
                <a:ext cx="147" cy="317"/>
              </a:xfrm>
              <a:custGeom>
                <a:avLst/>
                <a:gdLst>
                  <a:gd name="T0" fmla="*/ 0 w 147"/>
                  <a:gd name="T1" fmla="*/ 317 h 317"/>
                  <a:gd name="T2" fmla="*/ 147 w 147"/>
                  <a:gd name="T3" fmla="*/ 210 h 317"/>
                  <a:gd name="T4" fmla="*/ 147 w 147"/>
                  <a:gd name="T5" fmla="*/ 0 h 317"/>
                  <a:gd name="T6" fmla="*/ 0 60000 65536"/>
                  <a:gd name="T7" fmla="*/ 0 60000 65536"/>
                  <a:gd name="T8" fmla="*/ 0 60000 65536"/>
                  <a:gd name="T9" fmla="*/ 0 w 147"/>
                  <a:gd name="T10" fmla="*/ 0 h 317"/>
                  <a:gd name="T11" fmla="*/ 147 w 147"/>
                  <a:gd name="T12" fmla="*/ 317 h 317"/>
                </a:gdLst>
                <a:ahLst/>
                <a:cxnLst>
                  <a:cxn ang="T6">
                    <a:pos x="T0" y="T1"/>
                  </a:cxn>
                  <a:cxn ang="T7">
                    <a:pos x="T2" y="T3"/>
                  </a:cxn>
                  <a:cxn ang="T8">
                    <a:pos x="T4" y="T5"/>
                  </a:cxn>
                </a:cxnLst>
                <a:rect l="T9" t="T10" r="T11" b="T12"/>
                <a:pathLst>
                  <a:path w="147" h="317">
                    <a:moveTo>
                      <a:pt x="0" y="317"/>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4823" name="Freeform 24"/>
            <p:cNvSpPr>
              <a:spLocks/>
            </p:cNvSpPr>
            <p:nvPr/>
          </p:nvSpPr>
          <p:spPr bwMode="auto">
            <a:xfrm>
              <a:off x="5149850" y="2735263"/>
              <a:ext cx="752475" cy="596900"/>
            </a:xfrm>
            <a:custGeom>
              <a:avLst/>
              <a:gdLst>
                <a:gd name="T0" fmla="*/ 2147483646 w 474"/>
                <a:gd name="T1" fmla="*/ 2147483646 h 376"/>
                <a:gd name="T2" fmla="*/ 0 w 474"/>
                <a:gd name="T3" fmla="*/ 2147483646 h 376"/>
                <a:gd name="T4" fmla="*/ 2147483646 w 474"/>
                <a:gd name="T5" fmla="*/ 2147483646 h 376"/>
                <a:gd name="T6" fmla="*/ 2147483646 w 474"/>
                <a:gd name="T7" fmla="*/ 0 h 376"/>
                <a:gd name="T8" fmla="*/ 2147483646 w 474"/>
                <a:gd name="T9" fmla="*/ 0 h 376"/>
                <a:gd name="T10" fmla="*/ 2147483646 w 474"/>
                <a:gd name="T11" fmla="*/ 2147483646 h 376"/>
                <a:gd name="T12" fmla="*/ 2147483646 w 474"/>
                <a:gd name="T13" fmla="*/ 2147483646 h 376"/>
                <a:gd name="T14" fmla="*/ 2147483646 w 474"/>
                <a:gd name="T15" fmla="*/ 2147483646 h 376"/>
                <a:gd name="T16" fmla="*/ 0 60000 65536"/>
                <a:gd name="T17" fmla="*/ 0 60000 65536"/>
                <a:gd name="T18" fmla="*/ 0 60000 65536"/>
                <a:gd name="T19" fmla="*/ 0 60000 65536"/>
                <a:gd name="T20" fmla="*/ 0 60000 65536"/>
                <a:gd name="T21" fmla="*/ 0 60000 65536"/>
                <a:gd name="T22" fmla="*/ 0 60000 65536"/>
                <a:gd name="T23" fmla="*/ 0 60000 65536"/>
                <a:gd name="T24" fmla="*/ 0 w 474"/>
                <a:gd name="T25" fmla="*/ 0 h 376"/>
                <a:gd name="T26" fmla="*/ 474 w 474"/>
                <a:gd name="T27" fmla="*/ 376 h 3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74" h="376">
                  <a:moveTo>
                    <a:pt x="235" y="376"/>
                  </a:moveTo>
                  <a:lnTo>
                    <a:pt x="0" y="210"/>
                  </a:lnTo>
                  <a:lnTo>
                    <a:pt x="154" y="210"/>
                  </a:lnTo>
                  <a:lnTo>
                    <a:pt x="154" y="0"/>
                  </a:lnTo>
                  <a:lnTo>
                    <a:pt x="316" y="0"/>
                  </a:lnTo>
                  <a:lnTo>
                    <a:pt x="316" y="210"/>
                  </a:lnTo>
                  <a:lnTo>
                    <a:pt x="474" y="210"/>
                  </a:lnTo>
                  <a:lnTo>
                    <a:pt x="235" y="376"/>
                  </a:lnTo>
                  <a:close/>
                </a:path>
              </a:pathLst>
            </a:custGeom>
            <a:solidFill>
              <a:srgbClr val="FFFFFF"/>
            </a:solidFill>
            <a:ln w="6350">
              <a:solidFill>
                <a:srgbClr val="000000"/>
              </a:solidFill>
              <a:round/>
              <a:headEnd/>
              <a:tailEnd/>
            </a:ln>
          </p:spPr>
          <p:txBody>
            <a:bodyPr/>
            <a:lstStyle/>
            <a:p>
              <a:endParaRPr lang="zh-CN" altLang="en-US"/>
            </a:p>
          </p:txBody>
        </p:sp>
        <p:grpSp>
          <p:nvGrpSpPr>
            <p:cNvPr id="34824" name="Group 25"/>
            <p:cNvGrpSpPr>
              <a:grpSpLocks/>
            </p:cNvGrpSpPr>
            <p:nvPr/>
          </p:nvGrpSpPr>
          <p:grpSpPr bwMode="auto">
            <a:xfrm>
              <a:off x="3649663" y="3567113"/>
              <a:ext cx="708025" cy="1173162"/>
              <a:chOff x="543" y="2651"/>
              <a:chExt cx="446" cy="739"/>
            </a:xfrm>
          </p:grpSpPr>
          <p:sp>
            <p:nvSpPr>
              <p:cNvPr id="34876" name="Rectangle 26"/>
              <p:cNvSpPr>
                <a:spLocks noChangeArrowheads="1"/>
              </p:cNvSpPr>
              <p:nvPr/>
            </p:nvSpPr>
            <p:spPr bwMode="auto">
              <a:xfrm>
                <a:off x="543" y="2757"/>
                <a:ext cx="294" cy="210"/>
              </a:xfrm>
              <a:prstGeom prst="rect">
                <a:avLst/>
              </a:prstGeom>
              <a:solidFill>
                <a:srgbClr val="FFFFFF"/>
              </a:solidFill>
              <a:ln w="1111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877" name="Freeform 27"/>
              <p:cNvSpPr>
                <a:spLocks/>
              </p:cNvSpPr>
              <p:nvPr/>
            </p:nvSpPr>
            <p:spPr bwMode="auto">
              <a:xfrm>
                <a:off x="543" y="2651"/>
                <a:ext cx="445" cy="106"/>
              </a:xfrm>
              <a:custGeom>
                <a:avLst/>
                <a:gdLst>
                  <a:gd name="T0" fmla="*/ 0 w 445"/>
                  <a:gd name="T1" fmla="*/ 106 h 106"/>
                  <a:gd name="T2" fmla="*/ 147 w 445"/>
                  <a:gd name="T3" fmla="*/ 0 h 106"/>
                  <a:gd name="T4" fmla="*/ 445 w 445"/>
                  <a:gd name="T5" fmla="*/ 0 h 106"/>
                  <a:gd name="T6" fmla="*/ 294 w 445"/>
                  <a:gd name="T7" fmla="*/ 106 h 106"/>
                  <a:gd name="T8" fmla="*/ 0 60000 65536"/>
                  <a:gd name="T9" fmla="*/ 0 60000 65536"/>
                  <a:gd name="T10" fmla="*/ 0 60000 65536"/>
                  <a:gd name="T11" fmla="*/ 0 60000 65536"/>
                  <a:gd name="T12" fmla="*/ 0 w 445"/>
                  <a:gd name="T13" fmla="*/ 0 h 106"/>
                  <a:gd name="T14" fmla="*/ 445 w 445"/>
                  <a:gd name="T15" fmla="*/ 106 h 106"/>
                </a:gdLst>
                <a:ahLst/>
                <a:cxnLst>
                  <a:cxn ang="T8">
                    <a:pos x="T0" y="T1"/>
                  </a:cxn>
                  <a:cxn ang="T9">
                    <a:pos x="T2" y="T3"/>
                  </a:cxn>
                  <a:cxn ang="T10">
                    <a:pos x="T4" y="T5"/>
                  </a:cxn>
                  <a:cxn ang="T11">
                    <a:pos x="T6" y="T7"/>
                  </a:cxn>
                </a:cxnLst>
                <a:rect l="T12" t="T13" r="T14" b="T15"/>
                <a:pathLst>
                  <a:path w="445" h="106">
                    <a:moveTo>
                      <a:pt x="0" y="106"/>
                    </a:moveTo>
                    <a:lnTo>
                      <a:pt x="147" y="0"/>
                    </a:lnTo>
                    <a:lnTo>
                      <a:pt x="445"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78" name="Line 28"/>
              <p:cNvSpPr>
                <a:spLocks noChangeShapeType="1"/>
              </p:cNvSpPr>
              <p:nvPr/>
            </p:nvSpPr>
            <p:spPr bwMode="auto">
              <a:xfrm>
                <a:off x="988"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9" name="Line 29"/>
              <p:cNvSpPr>
                <a:spLocks noChangeShapeType="1"/>
              </p:cNvSpPr>
              <p:nvPr/>
            </p:nvSpPr>
            <p:spPr bwMode="auto">
              <a:xfrm flipV="1">
                <a:off x="837" y="2864"/>
                <a:ext cx="151"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0" name="Rectangle 30"/>
              <p:cNvSpPr>
                <a:spLocks noChangeArrowheads="1"/>
              </p:cNvSpPr>
              <p:nvPr/>
            </p:nvSpPr>
            <p:spPr bwMode="auto">
              <a:xfrm>
                <a:off x="543" y="2967"/>
                <a:ext cx="294" cy="211"/>
              </a:xfrm>
              <a:prstGeom prst="rect">
                <a:avLst/>
              </a:prstGeom>
              <a:solidFill>
                <a:srgbClr val="FFFFFF"/>
              </a:solidFill>
              <a:ln w="1111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881" name="Rectangle 31"/>
              <p:cNvSpPr>
                <a:spLocks noChangeArrowheads="1"/>
              </p:cNvSpPr>
              <p:nvPr/>
            </p:nvSpPr>
            <p:spPr bwMode="auto">
              <a:xfrm>
                <a:off x="543" y="3178"/>
                <a:ext cx="294" cy="212"/>
              </a:xfrm>
              <a:prstGeom prst="rect">
                <a:avLst/>
              </a:prstGeom>
              <a:solidFill>
                <a:srgbClr val="FFFFFF"/>
              </a:solidFill>
              <a:ln w="1111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882" name="Freeform 32"/>
              <p:cNvSpPr>
                <a:spLocks/>
              </p:cNvSpPr>
              <p:nvPr/>
            </p:nvSpPr>
            <p:spPr bwMode="auto">
              <a:xfrm>
                <a:off x="837" y="2864"/>
                <a:ext cx="151" cy="314"/>
              </a:xfrm>
              <a:custGeom>
                <a:avLst/>
                <a:gdLst>
                  <a:gd name="T0" fmla="*/ 0 w 151"/>
                  <a:gd name="T1" fmla="*/ 314 h 314"/>
                  <a:gd name="T2" fmla="*/ 151 w 151"/>
                  <a:gd name="T3" fmla="*/ 210 h 314"/>
                  <a:gd name="T4" fmla="*/ 151 w 151"/>
                  <a:gd name="T5" fmla="*/ 0 h 314"/>
                  <a:gd name="T6" fmla="*/ 0 60000 65536"/>
                  <a:gd name="T7" fmla="*/ 0 60000 65536"/>
                  <a:gd name="T8" fmla="*/ 0 60000 65536"/>
                  <a:gd name="T9" fmla="*/ 0 w 151"/>
                  <a:gd name="T10" fmla="*/ 0 h 314"/>
                  <a:gd name="T11" fmla="*/ 151 w 151"/>
                  <a:gd name="T12" fmla="*/ 314 h 314"/>
                </a:gdLst>
                <a:ahLst/>
                <a:cxnLst>
                  <a:cxn ang="T6">
                    <a:pos x="T0" y="T1"/>
                  </a:cxn>
                  <a:cxn ang="T7">
                    <a:pos x="T2" y="T3"/>
                  </a:cxn>
                  <a:cxn ang="T8">
                    <a:pos x="T4" y="T5"/>
                  </a:cxn>
                </a:cxnLst>
                <a:rect l="T9" t="T10" r="T11" b="T12"/>
                <a:pathLst>
                  <a:path w="151" h="314">
                    <a:moveTo>
                      <a:pt x="0" y="314"/>
                    </a:moveTo>
                    <a:lnTo>
                      <a:pt x="151" y="210"/>
                    </a:lnTo>
                    <a:lnTo>
                      <a:pt x="151"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83" name="Freeform 33"/>
              <p:cNvSpPr>
                <a:spLocks/>
              </p:cNvSpPr>
              <p:nvPr/>
            </p:nvSpPr>
            <p:spPr bwMode="auto">
              <a:xfrm>
                <a:off x="837" y="3074"/>
                <a:ext cx="151" cy="316"/>
              </a:xfrm>
              <a:custGeom>
                <a:avLst/>
                <a:gdLst>
                  <a:gd name="T0" fmla="*/ 0 w 151"/>
                  <a:gd name="T1" fmla="*/ 316 h 316"/>
                  <a:gd name="T2" fmla="*/ 151 w 151"/>
                  <a:gd name="T3" fmla="*/ 210 h 316"/>
                  <a:gd name="T4" fmla="*/ 151 w 151"/>
                  <a:gd name="T5" fmla="*/ 0 h 316"/>
                  <a:gd name="T6" fmla="*/ 0 60000 65536"/>
                  <a:gd name="T7" fmla="*/ 0 60000 65536"/>
                  <a:gd name="T8" fmla="*/ 0 60000 65536"/>
                  <a:gd name="T9" fmla="*/ 0 w 151"/>
                  <a:gd name="T10" fmla="*/ 0 h 316"/>
                  <a:gd name="T11" fmla="*/ 151 w 151"/>
                  <a:gd name="T12" fmla="*/ 316 h 316"/>
                </a:gdLst>
                <a:ahLst/>
                <a:cxnLst>
                  <a:cxn ang="T6">
                    <a:pos x="T0" y="T1"/>
                  </a:cxn>
                  <a:cxn ang="T7">
                    <a:pos x="T2" y="T3"/>
                  </a:cxn>
                  <a:cxn ang="T8">
                    <a:pos x="T4" y="T5"/>
                  </a:cxn>
                </a:cxnLst>
                <a:rect l="T9" t="T10" r="T11" b="T12"/>
                <a:pathLst>
                  <a:path w="151" h="316">
                    <a:moveTo>
                      <a:pt x="0" y="316"/>
                    </a:moveTo>
                    <a:lnTo>
                      <a:pt x="151" y="210"/>
                    </a:lnTo>
                    <a:lnTo>
                      <a:pt x="151"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4825" name="Group 34"/>
            <p:cNvGrpSpPr>
              <a:grpSpLocks/>
            </p:cNvGrpSpPr>
            <p:nvPr/>
          </p:nvGrpSpPr>
          <p:grpSpPr bwMode="auto">
            <a:xfrm>
              <a:off x="4822825" y="3567113"/>
              <a:ext cx="701675" cy="1173162"/>
              <a:chOff x="1282" y="2651"/>
              <a:chExt cx="442" cy="739"/>
            </a:xfrm>
          </p:grpSpPr>
          <p:sp>
            <p:nvSpPr>
              <p:cNvPr id="34868" name="Rectangle 35"/>
              <p:cNvSpPr>
                <a:spLocks noChangeArrowheads="1"/>
              </p:cNvSpPr>
              <p:nvPr/>
            </p:nvSpPr>
            <p:spPr bwMode="auto">
              <a:xfrm>
                <a:off x="1282" y="2757"/>
                <a:ext cx="294" cy="210"/>
              </a:xfrm>
              <a:prstGeom prst="rect">
                <a:avLst/>
              </a:prstGeom>
              <a:solidFill>
                <a:srgbClr val="FFFFFF"/>
              </a:solidFill>
              <a:ln w="1111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869" name="Freeform 36"/>
              <p:cNvSpPr>
                <a:spLocks/>
              </p:cNvSpPr>
              <p:nvPr/>
            </p:nvSpPr>
            <p:spPr bwMode="auto">
              <a:xfrm>
                <a:off x="1282" y="2651"/>
                <a:ext cx="441" cy="106"/>
              </a:xfrm>
              <a:custGeom>
                <a:avLst/>
                <a:gdLst>
                  <a:gd name="T0" fmla="*/ 0 w 441"/>
                  <a:gd name="T1" fmla="*/ 106 h 106"/>
                  <a:gd name="T2" fmla="*/ 147 w 441"/>
                  <a:gd name="T3" fmla="*/ 0 h 106"/>
                  <a:gd name="T4" fmla="*/ 441 w 441"/>
                  <a:gd name="T5" fmla="*/ 0 h 106"/>
                  <a:gd name="T6" fmla="*/ 294 w 441"/>
                  <a:gd name="T7" fmla="*/ 106 h 106"/>
                  <a:gd name="T8" fmla="*/ 0 60000 65536"/>
                  <a:gd name="T9" fmla="*/ 0 60000 65536"/>
                  <a:gd name="T10" fmla="*/ 0 60000 65536"/>
                  <a:gd name="T11" fmla="*/ 0 60000 65536"/>
                  <a:gd name="T12" fmla="*/ 0 w 441"/>
                  <a:gd name="T13" fmla="*/ 0 h 106"/>
                  <a:gd name="T14" fmla="*/ 441 w 441"/>
                  <a:gd name="T15" fmla="*/ 106 h 106"/>
                </a:gdLst>
                <a:ahLst/>
                <a:cxnLst>
                  <a:cxn ang="T8">
                    <a:pos x="T0" y="T1"/>
                  </a:cxn>
                  <a:cxn ang="T9">
                    <a:pos x="T2" y="T3"/>
                  </a:cxn>
                  <a:cxn ang="T10">
                    <a:pos x="T4" y="T5"/>
                  </a:cxn>
                  <a:cxn ang="T11">
                    <a:pos x="T6" y="T7"/>
                  </a:cxn>
                </a:cxnLst>
                <a:rect l="T12" t="T13" r="T14" b="T15"/>
                <a:pathLst>
                  <a:path w="441" h="106">
                    <a:moveTo>
                      <a:pt x="0" y="106"/>
                    </a:moveTo>
                    <a:lnTo>
                      <a:pt x="147" y="0"/>
                    </a:lnTo>
                    <a:lnTo>
                      <a:pt x="441"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70" name="Line 37"/>
              <p:cNvSpPr>
                <a:spLocks noChangeShapeType="1"/>
              </p:cNvSpPr>
              <p:nvPr/>
            </p:nvSpPr>
            <p:spPr bwMode="auto">
              <a:xfrm>
                <a:off x="1723"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1" name="Line 38"/>
              <p:cNvSpPr>
                <a:spLocks noChangeShapeType="1"/>
              </p:cNvSpPr>
              <p:nvPr/>
            </p:nvSpPr>
            <p:spPr bwMode="auto">
              <a:xfrm flipV="1">
                <a:off x="1576" y="2864"/>
                <a:ext cx="147"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2" name="Rectangle 39"/>
              <p:cNvSpPr>
                <a:spLocks noChangeArrowheads="1"/>
              </p:cNvSpPr>
              <p:nvPr/>
            </p:nvSpPr>
            <p:spPr bwMode="auto">
              <a:xfrm>
                <a:off x="1282" y="2967"/>
                <a:ext cx="294" cy="211"/>
              </a:xfrm>
              <a:prstGeom prst="rect">
                <a:avLst/>
              </a:prstGeom>
              <a:solidFill>
                <a:srgbClr val="FFFFFF"/>
              </a:solidFill>
              <a:ln w="1111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873" name="Rectangle 40"/>
              <p:cNvSpPr>
                <a:spLocks noChangeArrowheads="1"/>
              </p:cNvSpPr>
              <p:nvPr/>
            </p:nvSpPr>
            <p:spPr bwMode="auto">
              <a:xfrm>
                <a:off x="1282" y="3178"/>
                <a:ext cx="294" cy="212"/>
              </a:xfrm>
              <a:prstGeom prst="rect">
                <a:avLst/>
              </a:prstGeom>
              <a:solidFill>
                <a:srgbClr val="FFFFFF"/>
              </a:solidFill>
              <a:ln w="1111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874" name="Freeform 41"/>
              <p:cNvSpPr>
                <a:spLocks/>
              </p:cNvSpPr>
              <p:nvPr/>
            </p:nvSpPr>
            <p:spPr bwMode="auto">
              <a:xfrm>
                <a:off x="1576" y="2864"/>
                <a:ext cx="147" cy="314"/>
              </a:xfrm>
              <a:custGeom>
                <a:avLst/>
                <a:gdLst>
                  <a:gd name="T0" fmla="*/ 0 w 147"/>
                  <a:gd name="T1" fmla="*/ 314 h 314"/>
                  <a:gd name="T2" fmla="*/ 147 w 147"/>
                  <a:gd name="T3" fmla="*/ 210 h 314"/>
                  <a:gd name="T4" fmla="*/ 147 w 147"/>
                  <a:gd name="T5" fmla="*/ 0 h 314"/>
                  <a:gd name="T6" fmla="*/ 0 60000 65536"/>
                  <a:gd name="T7" fmla="*/ 0 60000 65536"/>
                  <a:gd name="T8" fmla="*/ 0 60000 65536"/>
                  <a:gd name="T9" fmla="*/ 0 w 147"/>
                  <a:gd name="T10" fmla="*/ 0 h 314"/>
                  <a:gd name="T11" fmla="*/ 147 w 147"/>
                  <a:gd name="T12" fmla="*/ 314 h 314"/>
                </a:gdLst>
                <a:ahLst/>
                <a:cxnLst>
                  <a:cxn ang="T6">
                    <a:pos x="T0" y="T1"/>
                  </a:cxn>
                  <a:cxn ang="T7">
                    <a:pos x="T2" y="T3"/>
                  </a:cxn>
                  <a:cxn ang="T8">
                    <a:pos x="T4" y="T5"/>
                  </a:cxn>
                </a:cxnLst>
                <a:rect l="T9" t="T10" r="T11" b="T12"/>
                <a:pathLst>
                  <a:path w="147" h="314">
                    <a:moveTo>
                      <a:pt x="0" y="314"/>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75" name="Freeform 42"/>
              <p:cNvSpPr>
                <a:spLocks/>
              </p:cNvSpPr>
              <p:nvPr/>
            </p:nvSpPr>
            <p:spPr bwMode="auto">
              <a:xfrm>
                <a:off x="1576" y="3074"/>
                <a:ext cx="147" cy="316"/>
              </a:xfrm>
              <a:custGeom>
                <a:avLst/>
                <a:gdLst>
                  <a:gd name="T0" fmla="*/ 0 w 147"/>
                  <a:gd name="T1" fmla="*/ 316 h 316"/>
                  <a:gd name="T2" fmla="*/ 147 w 147"/>
                  <a:gd name="T3" fmla="*/ 210 h 316"/>
                  <a:gd name="T4" fmla="*/ 147 w 147"/>
                  <a:gd name="T5" fmla="*/ 0 h 316"/>
                  <a:gd name="T6" fmla="*/ 0 60000 65536"/>
                  <a:gd name="T7" fmla="*/ 0 60000 65536"/>
                  <a:gd name="T8" fmla="*/ 0 60000 65536"/>
                  <a:gd name="T9" fmla="*/ 0 w 147"/>
                  <a:gd name="T10" fmla="*/ 0 h 316"/>
                  <a:gd name="T11" fmla="*/ 147 w 147"/>
                  <a:gd name="T12" fmla="*/ 316 h 316"/>
                </a:gdLst>
                <a:ahLst/>
                <a:cxnLst>
                  <a:cxn ang="T6">
                    <a:pos x="T0" y="T1"/>
                  </a:cxn>
                  <a:cxn ang="T7">
                    <a:pos x="T2" y="T3"/>
                  </a:cxn>
                  <a:cxn ang="T8">
                    <a:pos x="T4" y="T5"/>
                  </a:cxn>
                </a:cxnLst>
                <a:rect l="T9" t="T10" r="T11" b="T12"/>
                <a:pathLst>
                  <a:path w="147" h="316">
                    <a:moveTo>
                      <a:pt x="0" y="316"/>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4826" name="Group 43"/>
            <p:cNvGrpSpPr>
              <a:grpSpLocks/>
            </p:cNvGrpSpPr>
            <p:nvPr/>
          </p:nvGrpSpPr>
          <p:grpSpPr bwMode="auto">
            <a:xfrm>
              <a:off x="7162800" y="3567113"/>
              <a:ext cx="708025" cy="1173162"/>
              <a:chOff x="2756" y="2651"/>
              <a:chExt cx="446" cy="739"/>
            </a:xfrm>
          </p:grpSpPr>
          <p:sp>
            <p:nvSpPr>
              <p:cNvPr id="34860" name="Rectangle 44"/>
              <p:cNvSpPr>
                <a:spLocks noChangeArrowheads="1"/>
              </p:cNvSpPr>
              <p:nvPr/>
            </p:nvSpPr>
            <p:spPr bwMode="auto">
              <a:xfrm>
                <a:off x="2756" y="2757"/>
                <a:ext cx="298" cy="210"/>
              </a:xfrm>
              <a:prstGeom prst="rect">
                <a:avLst/>
              </a:prstGeom>
              <a:solidFill>
                <a:srgbClr val="FFFFFF"/>
              </a:solidFill>
              <a:ln w="1111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861" name="Freeform 45"/>
              <p:cNvSpPr>
                <a:spLocks/>
              </p:cNvSpPr>
              <p:nvPr/>
            </p:nvSpPr>
            <p:spPr bwMode="auto">
              <a:xfrm>
                <a:off x="2756" y="2651"/>
                <a:ext cx="445" cy="106"/>
              </a:xfrm>
              <a:custGeom>
                <a:avLst/>
                <a:gdLst>
                  <a:gd name="T0" fmla="*/ 0 w 445"/>
                  <a:gd name="T1" fmla="*/ 106 h 106"/>
                  <a:gd name="T2" fmla="*/ 151 w 445"/>
                  <a:gd name="T3" fmla="*/ 0 h 106"/>
                  <a:gd name="T4" fmla="*/ 445 w 445"/>
                  <a:gd name="T5" fmla="*/ 0 h 106"/>
                  <a:gd name="T6" fmla="*/ 298 w 445"/>
                  <a:gd name="T7" fmla="*/ 106 h 106"/>
                  <a:gd name="T8" fmla="*/ 0 60000 65536"/>
                  <a:gd name="T9" fmla="*/ 0 60000 65536"/>
                  <a:gd name="T10" fmla="*/ 0 60000 65536"/>
                  <a:gd name="T11" fmla="*/ 0 60000 65536"/>
                  <a:gd name="T12" fmla="*/ 0 w 445"/>
                  <a:gd name="T13" fmla="*/ 0 h 106"/>
                  <a:gd name="T14" fmla="*/ 445 w 445"/>
                  <a:gd name="T15" fmla="*/ 106 h 106"/>
                </a:gdLst>
                <a:ahLst/>
                <a:cxnLst>
                  <a:cxn ang="T8">
                    <a:pos x="T0" y="T1"/>
                  </a:cxn>
                  <a:cxn ang="T9">
                    <a:pos x="T2" y="T3"/>
                  </a:cxn>
                  <a:cxn ang="T10">
                    <a:pos x="T4" y="T5"/>
                  </a:cxn>
                  <a:cxn ang="T11">
                    <a:pos x="T6" y="T7"/>
                  </a:cxn>
                </a:cxnLst>
                <a:rect l="T12" t="T13" r="T14" b="T15"/>
                <a:pathLst>
                  <a:path w="445" h="106">
                    <a:moveTo>
                      <a:pt x="0" y="106"/>
                    </a:moveTo>
                    <a:lnTo>
                      <a:pt x="151" y="0"/>
                    </a:lnTo>
                    <a:lnTo>
                      <a:pt x="445" y="0"/>
                    </a:lnTo>
                    <a:lnTo>
                      <a:pt x="298"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62" name="Line 46"/>
              <p:cNvSpPr>
                <a:spLocks noChangeShapeType="1"/>
              </p:cNvSpPr>
              <p:nvPr/>
            </p:nvSpPr>
            <p:spPr bwMode="auto">
              <a:xfrm>
                <a:off x="3201"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3" name="Line 47"/>
              <p:cNvSpPr>
                <a:spLocks noChangeShapeType="1"/>
              </p:cNvSpPr>
              <p:nvPr/>
            </p:nvSpPr>
            <p:spPr bwMode="auto">
              <a:xfrm flipV="1">
                <a:off x="3054" y="2864"/>
                <a:ext cx="147"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4" name="Rectangle 48"/>
              <p:cNvSpPr>
                <a:spLocks noChangeArrowheads="1"/>
              </p:cNvSpPr>
              <p:nvPr/>
            </p:nvSpPr>
            <p:spPr bwMode="auto">
              <a:xfrm>
                <a:off x="2756" y="2967"/>
                <a:ext cx="298" cy="211"/>
              </a:xfrm>
              <a:prstGeom prst="rect">
                <a:avLst/>
              </a:prstGeom>
              <a:solidFill>
                <a:srgbClr val="FFFFFF"/>
              </a:solidFill>
              <a:ln w="1111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865" name="Rectangle 49"/>
              <p:cNvSpPr>
                <a:spLocks noChangeArrowheads="1"/>
              </p:cNvSpPr>
              <p:nvPr/>
            </p:nvSpPr>
            <p:spPr bwMode="auto">
              <a:xfrm>
                <a:off x="2756" y="3178"/>
                <a:ext cx="298" cy="212"/>
              </a:xfrm>
              <a:prstGeom prst="rect">
                <a:avLst/>
              </a:prstGeom>
              <a:solidFill>
                <a:srgbClr val="FFFFFF"/>
              </a:solidFill>
              <a:ln w="1111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866" name="Freeform 50"/>
              <p:cNvSpPr>
                <a:spLocks/>
              </p:cNvSpPr>
              <p:nvPr/>
            </p:nvSpPr>
            <p:spPr bwMode="auto">
              <a:xfrm>
                <a:off x="3054" y="2864"/>
                <a:ext cx="147" cy="314"/>
              </a:xfrm>
              <a:custGeom>
                <a:avLst/>
                <a:gdLst>
                  <a:gd name="T0" fmla="*/ 0 w 147"/>
                  <a:gd name="T1" fmla="*/ 314 h 314"/>
                  <a:gd name="T2" fmla="*/ 147 w 147"/>
                  <a:gd name="T3" fmla="*/ 210 h 314"/>
                  <a:gd name="T4" fmla="*/ 147 w 147"/>
                  <a:gd name="T5" fmla="*/ 0 h 314"/>
                  <a:gd name="T6" fmla="*/ 0 60000 65536"/>
                  <a:gd name="T7" fmla="*/ 0 60000 65536"/>
                  <a:gd name="T8" fmla="*/ 0 60000 65536"/>
                  <a:gd name="T9" fmla="*/ 0 w 147"/>
                  <a:gd name="T10" fmla="*/ 0 h 314"/>
                  <a:gd name="T11" fmla="*/ 147 w 147"/>
                  <a:gd name="T12" fmla="*/ 314 h 314"/>
                </a:gdLst>
                <a:ahLst/>
                <a:cxnLst>
                  <a:cxn ang="T6">
                    <a:pos x="T0" y="T1"/>
                  </a:cxn>
                  <a:cxn ang="T7">
                    <a:pos x="T2" y="T3"/>
                  </a:cxn>
                  <a:cxn ang="T8">
                    <a:pos x="T4" y="T5"/>
                  </a:cxn>
                </a:cxnLst>
                <a:rect l="T9" t="T10" r="T11" b="T12"/>
                <a:pathLst>
                  <a:path w="147" h="314">
                    <a:moveTo>
                      <a:pt x="0" y="314"/>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67" name="Freeform 51"/>
              <p:cNvSpPr>
                <a:spLocks/>
              </p:cNvSpPr>
              <p:nvPr/>
            </p:nvSpPr>
            <p:spPr bwMode="auto">
              <a:xfrm>
                <a:off x="3054" y="3074"/>
                <a:ext cx="147" cy="316"/>
              </a:xfrm>
              <a:custGeom>
                <a:avLst/>
                <a:gdLst>
                  <a:gd name="T0" fmla="*/ 0 w 147"/>
                  <a:gd name="T1" fmla="*/ 316 h 316"/>
                  <a:gd name="T2" fmla="*/ 147 w 147"/>
                  <a:gd name="T3" fmla="*/ 210 h 316"/>
                  <a:gd name="T4" fmla="*/ 147 w 147"/>
                  <a:gd name="T5" fmla="*/ 0 h 316"/>
                  <a:gd name="T6" fmla="*/ 0 60000 65536"/>
                  <a:gd name="T7" fmla="*/ 0 60000 65536"/>
                  <a:gd name="T8" fmla="*/ 0 60000 65536"/>
                  <a:gd name="T9" fmla="*/ 0 w 147"/>
                  <a:gd name="T10" fmla="*/ 0 h 316"/>
                  <a:gd name="T11" fmla="*/ 147 w 147"/>
                  <a:gd name="T12" fmla="*/ 316 h 316"/>
                </a:gdLst>
                <a:ahLst/>
                <a:cxnLst>
                  <a:cxn ang="T6">
                    <a:pos x="T0" y="T1"/>
                  </a:cxn>
                  <a:cxn ang="T7">
                    <a:pos x="T2" y="T3"/>
                  </a:cxn>
                  <a:cxn ang="T8">
                    <a:pos x="T4" y="T5"/>
                  </a:cxn>
                </a:cxnLst>
                <a:rect l="T9" t="T10" r="T11" b="T12"/>
                <a:pathLst>
                  <a:path w="147" h="316">
                    <a:moveTo>
                      <a:pt x="0" y="316"/>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4827" name="Group 52"/>
            <p:cNvGrpSpPr>
              <a:grpSpLocks/>
            </p:cNvGrpSpPr>
            <p:nvPr/>
          </p:nvGrpSpPr>
          <p:grpSpPr bwMode="auto">
            <a:xfrm>
              <a:off x="3924300" y="3332163"/>
              <a:ext cx="1323975" cy="1573212"/>
              <a:chOff x="716" y="2503"/>
              <a:chExt cx="834" cy="991"/>
            </a:xfrm>
          </p:grpSpPr>
          <p:sp>
            <p:nvSpPr>
              <p:cNvPr id="34857" name="Freeform 53"/>
              <p:cNvSpPr>
                <a:spLocks/>
              </p:cNvSpPr>
              <p:nvPr/>
            </p:nvSpPr>
            <p:spPr bwMode="auto">
              <a:xfrm>
                <a:off x="716" y="2656"/>
                <a:ext cx="437" cy="838"/>
              </a:xfrm>
              <a:custGeom>
                <a:avLst/>
                <a:gdLst>
                  <a:gd name="T0" fmla="*/ 0 w 437"/>
                  <a:gd name="T1" fmla="*/ 718 h 838"/>
                  <a:gd name="T2" fmla="*/ 3 w 437"/>
                  <a:gd name="T3" fmla="*/ 748 h 838"/>
                  <a:gd name="T4" fmla="*/ 25 w 437"/>
                  <a:gd name="T5" fmla="*/ 778 h 838"/>
                  <a:gd name="T6" fmla="*/ 55 w 437"/>
                  <a:gd name="T7" fmla="*/ 803 h 838"/>
                  <a:gd name="T8" fmla="*/ 95 w 437"/>
                  <a:gd name="T9" fmla="*/ 822 h 838"/>
                  <a:gd name="T10" fmla="*/ 143 w 437"/>
                  <a:gd name="T11" fmla="*/ 835 h 838"/>
                  <a:gd name="T12" fmla="*/ 194 w 437"/>
                  <a:gd name="T13" fmla="*/ 838 h 838"/>
                  <a:gd name="T14" fmla="*/ 220 w 437"/>
                  <a:gd name="T15" fmla="*/ 833 h 838"/>
                  <a:gd name="T16" fmla="*/ 242 w 437"/>
                  <a:gd name="T17" fmla="*/ 819 h 838"/>
                  <a:gd name="T18" fmla="*/ 268 w 437"/>
                  <a:gd name="T19" fmla="*/ 797 h 838"/>
                  <a:gd name="T20" fmla="*/ 294 w 437"/>
                  <a:gd name="T21" fmla="*/ 767 h 838"/>
                  <a:gd name="T22" fmla="*/ 316 w 437"/>
                  <a:gd name="T23" fmla="*/ 726 h 838"/>
                  <a:gd name="T24" fmla="*/ 338 w 437"/>
                  <a:gd name="T25" fmla="*/ 680 h 838"/>
                  <a:gd name="T26" fmla="*/ 356 w 437"/>
                  <a:gd name="T27" fmla="*/ 622 h 838"/>
                  <a:gd name="T28" fmla="*/ 375 w 437"/>
                  <a:gd name="T29" fmla="*/ 562 h 838"/>
                  <a:gd name="T30" fmla="*/ 389 w 437"/>
                  <a:gd name="T31" fmla="*/ 494 h 838"/>
                  <a:gd name="T32" fmla="*/ 404 w 437"/>
                  <a:gd name="T33" fmla="*/ 421 h 838"/>
                  <a:gd name="T34" fmla="*/ 415 w 437"/>
                  <a:gd name="T35" fmla="*/ 341 h 838"/>
                  <a:gd name="T36" fmla="*/ 426 w 437"/>
                  <a:gd name="T37" fmla="*/ 260 h 838"/>
                  <a:gd name="T38" fmla="*/ 430 w 437"/>
                  <a:gd name="T39" fmla="*/ 175 h 838"/>
                  <a:gd name="T40" fmla="*/ 433 w 437"/>
                  <a:gd name="T41" fmla="*/ 88 h 838"/>
                  <a:gd name="T42" fmla="*/ 437 w 437"/>
                  <a:gd name="T43" fmla="*/ 0 h 83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7"/>
                  <a:gd name="T67" fmla="*/ 0 h 838"/>
                  <a:gd name="T68" fmla="*/ 437 w 437"/>
                  <a:gd name="T69" fmla="*/ 838 h 83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7" h="838">
                    <a:moveTo>
                      <a:pt x="0" y="718"/>
                    </a:moveTo>
                    <a:lnTo>
                      <a:pt x="3" y="748"/>
                    </a:lnTo>
                    <a:lnTo>
                      <a:pt x="25" y="778"/>
                    </a:lnTo>
                    <a:lnTo>
                      <a:pt x="55" y="803"/>
                    </a:lnTo>
                    <a:lnTo>
                      <a:pt x="95" y="822"/>
                    </a:lnTo>
                    <a:lnTo>
                      <a:pt x="143" y="835"/>
                    </a:lnTo>
                    <a:lnTo>
                      <a:pt x="194" y="838"/>
                    </a:lnTo>
                    <a:lnTo>
                      <a:pt x="220" y="833"/>
                    </a:lnTo>
                    <a:lnTo>
                      <a:pt x="242" y="819"/>
                    </a:lnTo>
                    <a:lnTo>
                      <a:pt x="268" y="797"/>
                    </a:lnTo>
                    <a:lnTo>
                      <a:pt x="294" y="767"/>
                    </a:lnTo>
                    <a:lnTo>
                      <a:pt x="316" y="726"/>
                    </a:lnTo>
                    <a:lnTo>
                      <a:pt x="338" y="680"/>
                    </a:lnTo>
                    <a:lnTo>
                      <a:pt x="356" y="622"/>
                    </a:lnTo>
                    <a:lnTo>
                      <a:pt x="375" y="562"/>
                    </a:lnTo>
                    <a:lnTo>
                      <a:pt x="389" y="494"/>
                    </a:lnTo>
                    <a:lnTo>
                      <a:pt x="404" y="421"/>
                    </a:lnTo>
                    <a:lnTo>
                      <a:pt x="415" y="341"/>
                    </a:lnTo>
                    <a:lnTo>
                      <a:pt x="426" y="260"/>
                    </a:lnTo>
                    <a:lnTo>
                      <a:pt x="430" y="175"/>
                    </a:lnTo>
                    <a:lnTo>
                      <a:pt x="433" y="88"/>
                    </a:lnTo>
                    <a:lnTo>
                      <a:pt x="43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58" name="Freeform 54"/>
              <p:cNvSpPr>
                <a:spLocks/>
              </p:cNvSpPr>
              <p:nvPr/>
            </p:nvSpPr>
            <p:spPr bwMode="auto">
              <a:xfrm>
                <a:off x="1153" y="2503"/>
                <a:ext cx="364" cy="194"/>
              </a:xfrm>
              <a:custGeom>
                <a:avLst/>
                <a:gdLst>
                  <a:gd name="T0" fmla="*/ 0 w 364"/>
                  <a:gd name="T1" fmla="*/ 153 h 194"/>
                  <a:gd name="T2" fmla="*/ 4 w 364"/>
                  <a:gd name="T3" fmla="*/ 120 h 194"/>
                  <a:gd name="T4" fmla="*/ 22 w 364"/>
                  <a:gd name="T5" fmla="*/ 88 h 194"/>
                  <a:gd name="T6" fmla="*/ 52 w 364"/>
                  <a:gd name="T7" fmla="*/ 58 h 194"/>
                  <a:gd name="T8" fmla="*/ 92 w 364"/>
                  <a:gd name="T9" fmla="*/ 36 h 194"/>
                  <a:gd name="T10" fmla="*/ 136 w 364"/>
                  <a:gd name="T11" fmla="*/ 17 h 194"/>
                  <a:gd name="T12" fmla="*/ 188 w 364"/>
                  <a:gd name="T13" fmla="*/ 6 h 194"/>
                  <a:gd name="T14" fmla="*/ 243 w 364"/>
                  <a:gd name="T15" fmla="*/ 0 h 194"/>
                  <a:gd name="T16" fmla="*/ 269 w 364"/>
                  <a:gd name="T17" fmla="*/ 6 h 194"/>
                  <a:gd name="T18" fmla="*/ 291 w 364"/>
                  <a:gd name="T19" fmla="*/ 20 h 194"/>
                  <a:gd name="T20" fmla="*/ 313 w 364"/>
                  <a:gd name="T21" fmla="*/ 41 h 194"/>
                  <a:gd name="T22" fmla="*/ 331 w 364"/>
                  <a:gd name="T23" fmla="*/ 71 h 194"/>
                  <a:gd name="T24" fmla="*/ 346 w 364"/>
                  <a:gd name="T25" fmla="*/ 107 h 194"/>
                  <a:gd name="T26" fmla="*/ 357 w 364"/>
                  <a:gd name="T27" fmla="*/ 151 h 194"/>
                  <a:gd name="T28" fmla="*/ 364 w 364"/>
                  <a:gd name="T29" fmla="*/ 194 h 1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4"/>
                  <a:gd name="T46" fmla="*/ 0 h 194"/>
                  <a:gd name="T47" fmla="*/ 364 w 364"/>
                  <a:gd name="T48" fmla="*/ 194 h 19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4" h="194">
                    <a:moveTo>
                      <a:pt x="0" y="153"/>
                    </a:moveTo>
                    <a:lnTo>
                      <a:pt x="4" y="120"/>
                    </a:lnTo>
                    <a:lnTo>
                      <a:pt x="22" y="88"/>
                    </a:lnTo>
                    <a:lnTo>
                      <a:pt x="52" y="58"/>
                    </a:lnTo>
                    <a:lnTo>
                      <a:pt x="92" y="36"/>
                    </a:lnTo>
                    <a:lnTo>
                      <a:pt x="136" y="17"/>
                    </a:lnTo>
                    <a:lnTo>
                      <a:pt x="188" y="6"/>
                    </a:lnTo>
                    <a:lnTo>
                      <a:pt x="243" y="0"/>
                    </a:lnTo>
                    <a:lnTo>
                      <a:pt x="269" y="6"/>
                    </a:lnTo>
                    <a:lnTo>
                      <a:pt x="291" y="20"/>
                    </a:lnTo>
                    <a:lnTo>
                      <a:pt x="313" y="41"/>
                    </a:lnTo>
                    <a:lnTo>
                      <a:pt x="331" y="71"/>
                    </a:lnTo>
                    <a:lnTo>
                      <a:pt x="346" y="107"/>
                    </a:lnTo>
                    <a:lnTo>
                      <a:pt x="357" y="151"/>
                    </a:lnTo>
                    <a:lnTo>
                      <a:pt x="364" y="194"/>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59" name="Freeform 55"/>
              <p:cNvSpPr>
                <a:spLocks/>
              </p:cNvSpPr>
              <p:nvPr/>
            </p:nvSpPr>
            <p:spPr bwMode="auto">
              <a:xfrm>
                <a:off x="1480" y="2684"/>
                <a:ext cx="70" cy="49"/>
              </a:xfrm>
              <a:custGeom>
                <a:avLst/>
                <a:gdLst>
                  <a:gd name="T0" fmla="*/ 37 w 70"/>
                  <a:gd name="T1" fmla="*/ 49 h 49"/>
                  <a:gd name="T2" fmla="*/ 70 w 70"/>
                  <a:gd name="T3" fmla="*/ 0 h 49"/>
                  <a:gd name="T4" fmla="*/ 48 w 70"/>
                  <a:gd name="T5" fmla="*/ 5 h 49"/>
                  <a:gd name="T6" fmla="*/ 22 w 70"/>
                  <a:gd name="T7" fmla="*/ 5 h 49"/>
                  <a:gd name="T8" fmla="*/ 0 w 70"/>
                  <a:gd name="T9" fmla="*/ 2 h 49"/>
                  <a:gd name="T10" fmla="*/ 37 w 70"/>
                  <a:gd name="T11" fmla="*/ 49 h 49"/>
                  <a:gd name="T12" fmla="*/ 0 60000 65536"/>
                  <a:gd name="T13" fmla="*/ 0 60000 65536"/>
                  <a:gd name="T14" fmla="*/ 0 60000 65536"/>
                  <a:gd name="T15" fmla="*/ 0 60000 65536"/>
                  <a:gd name="T16" fmla="*/ 0 60000 65536"/>
                  <a:gd name="T17" fmla="*/ 0 60000 65536"/>
                  <a:gd name="T18" fmla="*/ 0 w 70"/>
                  <a:gd name="T19" fmla="*/ 0 h 49"/>
                  <a:gd name="T20" fmla="*/ 70 w 70"/>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70" h="49">
                    <a:moveTo>
                      <a:pt x="37" y="49"/>
                    </a:moveTo>
                    <a:lnTo>
                      <a:pt x="70" y="0"/>
                    </a:lnTo>
                    <a:lnTo>
                      <a:pt x="48" y="5"/>
                    </a:lnTo>
                    <a:lnTo>
                      <a:pt x="22" y="5"/>
                    </a:lnTo>
                    <a:lnTo>
                      <a:pt x="0" y="2"/>
                    </a:lnTo>
                    <a:lnTo>
                      <a:pt x="37"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4828" name="Group 56"/>
            <p:cNvGrpSpPr>
              <a:grpSpLocks/>
            </p:cNvGrpSpPr>
            <p:nvPr/>
          </p:nvGrpSpPr>
          <p:grpSpPr bwMode="auto">
            <a:xfrm>
              <a:off x="5091113" y="3332163"/>
              <a:ext cx="1330325" cy="1573212"/>
              <a:chOff x="1451" y="2503"/>
              <a:chExt cx="838" cy="991"/>
            </a:xfrm>
          </p:grpSpPr>
          <p:sp>
            <p:nvSpPr>
              <p:cNvPr id="34854" name="Freeform 57"/>
              <p:cNvSpPr>
                <a:spLocks/>
              </p:cNvSpPr>
              <p:nvPr/>
            </p:nvSpPr>
            <p:spPr bwMode="auto">
              <a:xfrm>
                <a:off x="1451" y="2656"/>
                <a:ext cx="441" cy="838"/>
              </a:xfrm>
              <a:custGeom>
                <a:avLst/>
                <a:gdLst>
                  <a:gd name="T0" fmla="*/ 0 w 441"/>
                  <a:gd name="T1" fmla="*/ 718 h 838"/>
                  <a:gd name="T2" fmla="*/ 7 w 441"/>
                  <a:gd name="T3" fmla="*/ 748 h 838"/>
                  <a:gd name="T4" fmla="*/ 29 w 441"/>
                  <a:gd name="T5" fmla="*/ 778 h 838"/>
                  <a:gd name="T6" fmla="*/ 59 w 441"/>
                  <a:gd name="T7" fmla="*/ 803 h 838"/>
                  <a:gd name="T8" fmla="*/ 99 w 441"/>
                  <a:gd name="T9" fmla="*/ 822 h 838"/>
                  <a:gd name="T10" fmla="*/ 147 w 441"/>
                  <a:gd name="T11" fmla="*/ 835 h 838"/>
                  <a:gd name="T12" fmla="*/ 195 w 441"/>
                  <a:gd name="T13" fmla="*/ 838 h 838"/>
                  <a:gd name="T14" fmla="*/ 221 w 441"/>
                  <a:gd name="T15" fmla="*/ 833 h 838"/>
                  <a:gd name="T16" fmla="*/ 246 w 441"/>
                  <a:gd name="T17" fmla="*/ 819 h 838"/>
                  <a:gd name="T18" fmla="*/ 272 w 441"/>
                  <a:gd name="T19" fmla="*/ 797 h 838"/>
                  <a:gd name="T20" fmla="*/ 294 w 441"/>
                  <a:gd name="T21" fmla="*/ 767 h 838"/>
                  <a:gd name="T22" fmla="*/ 320 w 441"/>
                  <a:gd name="T23" fmla="*/ 726 h 838"/>
                  <a:gd name="T24" fmla="*/ 338 w 441"/>
                  <a:gd name="T25" fmla="*/ 680 h 838"/>
                  <a:gd name="T26" fmla="*/ 360 w 441"/>
                  <a:gd name="T27" fmla="*/ 622 h 838"/>
                  <a:gd name="T28" fmla="*/ 379 w 441"/>
                  <a:gd name="T29" fmla="*/ 562 h 838"/>
                  <a:gd name="T30" fmla="*/ 393 w 441"/>
                  <a:gd name="T31" fmla="*/ 494 h 838"/>
                  <a:gd name="T32" fmla="*/ 408 w 441"/>
                  <a:gd name="T33" fmla="*/ 421 h 838"/>
                  <a:gd name="T34" fmla="*/ 419 w 441"/>
                  <a:gd name="T35" fmla="*/ 341 h 838"/>
                  <a:gd name="T36" fmla="*/ 427 w 441"/>
                  <a:gd name="T37" fmla="*/ 260 h 838"/>
                  <a:gd name="T38" fmla="*/ 434 w 441"/>
                  <a:gd name="T39" fmla="*/ 175 h 838"/>
                  <a:gd name="T40" fmla="*/ 438 w 441"/>
                  <a:gd name="T41" fmla="*/ 88 h 838"/>
                  <a:gd name="T42" fmla="*/ 441 w 441"/>
                  <a:gd name="T43" fmla="*/ 0 h 83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41"/>
                  <a:gd name="T67" fmla="*/ 0 h 838"/>
                  <a:gd name="T68" fmla="*/ 441 w 441"/>
                  <a:gd name="T69" fmla="*/ 838 h 83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41" h="838">
                    <a:moveTo>
                      <a:pt x="0" y="718"/>
                    </a:moveTo>
                    <a:lnTo>
                      <a:pt x="7" y="748"/>
                    </a:lnTo>
                    <a:lnTo>
                      <a:pt x="29" y="778"/>
                    </a:lnTo>
                    <a:lnTo>
                      <a:pt x="59" y="803"/>
                    </a:lnTo>
                    <a:lnTo>
                      <a:pt x="99" y="822"/>
                    </a:lnTo>
                    <a:lnTo>
                      <a:pt x="147" y="835"/>
                    </a:lnTo>
                    <a:lnTo>
                      <a:pt x="195" y="838"/>
                    </a:lnTo>
                    <a:lnTo>
                      <a:pt x="221" y="833"/>
                    </a:lnTo>
                    <a:lnTo>
                      <a:pt x="246" y="819"/>
                    </a:lnTo>
                    <a:lnTo>
                      <a:pt x="272" y="797"/>
                    </a:lnTo>
                    <a:lnTo>
                      <a:pt x="294" y="767"/>
                    </a:lnTo>
                    <a:lnTo>
                      <a:pt x="320" y="726"/>
                    </a:lnTo>
                    <a:lnTo>
                      <a:pt x="338" y="680"/>
                    </a:lnTo>
                    <a:lnTo>
                      <a:pt x="360" y="622"/>
                    </a:lnTo>
                    <a:lnTo>
                      <a:pt x="379" y="562"/>
                    </a:lnTo>
                    <a:lnTo>
                      <a:pt x="393" y="494"/>
                    </a:lnTo>
                    <a:lnTo>
                      <a:pt x="408" y="421"/>
                    </a:lnTo>
                    <a:lnTo>
                      <a:pt x="419" y="341"/>
                    </a:lnTo>
                    <a:lnTo>
                      <a:pt x="427" y="260"/>
                    </a:lnTo>
                    <a:lnTo>
                      <a:pt x="434" y="175"/>
                    </a:lnTo>
                    <a:lnTo>
                      <a:pt x="438" y="88"/>
                    </a:lnTo>
                    <a:lnTo>
                      <a:pt x="441"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55" name="Freeform 58"/>
              <p:cNvSpPr>
                <a:spLocks/>
              </p:cNvSpPr>
              <p:nvPr/>
            </p:nvSpPr>
            <p:spPr bwMode="auto">
              <a:xfrm>
                <a:off x="1892" y="2503"/>
                <a:ext cx="361" cy="194"/>
              </a:xfrm>
              <a:custGeom>
                <a:avLst/>
                <a:gdLst>
                  <a:gd name="T0" fmla="*/ 0 w 361"/>
                  <a:gd name="T1" fmla="*/ 153 h 194"/>
                  <a:gd name="T2" fmla="*/ 4 w 361"/>
                  <a:gd name="T3" fmla="*/ 120 h 194"/>
                  <a:gd name="T4" fmla="*/ 22 w 361"/>
                  <a:gd name="T5" fmla="*/ 88 h 194"/>
                  <a:gd name="T6" fmla="*/ 52 w 361"/>
                  <a:gd name="T7" fmla="*/ 58 h 194"/>
                  <a:gd name="T8" fmla="*/ 92 w 361"/>
                  <a:gd name="T9" fmla="*/ 36 h 194"/>
                  <a:gd name="T10" fmla="*/ 136 w 361"/>
                  <a:gd name="T11" fmla="*/ 17 h 194"/>
                  <a:gd name="T12" fmla="*/ 188 w 361"/>
                  <a:gd name="T13" fmla="*/ 6 h 194"/>
                  <a:gd name="T14" fmla="*/ 243 w 361"/>
                  <a:gd name="T15" fmla="*/ 0 h 194"/>
                  <a:gd name="T16" fmla="*/ 265 w 361"/>
                  <a:gd name="T17" fmla="*/ 6 h 194"/>
                  <a:gd name="T18" fmla="*/ 291 w 361"/>
                  <a:gd name="T19" fmla="*/ 20 h 194"/>
                  <a:gd name="T20" fmla="*/ 313 w 361"/>
                  <a:gd name="T21" fmla="*/ 41 h 194"/>
                  <a:gd name="T22" fmla="*/ 331 w 361"/>
                  <a:gd name="T23" fmla="*/ 71 h 194"/>
                  <a:gd name="T24" fmla="*/ 346 w 361"/>
                  <a:gd name="T25" fmla="*/ 107 h 194"/>
                  <a:gd name="T26" fmla="*/ 357 w 361"/>
                  <a:gd name="T27" fmla="*/ 151 h 194"/>
                  <a:gd name="T28" fmla="*/ 361 w 361"/>
                  <a:gd name="T29" fmla="*/ 194 h 1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1"/>
                  <a:gd name="T46" fmla="*/ 0 h 194"/>
                  <a:gd name="T47" fmla="*/ 361 w 361"/>
                  <a:gd name="T48" fmla="*/ 194 h 19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1" h="194">
                    <a:moveTo>
                      <a:pt x="0" y="153"/>
                    </a:moveTo>
                    <a:lnTo>
                      <a:pt x="4" y="120"/>
                    </a:lnTo>
                    <a:lnTo>
                      <a:pt x="22" y="88"/>
                    </a:lnTo>
                    <a:lnTo>
                      <a:pt x="52" y="58"/>
                    </a:lnTo>
                    <a:lnTo>
                      <a:pt x="92" y="36"/>
                    </a:lnTo>
                    <a:lnTo>
                      <a:pt x="136" y="17"/>
                    </a:lnTo>
                    <a:lnTo>
                      <a:pt x="188" y="6"/>
                    </a:lnTo>
                    <a:lnTo>
                      <a:pt x="243" y="0"/>
                    </a:lnTo>
                    <a:lnTo>
                      <a:pt x="265" y="6"/>
                    </a:lnTo>
                    <a:lnTo>
                      <a:pt x="291" y="20"/>
                    </a:lnTo>
                    <a:lnTo>
                      <a:pt x="313" y="41"/>
                    </a:lnTo>
                    <a:lnTo>
                      <a:pt x="331" y="71"/>
                    </a:lnTo>
                    <a:lnTo>
                      <a:pt x="346" y="107"/>
                    </a:lnTo>
                    <a:lnTo>
                      <a:pt x="357" y="151"/>
                    </a:lnTo>
                    <a:lnTo>
                      <a:pt x="361" y="194"/>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56" name="Freeform 59"/>
              <p:cNvSpPr>
                <a:spLocks/>
              </p:cNvSpPr>
              <p:nvPr/>
            </p:nvSpPr>
            <p:spPr bwMode="auto">
              <a:xfrm>
                <a:off x="2219" y="2684"/>
                <a:ext cx="70" cy="49"/>
              </a:xfrm>
              <a:custGeom>
                <a:avLst/>
                <a:gdLst>
                  <a:gd name="T0" fmla="*/ 37 w 70"/>
                  <a:gd name="T1" fmla="*/ 49 h 49"/>
                  <a:gd name="T2" fmla="*/ 70 w 70"/>
                  <a:gd name="T3" fmla="*/ 0 h 49"/>
                  <a:gd name="T4" fmla="*/ 48 w 70"/>
                  <a:gd name="T5" fmla="*/ 5 h 49"/>
                  <a:gd name="T6" fmla="*/ 23 w 70"/>
                  <a:gd name="T7" fmla="*/ 5 h 49"/>
                  <a:gd name="T8" fmla="*/ 0 w 70"/>
                  <a:gd name="T9" fmla="*/ 2 h 49"/>
                  <a:gd name="T10" fmla="*/ 37 w 70"/>
                  <a:gd name="T11" fmla="*/ 49 h 49"/>
                  <a:gd name="T12" fmla="*/ 0 60000 65536"/>
                  <a:gd name="T13" fmla="*/ 0 60000 65536"/>
                  <a:gd name="T14" fmla="*/ 0 60000 65536"/>
                  <a:gd name="T15" fmla="*/ 0 60000 65536"/>
                  <a:gd name="T16" fmla="*/ 0 60000 65536"/>
                  <a:gd name="T17" fmla="*/ 0 60000 65536"/>
                  <a:gd name="T18" fmla="*/ 0 w 70"/>
                  <a:gd name="T19" fmla="*/ 0 h 49"/>
                  <a:gd name="T20" fmla="*/ 70 w 70"/>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70" h="49">
                    <a:moveTo>
                      <a:pt x="37" y="49"/>
                    </a:moveTo>
                    <a:lnTo>
                      <a:pt x="70" y="0"/>
                    </a:lnTo>
                    <a:lnTo>
                      <a:pt x="48" y="5"/>
                    </a:lnTo>
                    <a:lnTo>
                      <a:pt x="23" y="5"/>
                    </a:lnTo>
                    <a:lnTo>
                      <a:pt x="0" y="2"/>
                    </a:lnTo>
                    <a:lnTo>
                      <a:pt x="37"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4829" name="Group 60"/>
            <p:cNvGrpSpPr>
              <a:grpSpLocks/>
            </p:cNvGrpSpPr>
            <p:nvPr/>
          </p:nvGrpSpPr>
          <p:grpSpPr bwMode="auto">
            <a:xfrm>
              <a:off x="5995988" y="3567113"/>
              <a:ext cx="701675" cy="1173162"/>
              <a:chOff x="2021" y="2651"/>
              <a:chExt cx="442" cy="739"/>
            </a:xfrm>
          </p:grpSpPr>
          <p:sp>
            <p:nvSpPr>
              <p:cNvPr id="34846" name="Rectangle 61"/>
              <p:cNvSpPr>
                <a:spLocks noChangeArrowheads="1"/>
              </p:cNvSpPr>
              <p:nvPr/>
            </p:nvSpPr>
            <p:spPr bwMode="auto">
              <a:xfrm>
                <a:off x="2021" y="2757"/>
                <a:ext cx="294" cy="210"/>
              </a:xfrm>
              <a:prstGeom prst="rect">
                <a:avLst/>
              </a:prstGeom>
              <a:solidFill>
                <a:srgbClr val="FFFFFF"/>
              </a:solidFill>
              <a:ln w="1111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847" name="Freeform 62"/>
              <p:cNvSpPr>
                <a:spLocks/>
              </p:cNvSpPr>
              <p:nvPr/>
            </p:nvSpPr>
            <p:spPr bwMode="auto">
              <a:xfrm>
                <a:off x="2021" y="2651"/>
                <a:ext cx="441" cy="106"/>
              </a:xfrm>
              <a:custGeom>
                <a:avLst/>
                <a:gdLst>
                  <a:gd name="T0" fmla="*/ 0 w 441"/>
                  <a:gd name="T1" fmla="*/ 106 h 106"/>
                  <a:gd name="T2" fmla="*/ 147 w 441"/>
                  <a:gd name="T3" fmla="*/ 0 h 106"/>
                  <a:gd name="T4" fmla="*/ 441 w 441"/>
                  <a:gd name="T5" fmla="*/ 0 h 106"/>
                  <a:gd name="T6" fmla="*/ 294 w 441"/>
                  <a:gd name="T7" fmla="*/ 106 h 106"/>
                  <a:gd name="T8" fmla="*/ 0 60000 65536"/>
                  <a:gd name="T9" fmla="*/ 0 60000 65536"/>
                  <a:gd name="T10" fmla="*/ 0 60000 65536"/>
                  <a:gd name="T11" fmla="*/ 0 60000 65536"/>
                  <a:gd name="T12" fmla="*/ 0 w 441"/>
                  <a:gd name="T13" fmla="*/ 0 h 106"/>
                  <a:gd name="T14" fmla="*/ 441 w 441"/>
                  <a:gd name="T15" fmla="*/ 106 h 106"/>
                </a:gdLst>
                <a:ahLst/>
                <a:cxnLst>
                  <a:cxn ang="T8">
                    <a:pos x="T0" y="T1"/>
                  </a:cxn>
                  <a:cxn ang="T9">
                    <a:pos x="T2" y="T3"/>
                  </a:cxn>
                  <a:cxn ang="T10">
                    <a:pos x="T4" y="T5"/>
                  </a:cxn>
                  <a:cxn ang="T11">
                    <a:pos x="T6" y="T7"/>
                  </a:cxn>
                </a:cxnLst>
                <a:rect l="T12" t="T13" r="T14" b="T15"/>
                <a:pathLst>
                  <a:path w="441" h="106">
                    <a:moveTo>
                      <a:pt x="0" y="106"/>
                    </a:moveTo>
                    <a:lnTo>
                      <a:pt x="147" y="0"/>
                    </a:lnTo>
                    <a:lnTo>
                      <a:pt x="441"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48" name="Line 63"/>
              <p:cNvSpPr>
                <a:spLocks noChangeShapeType="1"/>
              </p:cNvSpPr>
              <p:nvPr/>
            </p:nvSpPr>
            <p:spPr bwMode="auto">
              <a:xfrm>
                <a:off x="2462"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9" name="Line 64"/>
              <p:cNvSpPr>
                <a:spLocks noChangeShapeType="1"/>
              </p:cNvSpPr>
              <p:nvPr/>
            </p:nvSpPr>
            <p:spPr bwMode="auto">
              <a:xfrm flipV="1">
                <a:off x="2315" y="2864"/>
                <a:ext cx="147"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0" name="Rectangle 65"/>
              <p:cNvSpPr>
                <a:spLocks noChangeArrowheads="1"/>
              </p:cNvSpPr>
              <p:nvPr/>
            </p:nvSpPr>
            <p:spPr bwMode="auto">
              <a:xfrm>
                <a:off x="2021" y="2967"/>
                <a:ext cx="294" cy="211"/>
              </a:xfrm>
              <a:prstGeom prst="rect">
                <a:avLst/>
              </a:prstGeom>
              <a:solidFill>
                <a:srgbClr val="FFFFFF"/>
              </a:solidFill>
              <a:ln w="1111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851" name="Rectangle 66"/>
              <p:cNvSpPr>
                <a:spLocks noChangeArrowheads="1"/>
              </p:cNvSpPr>
              <p:nvPr/>
            </p:nvSpPr>
            <p:spPr bwMode="auto">
              <a:xfrm>
                <a:off x="2021" y="3178"/>
                <a:ext cx="294" cy="212"/>
              </a:xfrm>
              <a:prstGeom prst="rect">
                <a:avLst/>
              </a:prstGeom>
              <a:solidFill>
                <a:srgbClr val="FFFFFF"/>
              </a:solidFill>
              <a:ln w="1111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34852" name="Freeform 67"/>
              <p:cNvSpPr>
                <a:spLocks/>
              </p:cNvSpPr>
              <p:nvPr/>
            </p:nvSpPr>
            <p:spPr bwMode="auto">
              <a:xfrm>
                <a:off x="2315" y="2864"/>
                <a:ext cx="147" cy="314"/>
              </a:xfrm>
              <a:custGeom>
                <a:avLst/>
                <a:gdLst>
                  <a:gd name="T0" fmla="*/ 0 w 147"/>
                  <a:gd name="T1" fmla="*/ 314 h 314"/>
                  <a:gd name="T2" fmla="*/ 147 w 147"/>
                  <a:gd name="T3" fmla="*/ 210 h 314"/>
                  <a:gd name="T4" fmla="*/ 147 w 147"/>
                  <a:gd name="T5" fmla="*/ 0 h 314"/>
                  <a:gd name="T6" fmla="*/ 0 60000 65536"/>
                  <a:gd name="T7" fmla="*/ 0 60000 65536"/>
                  <a:gd name="T8" fmla="*/ 0 60000 65536"/>
                  <a:gd name="T9" fmla="*/ 0 w 147"/>
                  <a:gd name="T10" fmla="*/ 0 h 314"/>
                  <a:gd name="T11" fmla="*/ 147 w 147"/>
                  <a:gd name="T12" fmla="*/ 314 h 314"/>
                </a:gdLst>
                <a:ahLst/>
                <a:cxnLst>
                  <a:cxn ang="T6">
                    <a:pos x="T0" y="T1"/>
                  </a:cxn>
                  <a:cxn ang="T7">
                    <a:pos x="T2" y="T3"/>
                  </a:cxn>
                  <a:cxn ang="T8">
                    <a:pos x="T4" y="T5"/>
                  </a:cxn>
                </a:cxnLst>
                <a:rect l="T9" t="T10" r="T11" b="T12"/>
                <a:pathLst>
                  <a:path w="147" h="314">
                    <a:moveTo>
                      <a:pt x="0" y="314"/>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53" name="Freeform 68"/>
              <p:cNvSpPr>
                <a:spLocks/>
              </p:cNvSpPr>
              <p:nvPr/>
            </p:nvSpPr>
            <p:spPr bwMode="auto">
              <a:xfrm>
                <a:off x="2315" y="3074"/>
                <a:ext cx="147" cy="316"/>
              </a:xfrm>
              <a:custGeom>
                <a:avLst/>
                <a:gdLst>
                  <a:gd name="T0" fmla="*/ 0 w 147"/>
                  <a:gd name="T1" fmla="*/ 316 h 316"/>
                  <a:gd name="T2" fmla="*/ 147 w 147"/>
                  <a:gd name="T3" fmla="*/ 210 h 316"/>
                  <a:gd name="T4" fmla="*/ 147 w 147"/>
                  <a:gd name="T5" fmla="*/ 0 h 316"/>
                  <a:gd name="T6" fmla="*/ 0 60000 65536"/>
                  <a:gd name="T7" fmla="*/ 0 60000 65536"/>
                  <a:gd name="T8" fmla="*/ 0 60000 65536"/>
                  <a:gd name="T9" fmla="*/ 0 w 147"/>
                  <a:gd name="T10" fmla="*/ 0 h 316"/>
                  <a:gd name="T11" fmla="*/ 147 w 147"/>
                  <a:gd name="T12" fmla="*/ 316 h 316"/>
                </a:gdLst>
                <a:ahLst/>
                <a:cxnLst>
                  <a:cxn ang="T6">
                    <a:pos x="T0" y="T1"/>
                  </a:cxn>
                  <a:cxn ang="T7">
                    <a:pos x="T2" y="T3"/>
                  </a:cxn>
                  <a:cxn ang="T8">
                    <a:pos x="T4" y="T5"/>
                  </a:cxn>
                </a:cxnLst>
                <a:rect l="T9" t="T10" r="T11" b="T12"/>
                <a:pathLst>
                  <a:path w="147" h="316">
                    <a:moveTo>
                      <a:pt x="0" y="316"/>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4830" name="Group 69"/>
            <p:cNvGrpSpPr>
              <a:grpSpLocks/>
            </p:cNvGrpSpPr>
            <p:nvPr/>
          </p:nvGrpSpPr>
          <p:grpSpPr bwMode="auto">
            <a:xfrm>
              <a:off x="6264275" y="3332163"/>
              <a:ext cx="1325563" cy="1573212"/>
              <a:chOff x="2190" y="2503"/>
              <a:chExt cx="835" cy="991"/>
            </a:xfrm>
          </p:grpSpPr>
          <p:sp>
            <p:nvSpPr>
              <p:cNvPr id="34843" name="Freeform 70"/>
              <p:cNvSpPr>
                <a:spLocks/>
              </p:cNvSpPr>
              <p:nvPr/>
            </p:nvSpPr>
            <p:spPr bwMode="auto">
              <a:xfrm>
                <a:off x="2190" y="2656"/>
                <a:ext cx="438" cy="838"/>
              </a:xfrm>
              <a:custGeom>
                <a:avLst/>
                <a:gdLst>
                  <a:gd name="T0" fmla="*/ 0 w 438"/>
                  <a:gd name="T1" fmla="*/ 718 h 838"/>
                  <a:gd name="T2" fmla="*/ 7 w 438"/>
                  <a:gd name="T3" fmla="*/ 748 h 838"/>
                  <a:gd name="T4" fmla="*/ 26 w 438"/>
                  <a:gd name="T5" fmla="*/ 778 h 838"/>
                  <a:gd name="T6" fmla="*/ 59 w 438"/>
                  <a:gd name="T7" fmla="*/ 803 h 838"/>
                  <a:gd name="T8" fmla="*/ 99 w 438"/>
                  <a:gd name="T9" fmla="*/ 822 h 838"/>
                  <a:gd name="T10" fmla="*/ 143 w 438"/>
                  <a:gd name="T11" fmla="*/ 835 h 838"/>
                  <a:gd name="T12" fmla="*/ 195 w 438"/>
                  <a:gd name="T13" fmla="*/ 838 h 838"/>
                  <a:gd name="T14" fmla="*/ 221 w 438"/>
                  <a:gd name="T15" fmla="*/ 833 h 838"/>
                  <a:gd name="T16" fmla="*/ 246 w 438"/>
                  <a:gd name="T17" fmla="*/ 819 h 838"/>
                  <a:gd name="T18" fmla="*/ 272 w 438"/>
                  <a:gd name="T19" fmla="*/ 797 h 838"/>
                  <a:gd name="T20" fmla="*/ 294 w 438"/>
                  <a:gd name="T21" fmla="*/ 767 h 838"/>
                  <a:gd name="T22" fmla="*/ 316 w 438"/>
                  <a:gd name="T23" fmla="*/ 726 h 838"/>
                  <a:gd name="T24" fmla="*/ 338 w 438"/>
                  <a:gd name="T25" fmla="*/ 680 h 838"/>
                  <a:gd name="T26" fmla="*/ 357 w 438"/>
                  <a:gd name="T27" fmla="*/ 622 h 838"/>
                  <a:gd name="T28" fmla="*/ 375 w 438"/>
                  <a:gd name="T29" fmla="*/ 562 h 838"/>
                  <a:gd name="T30" fmla="*/ 394 w 438"/>
                  <a:gd name="T31" fmla="*/ 494 h 838"/>
                  <a:gd name="T32" fmla="*/ 408 w 438"/>
                  <a:gd name="T33" fmla="*/ 421 h 838"/>
                  <a:gd name="T34" fmla="*/ 419 w 438"/>
                  <a:gd name="T35" fmla="*/ 341 h 838"/>
                  <a:gd name="T36" fmla="*/ 427 w 438"/>
                  <a:gd name="T37" fmla="*/ 260 h 838"/>
                  <a:gd name="T38" fmla="*/ 434 w 438"/>
                  <a:gd name="T39" fmla="*/ 175 h 838"/>
                  <a:gd name="T40" fmla="*/ 438 w 438"/>
                  <a:gd name="T41" fmla="*/ 88 h 838"/>
                  <a:gd name="T42" fmla="*/ 438 w 438"/>
                  <a:gd name="T43" fmla="*/ 0 h 83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8"/>
                  <a:gd name="T67" fmla="*/ 0 h 838"/>
                  <a:gd name="T68" fmla="*/ 438 w 438"/>
                  <a:gd name="T69" fmla="*/ 838 h 83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8" h="838">
                    <a:moveTo>
                      <a:pt x="0" y="718"/>
                    </a:moveTo>
                    <a:lnTo>
                      <a:pt x="7" y="748"/>
                    </a:lnTo>
                    <a:lnTo>
                      <a:pt x="26" y="778"/>
                    </a:lnTo>
                    <a:lnTo>
                      <a:pt x="59" y="803"/>
                    </a:lnTo>
                    <a:lnTo>
                      <a:pt x="99" y="822"/>
                    </a:lnTo>
                    <a:lnTo>
                      <a:pt x="143" y="835"/>
                    </a:lnTo>
                    <a:lnTo>
                      <a:pt x="195" y="838"/>
                    </a:lnTo>
                    <a:lnTo>
                      <a:pt x="221" y="833"/>
                    </a:lnTo>
                    <a:lnTo>
                      <a:pt x="246" y="819"/>
                    </a:lnTo>
                    <a:lnTo>
                      <a:pt x="272" y="797"/>
                    </a:lnTo>
                    <a:lnTo>
                      <a:pt x="294" y="767"/>
                    </a:lnTo>
                    <a:lnTo>
                      <a:pt x="316" y="726"/>
                    </a:lnTo>
                    <a:lnTo>
                      <a:pt x="338" y="680"/>
                    </a:lnTo>
                    <a:lnTo>
                      <a:pt x="357" y="622"/>
                    </a:lnTo>
                    <a:lnTo>
                      <a:pt x="375" y="562"/>
                    </a:lnTo>
                    <a:lnTo>
                      <a:pt x="394" y="494"/>
                    </a:lnTo>
                    <a:lnTo>
                      <a:pt x="408" y="421"/>
                    </a:lnTo>
                    <a:lnTo>
                      <a:pt x="419" y="341"/>
                    </a:lnTo>
                    <a:lnTo>
                      <a:pt x="427" y="260"/>
                    </a:lnTo>
                    <a:lnTo>
                      <a:pt x="434" y="175"/>
                    </a:lnTo>
                    <a:lnTo>
                      <a:pt x="438" y="88"/>
                    </a:lnTo>
                    <a:lnTo>
                      <a:pt x="438"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44" name="Freeform 71"/>
              <p:cNvSpPr>
                <a:spLocks/>
              </p:cNvSpPr>
              <p:nvPr/>
            </p:nvSpPr>
            <p:spPr bwMode="auto">
              <a:xfrm>
                <a:off x="2628" y="2503"/>
                <a:ext cx="364" cy="194"/>
              </a:xfrm>
              <a:custGeom>
                <a:avLst/>
                <a:gdLst>
                  <a:gd name="T0" fmla="*/ 0 w 364"/>
                  <a:gd name="T1" fmla="*/ 153 h 194"/>
                  <a:gd name="T2" fmla="*/ 7 w 364"/>
                  <a:gd name="T3" fmla="*/ 120 h 194"/>
                  <a:gd name="T4" fmla="*/ 25 w 364"/>
                  <a:gd name="T5" fmla="*/ 88 h 194"/>
                  <a:gd name="T6" fmla="*/ 55 w 364"/>
                  <a:gd name="T7" fmla="*/ 58 h 194"/>
                  <a:gd name="T8" fmla="*/ 92 w 364"/>
                  <a:gd name="T9" fmla="*/ 36 h 194"/>
                  <a:gd name="T10" fmla="*/ 139 w 364"/>
                  <a:gd name="T11" fmla="*/ 17 h 194"/>
                  <a:gd name="T12" fmla="*/ 191 w 364"/>
                  <a:gd name="T13" fmla="*/ 6 h 194"/>
                  <a:gd name="T14" fmla="*/ 246 w 364"/>
                  <a:gd name="T15" fmla="*/ 0 h 194"/>
                  <a:gd name="T16" fmla="*/ 268 w 364"/>
                  <a:gd name="T17" fmla="*/ 6 h 194"/>
                  <a:gd name="T18" fmla="*/ 294 w 364"/>
                  <a:gd name="T19" fmla="*/ 20 h 194"/>
                  <a:gd name="T20" fmla="*/ 312 w 364"/>
                  <a:gd name="T21" fmla="*/ 41 h 194"/>
                  <a:gd name="T22" fmla="*/ 331 w 364"/>
                  <a:gd name="T23" fmla="*/ 71 h 194"/>
                  <a:gd name="T24" fmla="*/ 349 w 364"/>
                  <a:gd name="T25" fmla="*/ 107 h 194"/>
                  <a:gd name="T26" fmla="*/ 360 w 364"/>
                  <a:gd name="T27" fmla="*/ 151 h 194"/>
                  <a:gd name="T28" fmla="*/ 364 w 364"/>
                  <a:gd name="T29" fmla="*/ 194 h 1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4"/>
                  <a:gd name="T46" fmla="*/ 0 h 194"/>
                  <a:gd name="T47" fmla="*/ 364 w 364"/>
                  <a:gd name="T48" fmla="*/ 194 h 19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4" h="194">
                    <a:moveTo>
                      <a:pt x="0" y="153"/>
                    </a:moveTo>
                    <a:lnTo>
                      <a:pt x="7" y="120"/>
                    </a:lnTo>
                    <a:lnTo>
                      <a:pt x="25" y="88"/>
                    </a:lnTo>
                    <a:lnTo>
                      <a:pt x="55" y="58"/>
                    </a:lnTo>
                    <a:lnTo>
                      <a:pt x="92" y="36"/>
                    </a:lnTo>
                    <a:lnTo>
                      <a:pt x="139" y="17"/>
                    </a:lnTo>
                    <a:lnTo>
                      <a:pt x="191" y="6"/>
                    </a:lnTo>
                    <a:lnTo>
                      <a:pt x="246" y="0"/>
                    </a:lnTo>
                    <a:lnTo>
                      <a:pt x="268" y="6"/>
                    </a:lnTo>
                    <a:lnTo>
                      <a:pt x="294" y="20"/>
                    </a:lnTo>
                    <a:lnTo>
                      <a:pt x="312" y="41"/>
                    </a:lnTo>
                    <a:lnTo>
                      <a:pt x="331" y="71"/>
                    </a:lnTo>
                    <a:lnTo>
                      <a:pt x="349" y="107"/>
                    </a:lnTo>
                    <a:lnTo>
                      <a:pt x="360" y="151"/>
                    </a:lnTo>
                    <a:lnTo>
                      <a:pt x="364" y="194"/>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45" name="Freeform 72"/>
              <p:cNvSpPr>
                <a:spLocks/>
              </p:cNvSpPr>
              <p:nvPr/>
            </p:nvSpPr>
            <p:spPr bwMode="auto">
              <a:xfrm>
                <a:off x="2959" y="2684"/>
                <a:ext cx="66" cy="49"/>
              </a:xfrm>
              <a:custGeom>
                <a:avLst/>
                <a:gdLst>
                  <a:gd name="T0" fmla="*/ 36 w 66"/>
                  <a:gd name="T1" fmla="*/ 49 h 49"/>
                  <a:gd name="T2" fmla="*/ 66 w 66"/>
                  <a:gd name="T3" fmla="*/ 0 h 49"/>
                  <a:gd name="T4" fmla="*/ 44 w 66"/>
                  <a:gd name="T5" fmla="*/ 5 h 49"/>
                  <a:gd name="T6" fmla="*/ 22 w 66"/>
                  <a:gd name="T7" fmla="*/ 5 h 49"/>
                  <a:gd name="T8" fmla="*/ 0 w 66"/>
                  <a:gd name="T9" fmla="*/ 2 h 49"/>
                  <a:gd name="T10" fmla="*/ 36 w 66"/>
                  <a:gd name="T11" fmla="*/ 49 h 49"/>
                  <a:gd name="T12" fmla="*/ 0 60000 65536"/>
                  <a:gd name="T13" fmla="*/ 0 60000 65536"/>
                  <a:gd name="T14" fmla="*/ 0 60000 65536"/>
                  <a:gd name="T15" fmla="*/ 0 60000 65536"/>
                  <a:gd name="T16" fmla="*/ 0 60000 65536"/>
                  <a:gd name="T17" fmla="*/ 0 60000 65536"/>
                  <a:gd name="T18" fmla="*/ 0 w 66"/>
                  <a:gd name="T19" fmla="*/ 0 h 49"/>
                  <a:gd name="T20" fmla="*/ 66 w 66"/>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66" h="49">
                    <a:moveTo>
                      <a:pt x="36" y="49"/>
                    </a:moveTo>
                    <a:lnTo>
                      <a:pt x="66" y="0"/>
                    </a:lnTo>
                    <a:lnTo>
                      <a:pt x="44" y="5"/>
                    </a:lnTo>
                    <a:lnTo>
                      <a:pt x="22" y="5"/>
                    </a:lnTo>
                    <a:lnTo>
                      <a:pt x="0" y="2"/>
                    </a:lnTo>
                    <a:lnTo>
                      <a:pt x="36"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4831" name="Group 73"/>
            <p:cNvGrpSpPr>
              <a:grpSpLocks/>
            </p:cNvGrpSpPr>
            <p:nvPr/>
          </p:nvGrpSpPr>
          <p:grpSpPr bwMode="auto">
            <a:xfrm>
              <a:off x="5683250" y="2254250"/>
              <a:ext cx="228600" cy="228600"/>
              <a:chOff x="4176" y="1008"/>
              <a:chExt cx="192" cy="192"/>
            </a:xfrm>
          </p:grpSpPr>
          <p:sp>
            <p:nvSpPr>
              <p:cNvPr id="34841" name="Line 74"/>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2" name="Line 75"/>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32" name="Group 76"/>
            <p:cNvGrpSpPr>
              <a:grpSpLocks/>
            </p:cNvGrpSpPr>
            <p:nvPr/>
          </p:nvGrpSpPr>
          <p:grpSpPr bwMode="auto">
            <a:xfrm>
              <a:off x="6140450" y="4464050"/>
              <a:ext cx="228600" cy="228600"/>
              <a:chOff x="4176" y="1008"/>
              <a:chExt cx="192" cy="192"/>
            </a:xfrm>
          </p:grpSpPr>
          <p:sp>
            <p:nvSpPr>
              <p:cNvPr id="34839" name="Line 77"/>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0" name="Line 78"/>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33" name="Group 79"/>
            <p:cNvGrpSpPr>
              <a:grpSpLocks/>
            </p:cNvGrpSpPr>
            <p:nvPr/>
          </p:nvGrpSpPr>
          <p:grpSpPr bwMode="auto">
            <a:xfrm>
              <a:off x="3778250" y="4464050"/>
              <a:ext cx="228600" cy="228600"/>
              <a:chOff x="4176" y="1008"/>
              <a:chExt cx="192" cy="192"/>
            </a:xfrm>
          </p:grpSpPr>
          <p:sp>
            <p:nvSpPr>
              <p:cNvPr id="34837" name="Line 80"/>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8" name="Line 81"/>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34" name="Group 82"/>
            <p:cNvGrpSpPr>
              <a:grpSpLocks/>
            </p:cNvGrpSpPr>
            <p:nvPr/>
          </p:nvGrpSpPr>
          <p:grpSpPr bwMode="auto">
            <a:xfrm>
              <a:off x="4768850" y="2254250"/>
              <a:ext cx="228600" cy="228600"/>
              <a:chOff x="4176" y="1008"/>
              <a:chExt cx="192" cy="192"/>
            </a:xfrm>
          </p:grpSpPr>
          <p:sp>
            <p:nvSpPr>
              <p:cNvPr id="34835" name="Line 83"/>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6" name="Line 84"/>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2"/>
          <p:cNvGrpSpPr>
            <a:grpSpLocks/>
          </p:cNvGrpSpPr>
          <p:nvPr/>
        </p:nvGrpSpPr>
        <p:grpSpPr bwMode="auto">
          <a:xfrm>
            <a:off x="0" y="26988"/>
            <a:ext cx="8843963" cy="6858000"/>
            <a:chOff x="0" y="0"/>
            <a:chExt cx="5571" cy="4320"/>
          </a:xfrm>
        </p:grpSpPr>
        <p:sp>
          <p:nvSpPr>
            <p:cNvPr id="35843" name="Rectangle 3"/>
            <p:cNvSpPr>
              <a:spLocks noChangeArrowheads="1"/>
            </p:cNvSpPr>
            <p:nvPr/>
          </p:nvSpPr>
          <p:spPr bwMode="auto">
            <a:xfrm>
              <a:off x="0" y="3696"/>
              <a:ext cx="292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zh-CN" altLang="en-US" sz="2000">
                  <a:latin typeface="Arial" panose="020B0604020202020204" pitchFamily="34" charset="0"/>
                  <a:ea typeface="宋体" panose="02010600030101010101" pitchFamily="2" charset="-122"/>
                  <a:cs typeface="楷体_GB2312"/>
                </a:rPr>
                <a:t>二维数组的顺序存储图</a:t>
              </a:r>
              <a:r>
                <a:rPr kumimoji="0" lang="zh-CN" altLang="en-US" sz="2000">
                  <a:ea typeface="宋体" panose="02010600030101010101" pitchFamily="2" charset="-122"/>
                  <a:cs typeface="楷体_GB2312"/>
                </a:rPr>
                <a:t>例形式</a:t>
              </a:r>
              <a:endParaRPr kumimoji="0" lang="zh-CN" altLang="en-US" sz="2000">
                <a:latin typeface="Arial" panose="020B0604020202020204" pitchFamily="34" charset="0"/>
                <a:ea typeface="宋体" panose="02010600030101010101" pitchFamily="2" charset="-122"/>
                <a:cs typeface="楷体_GB2312"/>
              </a:endParaRPr>
            </a:p>
          </p:txBody>
        </p:sp>
        <p:grpSp>
          <p:nvGrpSpPr>
            <p:cNvPr id="35844" name="Group 4"/>
            <p:cNvGrpSpPr>
              <a:grpSpLocks/>
            </p:cNvGrpSpPr>
            <p:nvPr/>
          </p:nvGrpSpPr>
          <p:grpSpPr bwMode="auto">
            <a:xfrm>
              <a:off x="192" y="164"/>
              <a:ext cx="2208" cy="1517"/>
              <a:chOff x="192" y="164"/>
              <a:chExt cx="2208" cy="1517"/>
            </a:xfrm>
          </p:grpSpPr>
          <p:grpSp>
            <p:nvGrpSpPr>
              <p:cNvPr id="35907" name="Group 5"/>
              <p:cNvGrpSpPr>
                <a:grpSpLocks/>
              </p:cNvGrpSpPr>
              <p:nvPr/>
            </p:nvGrpSpPr>
            <p:grpSpPr bwMode="auto">
              <a:xfrm>
                <a:off x="192" y="164"/>
                <a:ext cx="2059" cy="1154"/>
                <a:chOff x="146" y="3120"/>
                <a:chExt cx="2059" cy="1154"/>
              </a:xfrm>
            </p:grpSpPr>
            <p:sp>
              <p:nvSpPr>
                <p:cNvPr id="35909" name="Rectangle 6"/>
                <p:cNvSpPr>
                  <a:spLocks noChangeArrowheads="1"/>
                </p:cNvSpPr>
                <p:nvPr/>
              </p:nvSpPr>
              <p:spPr bwMode="auto">
                <a:xfrm>
                  <a:off x="576" y="3120"/>
                  <a:ext cx="1564" cy="1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800">
                      <a:ea typeface="宋体" panose="02010600030101010101" pitchFamily="2" charset="-122"/>
                      <a:cs typeface="楷体_GB2312"/>
                    </a:rPr>
                    <a:t> </a:t>
                  </a: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11   </a:t>
                  </a: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12  </a:t>
                  </a:r>
                  <a:r>
                    <a:rPr lang="en-US" altLang="zh-CN" sz="2800">
                      <a:ea typeface="Arial Unicode MS" pitchFamily="34" charset="-122"/>
                      <a:cs typeface="楷体_GB2312"/>
                    </a:rPr>
                    <a:t>…  </a:t>
                  </a: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1n</a:t>
                  </a:r>
                </a:p>
                <a:p>
                  <a:pPr eaLnBrk="1" hangingPunct="1">
                    <a:spcBef>
                      <a:spcPct val="0"/>
                    </a:spcBef>
                    <a:buFontTx/>
                    <a:buNone/>
                  </a:pPr>
                  <a:r>
                    <a:rPr lang="en-US" altLang="zh-CN" sz="2800">
                      <a:ea typeface="宋体" panose="02010600030101010101" pitchFamily="2" charset="-122"/>
                      <a:cs typeface="楷体_GB2312"/>
                    </a:rPr>
                    <a:t> a</a:t>
                  </a:r>
                  <a:r>
                    <a:rPr lang="en-US" altLang="zh-CN" sz="2800" baseline="-25000">
                      <a:ea typeface="宋体" panose="02010600030101010101" pitchFamily="2" charset="-122"/>
                      <a:cs typeface="楷体_GB2312"/>
                    </a:rPr>
                    <a:t>21   </a:t>
                  </a: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22  </a:t>
                  </a:r>
                  <a:r>
                    <a:rPr lang="en-US" altLang="zh-CN" sz="2800">
                      <a:ea typeface="Arial Unicode MS" pitchFamily="34" charset="-122"/>
                      <a:cs typeface="楷体_GB2312"/>
                    </a:rPr>
                    <a:t>…  </a:t>
                  </a: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2n</a:t>
                  </a:r>
                </a:p>
                <a:p>
                  <a:pPr eaLnBrk="1" hangingPunct="1">
                    <a:spcBef>
                      <a:spcPct val="0"/>
                    </a:spcBef>
                    <a:buFontTx/>
                    <a:buNone/>
                  </a:pPr>
                  <a:r>
                    <a:rPr lang="en-US" altLang="zh-CN" sz="2800">
                      <a:ea typeface="宋体" panose="02010600030101010101" pitchFamily="2" charset="-122"/>
                      <a:cs typeface="Times New Roman" panose="02020603050405020304" pitchFamily="18" charset="0"/>
                    </a:rPr>
                    <a:t>… … … … …</a:t>
                  </a:r>
                </a:p>
                <a:p>
                  <a:pPr eaLnBrk="1" hangingPunct="1">
                    <a:spcBef>
                      <a:spcPct val="0"/>
                    </a:spcBef>
                    <a:buFontTx/>
                    <a:buNone/>
                  </a:pPr>
                  <a:r>
                    <a:rPr lang="en-US" altLang="zh-CN" sz="2800">
                      <a:ea typeface="宋体" panose="02010600030101010101" pitchFamily="2" charset="-122"/>
                      <a:cs typeface="楷体_GB2312"/>
                    </a:rPr>
                    <a:t> a</a:t>
                  </a:r>
                  <a:r>
                    <a:rPr lang="en-US" altLang="zh-CN" sz="2800" baseline="-25000">
                      <a:ea typeface="宋体" panose="02010600030101010101" pitchFamily="2" charset="-122"/>
                      <a:cs typeface="楷体_GB2312"/>
                    </a:rPr>
                    <a:t>m1   </a:t>
                  </a: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m2  </a:t>
                  </a:r>
                  <a:r>
                    <a:rPr lang="en-US" altLang="zh-CN" sz="2800">
                      <a:ea typeface="Arial Unicode MS" pitchFamily="34" charset="-122"/>
                      <a:cs typeface="楷体_GB2312"/>
                    </a:rPr>
                    <a:t>…  </a:t>
                  </a: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mn</a:t>
                  </a:r>
                </a:p>
              </p:txBody>
            </p:sp>
            <p:sp>
              <p:nvSpPr>
                <p:cNvPr id="35910" name="Rectangle 7"/>
                <p:cNvSpPr>
                  <a:spLocks noChangeArrowheads="1"/>
                </p:cNvSpPr>
                <p:nvPr/>
              </p:nvSpPr>
              <p:spPr bwMode="auto">
                <a:xfrm>
                  <a:off x="146" y="3600"/>
                  <a:ext cx="34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800">
                      <a:ea typeface="宋体" panose="02010600030101010101" pitchFamily="2" charset="-122"/>
                      <a:cs typeface="楷体_GB2312"/>
                    </a:rPr>
                    <a:t>A=</a:t>
                  </a:r>
                </a:p>
              </p:txBody>
            </p:sp>
            <p:sp>
              <p:nvSpPr>
                <p:cNvPr id="35911" name="AutoShape 8"/>
                <p:cNvSpPr>
                  <a:spLocks/>
                </p:cNvSpPr>
                <p:nvPr/>
              </p:nvSpPr>
              <p:spPr bwMode="auto">
                <a:xfrm>
                  <a:off x="566" y="3186"/>
                  <a:ext cx="45" cy="1088"/>
                </a:xfrm>
                <a:prstGeom prst="leftBracket">
                  <a:avLst>
                    <a:gd name="adj" fmla="val 20148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35912" name="AutoShape 9"/>
                <p:cNvSpPr>
                  <a:spLocks/>
                </p:cNvSpPr>
                <p:nvPr/>
              </p:nvSpPr>
              <p:spPr bwMode="auto">
                <a:xfrm>
                  <a:off x="2160" y="3168"/>
                  <a:ext cx="45" cy="1088"/>
                </a:xfrm>
                <a:prstGeom prst="rightBracket">
                  <a:avLst>
                    <a:gd name="adj" fmla="val 20148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grpSp>
          <p:sp>
            <p:nvSpPr>
              <p:cNvPr id="35908" name="Rectangle 10"/>
              <p:cNvSpPr>
                <a:spLocks noChangeArrowheads="1"/>
              </p:cNvSpPr>
              <p:nvPr/>
            </p:nvSpPr>
            <p:spPr bwMode="auto">
              <a:xfrm>
                <a:off x="432" y="1441"/>
                <a:ext cx="196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en-US" altLang="zh-CN" sz="2000">
                    <a:ea typeface="宋体" panose="02010600030101010101" pitchFamily="2" charset="-122"/>
                    <a:cs typeface="楷体_GB2312"/>
                  </a:rPr>
                  <a:t>(a)</a:t>
                </a:r>
                <a:r>
                  <a:rPr kumimoji="0" lang="en-US" altLang="zh-CN" sz="2000">
                    <a:latin typeface="Arial" panose="020B0604020202020204" pitchFamily="34" charset="0"/>
                    <a:ea typeface="宋体" panose="02010600030101010101" pitchFamily="2" charset="-122"/>
                    <a:cs typeface="楷体_GB2312"/>
                  </a:rPr>
                  <a:t>    </a:t>
                </a:r>
                <a:r>
                  <a:rPr kumimoji="0" lang="zh-CN" altLang="en-US" sz="2000">
                    <a:latin typeface="Arial" panose="020B0604020202020204" pitchFamily="34" charset="0"/>
                    <a:ea typeface="宋体" panose="02010600030101010101" pitchFamily="2" charset="-122"/>
                    <a:cs typeface="楷体_GB2312"/>
                  </a:rPr>
                  <a:t>二维数组的表示形式</a:t>
                </a:r>
              </a:p>
            </p:txBody>
          </p:sp>
        </p:grpSp>
        <p:sp>
          <p:nvSpPr>
            <p:cNvPr id="35845" name="Rectangle 11"/>
            <p:cNvSpPr>
              <a:spLocks noChangeArrowheads="1"/>
            </p:cNvSpPr>
            <p:nvPr/>
          </p:nvSpPr>
          <p:spPr bwMode="auto">
            <a:xfrm>
              <a:off x="2352" y="4128"/>
              <a:ext cx="158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en-US" altLang="zh-CN" sz="2000">
                  <a:ea typeface="宋体" panose="02010600030101010101" pitchFamily="2" charset="-122"/>
                  <a:cs typeface="楷体_GB2312"/>
                </a:rPr>
                <a:t>(b)</a:t>
              </a:r>
              <a:r>
                <a:rPr kumimoji="0" lang="en-US" altLang="zh-CN" sz="2000">
                  <a:latin typeface="Arial" panose="020B0604020202020204" pitchFamily="34" charset="0"/>
                  <a:ea typeface="宋体" panose="02010600030101010101" pitchFamily="2" charset="-122"/>
                  <a:cs typeface="楷体_GB2312"/>
                </a:rPr>
                <a:t>   </a:t>
              </a:r>
              <a:r>
                <a:rPr lang="zh-CN" altLang="en-US" sz="2000">
                  <a:latin typeface="宋体" panose="02010600030101010101" pitchFamily="2" charset="-122"/>
                  <a:ea typeface="宋体" panose="02010600030101010101" pitchFamily="2" charset="-122"/>
                  <a:cs typeface="楷体_GB2312"/>
                </a:rPr>
                <a:t>行优先顺序存储</a:t>
              </a:r>
            </a:p>
          </p:txBody>
        </p:sp>
        <p:sp>
          <p:nvSpPr>
            <p:cNvPr id="35846" name="Rectangle 12"/>
            <p:cNvSpPr>
              <a:spLocks noChangeArrowheads="1"/>
            </p:cNvSpPr>
            <p:nvPr/>
          </p:nvSpPr>
          <p:spPr bwMode="auto">
            <a:xfrm>
              <a:off x="3984" y="4128"/>
              <a:ext cx="158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en-US" altLang="zh-CN" sz="2000">
                  <a:ea typeface="宋体" panose="02010600030101010101" pitchFamily="2" charset="-122"/>
                  <a:cs typeface="楷体_GB2312"/>
                </a:rPr>
                <a:t>(c)</a:t>
              </a:r>
              <a:r>
                <a:rPr kumimoji="0" lang="en-US" altLang="zh-CN" sz="2000">
                  <a:latin typeface="Arial" panose="020B0604020202020204" pitchFamily="34" charset="0"/>
                  <a:ea typeface="宋体" panose="02010600030101010101" pitchFamily="2" charset="-122"/>
                  <a:cs typeface="楷体_GB2312"/>
                </a:rPr>
                <a:t>   </a:t>
              </a:r>
              <a:r>
                <a:rPr kumimoji="0" lang="zh-CN" altLang="en-US" sz="2000">
                  <a:latin typeface="Arial" panose="020B0604020202020204" pitchFamily="34" charset="0"/>
                  <a:ea typeface="宋体" panose="02010600030101010101" pitchFamily="2" charset="-122"/>
                  <a:cs typeface="楷体_GB2312"/>
                </a:rPr>
                <a:t>列</a:t>
              </a:r>
              <a:r>
                <a:rPr lang="zh-CN" altLang="en-US" sz="2000">
                  <a:latin typeface="宋体" panose="02010600030101010101" pitchFamily="2" charset="-122"/>
                  <a:ea typeface="宋体" panose="02010600030101010101" pitchFamily="2" charset="-122"/>
                  <a:cs typeface="楷体_GB2312"/>
                </a:rPr>
                <a:t>优先顺序存储</a:t>
              </a:r>
            </a:p>
          </p:txBody>
        </p:sp>
        <p:grpSp>
          <p:nvGrpSpPr>
            <p:cNvPr id="35847" name="Group 13"/>
            <p:cNvGrpSpPr>
              <a:grpSpLocks/>
            </p:cNvGrpSpPr>
            <p:nvPr/>
          </p:nvGrpSpPr>
          <p:grpSpPr bwMode="auto">
            <a:xfrm>
              <a:off x="3024" y="0"/>
              <a:ext cx="1020" cy="4081"/>
              <a:chOff x="4512" y="58"/>
              <a:chExt cx="1018" cy="4166"/>
            </a:xfrm>
          </p:grpSpPr>
          <p:grpSp>
            <p:nvGrpSpPr>
              <p:cNvPr id="35878" name="Group 14"/>
              <p:cNvGrpSpPr>
                <a:grpSpLocks/>
              </p:cNvGrpSpPr>
              <p:nvPr/>
            </p:nvGrpSpPr>
            <p:grpSpPr bwMode="auto">
              <a:xfrm>
                <a:off x="4512" y="291"/>
                <a:ext cx="941" cy="1134"/>
                <a:chOff x="4368" y="336"/>
                <a:chExt cx="941" cy="1360"/>
              </a:xfrm>
            </p:grpSpPr>
            <p:grpSp>
              <p:nvGrpSpPr>
                <p:cNvPr id="35900" name="Group 15"/>
                <p:cNvGrpSpPr>
                  <a:grpSpLocks/>
                </p:cNvGrpSpPr>
                <p:nvPr/>
              </p:nvGrpSpPr>
              <p:grpSpPr bwMode="auto">
                <a:xfrm>
                  <a:off x="4368" y="336"/>
                  <a:ext cx="411" cy="1360"/>
                  <a:chOff x="1872" y="1728"/>
                  <a:chExt cx="411" cy="1360"/>
                </a:xfrm>
              </p:grpSpPr>
              <p:sp>
                <p:nvSpPr>
                  <p:cNvPr id="35903" name="Rectangle 16"/>
                  <p:cNvSpPr>
                    <a:spLocks noChangeArrowheads="1"/>
                  </p:cNvSpPr>
                  <p:nvPr/>
                </p:nvSpPr>
                <p:spPr bwMode="auto">
                  <a:xfrm>
                    <a:off x="1875" y="1728"/>
                    <a:ext cx="408" cy="1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11</a:t>
                    </a:r>
                  </a:p>
                  <a:p>
                    <a:pPr eaLnBrk="1" hangingPunct="1">
                      <a:spcBef>
                        <a:spcPct val="0"/>
                      </a:spcBef>
                      <a:buFontTx/>
                      <a:buNone/>
                    </a:pPr>
                    <a:r>
                      <a:rPr lang="en-US" altLang="zh-CN" sz="2400" baseline="-25000">
                        <a:ea typeface="宋体" panose="02010600030101010101" pitchFamily="2" charset="-122"/>
                        <a:cs typeface="楷体_GB2312"/>
                      </a:rPr>
                      <a:t> </a:t>
                    </a: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12 </a:t>
                    </a:r>
                  </a:p>
                  <a:p>
                    <a:pPr eaLnBrk="1" hangingPunct="1">
                      <a:spcBef>
                        <a:spcPct val="0"/>
                      </a:spcBef>
                      <a:buFontTx/>
                      <a:buNone/>
                    </a:pPr>
                    <a:endParaRPr lang="en-US" altLang="zh-CN" sz="2400">
                      <a:ea typeface="Arial Unicode MS" pitchFamily="34" charset="-122"/>
                      <a:cs typeface="楷体_GB2312"/>
                    </a:endParaRPr>
                  </a:p>
                  <a:p>
                    <a:pPr eaLnBrk="1" hangingPunct="1">
                      <a:spcBef>
                        <a:spcPct val="0"/>
                      </a:spcBef>
                      <a:buFontTx/>
                      <a:buNone/>
                    </a:pPr>
                    <a:r>
                      <a:rPr lang="en-US" altLang="zh-CN" sz="2400">
                        <a:ea typeface="Arial Unicode MS" pitchFamily="34" charset="-122"/>
                        <a:cs typeface="楷体_GB2312"/>
                      </a:rPr>
                      <a:t>… </a:t>
                    </a:r>
                  </a:p>
                  <a:p>
                    <a:pPr eaLnBrk="1" hangingPunct="1">
                      <a:spcBef>
                        <a:spcPct val="0"/>
                      </a:spcBef>
                      <a:buFontTx/>
                      <a:buNone/>
                    </a:pP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1n</a:t>
                    </a:r>
                  </a:p>
                </p:txBody>
              </p:sp>
              <p:sp>
                <p:nvSpPr>
                  <p:cNvPr id="35904" name="Line 17"/>
                  <p:cNvSpPr>
                    <a:spLocks noChangeShapeType="1"/>
                  </p:cNvSpPr>
                  <p:nvPr/>
                </p:nvSpPr>
                <p:spPr bwMode="auto">
                  <a:xfrm>
                    <a:off x="1872" y="2064"/>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05" name="Line 18"/>
                  <p:cNvSpPr>
                    <a:spLocks noChangeShapeType="1"/>
                  </p:cNvSpPr>
                  <p:nvPr/>
                </p:nvSpPr>
                <p:spPr bwMode="auto">
                  <a:xfrm>
                    <a:off x="1872" y="2400"/>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06" name="Line 19"/>
                  <p:cNvSpPr>
                    <a:spLocks noChangeShapeType="1"/>
                  </p:cNvSpPr>
                  <p:nvPr/>
                </p:nvSpPr>
                <p:spPr bwMode="auto">
                  <a:xfrm>
                    <a:off x="1872" y="2746"/>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5901" name="AutoShape 20"/>
                <p:cNvSpPr>
                  <a:spLocks/>
                </p:cNvSpPr>
                <p:nvPr/>
              </p:nvSpPr>
              <p:spPr bwMode="auto">
                <a:xfrm>
                  <a:off x="4850" y="336"/>
                  <a:ext cx="113" cy="1349"/>
                </a:xfrm>
                <a:prstGeom prst="rightBrace">
                  <a:avLst>
                    <a:gd name="adj1" fmla="val 99484"/>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35902" name="Rectangle 21"/>
                <p:cNvSpPr>
                  <a:spLocks noChangeArrowheads="1"/>
                </p:cNvSpPr>
                <p:nvPr/>
              </p:nvSpPr>
              <p:spPr bwMode="auto">
                <a:xfrm>
                  <a:off x="4992" y="624"/>
                  <a:ext cx="317" cy="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400">
                      <a:ea typeface="宋体" panose="02010600030101010101" pitchFamily="2" charset="-122"/>
                      <a:cs typeface="楷体_GB2312"/>
                    </a:rPr>
                    <a:t>第</a:t>
                  </a:r>
                </a:p>
                <a:p>
                  <a:pPr eaLnBrk="1" hangingPunct="1">
                    <a:spcBef>
                      <a:spcPct val="0"/>
                    </a:spcBef>
                    <a:buFontTx/>
                    <a:buNone/>
                  </a:pPr>
                  <a:r>
                    <a:rPr lang="zh-CN" altLang="en-US" sz="2400">
                      <a:ea typeface="宋体" panose="02010600030101010101" pitchFamily="2" charset="-122"/>
                      <a:cs typeface="楷体_GB2312"/>
                    </a:rPr>
                    <a:t> </a:t>
                  </a:r>
                  <a:r>
                    <a:rPr lang="en-US" altLang="zh-CN" sz="2400">
                      <a:ea typeface="宋体" panose="02010600030101010101" pitchFamily="2" charset="-122"/>
                      <a:cs typeface="楷体_GB2312"/>
                    </a:rPr>
                    <a:t>1</a:t>
                  </a:r>
                </a:p>
                <a:p>
                  <a:pPr eaLnBrk="1" hangingPunct="1">
                    <a:spcBef>
                      <a:spcPct val="0"/>
                    </a:spcBef>
                    <a:buFontTx/>
                    <a:buNone/>
                  </a:pPr>
                  <a:r>
                    <a:rPr lang="zh-CN" altLang="en-US" sz="2400">
                      <a:ea typeface="宋体" panose="02010600030101010101" pitchFamily="2" charset="-122"/>
                      <a:cs typeface="楷体_GB2312"/>
                    </a:rPr>
                    <a:t>行</a:t>
                  </a:r>
                </a:p>
              </p:txBody>
            </p:sp>
          </p:grpSp>
          <p:grpSp>
            <p:nvGrpSpPr>
              <p:cNvPr id="35879" name="Group 22"/>
              <p:cNvGrpSpPr>
                <a:grpSpLocks/>
              </p:cNvGrpSpPr>
              <p:nvPr/>
            </p:nvGrpSpPr>
            <p:grpSpPr bwMode="auto">
              <a:xfrm>
                <a:off x="4512" y="1433"/>
                <a:ext cx="941" cy="1134"/>
                <a:chOff x="4368" y="336"/>
                <a:chExt cx="941" cy="1360"/>
              </a:xfrm>
            </p:grpSpPr>
            <p:grpSp>
              <p:nvGrpSpPr>
                <p:cNvPr id="35893" name="Group 23"/>
                <p:cNvGrpSpPr>
                  <a:grpSpLocks/>
                </p:cNvGrpSpPr>
                <p:nvPr/>
              </p:nvGrpSpPr>
              <p:grpSpPr bwMode="auto">
                <a:xfrm>
                  <a:off x="4368" y="336"/>
                  <a:ext cx="411" cy="1360"/>
                  <a:chOff x="1872" y="1728"/>
                  <a:chExt cx="411" cy="1360"/>
                </a:xfrm>
              </p:grpSpPr>
              <p:sp>
                <p:nvSpPr>
                  <p:cNvPr id="35896" name="Rectangle 24"/>
                  <p:cNvSpPr>
                    <a:spLocks noChangeArrowheads="1"/>
                  </p:cNvSpPr>
                  <p:nvPr/>
                </p:nvSpPr>
                <p:spPr bwMode="auto">
                  <a:xfrm>
                    <a:off x="1875" y="1728"/>
                    <a:ext cx="408" cy="1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21</a:t>
                    </a:r>
                  </a:p>
                  <a:p>
                    <a:pPr eaLnBrk="1" hangingPunct="1">
                      <a:spcBef>
                        <a:spcPct val="0"/>
                      </a:spcBef>
                      <a:buFontTx/>
                      <a:buNone/>
                    </a:pPr>
                    <a:r>
                      <a:rPr lang="en-US" altLang="zh-CN" sz="2400" baseline="-25000">
                        <a:ea typeface="宋体" panose="02010600030101010101" pitchFamily="2" charset="-122"/>
                        <a:cs typeface="楷体_GB2312"/>
                      </a:rPr>
                      <a:t> </a:t>
                    </a: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22 </a:t>
                    </a:r>
                  </a:p>
                  <a:p>
                    <a:pPr eaLnBrk="1" hangingPunct="1">
                      <a:spcBef>
                        <a:spcPct val="0"/>
                      </a:spcBef>
                      <a:buFontTx/>
                      <a:buNone/>
                    </a:pPr>
                    <a:endParaRPr lang="en-US" altLang="zh-CN" sz="2400">
                      <a:ea typeface="Arial Unicode MS" pitchFamily="34" charset="-122"/>
                      <a:cs typeface="楷体_GB2312"/>
                    </a:endParaRPr>
                  </a:p>
                  <a:p>
                    <a:pPr eaLnBrk="1" hangingPunct="1">
                      <a:spcBef>
                        <a:spcPct val="0"/>
                      </a:spcBef>
                      <a:buFontTx/>
                      <a:buNone/>
                    </a:pPr>
                    <a:r>
                      <a:rPr lang="en-US" altLang="zh-CN" sz="2400">
                        <a:ea typeface="Arial Unicode MS" pitchFamily="34" charset="-122"/>
                        <a:cs typeface="楷体_GB2312"/>
                      </a:rPr>
                      <a:t>… </a:t>
                    </a:r>
                  </a:p>
                  <a:p>
                    <a:pPr eaLnBrk="1" hangingPunct="1">
                      <a:spcBef>
                        <a:spcPct val="0"/>
                      </a:spcBef>
                      <a:buFontTx/>
                      <a:buNone/>
                    </a:pP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2n</a:t>
                    </a:r>
                  </a:p>
                </p:txBody>
              </p:sp>
              <p:sp>
                <p:nvSpPr>
                  <p:cNvPr id="35897" name="Line 25"/>
                  <p:cNvSpPr>
                    <a:spLocks noChangeShapeType="1"/>
                  </p:cNvSpPr>
                  <p:nvPr/>
                </p:nvSpPr>
                <p:spPr bwMode="auto">
                  <a:xfrm>
                    <a:off x="1872" y="2064"/>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98" name="Line 26"/>
                  <p:cNvSpPr>
                    <a:spLocks noChangeShapeType="1"/>
                  </p:cNvSpPr>
                  <p:nvPr/>
                </p:nvSpPr>
                <p:spPr bwMode="auto">
                  <a:xfrm>
                    <a:off x="1872" y="2400"/>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99" name="Line 27"/>
                  <p:cNvSpPr>
                    <a:spLocks noChangeShapeType="1"/>
                  </p:cNvSpPr>
                  <p:nvPr/>
                </p:nvSpPr>
                <p:spPr bwMode="auto">
                  <a:xfrm>
                    <a:off x="1872" y="2746"/>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5894" name="AutoShape 28"/>
                <p:cNvSpPr>
                  <a:spLocks/>
                </p:cNvSpPr>
                <p:nvPr/>
              </p:nvSpPr>
              <p:spPr bwMode="auto">
                <a:xfrm>
                  <a:off x="4850" y="336"/>
                  <a:ext cx="113" cy="1349"/>
                </a:xfrm>
                <a:prstGeom prst="rightBrace">
                  <a:avLst>
                    <a:gd name="adj1" fmla="val 99484"/>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35895" name="Rectangle 29"/>
                <p:cNvSpPr>
                  <a:spLocks noChangeArrowheads="1"/>
                </p:cNvSpPr>
                <p:nvPr/>
              </p:nvSpPr>
              <p:spPr bwMode="auto">
                <a:xfrm>
                  <a:off x="4992" y="624"/>
                  <a:ext cx="317" cy="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400">
                      <a:ea typeface="宋体" panose="02010600030101010101" pitchFamily="2" charset="-122"/>
                      <a:cs typeface="楷体_GB2312"/>
                    </a:rPr>
                    <a:t>第</a:t>
                  </a:r>
                </a:p>
                <a:p>
                  <a:pPr eaLnBrk="1" hangingPunct="1">
                    <a:spcBef>
                      <a:spcPct val="0"/>
                    </a:spcBef>
                    <a:buFontTx/>
                    <a:buNone/>
                  </a:pPr>
                  <a:r>
                    <a:rPr lang="zh-CN" altLang="en-US" sz="2400">
                      <a:ea typeface="宋体" panose="02010600030101010101" pitchFamily="2" charset="-122"/>
                      <a:cs typeface="楷体_GB2312"/>
                    </a:rPr>
                    <a:t> </a:t>
                  </a:r>
                  <a:r>
                    <a:rPr lang="en-US" altLang="zh-CN" sz="2400">
                      <a:ea typeface="宋体" panose="02010600030101010101" pitchFamily="2" charset="-122"/>
                      <a:cs typeface="楷体_GB2312"/>
                    </a:rPr>
                    <a:t>2</a:t>
                  </a:r>
                </a:p>
                <a:p>
                  <a:pPr eaLnBrk="1" hangingPunct="1">
                    <a:spcBef>
                      <a:spcPct val="0"/>
                    </a:spcBef>
                    <a:buFontTx/>
                    <a:buNone/>
                  </a:pPr>
                  <a:r>
                    <a:rPr lang="zh-CN" altLang="en-US" sz="2400">
                      <a:ea typeface="宋体" panose="02010600030101010101" pitchFamily="2" charset="-122"/>
                      <a:cs typeface="楷体_GB2312"/>
                    </a:rPr>
                    <a:t>行</a:t>
                  </a:r>
                </a:p>
              </p:txBody>
            </p:sp>
          </p:grpSp>
          <p:grpSp>
            <p:nvGrpSpPr>
              <p:cNvPr id="35880" name="Group 30"/>
              <p:cNvGrpSpPr>
                <a:grpSpLocks/>
              </p:cNvGrpSpPr>
              <p:nvPr/>
            </p:nvGrpSpPr>
            <p:grpSpPr bwMode="auto">
              <a:xfrm>
                <a:off x="4512" y="2863"/>
                <a:ext cx="941" cy="1134"/>
                <a:chOff x="4368" y="336"/>
                <a:chExt cx="941" cy="1360"/>
              </a:xfrm>
            </p:grpSpPr>
            <p:grpSp>
              <p:nvGrpSpPr>
                <p:cNvPr id="35886" name="Group 31"/>
                <p:cNvGrpSpPr>
                  <a:grpSpLocks/>
                </p:cNvGrpSpPr>
                <p:nvPr/>
              </p:nvGrpSpPr>
              <p:grpSpPr bwMode="auto">
                <a:xfrm>
                  <a:off x="4368" y="336"/>
                  <a:ext cx="411" cy="1360"/>
                  <a:chOff x="1872" y="1728"/>
                  <a:chExt cx="411" cy="1360"/>
                </a:xfrm>
              </p:grpSpPr>
              <p:sp>
                <p:nvSpPr>
                  <p:cNvPr id="35889" name="Rectangle 32"/>
                  <p:cNvSpPr>
                    <a:spLocks noChangeArrowheads="1"/>
                  </p:cNvSpPr>
                  <p:nvPr/>
                </p:nvSpPr>
                <p:spPr bwMode="auto">
                  <a:xfrm>
                    <a:off x="1875" y="1728"/>
                    <a:ext cx="408" cy="1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m1</a:t>
                    </a:r>
                  </a:p>
                  <a:p>
                    <a:pPr eaLnBrk="1" hangingPunct="1">
                      <a:spcBef>
                        <a:spcPct val="0"/>
                      </a:spcBef>
                      <a:buFontTx/>
                      <a:buNone/>
                    </a:pPr>
                    <a:r>
                      <a:rPr lang="en-US" altLang="zh-CN" sz="2400" baseline="-25000">
                        <a:ea typeface="宋体" panose="02010600030101010101" pitchFamily="2" charset="-122"/>
                        <a:cs typeface="楷体_GB2312"/>
                      </a:rPr>
                      <a:t> </a:t>
                    </a: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m2 </a:t>
                    </a:r>
                  </a:p>
                  <a:p>
                    <a:pPr eaLnBrk="1" hangingPunct="1">
                      <a:spcBef>
                        <a:spcPct val="0"/>
                      </a:spcBef>
                      <a:buFontTx/>
                      <a:buNone/>
                    </a:pPr>
                    <a:endParaRPr lang="en-US" altLang="zh-CN" sz="2400">
                      <a:ea typeface="Arial Unicode MS" pitchFamily="34" charset="-122"/>
                      <a:cs typeface="楷体_GB2312"/>
                    </a:endParaRPr>
                  </a:p>
                  <a:p>
                    <a:pPr eaLnBrk="1" hangingPunct="1">
                      <a:spcBef>
                        <a:spcPct val="0"/>
                      </a:spcBef>
                      <a:buFontTx/>
                      <a:buNone/>
                    </a:pPr>
                    <a:r>
                      <a:rPr lang="en-US" altLang="zh-CN" sz="2400">
                        <a:ea typeface="Arial Unicode MS" pitchFamily="34" charset="-122"/>
                        <a:cs typeface="楷体_GB2312"/>
                      </a:rPr>
                      <a:t>… </a:t>
                    </a:r>
                  </a:p>
                  <a:p>
                    <a:pPr eaLnBrk="1" hangingPunct="1">
                      <a:spcBef>
                        <a:spcPct val="0"/>
                      </a:spcBef>
                      <a:buFontTx/>
                      <a:buNone/>
                    </a:pP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mn </a:t>
                    </a:r>
                  </a:p>
                </p:txBody>
              </p:sp>
              <p:sp>
                <p:nvSpPr>
                  <p:cNvPr id="35890" name="Line 33"/>
                  <p:cNvSpPr>
                    <a:spLocks noChangeShapeType="1"/>
                  </p:cNvSpPr>
                  <p:nvPr/>
                </p:nvSpPr>
                <p:spPr bwMode="auto">
                  <a:xfrm>
                    <a:off x="1872" y="2064"/>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91" name="Line 34"/>
                  <p:cNvSpPr>
                    <a:spLocks noChangeShapeType="1"/>
                  </p:cNvSpPr>
                  <p:nvPr/>
                </p:nvSpPr>
                <p:spPr bwMode="auto">
                  <a:xfrm>
                    <a:off x="1872" y="2400"/>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92" name="Line 35"/>
                  <p:cNvSpPr>
                    <a:spLocks noChangeShapeType="1"/>
                  </p:cNvSpPr>
                  <p:nvPr/>
                </p:nvSpPr>
                <p:spPr bwMode="auto">
                  <a:xfrm>
                    <a:off x="1872" y="2746"/>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5887" name="AutoShape 36"/>
                <p:cNvSpPr>
                  <a:spLocks/>
                </p:cNvSpPr>
                <p:nvPr/>
              </p:nvSpPr>
              <p:spPr bwMode="auto">
                <a:xfrm>
                  <a:off x="4850" y="336"/>
                  <a:ext cx="113" cy="1349"/>
                </a:xfrm>
                <a:prstGeom prst="rightBrace">
                  <a:avLst>
                    <a:gd name="adj1" fmla="val 99484"/>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35888" name="Rectangle 37"/>
                <p:cNvSpPr>
                  <a:spLocks noChangeArrowheads="1"/>
                </p:cNvSpPr>
                <p:nvPr/>
              </p:nvSpPr>
              <p:spPr bwMode="auto">
                <a:xfrm>
                  <a:off x="4992" y="624"/>
                  <a:ext cx="317" cy="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400">
                      <a:ea typeface="宋体" panose="02010600030101010101" pitchFamily="2" charset="-122"/>
                      <a:cs typeface="楷体_GB2312"/>
                    </a:rPr>
                    <a:t>第</a:t>
                  </a:r>
                </a:p>
                <a:p>
                  <a:pPr eaLnBrk="1" hangingPunct="1">
                    <a:spcBef>
                      <a:spcPct val="0"/>
                    </a:spcBef>
                    <a:buFontTx/>
                    <a:buNone/>
                  </a:pPr>
                  <a:r>
                    <a:rPr lang="zh-CN" altLang="en-US" sz="2400">
                      <a:ea typeface="宋体" panose="02010600030101010101" pitchFamily="2" charset="-122"/>
                      <a:cs typeface="楷体_GB2312"/>
                    </a:rPr>
                    <a:t> </a:t>
                  </a:r>
                  <a:r>
                    <a:rPr lang="en-US" altLang="zh-CN" sz="2400">
                      <a:ea typeface="宋体" panose="02010600030101010101" pitchFamily="2" charset="-122"/>
                      <a:cs typeface="楷体_GB2312"/>
                    </a:rPr>
                    <a:t>m</a:t>
                  </a:r>
                </a:p>
                <a:p>
                  <a:pPr eaLnBrk="1" hangingPunct="1">
                    <a:spcBef>
                      <a:spcPct val="0"/>
                    </a:spcBef>
                    <a:buFontTx/>
                    <a:buNone/>
                  </a:pPr>
                  <a:r>
                    <a:rPr lang="zh-CN" altLang="en-US" sz="2400">
                      <a:ea typeface="宋体" panose="02010600030101010101" pitchFamily="2" charset="-122"/>
                      <a:cs typeface="楷体_GB2312"/>
                    </a:rPr>
                    <a:t>行</a:t>
                  </a:r>
                </a:p>
              </p:txBody>
            </p:sp>
          </p:grpSp>
          <p:grpSp>
            <p:nvGrpSpPr>
              <p:cNvPr id="35881" name="Group 38"/>
              <p:cNvGrpSpPr>
                <a:grpSpLocks/>
              </p:cNvGrpSpPr>
              <p:nvPr/>
            </p:nvGrpSpPr>
            <p:grpSpPr bwMode="auto">
              <a:xfrm>
                <a:off x="4522" y="2545"/>
                <a:ext cx="1008" cy="317"/>
                <a:chOff x="4368" y="3024"/>
                <a:chExt cx="1008" cy="376"/>
              </a:xfrm>
            </p:grpSpPr>
            <p:sp>
              <p:nvSpPr>
                <p:cNvPr id="35884" name="Rectangle 39"/>
                <p:cNvSpPr>
                  <a:spLocks noChangeArrowheads="1"/>
                </p:cNvSpPr>
                <p:nvPr/>
              </p:nvSpPr>
              <p:spPr bwMode="auto">
                <a:xfrm>
                  <a:off x="4368" y="3060"/>
                  <a:ext cx="408" cy="3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800">
                      <a:ea typeface="Arial Unicode MS" pitchFamily="34" charset="-122"/>
                      <a:cs typeface="楷体_GB2312"/>
                    </a:rPr>
                    <a:t>┆</a:t>
                  </a:r>
                </a:p>
              </p:txBody>
            </p:sp>
            <p:sp>
              <p:nvSpPr>
                <p:cNvPr id="35885" name="Rectangle 40"/>
                <p:cNvSpPr>
                  <a:spLocks noChangeArrowheads="1"/>
                </p:cNvSpPr>
                <p:nvPr/>
              </p:nvSpPr>
              <p:spPr bwMode="auto">
                <a:xfrm>
                  <a:off x="5040" y="3024"/>
                  <a:ext cx="336"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800">
                      <a:ea typeface="Arial Unicode MS" pitchFamily="34" charset="-122"/>
                      <a:cs typeface="楷体_GB2312"/>
                    </a:rPr>
                    <a:t>┆</a:t>
                  </a:r>
                </a:p>
              </p:txBody>
            </p:sp>
          </p:grpSp>
          <p:sp>
            <p:nvSpPr>
              <p:cNvPr id="35882" name="Rectangle 41"/>
              <p:cNvSpPr>
                <a:spLocks noChangeArrowheads="1"/>
              </p:cNvSpPr>
              <p:nvPr/>
            </p:nvSpPr>
            <p:spPr bwMode="auto">
              <a:xfrm>
                <a:off x="4522" y="3997"/>
                <a:ext cx="408"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800">
                    <a:ea typeface="Arial Unicode MS" pitchFamily="34" charset="-122"/>
                    <a:cs typeface="楷体_GB2312"/>
                  </a:rPr>
                  <a:t>…</a:t>
                </a:r>
                <a:endParaRPr lang="en-US" altLang="zh-CN" sz="2400">
                  <a:ea typeface="宋体" panose="02010600030101010101" pitchFamily="2" charset="-122"/>
                  <a:cs typeface="楷体_GB2312"/>
                </a:endParaRPr>
              </a:p>
            </p:txBody>
          </p:sp>
          <p:sp>
            <p:nvSpPr>
              <p:cNvPr id="35883" name="Rectangle 42"/>
              <p:cNvSpPr>
                <a:spLocks noChangeArrowheads="1"/>
              </p:cNvSpPr>
              <p:nvPr/>
            </p:nvSpPr>
            <p:spPr bwMode="auto">
              <a:xfrm>
                <a:off x="4522" y="58"/>
                <a:ext cx="408"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800">
                    <a:ea typeface="Arial Unicode MS" pitchFamily="34" charset="-122"/>
                    <a:cs typeface="楷体_GB2312"/>
                  </a:rPr>
                  <a:t>…</a:t>
                </a:r>
                <a:endParaRPr lang="en-US" altLang="zh-CN" sz="2400">
                  <a:ea typeface="宋体" panose="02010600030101010101" pitchFamily="2" charset="-122"/>
                  <a:cs typeface="楷体_GB2312"/>
                </a:endParaRPr>
              </a:p>
            </p:txBody>
          </p:sp>
        </p:grpSp>
        <p:grpSp>
          <p:nvGrpSpPr>
            <p:cNvPr id="35848" name="Group 43"/>
            <p:cNvGrpSpPr>
              <a:grpSpLocks/>
            </p:cNvGrpSpPr>
            <p:nvPr/>
          </p:nvGrpSpPr>
          <p:grpSpPr bwMode="auto">
            <a:xfrm>
              <a:off x="4445" y="0"/>
              <a:ext cx="1020" cy="4081"/>
              <a:chOff x="4512" y="58"/>
              <a:chExt cx="1018" cy="4166"/>
            </a:xfrm>
          </p:grpSpPr>
          <p:grpSp>
            <p:nvGrpSpPr>
              <p:cNvPr id="35849" name="Group 44"/>
              <p:cNvGrpSpPr>
                <a:grpSpLocks/>
              </p:cNvGrpSpPr>
              <p:nvPr/>
            </p:nvGrpSpPr>
            <p:grpSpPr bwMode="auto">
              <a:xfrm>
                <a:off x="4512" y="291"/>
                <a:ext cx="941" cy="1134"/>
                <a:chOff x="4368" y="336"/>
                <a:chExt cx="941" cy="1360"/>
              </a:xfrm>
            </p:grpSpPr>
            <p:grpSp>
              <p:nvGrpSpPr>
                <p:cNvPr id="35871" name="Group 45"/>
                <p:cNvGrpSpPr>
                  <a:grpSpLocks/>
                </p:cNvGrpSpPr>
                <p:nvPr/>
              </p:nvGrpSpPr>
              <p:grpSpPr bwMode="auto">
                <a:xfrm>
                  <a:off x="4368" y="336"/>
                  <a:ext cx="411" cy="1360"/>
                  <a:chOff x="1872" y="1728"/>
                  <a:chExt cx="411" cy="1360"/>
                </a:xfrm>
              </p:grpSpPr>
              <p:sp>
                <p:nvSpPr>
                  <p:cNvPr id="35874" name="Rectangle 46"/>
                  <p:cNvSpPr>
                    <a:spLocks noChangeArrowheads="1"/>
                  </p:cNvSpPr>
                  <p:nvPr/>
                </p:nvSpPr>
                <p:spPr bwMode="auto">
                  <a:xfrm>
                    <a:off x="1875" y="1728"/>
                    <a:ext cx="408" cy="1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11</a:t>
                    </a:r>
                  </a:p>
                  <a:p>
                    <a:pPr eaLnBrk="1" hangingPunct="1">
                      <a:spcBef>
                        <a:spcPct val="0"/>
                      </a:spcBef>
                      <a:buFontTx/>
                      <a:buNone/>
                    </a:pPr>
                    <a:r>
                      <a:rPr lang="en-US" altLang="zh-CN" sz="2400" baseline="-25000">
                        <a:ea typeface="宋体" panose="02010600030101010101" pitchFamily="2" charset="-122"/>
                        <a:cs typeface="楷体_GB2312"/>
                      </a:rPr>
                      <a:t> </a:t>
                    </a: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21 </a:t>
                    </a:r>
                  </a:p>
                  <a:p>
                    <a:pPr eaLnBrk="1" hangingPunct="1">
                      <a:spcBef>
                        <a:spcPct val="0"/>
                      </a:spcBef>
                      <a:buFontTx/>
                      <a:buNone/>
                    </a:pPr>
                    <a:endParaRPr lang="en-US" altLang="zh-CN" sz="2400">
                      <a:ea typeface="Arial Unicode MS" pitchFamily="34" charset="-122"/>
                      <a:cs typeface="楷体_GB2312"/>
                    </a:endParaRPr>
                  </a:p>
                  <a:p>
                    <a:pPr eaLnBrk="1" hangingPunct="1">
                      <a:spcBef>
                        <a:spcPct val="0"/>
                      </a:spcBef>
                      <a:buFontTx/>
                      <a:buNone/>
                    </a:pPr>
                    <a:r>
                      <a:rPr lang="en-US" altLang="zh-CN" sz="2400">
                        <a:ea typeface="Arial Unicode MS" pitchFamily="34" charset="-122"/>
                        <a:cs typeface="楷体_GB2312"/>
                      </a:rPr>
                      <a:t>… </a:t>
                    </a:r>
                  </a:p>
                  <a:p>
                    <a:pPr eaLnBrk="1" hangingPunct="1">
                      <a:spcBef>
                        <a:spcPct val="0"/>
                      </a:spcBef>
                      <a:buFontTx/>
                      <a:buNone/>
                    </a:pP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m1</a:t>
                    </a:r>
                  </a:p>
                </p:txBody>
              </p:sp>
              <p:sp>
                <p:nvSpPr>
                  <p:cNvPr id="35875" name="Line 47"/>
                  <p:cNvSpPr>
                    <a:spLocks noChangeShapeType="1"/>
                  </p:cNvSpPr>
                  <p:nvPr/>
                </p:nvSpPr>
                <p:spPr bwMode="auto">
                  <a:xfrm>
                    <a:off x="1872" y="2064"/>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76" name="Line 48"/>
                  <p:cNvSpPr>
                    <a:spLocks noChangeShapeType="1"/>
                  </p:cNvSpPr>
                  <p:nvPr/>
                </p:nvSpPr>
                <p:spPr bwMode="auto">
                  <a:xfrm>
                    <a:off x="1872" y="2400"/>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77" name="Line 49"/>
                  <p:cNvSpPr>
                    <a:spLocks noChangeShapeType="1"/>
                  </p:cNvSpPr>
                  <p:nvPr/>
                </p:nvSpPr>
                <p:spPr bwMode="auto">
                  <a:xfrm>
                    <a:off x="1872" y="2746"/>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5872" name="AutoShape 50"/>
                <p:cNvSpPr>
                  <a:spLocks/>
                </p:cNvSpPr>
                <p:nvPr/>
              </p:nvSpPr>
              <p:spPr bwMode="auto">
                <a:xfrm>
                  <a:off x="4850" y="336"/>
                  <a:ext cx="113" cy="1349"/>
                </a:xfrm>
                <a:prstGeom prst="rightBrace">
                  <a:avLst>
                    <a:gd name="adj1" fmla="val 99484"/>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35873" name="Rectangle 51"/>
                <p:cNvSpPr>
                  <a:spLocks noChangeArrowheads="1"/>
                </p:cNvSpPr>
                <p:nvPr/>
              </p:nvSpPr>
              <p:spPr bwMode="auto">
                <a:xfrm>
                  <a:off x="4992" y="624"/>
                  <a:ext cx="317" cy="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400">
                      <a:ea typeface="宋体" panose="02010600030101010101" pitchFamily="2" charset="-122"/>
                      <a:cs typeface="楷体_GB2312"/>
                    </a:rPr>
                    <a:t>第</a:t>
                  </a:r>
                </a:p>
                <a:p>
                  <a:pPr eaLnBrk="1" hangingPunct="1">
                    <a:spcBef>
                      <a:spcPct val="0"/>
                    </a:spcBef>
                    <a:buFontTx/>
                    <a:buNone/>
                  </a:pPr>
                  <a:r>
                    <a:rPr lang="zh-CN" altLang="en-US" sz="2400">
                      <a:ea typeface="宋体" panose="02010600030101010101" pitchFamily="2" charset="-122"/>
                      <a:cs typeface="楷体_GB2312"/>
                    </a:rPr>
                    <a:t> </a:t>
                  </a:r>
                  <a:r>
                    <a:rPr lang="en-US" altLang="zh-CN" sz="2400">
                      <a:ea typeface="宋体" panose="02010600030101010101" pitchFamily="2" charset="-122"/>
                      <a:cs typeface="楷体_GB2312"/>
                    </a:rPr>
                    <a:t>1</a:t>
                  </a:r>
                </a:p>
                <a:p>
                  <a:pPr eaLnBrk="1" hangingPunct="1">
                    <a:spcBef>
                      <a:spcPct val="0"/>
                    </a:spcBef>
                    <a:buFontTx/>
                    <a:buNone/>
                  </a:pPr>
                  <a:r>
                    <a:rPr lang="zh-CN" altLang="en-US" sz="2400">
                      <a:ea typeface="宋体" panose="02010600030101010101" pitchFamily="2" charset="-122"/>
                      <a:cs typeface="楷体_GB2312"/>
                    </a:rPr>
                    <a:t>列</a:t>
                  </a:r>
                </a:p>
              </p:txBody>
            </p:sp>
          </p:grpSp>
          <p:grpSp>
            <p:nvGrpSpPr>
              <p:cNvPr id="35850" name="Group 52"/>
              <p:cNvGrpSpPr>
                <a:grpSpLocks/>
              </p:cNvGrpSpPr>
              <p:nvPr/>
            </p:nvGrpSpPr>
            <p:grpSpPr bwMode="auto">
              <a:xfrm>
                <a:off x="4512" y="1433"/>
                <a:ext cx="941" cy="1134"/>
                <a:chOff x="4368" y="336"/>
                <a:chExt cx="941" cy="1360"/>
              </a:xfrm>
            </p:grpSpPr>
            <p:grpSp>
              <p:nvGrpSpPr>
                <p:cNvPr id="35864" name="Group 53"/>
                <p:cNvGrpSpPr>
                  <a:grpSpLocks/>
                </p:cNvGrpSpPr>
                <p:nvPr/>
              </p:nvGrpSpPr>
              <p:grpSpPr bwMode="auto">
                <a:xfrm>
                  <a:off x="4368" y="336"/>
                  <a:ext cx="411" cy="1360"/>
                  <a:chOff x="1872" y="1728"/>
                  <a:chExt cx="411" cy="1360"/>
                </a:xfrm>
              </p:grpSpPr>
              <p:sp>
                <p:nvSpPr>
                  <p:cNvPr id="35867" name="Rectangle 54"/>
                  <p:cNvSpPr>
                    <a:spLocks noChangeArrowheads="1"/>
                  </p:cNvSpPr>
                  <p:nvPr/>
                </p:nvSpPr>
                <p:spPr bwMode="auto">
                  <a:xfrm>
                    <a:off x="1875" y="1728"/>
                    <a:ext cx="408" cy="1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12</a:t>
                    </a:r>
                  </a:p>
                  <a:p>
                    <a:pPr eaLnBrk="1" hangingPunct="1">
                      <a:spcBef>
                        <a:spcPct val="0"/>
                      </a:spcBef>
                      <a:buFontTx/>
                      <a:buNone/>
                    </a:pPr>
                    <a:r>
                      <a:rPr lang="en-US" altLang="zh-CN" sz="2400" baseline="-25000">
                        <a:ea typeface="宋体" panose="02010600030101010101" pitchFamily="2" charset="-122"/>
                        <a:cs typeface="楷体_GB2312"/>
                      </a:rPr>
                      <a:t> </a:t>
                    </a: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22 </a:t>
                    </a:r>
                  </a:p>
                  <a:p>
                    <a:pPr eaLnBrk="1" hangingPunct="1">
                      <a:spcBef>
                        <a:spcPct val="0"/>
                      </a:spcBef>
                      <a:buFontTx/>
                      <a:buNone/>
                    </a:pPr>
                    <a:endParaRPr lang="en-US" altLang="zh-CN" sz="2400">
                      <a:ea typeface="Arial Unicode MS" pitchFamily="34" charset="-122"/>
                      <a:cs typeface="楷体_GB2312"/>
                    </a:endParaRPr>
                  </a:p>
                  <a:p>
                    <a:pPr eaLnBrk="1" hangingPunct="1">
                      <a:spcBef>
                        <a:spcPct val="0"/>
                      </a:spcBef>
                      <a:buFontTx/>
                      <a:buNone/>
                    </a:pPr>
                    <a:r>
                      <a:rPr lang="en-US" altLang="zh-CN" sz="2400">
                        <a:ea typeface="Arial Unicode MS" pitchFamily="34" charset="-122"/>
                        <a:cs typeface="楷体_GB2312"/>
                      </a:rPr>
                      <a:t>… </a:t>
                    </a:r>
                  </a:p>
                  <a:p>
                    <a:pPr eaLnBrk="1" hangingPunct="1">
                      <a:spcBef>
                        <a:spcPct val="0"/>
                      </a:spcBef>
                      <a:buFontTx/>
                      <a:buNone/>
                    </a:pP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m2</a:t>
                    </a:r>
                  </a:p>
                </p:txBody>
              </p:sp>
              <p:sp>
                <p:nvSpPr>
                  <p:cNvPr id="35868" name="Line 55"/>
                  <p:cNvSpPr>
                    <a:spLocks noChangeShapeType="1"/>
                  </p:cNvSpPr>
                  <p:nvPr/>
                </p:nvSpPr>
                <p:spPr bwMode="auto">
                  <a:xfrm>
                    <a:off x="1872" y="2064"/>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69" name="Line 56"/>
                  <p:cNvSpPr>
                    <a:spLocks noChangeShapeType="1"/>
                  </p:cNvSpPr>
                  <p:nvPr/>
                </p:nvSpPr>
                <p:spPr bwMode="auto">
                  <a:xfrm>
                    <a:off x="1872" y="2400"/>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70" name="Line 57"/>
                  <p:cNvSpPr>
                    <a:spLocks noChangeShapeType="1"/>
                  </p:cNvSpPr>
                  <p:nvPr/>
                </p:nvSpPr>
                <p:spPr bwMode="auto">
                  <a:xfrm>
                    <a:off x="1872" y="2746"/>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5865" name="AutoShape 58"/>
                <p:cNvSpPr>
                  <a:spLocks/>
                </p:cNvSpPr>
                <p:nvPr/>
              </p:nvSpPr>
              <p:spPr bwMode="auto">
                <a:xfrm>
                  <a:off x="4850" y="336"/>
                  <a:ext cx="113" cy="1349"/>
                </a:xfrm>
                <a:prstGeom prst="rightBrace">
                  <a:avLst>
                    <a:gd name="adj1" fmla="val 99484"/>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35866" name="Rectangle 59"/>
                <p:cNvSpPr>
                  <a:spLocks noChangeArrowheads="1"/>
                </p:cNvSpPr>
                <p:nvPr/>
              </p:nvSpPr>
              <p:spPr bwMode="auto">
                <a:xfrm>
                  <a:off x="4992" y="624"/>
                  <a:ext cx="317" cy="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400">
                      <a:ea typeface="宋体" panose="02010600030101010101" pitchFamily="2" charset="-122"/>
                      <a:cs typeface="楷体_GB2312"/>
                    </a:rPr>
                    <a:t>第</a:t>
                  </a:r>
                </a:p>
                <a:p>
                  <a:pPr eaLnBrk="1" hangingPunct="1">
                    <a:spcBef>
                      <a:spcPct val="0"/>
                    </a:spcBef>
                    <a:buFontTx/>
                    <a:buNone/>
                  </a:pPr>
                  <a:r>
                    <a:rPr lang="zh-CN" altLang="en-US" sz="2400">
                      <a:ea typeface="宋体" panose="02010600030101010101" pitchFamily="2" charset="-122"/>
                      <a:cs typeface="楷体_GB2312"/>
                    </a:rPr>
                    <a:t> </a:t>
                  </a:r>
                  <a:r>
                    <a:rPr lang="en-US" altLang="zh-CN" sz="2400">
                      <a:ea typeface="宋体" panose="02010600030101010101" pitchFamily="2" charset="-122"/>
                      <a:cs typeface="楷体_GB2312"/>
                    </a:rPr>
                    <a:t>2</a:t>
                  </a:r>
                </a:p>
                <a:p>
                  <a:pPr eaLnBrk="1" hangingPunct="1">
                    <a:spcBef>
                      <a:spcPct val="0"/>
                    </a:spcBef>
                    <a:buFontTx/>
                    <a:buNone/>
                  </a:pPr>
                  <a:r>
                    <a:rPr lang="zh-CN" altLang="en-US" sz="2400">
                      <a:ea typeface="宋体" panose="02010600030101010101" pitchFamily="2" charset="-122"/>
                      <a:cs typeface="楷体_GB2312"/>
                    </a:rPr>
                    <a:t>列</a:t>
                  </a:r>
                </a:p>
              </p:txBody>
            </p:sp>
          </p:grpSp>
          <p:grpSp>
            <p:nvGrpSpPr>
              <p:cNvPr id="35851" name="Group 60"/>
              <p:cNvGrpSpPr>
                <a:grpSpLocks/>
              </p:cNvGrpSpPr>
              <p:nvPr/>
            </p:nvGrpSpPr>
            <p:grpSpPr bwMode="auto">
              <a:xfrm>
                <a:off x="4512" y="2863"/>
                <a:ext cx="941" cy="1134"/>
                <a:chOff x="4368" y="336"/>
                <a:chExt cx="941" cy="1360"/>
              </a:xfrm>
            </p:grpSpPr>
            <p:grpSp>
              <p:nvGrpSpPr>
                <p:cNvPr id="35857" name="Group 61"/>
                <p:cNvGrpSpPr>
                  <a:grpSpLocks/>
                </p:cNvGrpSpPr>
                <p:nvPr/>
              </p:nvGrpSpPr>
              <p:grpSpPr bwMode="auto">
                <a:xfrm>
                  <a:off x="4368" y="336"/>
                  <a:ext cx="411" cy="1360"/>
                  <a:chOff x="1872" y="1728"/>
                  <a:chExt cx="411" cy="1360"/>
                </a:xfrm>
              </p:grpSpPr>
              <p:sp>
                <p:nvSpPr>
                  <p:cNvPr id="35860" name="Rectangle 62"/>
                  <p:cNvSpPr>
                    <a:spLocks noChangeArrowheads="1"/>
                  </p:cNvSpPr>
                  <p:nvPr/>
                </p:nvSpPr>
                <p:spPr bwMode="auto">
                  <a:xfrm>
                    <a:off x="1875" y="1728"/>
                    <a:ext cx="408" cy="1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1m</a:t>
                    </a:r>
                  </a:p>
                  <a:p>
                    <a:pPr eaLnBrk="1" hangingPunct="1">
                      <a:spcBef>
                        <a:spcPct val="0"/>
                      </a:spcBef>
                      <a:buFontTx/>
                      <a:buNone/>
                    </a:pPr>
                    <a:r>
                      <a:rPr lang="en-US" altLang="zh-CN" sz="2400" baseline="-25000">
                        <a:ea typeface="宋体" panose="02010600030101010101" pitchFamily="2" charset="-122"/>
                        <a:cs typeface="楷体_GB2312"/>
                      </a:rPr>
                      <a:t> </a:t>
                    </a: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2m </a:t>
                    </a:r>
                  </a:p>
                  <a:p>
                    <a:pPr eaLnBrk="1" hangingPunct="1">
                      <a:spcBef>
                        <a:spcPct val="0"/>
                      </a:spcBef>
                      <a:buFontTx/>
                      <a:buNone/>
                    </a:pPr>
                    <a:endParaRPr lang="en-US" altLang="zh-CN" sz="2400">
                      <a:ea typeface="Arial Unicode MS" pitchFamily="34" charset="-122"/>
                      <a:cs typeface="楷体_GB2312"/>
                    </a:endParaRPr>
                  </a:p>
                  <a:p>
                    <a:pPr eaLnBrk="1" hangingPunct="1">
                      <a:spcBef>
                        <a:spcPct val="0"/>
                      </a:spcBef>
                      <a:buFontTx/>
                      <a:buNone/>
                    </a:pPr>
                    <a:r>
                      <a:rPr lang="en-US" altLang="zh-CN" sz="2400">
                        <a:ea typeface="Arial Unicode MS" pitchFamily="34" charset="-122"/>
                        <a:cs typeface="楷体_GB2312"/>
                      </a:rPr>
                      <a:t>… </a:t>
                    </a:r>
                  </a:p>
                  <a:p>
                    <a:pPr eaLnBrk="1" hangingPunct="1">
                      <a:spcBef>
                        <a:spcPct val="0"/>
                      </a:spcBef>
                      <a:buFontTx/>
                      <a:buNone/>
                    </a:pP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mn</a:t>
                    </a:r>
                  </a:p>
                </p:txBody>
              </p:sp>
              <p:sp>
                <p:nvSpPr>
                  <p:cNvPr id="35861" name="Line 63"/>
                  <p:cNvSpPr>
                    <a:spLocks noChangeShapeType="1"/>
                  </p:cNvSpPr>
                  <p:nvPr/>
                </p:nvSpPr>
                <p:spPr bwMode="auto">
                  <a:xfrm>
                    <a:off x="1872" y="2064"/>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62" name="Line 64"/>
                  <p:cNvSpPr>
                    <a:spLocks noChangeShapeType="1"/>
                  </p:cNvSpPr>
                  <p:nvPr/>
                </p:nvSpPr>
                <p:spPr bwMode="auto">
                  <a:xfrm>
                    <a:off x="1872" y="2400"/>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63" name="Line 65"/>
                  <p:cNvSpPr>
                    <a:spLocks noChangeShapeType="1"/>
                  </p:cNvSpPr>
                  <p:nvPr/>
                </p:nvSpPr>
                <p:spPr bwMode="auto">
                  <a:xfrm>
                    <a:off x="1872" y="2746"/>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5858" name="AutoShape 66"/>
                <p:cNvSpPr>
                  <a:spLocks/>
                </p:cNvSpPr>
                <p:nvPr/>
              </p:nvSpPr>
              <p:spPr bwMode="auto">
                <a:xfrm>
                  <a:off x="4850" y="336"/>
                  <a:ext cx="113" cy="1349"/>
                </a:xfrm>
                <a:prstGeom prst="rightBrace">
                  <a:avLst>
                    <a:gd name="adj1" fmla="val 99484"/>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35859" name="Rectangle 67"/>
                <p:cNvSpPr>
                  <a:spLocks noChangeArrowheads="1"/>
                </p:cNvSpPr>
                <p:nvPr/>
              </p:nvSpPr>
              <p:spPr bwMode="auto">
                <a:xfrm>
                  <a:off x="4992" y="624"/>
                  <a:ext cx="317" cy="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400">
                      <a:ea typeface="宋体" panose="02010600030101010101" pitchFamily="2" charset="-122"/>
                      <a:cs typeface="楷体_GB2312"/>
                    </a:rPr>
                    <a:t>第</a:t>
                  </a:r>
                </a:p>
                <a:p>
                  <a:pPr eaLnBrk="1" hangingPunct="1">
                    <a:spcBef>
                      <a:spcPct val="0"/>
                    </a:spcBef>
                    <a:buFontTx/>
                    <a:buNone/>
                  </a:pPr>
                  <a:r>
                    <a:rPr lang="zh-CN" altLang="en-US" sz="2400">
                      <a:ea typeface="宋体" panose="02010600030101010101" pitchFamily="2" charset="-122"/>
                      <a:cs typeface="楷体_GB2312"/>
                    </a:rPr>
                    <a:t> </a:t>
                  </a:r>
                  <a:r>
                    <a:rPr lang="en-US" altLang="zh-CN" sz="2400">
                      <a:ea typeface="宋体" panose="02010600030101010101" pitchFamily="2" charset="-122"/>
                      <a:cs typeface="楷体_GB2312"/>
                    </a:rPr>
                    <a:t>n</a:t>
                  </a:r>
                </a:p>
                <a:p>
                  <a:pPr eaLnBrk="1" hangingPunct="1">
                    <a:spcBef>
                      <a:spcPct val="0"/>
                    </a:spcBef>
                    <a:buFontTx/>
                    <a:buNone/>
                  </a:pPr>
                  <a:r>
                    <a:rPr lang="zh-CN" altLang="en-US" sz="2400">
                      <a:ea typeface="宋体" panose="02010600030101010101" pitchFamily="2" charset="-122"/>
                      <a:cs typeface="楷体_GB2312"/>
                    </a:rPr>
                    <a:t>列</a:t>
                  </a:r>
                </a:p>
              </p:txBody>
            </p:sp>
          </p:grpSp>
          <p:grpSp>
            <p:nvGrpSpPr>
              <p:cNvPr id="35852" name="Group 68"/>
              <p:cNvGrpSpPr>
                <a:grpSpLocks/>
              </p:cNvGrpSpPr>
              <p:nvPr/>
            </p:nvGrpSpPr>
            <p:grpSpPr bwMode="auto">
              <a:xfrm>
                <a:off x="4522" y="2545"/>
                <a:ext cx="1008" cy="317"/>
                <a:chOff x="4368" y="3024"/>
                <a:chExt cx="1008" cy="376"/>
              </a:xfrm>
            </p:grpSpPr>
            <p:sp>
              <p:nvSpPr>
                <p:cNvPr id="35855" name="Rectangle 69"/>
                <p:cNvSpPr>
                  <a:spLocks noChangeArrowheads="1"/>
                </p:cNvSpPr>
                <p:nvPr/>
              </p:nvSpPr>
              <p:spPr bwMode="auto">
                <a:xfrm>
                  <a:off x="4368" y="3060"/>
                  <a:ext cx="408" cy="3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800">
                      <a:ea typeface="Arial Unicode MS" pitchFamily="34" charset="-122"/>
                      <a:cs typeface="楷体_GB2312"/>
                    </a:rPr>
                    <a:t>┆</a:t>
                  </a:r>
                </a:p>
              </p:txBody>
            </p:sp>
            <p:sp>
              <p:nvSpPr>
                <p:cNvPr id="35856" name="Rectangle 70"/>
                <p:cNvSpPr>
                  <a:spLocks noChangeArrowheads="1"/>
                </p:cNvSpPr>
                <p:nvPr/>
              </p:nvSpPr>
              <p:spPr bwMode="auto">
                <a:xfrm>
                  <a:off x="5040" y="3024"/>
                  <a:ext cx="336"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800">
                      <a:ea typeface="Arial Unicode MS" pitchFamily="34" charset="-122"/>
                      <a:cs typeface="楷体_GB2312"/>
                    </a:rPr>
                    <a:t>┆</a:t>
                  </a:r>
                </a:p>
              </p:txBody>
            </p:sp>
          </p:grpSp>
          <p:sp>
            <p:nvSpPr>
              <p:cNvPr id="35853" name="Rectangle 71"/>
              <p:cNvSpPr>
                <a:spLocks noChangeArrowheads="1"/>
              </p:cNvSpPr>
              <p:nvPr/>
            </p:nvSpPr>
            <p:spPr bwMode="auto">
              <a:xfrm>
                <a:off x="4522" y="3997"/>
                <a:ext cx="408"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800">
                    <a:ea typeface="Arial Unicode MS" pitchFamily="34" charset="-122"/>
                    <a:cs typeface="楷体_GB2312"/>
                  </a:rPr>
                  <a:t>…</a:t>
                </a:r>
                <a:endParaRPr lang="en-US" altLang="zh-CN" sz="2400">
                  <a:ea typeface="宋体" panose="02010600030101010101" pitchFamily="2" charset="-122"/>
                  <a:cs typeface="楷体_GB2312"/>
                </a:endParaRPr>
              </a:p>
            </p:txBody>
          </p:sp>
          <p:sp>
            <p:nvSpPr>
              <p:cNvPr id="35854" name="Rectangle 72"/>
              <p:cNvSpPr>
                <a:spLocks noChangeArrowheads="1"/>
              </p:cNvSpPr>
              <p:nvPr/>
            </p:nvSpPr>
            <p:spPr bwMode="auto">
              <a:xfrm>
                <a:off x="4522" y="58"/>
                <a:ext cx="408"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800">
                    <a:ea typeface="Arial Unicode MS" pitchFamily="34" charset="-122"/>
                    <a:cs typeface="楷体_GB2312"/>
                  </a:rPr>
                  <a:t>…</a:t>
                </a:r>
                <a:endParaRPr lang="en-US" altLang="zh-CN" sz="2400">
                  <a:ea typeface="宋体" panose="02010600030101010101" pitchFamily="2" charset="-122"/>
                  <a:cs typeface="楷体_GB2312"/>
                </a:endParaRPr>
              </a:p>
            </p:txBody>
          </p:sp>
        </p:gr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p:nvPr>
        </p:nvSpPr>
        <p:spPr>
          <a:xfrm>
            <a:off x="152400" y="179388"/>
            <a:ext cx="8812213" cy="6489700"/>
          </a:xfrm>
        </p:spPr>
        <p:txBody>
          <a:bodyPr/>
          <a:lstStyle/>
          <a:p>
            <a:pPr marL="0" indent="0" eaLnBrk="1" hangingPunct="1">
              <a:lnSpc>
                <a:spcPct val="110000"/>
              </a:lnSpc>
              <a:buFont typeface="Wingdings" panose="05000000000000000000" pitchFamily="2" charset="2"/>
              <a:buNone/>
              <a:defRPr/>
            </a:pPr>
            <a:r>
              <a:rPr lang="zh-CN" altLang="en-US" sz="2000" b="1" dirty="0" smtClean="0">
                <a:latin typeface="宋体" panose="02010600030101010101" pitchFamily="2" charset="-122"/>
              </a:rPr>
              <a:t>    设有二维数组</a:t>
            </a:r>
            <a:r>
              <a:rPr lang="en-US" altLang="zh-CN" sz="2000" b="1" dirty="0" smtClean="0"/>
              <a:t>A=(</a:t>
            </a:r>
            <a:r>
              <a:rPr lang="en-US" altLang="zh-CN" sz="2000" b="1" dirty="0" err="1" smtClean="0"/>
              <a:t>a</a:t>
            </a:r>
            <a:r>
              <a:rPr lang="en-US" altLang="zh-CN" sz="2000" b="1" baseline="-25000" dirty="0" err="1" smtClean="0"/>
              <a:t>ij</a:t>
            </a:r>
            <a:r>
              <a:rPr lang="en-US" altLang="zh-CN" sz="2000" b="1" dirty="0" smtClean="0"/>
              <a:t>)</a:t>
            </a:r>
            <a:r>
              <a:rPr lang="en-US" altLang="zh-CN" sz="2000" b="1" baseline="-25000" dirty="0" err="1" smtClean="0"/>
              <a:t>m</a:t>
            </a:r>
            <a:r>
              <a:rPr lang="en-US" altLang="zh-CN" sz="2000" b="1" baseline="-25000" dirty="0" err="1" smtClean="0">
                <a:sym typeface="Symbol" panose="05050102010706020507" pitchFamily="18" charset="2"/>
              </a:rPr>
              <a:t></a:t>
            </a:r>
            <a:r>
              <a:rPr lang="en-US" altLang="zh-CN" sz="2000" b="1" baseline="-25000" dirty="0" err="1" smtClean="0"/>
              <a:t>n</a:t>
            </a:r>
            <a:r>
              <a:rPr lang="zh-CN" altLang="en-US" sz="2000" b="1" dirty="0" smtClean="0">
                <a:latin typeface="宋体" panose="02010600030101010101" pitchFamily="2" charset="-122"/>
              </a:rPr>
              <a:t>，若每个元素占用的存储单元数为</a:t>
            </a:r>
            <a:r>
              <a:rPr lang="en-US" altLang="zh-CN" sz="2000" b="1" i="1" dirty="0" smtClean="0"/>
              <a:t>l</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个</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a:t>
            </a:r>
            <a:endParaRPr lang="en-US" altLang="zh-CN" sz="2000" b="1" dirty="0" smtClean="0">
              <a:latin typeface="宋体" panose="02010600030101010101" pitchFamily="2" charset="-122"/>
            </a:endParaRPr>
          </a:p>
          <a:p>
            <a:pPr marL="0" indent="0" eaLnBrk="1" hangingPunct="1">
              <a:lnSpc>
                <a:spcPct val="110000"/>
              </a:lnSpc>
              <a:buFont typeface="Wingdings" panose="05000000000000000000" pitchFamily="2" charset="2"/>
              <a:buNone/>
              <a:defRPr/>
            </a:pPr>
            <a:r>
              <a:rPr lang="en-US" altLang="zh-CN" sz="2000" b="1" dirty="0">
                <a:latin typeface="宋体" panose="02010600030101010101" pitchFamily="2" charset="-122"/>
              </a:rPr>
              <a:t> </a:t>
            </a:r>
            <a:r>
              <a:rPr lang="en-US" altLang="zh-CN" sz="2000" b="1" dirty="0" smtClean="0">
                <a:latin typeface="宋体" panose="02010600030101010101" pitchFamily="2" charset="-122"/>
              </a:rPr>
              <a:t>   </a:t>
            </a:r>
            <a:r>
              <a:rPr lang="en-US" altLang="zh-CN" sz="2000" b="1" dirty="0" smtClean="0"/>
              <a:t>LOC[a</a:t>
            </a:r>
            <a:r>
              <a:rPr lang="en-US" altLang="zh-CN" sz="2000" b="1" baseline="-25000" dirty="0" smtClean="0"/>
              <a:t>11</a:t>
            </a:r>
            <a:r>
              <a:rPr lang="en-US" altLang="zh-CN" sz="2000" b="1" dirty="0" smtClean="0"/>
              <a:t>]</a:t>
            </a:r>
            <a:r>
              <a:rPr lang="zh-CN" altLang="en-US" sz="2000" b="1" dirty="0" smtClean="0"/>
              <a:t>表示元素</a:t>
            </a:r>
            <a:r>
              <a:rPr lang="en-US" altLang="zh-CN" sz="2000" b="1" dirty="0" smtClean="0"/>
              <a:t>a</a:t>
            </a:r>
            <a:r>
              <a:rPr lang="en-US" altLang="zh-CN" sz="2000" b="1" baseline="-25000" dirty="0" smtClean="0"/>
              <a:t>11</a:t>
            </a:r>
            <a:r>
              <a:rPr lang="zh-CN" altLang="en-US" sz="2000" b="1" dirty="0" smtClean="0"/>
              <a:t>的首地址</a:t>
            </a:r>
            <a:r>
              <a:rPr lang="zh-CN" altLang="en-US" sz="2000" b="1" dirty="0" smtClean="0">
                <a:latin typeface="宋体" panose="02010600030101010101" pitchFamily="2" charset="-122"/>
              </a:rPr>
              <a:t>，即</a:t>
            </a:r>
            <a:r>
              <a:rPr lang="zh-CN" altLang="en-US" sz="2000" b="1" dirty="0" smtClean="0">
                <a:solidFill>
                  <a:schemeClr val="accent1"/>
                </a:solidFill>
                <a:latin typeface="宋体" panose="02010600030101010101" pitchFamily="2" charset="-122"/>
              </a:rPr>
              <a:t>数组的</a:t>
            </a:r>
            <a:r>
              <a:rPr lang="zh-CN" altLang="en-US" sz="2000" b="1" dirty="0" smtClean="0">
                <a:solidFill>
                  <a:schemeClr val="accent1"/>
                </a:solidFill>
              </a:rPr>
              <a:t>首地址</a:t>
            </a:r>
            <a:r>
              <a:rPr lang="zh-CN" altLang="en-US" sz="2000" b="1" dirty="0" smtClean="0">
                <a:latin typeface="宋体" panose="02010600030101010101" pitchFamily="2" charset="-122"/>
              </a:rPr>
              <a:t>。</a:t>
            </a:r>
          </a:p>
          <a:p>
            <a:pPr marL="0" indent="0" eaLnBrk="1" hangingPunct="1">
              <a:lnSpc>
                <a:spcPct val="110000"/>
              </a:lnSpc>
              <a:buFont typeface="Wingdings" panose="05000000000000000000" pitchFamily="2" charset="2"/>
              <a:buNone/>
              <a:defRPr/>
            </a:pPr>
            <a:r>
              <a:rPr lang="en-US" altLang="zh-CN" sz="2000" b="1" dirty="0" smtClean="0"/>
              <a:t>1</a:t>
            </a:r>
            <a:r>
              <a:rPr lang="en-US" altLang="zh-CN" sz="2000" b="1" dirty="0" smtClean="0">
                <a:latin typeface="楷体_GB2312"/>
              </a:rPr>
              <a:t>  </a:t>
            </a:r>
            <a:r>
              <a:rPr lang="zh-CN" altLang="en-US" sz="2000" b="1" dirty="0" smtClean="0">
                <a:latin typeface="楷体_GB2312"/>
              </a:rPr>
              <a:t>以</a:t>
            </a:r>
            <a:r>
              <a:rPr lang="zh-CN" altLang="en-US" sz="2000" b="1" dirty="0" smtClean="0"/>
              <a:t>“</a:t>
            </a:r>
            <a:r>
              <a:rPr lang="zh-CN" altLang="en-US" sz="2000" b="1" dirty="0" smtClean="0">
                <a:solidFill>
                  <a:schemeClr val="folHlink"/>
                </a:solidFill>
                <a:latin typeface="楷体_GB2312"/>
              </a:rPr>
              <a:t>行优先顺序</a:t>
            </a:r>
            <a:r>
              <a:rPr lang="zh-CN" altLang="en-US" sz="2000" b="1" dirty="0" smtClean="0"/>
              <a:t>”</a:t>
            </a:r>
            <a:r>
              <a:rPr lang="zh-CN" altLang="en-US" sz="2000" b="1" dirty="0" smtClean="0">
                <a:latin typeface="楷体_GB2312"/>
              </a:rPr>
              <a:t>存储</a:t>
            </a:r>
            <a:endParaRPr lang="zh-CN" altLang="en-US" sz="2000" b="1" dirty="0" smtClean="0">
              <a:latin typeface="宋体" panose="02010600030101010101" pitchFamily="2" charset="-122"/>
            </a:endParaRPr>
          </a:p>
          <a:p>
            <a:pPr marL="533400" lvl="1" indent="0" eaLnBrk="1" hangingPunct="1">
              <a:lnSpc>
                <a:spcPct val="110000"/>
              </a:lnSpc>
              <a:buFontTx/>
              <a:buNone/>
              <a:defRPr/>
            </a:pPr>
            <a:r>
              <a:rPr lang="zh-CN" altLang="en-US" sz="2000" b="1" dirty="0" smtClean="0">
                <a:latin typeface="宋体" panose="02010600030101010101" pitchFamily="2" charset="-122"/>
              </a:rPr>
              <a:t>⑴ </a:t>
            </a:r>
            <a:r>
              <a:rPr lang="zh-CN" altLang="en-US" sz="2000" b="1" dirty="0" smtClean="0"/>
              <a:t>第</a:t>
            </a:r>
            <a:r>
              <a:rPr lang="en-US" altLang="zh-CN" sz="2000" b="1" dirty="0" smtClean="0"/>
              <a:t>1</a:t>
            </a:r>
            <a:r>
              <a:rPr lang="zh-CN" altLang="en-US" sz="2000" b="1" dirty="0" smtClean="0"/>
              <a:t>行中的</a:t>
            </a:r>
            <a:r>
              <a:rPr lang="zh-CN" altLang="en-US" sz="2000" b="1" dirty="0" smtClean="0">
                <a:latin typeface="宋体" panose="02010600030101010101" pitchFamily="2" charset="-122"/>
              </a:rPr>
              <a:t>每个元素对应的</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首</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地址是：</a:t>
            </a:r>
            <a:endParaRPr lang="en-US" altLang="zh-CN" sz="2000" b="1" dirty="0" smtClean="0">
              <a:latin typeface="宋体" panose="02010600030101010101" pitchFamily="2" charset="-122"/>
            </a:endParaRPr>
          </a:p>
          <a:p>
            <a:pPr marL="533400" lvl="1" indent="0" eaLnBrk="1" hangingPunct="1">
              <a:lnSpc>
                <a:spcPct val="110000"/>
              </a:lnSpc>
              <a:buFontTx/>
              <a:buNone/>
              <a:defRPr/>
            </a:pPr>
            <a:r>
              <a:rPr lang="en-US" altLang="zh-CN" sz="2000" b="1" dirty="0">
                <a:latin typeface="宋体" panose="02010600030101010101" pitchFamily="2" charset="-122"/>
              </a:rPr>
              <a:t> </a:t>
            </a:r>
            <a:r>
              <a:rPr lang="en-US" altLang="zh-CN" sz="2000" b="1" dirty="0" smtClean="0">
                <a:latin typeface="宋体" panose="02010600030101010101" pitchFamily="2" charset="-122"/>
              </a:rPr>
              <a:t>   </a:t>
            </a:r>
            <a:r>
              <a:rPr lang="en-US" altLang="zh-CN" sz="2000" b="1" dirty="0" smtClean="0"/>
              <a:t>LOC[a</a:t>
            </a:r>
            <a:r>
              <a:rPr lang="en-US" altLang="zh-CN" sz="2000" b="1" baseline="-25000" dirty="0" smtClean="0"/>
              <a:t>1j</a:t>
            </a:r>
            <a:r>
              <a:rPr lang="en-US" altLang="zh-CN" sz="2000" b="1" dirty="0" smtClean="0"/>
              <a:t>]=LOC[a</a:t>
            </a:r>
            <a:r>
              <a:rPr lang="en-US" altLang="zh-CN" sz="2000" b="1" baseline="-25000" dirty="0" smtClean="0"/>
              <a:t>11</a:t>
            </a:r>
            <a:r>
              <a:rPr lang="en-US" altLang="zh-CN" sz="2000" b="1" dirty="0" smtClean="0"/>
              <a:t>]+(j-1)</a:t>
            </a:r>
            <a:r>
              <a:rPr lang="en-US" altLang="zh-CN" sz="2000" b="1" dirty="0" smtClean="0">
                <a:sym typeface="Symbol" panose="05050102010706020507" pitchFamily="18" charset="2"/>
              </a:rPr>
              <a:t></a:t>
            </a:r>
            <a:r>
              <a:rPr lang="en-US" altLang="zh-CN" sz="2000" b="1" i="1" dirty="0" smtClean="0"/>
              <a:t>l        </a:t>
            </a:r>
            <a:r>
              <a:rPr lang="en-US" altLang="zh-CN" sz="2000" b="1" dirty="0" smtClean="0"/>
              <a:t>j=1,2,</a:t>
            </a:r>
            <a:r>
              <a:rPr lang="en-US" altLang="zh-CN" sz="2000" b="1" baseline="-25000" dirty="0" smtClean="0"/>
              <a:t> </a:t>
            </a:r>
            <a:r>
              <a:rPr lang="en-US" altLang="zh-CN" sz="2000" b="1" dirty="0" smtClean="0">
                <a:ea typeface="Arial Unicode MS" pitchFamily="34" charset="-122"/>
              </a:rPr>
              <a:t>…</a:t>
            </a:r>
            <a:r>
              <a:rPr lang="en-US" altLang="zh-CN" sz="2000" b="1" dirty="0" smtClean="0"/>
              <a:t>,n</a:t>
            </a:r>
          </a:p>
          <a:p>
            <a:pPr marL="990600" lvl="1" indent="-457200" eaLnBrk="1" hangingPunct="1">
              <a:lnSpc>
                <a:spcPct val="110000"/>
              </a:lnSpc>
              <a:buFontTx/>
              <a:buAutoNum type="arabicParenBoth" startAt="2"/>
              <a:defRPr/>
            </a:pPr>
            <a:r>
              <a:rPr lang="zh-CN" altLang="en-US" sz="2000" b="1" dirty="0" smtClean="0"/>
              <a:t>第</a:t>
            </a:r>
            <a:r>
              <a:rPr lang="en-US" altLang="zh-CN" sz="2000" b="1" dirty="0" smtClean="0"/>
              <a:t>2</a:t>
            </a:r>
            <a:r>
              <a:rPr lang="zh-CN" altLang="en-US" sz="2000" b="1" dirty="0" smtClean="0"/>
              <a:t>行中的</a:t>
            </a:r>
            <a:r>
              <a:rPr lang="zh-CN" altLang="en-US" sz="2000" b="1" dirty="0" smtClean="0">
                <a:latin typeface="宋体" panose="02010600030101010101" pitchFamily="2" charset="-122"/>
              </a:rPr>
              <a:t>每个元素对应的</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首</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地址是：</a:t>
            </a:r>
            <a:endParaRPr lang="en-US" altLang="zh-CN" sz="2000" b="1" dirty="0" smtClean="0">
              <a:latin typeface="宋体" panose="02010600030101010101" pitchFamily="2" charset="-122"/>
            </a:endParaRPr>
          </a:p>
          <a:p>
            <a:pPr marL="533400" lvl="1" indent="0" eaLnBrk="1" hangingPunct="1">
              <a:lnSpc>
                <a:spcPct val="110000"/>
              </a:lnSpc>
              <a:buFontTx/>
              <a:buNone/>
              <a:defRPr/>
            </a:pPr>
            <a:r>
              <a:rPr lang="en-US" altLang="zh-CN" sz="2000" b="1" dirty="0">
                <a:latin typeface="宋体" panose="02010600030101010101" pitchFamily="2" charset="-122"/>
              </a:rPr>
              <a:t> </a:t>
            </a:r>
            <a:r>
              <a:rPr lang="en-US" altLang="zh-CN" sz="2000" b="1" dirty="0" smtClean="0">
                <a:latin typeface="宋体" panose="02010600030101010101" pitchFamily="2" charset="-122"/>
              </a:rPr>
              <a:t>   </a:t>
            </a:r>
            <a:r>
              <a:rPr lang="en-US" altLang="zh-CN" sz="2000" b="1" dirty="0" smtClean="0"/>
              <a:t>LOC[a</a:t>
            </a:r>
            <a:r>
              <a:rPr lang="en-US" altLang="zh-CN" sz="2000" b="1" baseline="-25000" dirty="0" smtClean="0"/>
              <a:t>2j</a:t>
            </a:r>
            <a:r>
              <a:rPr lang="en-US" altLang="zh-CN" sz="2000" b="1" dirty="0" smtClean="0"/>
              <a:t>]=LOC[a</a:t>
            </a:r>
            <a:r>
              <a:rPr lang="en-US" altLang="zh-CN" sz="2000" b="1" baseline="-25000" dirty="0" smtClean="0"/>
              <a:t>11</a:t>
            </a:r>
            <a:r>
              <a:rPr lang="en-US" altLang="zh-CN" sz="2000" b="1" dirty="0" smtClean="0"/>
              <a:t>]+</a:t>
            </a:r>
            <a:r>
              <a:rPr lang="en-US" altLang="zh-CN" sz="2000" b="1" dirty="0" err="1" smtClean="0"/>
              <a:t>n</a:t>
            </a:r>
            <a:r>
              <a:rPr lang="en-US" altLang="zh-CN" sz="2000" b="1" dirty="0" err="1" smtClean="0">
                <a:sym typeface="Symbol" panose="05050102010706020507" pitchFamily="18" charset="2"/>
              </a:rPr>
              <a:t></a:t>
            </a:r>
            <a:r>
              <a:rPr lang="en-US" altLang="zh-CN" sz="2000" b="1" i="1" dirty="0" err="1" smtClean="0"/>
              <a:t>l</a:t>
            </a:r>
            <a:r>
              <a:rPr lang="en-US" altLang="zh-CN" sz="2000" b="1" i="1" dirty="0" smtClean="0"/>
              <a:t> </a:t>
            </a:r>
            <a:r>
              <a:rPr lang="en-US" altLang="zh-CN" sz="2000" b="1" dirty="0" smtClean="0"/>
              <a:t>+(j-1)</a:t>
            </a:r>
            <a:r>
              <a:rPr lang="en-US" altLang="zh-CN" sz="2000" b="1" dirty="0" smtClean="0">
                <a:sym typeface="Symbol" panose="05050102010706020507" pitchFamily="18" charset="2"/>
              </a:rPr>
              <a:t></a:t>
            </a:r>
            <a:r>
              <a:rPr lang="en-US" altLang="zh-CN" sz="2000" b="1" i="1" dirty="0" smtClean="0"/>
              <a:t>l      </a:t>
            </a:r>
            <a:r>
              <a:rPr lang="en-US" altLang="zh-CN" sz="2000" b="1" dirty="0" smtClean="0"/>
              <a:t>j=1,2,</a:t>
            </a:r>
            <a:r>
              <a:rPr lang="en-US" altLang="zh-CN" sz="2000" b="1" baseline="-25000" dirty="0" smtClean="0"/>
              <a:t> </a:t>
            </a:r>
            <a:r>
              <a:rPr lang="en-US" altLang="zh-CN" sz="2000" b="1" dirty="0" smtClean="0">
                <a:ea typeface="Arial Unicode MS" pitchFamily="34" charset="-122"/>
              </a:rPr>
              <a:t>…</a:t>
            </a:r>
            <a:r>
              <a:rPr lang="en-US" altLang="zh-CN" sz="2000" b="1" dirty="0" smtClean="0"/>
              <a:t>,n</a:t>
            </a:r>
          </a:p>
          <a:p>
            <a:pPr marL="533400" lvl="1" indent="0" eaLnBrk="1" hangingPunct="1">
              <a:lnSpc>
                <a:spcPct val="110000"/>
              </a:lnSpc>
              <a:buFontTx/>
              <a:buNone/>
              <a:defRPr/>
            </a:pPr>
            <a:r>
              <a:rPr lang="en-US" altLang="zh-CN" sz="2000" b="1" dirty="0" smtClean="0">
                <a:ea typeface="Arial Unicode MS" pitchFamily="34" charset="-122"/>
              </a:rPr>
              <a:t>… … …</a:t>
            </a:r>
            <a:endParaRPr lang="en-US" altLang="zh-CN" sz="2000" b="1" dirty="0" smtClean="0"/>
          </a:p>
          <a:p>
            <a:pPr marL="533400" lvl="1" indent="0" eaLnBrk="1" hangingPunct="1">
              <a:lnSpc>
                <a:spcPct val="110000"/>
              </a:lnSpc>
              <a:buFontTx/>
              <a:buNone/>
              <a:defRPr/>
            </a:pPr>
            <a:r>
              <a:rPr lang="en-US" altLang="zh-CN" sz="2000" b="1" dirty="0" smtClean="0">
                <a:latin typeface="宋体" panose="02010600030101010101" pitchFamily="2" charset="-122"/>
              </a:rPr>
              <a:t>⑶ </a:t>
            </a:r>
            <a:r>
              <a:rPr lang="zh-CN" altLang="en-US" sz="2000" b="1" dirty="0" smtClean="0"/>
              <a:t>第</a:t>
            </a:r>
            <a:r>
              <a:rPr lang="en-US" altLang="zh-CN" sz="2000" b="1" dirty="0" smtClean="0"/>
              <a:t>m</a:t>
            </a:r>
            <a:r>
              <a:rPr lang="zh-CN" altLang="en-US" sz="2000" b="1" dirty="0" smtClean="0"/>
              <a:t>行中的</a:t>
            </a:r>
            <a:r>
              <a:rPr lang="zh-CN" altLang="en-US" sz="2000" b="1" dirty="0" smtClean="0">
                <a:latin typeface="宋体" panose="02010600030101010101" pitchFamily="2" charset="-122"/>
              </a:rPr>
              <a:t>每个元素对应的</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首</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地址是：</a:t>
            </a:r>
          </a:p>
          <a:p>
            <a:pPr marL="1079500" lvl="2" indent="0" eaLnBrk="1" hangingPunct="1">
              <a:lnSpc>
                <a:spcPct val="110000"/>
              </a:lnSpc>
              <a:buFont typeface="Wingdings" panose="05000000000000000000" pitchFamily="2" charset="2"/>
              <a:buNone/>
              <a:defRPr/>
            </a:pPr>
            <a:r>
              <a:rPr lang="en-US" altLang="zh-CN" sz="2000" b="1" dirty="0" smtClean="0"/>
              <a:t>LOC[</a:t>
            </a:r>
            <a:r>
              <a:rPr lang="en-US" altLang="zh-CN" sz="2000" b="1" dirty="0" err="1" smtClean="0"/>
              <a:t>a</a:t>
            </a:r>
            <a:r>
              <a:rPr lang="en-US" altLang="zh-CN" sz="2000" b="1" baseline="-25000" dirty="0" err="1" smtClean="0"/>
              <a:t>mj</a:t>
            </a:r>
            <a:r>
              <a:rPr lang="en-US" altLang="zh-CN" sz="2000" b="1" dirty="0" smtClean="0"/>
              <a:t>]=LOC[a</a:t>
            </a:r>
            <a:r>
              <a:rPr lang="en-US" altLang="zh-CN" sz="2000" b="1" baseline="-25000" dirty="0" smtClean="0"/>
              <a:t>11</a:t>
            </a:r>
            <a:r>
              <a:rPr lang="en-US" altLang="zh-CN" sz="2000" b="1" dirty="0" smtClean="0"/>
              <a:t>]+(m-1)</a:t>
            </a:r>
            <a:r>
              <a:rPr lang="en-US" altLang="zh-CN" sz="2000" b="1" dirty="0" smtClean="0">
                <a:sym typeface="Symbol" panose="05050102010706020507" pitchFamily="18" charset="2"/>
              </a:rPr>
              <a:t></a:t>
            </a:r>
            <a:r>
              <a:rPr lang="en-US" altLang="zh-CN" sz="2000" b="1" dirty="0" err="1" smtClean="0"/>
              <a:t>n</a:t>
            </a:r>
            <a:r>
              <a:rPr lang="en-US" altLang="zh-CN" sz="2000" b="1" dirty="0" err="1" smtClean="0">
                <a:sym typeface="Symbol" panose="05050102010706020507" pitchFamily="18" charset="2"/>
              </a:rPr>
              <a:t></a:t>
            </a:r>
            <a:r>
              <a:rPr lang="en-US" altLang="zh-CN" sz="2000" b="1" i="1" dirty="0" err="1" smtClean="0"/>
              <a:t>l</a:t>
            </a:r>
            <a:r>
              <a:rPr lang="en-US" altLang="zh-CN" sz="2000" b="1" i="1" dirty="0" smtClean="0"/>
              <a:t> </a:t>
            </a:r>
            <a:r>
              <a:rPr lang="en-US" altLang="zh-CN" sz="2000" b="1" dirty="0" smtClean="0"/>
              <a:t>+(j-1)</a:t>
            </a:r>
            <a:r>
              <a:rPr lang="en-US" altLang="zh-CN" sz="2000" b="1" dirty="0" smtClean="0">
                <a:sym typeface="Symbol" panose="05050102010706020507" pitchFamily="18" charset="2"/>
              </a:rPr>
              <a:t></a:t>
            </a:r>
            <a:r>
              <a:rPr lang="en-US" altLang="zh-CN" sz="2000" b="1" i="1" dirty="0" smtClean="0"/>
              <a:t>l     </a:t>
            </a:r>
            <a:r>
              <a:rPr lang="en-US" altLang="zh-CN" sz="2000" b="1" dirty="0" smtClean="0"/>
              <a:t>j=1,2,</a:t>
            </a:r>
            <a:r>
              <a:rPr lang="en-US" altLang="zh-CN" sz="2000" b="1" baseline="-25000" dirty="0" smtClean="0"/>
              <a:t> </a:t>
            </a:r>
            <a:r>
              <a:rPr lang="en-US" altLang="zh-CN" sz="2000" b="1" dirty="0" smtClean="0">
                <a:ea typeface="Arial Unicode MS" pitchFamily="34" charset="-122"/>
              </a:rPr>
              <a:t>…</a:t>
            </a:r>
            <a:r>
              <a:rPr lang="en-US" altLang="zh-CN" sz="2000" b="1" dirty="0" smtClean="0"/>
              <a:t>,n     </a:t>
            </a:r>
          </a:p>
          <a:p>
            <a:pPr marL="0" indent="0" eaLnBrk="1" hangingPunct="1">
              <a:lnSpc>
                <a:spcPct val="110000"/>
              </a:lnSpc>
              <a:buFont typeface="Wingdings" panose="05000000000000000000" pitchFamily="2" charset="2"/>
              <a:buNone/>
              <a:defRPr/>
            </a:pPr>
            <a:endParaRPr lang="en-US" altLang="zh-CN" sz="2000" b="1" dirty="0" smtClean="0"/>
          </a:p>
          <a:p>
            <a:pPr marL="0" indent="0" eaLnBrk="1" hangingPunct="1">
              <a:lnSpc>
                <a:spcPct val="110000"/>
              </a:lnSpc>
              <a:buFont typeface="Wingdings" panose="05000000000000000000" pitchFamily="2" charset="2"/>
              <a:buNone/>
              <a:defRPr/>
            </a:pPr>
            <a:r>
              <a:rPr lang="zh-CN" altLang="en-US" sz="2000" b="1" dirty="0" smtClean="0">
                <a:latin typeface="宋体" panose="02010600030101010101" pitchFamily="2" charset="-122"/>
              </a:rPr>
              <a:t>  二维数组中</a:t>
            </a:r>
            <a:r>
              <a:rPr lang="zh-CN" altLang="en-US" sz="2000" b="1" dirty="0" smtClean="0">
                <a:solidFill>
                  <a:schemeClr val="folHlink"/>
                </a:solidFill>
                <a:latin typeface="宋体" panose="02010600030101010101" pitchFamily="2" charset="-122"/>
              </a:rPr>
              <a:t>任一元素</a:t>
            </a:r>
            <a:r>
              <a:rPr lang="en-US" altLang="zh-CN" sz="2000" b="1" dirty="0" err="1" smtClean="0">
                <a:solidFill>
                  <a:schemeClr val="folHlink"/>
                </a:solidFill>
              </a:rPr>
              <a:t>a</a:t>
            </a:r>
            <a:r>
              <a:rPr lang="en-US" altLang="zh-CN" sz="2000" b="1" baseline="-25000" dirty="0" err="1" smtClean="0">
                <a:solidFill>
                  <a:schemeClr val="folHlink"/>
                </a:solidFill>
              </a:rPr>
              <a:t>ij</a:t>
            </a:r>
            <a:r>
              <a:rPr lang="zh-CN" altLang="en-US" sz="2000" b="1" dirty="0" smtClean="0">
                <a:solidFill>
                  <a:schemeClr val="folHlink"/>
                </a:solidFill>
                <a:latin typeface="宋体" panose="02010600030101010101" pitchFamily="2" charset="-122"/>
              </a:rPr>
              <a:t>的</a:t>
            </a:r>
            <a:r>
              <a:rPr lang="en-US" altLang="zh-CN" sz="2000" b="1" dirty="0" smtClean="0">
                <a:solidFill>
                  <a:schemeClr val="folHlink"/>
                </a:solidFill>
                <a:latin typeface="宋体" panose="02010600030101010101" pitchFamily="2" charset="-122"/>
              </a:rPr>
              <a:t>(</a:t>
            </a:r>
            <a:r>
              <a:rPr lang="zh-CN" altLang="en-US" sz="2000" b="1" dirty="0" smtClean="0">
                <a:solidFill>
                  <a:schemeClr val="folHlink"/>
                </a:solidFill>
                <a:latin typeface="宋体" panose="02010600030101010101" pitchFamily="2" charset="-122"/>
              </a:rPr>
              <a:t>首</a:t>
            </a:r>
            <a:r>
              <a:rPr lang="en-US" altLang="zh-CN" sz="2000" b="1" dirty="0" smtClean="0">
                <a:solidFill>
                  <a:schemeClr val="folHlink"/>
                </a:solidFill>
                <a:latin typeface="宋体" panose="02010600030101010101" pitchFamily="2" charset="-122"/>
              </a:rPr>
              <a:t>)</a:t>
            </a:r>
            <a:r>
              <a:rPr lang="zh-CN" altLang="en-US" sz="2000" b="1" dirty="0" smtClean="0">
                <a:solidFill>
                  <a:schemeClr val="folHlink"/>
                </a:solidFill>
                <a:latin typeface="宋体" panose="02010600030101010101" pitchFamily="2" charset="-122"/>
              </a:rPr>
              <a:t>地址</a:t>
            </a:r>
            <a:r>
              <a:rPr lang="zh-CN" altLang="en-US" sz="2000" b="1" dirty="0" smtClean="0">
                <a:latin typeface="宋体" panose="02010600030101010101" pitchFamily="2" charset="-122"/>
              </a:rPr>
              <a:t>是：</a:t>
            </a:r>
          </a:p>
          <a:p>
            <a:pPr marL="533400" lvl="1" indent="0" eaLnBrk="1" hangingPunct="1">
              <a:lnSpc>
                <a:spcPct val="110000"/>
              </a:lnSpc>
              <a:buFontTx/>
              <a:buNone/>
              <a:defRPr/>
            </a:pPr>
            <a:r>
              <a:rPr lang="en-US" altLang="zh-CN" sz="2000" b="1" dirty="0" smtClean="0"/>
              <a:t>    LOC[</a:t>
            </a:r>
            <a:r>
              <a:rPr lang="en-US" altLang="zh-CN" sz="2000" b="1" dirty="0" err="1" smtClean="0"/>
              <a:t>a</a:t>
            </a:r>
            <a:r>
              <a:rPr lang="en-US" altLang="zh-CN" sz="2000" b="1" baseline="-25000" dirty="0" err="1" smtClean="0"/>
              <a:t>ij</a:t>
            </a:r>
            <a:r>
              <a:rPr lang="en-US" altLang="zh-CN" sz="2000" b="1" dirty="0" smtClean="0"/>
              <a:t>]=LOC[a</a:t>
            </a:r>
            <a:r>
              <a:rPr lang="en-US" altLang="zh-CN" sz="2000" b="1" baseline="-25000" dirty="0" smtClean="0"/>
              <a:t>11</a:t>
            </a:r>
            <a:r>
              <a:rPr lang="en-US" altLang="zh-CN" sz="2000" b="1" dirty="0" smtClean="0"/>
              <a:t>]+[</a:t>
            </a:r>
            <a:r>
              <a:rPr lang="en-US" altLang="zh-CN" sz="2000" b="1" dirty="0" smtClean="0">
                <a:solidFill>
                  <a:srgbClr val="FF0000"/>
                </a:solidFill>
              </a:rPr>
              <a:t>(i-1)</a:t>
            </a:r>
            <a:r>
              <a:rPr lang="en-US" altLang="zh-CN" sz="2000" b="1" dirty="0" smtClean="0">
                <a:solidFill>
                  <a:srgbClr val="FF0000"/>
                </a:solidFill>
                <a:sym typeface="Symbol" panose="05050102010706020507" pitchFamily="18" charset="2"/>
              </a:rPr>
              <a:t></a:t>
            </a:r>
            <a:r>
              <a:rPr lang="en-US" altLang="zh-CN" sz="2000" b="1" dirty="0" smtClean="0">
                <a:solidFill>
                  <a:srgbClr val="FF0000"/>
                </a:solidFill>
              </a:rPr>
              <a:t>n</a:t>
            </a:r>
            <a:r>
              <a:rPr lang="en-US" altLang="zh-CN" sz="2000" b="1" i="1" dirty="0" smtClean="0">
                <a:solidFill>
                  <a:srgbClr val="FF0000"/>
                </a:solidFill>
              </a:rPr>
              <a:t> </a:t>
            </a:r>
            <a:r>
              <a:rPr lang="en-US" altLang="zh-CN" sz="2000" b="1" dirty="0" smtClean="0"/>
              <a:t>+(j-1)]</a:t>
            </a:r>
            <a:r>
              <a:rPr lang="en-US" altLang="zh-CN" sz="2000" b="1" dirty="0" smtClean="0">
                <a:sym typeface="Symbol" panose="05050102010706020507" pitchFamily="18" charset="2"/>
              </a:rPr>
              <a:t></a:t>
            </a:r>
            <a:r>
              <a:rPr lang="en-US" altLang="zh-CN" sz="2000" b="1" i="1" dirty="0" smtClean="0"/>
              <a:t>l </a:t>
            </a:r>
            <a:r>
              <a:rPr lang="en-US" altLang="zh-CN" sz="2000" b="1" dirty="0" smtClean="0"/>
              <a:t>         (5-1a)</a:t>
            </a:r>
          </a:p>
          <a:p>
            <a:pPr marL="533400" lvl="1" indent="0" eaLnBrk="1" hangingPunct="1">
              <a:lnSpc>
                <a:spcPct val="110000"/>
              </a:lnSpc>
              <a:buFontTx/>
              <a:buNone/>
              <a:defRPr/>
            </a:pPr>
            <a:r>
              <a:rPr lang="en-US" altLang="zh-CN" sz="2000" b="1" dirty="0" smtClean="0"/>
              <a:t>           </a:t>
            </a:r>
            <a:r>
              <a:rPr lang="en-US" altLang="zh-CN" sz="2000" b="1" dirty="0" err="1" smtClean="0"/>
              <a:t>i</a:t>
            </a:r>
            <a:r>
              <a:rPr lang="en-US" altLang="zh-CN" sz="2000" b="1" dirty="0" smtClean="0"/>
              <a:t>=1,2,</a:t>
            </a:r>
            <a:r>
              <a:rPr lang="en-US" altLang="zh-CN" sz="2000" b="1" baseline="-25000" dirty="0" smtClean="0"/>
              <a:t> </a:t>
            </a:r>
            <a:r>
              <a:rPr lang="en-US" altLang="zh-CN" sz="2000" b="1" dirty="0" smtClean="0">
                <a:ea typeface="Arial Unicode MS" pitchFamily="34" charset="-122"/>
              </a:rPr>
              <a:t>…</a:t>
            </a:r>
            <a:r>
              <a:rPr lang="en-US" altLang="zh-CN" sz="2000" b="1" dirty="0" smtClean="0"/>
              <a:t>,m    j=1,2,</a:t>
            </a:r>
            <a:r>
              <a:rPr lang="en-US" altLang="zh-CN" sz="2000" b="1" baseline="-25000" dirty="0" smtClean="0"/>
              <a:t> </a:t>
            </a:r>
            <a:r>
              <a:rPr lang="en-US" altLang="zh-CN" sz="2000" b="1" dirty="0" smtClean="0">
                <a:ea typeface="Arial Unicode MS" pitchFamily="34" charset="-122"/>
              </a:rPr>
              <a:t>…</a:t>
            </a:r>
            <a:r>
              <a:rPr lang="en-US" altLang="zh-CN" sz="2000" b="1" dirty="0" smtClean="0"/>
              <a:t>,n</a:t>
            </a:r>
          </a:p>
          <a:p>
            <a:pPr marL="1079500" lvl="2" indent="0" eaLnBrk="1" hangingPunct="1">
              <a:lnSpc>
                <a:spcPct val="110000"/>
              </a:lnSpc>
              <a:buFont typeface="Wingdings" panose="05000000000000000000" pitchFamily="2" charset="2"/>
              <a:buNone/>
              <a:defRPr/>
            </a:pPr>
            <a:endParaRPr lang="en-US" altLang="zh-CN" sz="2000" b="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ChangeArrowheads="1"/>
          </p:cNvSpPr>
          <p:nvPr/>
        </p:nvSpPr>
        <p:spPr bwMode="auto">
          <a:xfrm>
            <a:off x="0" y="68263"/>
            <a:ext cx="7772400" cy="685800"/>
          </a:xfrm>
          <a:prstGeom prst="rect">
            <a:avLst/>
          </a:prstGeom>
          <a:noFill/>
          <a:ln w="9525">
            <a:noFill/>
            <a:miter lim="800000"/>
            <a:headEnd/>
            <a:tailEnd/>
          </a:ln>
        </p:spPr>
        <p:txBody>
          <a:bodyPr/>
          <a:lstStyle/>
          <a:p>
            <a:pPr marL="742950" lvl="1" indent="-285750">
              <a:lnSpc>
                <a:spcPct val="90000"/>
              </a:lnSpc>
              <a:spcBef>
                <a:spcPct val="20000"/>
              </a:spcBef>
              <a:defRPr/>
            </a:pPr>
            <a:r>
              <a:rPr lang="en-US" altLang="zh-CN" sz="3700">
                <a:solidFill>
                  <a:srgbClr val="CC0000"/>
                </a:solidFill>
                <a:effectLst>
                  <a:outerShdw blurRad="38100" dist="38100" dir="2700000" algn="tl">
                    <a:srgbClr val="C0C0C0"/>
                  </a:outerShdw>
                </a:effectLst>
                <a:ea typeface="仿宋_GB2312" pitchFamily="49" charset="-122"/>
                <a:cs typeface="+mn-cs"/>
              </a:rPr>
              <a:t/>
            </a:r>
            <a:br>
              <a:rPr lang="en-US" altLang="zh-CN" sz="3700">
                <a:solidFill>
                  <a:srgbClr val="CC0000"/>
                </a:solidFill>
                <a:effectLst>
                  <a:outerShdw blurRad="38100" dist="38100" dir="2700000" algn="tl">
                    <a:srgbClr val="C0C0C0"/>
                  </a:outerShdw>
                </a:effectLst>
                <a:ea typeface="仿宋_GB2312" pitchFamily="49" charset="-122"/>
                <a:cs typeface="+mn-cs"/>
              </a:rPr>
            </a:br>
            <a:endParaRPr lang="en-US" altLang="zh-CN" b="0">
              <a:ea typeface="仿宋_GB2312" pitchFamily="49" charset="-122"/>
              <a:cs typeface="+mn-cs"/>
            </a:endParaRPr>
          </a:p>
        </p:txBody>
      </p:sp>
      <p:sp>
        <p:nvSpPr>
          <p:cNvPr id="37891" name="Text Box 3"/>
          <p:cNvSpPr txBox="1">
            <a:spLocks noChangeArrowheads="1"/>
          </p:cNvSpPr>
          <p:nvPr/>
        </p:nvSpPr>
        <p:spPr bwMode="auto">
          <a:xfrm>
            <a:off x="890588" y="7747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zh-CN" sz="2400" b="0">
              <a:ea typeface="宋体" panose="02010600030101010101" pitchFamily="2" charset="-122"/>
              <a:cs typeface="楷体_GB2312"/>
            </a:endParaRPr>
          </a:p>
        </p:txBody>
      </p:sp>
      <p:sp>
        <p:nvSpPr>
          <p:cNvPr id="37892" name="Text Box 4"/>
          <p:cNvSpPr txBox="1">
            <a:spLocks noChangeArrowheads="1"/>
          </p:cNvSpPr>
          <p:nvPr/>
        </p:nvSpPr>
        <p:spPr bwMode="auto">
          <a:xfrm>
            <a:off x="1485900" y="1166813"/>
            <a:ext cx="800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en-US" altLang="zh-CN" sz="2000" b="0">
              <a:ea typeface="宋体" panose="02010600030101010101" pitchFamily="2" charset="-122"/>
              <a:cs typeface="楷体_GB2312"/>
            </a:endParaRPr>
          </a:p>
          <a:p>
            <a:pPr eaLnBrk="1" hangingPunct="1">
              <a:spcBef>
                <a:spcPct val="0"/>
              </a:spcBef>
              <a:buFontTx/>
              <a:buNone/>
            </a:pPr>
            <a:endParaRPr lang="en-US" altLang="zh-CN" sz="2400" b="0">
              <a:ea typeface="宋体" panose="02010600030101010101" pitchFamily="2" charset="-122"/>
              <a:cs typeface="楷体_GB2312"/>
            </a:endParaRPr>
          </a:p>
        </p:txBody>
      </p:sp>
      <p:sp>
        <p:nvSpPr>
          <p:cNvPr id="37893" name="Text Box 5"/>
          <p:cNvSpPr txBox="1">
            <a:spLocks noChangeArrowheads="1"/>
          </p:cNvSpPr>
          <p:nvPr/>
        </p:nvSpPr>
        <p:spPr bwMode="auto">
          <a:xfrm>
            <a:off x="2286000" y="18049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zh-CN" sz="1800" b="0" i="1">
              <a:ea typeface="宋体" panose="02010600030101010101" pitchFamily="2" charset="-122"/>
              <a:cs typeface="楷体_GB2312"/>
            </a:endParaRPr>
          </a:p>
        </p:txBody>
      </p:sp>
      <p:sp>
        <p:nvSpPr>
          <p:cNvPr id="771078" name="Text Box 6"/>
          <p:cNvSpPr txBox="1">
            <a:spLocks noChangeArrowheads="1"/>
          </p:cNvSpPr>
          <p:nvPr/>
        </p:nvSpPr>
        <p:spPr bwMode="auto">
          <a:xfrm>
            <a:off x="323850" y="563563"/>
            <a:ext cx="8382000" cy="461962"/>
          </a:xfrm>
          <a:prstGeom prst="rect">
            <a:avLst/>
          </a:prstGeom>
          <a:noFill/>
          <a:ln w="9525">
            <a:noFill/>
            <a:miter lim="800000"/>
            <a:headEnd/>
            <a:tailEnd/>
          </a:ln>
        </p:spPr>
        <p:txBody>
          <a:bodyPr>
            <a:spAutoFit/>
          </a:bodyPr>
          <a:lstStyle/>
          <a:p>
            <a:pPr eaLnBrk="1" hangingPunct="1">
              <a:buClr>
                <a:srgbClr val="CC0000"/>
              </a:buClr>
              <a:buSzPct val="50000"/>
              <a:buFont typeface="Monotype Sorts" pitchFamily="2" charset="2"/>
              <a:buNone/>
              <a:defRPr/>
            </a:pPr>
            <a:r>
              <a:rPr lang="en-US" altLang="zh-CN" dirty="0">
                <a:solidFill>
                  <a:srgbClr val="FF3300"/>
                </a:solidFill>
                <a:effectLst>
                  <a:outerShdw blurRad="38100" dist="38100" dir="2700000" algn="tl">
                    <a:srgbClr val="C0C0C0"/>
                  </a:outerShdw>
                </a:effectLst>
                <a:ea typeface="仿宋_GB2312" pitchFamily="49" charset="-122"/>
                <a:cs typeface="+mn-cs"/>
              </a:rPr>
              <a:t>a[n][m]</a:t>
            </a:r>
            <a:endParaRPr lang="en-US" altLang="zh-CN" dirty="0">
              <a:solidFill>
                <a:schemeClr val="hlink"/>
              </a:solidFill>
              <a:ea typeface="仿宋_GB2312" pitchFamily="49" charset="-122"/>
              <a:cs typeface="+mn-cs"/>
            </a:endParaRPr>
          </a:p>
        </p:txBody>
      </p:sp>
      <p:graphicFrame>
        <p:nvGraphicFramePr>
          <p:cNvPr id="37895" name="Object 7"/>
          <p:cNvGraphicFramePr>
            <a:graphicFrameLocks noChangeAspect="1"/>
          </p:cNvGraphicFramePr>
          <p:nvPr/>
        </p:nvGraphicFramePr>
        <p:xfrm>
          <a:off x="857250" y="1127125"/>
          <a:ext cx="6991350" cy="2482850"/>
        </p:xfrm>
        <a:graphic>
          <a:graphicData uri="http://schemas.openxmlformats.org/presentationml/2006/ole">
            <mc:AlternateContent xmlns:mc="http://schemas.openxmlformats.org/markup-compatibility/2006">
              <mc:Choice xmlns:v="urn:schemas-microsoft-com:vml" Requires="v">
                <p:oleObj spid="_x0000_s37898" name="公式" r:id="rId3" imgW="3149600" imgH="1143000" progId="Equation.3">
                  <p:embed/>
                </p:oleObj>
              </mc:Choice>
              <mc:Fallback>
                <p:oleObj name="公式" r:id="rId3" imgW="3149600" imgH="11430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1127125"/>
                        <a:ext cx="6991350"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1080" name="Text Box 8"/>
          <p:cNvSpPr txBox="1">
            <a:spLocks noChangeArrowheads="1"/>
          </p:cNvSpPr>
          <p:nvPr/>
        </p:nvSpPr>
        <p:spPr bwMode="auto">
          <a:xfrm>
            <a:off x="982663" y="4032250"/>
            <a:ext cx="5681662"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lnSpc>
                <a:spcPct val="105000"/>
              </a:lnSpc>
              <a:spcBef>
                <a:spcPct val="0"/>
              </a:spcBef>
              <a:buFontTx/>
              <a:buNone/>
            </a:pPr>
            <a:r>
              <a:rPr lang="zh-CN" altLang="en-US" sz="2400">
                <a:solidFill>
                  <a:srgbClr val="333399"/>
                </a:solidFill>
              </a:rPr>
              <a:t>设数组开始存放位置 </a:t>
            </a:r>
            <a:r>
              <a:rPr lang="en-US" altLang="zh-CN" sz="2400">
                <a:solidFill>
                  <a:srgbClr val="333399"/>
                </a:solidFill>
              </a:rPr>
              <a:t>LOC( 0, 0 ) = </a:t>
            </a:r>
            <a:r>
              <a:rPr lang="en-US" altLang="zh-CN" sz="2400" i="1">
                <a:solidFill>
                  <a:srgbClr val="333399"/>
                </a:solidFill>
              </a:rPr>
              <a:t>a</a:t>
            </a:r>
            <a:r>
              <a:rPr lang="en-US" altLang="zh-CN" sz="2400">
                <a:solidFill>
                  <a:srgbClr val="CC0000"/>
                </a:solidFill>
              </a:rPr>
              <a:t> </a:t>
            </a:r>
          </a:p>
          <a:p>
            <a:pPr lvl="1" eaLnBrk="1" hangingPunct="1">
              <a:lnSpc>
                <a:spcPct val="105000"/>
              </a:lnSpc>
              <a:spcBef>
                <a:spcPct val="0"/>
              </a:spcBef>
              <a:buFontTx/>
              <a:buNone/>
            </a:pPr>
            <a:r>
              <a:rPr lang="en-US" altLang="zh-CN" sz="2400">
                <a:solidFill>
                  <a:srgbClr val="CC0000"/>
                </a:solidFill>
              </a:rPr>
              <a:t>   </a:t>
            </a:r>
            <a:r>
              <a:rPr lang="en-US" altLang="zh-CN" sz="2400">
                <a:solidFill>
                  <a:srgbClr val="CC0000"/>
                </a:solidFill>
                <a:ea typeface="楷体_GB2312"/>
                <a:cs typeface="楷体_GB2312"/>
              </a:rPr>
              <a:t> LOC ( </a:t>
            </a:r>
            <a:r>
              <a:rPr lang="en-US" altLang="zh-CN" sz="2400" i="1">
                <a:solidFill>
                  <a:srgbClr val="CC0000"/>
                </a:solidFill>
                <a:ea typeface="楷体_GB2312"/>
                <a:cs typeface="楷体_GB2312"/>
              </a:rPr>
              <a:t>j</a:t>
            </a:r>
            <a:r>
              <a:rPr lang="en-US" altLang="zh-CN" sz="2400">
                <a:solidFill>
                  <a:srgbClr val="CC0000"/>
                </a:solidFill>
                <a:ea typeface="楷体_GB2312"/>
                <a:cs typeface="楷体_GB2312"/>
              </a:rPr>
              <a:t>, </a:t>
            </a:r>
            <a:r>
              <a:rPr lang="en-US" altLang="zh-CN" sz="2400" i="1">
                <a:solidFill>
                  <a:srgbClr val="CC0000"/>
                </a:solidFill>
                <a:ea typeface="楷体_GB2312"/>
                <a:cs typeface="楷体_GB2312"/>
              </a:rPr>
              <a:t>k</a:t>
            </a:r>
            <a:r>
              <a:rPr lang="en-US" altLang="zh-CN" sz="2400">
                <a:solidFill>
                  <a:srgbClr val="CC0000"/>
                </a:solidFill>
                <a:ea typeface="楷体_GB2312"/>
                <a:cs typeface="楷体_GB2312"/>
              </a:rPr>
              <a:t> ) = </a:t>
            </a:r>
            <a:r>
              <a:rPr lang="en-US" altLang="zh-CN" sz="2400" i="1">
                <a:solidFill>
                  <a:srgbClr val="CC0000"/>
                </a:solidFill>
                <a:ea typeface="楷体_GB2312"/>
                <a:cs typeface="楷体_GB2312"/>
              </a:rPr>
              <a:t>a</a:t>
            </a:r>
            <a:r>
              <a:rPr lang="en-US" altLang="zh-CN" sz="2400">
                <a:solidFill>
                  <a:srgbClr val="CC0000"/>
                </a:solidFill>
                <a:ea typeface="楷体_GB2312"/>
                <a:cs typeface="楷体_GB2312"/>
              </a:rPr>
              <a:t> +  </a:t>
            </a:r>
            <a:r>
              <a:rPr lang="en-US" altLang="zh-CN" sz="2400" i="1">
                <a:solidFill>
                  <a:srgbClr val="CC0000"/>
                </a:solidFill>
                <a:ea typeface="楷体_GB2312"/>
                <a:cs typeface="楷体_GB2312"/>
              </a:rPr>
              <a:t>j</a:t>
            </a:r>
            <a:r>
              <a:rPr lang="en-US" altLang="zh-CN" sz="2400">
                <a:solidFill>
                  <a:srgbClr val="CC0000"/>
                </a:solidFill>
                <a:ea typeface="楷体_GB2312"/>
                <a:cs typeface="楷体_GB2312"/>
              </a:rPr>
              <a:t> * </a:t>
            </a:r>
            <a:r>
              <a:rPr lang="en-US" altLang="zh-CN" sz="2400" i="1">
                <a:solidFill>
                  <a:srgbClr val="CC0000"/>
                </a:solidFill>
                <a:ea typeface="楷体_GB2312"/>
                <a:cs typeface="楷体_GB2312"/>
              </a:rPr>
              <a:t>m</a:t>
            </a:r>
            <a:r>
              <a:rPr lang="en-US" altLang="zh-CN" sz="2400">
                <a:solidFill>
                  <a:srgbClr val="CC0000"/>
                </a:solidFill>
                <a:ea typeface="楷体_GB2312"/>
                <a:cs typeface="楷体_GB2312"/>
              </a:rPr>
              <a:t> + </a:t>
            </a:r>
            <a:r>
              <a:rPr lang="en-US" altLang="zh-CN" sz="2400" i="1">
                <a:solidFill>
                  <a:srgbClr val="CC0000"/>
                </a:solidFill>
                <a:ea typeface="楷体_GB2312"/>
                <a:cs typeface="楷体_GB2312"/>
              </a:rPr>
              <a:t>k</a:t>
            </a:r>
            <a:endParaRPr lang="en-US" altLang="zh-CN" sz="2400" b="0">
              <a:ea typeface="宋体" panose="02010600030101010101" pitchFamily="2" charset="-122"/>
              <a:cs typeface="楷体_GB2312"/>
            </a:endParaRPr>
          </a:p>
        </p:txBody>
      </p:sp>
      <p:sp>
        <p:nvSpPr>
          <p:cNvPr id="37897" name="Rectangle 9"/>
          <p:cNvSpPr>
            <a:spLocks noChangeArrowheads="1"/>
          </p:cNvSpPr>
          <p:nvPr/>
        </p:nvSpPr>
        <p:spPr bwMode="auto">
          <a:xfrm>
            <a:off x="39688" y="0"/>
            <a:ext cx="5180012" cy="515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0"/>
              </a:spcBef>
              <a:buFontTx/>
              <a:buNone/>
            </a:pPr>
            <a:r>
              <a:rPr lang="zh-CN" altLang="en-US">
                <a:latin typeface="楷体_GB2312"/>
                <a:ea typeface="楷体_GB2312"/>
                <a:cs typeface="楷体_GB2312"/>
              </a:rPr>
              <a:t>二维数组的行序优先表示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1080"/>
                                        </p:tgtEl>
                                        <p:attrNameLst>
                                          <p:attrName>style.visibility</p:attrName>
                                        </p:attrNameLst>
                                      </p:cBhvr>
                                      <p:to>
                                        <p:strVal val="visible"/>
                                      </p:to>
                                    </p:set>
                                    <p:anim calcmode="lin" valueType="num">
                                      <p:cBhvr additive="base">
                                        <p:cTn id="7" dur="500" fill="hold"/>
                                        <p:tgtEl>
                                          <p:spTgt spid="771080"/>
                                        </p:tgtEl>
                                        <p:attrNameLst>
                                          <p:attrName>ppt_x</p:attrName>
                                        </p:attrNameLst>
                                      </p:cBhvr>
                                      <p:tavLst>
                                        <p:tav tm="0">
                                          <p:val>
                                            <p:strVal val="0-#ppt_w/2"/>
                                          </p:val>
                                        </p:tav>
                                        <p:tav tm="100000">
                                          <p:val>
                                            <p:strVal val="#ppt_x"/>
                                          </p:val>
                                        </p:tav>
                                      </p:tavLst>
                                    </p:anim>
                                    <p:anim calcmode="lin" valueType="num">
                                      <p:cBhvr additive="base">
                                        <p:cTn id="8" dur="500" fill="hold"/>
                                        <p:tgtEl>
                                          <p:spTgt spid="7710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8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p:nvPr>
        </p:nvSpPr>
        <p:spPr>
          <a:xfrm>
            <a:off x="152400" y="179388"/>
            <a:ext cx="8812213" cy="6489700"/>
          </a:xfrm>
        </p:spPr>
        <p:txBody>
          <a:bodyPr/>
          <a:lstStyle/>
          <a:p>
            <a:pPr marL="0" indent="0" eaLnBrk="1" hangingPunct="1">
              <a:lnSpc>
                <a:spcPct val="110000"/>
              </a:lnSpc>
              <a:buFont typeface="Wingdings" panose="05000000000000000000" pitchFamily="2" charset="2"/>
              <a:buNone/>
              <a:defRPr/>
            </a:pPr>
            <a:r>
              <a:rPr lang="en-US" altLang="zh-CN" sz="2000" b="1" dirty="0" smtClean="0"/>
              <a:t>2</a:t>
            </a:r>
            <a:r>
              <a:rPr lang="en-US" altLang="zh-CN" sz="2000" b="1" dirty="0" smtClean="0">
                <a:latin typeface="楷体_GB2312"/>
              </a:rPr>
              <a:t>  </a:t>
            </a:r>
            <a:r>
              <a:rPr lang="zh-CN" altLang="en-US" sz="2000" b="1" dirty="0" smtClean="0">
                <a:latin typeface="楷体_GB2312"/>
              </a:rPr>
              <a:t>以</a:t>
            </a:r>
            <a:r>
              <a:rPr lang="zh-CN" altLang="en-US" sz="2000" b="1" dirty="0" smtClean="0"/>
              <a:t>“</a:t>
            </a:r>
            <a:r>
              <a:rPr lang="zh-CN" altLang="en-US" sz="2000" b="1" dirty="0" smtClean="0">
                <a:solidFill>
                  <a:schemeClr val="folHlink"/>
                </a:solidFill>
                <a:latin typeface="楷体_GB2312"/>
              </a:rPr>
              <a:t>列优先顺序</a:t>
            </a:r>
            <a:r>
              <a:rPr lang="zh-CN" altLang="en-US" sz="2000" b="1" dirty="0" smtClean="0"/>
              <a:t>”</a:t>
            </a:r>
            <a:r>
              <a:rPr lang="zh-CN" altLang="en-US" sz="2000" b="1" dirty="0" smtClean="0">
                <a:latin typeface="楷体_GB2312"/>
              </a:rPr>
              <a:t>存储</a:t>
            </a:r>
            <a:endParaRPr lang="zh-CN" altLang="en-US" sz="2000" b="1" dirty="0" smtClean="0">
              <a:latin typeface="宋体" panose="02010600030101010101" pitchFamily="2" charset="-122"/>
            </a:endParaRPr>
          </a:p>
          <a:p>
            <a:pPr marL="533400" lvl="1" indent="0" eaLnBrk="1" hangingPunct="1">
              <a:lnSpc>
                <a:spcPct val="110000"/>
              </a:lnSpc>
              <a:buFontTx/>
              <a:buNone/>
              <a:defRPr/>
            </a:pPr>
            <a:r>
              <a:rPr lang="zh-CN" altLang="en-US" sz="2000" b="1" dirty="0" smtClean="0">
                <a:latin typeface="宋体" panose="02010600030101010101" pitchFamily="2" charset="-122"/>
              </a:rPr>
              <a:t>⑴ </a:t>
            </a:r>
            <a:r>
              <a:rPr lang="zh-CN" altLang="en-US" sz="2000" b="1" dirty="0" smtClean="0"/>
              <a:t>第</a:t>
            </a:r>
            <a:r>
              <a:rPr lang="en-US" altLang="zh-CN" sz="2000" b="1" dirty="0" smtClean="0"/>
              <a:t>1</a:t>
            </a:r>
            <a:r>
              <a:rPr lang="zh-CN" altLang="en-US" sz="2000" b="1" dirty="0" smtClean="0"/>
              <a:t>列中的</a:t>
            </a:r>
            <a:r>
              <a:rPr lang="zh-CN" altLang="en-US" sz="2000" b="1" dirty="0" smtClean="0">
                <a:latin typeface="宋体" panose="02010600030101010101" pitchFamily="2" charset="-122"/>
              </a:rPr>
              <a:t>每个元素对应的</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首</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地址是：</a:t>
            </a:r>
            <a:endParaRPr lang="en-US" altLang="zh-CN" sz="2000" b="1" dirty="0" smtClean="0">
              <a:latin typeface="宋体" panose="02010600030101010101" pitchFamily="2" charset="-122"/>
            </a:endParaRPr>
          </a:p>
          <a:p>
            <a:pPr marL="533400" lvl="1" indent="0" eaLnBrk="1" hangingPunct="1">
              <a:lnSpc>
                <a:spcPct val="110000"/>
              </a:lnSpc>
              <a:buFontTx/>
              <a:buNone/>
              <a:defRPr/>
            </a:pPr>
            <a:r>
              <a:rPr lang="en-US" altLang="zh-CN" sz="2000" b="1" dirty="0">
                <a:latin typeface="宋体" panose="02010600030101010101" pitchFamily="2" charset="-122"/>
              </a:rPr>
              <a:t> </a:t>
            </a:r>
            <a:r>
              <a:rPr lang="en-US" altLang="zh-CN" sz="2000" b="1" dirty="0" smtClean="0">
                <a:latin typeface="宋体" panose="02010600030101010101" pitchFamily="2" charset="-122"/>
              </a:rPr>
              <a:t>   </a:t>
            </a:r>
            <a:r>
              <a:rPr lang="en-US" altLang="zh-CN" sz="2000" b="1" dirty="0" smtClean="0"/>
              <a:t>LOC[a</a:t>
            </a:r>
            <a:r>
              <a:rPr lang="en-US" altLang="zh-CN" sz="2000" b="1" baseline="-25000" dirty="0" smtClean="0"/>
              <a:t>j1</a:t>
            </a:r>
            <a:r>
              <a:rPr lang="en-US" altLang="zh-CN" sz="2000" b="1" dirty="0" smtClean="0"/>
              <a:t>]=LOC[a</a:t>
            </a:r>
            <a:r>
              <a:rPr lang="en-US" altLang="zh-CN" sz="2000" b="1" baseline="-25000" dirty="0" smtClean="0"/>
              <a:t>11</a:t>
            </a:r>
            <a:r>
              <a:rPr lang="en-US" altLang="zh-CN" sz="2000" b="1" dirty="0" smtClean="0"/>
              <a:t>]+(i-1)</a:t>
            </a:r>
            <a:r>
              <a:rPr lang="en-US" altLang="zh-CN" sz="2000" b="1" dirty="0" smtClean="0">
                <a:sym typeface="Symbol" panose="05050102010706020507" pitchFamily="18" charset="2"/>
              </a:rPr>
              <a:t></a:t>
            </a:r>
            <a:r>
              <a:rPr lang="en-US" altLang="zh-CN" sz="2000" b="1" i="1" dirty="0" smtClean="0"/>
              <a:t>l        </a:t>
            </a:r>
            <a:r>
              <a:rPr lang="en-US" altLang="zh-CN" sz="2000" b="1" dirty="0" smtClean="0"/>
              <a:t>j=1,2,</a:t>
            </a:r>
            <a:r>
              <a:rPr lang="en-US" altLang="zh-CN" sz="2000" b="1" baseline="-25000" dirty="0" smtClean="0"/>
              <a:t> </a:t>
            </a:r>
            <a:r>
              <a:rPr lang="en-US" altLang="zh-CN" sz="2000" b="1" dirty="0" smtClean="0">
                <a:ea typeface="Arial Unicode MS" pitchFamily="34" charset="-122"/>
              </a:rPr>
              <a:t>…</a:t>
            </a:r>
            <a:r>
              <a:rPr lang="en-US" altLang="zh-CN" sz="2000" b="1" dirty="0" smtClean="0"/>
              <a:t>,m        //</a:t>
            </a:r>
            <a:r>
              <a:rPr lang="zh-CN" altLang="en-US" sz="2000" b="1" dirty="0" smtClean="0">
                <a:solidFill>
                  <a:srgbClr val="FF0000"/>
                </a:solidFill>
              </a:rPr>
              <a:t>注意，</a:t>
            </a:r>
            <a:r>
              <a:rPr lang="en-US" altLang="zh-CN" sz="2000" b="1" dirty="0" smtClean="0">
                <a:solidFill>
                  <a:srgbClr val="FF0000"/>
                </a:solidFill>
              </a:rPr>
              <a:t>j</a:t>
            </a:r>
            <a:r>
              <a:rPr lang="zh-CN" altLang="en-US" sz="2000" b="1" dirty="0" smtClean="0">
                <a:solidFill>
                  <a:srgbClr val="FF0000"/>
                </a:solidFill>
              </a:rPr>
              <a:t>表示行</a:t>
            </a:r>
            <a:endParaRPr lang="en-US" altLang="zh-CN" sz="2000" b="1" dirty="0" smtClean="0">
              <a:solidFill>
                <a:srgbClr val="FF0000"/>
              </a:solidFill>
            </a:endParaRPr>
          </a:p>
          <a:p>
            <a:pPr marL="990600" lvl="1" indent="-457200" eaLnBrk="1" hangingPunct="1">
              <a:lnSpc>
                <a:spcPct val="110000"/>
              </a:lnSpc>
              <a:buFontTx/>
              <a:buAutoNum type="arabicParenBoth" startAt="2"/>
              <a:defRPr/>
            </a:pPr>
            <a:r>
              <a:rPr lang="zh-CN" altLang="en-US" sz="2000" b="1" dirty="0" smtClean="0"/>
              <a:t>第</a:t>
            </a:r>
            <a:r>
              <a:rPr lang="en-US" altLang="zh-CN" sz="2000" b="1" dirty="0" smtClean="0"/>
              <a:t>2</a:t>
            </a:r>
            <a:r>
              <a:rPr lang="zh-CN" altLang="en-US" sz="2000" b="1" dirty="0" smtClean="0"/>
              <a:t>列中的</a:t>
            </a:r>
            <a:r>
              <a:rPr lang="zh-CN" altLang="en-US" sz="2000" b="1" dirty="0" smtClean="0">
                <a:latin typeface="宋体" panose="02010600030101010101" pitchFamily="2" charset="-122"/>
              </a:rPr>
              <a:t>每个元素对应的</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首</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地址是：</a:t>
            </a:r>
            <a:endParaRPr lang="en-US" altLang="zh-CN" sz="2000" b="1" dirty="0" smtClean="0">
              <a:latin typeface="宋体" panose="02010600030101010101" pitchFamily="2" charset="-122"/>
            </a:endParaRPr>
          </a:p>
          <a:p>
            <a:pPr marL="533400" lvl="1" indent="0" eaLnBrk="1" hangingPunct="1">
              <a:lnSpc>
                <a:spcPct val="110000"/>
              </a:lnSpc>
              <a:buFontTx/>
              <a:buNone/>
              <a:defRPr/>
            </a:pPr>
            <a:r>
              <a:rPr lang="en-US" altLang="zh-CN" sz="2000" b="1" dirty="0">
                <a:latin typeface="宋体" panose="02010600030101010101" pitchFamily="2" charset="-122"/>
              </a:rPr>
              <a:t> </a:t>
            </a:r>
            <a:r>
              <a:rPr lang="en-US" altLang="zh-CN" sz="2000" b="1" dirty="0" smtClean="0">
                <a:latin typeface="宋体" panose="02010600030101010101" pitchFamily="2" charset="-122"/>
              </a:rPr>
              <a:t>   </a:t>
            </a:r>
            <a:r>
              <a:rPr lang="en-US" altLang="zh-CN" sz="2000" b="1" dirty="0" smtClean="0"/>
              <a:t>LOC[a</a:t>
            </a:r>
            <a:r>
              <a:rPr lang="en-US" altLang="zh-CN" sz="2000" b="1" baseline="-25000" dirty="0" smtClean="0"/>
              <a:t>j2</a:t>
            </a:r>
            <a:r>
              <a:rPr lang="en-US" altLang="zh-CN" sz="2000" b="1" dirty="0" smtClean="0"/>
              <a:t>]=LOC[a</a:t>
            </a:r>
            <a:r>
              <a:rPr lang="en-US" altLang="zh-CN" sz="2000" b="1" baseline="-25000" dirty="0" smtClean="0"/>
              <a:t>11</a:t>
            </a:r>
            <a:r>
              <a:rPr lang="en-US" altLang="zh-CN" sz="2000" b="1" dirty="0" smtClean="0"/>
              <a:t>]+</a:t>
            </a:r>
            <a:r>
              <a:rPr lang="en-US" altLang="zh-CN" sz="2000" b="1" dirty="0" err="1" smtClean="0"/>
              <a:t>m</a:t>
            </a:r>
            <a:r>
              <a:rPr lang="en-US" altLang="zh-CN" sz="2000" b="1" dirty="0" err="1" smtClean="0">
                <a:sym typeface="Symbol" panose="05050102010706020507" pitchFamily="18" charset="2"/>
              </a:rPr>
              <a:t></a:t>
            </a:r>
            <a:r>
              <a:rPr lang="en-US" altLang="zh-CN" sz="2000" b="1" i="1" dirty="0" err="1" smtClean="0"/>
              <a:t>l</a:t>
            </a:r>
            <a:r>
              <a:rPr lang="en-US" altLang="zh-CN" sz="2000" b="1" i="1" dirty="0" smtClean="0"/>
              <a:t> </a:t>
            </a:r>
            <a:r>
              <a:rPr lang="en-US" altLang="zh-CN" sz="2000" b="1" dirty="0" smtClean="0"/>
              <a:t>+(j-1)</a:t>
            </a:r>
            <a:r>
              <a:rPr lang="en-US" altLang="zh-CN" sz="2000" b="1" dirty="0" smtClean="0">
                <a:sym typeface="Symbol" panose="05050102010706020507" pitchFamily="18" charset="2"/>
              </a:rPr>
              <a:t></a:t>
            </a:r>
            <a:r>
              <a:rPr lang="en-US" altLang="zh-CN" sz="2000" b="1" i="1" dirty="0" smtClean="0"/>
              <a:t>l      </a:t>
            </a:r>
            <a:r>
              <a:rPr lang="en-US" altLang="zh-CN" sz="2000" b="1" dirty="0" smtClean="0"/>
              <a:t>j=1,2,</a:t>
            </a:r>
            <a:r>
              <a:rPr lang="en-US" altLang="zh-CN" sz="2000" b="1" baseline="-25000" dirty="0" smtClean="0"/>
              <a:t> </a:t>
            </a:r>
            <a:r>
              <a:rPr lang="en-US" altLang="zh-CN" sz="2000" b="1" dirty="0" smtClean="0">
                <a:ea typeface="Arial Unicode MS" pitchFamily="34" charset="-122"/>
              </a:rPr>
              <a:t>…</a:t>
            </a:r>
            <a:r>
              <a:rPr lang="en-US" altLang="zh-CN" sz="2000" b="1" dirty="0" smtClean="0"/>
              <a:t>,m</a:t>
            </a:r>
          </a:p>
          <a:p>
            <a:pPr marL="533400" lvl="1" indent="0" eaLnBrk="1" hangingPunct="1">
              <a:lnSpc>
                <a:spcPct val="110000"/>
              </a:lnSpc>
              <a:buFontTx/>
              <a:buNone/>
              <a:defRPr/>
            </a:pPr>
            <a:r>
              <a:rPr lang="en-US" altLang="zh-CN" sz="2000" b="1" dirty="0" smtClean="0">
                <a:ea typeface="Arial Unicode MS" pitchFamily="34" charset="-122"/>
              </a:rPr>
              <a:t>… … …</a:t>
            </a:r>
            <a:endParaRPr lang="en-US" altLang="zh-CN" sz="2000" b="1" dirty="0" smtClean="0"/>
          </a:p>
          <a:p>
            <a:pPr marL="533400" lvl="1" indent="0" eaLnBrk="1" hangingPunct="1">
              <a:lnSpc>
                <a:spcPct val="110000"/>
              </a:lnSpc>
              <a:buFontTx/>
              <a:buNone/>
              <a:defRPr/>
            </a:pPr>
            <a:r>
              <a:rPr lang="en-US" altLang="zh-CN" sz="2000" b="1" dirty="0" smtClean="0">
                <a:latin typeface="宋体" panose="02010600030101010101" pitchFamily="2" charset="-122"/>
              </a:rPr>
              <a:t>⑶ </a:t>
            </a:r>
            <a:r>
              <a:rPr lang="zh-CN" altLang="en-US" sz="2000" b="1" dirty="0" smtClean="0"/>
              <a:t>第</a:t>
            </a:r>
            <a:r>
              <a:rPr lang="en-US" altLang="zh-CN" sz="2000" b="1" dirty="0" smtClean="0"/>
              <a:t>n</a:t>
            </a:r>
            <a:r>
              <a:rPr lang="zh-CN" altLang="en-US" sz="2000" b="1" dirty="0" smtClean="0"/>
              <a:t>列中的</a:t>
            </a:r>
            <a:r>
              <a:rPr lang="zh-CN" altLang="en-US" sz="2000" b="1" dirty="0" smtClean="0">
                <a:latin typeface="宋体" panose="02010600030101010101" pitchFamily="2" charset="-122"/>
              </a:rPr>
              <a:t>每个元素对应的</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首</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地址是：</a:t>
            </a:r>
          </a:p>
          <a:p>
            <a:pPr marL="1079500" lvl="2" indent="0" eaLnBrk="1" hangingPunct="1">
              <a:lnSpc>
                <a:spcPct val="110000"/>
              </a:lnSpc>
              <a:buFont typeface="Wingdings" panose="05000000000000000000" pitchFamily="2" charset="2"/>
              <a:buNone/>
              <a:defRPr/>
            </a:pPr>
            <a:r>
              <a:rPr lang="en-US" altLang="zh-CN" sz="2000" b="1" dirty="0" smtClean="0"/>
              <a:t>LOC[</a:t>
            </a:r>
            <a:r>
              <a:rPr lang="en-US" altLang="zh-CN" sz="2000" b="1" dirty="0" err="1" smtClean="0"/>
              <a:t>a</a:t>
            </a:r>
            <a:r>
              <a:rPr lang="en-US" altLang="zh-CN" sz="2000" b="1" baseline="-25000" dirty="0" err="1" smtClean="0"/>
              <a:t>jn</a:t>
            </a:r>
            <a:r>
              <a:rPr lang="en-US" altLang="zh-CN" sz="2000" b="1" dirty="0" smtClean="0"/>
              <a:t>]=LOC[a</a:t>
            </a:r>
            <a:r>
              <a:rPr lang="en-US" altLang="zh-CN" sz="2000" b="1" baseline="-25000" dirty="0" smtClean="0"/>
              <a:t>11</a:t>
            </a:r>
            <a:r>
              <a:rPr lang="en-US" altLang="zh-CN" sz="2000" b="1" dirty="0" smtClean="0"/>
              <a:t>]+ </a:t>
            </a:r>
            <a:r>
              <a:rPr lang="en-US" altLang="zh-CN" sz="2000" b="1" dirty="0" smtClean="0">
                <a:sym typeface="Symbol" panose="05050102010706020507" pitchFamily="18" charset="2"/>
              </a:rPr>
              <a:t>(</a:t>
            </a:r>
            <a:r>
              <a:rPr lang="en-US" altLang="zh-CN" sz="2000" b="1" dirty="0" smtClean="0"/>
              <a:t>n-1)</a:t>
            </a:r>
            <a:r>
              <a:rPr lang="en-US" altLang="zh-CN" sz="2000" b="1" dirty="0" smtClean="0">
                <a:sym typeface="Symbol" panose="05050102010706020507" pitchFamily="18" charset="2"/>
              </a:rPr>
              <a:t></a:t>
            </a:r>
            <a:r>
              <a:rPr lang="en-US" altLang="zh-CN" sz="2000" b="1" dirty="0" err="1" smtClean="0"/>
              <a:t>m</a:t>
            </a:r>
            <a:r>
              <a:rPr lang="en-US" altLang="zh-CN" sz="2000" b="1" dirty="0" err="1" smtClean="0">
                <a:sym typeface="Symbol" panose="05050102010706020507" pitchFamily="18" charset="2"/>
              </a:rPr>
              <a:t></a:t>
            </a:r>
            <a:r>
              <a:rPr lang="en-US" altLang="zh-CN" sz="2000" b="1" i="1" dirty="0" err="1" smtClean="0"/>
              <a:t>l</a:t>
            </a:r>
            <a:r>
              <a:rPr lang="en-US" altLang="zh-CN" sz="2000" b="1" i="1" dirty="0" smtClean="0"/>
              <a:t> </a:t>
            </a:r>
            <a:r>
              <a:rPr lang="en-US" altLang="zh-CN" sz="2000" b="1" dirty="0" smtClean="0"/>
              <a:t>+(j-1)</a:t>
            </a:r>
            <a:r>
              <a:rPr lang="en-US" altLang="zh-CN" sz="2000" b="1" dirty="0" smtClean="0">
                <a:sym typeface="Symbol" panose="05050102010706020507" pitchFamily="18" charset="2"/>
              </a:rPr>
              <a:t></a:t>
            </a:r>
            <a:r>
              <a:rPr lang="en-US" altLang="zh-CN" sz="2000" b="1" i="1" dirty="0" smtClean="0"/>
              <a:t>l     </a:t>
            </a:r>
            <a:r>
              <a:rPr lang="en-US" altLang="zh-CN" sz="2000" b="1" dirty="0" smtClean="0"/>
              <a:t>j=1,2,</a:t>
            </a:r>
            <a:r>
              <a:rPr lang="en-US" altLang="zh-CN" sz="2000" b="1" baseline="-25000" dirty="0" smtClean="0"/>
              <a:t> </a:t>
            </a:r>
            <a:r>
              <a:rPr lang="en-US" altLang="zh-CN" sz="2000" b="1" dirty="0" smtClean="0">
                <a:ea typeface="Arial Unicode MS" pitchFamily="34" charset="-122"/>
              </a:rPr>
              <a:t>…</a:t>
            </a:r>
            <a:r>
              <a:rPr lang="en-US" altLang="zh-CN" sz="2000" b="1" dirty="0" smtClean="0"/>
              <a:t>,m </a:t>
            </a:r>
          </a:p>
          <a:p>
            <a:pPr marL="0" indent="0" eaLnBrk="1" hangingPunct="1">
              <a:lnSpc>
                <a:spcPct val="110000"/>
              </a:lnSpc>
              <a:buFont typeface="Wingdings" panose="05000000000000000000" pitchFamily="2" charset="2"/>
              <a:buNone/>
              <a:defRPr/>
            </a:pPr>
            <a:r>
              <a:rPr lang="en-US" altLang="zh-CN" sz="2000" b="1" dirty="0" smtClean="0"/>
              <a:t>      </a:t>
            </a:r>
            <a:r>
              <a:rPr lang="zh-CN" altLang="en-US" sz="2000" b="1" dirty="0" smtClean="0"/>
              <a:t>由此可知</a:t>
            </a:r>
            <a:r>
              <a:rPr lang="zh-CN" altLang="en-US" sz="2000" b="1" dirty="0" smtClean="0">
                <a:latin typeface="宋体" panose="02010600030101010101" pitchFamily="2" charset="-122"/>
              </a:rPr>
              <a:t>，二维数组中</a:t>
            </a:r>
            <a:r>
              <a:rPr lang="zh-CN" altLang="en-US" sz="2000" b="1" dirty="0" smtClean="0">
                <a:solidFill>
                  <a:schemeClr val="folHlink"/>
                </a:solidFill>
                <a:latin typeface="宋体" panose="02010600030101010101" pitchFamily="2" charset="-122"/>
              </a:rPr>
              <a:t>任一元素</a:t>
            </a:r>
            <a:r>
              <a:rPr lang="en-US" altLang="zh-CN" sz="2000" b="1" dirty="0" err="1" smtClean="0">
                <a:solidFill>
                  <a:schemeClr val="folHlink"/>
                </a:solidFill>
              </a:rPr>
              <a:t>a</a:t>
            </a:r>
            <a:r>
              <a:rPr lang="en-US" altLang="zh-CN" sz="2000" b="1" baseline="-25000" dirty="0" err="1" smtClean="0">
                <a:solidFill>
                  <a:schemeClr val="folHlink"/>
                </a:solidFill>
              </a:rPr>
              <a:t>ij</a:t>
            </a:r>
            <a:r>
              <a:rPr lang="zh-CN" altLang="en-US" sz="2000" b="1" dirty="0" smtClean="0">
                <a:solidFill>
                  <a:schemeClr val="folHlink"/>
                </a:solidFill>
                <a:latin typeface="宋体" panose="02010600030101010101" pitchFamily="2" charset="-122"/>
              </a:rPr>
              <a:t>的</a:t>
            </a:r>
            <a:r>
              <a:rPr lang="en-US" altLang="zh-CN" sz="2000" b="1" dirty="0" smtClean="0">
                <a:solidFill>
                  <a:schemeClr val="folHlink"/>
                </a:solidFill>
                <a:latin typeface="宋体" panose="02010600030101010101" pitchFamily="2" charset="-122"/>
              </a:rPr>
              <a:t>(</a:t>
            </a:r>
            <a:r>
              <a:rPr lang="zh-CN" altLang="en-US" sz="2000" b="1" dirty="0" smtClean="0">
                <a:solidFill>
                  <a:schemeClr val="folHlink"/>
                </a:solidFill>
                <a:latin typeface="宋体" panose="02010600030101010101" pitchFamily="2" charset="-122"/>
              </a:rPr>
              <a:t>首</a:t>
            </a:r>
            <a:r>
              <a:rPr lang="en-US" altLang="zh-CN" sz="2000" b="1" dirty="0" smtClean="0">
                <a:solidFill>
                  <a:schemeClr val="folHlink"/>
                </a:solidFill>
                <a:latin typeface="宋体" panose="02010600030101010101" pitchFamily="2" charset="-122"/>
              </a:rPr>
              <a:t>)</a:t>
            </a:r>
            <a:r>
              <a:rPr lang="zh-CN" altLang="en-US" sz="2000" b="1" dirty="0" smtClean="0">
                <a:solidFill>
                  <a:schemeClr val="folHlink"/>
                </a:solidFill>
                <a:latin typeface="宋体" panose="02010600030101010101" pitchFamily="2" charset="-122"/>
              </a:rPr>
              <a:t>地址</a:t>
            </a:r>
            <a:r>
              <a:rPr lang="zh-CN" altLang="en-US" sz="2000" b="1" dirty="0" smtClean="0">
                <a:latin typeface="宋体" panose="02010600030101010101" pitchFamily="2" charset="-122"/>
              </a:rPr>
              <a:t>是：</a:t>
            </a:r>
          </a:p>
          <a:p>
            <a:pPr marL="533400" lvl="1" indent="0" eaLnBrk="1" hangingPunct="1">
              <a:lnSpc>
                <a:spcPct val="110000"/>
              </a:lnSpc>
              <a:buFontTx/>
              <a:buNone/>
              <a:defRPr/>
            </a:pPr>
            <a:r>
              <a:rPr lang="en-US" altLang="zh-CN" sz="2000" b="1" dirty="0" smtClean="0"/>
              <a:t>       LOC[</a:t>
            </a:r>
            <a:r>
              <a:rPr lang="en-US" altLang="zh-CN" sz="2000" b="1" dirty="0" err="1" smtClean="0"/>
              <a:t>a</a:t>
            </a:r>
            <a:r>
              <a:rPr lang="en-US" altLang="zh-CN" sz="2000" b="1" baseline="-25000" dirty="0" err="1" smtClean="0"/>
              <a:t>ij</a:t>
            </a:r>
            <a:r>
              <a:rPr lang="en-US" altLang="zh-CN" sz="2000" b="1" dirty="0" smtClean="0"/>
              <a:t>]=LOC[a</a:t>
            </a:r>
            <a:r>
              <a:rPr lang="en-US" altLang="zh-CN" sz="2000" b="1" baseline="-25000" dirty="0" smtClean="0"/>
              <a:t>11</a:t>
            </a:r>
            <a:r>
              <a:rPr lang="en-US" altLang="zh-CN" sz="2000" b="1" dirty="0" smtClean="0"/>
              <a:t>]+[(i-1)</a:t>
            </a:r>
            <a:r>
              <a:rPr lang="en-US" altLang="zh-CN" sz="2000" b="1" dirty="0" smtClean="0">
                <a:sym typeface="Symbol" panose="05050102010706020507" pitchFamily="18" charset="2"/>
              </a:rPr>
              <a:t></a:t>
            </a:r>
            <a:r>
              <a:rPr lang="en-US" altLang="zh-CN" sz="2000" b="1" dirty="0" smtClean="0"/>
              <a:t>m+(j-1)]</a:t>
            </a:r>
            <a:r>
              <a:rPr lang="en-US" altLang="zh-CN" sz="2000" b="1" dirty="0" smtClean="0">
                <a:sym typeface="Symbol" panose="05050102010706020507" pitchFamily="18" charset="2"/>
              </a:rPr>
              <a:t></a:t>
            </a:r>
            <a:r>
              <a:rPr lang="en-US" altLang="zh-CN" sz="2000" b="1" i="1" dirty="0" smtClean="0"/>
              <a:t>l </a:t>
            </a:r>
            <a:r>
              <a:rPr lang="en-US" altLang="zh-CN" sz="2000" b="1" dirty="0" smtClean="0"/>
              <a:t>         (5-1b)</a:t>
            </a:r>
          </a:p>
          <a:p>
            <a:pPr marL="533400" lvl="1" indent="0" eaLnBrk="1" hangingPunct="1">
              <a:lnSpc>
                <a:spcPct val="110000"/>
              </a:lnSpc>
              <a:buFontTx/>
              <a:buNone/>
              <a:defRPr/>
            </a:pPr>
            <a:r>
              <a:rPr lang="en-US" altLang="zh-CN" sz="2000" b="1" dirty="0" smtClean="0"/>
              <a:t>            </a:t>
            </a:r>
            <a:r>
              <a:rPr lang="en-US" altLang="zh-CN" sz="2000" b="1" dirty="0" err="1" smtClean="0"/>
              <a:t>i</a:t>
            </a:r>
            <a:r>
              <a:rPr lang="en-US" altLang="zh-CN" sz="2000" b="1" dirty="0" smtClean="0"/>
              <a:t>=1,2,</a:t>
            </a:r>
            <a:r>
              <a:rPr lang="en-US" altLang="zh-CN" sz="2000" b="1" baseline="-25000" dirty="0" smtClean="0"/>
              <a:t> </a:t>
            </a:r>
            <a:r>
              <a:rPr lang="en-US" altLang="zh-CN" sz="2000" b="1" dirty="0" smtClean="0">
                <a:ea typeface="Arial Unicode MS" pitchFamily="34" charset="-122"/>
              </a:rPr>
              <a:t>…</a:t>
            </a:r>
            <a:r>
              <a:rPr lang="en-US" altLang="zh-CN" sz="2000" b="1" dirty="0" smtClean="0"/>
              <a:t>,n    j=1,2,</a:t>
            </a:r>
            <a:r>
              <a:rPr lang="en-US" altLang="zh-CN" sz="2000" b="1" baseline="-25000" dirty="0" smtClean="0"/>
              <a:t> </a:t>
            </a:r>
            <a:r>
              <a:rPr lang="en-US" altLang="zh-CN" sz="2000" b="1" dirty="0" smtClean="0">
                <a:ea typeface="Arial Unicode MS" pitchFamily="34" charset="-122"/>
              </a:rPr>
              <a:t>…</a:t>
            </a:r>
            <a:r>
              <a:rPr lang="en-US" altLang="zh-CN" sz="2000" b="1" dirty="0" smtClean="0"/>
              <a:t>,m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组合 6"/>
          <p:cNvGrpSpPr>
            <a:grpSpLocks/>
          </p:cNvGrpSpPr>
          <p:nvPr/>
        </p:nvGrpSpPr>
        <p:grpSpPr bwMode="auto">
          <a:xfrm>
            <a:off x="1331913" y="681038"/>
            <a:ext cx="6423025" cy="3194050"/>
            <a:chOff x="723900" y="1927225"/>
            <a:chExt cx="7239000" cy="3733800"/>
          </a:xfrm>
        </p:grpSpPr>
        <p:sp>
          <p:nvSpPr>
            <p:cNvPr id="39942" name="Rectangle 2"/>
            <p:cNvSpPr>
              <a:spLocks noChangeArrowheads="1"/>
            </p:cNvSpPr>
            <p:nvPr/>
          </p:nvSpPr>
          <p:spPr bwMode="auto">
            <a:xfrm>
              <a:off x="723900" y="1927225"/>
              <a:ext cx="7239000" cy="3657600"/>
            </a:xfrm>
            <a:prstGeom prst="rect">
              <a:avLst/>
            </a:prstGeom>
            <a:solidFill>
              <a:srgbClr val="FFFFE7"/>
            </a:solidFill>
            <a:ln w="9525">
              <a:solidFill>
                <a:srgbClr val="FF0066"/>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graphicFrame>
          <p:nvGraphicFramePr>
            <p:cNvPr id="39943" name="Object 3"/>
            <p:cNvGraphicFramePr>
              <a:graphicFrameLocks noChangeAspect="1"/>
            </p:cNvGraphicFramePr>
            <p:nvPr/>
          </p:nvGraphicFramePr>
          <p:xfrm>
            <a:off x="800100" y="2384425"/>
            <a:ext cx="3276600" cy="2503488"/>
          </p:xfrm>
          <a:graphic>
            <a:graphicData uri="http://schemas.openxmlformats.org/presentationml/2006/ole">
              <mc:AlternateContent xmlns:mc="http://schemas.openxmlformats.org/markup-compatibility/2006">
                <mc:Choice xmlns:v="urn:schemas-microsoft-com:vml" Requires="v">
                  <p:oleObj spid="_x0000_s39966" name="VISIO" r:id="rId3" imgW="2779594" imgH="2038066" progId="Visio.Drawing.5">
                    <p:embed/>
                  </p:oleObj>
                </mc:Choice>
                <mc:Fallback>
                  <p:oleObj name="VISIO" r:id="rId3" imgW="2779594" imgH="2038066" progId="Visio.Drawing.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 y="2384425"/>
                          <a:ext cx="3276600" cy="250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9944" name="Group 4"/>
            <p:cNvGrpSpPr>
              <a:grpSpLocks/>
            </p:cNvGrpSpPr>
            <p:nvPr/>
          </p:nvGrpSpPr>
          <p:grpSpPr bwMode="auto">
            <a:xfrm>
              <a:off x="6134100" y="3146425"/>
              <a:ext cx="152400" cy="152400"/>
              <a:chOff x="4176" y="1008"/>
              <a:chExt cx="192" cy="192"/>
            </a:xfrm>
          </p:grpSpPr>
          <p:sp>
            <p:nvSpPr>
              <p:cNvPr id="39964" name="Line 5"/>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5" name="Line 6"/>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45" name="Group 7"/>
            <p:cNvGrpSpPr>
              <a:grpSpLocks/>
            </p:cNvGrpSpPr>
            <p:nvPr/>
          </p:nvGrpSpPr>
          <p:grpSpPr bwMode="auto">
            <a:xfrm>
              <a:off x="2781300" y="2994025"/>
              <a:ext cx="152400" cy="152400"/>
              <a:chOff x="4176" y="1008"/>
              <a:chExt cx="192" cy="192"/>
            </a:xfrm>
          </p:grpSpPr>
          <p:sp>
            <p:nvSpPr>
              <p:cNvPr id="39962" name="Line 8"/>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3" name="Line 9"/>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46" name="Group 10"/>
            <p:cNvGrpSpPr>
              <a:grpSpLocks/>
            </p:cNvGrpSpPr>
            <p:nvPr/>
          </p:nvGrpSpPr>
          <p:grpSpPr bwMode="auto">
            <a:xfrm>
              <a:off x="5067300" y="3832225"/>
              <a:ext cx="152400" cy="152400"/>
              <a:chOff x="4176" y="1008"/>
              <a:chExt cx="192" cy="192"/>
            </a:xfrm>
          </p:grpSpPr>
          <p:sp>
            <p:nvSpPr>
              <p:cNvPr id="39960" name="Line 11"/>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1" name="Line 12"/>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47" name="Group 13"/>
            <p:cNvGrpSpPr>
              <a:grpSpLocks/>
            </p:cNvGrpSpPr>
            <p:nvPr/>
          </p:nvGrpSpPr>
          <p:grpSpPr bwMode="auto">
            <a:xfrm>
              <a:off x="1943100" y="3451225"/>
              <a:ext cx="152400" cy="152400"/>
              <a:chOff x="4176" y="1008"/>
              <a:chExt cx="192" cy="192"/>
            </a:xfrm>
          </p:grpSpPr>
          <p:sp>
            <p:nvSpPr>
              <p:cNvPr id="39958" name="Line 14"/>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9" name="Line 15"/>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948" name="Line 16"/>
            <p:cNvSpPr>
              <a:spLocks noChangeShapeType="1"/>
            </p:cNvSpPr>
            <p:nvPr/>
          </p:nvSpPr>
          <p:spPr bwMode="auto">
            <a:xfrm flipV="1">
              <a:off x="1104900" y="2460625"/>
              <a:ext cx="685800" cy="685800"/>
            </a:xfrm>
            <a:prstGeom prst="line">
              <a:avLst/>
            </a:prstGeom>
            <a:noFill/>
            <a:ln w="38100">
              <a:solidFill>
                <a:srgbClr val="66FF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9" name="Line 17"/>
            <p:cNvSpPr>
              <a:spLocks noChangeShapeType="1"/>
            </p:cNvSpPr>
            <p:nvPr/>
          </p:nvSpPr>
          <p:spPr bwMode="auto">
            <a:xfrm>
              <a:off x="876300" y="3832225"/>
              <a:ext cx="0" cy="83820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0" name="Line 18"/>
            <p:cNvSpPr>
              <a:spLocks noChangeShapeType="1"/>
            </p:cNvSpPr>
            <p:nvPr/>
          </p:nvSpPr>
          <p:spPr bwMode="auto">
            <a:xfrm>
              <a:off x="1790700" y="3832225"/>
              <a:ext cx="685800" cy="0"/>
            </a:xfrm>
            <a:prstGeom prst="line">
              <a:avLst/>
            </a:prstGeom>
            <a:noFill/>
            <a:ln w="38100">
              <a:solidFill>
                <a:srgbClr val="3399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1" name="Line 19"/>
            <p:cNvSpPr>
              <a:spLocks noChangeShapeType="1"/>
            </p:cNvSpPr>
            <p:nvPr/>
          </p:nvSpPr>
          <p:spPr bwMode="auto">
            <a:xfrm flipV="1">
              <a:off x="4762500" y="2613025"/>
              <a:ext cx="685800" cy="685800"/>
            </a:xfrm>
            <a:prstGeom prst="line">
              <a:avLst/>
            </a:prstGeom>
            <a:noFill/>
            <a:ln w="38100">
              <a:solidFill>
                <a:srgbClr val="66FF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2" name="Line 20"/>
            <p:cNvSpPr>
              <a:spLocks noChangeShapeType="1"/>
            </p:cNvSpPr>
            <p:nvPr/>
          </p:nvSpPr>
          <p:spPr bwMode="auto">
            <a:xfrm>
              <a:off x="4305300" y="4137025"/>
              <a:ext cx="0" cy="83820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3" name="Line 21"/>
            <p:cNvSpPr>
              <a:spLocks noChangeShapeType="1"/>
            </p:cNvSpPr>
            <p:nvPr/>
          </p:nvSpPr>
          <p:spPr bwMode="auto">
            <a:xfrm>
              <a:off x="4914900" y="5203825"/>
              <a:ext cx="685800" cy="0"/>
            </a:xfrm>
            <a:prstGeom prst="line">
              <a:avLst/>
            </a:prstGeom>
            <a:noFill/>
            <a:ln w="38100">
              <a:solidFill>
                <a:srgbClr val="3399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4" name="Text Box 22"/>
            <p:cNvSpPr txBox="1">
              <a:spLocks noChangeArrowheads="1"/>
            </p:cNvSpPr>
            <p:nvPr/>
          </p:nvSpPr>
          <p:spPr bwMode="auto">
            <a:xfrm>
              <a:off x="4610100" y="2613025"/>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solidFill>
                    <a:srgbClr val="66FF33"/>
                  </a:solidFill>
                  <a:ea typeface="宋体" panose="02010600030101010101" pitchFamily="2" charset="-122"/>
                  <a:cs typeface="楷体_GB2312"/>
                </a:rPr>
                <a:t>①</a:t>
              </a:r>
            </a:p>
          </p:txBody>
        </p:sp>
        <p:sp>
          <p:nvSpPr>
            <p:cNvPr id="39955" name="Text Box 23"/>
            <p:cNvSpPr txBox="1">
              <a:spLocks noChangeArrowheads="1"/>
            </p:cNvSpPr>
            <p:nvPr/>
          </p:nvSpPr>
          <p:spPr bwMode="auto">
            <a:xfrm>
              <a:off x="3771900" y="428942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solidFill>
                    <a:srgbClr val="FF0066"/>
                  </a:solidFill>
                  <a:ea typeface="宋体" panose="02010600030101010101" pitchFamily="2" charset="-122"/>
                  <a:cs typeface="楷体_GB2312"/>
                </a:rPr>
                <a:t>②</a:t>
              </a:r>
            </a:p>
          </p:txBody>
        </p:sp>
        <p:sp>
          <p:nvSpPr>
            <p:cNvPr id="39956" name="Text Box 24"/>
            <p:cNvSpPr txBox="1">
              <a:spLocks noChangeArrowheads="1"/>
            </p:cNvSpPr>
            <p:nvPr/>
          </p:nvSpPr>
          <p:spPr bwMode="auto">
            <a:xfrm>
              <a:off x="4914900" y="520382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solidFill>
                    <a:srgbClr val="339966"/>
                  </a:solidFill>
                  <a:ea typeface="宋体" panose="02010600030101010101" pitchFamily="2" charset="-122"/>
                  <a:cs typeface="楷体_GB2312"/>
                </a:rPr>
                <a:t>③</a:t>
              </a:r>
            </a:p>
          </p:txBody>
        </p:sp>
        <p:pic>
          <p:nvPicPr>
            <p:cNvPr id="39957"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3900" y="2384425"/>
              <a:ext cx="32385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939" name="Rectangle 26"/>
          <p:cNvSpPr>
            <a:spLocks noChangeArrowheads="1"/>
          </p:cNvSpPr>
          <p:nvPr/>
        </p:nvSpPr>
        <p:spPr bwMode="auto">
          <a:xfrm>
            <a:off x="0" y="0"/>
            <a:ext cx="2781300" cy="515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0"/>
              </a:spcBef>
              <a:buFontTx/>
              <a:buNone/>
            </a:pPr>
            <a:r>
              <a:rPr lang="zh-CN" altLang="en-US">
                <a:latin typeface="楷体_GB2312"/>
                <a:ea typeface="楷体_GB2312"/>
                <a:cs typeface="楷体_GB2312"/>
              </a:rPr>
              <a:t>三维数组</a:t>
            </a:r>
          </a:p>
        </p:txBody>
      </p:sp>
      <p:sp>
        <p:nvSpPr>
          <p:cNvPr id="772123" name="Rectangle 27"/>
          <p:cNvSpPr>
            <a:spLocks noChangeArrowheads="1"/>
          </p:cNvSpPr>
          <p:nvPr/>
        </p:nvSpPr>
        <p:spPr bwMode="auto">
          <a:xfrm>
            <a:off x="3132138" y="30163"/>
            <a:ext cx="5176837" cy="457200"/>
          </a:xfrm>
          <a:prstGeom prst="rect">
            <a:avLst/>
          </a:prstGeom>
          <a:noFill/>
          <a:ln w="9525">
            <a:noFill/>
            <a:miter lim="800000"/>
            <a:headEnd/>
            <a:tailEnd/>
          </a:ln>
        </p:spPr>
        <p:txBody>
          <a:bodyPr anchor="ctr"/>
          <a:lstStyle/>
          <a:p>
            <a:pPr>
              <a:buClr>
                <a:srgbClr val="CC0000"/>
              </a:buClr>
              <a:buSzPct val="55000"/>
              <a:buFont typeface="Wingdings" pitchFamily="2" charset="2"/>
              <a:buNone/>
              <a:defRPr/>
            </a:pPr>
            <a:r>
              <a:rPr lang="zh-CN" altLang="en-US" dirty="0">
                <a:solidFill>
                  <a:srgbClr val="009900"/>
                </a:solidFill>
                <a:latin typeface="楷体_GB2312" pitchFamily="49" charset="-122"/>
                <a:ea typeface="楷体_GB2312" pitchFamily="49" charset="-122"/>
                <a:cs typeface="+mn-cs"/>
              </a:rPr>
              <a:t>按页</a:t>
            </a:r>
            <a:r>
              <a:rPr lang="en-US" altLang="zh-CN" dirty="0">
                <a:solidFill>
                  <a:srgbClr val="009900"/>
                </a:solidFill>
                <a:latin typeface="楷体_GB2312" pitchFamily="49" charset="-122"/>
                <a:ea typeface="楷体_GB2312" pitchFamily="49" charset="-122"/>
                <a:cs typeface="+mn-cs"/>
              </a:rPr>
              <a:t>/</a:t>
            </a:r>
            <a:r>
              <a:rPr lang="zh-CN" altLang="en-US" dirty="0">
                <a:solidFill>
                  <a:srgbClr val="009900"/>
                </a:solidFill>
                <a:latin typeface="楷体_GB2312" pitchFamily="49" charset="-122"/>
                <a:ea typeface="楷体_GB2312" pitchFamily="49" charset="-122"/>
                <a:cs typeface="+mn-cs"/>
              </a:rPr>
              <a:t>行</a:t>
            </a:r>
            <a:r>
              <a:rPr lang="en-US" altLang="zh-CN" dirty="0">
                <a:solidFill>
                  <a:srgbClr val="009900"/>
                </a:solidFill>
                <a:latin typeface="楷体_GB2312" pitchFamily="49" charset="-122"/>
                <a:ea typeface="楷体_GB2312" pitchFamily="49" charset="-122"/>
                <a:cs typeface="+mn-cs"/>
              </a:rPr>
              <a:t>/</a:t>
            </a:r>
            <a:r>
              <a:rPr lang="zh-CN" altLang="en-US" dirty="0">
                <a:solidFill>
                  <a:srgbClr val="009900"/>
                </a:solidFill>
                <a:latin typeface="楷体_GB2312" pitchFamily="49" charset="-122"/>
                <a:ea typeface="楷体_GB2312" pitchFamily="49" charset="-122"/>
                <a:cs typeface="+mn-cs"/>
              </a:rPr>
              <a:t>列存放，页优先的顺序存储</a:t>
            </a:r>
            <a:r>
              <a:rPr lang="zh-CN" altLang="en-US" b="0" dirty="0">
                <a:solidFill>
                  <a:schemeClr val="accent1"/>
                </a:solidFill>
                <a:effectLst>
                  <a:outerShdw blurRad="38100" dist="38100" dir="2700000" algn="tl">
                    <a:srgbClr val="C0C0C0"/>
                  </a:outerShdw>
                </a:effectLst>
                <a:ea typeface="仿宋_GB2312" pitchFamily="49" charset="-122"/>
                <a:cs typeface="+mn-cs"/>
              </a:rPr>
              <a:t> </a:t>
            </a:r>
          </a:p>
        </p:txBody>
      </p:sp>
      <p:sp>
        <p:nvSpPr>
          <p:cNvPr id="39941" name="矩形 5"/>
          <p:cNvSpPr>
            <a:spLocks noChangeArrowheads="1"/>
          </p:cNvSpPr>
          <p:nvPr/>
        </p:nvSpPr>
        <p:spPr bwMode="auto">
          <a:xfrm>
            <a:off x="107950" y="4135438"/>
            <a:ext cx="893603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lnSpc>
                <a:spcPct val="110000"/>
              </a:lnSpc>
              <a:spcBef>
                <a:spcPct val="0"/>
              </a:spcBef>
              <a:buFont typeface="Wingdings" panose="05000000000000000000" pitchFamily="2" charset="2"/>
              <a:buNone/>
            </a:pPr>
            <a:r>
              <a:rPr lang="zh-CN" altLang="en-US" sz="2400">
                <a:latin typeface="宋体" panose="02010600030101010101" pitchFamily="2" charset="-122"/>
                <a:ea typeface="楷体_GB2312"/>
                <a:cs typeface="楷体_GB2312"/>
              </a:rPr>
              <a:t>    对于三维数组</a:t>
            </a:r>
            <a:r>
              <a:rPr lang="en-US" altLang="zh-CN" sz="2400">
                <a:ea typeface="楷体_GB2312"/>
                <a:cs typeface="楷体_GB2312"/>
              </a:rPr>
              <a:t>A=(a</a:t>
            </a:r>
            <a:r>
              <a:rPr lang="en-US" altLang="zh-CN" sz="2400" baseline="-18000">
                <a:ea typeface="楷体_GB2312"/>
                <a:cs typeface="楷体_GB2312"/>
              </a:rPr>
              <a:t>ijk</a:t>
            </a:r>
            <a:r>
              <a:rPr lang="en-US" altLang="zh-CN" sz="2400">
                <a:ea typeface="楷体_GB2312"/>
                <a:cs typeface="楷体_GB2312"/>
              </a:rPr>
              <a:t>)</a:t>
            </a:r>
            <a:r>
              <a:rPr lang="en-US" altLang="zh-CN" sz="2400" baseline="-25000">
                <a:ea typeface="楷体_GB2312"/>
                <a:cs typeface="楷体_GB2312"/>
              </a:rPr>
              <a:t>m</a:t>
            </a:r>
            <a:r>
              <a:rPr lang="en-US" altLang="zh-CN" sz="2400" baseline="-25000">
                <a:ea typeface="楷体_GB2312"/>
                <a:cs typeface="楷体_GB2312"/>
                <a:sym typeface="Symbol" panose="05050102010706020507" pitchFamily="18" charset="2"/>
              </a:rPr>
              <a:t></a:t>
            </a:r>
            <a:r>
              <a:rPr lang="en-US" altLang="zh-CN" sz="2400" baseline="-25000">
                <a:ea typeface="楷体_GB2312"/>
                <a:cs typeface="楷体_GB2312"/>
              </a:rPr>
              <a:t>n</a:t>
            </a:r>
            <a:r>
              <a:rPr lang="en-US" altLang="zh-CN" sz="2400" baseline="-25000">
                <a:ea typeface="楷体_GB2312"/>
                <a:cs typeface="楷体_GB2312"/>
                <a:sym typeface="Symbol" panose="05050102010706020507" pitchFamily="18" charset="2"/>
              </a:rPr>
              <a:t></a:t>
            </a:r>
            <a:r>
              <a:rPr lang="en-US" altLang="zh-CN" sz="2400" baseline="-25000">
                <a:ea typeface="楷体_GB2312"/>
                <a:cs typeface="楷体_GB2312"/>
              </a:rPr>
              <a:t>p</a:t>
            </a:r>
            <a:r>
              <a:rPr lang="zh-CN" altLang="en-US" sz="2400">
                <a:latin typeface="宋体" panose="02010600030101010101" pitchFamily="2" charset="-122"/>
                <a:ea typeface="楷体_GB2312"/>
                <a:cs typeface="楷体_GB2312"/>
              </a:rPr>
              <a:t>，若每个元素占用的存储单元数为</a:t>
            </a:r>
            <a:r>
              <a:rPr lang="en-US" altLang="zh-CN" sz="2400" i="1">
                <a:ea typeface="楷体_GB2312"/>
                <a:cs typeface="楷体_GB2312"/>
              </a:rPr>
              <a:t>l</a:t>
            </a:r>
            <a:r>
              <a:rPr lang="en-US" altLang="zh-CN" sz="2400">
                <a:latin typeface="宋体" panose="02010600030101010101" pitchFamily="2" charset="-122"/>
                <a:ea typeface="楷体_GB2312"/>
                <a:cs typeface="楷体_GB2312"/>
              </a:rPr>
              <a:t>(</a:t>
            </a:r>
            <a:r>
              <a:rPr lang="zh-CN" altLang="en-US" sz="2400">
                <a:latin typeface="宋体" panose="02010600030101010101" pitchFamily="2" charset="-122"/>
                <a:ea typeface="楷体_GB2312"/>
                <a:cs typeface="楷体_GB2312"/>
              </a:rPr>
              <a:t>个</a:t>
            </a:r>
            <a:r>
              <a:rPr lang="en-US" altLang="zh-CN" sz="2400">
                <a:latin typeface="宋体" panose="02010600030101010101" pitchFamily="2" charset="-122"/>
                <a:ea typeface="楷体_GB2312"/>
                <a:cs typeface="楷体_GB2312"/>
              </a:rPr>
              <a:t>)</a:t>
            </a:r>
            <a:r>
              <a:rPr lang="zh-CN" altLang="en-US" sz="2400">
                <a:latin typeface="宋体" panose="02010600030101010101" pitchFamily="2" charset="-122"/>
                <a:ea typeface="楷体_GB2312"/>
                <a:cs typeface="楷体_GB2312"/>
              </a:rPr>
              <a:t>，</a:t>
            </a:r>
            <a:r>
              <a:rPr lang="en-US" altLang="zh-CN" sz="2400">
                <a:ea typeface="楷体_GB2312"/>
                <a:cs typeface="楷体_GB2312"/>
              </a:rPr>
              <a:t>LOC[a</a:t>
            </a:r>
            <a:r>
              <a:rPr lang="en-US" altLang="zh-CN" sz="2400" baseline="-25000">
                <a:ea typeface="楷体_GB2312"/>
                <a:cs typeface="楷体_GB2312"/>
              </a:rPr>
              <a:t>111</a:t>
            </a:r>
            <a:r>
              <a:rPr lang="en-US" altLang="zh-CN" sz="2400">
                <a:ea typeface="楷体_GB2312"/>
                <a:cs typeface="楷体_GB2312"/>
              </a:rPr>
              <a:t>]</a:t>
            </a:r>
            <a:r>
              <a:rPr lang="zh-CN" altLang="en-US" sz="2400">
                <a:ea typeface="楷体_GB2312"/>
                <a:cs typeface="楷体_GB2312"/>
              </a:rPr>
              <a:t>表示元素</a:t>
            </a:r>
            <a:r>
              <a:rPr lang="en-US" altLang="zh-CN" sz="2400">
                <a:ea typeface="楷体_GB2312"/>
                <a:cs typeface="楷体_GB2312"/>
              </a:rPr>
              <a:t>a</a:t>
            </a:r>
            <a:r>
              <a:rPr lang="en-US" altLang="zh-CN" sz="2400" baseline="-25000">
                <a:ea typeface="楷体_GB2312"/>
                <a:cs typeface="楷体_GB2312"/>
              </a:rPr>
              <a:t>111</a:t>
            </a:r>
            <a:r>
              <a:rPr lang="zh-CN" altLang="en-US" sz="2400">
                <a:ea typeface="楷体_GB2312"/>
                <a:cs typeface="楷体_GB2312"/>
              </a:rPr>
              <a:t>的首地址</a:t>
            </a:r>
            <a:r>
              <a:rPr lang="zh-CN" altLang="en-US" sz="2400">
                <a:latin typeface="宋体" panose="02010600030101010101" pitchFamily="2" charset="-122"/>
                <a:ea typeface="楷体_GB2312"/>
                <a:cs typeface="楷体_GB2312"/>
              </a:rPr>
              <a:t>，即</a:t>
            </a:r>
            <a:r>
              <a:rPr lang="zh-CN" altLang="en-US" sz="2400">
                <a:solidFill>
                  <a:schemeClr val="accent1"/>
                </a:solidFill>
                <a:latin typeface="宋体" panose="02010600030101010101" pitchFamily="2" charset="-122"/>
                <a:ea typeface="楷体_GB2312"/>
                <a:cs typeface="楷体_GB2312"/>
              </a:rPr>
              <a:t>数组的</a:t>
            </a:r>
            <a:r>
              <a:rPr lang="zh-CN" altLang="en-US" sz="2400">
                <a:solidFill>
                  <a:schemeClr val="accent1"/>
                </a:solidFill>
                <a:ea typeface="楷体_GB2312"/>
                <a:cs typeface="楷体_GB2312"/>
              </a:rPr>
              <a:t>首地址</a:t>
            </a:r>
            <a:r>
              <a:rPr lang="zh-CN" altLang="en-US" sz="2400">
                <a:latin typeface="宋体" panose="02010600030101010101" pitchFamily="2" charset="-122"/>
                <a:ea typeface="楷体_GB2312"/>
                <a:cs typeface="楷体_GB2312"/>
              </a:rPr>
              <a:t>。</a:t>
            </a:r>
            <a:endParaRPr lang="en-US" altLang="zh-CN" sz="2400">
              <a:latin typeface="宋体" panose="02010600030101010101" pitchFamily="2" charset="-122"/>
              <a:ea typeface="楷体_GB2312"/>
              <a:cs typeface="楷体_GB2312"/>
            </a:endParaRPr>
          </a:p>
          <a:p>
            <a:pPr eaLnBrk="1" hangingPunct="1">
              <a:lnSpc>
                <a:spcPct val="110000"/>
              </a:lnSpc>
              <a:spcBef>
                <a:spcPct val="0"/>
              </a:spcBef>
              <a:buFont typeface="Wingdings" panose="05000000000000000000" pitchFamily="2" charset="2"/>
              <a:buNone/>
            </a:pPr>
            <a:r>
              <a:rPr lang="zh-CN" altLang="en-US" sz="2400">
                <a:latin typeface="楷体_GB2312"/>
                <a:ea typeface="楷体_GB2312"/>
                <a:cs typeface="楷体_GB2312"/>
              </a:rPr>
              <a:t>    以</a:t>
            </a:r>
            <a:r>
              <a:rPr lang="zh-CN" altLang="en-US" sz="2400">
                <a:ea typeface="楷体_GB2312"/>
                <a:cs typeface="楷体_GB2312"/>
              </a:rPr>
              <a:t>“页</a:t>
            </a:r>
            <a:r>
              <a:rPr lang="zh-CN" altLang="en-US" sz="2400">
                <a:solidFill>
                  <a:schemeClr val="folHlink"/>
                </a:solidFill>
                <a:latin typeface="楷体_GB2312"/>
                <a:ea typeface="楷体_GB2312"/>
                <a:cs typeface="楷体_GB2312"/>
              </a:rPr>
              <a:t>行优先顺序</a:t>
            </a:r>
            <a:r>
              <a:rPr lang="zh-CN" altLang="en-US" sz="2400">
                <a:ea typeface="楷体_GB2312"/>
                <a:cs typeface="楷体_GB2312"/>
              </a:rPr>
              <a:t>”</a:t>
            </a:r>
            <a:r>
              <a:rPr lang="zh-CN" altLang="en-US" sz="2400">
                <a:latin typeface="楷体_GB2312"/>
                <a:ea typeface="楷体_GB2312"/>
                <a:cs typeface="楷体_GB2312"/>
              </a:rPr>
              <a:t>存储在内存中</a:t>
            </a:r>
            <a:r>
              <a:rPr lang="zh-CN" altLang="en-US" sz="2400">
                <a:latin typeface="宋体" panose="02010600030101010101" pitchFamily="2" charset="-122"/>
                <a:ea typeface="楷体_GB2312"/>
                <a:cs typeface="楷体_GB2312"/>
              </a:rPr>
              <a:t>。三维数组中任一元素</a:t>
            </a:r>
            <a:r>
              <a:rPr lang="en-US" altLang="zh-CN" sz="2400">
                <a:ea typeface="楷体_GB2312"/>
                <a:cs typeface="楷体_GB2312"/>
              </a:rPr>
              <a:t>a</a:t>
            </a:r>
            <a:r>
              <a:rPr lang="en-US" altLang="zh-CN" sz="2400" baseline="-25000">
                <a:ea typeface="楷体_GB2312"/>
                <a:cs typeface="楷体_GB2312"/>
              </a:rPr>
              <a:t>ijk</a:t>
            </a:r>
            <a:r>
              <a:rPr lang="zh-CN" altLang="en-US" sz="2400">
                <a:latin typeface="宋体" panose="02010600030101010101" pitchFamily="2" charset="-122"/>
                <a:ea typeface="楷体_GB2312"/>
                <a:cs typeface="楷体_GB2312"/>
              </a:rPr>
              <a:t>的</a:t>
            </a:r>
            <a:r>
              <a:rPr lang="en-US" altLang="zh-CN" sz="2400">
                <a:latin typeface="宋体" panose="02010600030101010101" pitchFamily="2" charset="-122"/>
                <a:ea typeface="楷体_GB2312"/>
                <a:cs typeface="楷体_GB2312"/>
              </a:rPr>
              <a:t>(</a:t>
            </a:r>
            <a:r>
              <a:rPr lang="zh-CN" altLang="en-US" sz="2400">
                <a:latin typeface="宋体" panose="02010600030101010101" pitchFamily="2" charset="-122"/>
                <a:ea typeface="楷体_GB2312"/>
                <a:cs typeface="楷体_GB2312"/>
              </a:rPr>
              <a:t>首</a:t>
            </a:r>
            <a:r>
              <a:rPr lang="en-US" altLang="zh-CN" sz="2400">
                <a:latin typeface="宋体" panose="02010600030101010101" pitchFamily="2" charset="-122"/>
                <a:ea typeface="楷体_GB2312"/>
                <a:cs typeface="楷体_GB2312"/>
              </a:rPr>
              <a:t>)</a:t>
            </a:r>
            <a:r>
              <a:rPr lang="zh-CN" altLang="en-US" sz="2400">
                <a:latin typeface="宋体" panose="02010600030101010101" pitchFamily="2" charset="-122"/>
                <a:ea typeface="楷体_GB2312"/>
                <a:cs typeface="楷体_GB2312"/>
              </a:rPr>
              <a:t>地址是：</a:t>
            </a:r>
          </a:p>
          <a:p>
            <a:pPr eaLnBrk="1" hangingPunct="1">
              <a:lnSpc>
                <a:spcPct val="110000"/>
              </a:lnSpc>
              <a:spcBef>
                <a:spcPct val="0"/>
              </a:spcBef>
              <a:buFont typeface="Wingdings" panose="05000000000000000000" pitchFamily="2" charset="2"/>
              <a:buNone/>
            </a:pPr>
            <a:r>
              <a:rPr lang="zh-CN" altLang="en-US" sz="2400">
                <a:ea typeface="楷体_GB2312"/>
                <a:cs typeface="楷体_GB2312"/>
              </a:rPr>
              <a:t>          </a:t>
            </a:r>
            <a:r>
              <a:rPr lang="en-US" altLang="zh-CN" sz="2400">
                <a:ea typeface="楷体_GB2312"/>
                <a:cs typeface="楷体_GB2312"/>
              </a:rPr>
              <a:t>LOC(a</a:t>
            </a:r>
            <a:r>
              <a:rPr lang="en-US" altLang="zh-CN" sz="2400" baseline="-20000">
                <a:ea typeface="楷体_GB2312"/>
                <a:cs typeface="楷体_GB2312"/>
              </a:rPr>
              <a:t>ijk</a:t>
            </a:r>
            <a:r>
              <a:rPr lang="en-US" altLang="zh-CN" sz="2400">
                <a:ea typeface="楷体_GB2312"/>
                <a:cs typeface="楷体_GB2312"/>
              </a:rPr>
              <a:t>)=LOC[a</a:t>
            </a:r>
            <a:r>
              <a:rPr lang="en-US" altLang="zh-CN" sz="2400" baseline="-20000">
                <a:ea typeface="楷体_GB2312"/>
                <a:cs typeface="楷体_GB2312"/>
              </a:rPr>
              <a:t>111</a:t>
            </a:r>
            <a:r>
              <a:rPr lang="en-US" altLang="zh-CN" sz="2400">
                <a:ea typeface="楷体_GB2312"/>
                <a:cs typeface="楷体_GB2312"/>
              </a:rPr>
              <a:t>]+[(i-1)</a:t>
            </a:r>
            <a:r>
              <a:rPr lang="en-US" altLang="zh-CN" sz="2400">
                <a:ea typeface="楷体_GB2312"/>
                <a:cs typeface="楷体_GB2312"/>
                <a:sym typeface="Symbol" panose="05050102010706020507" pitchFamily="18" charset="2"/>
              </a:rPr>
              <a:t></a:t>
            </a:r>
            <a:r>
              <a:rPr lang="en-US" altLang="zh-CN" sz="2400">
                <a:ea typeface="楷体_GB2312"/>
                <a:cs typeface="楷体_GB2312"/>
              </a:rPr>
              <a:t>n</a:t>
            </a:r>
            <a:r>
              <a:rPr lang="en-US" altLang="zh-CN" sz="2400">
                <a:ea typeface="楷体_GB2312"/>
                <a:cs typeface="楷体_GB2312"/>
                <a:sym typeface="Symbol" panose="05050102010706020507" pitchFamily="18" charset="2"/>
              </a:rPr>
              <a:t></a:t>
            </a:r>
            <a:r>
              <a:rPr lang="en-US" altLang="zh-CN" sz="2400">
                <a:ea typeface="楷体_GB2312"/>
                <a:cs typeface="楷体_GB2312"/>
              </a:rPr>
              <a:t>p+(j-1)</a:t>
            </a:r>
            <a:r>
              <a:rPr lang="en-US" altLang="zh-CN" sz="2400">
                <a:ea typeface="楷体_GB2312"/>
                <a:cs typeface="楷体_GB2312"/>
                <a:sym typeface="Symbol" panose="05050102010706020507" pitchFamily="18" charset="2"/>
              </a:rPr>
              <a:t></a:t>
            </a:r>
            <a:r>
              <a:rPr lang="en-US" altLang="zh-CN" sz="2400">
                <a:ea typeface="楷体_GB2312"/>
                <a:cs typeface="楷体_GB2312"/>
              </a:rPr>
              <a:t>p+(k-1)]</a:t>
            </a:r>
            <a:r>
              <a:rPr lang="en-US" altLang="zh-CN" sz="2400">
                <a:ea typeface="楷体_GB2312"/>
                <a:cs typeface="楷体_GB2312"/>
                <a:sym typeface="Symbol" panose="05050102010706020507" pitchFamily="18" charset="2"/>
              </a:rPr>
              <a:t></a:t>
            </a:r>
            <a:r>
              <a:rPr lang="en-US" altLang="zh-CN" sz="2400" i="1">
                <a:ea typeface="楷体_GB2312"/>
                <a:cs typeface="楷体_GB2312"/>
              </a:rPr>
              <a:t>l   </a:t>
            </a:r>
            <a:r>
              <a:rPr lang="en-US" altLang="zh-CN" sz="2400">
                <a:ea typeface="楷体_GB2312"/>
                <a:cs typeface="楷体_GB2312"/>
              </a:rPr>
              <a:t>(5-2)</a:t>
            </a:r>
          </a:p>
        </p:txBody>
      </p:sp>
    </p:spTree>
  </p:cSld>
  <p:clrMapOvr>
    <a:masterClrMapping/>
  </p:clrMapOvr>
  <p:transition>
    <p:spli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ChangeArrowheads="1"/>
          </p:cNvSpPr>
          <p:nvPr/>
        </p:nvSpPr>
        <p:spPr bwMode="auto">
          <a:xfrm>
            <a:off x="371475" y="933450"/>
            <a:ext cx="7486650" cy="1390650"/>
          </a:xfrm>
          <a:prstGeom prst="rect">
            <a:avLst/>
          </a:prstGeom>
          <a:noFill/>
          <a:ln w="9525">
            <a:noFill/>
            <a:miter lim="800000"/>
            <a:headEnd/>
            <a:tailEnd/>
          </a:ln>
        </p:spPr>
        <p:txBody>
          <a:bodyPr/>
          <a:lstStyle/>
          <a:p>
            <a:pPr marL="742950" lvl="1" indent="-285750">
              <a:lnSpc>
                <a:spcPct val="80000"/>
              </a:lnSpc>
              <a:spcBef>
                <a:spcPct val="20000"/>
              </a:spcBef>
              <a:buClr>
                <a:srgbClr val="CC3300"/>
              </a:buClr>
              <a:buFont typeface="Wingdings" pitchFamily="2" charset="2"/>
              <a:buChar char="F"/>
              <a:defRPr/>
            </a:pPr>
            <a:r>
              <a:rPr lang="en-US" altLang="zh-CN" sz="3200" dirty="0">
                <a:solidFill>
                  <a:srgbClr val="FF3300"/>
                </a:solidFill>
                <a:effectLst>
                  <a:outerShdw blurRad="38100" dist="38100" dir="2700000" algn="tl">
                    <a:srgbClr val="C0C0C0"/>
                  </a:outerShdw>
                </a:effectLst>
                <a:ea typeface="仿宋_GB2312" pitchFamily="49" charset="-122"/>
                <a:cs typeface="+mn-cs"/>
              </a:rPr>
              <a:t>a[m1][m2] [m3]</a:t>
            </a:r>
            <a:r>
              <a:rPr lang="en-US" altLang="zh-CN" sz="2800" dirty="0">
                <a:effectLst>
                  <a:outerShdw blurRad="38100" dist="38100" dir="2700000" algn="tl">
                    <a:srgbClr val="C0C0C0"/>
                  </a:outerShdw>
                </a:effectLst>
                <a:ea typeface="仿宋_GB2312" pitchFamily="49" charset="-122"/>
                <a:cs typeface="+mn-cs"/>
              </a:rPr>
              <a:t> </a:t>
            </a:r>
            <a:r>
              <a:rPr lang="zh-CN" altLang="en-US" dirty="0">
                <a:solidFill>
                  <a:schemeClr val="accent2"/>
                </a:solidFill>
                <a:ea typeface="仿宋_GB2312" pitchFamily="49" charset="-122"/>
                <a:cs typeface="+mn-cs"/>
              </a:rPr>
              <a:t>各维元素个数为</a:t>
            </a:r>
            <a:r>
              <a:rPr lang="zh-CN" altLang="en-US" b="0" dirty="0">
                <a:solidFill>
                  <a:schemeClr val="accent2"/>
                </a:solidFill>
                <a:ea typeface="仿宋_GB2312" pitchFamily="49" charset="-122"/>
                <a:cs typeface="+mn-cs"/>
              </a:rPr>
              <a:t>  </a:t>
            </a:r>
            <a:r>
              <a:rPr lang="en-US" altLang="zh-CN" i="1" dirty="0">
                <a:solidFill>
                  <a:schemeClr val="accent2"/>
                </a:solidFill>
                <a:ea typeface="仿宋_GB2312" pitchFamily="49" charset="-122"/>
                <a:cs typeface="+mn-cs"/>
              </a:rPr>
              <a:t>m</a:t>
            </a:r>
            <a:r>
              <a:rPr lang="en-US" altLang="zh-CN" baseline="-25000" dirty="0">
                <a:solidFill>
                  <a:schemeClr val="accent2"/>
                </a:solidFill>
                <a:ea typeface="仿宋_GB2312" pitchFamily="49" charset="-122"/>
                <a:cs typeface="+mn-cs"/>
              </a:rPr>
              <a:t>1</a:t>
            </a:r>
            <a:r>
              <a:rPr lang="en-US" altLang="zh-CN" i="1" dirty="0">
                <a:solidFill>
                  <a:schemeClr val="accent2"/>
                </a:solidFill>
                <a:ea typeface="仿宋_GB2312" pitchFamily="49" charset="-122"/>
                <a:cs typeface="+mn-cs"/>
              </a:rPr>
              <a:t>, m</a:t>
            </a:r>
            <a:r>
              <a:rPr lang="en-US" altLang="zh-CN" baseline="-25000" dirty="0">
                <a:solidFill>
                  <a:schemeClr val="accent2"/>
                </a:solidFill>
                <a:ea typeface="仿宋_GB2312" pitchFamily="49" charset="-122"/>
                <a:cs typeface="+mn-cs"/>
              </a:rPr>
              <a:t>2</a:t>
            </a:r>
            <a:r>
              <a:rPr lang="en-US" altLang="zh-CN" i="1" dirty="0">
                <a:solidFill>
                  <a:schemeClr val="accent2"/>
                </a:solidFill>
                <a:ea typeface="仿宋_GB2312" pitchFamily="49" charset="-122"/>
                <a:cs typeface="+mn-cs"/>
              </a:rPr>
              <a:t>, m</a:t>
            </a:r>
            <a:r>
              <a:rPr lang="en-US" altLang="zh-CN" baseline="-25000" dirty="0">
                <a:solidFill>
                  <a:schemeClr val="accent2"/>
                </a:solidFill>
                <a:ea typeface="仿宋_GB2312" pitchFamily="49" charset="-122"/>
                <a:cs typeface="+mn-cs"/>
              </a:rPr>
              <a:t>3</a:t>
            </a:r>
          </a:p>
          <a:p>
            <a:pPr marL="742950" lvl="1" indent="-285750">
              <a:lnSpc>
                <a:spcPct val="80000"/>
              </a:lnSpc>
              <a:spcBef>
                <a:spcPct val="20000"/>
              </a:spcBef>
              <a:buClr>
                <a:srgbClr val="CC3300"/>
              </a:buClr>
              <a:buFont typeface="Wingdings" pitchFamily="2" charset="2"/>
              <a:buChar char="F"/>
              <a:defRPr/>
            </a:pPr>
            <a:endParaRPr lang="en-US" altLang="zh-CN" i="1" baseline="-25000" dirty="0">
              <a:solidFill>
                <a:schemeClr val="accent2"/>
              </a:solidFill>
              <a:ea typeface="仿宋_GB2312" pitchFamily="49" charset="-122"/>
              <a:cs typeface="+mn-cs"/>
            </a:endParaRPr>
          </a:p>
          <a:p>
            <a:pPr marL="742950" lvl="1" indent="-285750">
              <a:lnSpc>
                <a:spcPct val="80000"/>
              </a:lnSpc>
              <a:spcBef>
                <a:spcPct val="20000"/>
              </a:spcBef>
              <a:buClr>
                <a:srgbClr val="CC3300"/>
              </a:buClr>
              <a:buFont typeface="Wingdings" pitchFamily="2" charset="2"/>
              <a:buChar char="F"/>
              <a:defRPr/>
            </a:pPr>
            <a:r>
              <a:rPr lang="en-US" altLang="zh-CN" dirty="0">
                <a:solidFill>
                  <a:schemeClr val="accent2"/>
                </a:solidFill>
                <a:ea typeface="仿宋_GB2312" pitchFamily="49" charset="-122"/>
                <a:cs typeface="+mn-cs"/>
              </a:rPr>
              <a:t> </a:t>
            </a:r>
            <a:r>
              <a:rPr lang="zh-CN" altLang="en-US" dirty="0">
                <a:solidFill>
                  <a:schemeClr val="accent2"/>
                </a:solidFill>
                <a:ea typeface="仿宋_GB2312" pitchFamily="49" charset="-122"/>
                <a:cs typeface="+mn-cs"/>
              </a:rPr>
              <a:t>下标为 </a:t>
            </a:r>
            <a:r>
              <a:rPr lang="en-US" altLang="zh-CN" i="1" dirty="0">
                <a:solidFill>
                  <a:schemeClr val="accent2"/>
                </a:solidFill>
                <a:ea typeface="仿宋_GB2312" pitchFamily="49" charset="-122"/>
                <a:cs typeface="+mn-cs"/>
              </a:rPr>
              <a:t>i</a:t>
            </a:r>
            <a:r>
              <a:rPr lang="en-US" altLang="zh-CN" baseline="-25000" dirty="0">
                <a:solidFill>
                  <a:schemeClr val="accent2"/>
                </a:solidFill>
                <a:ea typeface="仿宋_GB2312" pitchFamily="49" charset="-122"/>
                <a:cs typeface="+mn-cs"/>
              </a:rPr>
              <a:t>1</a:t>
            </a:r>
            <a:r>
              <a:rPr lang="en-US" altLang="zh-CN" i="1" dirty="0">
                <a:solidFill>
                  <a:schemeClr val="accent2"/>
                </a:solidFill>
                <a:ea typeface="仿宋_GB2312" pitchFamily="49" charset="-122"/>
                <a:cs typeface="+mn-cs"/>
              </a:rPr>
              <a:t>, i</a:t>
            </a:r>
            <a:r>
              <a:rPr lang="en-US" altLang="zh-CN" baseline="-25000" dirty="0">
                <a:solidFill>
                  <a:schemeClr val="accent2"/>
                </a:solidFill>
                <a:ea typeface="仿宋_GB2312" pitchFamily="49" charset="-122"/>
                <a:cs typeface="+mn-cs"/>
              </a:rPr>
              <a:t>2</a:t>
            </a:r>
            <a:r>
              <a:rPr lang="en-US" altLang="zh-CN" i="1" dirty="0">
                <a:solidFill>
                  <a:schemeClr val="accent2"/>
                </a:solidFill>
                <a:ea typeface="仿宋_GB2312" pitchFamily="49" charset="-122"/>
                <a:cs typeface="+mn-cs"/>
              </a:rPr>
              <a:t>, i</a:t>
            </a:r>
            <a:r>
              <a:rPr lang="en-US" altLang="zh-CN" baseline="-25000" dirty="0">
                <a:solidFill>
                  <a:schemeClr val="accent2"/>
                </a:solidFill>
                <a:ea typeface="仿宋_GB2312" pitchFamily="49" charset="-122"/>
                <a:cs typeface="+mn-cs"/>
              </a:rPr>
              <a:t>3</a:t>
            </a:r>
            <a:r>
              <a:rPr lang="zh-CN" altLang="en-US" dirty="0">
                <a:solidFill>
                  <a:schemeClr val="accent2"/>
                </a:solidFill>
                <a:ea typeface="仿宋_GB2312" pitchFamily="49" charset="-122"/>
                <a:cs typeface="+mn-cs"/>
              </a:rPr>
              <a:t>的数组元素的存储位置：</a:t>
            </a:r>
            <a:r>
              <a:rPr lang="zh-CN" altLang="en-US" sz="2800" dirty="0">
                <a:ea typeface="仿宋_GB2312" pitchFamily="49" charset="-122"/>
                <a:cs typeface="+mn-cs"/>
              </a:rPr>
              <a:t>    </a:t>
            </a:r>
          </a:p>
        </p:txBody>
      </p:sp>
      <p:sp>
        <p:nvSpPr>
          <p:cNvPr id="773123" name="Text Box 3"/>
          <p:cNvSpPr txBox="1">
            <a:spLocks noChangeArrowheads="1"/>
          </p:cNvSpPr>
          <p:nvPr/>
        </p:nvSpPr>
        <p:spPr bwMode="auto">
          <a:xfrm>
            <a:off x="1314450" y="2971800"/>
            <a:ext cx="6426200" cy="1301750"/>
          </a:xfrm>
          <a:prstGeom prst="rect">
            <a:avLst/>
          </a:prstGeom>
          <a:noFill/>
          <a:ln w="9525">
            <a:noFill/>
            <a:miter lim="800000"/>
            <a:headEnd/>
            <a:tailEnd/>
          </a:ln>
        </p:spPr>
        <p:txBody>
          <a:bodyPr>
            <a:spAutoFit/>
          </a:bodyPr>
          <a:lstStyle/>
          <a:p>
            <a:pPr eaLnBrk="1" hangingPunct="1">
              <a:lnSpc>
                <a:spcPct val="110000"/>
              </a:lnSpc>
              <a:defRPr/>
            </a:pPr>
            <a:r>
              <a:rPr lang="en-US" altLang="zh-CN" sz="3600" dirty="0">
                <a:solidFill>
                  <a:srgbClr val="FF3300"/>
                </a:solidFill>
                <a:ea typeface="宋体" pitchFamily="2" charset="-122"/>
                <a:cs typeface="+mn-cs"/>
              </a:rPr>
              <a:t>LOC ( </a:t>
            </a:r>
            <a:r>
              <a:rPr lang="en-US" altLang="zh-CN" sz="3600" i="1" dirty="0">
                <a:solidFill>
                  <a:srgbClr val="FF3300"/>
                </a:solidFill>
                <a:ea typeface="仿宋_GB2312" pitchFamily="49" charset="-122"/>
                <a:cs typeface="+mn-cs"/>
              </a:rPr>
              <a:t>i</a:t>
            </a:r>
            <a:r>
              <a:rPr lang="en-US" altLang="zh-CN" sz="3600" baseline="-25000" dirty="0">
                <a:solidFill>
                  <a:srgbClr val="FF3300"/>
                </a:solidFill>
                <a:ea typeface="仿宋_GB2312" pitchFamily="49" charset="-122"/>
                <a:cs typeface="+mn-cs"/>
              </a:rPr>
              <a:t>1</a:t>
            </a:r>
            <a:r>
              <a:rPr lang="en-US" altLang="zh-CN" sz="3600" i="1" dirty="0">
                <a:solidFill>
                  <a:srgbClr val="FF3300"/>
                </a:solidFill>
                <a:ea typeface="仿宋_GB2312" pitchFamily="49" charset="-122"/>
                <a:cs typeface="+mn-cs"/>
              </a:rPr>
              <a:t>, i</a:t>
            </a:r>
            <a:r>
              <a:rPr lang="en-US" altLang="zh-CN" sz="3600" baseline="-25000" dirty="0">
                <a:solidFill>
                  <a:srgbClr val="FF3300"/>
                </a:solidFill>
                <a:ea typeface="仿宋_GB2312" pitchFamily="49" charset="-122"/>
                <a:cs typeface="+mn-cs"/>
              </a:rPr>
              <a:t>2</a:t>
            </a:r>
            <a:r>
              <a:rPr lang="en-US" altLang="zh-CN" sz="3600" i="1" dirty="0">
                <a:solidFill>
                  <a:srgbClr val="FF3300"/>
                </a:solidFill>
                <a:ea typeface="仿宋_GB2312" pitchFamily="49" charset="-122"/>
                <a:cs typeface="+mn-cs"/>
              </a:rPr>
              <a:t>, i</a:t>
            </a:r>
            <a:r>
              <a:rPr lang="en-US" altLang="zh-CN" sz="3600" baseline="-25000" dirty="0">
                <a:solidFill>
                  <a:srgbClr val="FF3300"/>
                </a:solidFill>
                <a:ea typeface="仿宋_GB2312" pitchFamily="49" charset="-122"/>
                <a:cs typeface="+mn-cs"/>
              </a:rPr>
              <a:t>3</a:t>
            </a:r>
            <a:r>
              <a:rPr lang="en-US" altLang="zh-CN" sz="3600" dirty="0">
                <a:solidFill>
                  <a:srgbClr val="FF3300"/>
                </a:solidFill>
                <a:ea typeface="仿宋_GB2312" pitchFamily="49" charset="-122"/>
                <a:cs typeface="+mn-cs"/>
              </a:rPr>
              <a:t> ) = </a:t>
            </a:r>
            <a:r>
              <a:rPr lang="en-US" altLang="zh-CN" sz="3600" i="1" dirty="0">
                <a:solidFill>
                  <a:srgbClr val="FF3300"/>
                </a:solidFill>
                <a:ea typeface="仿宋_GB2312" pitchFamily="49" charset="-122"/>
                <a:cs typeface="+mn-cs"/>
              </a:rPr>
              <a:t>a</a:t>
            </a:r>
            <a:r>
              <a:rPr lang="en-US" altLang="zh-CN" sz="3600" dirty="0">
                <a:solidFill>
                  <a:srgbClr val="FF3300"/>
                </a:solidFill>
                <a:ea typeface="仿宋_GB2312" pitchFamily="49" charset="-122"/>
                <a:cs typeface="+mn-cs"/>
              </a:rPr>
              <a:t> + </a:t>
            </a:r>
          </a:p>
          <a:p>
            <a:pPr eaLnBrk="1" hangingPunct="1">
              <a:lnSpc>
                <a:spcPct val="110000"/>
              </a:lnSpc>
              <a:defRPr/>
            </a:pPr>
            <a:r>
              <a:rPr lang="zh-CN" altLang="en-US" sz="3600" i="1" dirty="0">
                <a:solidFill>
                  <a:srgbClr val="FF3300"/>
                </a:solidFill>
                <a:ea typeface="仿宋_GB2312" pitchFamily="49" charset="-122"/>
                <a:cs typeface="+mn-cs"/>
              </a:rPr>
              <a:t>　 </a:t>
            </a:r>
            <a:r>
              <a:rPr lang="en-US" altLang="zh-CN" sz="3600" i="1" dirty="0">
                <a:solidFill>
                  <a:srgbClr val="FF3300"/>
                </a:solidFill>
                <a:ea typeface="仿宋_GB2312" pitchFamily="49" charset="-122"/>
                <a:cs typeface="+mn-cs"/>
              </a:rPr>
              <a:t>i</a:t>
            </a:r>
            <a:r>
              <a:rPr lang="en-US" altLang="zh-CN" sz="3600" baseline="-25000" dirty="0">
                <a:solidFill>
                  <a:srgbClr val="FF3300"/>
                </a:solidFill>
                <a:ea typeface="仿宋_GB2312" pitchFamily="49" charset="-122"/>
                <a:cs typeface="+mn-cs"/>
              </a:rPr>
              <a:t>1</a:t>
            </a:r>
            <a:r>
              <a:rPr lang="en-US" altLang="zh-CN" sz="3600" dirty="0">
                <a:solidFill>
                  <a:srgbClr val="FF3300"/>
                </a:solidFill>
                <a:ea typeface="仿宋_GB2312" pitchFamily="49" charset="-122"/>
                <a:cs typeface="+mn-cs"/>
              </a:rPr>
              <a:t>* </a:t>
            </a:r>
            <a:r>
              <a:rPr lang="en-US" altLang="zh-CN" sz="3600" i="1" dirty="0">
                <a:solidFill>
                  <a:srgbClr val="FF3300"/>
                </a:solidFill>
                <a:ea typeface="仿宋_GB2312" pitchFamily="49" charset="-122"/>
                <a:cs typeface="+mn-cs"/>
              </a:rPr>
              <a:t>m</a:t>
            </a:r>
            <a:r>
              <a:rPr lang="en-US" altLang="zh-CN" sz="3600" baseline="-25000" dirty="0">
                <a:solidFill>
                  <a:srgbClr val="FF3300"/>
                </a:solidFill>
                <a:ea typeface="仿宋_GB2312" pitchFamily="49" charset="-122"/>
                <a:cs typeface="+mn-cs"/>
              </a:rPr>
              <a:t>2 </a:t>
            </a:r>
            <a:r>
              <a:rPr lang="en-US" altLang="zh-CN" sz="3600" dirty="0">
                <a:solidFill>
                  <a:srgbClr val="FF3300"/>
                </a:solidFill>
                <a:ea typeface="仿宋_GB2312" pitchFamily="49" charset="-122"/>
                <a:cs typeface="+mn-cs"/>
              </a:rPr>
              <a:t>* </a:t>
            </a:r>
            <a:r>
              <a:rPr lang="en-US" altLang="zh-CN" sz="3600" i="1" dirty="0">
                <a:solidFill>
                  <a:srgbClr val="FF3300"/>
                </a:solidFill>
                <a:ea typeface="仿宋_GB2312" pitchFamily="49" charset="-122"/>
                <a:cs typeface="+mn-cs"/>
              </a:rPr>
              <a:t>m</a:t>
            </a:r>
            <a:r>
              <a:rPr lang="en-US" altLang="zh-CN" sz="3600" baseline="-25000" dirty="0">
                <a:solidFill>
                  <a:srgbClr val="FF3300"/>
                </a:solidFill>
                <a:ea typeface="仿宋_GB2312" pitchFamily="49" charset="-122"/>
                <a:cs typeface="+mn-cs"/>
              </a:rPr>
              <a:t>3 </a:t>
            </a:r>
            <a:r>
              <a:rPr lang="en-US" altLang="zh-CN" sz="3600" i="1" dirty="0">
                <a:solidFill>
                  <a:srgbClr val="FF3300"/>
                </a:solidFill>
                <a:ea typeface="仿宋_GB2312" pitchFamily="49" charset="-122"/>
                <a:cs typeface="+mn-cs"/>
              </a:rPr>
              <a:t>+ i</a:t>
            </a:r>
            <a:r>
              <a:rPr lang="en-US" altLang="zh-CN" sz="3600" baseline="-25000" dirty="0">
                <a:solidFill>
                  <a:srgbClr val="FF3300"/>
                </a:solidFill>
                <a:ea typeface="仿宋_GB2312" pitchFamily="49" charset="-122"/>
                <a:cs typeface="+mn-cs"/>
              </a:rPr>
              <a:t>2</a:t>
            </a:r>
            <a:r>
              <a:rPr lang="en-US" altLang="zh-CN" sz="3600" i="1" dirty="0">
                <a:solidFill>
                  <a:srgbClr val="FF3300"/>
                </a:solidFill>
                <a:ea typeface="仿宋_GB2312" pitchFamily="49" charset="-122"/>
                <a:cs typeface="+mn-cs"/>
              </a:rPr>
              <a:t>* m</a:t>
            </a:r>
            <a:r>
              <a:rPr lang="en-US" altLang="zh-CN" sz="3600" baseline="-25000" dirty="0">
                <a:solidFill>
                  <a:srgbClr val="FF3300"/>
                </a:solidFill>
                <a:ea typeface="仿宋_GB2312" pitchFamily="49" charset="-122"/>
                <a:cs typeface="+mn-cs"/>
              </a:rPr>
              <a:t>3 </a:t>
            </a:r>
            <a:r>
              <a:rPr lang="en-US" altLang="zh-CN" sz="3600" i="1" dirty="0">
                <a:solidFill>
                  <a:srgbClr val="FF3300"/>
                </a:solidFill>
                <a:ea typeface="仿宋_GB2312" pitchFamily="49" charset="-122"/>
                <a:cs typeface="+mn-cs"/>
              </a:rPr>
              <a:t>+ i</a:t>
            </a:r>
            <a:r>
              <a:rPr lang="en-US" altLang="zh-CN" sz="3600" baseline="-25000" dirty="0">
                <a:solidFill>
                  <a:srgbClr val="FF3300"/>
                </a:solidFill>
                <a:ea typeface="仿宋_GB2312" pitchFamily="49" charset="-122"/>
                <a:cs typeface="+mn-cs"/>
              </a:rPr>
              <a:t>3</a:t>
            </a:r>
            <a:endParaRPr lang="en-US" altLang="zh-CN" sz="3600" dirty="0">
              <a:effectLst>
                <a:outerShdw blurRad="38100" dist="38100" dir="2700000" algn="tl">
                  <a:srgbClr val="C0C0C0"/>
                </a:outerShdw>
              </a:effectLst>
              <a:ea typeface="仿宋_GB2312" pitchFamily="49" charset="-122"/>
              <a:cs typeface="+mn-cs"/>
            </a:endParaRPr>
          </a:p>
        </p:txBody>
      </p:sp>
      <p:sp>
        <p:nvSpPr>
          <p:cNvPr id="40964" name="AutoShape 4"/>
          <p:cNvSpPr>
            <a:spLocks/>
          </p:cNvSpPr>
          <p:nvPr/>
        </p:nvSpPr>
        <p:spPr bwMode="auto">
          <a:xfrm rot="-5400000">
            <a:off x="2838450" y="3409950"/>
            <a:ext cx="228600" cy="1943100"/>
          </a:xfrm>
          <a:prstGeom prst="leftBrace">
            <a:avLst>
              <a:gd name="adj1" fmla="val 70833"/>
              <a:gd name="adj2" fmla="val 50000"/>
            </a:avLst>
          </a:prstGeom>
          <a:noFill/>
          <a:ln w="2857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40965" name="Text Box 5"/>
          <p:cNvSpPr txBox="1">
            <a:spLocks noChangeArrowheads="1"/>
          </p:cNvSpPr>
          <p:nvPr/>
        </p:nvSpPr>
        <p:spPr bwMode="auto">
          <a:xfrm>
            <a:off x="2057400" y="4419600"/>
            <a:ext cx="1828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800">
                <a:solidFill>
                  <a:schemeClr val="accent2"/>
                </a:solidFill>
              </a:rPr>
              <a:t>前</a:t>
            </a:r>
            <a:r>
              <a:rPr lang="en-US" altLang="zh-CN" sz="2800" i="1">
                <a:solidFill>
                  <a:schemeClr val="tx2"/>
                </a:solidFill>
              </a:rPr>
              <a:t>i</a:t>
            </a:r>
            <a:r>
              <a:rPr lang="en-US" altLang="zh-CN" sz="2800" baseline="-25000">
                <a:solidFill>
                  <a:schemeClr val="tx2"/>
                </a:solidFill>
              </a:rPr>
              <a:t>1</a:t>
            </a:r>
            <a:r>
              <a:rPr lang="zh-CN" altLang="en-US" sz="2800">
                <a:solidFill>
                  <a:schemeClr val="accent2"/>
                </a:solidFill>
              </a:rPr>
              <a:t>页总</a:t>
            </a:r>
          </a:p>
          <a:p>
            <a:pPr eaLnBrk="1" hangingPunct="1">
              <a:spcBef>
                <a:spcPct val="0"/>
              </a:spcBef>
              <a:buFontTx/>
              <a:buNone/>
            </a:pPr>
            <a:r>
              <a:rPr lang="zh-CN" altLang="en-US" sz="2800">
                <a:solidFill>
                  <a:schemeClr val="accent2"/>
                </a:solidFill>
              </a:rPr>
              <a:t>元素个数</a:t>
            </a:r>
          </a:p>
        </p:txBody>
      </p:sp>
      <p:sp>
        <p:nvSpPr>
          <p:cNvPr id="40966" name="AutoShape 6"/>
          <p:cNvSpPr>
            <a:spLocks/>
          </p:cNvSpPr>
          <p:nvPr/>
        </p:nvSpPr>
        <p:spPr bwMode="auto">
          <a:xfrm rot="-5400000">
            <a:off x="4895850" y="3829050"/>
            <a:ext cx="228600" cy="1104900"/>
          </a:xfrm>
          <a:prstGeom prst="leftBrace">
            <a:avLst>
              <a:gd name="adj1" fmla="val 40278"/>
              <a:gd name="adj2" fmla="val 50000"/>
            </a:avLst>
          </a:prstGeom>
          <a:noFill/>
          <a:ln w="2857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40967" name="Text Box 7"/>
          <p:cNvSpPr txBox="1">
            <a:spLocks noChangeArrowheads="1"/>
          </p:cNvSpPr>
          <p:nvPr/>
        </p:nvSpPr>
        <p:spPr bwMode="auto">
          <a:xfrm>
            <a:off x="4114800" y="4419600"/>
            <a:ext cx="1828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800">
                <a:solidFill>
                  <a:schemeClr val="accent2"/>
                </a:solidFill>
              </a:rPr>
              <a:t>第</a:t>
            </a:r>
            <a:r>
              <a:rPr lang="en-US" altLang="zh-CN" sz="2800" i="1">
                <a:solidFill>
                  <a:schemeClr val="tx2"/>
                </a:solidFill>
              </a:rPr>
              <a:t>i</a:t>
            </a:r>
            <a:r>
              <a:rPr lang="en-US" altLang="zh-CN" sz="2800" baseline="-25000">
                <a:solidFill>
                  <a:schemeClr val="tx2"/>
                </a:solidFill>
              </a:rPr>
              <a:t>1</a:t>
            </a:r>
            <a:r>
              <a:rPr lang="zh-CN" altLang="en-US" sz="2800">
                <a:solidFill>
                  <a:schemeClr val="accent2"/>
                </a:solidFill>
              </a:rPr>
              <a:t>页的</a:t>
            </a:r>
          </a:p>
          <a:p>
            <a:pPr eaLnBrk="1" hangingPunct="1">
              <a:spcBef>
                <a:spcPct val="0"/>
              </a:spcBef>
              <a:buFontTx/>
              <a:buNone/>
            </a:pPr>
            <a:r>
              <a:rPr lang="zh-CN" altLang="en-US" sz="2800">
                <a:solidFill>
                  <a:schemeClr val="accent2"/>
                </a:solidFill>
              </a:rPr>
              <a:t>前</a:t>
            </a:r>
            <a:r>
              <a:rPr lang="en-US" altLang="zh-CN" sz="2800" i="1">
                <a:solidFill>
                  <a:srgbClr val="FF3300"/>
                </a:solidFill>
              </a:rPr>
              <a:t>i</a:t>
            </a:r>
            <a:r>
              <a:rPr lang="en-US" altLang="zh-CN" sz="2800" baseline="-25000">
                <a:solidFill>
                  <a:srgbClr val="FF3300"/>
                </a:solidFill>
              </a:rPr>
              <a:t>2</a:t>
            </a:r>
            <a:r>
              <a:rPr lang="zh-CN" altLang="en-US" sz="2800">
                <a:solidFill>
                  <a:schemeClr val="accent2"/>
                </a:solidFill>
              </a:rPr>
              <a:t>行总元素个数</a:t>
            </a:r>
          </a:p>
        </p:txBody>
      </p:sp>
      <p:sp>
        <p:nvSpPr>
          <p:cNvPr id="40968" name="Text Box 8"/>
          <p:cNvSpPr txBox="1">
            <a:spLocks noChangeArrowheads="1"/>
          </p:cNvSpPr>
          <p:nvPr/>
        </p:nvSpPr>
        <p:spPr bwMode="auto">
          <a:xfrm>
            <a:off x="5924550" y="4448175"/>
            <a:ext cx="2362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800">
                <a:solidFill>
                  <a:schemeClr val="accent2"/>
                </a:solidFill>
              </a:rPr>
              <a:t>第 </a:t>
            </a:r>
            <a:r>
              <a:rPr lang="en-US" altLang="zh-CN" sz="2800" i="1">
                <a:solidFill>
                  <a:schemeClr val="tx2"/>
                </a:solidFill>
              </a:rPr>
              <a:t>i</a:t>
            </a:r>
            <a:r>
              <a:rPr lang="en-US" altLang="zh-CN" sz="2800" baseline="-25000">
                <a:solidFill>
                  <a:schemeClr val="tx2"/>
                </a:solidFill>
              </a:rPr>
              <a:t>2 </a:t>
            </a:r>
            <a:r>
              <a:rPr lang="zh-CN" altLang="en-US" sz="2800">
                <a:solidFill>
                  <a:schemeClr val="accent2"/>
                </a:solidFill>
              </a:rPr>
              <a:t>行前 </a:t>
            </a:r>
            <a:r>
              <a:rPr lang="en-US" altLang="zh-CN" sz="2800" i="1">
                <a:solidFill>
                  <a:srgbClr val="FF3300"/>
                </a:solidFill>
              </a:rPr>
              <a:t>i</a:t>
            </a:r>
            <a:r>
              <a:rPr lang="en-US" altLang="zh-CN" sz="2800" baseline="-25000">
                <a:solidFill>
                  <a:srgbClr val="FF3300"/>
                </a:solidFill>
              </a:rPr>
              <a:t>3 </a:t>
            </a:r>
            <a:r>
              <a:rPr lang="zh-CN" altLang="en-US" sz="2800">
                <a:solidFill>
                  <a:schemeClr val="accent2"/>
                </a:solidFill>
              </a:rPr>
              <a:t>列元素个数</a:t>
            </a:r>
          </a:p>
        </p:txBody>
      </p:sp>
      <p:sp>
        <p:nvSpPr>
          <p:cNvPr id="40969" name="Rectangle 9"/>
          <p:cNvSpPr>
            <a:spLocks noChangeArrowheads="1"/>
          </p:cNvSpPr>
          <p:nvPr/>
        </p:nvSpPr>
        <p:spPr bwMode="auto">
          <a:xfrm>
            <a:off x="0" y="0"/>
            <a:ext cx="2781300" cy="515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0"/>
              </a:spcBef>
              <a:buFontTx/>
              <a:buNone/>
            </a:pPr>
            <a:r>
              <a:rPr lang="zh-CN" altLang="en-US">
                <a:latin typeface="楷体_GB2312"/>
                <a:ea typeface="楷体_GB2312"/>
                <a:cs typeface="楷体_GB2312"/>
              </a:rPr>
              <a:t>三维数组</a:t>
            </a:r>
          </a:p>
        </p:txBody>
      </p:sp>
      <p:sp>
        <p:nvSpPr>
          <p:cNvPr id="40970" name="AutoShape 6"/>
          <p:cNvSpPr>
            <a:spLocks/>
          </p:cNvSpPr>
          <p:nvPr/>
        </p:nvSpPr>
        <p:spPr bwMode="auto">
          <a:xfrm rot="-5400000">
            <a:off x="6426200" y="3854450"/>
            <a:ext cx="228600" cy="1104900"/>
          </a:xfrm>
          <a:prstGeom prst="leftBrace">
            <a:avLst>
              <a:gd name="adj1" fmla="val 40278"/>
              <a:gd name="adj2" fmla="val 50000"/>
            </a:avLst>
          </a:prstGeom>
          <a:noFill/>
          <a:ln w="2857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p:nvPr>
        </p:nvSpPr>
        <p:spPr>
          <a:xfrm>
            <a:off x="171450" y="620713"/>
            <a:ext cx="8812213" cy="2849562"/>
          </a:xfrm>
        </p:spPr>
        <p:txBody>
          <a:bodyPr/>
          <a:lstStyle/>
          <a:p>
            <a:pPr marL="0" indent="0" eaLnBrk="1" hangingPunct="1">
              <a:lnSpc>
                <a:spcPct val="110000"/>
              </a:lnSpc>
              <a:buFont typeface="Wingdings" panose="05000000000000000000" pitchFamily="2" charset="2"/>
              <a:buNone/>
            </a:pPr>
            <a:r>
              <a:rPr lang="zh-CN" altLang="en-US" sz="2800" b="1" smtClean="0"/>
              <a:t>     </a:t>
            </a:r>
            <a:r>
              <a:rPr lang="en-US" altLang="zh-CN" sz="2400" b="1" smtClean="0"/>
              <a:t>n</a:t>
            </a:r>
            <a:r>
              <a:rPr lang="zh-CN" altLang="en-US" sz="2400" b="1" smtClean="0">
                <a:latin typeface="宋体" panose="02010600030101010101" pitchFamily="2" charset="-122"/>
              </a:rPr>
              <a:t>维数组</a:t>
            </a:r>
            <a:r>
              <a:rPr lang="en-US" altLang="zh-CN" sz="2400" b="1" smtClean="0"/>
              <a:t>A=(a</a:t>
            </a:r>
            <a:r>
              <a:rPr lang="en-US" altLang="zh-CN" sz="2400" b="1" baseline="-8000" smtClean="0"/>
              <a:t>j</a:t>
            </a:r>
            <a:r>
              <a:rPr lang="en-US" altLang="zh-CN" sz="2400" b="1" baseline="-40000" smtClean="0"/>
              <a:t>1</a:t>
            </a:r>
            <a:r>
              <a:rPr lang="en-US" altLang="zh-CN" sz="2400" b="1" baseline="-8000" smtClean="0"/>
              <a:t>j</a:t>
            </a:r>
            <a:r>
              <a:rPr lang="en-US" altLang="zh-CN" sz="2400" b="1" baseline="-40000" smtClean="0"/>
              <a:t>2</a:t>
            </a:r>
            <a:r>
              <a:rPr lang="en-US" altLang="zh-CN" sz="2400" b="1" baseline="-25000" smtClean="0"/>
              <a:t>…</a:t>
            </a:r>
            <a:r>
              <a:rPr lang="en-US" altLang="zh-CN" sz="2400" b="1" baseline="-8000" smtClean="0"/>
              <a:t>j</a:t>
            </a:r>
            <a:r>
              <a:rPr lang="en-US" altLang="zh-CN" sz="2400" b="1" baseline="-40000" smtClean="0"/>
              <a:t>n</a:t>
            </a:r>
            <a:r>
              <a:rPr lang="en-US" altLang="zh-CN" sz="2400" b="1" smtClean="0"/>
              <a:t>) </a:t>
            </a:r>
            <a:r>
              <a:rPr lang="zh-CN" altLang="en-US" sz="2400" b="1" smtClean="0">
                <a:latin typeface="宋体" panose="02010600030101010101" pitchFamily="2" charset="-122"/>
              </a:rPr>
              <a:t>，若每个元素占用的存储单元数为</a:t>
            </a:r>
            <a:r>
              <a:rPr lang="en-US" altLang="zh-CN" sz="2400" b="1" i="1" smtClean="0"/>
              <a:t>l</a:t>
            </a:r>
            <a:r>
              <a:rPr lang="en-US" altLang="zh-CN" sz="2400" b="1" smtClean="0">
                <a:latin typeface="宋体" panose="02010600030101010101" pitchFamily="2" charset="-122"/>
              </a:rPr>
              <a:t>(</a:t>
            </a:r>
            <a:r>
              <a:rPr lang="zh-CN" altLang="en-US" sz="2400" b="1" smtClean="0">
                <a:latin typeface="宋体" panose="02010600030101010101" pitchFamily="2" charset="-122"/>
              </a:rPr>
              <a:t>个</a:t>
            </a:r>
            <a:r>
              <a:rPr lang="en-US" altLang="zh-CN" sz="2400" b="1" smtClean="0">
                <a:latin typeface="宋体" panose="02010600030101010101" pitchFamily="2" charset="-122"/>
              </a:rPr>
              <a:t>)</a:t>
            </a:r>
            <a:r>
              <a:rPr lang="zh-CN" altLang="en-US" sz="2400" b="1" smtClean="0">
                <a:latin typeface="宋体" panose="02010600030101010101" pitchFamily="2" charset="-122"/>
              </a:rPr>
              <a:t>，</a:t>
            </a:r>
            <a:r>
              <a:rPr lang="en-US" altLang="zh-CN" sz="2400" b="1" smtClean="0"/>
              <a:t>LOC[a</a:t>
            </a:r>
            <a:r>
              <a:rPr lang="en-US" altLang="zh-CN" sz="2400" b="1" baseline="-25000" smtClean="0"/>
              <a:t>11 …1</a:t>
            </a:r>
            <a:r>
              <a:rPr lang="en-US" altLang="zh-CN" sz="2400" b="1" smtClean="0"/>
              <a:t>]</a:t>
            </a:r>
            <a:r>
              <a:rPr lang="zh-CN" altLang="en-US" sz="2400" b="1" smtClean="0"/>
              <a:t>表示元素</a:t>
            </a:r>
            <a:r>
              <a:rPr lang="en-US" altLang="zh-CN" sz="2400" b="1" smtClean="0"/>
              <a:t>a</a:t>
            </a:r>
            <a:r>
              <a:rPr lang="en-US" altLang="zh-CN" sz="2400" b="1" baseline="-25000" smtClean="0"/>
              <a:t>11 …1</a:t>
            </a:r>
            <a:r>
              <a:rPr lang="zh-CN" altLang="en-US" sz="2400" b="1" smtClean="0"/>
              <a:t>的首地址</a:t>
            </a:r>
            <a:r>
              <a:rPr lang="zh-CN" altLang="en-US" sz="2400" b="1" smtClean="0">
                <a:latin typeface="宋体" panose="02010600030101010101" pitchFamily="2" charset="-122"/>
              </a:rPr>
              <a:t>。则</a:t>
            </a:r>
            <a:r>
              <a:rPr lang="zh-CN" altLang="en-US" sz="2400" b="1" smtClean="0">
                <a:solidFill>
                  <a:schemeClr val="hlink"/>
                </a:solidFill>
              </a:rPr>
              <a:t> </a:t>
            </a:r>
            <a:r>
              <a:rPr lang="zh-CN" altLang="en-US" sz="2400" b="1" smtClean="0">
                <a:latin typeface="楷体_GB2312"/>
              </a:rPr>
              <a:t>以</a:t>
            </a:r>
            <a:r>
              <a:rPr lang="zh-CN" altLang="en-US" sz="2400" b="1" smtClean="0"/>
              <a:t>“</a:t>
            </a:r>
            <a:r>
              <a:rPr lang="zh-CN" altLang="en-US" sz="2400" b="1" smtClean="0">
                <a:solidFill>
                  <a:schemeClr val="folHlink"/>
                </a:solidFill>
                <a:latin typeface="楷体_GB2312"/>
              </a:rPr>
              <a:t>行优先顺序</a:t>
            </a:r>
            <a:r>
              <a:rPr lang="zh-CN" altLang="en-US" sz="2400" b="1" smtClean="0"/>
              <a:t>”</a:t>
            </a:r>
            <a:r>
              <a:rPr lang="zh-CN" altLang="en-US" sz="2400" b="1" smtClean="0">
                <a:latin typeface="楷体_GB2312"/>
              </a:rPr>
              <a:t>存储在内存中</a:t>
            </a:r>
            <a:r>
              <a:rPr lang="zh-CN" altLang="en-US" sz="2400" b="1" smtClean="0">
                <a:latin typeface="宋体" panose="02010600030101010101" pitchFamily="2" charset="-122"/>
              </a:rPr>
              <a:t>。</a:t>
            </a:r>
            <a:r>
              <a:rPr lang="en-US" altLang="zh-CN" sz="2400" b="1" smtClean="0"/>
              <a:t>n</a:t>
            </a:r>
            <a:r>
              <a:rPr lang="zh-CN" altLang="en-US" sz="2400" b="1" smtClean="0">
                <a:latin typeface="宋体" panose="02010600030101010101" pitchFamily="2" charset="-122"/>
              </a:rPr>
              <a:t>维数组中任一元素</a:t>
            </a:r>
            <a:r>
              <a:rPr lang="en-US" altLang="zh-CN" sz="2400" b="1" smtClean="0"/>
              <a:t>a</a:t>
            </a:r>
            <a:r>
              <a:rPr lang="en-US" altLang="zh-CN" sz="2400" b="1" baseline="-8000" smtClean="0"/>
              <a:t>j</a:t>
            </a:r>
            <a:r>
              <a:rPr lang="en-US" altLang="zh-CN" sz="2400" b="1" baseline="-40000" smtClean="0"/>
              <a:t>1</a:t>
            </a:r>
            <a:r>
              <a:rPr lang="en-US" altLang="zh-CN" sz="2400" b="1" baseline="-8000" smtClean="0"/>
              <a:t>j</a:t>
            </a:r>
            <a:r>
              <a:rPr lang="en-US" altLang="zh-CN" sz="2400" b="1" baseline="-40000" smtClean="0"/>
              <a:t>2</a:t>
            </a:r>
            <a:r>
              <a:rPr lang="en-US" altLang="zh-CN" sz="2400" b="1" baseline="-25000" smtClean="0"/>
              <a:t>…</a:t>
            </a:r>
            <a:r>
              <a:rPr lang="en-US" altLang="zh-CN" sz="2400" b="1" baseline="-8000" smtClean="0"/>
              <a:t>j</a:t>
            </a:r>
            <a:r>
              <a:rPr lang="en-US" altLang="zh-CN" sz="2400" b="1" baseline="-40000" smtClean="0"/>
              <a:t>n</a:t>
            </a:r>
            <a:r>
              <a:rPr lang="zh-CN" altLang="en-US" sz="2400" b="1" smtClean="0">
                <a:latin typeface="宋体" panose="02010600030101010101" pitchFamily="2" charset="-122"/>
              </a:rPr>
              <a:t>的</a:t>
            </a:r>
            <a:r>
              <a:rPr lang="en-US" altLang="zh-CN" sz="2400" b="1" smtClean="0">
                <a:latin typeface="宋体" panose="02010600030101010101" pitchFamily="2" charset="-122"/>
              </a:rPr>
              <a:t>(</a:t>
            </a:r>
            <a:r>
              <a:rPr lang="zh-CN" altLang="en-US" sz="2400" b="1" smtClean="0">
                <a:latin typeface="宋体" panose="02010600030101010101" pitchFamily="2" charset="-122"/>
              </a:rPr>
              <a:t>首</a:t>
            </a:r>
            <a:r>
              <a:rPr lang="en-US" altLang="zh-CN" sz="2400" b="1" smtClean="0">
                <a:latin typeface="宋体" panose="02010600030101010101" pitchFamily="2" charset="-122"/>
              </a:rPr>
              <a:t>)</a:t>
            </a:r>
            <a:r>
              <a:rPr lang="zh-CN" altLang="en-US" sz="2400" b="1" smtClean="0">
                <a:latin typeface="宋体" panose="02010600030101010101" pitchFamily="2" charset="-122"/>
              </a:rPr>
              <a:t>地址是：</a:t>
            </a:r>
          </a:p>
          <a:p>
            <a:pPr marL="0" indent="0" eaLnBrk="1" hangingPunct="1">
              <a:lnSpc>
                <a:spcPct val="110000"/>
              </a:lnSpc>
              <a:buFont typeface="Wingdings" panose="05000000000000000000" pitchFamily="2" charset="2"/>
              <a:buNone/>
            </a:pPr>
            <a:r>
              <a:rPr lang="zh-CN" altLang="en-US" sz="2400" b="1" smtClean="0"/>
              <a:t>     </a:t>
            </a:r>
            <a:r>
              <a:rPr lang="en-US" altLang="zh-CN" sz="2400" b="1" smtClean="0"/>
              <a:t>LOC[a</a:t>
            </a:r>
            <a:r>
              <a:rPr lang="en-US" altLang="zh-CN" sz="2400" b="1" baseline="-8000" smtClean="0"/>
              <a:t>j</a:t>
            </a:r>
            <a:r>
              <a:rPr lang="en-US" altLang="zh-CN" sz="2400" b="1" baseline="-40000" smtClean="0"/>
              <a:t>1</a:t>
            </a:r>
            <a:r>
              <a:rPr lang="en-US" altLang="zh-CN" sz="2400" b="1" baseline="-8000" smtClean="0"/>
              <a:t>j</a:t>
            </a:r>
            <a:r>
              <a:rPr lang="en-US" altLang="zh-CN" sz="2400" b="1" baseline="-40000" smtClean="0"/>
              <a:t>2</a:t>
            </a:r>
            <a:r>
              <a:rPr lang="en-US" altLang="zh-CN" sz="2400" b="1" baseline="-25000" smtClean="0"/>
              <a:t>…</a:t>
            </a:r>
            <a:r>
              <a:rPr lang="en-US" altLang="zh-CN" sz="2400" b="1" baseline="-8000" smtClean="0"/>
              <a:t>j</a:t>
            </a:r>
            <a:r>
              <a:rPr lang="en-US" altLang="zh-CN" sz="2400" b="1" baseline="-40000" smtClean="0"/>
              <a:t>n</a:t>
            </a:r>
            <a:r>
              <a:rPr lang="en-US" altLang="zh-CN" sz="2400" b="1" smtClean="0"/>
              <a:t>]=LOC[a</a:t>
            </a:r>
            <a:r>
              <a:rPr lang="en-US" altLang="zh-CN" sz="2400" b="1" baseline="-25000" smtClean="0"/>
              <a:t>11 …1</a:t>
            </a:r>
            <a:r>
              <a:rPr lang="en-US" altLang="zh-CN" sz="2400" b="1" smtClean="0"/>
              <a:t>]+[(b</a:t>
            </a:r>
            <a:r>
              <a:rPr lang="en-US" altLang="zh-CN" sz="2400" b="1" baseline="-25000" smtClean="0"/>
              <a:t>2</a:t>
            </a:r>
            <a:r>
              <a:rPr lang="en-US" altLang="zh-CN" sz="2400" b="1" smtClean="0">
                <a:sym typeface="Symbol" panose="05050102010706020507" pitchFamily="18" charset="2"/>
              </a:rPr>
              <a:t></a:t>
            </a:r>
            <a:r>
              <a:rPr lang="en-US" altLang="zh-CN" sz="2400" b="1" smtClean="0">
                <a:ea typeface="Arial Unicode MS" pitchFamily="34" charset="-122"/>
              </a:rPr>
              <a:t>…</a:t>
            </a:r>
            <a:r>
              <a:rPr lang="en-US" altLang="zh-CN" sz="2400" b="1" smtClean="0">
                <a:sym typeface="Symbol" panose="05050102010706020507" pitchFamily="18" charset="2"/>
              </a:rPr>
              <a:t></a:t>
            </a:r>
            <a:r>
              <a:rPr lang="en-US" altLang="zh-CN" sz="2400" b="1" smtClean="0"/>
              <a:t>b</a:t>
            </a:r>
            <a:r>
              <a:rPr lang="en-US" altLang="zh-CN" sz="2400" b="1" baseline="-25000" smtClean="0"/>
              <a:t>n</a:t>
            </a:r>
            <a:r>
              <a:rPr lang="en-US" altLang="zh-CN" sz="2400" b="1" smtClean="0"/>
              <a:t>)</a:t>
            </a:r>
            <a:r>
              <a:rPr lang="en-US" altLang="zh-CN" sz="2400" b="1" smtClean="0">
                <a:sym typeface="Symbol" panose="05050102010706020507" pitchFamily="18" charset="2"/>
              </a:rPr>
              <a:t>(j</a:t>
            </a:r>
            <a:r>
              <a:rPr lang="en-US" altLang="zh-CN" sz="2400" b="1" baseline="-25000" smtClean="0">
                <a:sym typeface="Symbol" panose="05050102010706020507" pitchFamily="18" charset="2"/>
              </a:rPr>
              <a:t>1</a:t>
            </a:r>
            <a:r>
              <a:rPr lang="en-US" altLang="zh-CN" sz="2400" b="1" smtClean="0">
                <a:sym typeface="Symbol" panose="05050102010706020507" pitchFamily="18" charset="2"/>
              </a:rPr>
              <a:t>-1)</a:t>
            </a:r>
          </a:p>
          <a:p>
            <a:pPr marL="0" indent="0" eaLnBrk="1" hangingPunct="1">
              <a:lnSpc>
                <a:spcPct val="110000"/>
              </a:lnSpc>
              <a:buFont typeface="Wingdings" panose="05000000000000000000" pitchFamily="2" charset="2"/>
              <a:buNone/>
            </a:pPr>
            <a:r>
              <a:rPr lang="en-US" altLang="zh-CN" sz="2400" b="1" smtClean="0"/>
              <a:t>                             + (b</a:t>
            </a:r>
            <a:r>
              <a:rPr lang="en-US" altLang="zh-CN" sz="2400" b="1" baseline="-25000" smtClean="0"/>
              <a:t>3</a:t>
            </a:r>
            <a:r>
              <a:rPr lang="en-US" altLang="zh-CN" sz="2400" b="1" smtClean="0">
                <a:sym typeface="Symbol" panose="05050102010706020507" pitchFamily="18" charset="2"/>
              </a:rPr>
              <a:t></a:t>
            </a:r>
            <a:r>
              <a:rPr lang="en-US" altLang="zh-CN" sz="2400" b="1" smtClean="0">
                <a:ea typeface="Arial Unicode MS" pitchFamily="34" charset="-122"/>
              </a:rPr>
              <a:t>…</a:t>
            </a:r>
            <a:r>
              <a:rPr lang="en-US" altLang="zh-CN" sz="2400" b="1" smtClean="0">
                <a:sym typeface="Symbol" panose="05050102010706020507" pitchFamily="18" charset="2"/>
              </a:rPr>
              <a:t></a:t>
            </a:r>
            <a:r>
              <a:rPr lang="en-US" altLang="zh-CN" sz="2400" b="1" smtClean="0"/>
              <a:t>b</a:t>
            </a:r>
            <a:r>
              <a:rPr lang="en-US" altLang="zh-CN" sz="2400" b="1" baseline="-25000" smtClean="0"/>
              <a:t>n</a:t>
            </a:r>
            <a:r>
              <a:rPr lang="en-US" altLang="zh-CN" sz="2400" b="1" smtClean="0"/>
              <a:t>)</a:t>
            </a:r>
            <a:r>
              <a:rPr lang="en-US" altLang="zh-CN" sz="2400" b="1" smtClean="0">
                <a:sym typeface="Symbol" panose="05050102010706020507" pitchFamily="18" charset="2"/>
              </a:rPr>
              <a:t>(j</a:t>
            </a:r>
            <a:r>
              <a:rPr lang="en-US" altLang="zh-CN" sz="2400" b="1" baseline="-25000" smtClean="0">
                <a:sym typeface="Symbol" panose="05050102010706020507" pitchFamily="18" charset="2"/>
              </a:rPr>
              <a:t>2</a:t>
            </a:r>
            <a:r>
              <a:rPr lang="en-US" altLang="zh-CN" sz="2400" b="1" smtClean="0">
                <a:sym typeface="Symbol" panose="05050102010706020507" pitchFamily="18" charset="2"/>
              </a:rPr>
              <a:t>-1)+ </a:t>
            </a:r>
            <a:r>
              <a:rPr lang="en-US" altLang="zh-CN" sz="2400" b="1" smtClean="0">
                <a:ea typeface="Arial Unicode MS" pitchFamily="34" charset="-122"/>
              </a:rPr>
              <a:t>…</a:t>
            </a:r>
            <a:r>
              <a:rPr lang="en-US" altLang="zh-CN" sz="2400" b="1" smtClean="0">
                <a:sym typeface="Symbol" panose="05050102010706020507" pitchFamily="18" charset="2"/>
              </a:rPr>
              <a:t> </a:t>
            </a:r>
          </a:p>
          <a:p>
            <a:pPr marL="0" indent="0" eaLnBrk="1" hangingPunct="1">
              <a:lnSpc>
                <a:spcPct val="110000"/>
              </a:lnSpc>
              <a:buFont typeface="Wingdings" panose="05000000000000000000" pitchFamily="2" charset="2"/>
              <a:buNone/>
            </a:pPr>
            <a:r>
              <a:rPr lang="en-US" altLang="zh-CN" sz="2400" b="1" smtClean="0">
                <a:sym typeface="Symbol" panose="05050102010706020507" pitchFamily="18" charset="2"/>
              </a:rPr>
              <a:t>                             + </a:t>
            </a:r>
            <a:r>
              <a:rPr lang="en-US" altLang="zh-CN" sz="2400" b="1" smtClean="0"/>
              <a:t>b</a:t>
            </a:r>
            <a:r>
              <a:rPr lang="en-US" altLang="zh-CN" sz="2400" b="1" baseline="-25000" smtClean="0"/>
              <a:t>n</a:t>
            </a:r>
            <a:r>
              <a:rPr lang="en-US" altLang="zh-CN" sz="2400" b="1" smtClean="0">
                <a:sym typeface="Symbol" panose="05050102010706020507" pitchFamily="18" charset="2"/>
              </a:rPr>
              <a:t>(j</a:t>
            </a:r>
            <a:r>
              <a:rPr lang="en-US" altLang="zh-CN" sz="2400" b="1" baseline="-25000" smtClean="0">
                <a:sym typeface="Symbol" panose="05050102010706020507" pitchFamily="18" charset="2"/>
              </a:rPr>
              <a:t>n-1</a:t>
            </a:r>
            <a:r>
              <a:rPr lang="en-US" altLang="zh-CN" sz="2400" b="1" smtClean="0">
                <a:sym typeface="Symbol" panose="05050102010706020507" pitchFamily="18" charset="2"/>
              </a:rPr>
              <a:t>-1)+ (j</a:t>
            </a:r>
            <a:r>
              <a:rPr lang="en-US" altLang="zh-CN" sz="2400" b="1" baseline="-25000" smtClean="0">
                <a:sym typeface="Symbol" panose="05050102010706020507" pitchFamily="18" charset="2"/>
              </a:rPr>
              <a:t>n</a:t>
            </a:r>
            <a:r>
              <a:rPr lang="en-US" altLang="zh-CN" sz="2400" b="1" smtClean="0">
                <a:sym typeface="Symbol" panose="05050102010706020507" pitchFamily="18" charset="2"/>
              </a:rPr>
              <a:t>-1)] </a:t>
            </a:r>
            <a:r>
              <a:rPr lang="en-US" altLang="zh-CN" sz="2400" b="1" i="1" smtClean="0"/>
              <a:t>l                  </a:t>
            </a:r>
            <a:r>
              <a:rPr lang="en-US" altLang="zh-CN" sz="2400" b="1" smtClean="0"/>
              <a:t>(5-3)</a:t>
            </a:r>
          </a:p>
          <a:p>
            <a:pPr marL="0" indent="0" eaLnBrk="1" hangingPunct="1">
              <a:lnSpc>
                <a:spcPct val="110000"/>
              </a:lnSpc>
              <a:buFont typeface="Wingdings" panose="05000000000000000000" pitchFamily="2" charset="2"/>
              <a:buNone/>
            </a:pPr>
            <a:endParaRPr lang="zh-CN" altLang="en-US" sz="2400" b="1" smtClean="0">
              <a:latin typeface="宋体" panose="02010600030101010101" pitchFamily="2" charset="-122"/>
            </a:endParaRPr>
          </a:p>
        </p:txBody>
      </p:sp>
      <p:sp>
        <p:nvSpPr>
          <p:cNvPr id="3" name="Rectangle 2"/>
          <p:cNvSpPr>
            <a:spLocks noChangeArrowheads="1"/>
          </p:cNvSpPr>
          <p:nvPr/>
        </p:nvSpPr>
        <p:spPr bwMode="auto">
          <a:xfrm>
            <a:off x="395288" y="3470275"/>
            <a:ext cx="8362950" cy="1295400"/>
          </a:xfrm>
          <a:prstGeom prst="rect">
            <a:avLst/>
          </a:prstGeom>
          <a:noFill/>
          <a:ln w="9525">
            <a:noFill/>
            <a:miter lim="800000"/>
            <a:headEnd/>
            <a:tailEnd/>
          </a:ln>
        </p:spPr>
        <p:txBody>
          <a:bodyPr/>
          <a:lstStyle/>
          <a:p>
            <a:pPr marL="742950" lvl="1" indent="-285750">
              <a:spcBef>
                <a:spcPct val="20000"/>
              </a:spcBef>
              <a:buClr>
                <a:srgbClr val="CC3300"/>
              </a:buClr>
              <a:buFont typeface="Wingdings" pitchFamily="2" charset="2"/>
              <a:buChar char="F"/>
              <a:defRPr/>
            </a:pPr>
            <a:r>
              <a:rPr lang="en-US" altLang="zh-CN" sz="3600" dirty="0">
                <a:effectLst>
                  <a:outerShdw blurRad="38100" dist="38100" dir="2700000" algn="tl">
                    <a:srgbClr val="C0C0C0"/>
                  </a:outerShdw>
                </a:effectLst>
                <a:ea typeface="仿宋_GB2312" pitchFamily="49" charset="-122"/>
                <a:cs typeface="+mn-cs"/>
              </a:rPr>
              <a:t> </a:t>
            </a:r>
            <a:r>
              <a:rPr lang="zh-CN" altLang="en-US" dirty="0">
                <a:solidFill>
                  <a:schemeClr val="accent2"/>
                </a:solidFill>
                <a:ea typeface="仿宋_GB2312" pitchFamily="49" charset="-122"/>
                <a:cs typeface="+mn-cs"/>
              </a:rPr>
              <a:t>各维元素个数为</a:t>
            </a:r>
            <a:r>
              <a:rPr lang="zh-CN" altLang="en-US" b="0" dirty="0">
                <a:solidFill>
                  <a:schemeClr val="accent2"/>
                </a:solidFill>
                <a:ea typeface="仿宋_GB2312" pitchFamily="49" charset="-122"/>
                <a:cs typeface="+mn-cs"/>
              </a:rPr>
              <a:t>  </a:t>
            </a:r>
            <a:r>
              <a:rPr lang="en-US" altLang="zh-CN" i="1" dirty="0">
                <a:solidFill>
                  <a:schemeClr val="accent2"/>
                </a:solidFill>
                <a:ea typeface="仿宋_GB2312" pitchFamily="49" charset="-122"/>
                <a:cs typeface="+mn-cs"/>
              </a:rPr>
              <a:t>m</a:t>
            </a:r>
            <a:r>
              <a:rPr lang="en-US" altLang="zh-CN" baseline="-25000" dirty="0">
                <a:solidFill>
                  <a:schemeClr val="accent2"/>
                </a:solidFill>
                <a:ea typeface="仿宋_GB2312" pitchFamily="49" charset="-122"/>
                <a:cs typeface="+mn-cs"/>
              </a:rPr>
              <a:t>1</a:t>
            </a:r>
            <a:r>
              <a:rPr lang="en-US" altLang="zh-CN" i="1" dirty="0">
                <a:solidFill>
                  <a:schemeClr val="accent2"/>
                </a:solidFill>
                <a:ea typeface="仿宋_GB2312" pitchFamily="49" charset="-122"/>
                <a:cs typeface="+mn-cs"/>
              </a:rPr>
              <a:t>, m</a:t>
            </a:r>
            <a:r>
              <a:rPr lang="en-US" altLang="zh-CN" baseline="-25000" dirty="0">
                <a:solidFill>
                  <a:schemeClr val="accent2"/>
                </a:solidFill>
                <a:ea typeface="仿宋_GB2312" pitchFamily="49" charset="-122"/>
                <a:cs typeface="+mn-cs"/>
              </a:rPr>
              <a:t>2</a:t>
            </a:r>
            <a:r>
              <a:rPr lang="en-US" altLang="zh-CN" i="1" dirty="0">
                <a:solidFill>
                  <a:schemeClr val="accent2"/>
                </a:solidFill>
                <a:ea typeface="仿宋_GB2312" pitchFamily="49" charset="-122"/>
                <a:cs typeface="+mn-cs"/>
              </a:rPr>
              <a:t>, m</a:t>
            </a:r>
            <a:r>
              <a:rPr lang="en-US" altLang="zh-CN" baseline="-25000" dirty="0">
                <a:solidFill>
                  <a:schemeClr val="accent2"/>
                </a:solidFill>
                <a:ea typeface="仿宋_GB2312" pitchFamily="49" charset="-122"/>
                <a:cs typeface="+mn-cs"/>
              </a:rPr>
              <a:t>3</a:t>
            </a:r>
            <a:r>
              <a:rPr lang="en-US" altLang="zh-CN" i="1" dirty="0">
                <a:solidFill>
                  <a:schemeClr val="accent2"/>
                </a:solidFill>
                <a:ea typeface="仿宋_GB2312" pitchFamily="49" charset="-122"/>
                <a:cs typeface="+mn-cs"/>
              </a:rPr>
              <a:t>, …, </a:t>
            </a:r>
            <a:r>
              <a:rPr lang="en-US" altLang="zh-CN" i="1" dirty="0" err="1">
                <a:solidFill>
                  <a:schemeClr val="accent2"/>
                </a:solidFill>
                <a:ea typeface="仿宋_GB2312" pitchFamily="49" charset="-122"/>
                <a:cs typeface="+mn-cs"/>
              </a:rPr>
              <a:t>m</a:t>
            </a:r>
            <a:r>
              <a:rPr lang="en-US" altLang="zh-CN" i="1" baseline="-25000" dirty="0" err="1">
                <a:solidFill>
                  <a:schemeClr val="accent2"/>
                </a:solidFill>
                <a:ea typeface="仿宋_GB2312" pitchFamily="49" charset="-122"/>
                <a:cs typeface="+mn-cs"/>
              </a:rPr>
              <a:t>n</a:t>
            </a:r>
            <a:endParaRPr lang="en-US" altLang="zh-CN" i="1" baseline="-25000" dirty="0">
              <a:solidFill>
                <a:schemeClr val="accent2"/>
              </a:solidFill>
              <a:ea typeface="仿宋_GB2312" pitchFamily="49" charset="-122"/>
              <a:cs typeface="+mn-cs"/>
            </a:endParaRPr>
          </a:p>
          <a:p>
            <a:pPr marL="742950" lvl="1" indent="-285750">
              <a:spcBef>
                <a:spcPct val="20000"/>
              </a:spcBef>
              <a:buClr>
                <a:srgbClr val="CC3300"/>
              </a:buClr>
              <a:buFont typeface="Wingdings" pitchFamily="2" charset="2"/>
              <a:buChar char="F"/>
              <a:defRPr/>
            </a:pPr>
            <a:r>
              <a:rPr lang="en-US" altLang="zh-CN" dirty="0">
                <a:solidFill>
                  <a:schemeClr val="accent2"/>
                </a:solidFill>
                <a:ea typeface="仿宋_GB2312" pitchFamily="49" charset="-122"/>
                <a:cs typeface="+mn-cs"/>
              </a:rPr>
              <a:t> </a:t>
            </a:r>
            <a:r>
              <a:rPr lang="zh-CN" altLang="en-US" dirty="0">
                <a:solidFill>
                  <a:schemeClr val="accent2"/>
                </a:solidFill>
                <a:ea typeface="仿宋_GB2312" pitchFamily="49" charset="-122"/>
                <a:cs typeface="+mn-cs"/>
              </a:rPr>
              <a:t>下标为 </a:t>
            </a:r>
            <a:r>
              <a:rPr lang="en-US" altLang="zh-CN" i="1" dirty="0">
                <a:solidFill>
                  <a:schemeClr val="accent2"/>
                </a:solidFill>
                <a:ea typeface="仿宋_GB2312" pitchFamily="49" charset="-122"/>
                <a:cs typeface="+mn-cs"/>
              </a:rPr>
              <a:t>i</a:t>
            </a:r>
            <a:r>
              <a:rPr lang="en-US" altLang="zh-CN" baseline="-25000" dirty="0">
                <a:solidFill>
                  <a:schemeClr val="accent2"/>
                </a:solidFill>
                <a:ea typeface="仿宋_GB2312" pitchFamily="49" charset="-122"/>
                <a:cs typeface="+mn-cs"/>
              </a:rPr>
              <a:t>1</a:t>
            </a:r>
            <a:r>
              <a:rPr lang="en-US" altLang="zh-CN" i="1" dirty="0">
                <a:solidFill>
                  <a:schemeClr val="accent2"/>
                </a:solidFill>
                <a:ea typeface="仿宋_GB2312" pitchFamily="49" charset="-122"/>
                <a:cs typeface="+mn-cs"/>
              </a:rPr>
              <a:t>, i</a:t>
            </a:r>
            <a:r>
              <a:rPr lang="en-US" altLang="zh-CN" baseline="-25000" dirty="0">
                <a:solidFill>
                  <a:schemeClr val="accent2"/>
                </a:solidFill>
                <a:ea typeface="仿宋_GB2312" pitchFamily="49" charset="-122"/>
                <a:cs typeface="+mn-cs"/>
              </a:rPr>
              <a:t>2</a:t>
            </a:r>
            <a:r>
              <a:rPr lang="en-US" altLang="zh-CN" i="1" dirty="0">
                <a:solidFill>
                  <a:schemeClr val="accent2"/>
                </a:solidFill>
                <a:ea typeface="仿宋_GB2312" pitchFamily="49" charset="-122"/>
                <a:cs typeface="+mn-cs"/>
              </a:rPr>
              <a:t>, i</a:t>
            </a:r>
            <a:r>
              <a:rPr lang="en-US" altLang="zh-CN" baseline="-25000" dirty="0">
                <a:solidFill>
                  <a:schemeClr val="accent2"/>
                </a:solidFill>
                <a:ea typeface="仿宋_GB2312" pitchFamily="49" charset="-122"/>
                <a:cs typeface="+mn-cs"/>
              </a:rPr>
              <a:t>3</a:t>
            </a:r>
            <a:r>
              <a:rPr lang="en-US" altLang="zh-CN" i="1" dirty="0">
                <a:solidFill>
                  <a:schemeClr val="accent2"/>
                </a:solidFill>
                <a:ea typeface="仿宋_GB2312" pitchFamily="49" charset="-122"/>
                <a:cs typeface="+mn-cs"/>
              </a:rPr>
              <a:t>, …, i</a:t>
            </a:r>
            <a:r>
              <a:rPr lang="en-US" altLang="zh-CN" i="1" baseline="-25000" dirty="0">
                <a:solidFill>
                  <a:schemeClr val="accent2"/>
                </a:solidFill>
                <a:ea typeface="仿宋_GB2312" pitchFamily="49" charset="-122"/>
                <a:cs typeface="+mn-cs"/>
              </a:rPr>
              <a:t>n</a:t>
            </a:r>
            <a:r>
              <a:rPr lang="en-US" altLang="zh-CN" dirty="0">
                <a:solidFill>
                  <a:schemeClr val="accent2"/>
                </a:solidFill>
                <a:ea typeface="仿宋_GB2312" pitchFamily="49" charset="-122"/>
                <a:cs typeface="+mn-cs"/>
              </a:rPr>
              <a:t> </a:t>
            </a:r>
            <a:r>
              <a:rPr lang="zh-CN" altLang="en-US" dirty="0">
                <a:solidFill>
                  <a:schemeClr val="accent2"/>
                </a:solidFill>
                <a:ea typeface="仿宋_GB2312" pitchFamily="49" charset="-122"/>
                <a:cs typeface="+mn-cs"/>
              </a:rPr>
              <a:t>的数组元素的存储位置：</a:t>
            </a:r>
            <a:r>
              <a:rPr lang="zh-CN" altLang="en-US" dirty="0">
                <a:ea typeface="仿宋_GB2312" pitchFamily="49" charset="-122"/>
                <a:cs typeface="+mn-cs"/>
              </a:rPr>
              <a:t> </a:t>
            </a:r>
          </a:p>
        </p:txBody>
      </p:sp>
      <p:graphicFrame>
        <p:nvGraphicFramePr>
          <p:cNvPr id="41988" name="Object 3"/>
          <p:cNvGraphicFramePr>
            <a:graphicFrameLocks noChangeAspect="1"/>
          </p:cNvGraphicFramePr>
          <p:nvPr/>
        </p:nvGraphicFramePr>
        <p:xfrm>
          <a:off x="904875" y="4540250"/>
          <a:ext cx="7343775" cy="2201863"/>
        </p:xfrm>
        <a:graphic>
          <a:graphicData uri="http://schemas.openxmlformats.org/presentationml/2006/ole">
            <mc:AlternateContent xmlns:mc="http://schemas.openxmlformats.org/markup-compatibility/2006">
              <mc:Choice xmlns:v="urn:schemas-microsoft-com:vml" Requires="v">
                <p:oleObj spid="_x0000_s41990" name="公式" r:id="rId3" imgW="2705100" imgH="965200" progId="Equation.3">
                  <p:embed/>
                </p:oleObj>
              </mc:Choice>
              <mc:Fallback>
                <p:oleObj name="公式" r:id="rId3" imgW="2705100" imgH="965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875" y="4540250"/>
                        <a:ext cx="7343775"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89" name="Rectangle 4"/>
          <p:cNvSpPr>
            <a:spLocks noChangeArrowheads="1"/>
          </p:cNvSpPr>
          <p:nvPr/>
        </p:nvSpPr>
        <p:spPr bwMode="auto">
          <a:xfrm>
            <a:off x="0" y="0"/>
            <a:ext cx="1763713" cy="515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0"/>
              </a:spcBef>
              <a:buFontTx/>
              <a:buNone/>
            </a:pPr>
            <a:r>
              <a:rPr lang="en-US" altLang="zh-CN">
                <a:latin typeface="楷体_GB2312"/>
                <a:ea typeface="楷体_GB2312"/>
                <a:cs typeface="楷体_GB2312"/>
              </a:rPr>
              <a:t>n</a:t>
            </a:r>
            <a:r>
              <a:rPr lang="zh-CN" altLang="en-US">
                <a:latin typeface="楷体_GB2312"/>
                <a:ea typeface="楷体_GB2312"/>
                <a:cs typeface="楷体_GB2312"/>
              </a:rPr>
              <a:t>维数组</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239713" y="903288"/>
            <a:ext cx="7339012"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0"/>
              </a:spcBef>
              <a:buFontTx/>
              <a:buNone/>
            </a:pPr>
            <a:r>
              <a:rPr lang="zh-CN" altLang="en-US" sz="4000">
                <a:solidFill>
                  <a:srgbClr val="CC00CC"/>
                </a:solidFill>
                <a:latin typeface="华文楷体" panose="02010600040101010101" pitchFamily="2" charset="-122"/>
                <a:ea typeface="华文楷体" panose="02010600040101010101" pitchFamily="2" charset="-122"/>
                <a:cs typeface="楷体_GB2312"/>
              </a:rPr>
              <a:t>第</a:t>
            </a:r>
            <a:r>
              <a:rPr lang="en-US" altLang="zh-CN" sz="4000">
                <a:solidFill>
                  <a:srgbClr val="CC00CC"/>
                </a:solidFill>
                <a:latin typeface="华文楷体" panose="02010600040101010101" pitchFamily="2" charset="-122"/>
                <a:ea typeface="华文楷体" panose="02010600040101010101" pitchFamily="2" charset="-122"/>
                <a:cs typeface="楷体_GB2312"/>
              </a:rPr>
              <a:t>5</a:t>
            </a:r>
            <a:r>
              <a:rPr lang="zh-CN" altLang="en-US" sz="4000">
                <a:solidFill>
                  <a:srgbClr val="CC00CC"/>
                </a:solidFill>
                <a:latin typeface="华文楷体" panose="02010600040101010101" pitchFamily="2" charset="-122"/>
                <a:ea typeface="华文楷体" panose="02010600040101010101" pitchFamily="2" charset="-122"/>
                <a:cs typeface="楷体_GB2312"/>
              </a:rPr>
              <a:t>章　数组和广义表 </a:t>
            </a:r>
          </a:p>
          <a:p>
            <a:pPr>
              <a:spcBef>
                <a:spcPct val="0"/>
              </a:spcBef>
              <a:buFontTx/>
              <a:buNone/>
            </a:pPr>
            <a:endParaRPr lang="en-US" altLang="zh-CN" sz="4000">
              <a:solidFill>
                <a:srgbClr val="CC00CC"/>
              </a:solidFill>
              <a:latin typeface="Arial" panose="020B0604020202020204" pitchFamily="34" charset="0"/>
              <a:ea typeface="华文楷体" panose="02010600040101010101" pitchFamily="2" charset="-122"/>
              <a:cs typeface="楷体_GB2312"/>
            </a:endParaRPr>
          </a:p>
        </p:txBody>
      </p:sp>
      <p:sp>
        <p:nvSpPr>
          <p:cNvPr id="21507" name="Line 5"/>
          <p:cNvSpPr>
            <a:spLocks noChangeShapeType="1"/>
          </p:cNvSpPr>
          <p:nvPr/>
        </p:nvSpPr>
        <p:spPr bwMode="auto">
          <a:xfrm>
            <a:off x="0" y="1306513"/>
            <a:ext cx="91440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1508"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5375" y="596900"/>
            <a:ext cx="8112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1897" name="Rectangle 9"/>
          <p:cNvSpPr>
            <a:spLocks noChangeArrowheads="1"/>
          </p:cNvSpPr>
          <p:nvPr/>
        </p:nvSpPr>
        <p:spPr bwMode="auto">
          <a:xfrm>
            <a:off x="1009650" y="2492375"/>
            <a:ext cx="7246938" cy="3097213"/>
          </a:xfrm>
          <a:prstGeom prst="rect">
            <a:avLst/>
          </a:prstGeom>
          <a:solidFill>
            <a:srgbClr val="CCCCFF"/>
          </a:solidFill>
          <a:ln w="9525">
            <a:solidFill>
              <a:srgbClr val="0037E8"/>
            </a:solidFill>
            <a:miter lim="800000"/>
            <a:headEnd/>
            <a:tailEnd/>
          </a:ln>
          <a:effectLst>
            <a:outerShdw dist="107763" dir="18900000" algn="ctr" rotWithShape="0">
              <a:srgbClr val="808080"/>
            </a:outerShdw>
          </a:effectLst>
        </p:spPr>
        <p:txBody>
          <a:bodyPr/>
          <a:lstStyle/>
          <a:p>
            <a:pPr marL="342900" indent="-342900" algn="just">
              <a:lnSpc>
                <a:spcPct val="170000"/>
              </a:lnSpc>
              <a:spcBef>
                <a:spcPct val="50000"/>
              </a:spcBef>
              <a:defRPr/>
            </a:pPr>
            <a:r>
              <a:rPr lang="en-US" altLang="zh-CN" sz="3200" dirty="0">
                <a:latin typeface="华文楷体" pitchFamily="2" charset="-122"/>
                <a:ea typeface="华文楷体" pitchFamily="2" charset="-122"/>
                <a:cs typeface="+mn-cs"/>
              </a:rPr>
              <a:t>5.1  </a:t>
            </a:r>
            <a:r>
              <a:rPr lang="zh-CN" altLang="en-US" sz="3200" dirty="0">
                <a:latin typeface="华文楷体" pitchFamily="2" charset="-122"/>
                <a:ea typeface="华文楷体" pitchFamily="2" charset="-122"/>
                <a:cs typeface="+mn-cs"/>
              </a:rPr>
              <a:t>数组的定义</a:t>
            </a:r>
          </a:p>
          <a:p>
            <a:pPr marL="342900" indent="-342900">
              <a:spcBef>
                <a:spcPct val="20000"/>
              </a:spcBef>
              <a:defRPr/>
            </a:pPr>
            <a:r>
              <a:rPr lang="en-US" altLang="zh-CN" sz="3200" dirty="0">
                <a:latin typeface="华文楷体" pitchFamily="2" charset="-122"/>
                <a:ea typeface="华文楷体" pitchFamily="2" charset="-122"/>
                <a:cs typeface="+mn-cs"/>
              </a:rPr>
              <a:t>5.2  </a:t>
            </a:r>
            <a:r>
              <a:rPr lang="zh-CN" altLang="en-US" sz="3200" dirty="0">
                <a:latin typeface="华文楷体" pitchFamily="2" charset="-122"/>
                <a:ea typeface="华文楷体" pitchFamily="2" charset="-122"/>
                <a:cs typeface="+mn-cs"/>
              </a:rPr>
              <a:t>数组的顺序存储和操作</a:t>
            </a:r>
          </a:p>
          <a:p>
            <a:pPr marL="342900" indent="-342900">
              <a:spcBef>
                <a:spcPct val="20000"/>
              </a:spcBef>
              <a:defRPr/>
            </a:pPr>
            <a:r>
              <a:rPr lang="en-US" altLang="zh-CN" sz="3200" dirty="0">
                <a:solidFill>
                  <a:schemeClr val="tx2"/>
                </a:solidFill>
                <a:latin typeface="华文楷体" pitchFamily="2" charset="-122"/>
                <a:ea typeface="华文楷体" pitchFamily="2" charset="-122"/>
                <a:cs typeface="+mn-cs"/>
              </a:rPr>
              <a:t>5.3  </a:t>
            </a:r>
            <a:r>
              <a:rPr lang="zh-CN" altLang="en-US" sz="3200" dirty="0">
                <a:solidFill>
                  <a:schemeClr val="tx2"/>
                </a:solidFill>
                <a:latin typeface="华文楷体" pitchFamily="2" charset="-122"/>
                <a:ea typeface="华文楷体" pitchFamily="2" charset="-122"/>
                <a:cs typeface="+mn-cs"/>
              </a:rPr>
              <a:t>数组的压缩存储</a:t>
            </a:r>
            <a:endParaRPr lang="en-US" altLang="zh-CN" sz="3200" dirty="0">
              <a:solidFill>
                <a:schemeClr val="tx2"/>
              </a:solidFill>
              <a:latin typeface="华文楷体" pitchFamily="2" charset="-122"/>
              <a:ea typeface="华文楷体" pitchFamily="2" charset="-122"/>
              <a:cs typeface="+mn-cs"/>
            </a:endParaRPr>
          </a:p>
          <a:p>
            <a:pPr marL="342900" indent="-342900">
              <a:spcBef>
                <a:spcPct val="20000"/>
              </a:spcBef>
              <a:defRPr/>
            </a:pPr>
            <a:r>
              <a:rPr lang="en-US" altLang="zh-CN" sz="3200" dirty="0">
                <a:solidFill>
                  <a:schemeClr val="tx2"/>
                </a:solidFill>
                <a:latin typeface="华文楷体" pitchFamily="2" charset="-122"/>
                <a:ea typeface="华文楷体" pitchFamily="2" charset="-122"/>
                <a:cs typeface="+mn-cs"/>
              </a:rPr>
              <a:t>5.4  </a:t>
            </a:r>
            <a:r>
              <a:rPr lang="zh-CN" altLang="en-US" sz="3200" dirty="0">
                <a:solidFill>
                  <a:schemeClr val="tx2"/>
                </a:solidFill>
                <a:latin typeface="华文楷体" pitchFamily="2" charset="-122"/>
                <a:ea typeface="华文楷体" pitchFamily="2" charset="-122"/>
                <a:cs typeface="+mn-cs"/>
              </a:rPr>
              <a:t>广义表</a:t>
            </a:r>
            <a:endParaRPr lang="zh-CN" altLang="en-US" sz="3200" dirty="0">
              <a:latin typeface="华文楷体" pitchFamily="2" charset="-122"/>
              <a:ea typeface="华文楷体" pitchFamily="2" charset="-122"/>
              <a:cs typeface="+mn-cs"/>
            </a:endParaRPr>
          </a:p>
          <a:p>
            <a:pPr marL="342900" indent="-342900">
              <a:spcBef>
                <a:spcPct val="20000"/>
              </a:spcBef>
              <a:defRPr/>
            </a:pPr>
            <a:r>
              <a:rPr lang="zh-CN" altLang="en-US" sz="3200" dirty="0">
                <a:latin typeface="华文楷体" pitchFamily="2" charset="-122"/>
                <a:ea typeface="华文楷体" pitchFamily="2" charset="-122"/>
                <a:cs typeface="+mn-cs"/>
              </a:rPr>
              <a:t>   </a:t>
            </a:r>
          </a:p>
          <a:p>
            <a:pPr marL="342900" indent="-342900">
              <a:spcBef>
                <a:spcPct val="20000"/>
              </a:spcBef>
              <a:defRPr/>
            </a:pPr>
            <a:r>
              <a:rPr lang="zh-CN" altLang="en-US" sz="3200" dirty="0">
                <a:latin typeface="华文楷体" pitchFamily="2" charset="-122"/>
                <a:ea typeface="华文楷体" pitchFamily="2" charset="-122"/>
                <a:cs typeface="+mn-cs"/>
              </a:rPr>
              <a:t>        </a:t>
            </a:r>
          </a:p>
        </p:txBody>
      </p:sp>
      <p:sp>
        <p:nvSpPr>
          <p:cNvPr id="21510" name="Rectangle 10"/>
          <p:cNvSpPr>
            <a:spLocks noChangeArrowheads="1"/>
          </p:cNvSpPr>
          <p:nvPr/>
        </p:nvSpPr>
        <p:spPr bwMode="auto">
          <a:xfrm>
            <a:off x="1177925" y="1570038"/>
            <a:ext cx="6400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lang="zh-CN" altLang="en-US" sz="4800">
                <a:solidFill>
                  <a:schemeClr val="accent1"/>
                </a:solidFill>
                <a:latin typeface="华文楷体" panose="02010600040101010101" pitchFamily="2" charset="-122"/>
                <a:ea typeface="华文楷体" panose="02010600040101010101" pitchFamily="2" charset="-122"/>
                <a:cs typeface="楷体_GB2312"/>
              </a:rPr>
              <a:t>教学内容</a:t>
            </a:r>
            <a:endParaRPr lang="zh-CN" altLang="en-US" sz="4400">
              <a:solidFill>
                <a:schemeClr val="accent1"/>
              </a:solidFill>
              <a:latin typeface="华文楷体" panose="02010600040101010101" pitchFamily="2" charset="-122"/>
              <a:ea typeface="华文楷体" panose="02010600040101010101" pitchFamily="2" charset="-122"/>
              <a:cs typeface="楷体_GB231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1143000" y="211138"/>
            <a:ext cx="6705600" cy="91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4000" smtClean="0">
                <a:effectLst/>
                <a:cs typeface="Arial" panose="020B0604020202020204" pitchFamily="34" charset="0"/>
              </a:rPr>
              <a:t>5.3  </a:t>
            </a:r>
            <a:r>
              <a:rPr lang="zh-CN" altLang="en-US" sz="4000" smtClean="0">
                <a:effectLst/>
                <a:latin typeface="楷体_GB2312"/>
                <a:ea typeface="楷体_GB2312"/>
                <a:cs typeface="楷体_GB2312"/>
              </a:rPr>
              <a:t>矩阵的压缩存储</a:t>
            </a:r>
          </a:p>
        </p:txBody>
      </p:sp>
      <p:sp>
        <p:nvSpPr>
          <p:cNvPr id="43011" name="Rectangle 3"/>
          <p:cNvSpPr>
            <a:spLocks noGrp="1" noChangeArrowheads="1"/>
          </p:cNvSpPr>
          <p:nvPr>
            <p:ph/>
          </p:nvPr>
        </p:nvSpPr>
        <p:spPr>
          <a:xfrm>
            <a:off x="152400" y="1287463"/>
            <a:ext cx="8839200" cy="5165725"/>
          </a:xfrm>
        </p:spPr>
        <p:txBody>
          <a:bodyPr/>
          <a:lstStyle/>
          <a:p>
            <a:pPr marL="0" indent="0" eaLnBrk="1" hangingPunct="1">
              <a:lnSpc>
                <a:spcPct val="110000"/>
              </a:lnSpc>
              <a:buFont typeface="Wingdings" panose="05000000000000000000" pitchFamily="2" charset="2"/>
              <a:buNone/>
            </a:pPr>
            <a:r>
              <a:rPr lang="zh-CN" altLang="en-US" smtClean="0">
                <a:latin typeface="宋体" panose="02010600030101010101" pitchFamily="2" charset="-122"/>
              </a:rPr>
              <a:t>    </a:t>
            </a:r>
            <a:r>
              <a:rPr lang="zh-CN" altLang="en-US" sz="2400" b="1" smtClean="0">
                <a:latin typeface="宋体" panose="02010600030101010101" pitchFamily="2" charset="-122"/>
              </a:rPr>
              <a:t>在科学与工程计算问题中，矩阵是一种常用的数学对象，在编程时通常将一个矩阵描述为一个二维数组。便于进行随机存取和各种矩阵运算。</a:t>
            </a:r>
          </a:p>
          <a:p>
            <a:pPr marL="0" indent="0" eaLnBrk="1" hangingPunct="1">
              <a:lnSpc>
                <a:spcPct val="110000"/>
              </a:lnSpc>
              <a:buFont typeface="Wingdings" panose="05000000000000000000" pitchFamily="2" charset="2"/>
              <a:buNone/>
            </a:pPr>
            <a:r>
              <a:rPr lang="zh-CN" altLang="en-US" sz="2400" smtClean="0">
                <a:latin typeface="宋体" panose="02010600030101010101" pitchFamily="2" charset="-122"/>
              </a:rPr>
              <a:t>    </a:t>
            </a:r>
            <a:r>
              <a:rPr lang="zh-CN" altLang="en-US" sz="2400" b="1" smtClean="0">
                <a:latin typeface="宋体" panose="02010600030101010101" pitchFamily="2" charset="-122"/>
              </a:rPr>
              <a:t>对于</a:t>
            </a:r>
            <a:r>
              <a:rPr lang="zh-CN" altLang="en-US" sz="2400" b="1" smtClean="0">
                <a:solidFill>
                  <a:schemeClr val="folHlink"/>
                </a:solidFill>
                <a:latin typeface="宋体" panose="02010600030101010101" pitchFamily="2" charset="-122"/>
              </a:rPr>
              <a:t>高阶矩阵</a:t>
            </a:r>
            <a:r>
              <a:rPr lang="zh-CN" altLang="en-US" sz="2400" b="1" smtClean="0">
                <a:latin typeface="宋体" panose="02010600030101010101" pitchFamily="2" charset="-122"/>
              </a:rPr>
              <a:t>，若其中</a:t>
            </a:r>
            <a:r>
              <a:rPr lang="zh-CN" altLang="en-US" sz="2400" b="1" smtClean="0">
                <a:solidFill>
                  <a:schemeClr val="accent1"/>
                </a:solidFill>
                <a:latin typeface="宋体" panose="02010600030101010101" pitchFamily="2" charset="-122"/>
              </a:rPr>
              <a:t>非零元素呈某种规律分布</a:t>
            </a:r>
            <a:r>
              <a:rPr lang="zh-CN" altLang="en-US" sz="2400" b="1" smtClean="0">
                <a:latin typeface="宋体" panose="02010600030101010101" pitchFamily="2" charset="-122"/>
              </a:rPr>
              <a:t>或者</a:t>
            </a:r>
            <a:r>
              <a:rPr lang="zh-CN" altLang="en-US" sz="2400" b="1" smtClean="0">
                <a:solidFill>
                  <a:schemeClr val="accent1"/>
                </a:solidFill>
                <a:latin typeface="宋体" panose="02010600030101010101" pitchFamily="2" charset="-122"/>
              </a:rPr>
              <a:t>矩阵中有大量的零元素</a:t>
            </a:r>
            <a:r>
              <a:rPr lang="zh-CN" altLang="en-US" sz="2400" b="1" smtClean="0">
                <a:latin typeface="宋体" panose="02010600030101010101" pitchFamily="2" charset="-122"/>
              </a:rPr>
              <a:t>，若仍然用常规方法存储，将造成存储空间的大量浪费。对这类矩阵进行压缩存储：</a:t>
            </a:r>
          </a:p>
          <a:p>
            <a:pPr marL="533400" lvl="1" indent="0" eaLnBrk="1" hangingPunct="1">
              <a:lnSpc>
                <a:spcPct val="110000"/>
              </a:lnSpc>
              <a:buFontTx/>
              <a:buNone/>
            </a:pPr>
            <a:r>
              <a:rPr lang="zh-CN" altLang="en-US" sz="2400" b="1" smtClean="0">
                <a:solidFill>
                  <a:schemeClr val="folHlink"/>
                </a:solidFill>
                <a:latin typeface="宋体" panose="02010600030101010101" pitchFamily="2" charset="-122"/>
              </a:rPr>
              <a:t>◆</a:t>
            </a:r>
            <a:r>
              <a:rPr lang="zh-CN" altLang="en-US" sz="2400" b="1" smtClean="0">
                <a:latin typeface="宋体" panose="02010600030101010101" pitchFamily="2" charset="-122"/>
              </a:rPr>
              <a:t> 多个相同的非零元素只分配一个存储空间</a:t>
            </a:r>
            <a:r>
              <a:rPr lang="zh-CN" altLang="en-US" sz="2400" smtClean="0">
                <a:latin typeface="宋体" panose="02010600030101010101" pitchFamily="2" charset="-122"/>
                <a:cs typeface="Times New Roman" panose="02020603050405020304" pitchFamily="18" charset="0"/>
              </a:rPr>
              <a:t>；</a:t>
            </a:r>
            <a:endParaRPr lang="zh-CN" altLang="en-US" sz="2400" smtClean="0">
              <a:latin typeface="宋体" panose="02010600030101010101" pitchFamily="2" charset="-122"/>
            </a:endParaRPr>
          </a:p>
          <a:p>
            <a:pPr marL="533400" lvl="1" indent="0" eaLnBrk="1" hangingPunct="1">
              <a:lnSpc>
                <a:spcPct val="110000"/>
              </a:lnSpc>
              <a:buFontTx/>
              <a:buNone/>
            </a:pPr>
            <a:r>
              <a:rPr lang="zh-CN" altLang="en-US" sz="2400" b="1" smtClean="0">
                <a:solidFill>
                  <a:schemeClr val="folHlink"/>
                </a:solidFill>
                <a:latin typeface="宋体" panose="02010600030101010101" pitchFamily="2" charset="-122"/>
              </a:rPr>
              <a:t>◆</a:t>
            </a:r>
            <a:r>
              <a:rPr lang="zh-CN" altLang="en-US" sz="2400" b="1" smtClean="0">
                <a:latin typeface="宋体" panose="02010600030101010101" pitchFamily="2" charset="-122"/>
              </a:rPr>
              <a:t> 零元素不分配空间。</a:t>
            </a:r>
          </a:p>
        </p:txBody>
      </p:sp>
    </p:spTree>
  </p:cSld>
  <p:clrMapOvr>
    <a:masterClrMapping/>
  </p:clrMapOvr>
  <p:transition spd="slow">
    <p:blinds/>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1309688" y="147638"/>
            <a:ext cx="5638800" cy="833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4000" smtClean="0">
                <a:effectLst/>
              </a:rPr>
              <a:t>5.3.1   </a:t>
            </a:r>
            <a:r>
              <a:rPr lang="zh-CN" altLang="en-US" sz="4000" smtClean="0">
                <a:effectLst/>
                <a:latin typeface="楷体_GB2312"/>
                <a:ea typeface="楷体_GB2312"/>
                <a:cs typeface="楷体_GB2312"/>
              </a:rPr>
              <a:t>特殊矩阵</a:t>
            </a:r>
            <a:endParaRPr lang="zh-CN" altLang="en-US" sz="4000" smtClean="0">
              <a:solidFill>
                <a:schemeClr val="tx1"/>
              </a:solidFill>
              <a:effectLst/>
              <a:latin typeface="楷体_GB2312"/>
              <a:ea typeface="楷体_GB2312"/>
              <a:cs typeface="楷体_GB2312"/>
            </a:endParaRPr>
          </a:p>
        </p:txBody>
      </p:sp>
      <p:sp>
        <p:nvSpPr>
          <p:cNvPr id="45059" name="Rectangle 3"/>
          <p:cNvSpPr>
            <a:spLocks noGrp="1" noChangeArrowheads="1"/>
          </p:cNvSpPr>
          <p:nvPr>
            <p:ph/>
          </p:nvPr>
        </p:nvSpPr>
        <p:spPr>
          <a:xfrm>
            <a:off x="228600" y="908050"/>
            <a:ext cx="8664575" cy="2481263"/>
          </a:xfrm>
        </p:spPr>
        <p:txBody>
          <a:bodyPr/>
          <a:lstStyle/>
          <a:p>
            <a:pPr marL="0" indent="0" eaLnBrk="1" hangingPunct="1">
              <a:lnSpc>
                <a:spcPct val="110000"/>
              </a:lnSpc>
              <a:spcBef>
                <a:spcPct val="10000"/>
              </a:spcBef>
              <a:buFont typeface="Wingdings" panose="05000000000000000000" pitchFamily="2" charset="2"/>
              <a:buNone/>
            </a:pPr>
            <a:r>
              <a:rPr lang="zh-CN" altLang="en-US" sz="2400" b="1" smtClean="0">
                <a:solidFill>
                  <a:schemeClr val="folHlink"/>
                </a:solidFill>
                <a:latin typeface="宋体" panose="02010600030101010101" pitchFamily="2" charset="-122"/>
              </a:rPr>
              <a:t>特殊矩阵</a:t>
            </a:r>
            <a:r>
              <a:rPr lang="zh-CN" altLang="en-US" sz="2400" b="1" smtClean="0">
                <a:latin typeface="宋体" panose="02010600030101010101" pitchFamily="2" charset="-122"/>
              </a:rPr>
              <a:t>：是指非零元素或零元素的分布有一定规律的矩阵。</a:t>
            </a:r>
          </a:p>
          <a:p>
            <a:pPr marL="0" indent="0" eaLnBrk="1" hangingPunct="1">
              <a:lnSpc>
                <a:spcPct val="110000"/>
              </a:lnSpc>
              <a:spcBef>
                <a:spcPct val="10000"/>
              </a:spcBef>
              <a:buFont typeface="Wingdings" panose="05000000000000000000" pitchFamily="2" charset="2"/>
              <a:buNone/>
            </a:pPr>
            <a:r>
              <a:rPr lang="en-US" altLang="zh-CN" sz="2400" b="1" smtClean="0">
                <a:solidFill>
                  <a:schemeClr val="folHlink"/>
                </a:solidFill>
              </a:rPr>
              <a:t>1</a:t>
            </a:r>
            <a:r>
              <a:rPr lang="en-US" altLang="zh-CN" sz="2400" b="1" smtClean="0">
                <a:solidFill>
                  <a:schemeClr val="folHlink"/>
                </a:solidFill>
                <a:latin typeface="宋体" panose="02010600030101010101" pitchFamily="2" charset="-122"/>
              </a:rPr>
              <a:t>  </a:t>
            </a:r>
            <a:r>
              <a:rPr lang="zh-CN" altLang="en-US" sz="2400" b="1" smtClean="0">
                <a:solidFill>
                  <a:schemeClr val="folHlink"/>
                </a:solidFill>
                <a:latin typeface="楷体_GB2312"/>
                <a:ea typeface="楷体_GB2312"/>
                <a:cs typeface="楷体_GB2312"/>
              </a:rPr>
              <a:t>对称矩阵</a:t>
            </a:r>
            <a:r>
              <a:rPr lang="zh-CN" altLang="en-US" sz="2400" smtClean="0">
                <a:latin typeface="宋体" panose="02010600030101010101" pitchFamily="2" charset="-122"/>
              </a:rPr>
              <a:t> </a:t>
            </a:r>
          </a:p>
          <a:p>
            <a:pPr marL="0" indent="0" eaLnBrk="1" hangingPunct="1">
              <a:lnSpc>
                <a:spcPct val="110000"/>
              </a:lnSpc>
              <a:spcBef>
                <a:spcPct val="10000"/>
              </a:spcBef>
              <a:buFont typeface="Wingdings" panose="05000000000000000000" pitchFamily="2" charset="2"/>
              <a:buNone/>
            </a:pPr>
            <a:r>
              <a:rPr lang="zh-CN" altLang="en-US" sz="2400" smtClean="0">
                <a:latin typeface="宋体" panose="02010600030101010101" pitchFamily="2" charset="-122"/>
              </a:rPr>
              <a:t>   </a:t>
            </a:r>
            <a:r>
              <a:rPr lang="zh-CN" altLang="en-US" sz="2400" b="1" smtClean="0">
                <a:latin typeface="宋体" panose="02010600030101010101" pitchFamily="2" charset="-122"/>
              </a:rPr>
              <a:t>若一个</a:t>
            </a:r>
            <a:r>
              <a:rPr lang="en-US" altLang="zh-CN" sz="2400" b="1" smtClean="0"/>
              <a:t>n</a:t>
            </a:r>
            <a:r>
              <a:rPr lang="zh-CN" altLang="en-US" sz="2400" b="1" smtClean="0">
                <a:latin typeface="宋体" panose="02010600030101010101" pitchFamily="2" charset="-122"/>
              </a:rPr>
              <a:t>阶方阵</a:t>
            </a:r>
            <a:r>
              <a:rPr lang="en-US" altLang="zh-CN" sz="2400" b="1" smtClean="0"/>
              <a:t>A=(a</a:t>
            </a:r>
            <a:r>
              <a:rPr lang="en-US" altLang="zh-CN" sz="2400" b="1" baseline="-18000" smtClean="0"/>
              <a:t>ij</a:t>
            </a:r>
            <a:r>
              <a:rPr lang="en-US" altLang="zh-CN" sz="2400" b="1" smtClean="0"/>
              <a:t>)</a:t>
            </a:r>
            <a:r>
              <a:rPr lang="en-US" altLang="zh-CN" sz="2400" b="1" baseline="-25000" smtClean="0"/>
              <a:t>n</a:t>
            </a:r>
            <a:r>
              <a:rPr lang="en-US" altLang="zh-CN" sz="2400" b="1" baseline="-25000" smtClean="0">
                <a:sym typeface="Symbol" panose="05050102010706020507" pitchFamily="18" charset="2"/>
              </a:rPr>
              <a:t></a:t>
            </a:r>
            <a:r>
              <a:rPr lang="en-US" altLang="zh-CN" sz="2400" b="1" baseline="-25000" smtClean="0"/>
              <a:t>n</a:t>
            </a:r>
            <a:r>
              <a:rPr lang="zh-CN" altLang="en-US" sz="2400" b="1" smtClean="0">
                <a:latin typeface="宋体" panose="02010600030101010101" pitchFamily="2" charset="-122"/>
              </a:rPr>
              <a:t>中的元素满足性质：</a:t>
            </a:r>
          </a:p>
          <a:p>
            <a:pPr marL="1079500" lvl="2" indent="0" eaLnBrk="1" hangingPunct="1">
              <a:lnSpc>
                <a:spcPct val="110000"/>
              </a:lnSpc>
              <a:spcBef>
                <a:spcPct val="10000"/>
              </a:spcBef>
              <a:buFont typeface="Wingdings" panose="05000000000000000000" pitchFamily="2" charset="2"/>
              <a:buNone/>
            </a:pPr>
            <a:r>
              <a:rPr lang="en-US" altLang="zh-CN" b="1" smtClean="0"/>
              <a:t>a</a:t>
            </a:r>
            <a:r>
              <a:rPr lang="en-US" altLang="zh-CN" b="1" baseline="-18000" smtClean="0"/>
              <a:t>ij</a:t>
            </a:r>
            <a:r>
              <a:rPr lang="en-US" altLang="zh-CN" b="1" smtClean="0"/>
              <a:t>=a</a:t>
            </a:r>
            <a:r>
              <a:rPr lang="en-US" altLang="zh-CN" b="1" baseline="-18000" smtClean="0"/>
              <a:t>ji</a:t>
            </a:r>
            <a:r>
              <a:rPr lang="en-US" altLang="zh-CN" b="1" smtClean="0"/>
              <a:t>   1≦i,j≦n</a:t>
            </a:r>
            <a:r>
              <a:rPr lang="zh-CN" altLang="en-US" b="1" smtClean="0"/>
              <a:t>且</a:t>
            </a:r>
            <a:r>
              <a:rPr lang="en-US" altLang="zh-CN" b="1" smtClean="0"/>
              <a:t>i</a:t>
            </a:r>
            <a:r>
              <a:rPr lang="en-US" altLang="zh-CN" b="1" smtClean="0">
                <a:ea typeface="Arial Unicode MS" pitchFamily="34" charset="-122"/>
              </a:rPr>
              <a:t>≠</a:t>
            </a:r>
            <a:r>
              <a:rPr lang="en-US" altLang="zh-CN" b="1" smtClean="0"/>
              <a:t>j</a:t>
            </a:r>
          </a:p>
          <a:p>
            <a:pPr marL="0" indent="0" eaLnBrk="1" hangingPunct="1">
              <a:lnSpc>
                <a:spcPct val="110000"/>
              </a:lnSpc>
              <a:spcBef>
                <a:spcPct val="10000"/>
              </a:spcBef>
              <a:buFont typeface="Wingdings" panose="05000000000000000000" pitchFamily="2" charset="2"/>
              <a:buNone/>
            </a:pPr>
            <a:r>
              <a:rPr lang="zh-CN" altLang="en-US" sz="2400" b="1" smtClean="0">
                <a:latin typeface="宋体" panose="02010600030101010101" pitchFamily="2" charset="-122"/>
              </a:rPr>
              <a:t>则称</a:t>
            </a:r>
            <a:r>
              <a:rPr lang="en-US" altLang="zh-CN" sz="2400" b="1" smtClean="0"/>
              <a:t>A</a:t>
            </a:r>
            <a:r>
              <a:rPr lang="zh-CN" altLang="en-US" sz="2400" b="1" smtClean="0">
                <a:latin typeface="宋体" panose="02010600030101010101" pitchFamily="2" charset="-122"/>
              </a:rPr>
              <a:t>为对称矩阵。</a:t>
            </a:r>
            <a:endParaRPr lang="zh-CN" altLang="en-US" sz="2400" smtClean="0">
              <a:latin typeface="宋体" panose="02010600030101010101" pitchFamily="2" charset="-122"/>
            </a:endParaRPr>
          </a:p>
        </p:txBody>
      </p:sp>
      <p:grpSp>
        <p:nvGrpSpPr>
          <p:cNvPr id="45060" name="Group 4"/>
          <p:cNvGrpSpPr>
            <a:grpSpLocks/>
          </p:cNvGrpSpPr>
          <p:nvPr/>
        </p:nvGrpSpPr>
        <p:grpSpPr bwMode="auto">
          <a:xfrm>
            <a:off x="1057275" y="3429000"/>
            <a:ext cx="6610350" cy="2471738"/>
            <a:chOff x="432" y="2748"/>
            <a:chExt cx="4164" cy="1557"/>
          </a:xfrm>
        </p:grpSpPr>
        <p:sp>
          <p:nvSpPr>
            <p:cNvPr id="45061" name="Rectangle 5"/>
            <p:cNvSpPr>
              <a:spLocks noChangeArrowheads="1"/>
            </p:cNvSpPr>
            <p:nvPr/>
          </p:nvSpPr>
          <p:spPr bwMode="auto">
            <a:xfrm>
              <a:off x="1728" y="4065"/>
              <a:ext cx="163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zh-CN" altLang="en-US" sz="2000">
                  <a:latin typeface="Arial" panose="020B0604020202020204" pitchFamily="34" charset="0"/>
                  <a:ea typeface="宋体" panose="02010600030101010101" pitchFamily="2" charset="-122"/>
                  <a:cs typeface="楷体_GB2312"/>
                </a:rPr>
                <a:t>图</a:t>
              </a:r>
              <a:r>
                <a:rPr kumimoji="0" lang="en-US" altLang="zh-CN" sz="2000">
                  <a:ea typeface="宋体" panose="02010600030101010101" pitchFamily="2" charset="-122"/>
                  <a:cs typeface="楷体_GB2312"/>
                </a:rPr>
                <a:t>5-3</a:t>
              </a:r>
              <a:r>
                <a:rPr kumimoji="0" lang="en-US" altLang="zh-CN" sz="2000">
                  <a:latin typeface="Arial" panose="020B0604020202020204" pitchFamily="34" charset="0"/>
                  <a:ea typeface="宋体" panose="02010600030101010101" pitchFamily="2" charset="-122"/>
                  <a:cs typeface="楷体_GB2312"/>
                </a:rPr>
                <a:t>   </a:t>
              </a:r>
              <a:r>
                <a:rPr lang="zh-CN" altLang="en-US" sz="2000">
                  <a:latin typeface="宋体" panose="02010600030101010101" pitchFamily="2" charset="-122"/>
                  <a:ea typeface="宋体" panose="02010600030101010101" pitchFamily="2" charset="-122"/>
                  <a:cs typeface="楷体_GB2312"/>
                </a:rPr>
                <a:t>对称矩阵示例</a:t>
              </a:r>
              <a:endParaRPr kumimoji="0" lang="zh-CN" altLang="en-US" sz="2000">
                <a:ea typeface="宋体" panose="02010600030101010101" pitchFamily="2" charset="-122"/>
                <a:cs typeface="楷体_GB2312"/>
              </a:endParaRPr>
            </a:p>
          </p:txBody>
        </p:sp>
        <p:grpSp>
          <p:nvGrpSpPr>
            <p:cNvPr id="45062" name="Group 6"/>
            <p:cNvGrpSpPr>
              <a:grpSpLocks/>
            </p:cNvGrpSpPr>
            <p:nvPr/>
          </p:nvGrpSpPr>
          <p:grpSpPr bwMode="auto">
            <a:xfrm>
              <a:off x="432" y="2748"/>
              <a:ext cx="4164" cy="1272"/>
              <a:chOff x="432" y="2856"/>
              <a:chExt cx="4164" cy="1272"/>
            </a:xfrm>
          </p:grpSpPr>
          <p:grpSp>
            <p:nvGrpSpPr>
              <p:cNvPr id="45063" name="Group 7"/>
              <p:cNvGrpSpPr>
                <a:grpSpLocks/>
              </p:cNvGrpSpPr>
              <p:nvPr/>
            </p:nvGrpSpPr>
            <p:grpSpPr bwMode="auto">
              <a:xfrm>
                <a:off x="432" y="2904"/>
                <a:ext cx="1653" cy="1224"/>
                <a:chOff x="287" y="2904"/>
                <a:chExt cx="1653" cy="1362"/>
              </a:xfrm>
            </p:grpSpPr>
            <p:sp>
              <p:nvSpPr>
                <p:cNvPr id="45069" name="AutoShape 8"/>
                <p:cNvSpPr>
                  <a:spLocks/>
                </p:cNvSpPr>
                <p:nvPr/>
              </p:nvSpPr>
              <p:spPr bwMode="auto">
                <a:xfrm>
                  <a:off x="624" y="2976"/>
                  <a:ext cx="68" cy="1270"/>
                </a:xfrm>
                <a:prstGeom prst="leftBracket">
                  <a:avLst>
                    <a:gd name="adj" fmla="val 1556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45070" name="AutoShape 9"/>
                <p:cNvSpPr>
                  <a:spLocks/>
                </p:cNvSpPr>
                <p:nvPr/>
              </p:nvSpPr>
              <p:spPr bwMode="auto">
                <a:xfrm>
                  <a:off x="1872" y="2976"/>
                  <a:ext cx="68" cy="1270"/>
                </a:xfrm>
                <a:prstGeom prst="rightBracket">
                  <a:avLst>
                    <a:gd name="adj" fmla="val 1556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45071" name="Rectangle 10"/>
                <p:cNvSpPr>
                  <a:spLocks noChangeArrowheads="1"/>
                </p:cNvSpPr>
                <p:nvPr/>
              </p:nvSpPr>
              <p:spPr bwMode="auto">
                <a:xfrm>
                  <a:off x="699" y="2904"/>
                  <a:ext cx="117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1   5   1   3   7</a:t>
                  </a:r>
                </a:p>
              </p:txBody>
            </p:sp>
            <p:sp>
              <p:nvSpPr>
                <p:cNvPr id="45072" name="Rectangle 11"/>
                <p:cNvSpPr>
                  <a:spLocks noChangeArrowheads="1"/>
                </p:cNvSpPr>
                <p:nvPr/>
              </p:nvSpPr>
              <p:spPr bwMode="auto">
                <a:xfrm>
                  <a:off x="702" y="3768"/>
                  <a:ext cx="117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3   0   2   5   1</a:t>
                  </a:r>
                </a:p>
              </p:txBody>
            </p:sp>
            <p:sp>
              <p:nvSpPr>
                <p:cNvPr id="45073" name="Rectangle 12"/>
                <p:cNvSpPr>
                  <a:spLocks noChangeArrowheads="1"/>
                </p:cNvSpPr>
                <p:nvPr/>
              </p:nvSpPr>
              <p:spPr bwMode="auto">
                <a:xfrm>
                  <a:off x="699" y="4039"/>
                  <a:ext cx="117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7   0   6   1   3</a:t>
                  </a:r>
                </a:p>
              </p:txBody>
            </p:sp>
            <p:sp>
              <p:nvSpPr>
                <p:cNvPr id="45074" name="Rectangle 13"/>
                <p:cNvSpPr>
                  <a:spLocks noChangeArrowheads="1"/>
                </p:cNvSpPr>
                <p:nvPr/>
              </p:nvSpPr>
              <p:spPr bwMode="auto">
                <a:xfrm>
                  <a:off x="699" y="3192"/>
                  <a:ext cx="117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5   0   8   0   0</a:t>
                  </a:r>
                </a:p>
              </p:txBody>
            </p:sp>
            <p:sp>
              <p:nvSpPr>
                <p:cNvPr id="45075" name="Rectangle 14"/>
                <p:cNvSpPr>
                  <a:spLocks noChangeArrowheads="1"/>
                </p:cNvSpPr>
                <p:nvPr/>
              </p:nvSpPr>
              <p:spPr bwMode="auto">
                <a:xfrm>
                  <a:off x="699" y="3480"/>
                  <a:ext cx="117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1   8   9   2   6</a:t>
                  </a:r>
                </a:p>
              </p:txBody>
            </p:sp>
            <p:sp>
              <p:nvSpPr>
                <p:cNvPr id="45076" name="Rectangle 15"/>
                <p:cNvSpPr>
                  <a:spLocks noChangeArrowheads="1"/>
                </p:cNvSpPr>
                <p:nvPr/>
              </p:nvSpPr>
              <p:spPr bwMode="auto">
                <a:xfrm>
                  <a:off x="287" y="3469"/>
                  <a:ext cx="38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A=</a:t>
                  </a:r>
                </a:p>
              </p:txBody>
            </p:sp>
          </p:grpSp>
          <p:grpSp>
            <p:nvGrpSpPr>
              <p:cNvPr id="45064" name="Group 16"/>
              <p:cNvGrpSpPr>
                <a:grpSpLocks/>
              </p:cNvGrpSpPr>
              <p:nvPr/>
            </p:nvGrpSpPr>
            <p:grpSpPr bwMode="auto">
              <a:xfrm>
                <a:off x="2645" y="2856"/>
                <a:ext cx="1951" cy="1224"/>
                <a:chOff x="2645" y="2832"/>
                <a:chExt cx="1951" cy="1230"/>
              </a:xfrm>
            </p:grpSpPr>
            <p:sp>
              <p:nvSpPr>
                <p:cNvPr id="45065" name="Rectangle 17"/>
                <p:cNvSpPr>
                  <a:spLocks noChangeArrowheads="1"/>
                </p:cNvSpPr>
                <p:nvPr/>
              </p:nvSpPr>
              <p:spPr bwMode="auto">
                <a:xfrm>
                  <a:off x="3075" y="2832"/>
                  <a:ext cx="1437" cy="1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800">
                      <a:ea typeface="宋体" panose="02010600030101010101" pitchFamily="2" charset="-122"/>
                      <a:cs typeface="楷体_GB2312"/>
                    </a:rPr>
                    <a:t> </a:t>
                  </a: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11</a:t>
                  </a:r>
                </a:p>
                <a:p>
                  <a:pPr eaLnBrk="1" hangingPunct="1">
                    <a:spcBef>
                      <a:spcPct val="0"/>
                    </a:spcBef>
                    <a:buFontTx/>
                    <a:buNone/>
                  </a:pPr>
                  <a:r>
                    <a:rPr lang="en-US" altLang="zh-CN" sz="2400">
                      <a:ea typeface="宋体" panose="02010600030101010101" pitchFamily="2" charset="-122"/>
                      <a:cs typeface="楷体_GB2312"/>
                    </a:rPr>
                    <a:t> a</a:t>
                  </a:r>
                  <a:r>
                    <a:rPr lang="en-US" altLang="zh-CN" sz="2400" baseline="-25000">
                      <a:ea typeface="宋体" panose="02010600030101010101" pitchFamily="2" charset="-122"/>
                      <a:cs typeface="楷体_GB2312"/>
                    </a:rPr>
                    <a:t>21   </a:t>
                  </a: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22</a:t>
                  </a:r>
                </a:p>
                <a:p>
                  <a:pPr eaLnBrk="1" hangingPunct="1">
                    <a:spcBef>
                      <a:spcPct val="0"/>
                    </a:spcBef>
                    <a:buFontTx/>
                    <a:buNone/>
                  </a:pPr>
                  <a:r>
                    <a:rPr lang="en-US" altLang="zh-CN" sz="2400">
                      <a:ea typeface="宋体" panose="02010600030101010101" pitchFamily="2" charset="-122"/>
                      <a:cs typeface="楷体_GB2312"/>
                    </a:rPr>
                    <a:t> a</a:t>
                  </a:r>
                  <a:r>
                    <a:rPr lang="en-US" altLang="zh-CN" sz="2400" baseline="-25000">
                      <a:ea typeface="宋体" panose="02010600030101010101" pitchFamily="2" charset="-122"/>
                      <a:cs typeface="楷体_GB2312"/>
                    </a:rPr>
                    <a:t>31   </a:t>
                  </a: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32   </a:t>
                  </a: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33</a:t>
                  </a:r>
                  <a:endParaRPr lang="en-US" altLang="zh-CN" sz="2400">
                    <a:ea typeface="宋体" panose="02010600030101010101" pitchFamily="2" charset="-122"/>
                    <a:cs typeface="Times New Roman" panose="02020603050405020304" pitchFamily="18" charset="0"/>
                  </a:endParaRPr>
                </a:p>
                <a:p>
                  <a:pPr eaLnBrk="1" hangingPunct="1">
                    <a:spcBef>
                      <a:spcPct val="0"/>
                    </a:spcBef>
                    <a:buFontTx/>
                    <a:buNone/>
                  </a:pPr>
                  <a:r>
                    <a:rPr lang="en-US" altLang="zh-CN" sz="2400">
                      <a:ea typeface="宋体" panose="02010600030101010101" pitchFamily="2" charset="-122"/>
                      <a:cs typeface="Times New Roman" panose="02020603050405020304" pitchFamily="18" charset="0"/>
                    </a:rPr>
                    <a:t>… … …  …</a:t>
                  </a:r>
                </a:p>
                <a:p>
                  <a:pPr eaLnBrk="1" hangingPunct="1">
                    <a:spcBef>
                      <a:spcPct val="0"/>
                    </a:spcBef>
                    <a:buFontTx/>
                    <a:buNone/>
                  </a:pPr>
                  <a:r>
                    <a:rPr lang="en-US" altLang="zh-CN" sz="2400">
                      <a:ea typeface="宋体" panose="02010600030101010101" pitchFamily="2" charset="-122"/>
                      <a:cs typeface="楷体_GB2312"/>
                    </a:rPr>
                    <a:t> a</a:t>
                  </a:r>
                  <a:r>
                    <a:rPr lang="en-US" altLang="zh-CN" sz="2400" baseline="-25000">
                      <a:ea typeface="宋体" panose="02010600030101010101" pitchFamily="2" charset="-122"/>
                      <a:cs typeface="楷体_GB2312"/>
                    </a:rPr>
                    <a:t>n1   </a:t>
                  </a: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n2   </a:t>
                  </a:r>
                  <a:r>
                    <a:rPr lang="en-US" altLang="zh-CN" sz="2400">
                      <a:ea typeface="Arial Unicode MS" pitchFamily="34" charset="-122"/>
                      <a:cs typeface="楷体_GB2312"/>
                    </a:rPr>
                    <a:t>…      </a:t>
                  </a: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nn</a:t>
                  </a:r>
                </a:p>
              </p:txBody>
            </p:sp>
            <p:sp>
              <p:nvSpPr>
                <p:cNvPr id="45066" name="Rectangle 18"/>
                <p:cNvSpPr>
                  <a:spLocks noChangeArrowheads="1"/>
                </p:cNvSpPr>
                <p:nvPr/>
              </p:nvSpPr>
              <p:spPr bwMode="auto">
                <a:xfrm>
                  <a:off x="2645" y="3312"/>
                  <a:ext cx="34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800">
                      <a:ea typeface="宋体" panose="02010600030101010101" pitchFamily="2" charset="-122"/>
                      <a:cs typeface="楷体_GB2312"/>
                    </a:rPr>
                    <a:t>A=</a:t>
                  </a:r>
                </a:p>
              </p:txBody>
            </p:sp>
            <p:sp>
              <p:nvSpPr>
                <p:cNvPr id="45067" name="AutoShape 19"/>
                <p:cNvSpPr>
                  <a:spLocks/>
                </p:cNvSpPr>
                <p:nvPr/>
              </p:nvSpPr>
              <p:spPr bwMode="auto">
                <a:xfrm>
                  <a:off x="3024" y="2898"/>
                  <a:ext cx="45" cy="1134"/>
                </a:xfrm>
                <a:prstGeom prst="leftBracket">
                  <a:avLst>
                    <a:gd name="adj" fmla="val 21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45068" name="AutoShape 20"/>
                <p:cNvSpPr>
                  <a:spLocks/>
                </p:cNvSpPr>
                <p:nvPr/>
              </p:nvSpPr>
              <p:spPr bwMode="auto">
                <a:xfrm>
                  <a:off x="4551" y="2928"/>
                  <a:ext cx="45" cy="1134"/>
                </a:xfrm>
                <a:prstGeom prst="rightBracket">
                  <a:avLst>
                    <a:gd name="adj" fmla="val 21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grpSp>
        </p:gr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p:nvPr>
        </p:nvSpPr>
        <p:spPr>
          <a:xfrm>
            <a:off x="228600" y="147638"/>
            <a:ext cx="8736013" cy="3352800"/>
          </a:xfrm>
        </p:spPr>
        <p:txBody>
          <a:bodyPr/>
          <a:lstStyle/>
          <a:p>
            <a:pPr marL="0" indent="0" eaLnBrk="1" hangingPunct="1">
              <a:lnSpc>
                <a:spcPct val="110000"/>
              </a:lnSpc>
              <a:buFont typeface="Wingdings" panose="05000000000000000000" pitchFamily="2" charset="2"/>
              <a:buNone/>
            </a:pPr>
            <a:r>
              <a:rPr lang="zh-CN" altLang="en-US" smtClean="0">
                <a:latin typeface="宋体" panose="02010600030101010101" pitchFamily="2" charset="-122"/>
              </a:rPr>
              <a:t>   </a:t>
            </a:r>
            <a:r>
              <a:rPr lang="zh-CN" altLang="en-US" sz="2400" b="1" smtClean="0">
                <a:latin typeface="宋体" panose="02010600030101010101" pitchFamily="2" charset="-122"/>
              </a:rPr>
              <a:t>对称矩阵中的</a:t>
            </a:r>
            <a:r>
              <a:rPr lang="zh-CN" altLang="en-US" sz="2400" b="1" smtClean="0">
                <a:solidFill>
                  <a:schemeClr val="folHlink"/>
                </a:solidFill>
                <a:latin typeface="宋体" panose="02010600030101010101" pitchFamily="2" charset="-122"/>
              </a:rPr>
              <a:t>元素关于主对角线对称</a:t>
            </a:r>
            <a:r>
              <a:rPr lang="zh-CN" altLang="en-US" sz="2400" b="1" smtClean="0">
                <a:latin typeface="宋体" panose="02010600030101010101" pitchFamily="2" charset="-122"/>
              </a:rPr>
              <a:t>，因此，让每一对对称元素</a:t>
            </a:r>
            <a:r>
              <a:rPr lang="en-US" altLang="zh-CN" sz="2400" b="1" smtClean="0"/>
              <a:t>a</a:t>
            </a:r>
            <a:r>
              <a:rPr lang="en-US" altLang="zh-CN" sz="2400" b="1" baseline="-18000" smtClean="0"/>
              <a:t>ij</a:t>
            </a:r>
            <a:r>
              <a:rPr lang="zh-CN" altLang="en-US" sz="2400" b="1" smtClean="0"/>
              <a:t>和</a:t>
            </a:r>
            <a:r>
              <a:rPr lang="en-US" altLang="zh-CN" sz="2400" b="1" smtClean="0"/>
              <a:t>a</a:t>
            </a:r>
            <a:r>
              <a:rPr lang="en-US" altLang="zh-CN" sz="2400" b="1" baseline="-18000" smtClean="0"/>
              <a:t>ji</a:t>
            </a:r>
            <a:r>
              <a:rPr lang="en-US" altLang="zh-CN" sz="2400" b="1" smtClean="0"/>
              <a:t>(i</a:t>
            </a:r>
            <a:r>
              <a:rPr lang="en-US" altLang="zh-CN" sz="2400" b="1" smtClean="0">
                <a:ea typeface="Arial Unicode MS" pitchFamily="34" charset="-122"/>
              </a:rPr>
              <a:t>≠</a:t>
            </a:r>
            <a:r>
              <a:rPr lang="en-US" altLang="zh-CN" sz="2400" b="1" smtClean="0"/>
              <a:t>j)</a:t>
            </a:r>
            <a:r>
              <a:rPr lang="zh-CN" altLang="en-US" sz="2400" b="1" smtClean="0">
                <a:latin typeface="宋体" panose="02010600030101010101" pitchFamily="2" charset="-122"/>
              </a:rPr>
              <a:t>分配一个存储空间，则</a:t>
            </a:r>
            <a:r>
              <a:rPr lang="en-US" altLang="zh-CN" sz="2400" b="1" smtClean="0"/>
              <a:t>n</a:t>
            </a:r>
            <a:r>
              <a:rPr lang="en-US" altLang="zh-CN" sz="2400" b="1" baseline="30000" smtClean="0"/>
              <a:t>2</a:t>
            </a:r>
            <a:r>
              <a:rPr lang="zh-CN" altLang="en-US" sz="2400" b="1" smtClean="0"/>
              <a:t>个元素压缩存储到</a:t>
            </a:r>
            <a:r>
              <a:rPr lang="en-US" altLang="zh-CN" sz="2400" b="1" smtClean="0"/>
              <a:t>n(n+1)/2</a:t>
            </a:r>
            <a:r>
              <a:rPr lang="zh-CN" altLang="en-US" sz="2400" b="1" smtClean="0">
                <a:latin typeface="宋体" panose="02010600030101010101" pitchFamily="2" charset="-122"/>
              </a:rPr>
              <a:t>个存储空间，能节约近一半的存储空间。不失一般性，假设按</a:t>
            </a:r>
            <a:r>
              <a:rPr lang="zh-CN" altLang="en-US" sz="2400" b="1" smtClean="0"/>
              <a:t>“</a:t>
            </a:r>
            <a:r>
              <a:rPr lang="zh-CN" altLang="en-US" sz="2400" b="1" smtClean="0">
                <a:solidFill>
                  <a:schemeClr val="folHlink"/>
                </a:solidFill>
                <a:latin typeface="宋体" panose="02010600030101010101" pitchFamily="2" charset="-122"/>
              </a:rPr>
              <a:t>行优先顺序</a:t>
            </a:r>
            <a:r>
              <a:rPr lang="zh-CN" altLang="en-US" sz="2400" b="1" smtClean="0"/>
              <a:t>”</a:t>
            </a:r>
            <a:r>
              <a:rPr lang="zh-CN" altLang="en-US" sz="2400" b="1" smtClean="0">
                <a:latin typeface="宋体" panose="02010600030101010101" pitchFamily="2" charset="-122"/>
              </a:rPr>
              <a:t>存储下三角形</a:t>
            </a:r>
            <a:r>
              <a:rPr lang="en-US" altLang="zh-CN" sz="2400" b="1" smtClean="0">
                <a:latin typeface="宋体" panose="02010600030101010101" pitchFamily="2" charset="-122"/>
              </a:rPr>
              <a:t>(</a:t>
            </a:r>
            <a:r>
              <a:rPr lang="zh-CN" altLang="en-US" sz="2400" b="1" smtClean="0">
                <a:latin typeface="宋体" panose="02010600030101010101" pitchFamily="2" charset="-122"/>
              </a:rPr>
              <a:t>包括对角线</a:t>
            </a:r>
            <a:r>
              <a:rPr lang="en-US" altLang="zh-CN" sz="2400" b="1" smtClean="0">
                <a:latin typeface="宋体" panose="02010600030101010101" pitchFamily="2" charset="-122"/>
              </a:rPr>
              <a:t>)</a:t>
            </a:r>
            <a:r>
              <a:rPr lang="zh-CN" altLang="en-US" sz="2400" b="1" smtClean="0">
                <a:latin typeface="宋体" panose="02010600030101010101" pitchFamily="2" charset="-122"/>
              </a:rPr>
              <a:t>中的元素。</a:t>
            </a:r>
          </a:p>
          <a:p>
            <a:pPr marL="0" indent="0" eaLnBrk="1" hangingPunct="1">
              <a:lnSpc>
                <a:spcPct val="110000"/>
              </a:lnSpc>
              <a:buFont typeface="Wingdings" panose="05000000000000000000" pitchFamily="2" charset="2"/>
              <a:buNone/>
            </a:pPr>
            <a:r>
              <a:rPr lang="zh-CN" altLang="en-US" sz="2400" b="1" smtClean="0">
                <a:latin typeface="宋体" panose="02010600030101010101" pitchFamily="2" charset="-122"/>
              </a:rPr>
              <a:t>    设用一维数组</a:t>
            </a:r>
            <a:r>
              <a:rPr lang="en-US" altLang="zh-CN" sz="2400" b="1" smtClean="0">
                <a:latin typeface="宋体" panose="02010600030101010101" pitchFamily="2" charset="-122"/>
              </a:rPr>
              <a:t>(</a:t>
            </a:r>
            <a:r>
              <a:rPr lang="zh-CN" altLang="en-US" sz="2400" b="1" smtClean="0">
                <a:latin typeface="宋体" panose="02010600030101010101" pitchFamily="2" charset="-122"/>
              </a:rPr>
              <a:t>向量</a:t>
            </a:r>
            <a:r>
              <a:rPr lang="en-US" altLang="zh-CN" sz="2400" b="1" smtClean="0">
                <a:latin typeface="宋体" panose="02010600030101010101" pitchFamily="2" charset="-122"/>
              </a:rPr>
              <a:t>)</a:t>
            </a:r>
            <a:r>
              <a:rPr lang="en-US" altLang="zh-CN" sz="2400" b="1" smtClean="0"/>
              <a:t>sa[0</a:t>
            </a:r>
            <a:r>
              <a:rPr lang="en-US" altLang="zh-CN" sz="2400" b="1" smtClean="0">
                <a:ea typeface="Arial Unicode MS" pitchFamily="34" charset="-122"/>
              </a:rPr>
              <a:t>…</a:t>
            </a:r>
            <a:r>
              <a:rPr lang="en-US" altLang="zh-CN" sz="2400" b="1" smtClean="0"/>
              <a:t>n(n+1)/2]</a:t>
            </a:r>
            <a:r>
              <a:rPr lang="zh-CN" altLang="en-US" sz="2400" b="1" smtClean="0"/>
              <a:t>存储</a:t>
            </a:r>
            <a:r>
              <a:rPr lang="en-US" altLang="zh-CN" sz="2400" b="1" smtClean="0"/>
              <a:t>n</a:t>
            </a:r>
            <a:r>
              <a:rPr lang="zh-CN" altLang="en-US" sz="2400" b="1" smtClean="0">
                <a:latin typeface="宋体" panose="02010600030101010101" pitchFamily="2" charset="-122"/>
              </a:rPr>
              <a:t>阶对称矩阵，如图</a:t>
            </a:r>
            <a:r>
              <a:rPr lang="en-US" altLang="zh-CN" sz="2400" b="1" smtClean="0"/>
              <a:t>5-4</a:t>
            </a:r>
            <a:r>
              <a:rPr lang="zh-CN" altLang="en-US" sz="2400" b="1" smtClean="0">
                <a:latin typeface="宋体" panose="02010600030101010101" pitchFamily="2" charset="-122"/>
              </a:rPr>
              <a:t>所示。为了便于访问，必须找出矩阵</a:t>
            </a:r>
            <a:r>
              <a:rPr lang="en-US" altLang="zh-CN" sz="2400" b="1" smtClean="0"/>
              <a:t>A</a:t>
            </a:r>
            <a:r>
              <a:rPr lang="zh-CN" altLang="en-US" sz="2400" b="1" smtClean="0">
                <a:latin typeface="宋体" panose="02010600030101010101" pitchFamily="2" charset="-122"/>
              </a:rPr>
              <a:t>中的元素的下标值</a:t>
            </a:r>
            <a:r>
              <a:rPr lang="zh-CN" altLang="en-US" sz="2400" b="1" smtClean="0"/>
              <a:t>（</a:t>
            </a:r>
            <a:r>
              <a:rPr lang="en-US" altLang="zh-CN" sz="2400" b="1" smtClean="0"/>
              <a:t>i,j</a:t>
            </a:r>
            <a:r>
              <a:rPr lang="zh-CN" altLang="en-US" sz="2400" b="1" smtClean="0"/>
              <a:t>）</a:t>
            </a:r>
            <a:r>
              <a:rPr lang="zh-CN" altLang="en-US" sz="2400" b="1" smtClean="0">
                <a:latin typeface="宋体" panose="02010600030101010101" pitchFamily="2" charset="-122"/>
              </a:rPr>
              <a:t>和向量</a:t>
            </a:r>
            <a:r>
              <a:rPr lang="en-US" altLang="zh-CN" sz="2400" b="1" smtClean="0"/>
              <a:t>sa[k]</a:t>
            </a:r>
            <a:r>
              <a:rPr lang="zh-CN" altLang="en-US" sz="2400" b="1" smtClean="0"/>
              <a:t>的</a:t>
            </a:r>
            <a:r>
              <a:rPr lang="zh-CN" altLang="en-US" sz="2400" b="1" smtClean="0">
                <a:latin typeface="宋体" panose="02010600030101010101" pitchFamily="2" charset="-122"/>
              </a:rPr>
              <a:t>下标值</a:t>
            </a:r>
            <a:r>
              <a:rPr lang="en-US" altLang="zh-CN" sz="2400" b="1" smtClean="0"/>
              <a:t>k</a:t>
            </a:r>
            <a:r>
              <a:rPr lang="zh-CN" altLang="en-US" sz="2400" b="1" smtClean="0"/>
              <a:t>之间的对应关系。</a:t>
            </a:r>
          </a:p>
        </p:txBody>
      </p:sp>
      <p:grpSp>
        <p:nvGrpSpPr>
          <p:cNvPr id="47107" name="Group 3"/>
          <p:cNvGrpSpPr>
            <a:grpSpLocks/>
          </p:cNvGrpSpPr>
          <p:nvPr/>
        </p:nvGrpSpPr>
        <p:grpSpPr bwMode="auto">
          <a:xfrm>
            <a:off x="838200" y="3860800"/>
            <a:ext cx="7038975" cy="1579563"/>
            <a:chOff x="528" y="3249"/>
            <a:chExt cx="4434" cy="995"/>
          </a:xfrm>
        </p:grpSpPr>
        <p:grpSp>
          <p:nvGrpSpPr>
            <p:cNvPr id="47108" name="Group 4"/>
            <p:cNvGrpSpPr>
              <a:grpSpLocks/>
            </p:cNvGrpSpPr>
            <p:nvPr/>
          </p:nvGrpSpPr>
          <p:grpSpPr bwMode="auto">
            <a:xfrm>
              <a:off x="528" y="3249"/>
              <a:ext cx="4434" cy="659"/>
              <a:chOff x="787" y="3185"/>
              <a:chExt cx="4434" cy="659"/>
            </a:xfrm>
          </p:grpSpPr>
          <p:sp>
            <p:nvSpPr>
              <p:cNvPr id="47110" name="Rectangle 5"/>
              <p:cNvSpPr>
                <a:spLocks noChangeArrowheads="1"/>
              </p:cNvSpPr>
              <p:nvPr/>
            </p:nvSpPr>
            <p:spPr bwMode="auto">
              <a:xfrm>
                <a:off x="787" y="3527"/>
                <a:ext cx="317"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sa</a:t>
                </a:r>
                <a:endParaRPr lang="en-US" altLang="zh-CN" sz="2400" baseline="-18000">
                  <a:ea typeface="宋体" panose="02010600030101010101" pitchFamily="2" charset="-122"/>
                  <a:cs typeface="楷体_GB2312"/>
                </a:endParaRPr>
              </a:p>
            </p:txBody>
          </p:sp>
          <p:grpSp>
            <p:nvGrpSpPr>
              <p:cNvPr id="47111" name="Group 6"/>
              <p:cNvGrpSpPr>
                <a:grpSpLocks/>
              </p:cNvGrpSpPr>
              <p:nvPr/>
            </p:nvGrpSpPr>
            <p:grpSpPr bwMode="auto">
              <a:xfrm>
                <a:off x="1152" y="3504"/>
                <a:ext cx="3899" cy="340"/>
                <a:chOff x="1152" y="3504"/>
                <a:chExt cx="3899" cy="340"/>
              </a:xfrm>
            </p:grpSpPr>
            <p:sp>
              <p:nvSpPr>
                <p:cNvPr id="47113" name="Rectangle 7"/>
                <p:cNvSpPr>
                  <a:spLocks noChangeArrowheads="1"/>
                </p:cNvSpPr>
                <p:nvPr/>
              </p:nvSpPr>
              <p:spPr bwMode="auto">
                <a:xfrm>
                  <a:off x="1152" y="3504"/>
                  <a:ext cx="3899" cy="3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400">
                      <a:ea typeface="宋体" panose="02010600030101010101" pitchFamily="2" charset="-122"/>
                      <a:cs typeface="楷体_GB2312"/>
                    </a:rPr>
                    <a:t> </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11   </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21    </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22     </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31     </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32    </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33    </a:t>
                  </a:r>
                  <a:r>
                    <a:rPr lang="en-US" altLang="zh-CN" sz="2400">
                      <a:ea typeface="Arial Unicode MS" pitchFamily="34" charset="-122"/>
                      <a:cs typeface="楷体_GB2312"/>
                    </a:rPr>
                    <a:t>…</a:t>
                  </a:r>
                  <a:r>
                    <a:rPr lang="en-US" altLang="zh-CN" sz="2400" baseline="-18000">
                      <a:ea typeface="宋体" panose="02010600030101010101" pitchFamily="2" charset="-122"/>
                      <a:cs typeface="楷体_GB2312"/>
                    </a:rPr>
                    <a:t>    </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n1 </a:t>
                  </a:r>
                  <a:r>
                    <a:rPr lang="en-US" altLang="zh-CN" sz="2400">
                      <a:ea typeface="宋体" panose="02010600030101010101" pitchFamily="2" charset="-122"/>
                      <a:cs typeface="楷体_GB2312"/>
                    </a:rPr>
                    <a:t> </a:t>
                  </a:r>
                  <a:r>
                    <a:rPr lang="en-US" altLang="zh-CN" sz="2400" baseline="-18000">
                      <a:ea typeface="宋体" panose="02010600030101010101" pitchFamily="2" charset="-122"/>
                      <a:cs typeface="楷体_GB2312"/>
                    </a:rPr>
                    <a:t>  </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n2     </a:t>
                  </a:r>
                  <a:r>
                    <a:rPr lang="en-US" altLang="zh-CN" sz="2400">
                      <a:ea typeface="Arial Unicode MS" pitchFamily="34" charset="-122"/>
                      <a:cs typeface="楷体_GB2312"/>
                    </a:rPr>
                    <a:t>…  </a:t>
                  </a:r>
                  <a:r>
                    <a:rPr lang="en-US" altLang="zh-CN" sz="2400" baseline="-18000">
                      <a:ea typeface="宋体" panose="02010600030101010101" pitchFamily="2" charset="-122"/>
                      <a:cs typeface="楷体_GB2312"/>
                    </a:rPr>
                    <a:t> </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nn</a:t>
                  </a:r>
                </a:p>
              </p:txBody>
            </p:sp>
            <p:sp>
              <p:nvSpPr>
                <p:cNvPr id="47114" name="Line 8"/>
                <p:cNvSpPr>
                  <a:spLocks noChangeShapeType="1"/>
                </p:cNvSpPr>
                <p:nvPr/>
              </p:nvSpPr>
              <p:spPr bwMode="auto">
                <a:xfrm>
                  <a:off x="1536" y="3504"/>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15" name="Line 9"/>
                <p:cNvSpPr>
                  <a:spLocks noChangeShapeType="1"/>
                </p:cNvSpPr>
                <p:nvPr/>
              </p:nvSpPr>
              <p:spPr bwMode="auto">
                <a:xfrm>
                  <a:off x="1872" y="3504"/>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16" name="Line 10"/>
                <p:cNvSpPr>
                  <a:spLocks noChangeShapeType="1"/>
                </p:cNvSpPr>
                <p:nvPr/>
              </p:nvSpPr>
              <p:spPr bwMode="auto">
                <a:xfrm>
                  <a:off x="2208" y="3504"/>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17" name="Line 11"/>
                <p:cNvSpPr>
                  <a:spLocks noChangeShapeType="1"/>
                </p:cNvSpPr>
                <p:nvPr/>
              </p:nvSpPr>
              <p:spPr bwMode="auto">
                <a:xfrm>
                  <a:off x="2592" y="3504"/>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18" name="Line 12"/>
                <p:cNvSpPr>
                  <a:spLocks noChangeShapeType="1"/>
                </p:cNvSpPr>
                <p:nvPr/>
              </p:nvSpPr>
              <p:spPr bwMode="auto">
                <a:xfrm>
                  <a:off x="2928" y="3504"/>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19" name="Line 13"/>
                <p:cNvSpPr>
                  <a:spLocks noChangeShapeType="1"/>
                </p:cNvSpPr>
                <p:nvPr/>
              </p:nvSpPr>
              <p:spPr bwMode="auto">
                <a:xfrm>
                  <a:off x="3282" y="3504"/>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20" name="Line 14"/>
                <p:cNvSpPr>
                  <a:spLocks noChangeShapeType="1"/>
                </p:cNvSpPr>
                <p:nvPr/>
              </p:nvSpPr>
              <p:spPr bwMode="auto">
                <a:xfrm>
                  <a:off x="3618" y="3504"/>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21" name="Line 15"/>
                <p:cNvSpPr>
                  <a:spLocks noChangeShapeType="1"/>
                </p:cNvSpPr>
                <p:nvPr/>
              </p:nvSpPr>
              <p:spPr bwMode="auto">
                <a:xfrm>
                  <a:off x="3954" y="3504"/>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22" name="Line 16"/>
                <p:cNvSpPr>
                  <a:spLocks noChangeShapeType="1"/>
                </p:cNvSpPr>
                <p:nvPr/>
              </p:nvSpPr>
              <p:spPr bwMode="auto">
                <a:xfrm>
                  <a:off x="4338" y="3504"/>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23" name="Line 17"/>
                <p:cNvSpPr>
                  <a:spLocks noChangeShapeType="1"/>
                </p:cNvSpPr>
                <p:nvPr/>
              </p:nvSpPr>
              <p:spPr bwMode="auto">
                <a:xfrm>
                  <a:off x="4674" y="3504"/>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7112" name="Rectangle 18"/>
              <p:cNvSpPr>
                <a:spLocks noChangeArrowheads="1"/>
              </p:cNvSpPr>
              <p:nvPr/>
            </p:nvSpPr>
            <p:spPr bwMode="auto">
              <a:xfrm>
                <a:off x="914" y="3185"/>
                <a:ext cx="4307"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K    1      2     3     4        </a:t>
                </a:r>
                <a:r>
                  <a:rPr lang="en-US" altLang="zh-CN" sz="2400">
                    <a:ea typeface="Arial Unicode MS" pitchFamily="34" charset="-122"/>
                    <a:cs typeface="楷体_GB2312"/>
                  </a:rPr>
                  <a:t>…</a:t>
                </a:r>
                <a:r>
                  <a:rPr lang="en-US" altLang="zh-CN" sz="2400">
                    <a:ea typeface="宋体" panose="02010600030101010101" pitchFamily="2" charset="-122"/>
                    <a:cs typeface="楷体_GB2312"/>
                  </a:rPr>
                  <a:t>         n(n-1)/2  </a:t>
                </a:r>
                <a:r>
                  <a:rPr lang="en-US" altLang="zh-CN" sz="2400">
                    <a:ea typeface="Arial Unicode MS" pitchFamily="34" charset="-122"/>
                    <a:cs typeface="楷体_GB2312"/>
                  </a:rPr>
                  <a:t>…</a:t>
                </a:r>
                <a:r>
                  <a:rPr lang="en-US" altLang="zh-CN" sz="2400">
                    <a:ea typeface="宋体" panose="02010600030101010101" pitchFamily="2" charset="-122"/>
                    <a:cs typeface="楷体_GB2312"/>
                  </a:rPr>
                  <a:t>   n(n+1)/2</a:t>
                </a:r>
              </a:p>
            </p:txBody>
          </p:sp>
        </p:grpSp>
        <p:sp>
          <p:nvSpPr>
            <p:cNvPr id="47109" name="Rectangle 19"/>
            <p:cNvSpPr>
              <a:spLocks noChangeArrowheads="1"/>
            </p:cNvSpPr>
            <p:nvPr/>
          </p:nvSpPr>
          <p:spPr bwMode="auto">
            <a:xfrm>
              <a:off x="1536" y="4004"/>
              <a:ext cx="244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zh-CN" altLang="en-US" sz="2000">
                  <a:latin typeface="Arial" panose="020B0604020202020204" pitchFamily="34" charset="0"/>
                  <a:ea typeface="宋体" panose="02010600030101010101" pitchFamily="2" charset="-122"/>
                  <a:cs typeface="楷体_GB2312"/>
                </a:rPr>
                <a:t>图</a:t>
              </a:r>
              <a:r>
                <a:rPr kumimoji="0" lang="en-US" altLang="zh-CN" sz="2000">
                  <a:ea typeface="宋体" panose="02010600030101010101" pitchFamily="2" charset="-122"/>
                  <a:cs typeface="楷体_GB2312"/>
                </a:rPr>
                <a:t>5-4 </a:t>
              </a:r>
              <a:r>
                <a:rPr kumimoji="0" lang="en-US" altLang="zh-CN" sz="2000">
                  <a:latin typeface="Arial" panose="020B0604020202020204" pitchFamily="34" charset="0"/>
                  <a:ea typeface="宋体" panose="02010600030101010101" pitchFamily="2" charset="-122"/>
                  <a:cs typeface="楷体_GB2312"/>
                </a:rPr>
                <a:t>  </a:t>
              </a:r>
              <a:r>
                <a:rPr lang="zh-CN" altLang="en-US" sz="2000">
                  <a:latin typeface="宋体" panose="02010600030101010101" pitchFamily="2" charset="-122"/>
                  <a:ea typeface="宋体" panose="02010600030101010101" pitchFamily="2" charset="-122"/>
                  <a:cs typeface="楷体_GB2312"/>
                </a:rPr>
                <a:t>对称矩阵的</a:t>
              </a:r>
              <a:r>
                <a:rPr lang="zh-CN" altLang="en-US" sz="2000">
                  <a:ea typeface="宋体" panose="02010600030101010101" pitchFamily="2" charset="-122"/>
                  <a:cs typeface="楷体_GB2312"/>
                </a:rPr>
                <a:t>压缩存储示例</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152400" y="38100"/>
            <a:ext cx="8812213" cy="355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lnSpc>
                <a:spcPct val="110000"/>
              </a:lnSpc>
              <a:buClr>
                <a:schemeClr val="accent2"/>
              </a:buClr>
              <a:buSzPct val="80000"/>
              <a:buFont typeface="Wingdings" panose="05000000000000000000" pitchFamily="2" charset="2"/>
              <a:buNone/>
            </a:pPr>
            <a:r>
              <a:rPr lang="zh-CN" altLang="en-US" sz="2800">
                <a:solidFill>
                  <a:schemeClr val="folHlink"/>
                </a:solidFill>
                <a:ea typeface="宋体" panose="02010600030101010101" pitchFamily="2" charset="-122"/>
                <a:cs typeface="楷体_GB2312"/>
              </a:rPr>
              <a:t>       </a:t>
            </a:r>
            <a:r>
              <a:rPr lang="zh-CN" altLang="en-US" sz="2400">
                <a:latin typeface="宋体" panose="02010600030101010101" pitchFamily="2" charset="-122"/>
                <a:ea typeface="宋体" panose="02010600030101010101" pitchFamily="2" charset="-122"/>
                <a:cs typeface="楷体_GB2312"/>
              </a:rPr>
              <a:t>若</a:t>
            </a:r>
            <a:r>
              <a:rPr lang="en-US" altLang="zh-CN" sz="2400">
                <a:ea typeface="宋体" panose="02010600030101010101" pitchFamily="2" charset="-122"/>
                <a:cs typeface="楷体_GB2312"/>
              </a:rPr>
              <a:t>i≧j</a:t>
            </a:r>
            <a:r>
              <a:rPr lang="zh-CN" altLang="en-US" sz="2400">
                <a:latin typeface="宋体" panose="02010600030101010101" pitchFamily="2" charset="-122"/>
                <a:ea typeface="宋体" panose="02010600030101010101" pitchFamily="2" charset="-122"/>
                <a:cs typeface="楷体_GB2312"/>
              </a:rPr>
              <a:t>：</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i j</a:t>
            </a:r>
            <a:r>
              <a:rPr lang="zh-CN" altLang="en-US" sz="2400">
                <a:latin typeface="宋体" panose="02010600030101010101" pitchFamily="2" charset="-122"/>
                <a:ea typeface="宋体" panose="02010600030101010101" pitchFamily="2" charset="-122"/>
                <a:cs typeface="楷体_GB2312"/>
              </a:rPr>
              <a:t>在下三角形中，直接保存在</a:t>
            </a:r>
            <a:r>
              <a:rPr lang="en-US" altLang="zh-CN" sz="2400">
                <a:ea typeface="宋体" panose="02010600030101010101" pitchFamily="2" charset="-122"/>
                <a:cs typeface="楷体_GB2312"/>
              </a:rPr>
              <a:t>sa</a:t>
            </a:r>
            <a:r>
              <a:rPr lang="zh-CN" altLang="en-US" sz="2400">
                <a:latin typeface="宋体" panose="02010600030101010101" pitchFamily="2" charset="-122"/>
                <a:ea typeface="宋体" panose="02010600030101010101" pitchFamily="2" charset="-122"/>
                <a:cs typeface="楷体_GB2312"/>
              </a:rPr>
              <a:t>中。</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i j</a:t>
            </a:r>
            <a:r>
              <a:rPr lang="zh-CN" altLang="en-US" sz="2400">
                <a:latin typeface="宋体" panose="02010600030101010101" pitchFamily="2" charset="-122"/>
                <a:ea typeface="宋体" panose="02010600030101010101" pitchFamily="2" charset="-122"/>
                <a:cs typeface="楷体_GB2312"/>
              </a:rPr>
              <a:t>之前的</a:t>
            </a:r>
            <a:r>
              <a:rPr lang="en-US" altLang="zh-CN" sz="2400">
                <a:ea typeface="宋体" panose="02010600030101010101" pitchFamily="2" charset="-122"/>
                <a:cs typeface="楷体_GB2312"/>
              </a:rPr>
              <a:t>i-1</a:t>
            </a:r>
            <a:r>
              <a:rPr lang="zh-CN" altLang="en-US" sz="2400">
                <a:latin typeface="宋体" panose="02010600030101010101" pitchFamily="2" charset="-122"/>
                <a:ea typeface="宋体" panose="02010600030101010101" pitchFamily="2" charset="-122"/>
                <a:cs typeface="楷体_GB2312"/>
              </a:rPr>
              <a:t>行共有元素个数：</a:t>
            </a:r>
            <a:r>
              <a:rPr lang="zh-CN" altLang="en-US" sz="2400">
                <a:ea typeface="宋体" panose="02010600030101010101" pitchFamily="2" charset="-122"/>
                <a:cs typeface="楷体_GB2312"/>
              </a:rPr>
              <a:t> </a:t>
            </a:r>
            <a:r>
              <a:rPr lang="en-US" altLang="zh-CN" sz="2400">
                <a:ea typeface="宋体" panose="02010600030101010101" pitchFamily="2" charset="-122"/>
                <a:cs typeface="楷体_GB2312"/>
              </a:rPr>
              <a:t>1+2+</a:t>
            </a:r>
            <a:r>
              <a:rPr lang="en-US" altLang="zh-CN" sz="2400">
                <a:ea typeface="Arial Unicode MS" pitchFamily="34" charset="-122"/>
                <a:cs typeface="楷体_GB2312"/>
              </a:rPr>
              <a:t>…</a:t>
            </a:r>
            <a:r>
              <a:rPr lang="en-US" altLang="zh-CN" sz="2400">
                <a:ea typeface="宋体" panose="02010600030101010101" pitchFamily="2" charset="-122"/>
                <a:cs typeface="楷体_GB2312"/>
              </a:rPr>
              <a:t>+(i-1)=i</a:t>
            </a:r>
            <a:r>
              <a:rPr lang="en-US" altLang="zh-CN" sz="2400">
                <a:ea typeface="宋体" panose="02010600030101010101" pitchFamily="2" charset="-122"/>
                <a:cs typeface="楷体_GB2312"/>
                <a:sym typeface="Symbol" panose="05050102010706020507" pitchFamily="18" charset="2"/>
              </a:rPr>
              <a:t></a:t>
            </a:r>
            <a:r>
              <a:rPr lang="en-US" altLang="zh-CN" sz="2400">
                <a:ea typeface="宋体" panose="02010600030101010101" pitchFamily="2" charset="-122"/>
                <a:cs typeface="楷体_GB2312"/>
              </a:rPr>
              <a:t>(i-1)/2</a:t>
            </a:r>
            <a:r>
              <a:rPr lang="zh-CN" altLang="en-US" sz="2400">
                <a:ea typeface="宋体" panose="02010600030101010101" pitchFamily="2" charset="-122"/>
                <a:cs typeface="楷体_GB2312"/>
              </a:rPr>
              <a:t>；</a:t>
            </a:r>
            <a:r>
              <a:rPr lang="zh-CN" altLang="en-US" sz="2400">
                <a:latin typeface="宋体" panose="02010600030101010101" pitchFamily="2" charset="-122"/>
                <a:ea typeface="宋体" panose="02010600030101010101" pitchFamily="2" charset="-122"/>
                <a:cs typeface="楷体_GB2312"/>
              </a:rPr>
              <a:t>而在第</a:t>
            </a:r>
            <a:r>
              <a:rPr lang="en-US" altLang="zh-CN" sz="2400">
                <a:ea typeface="宋体" panose="02010600030101010101" pitchFamily="2" charset="-122"/>
                <a:cs typeface="楷体_GB2312"/>
              </a:rPr>
              <a:t>i</a:t>
            </a:r>
            <a:r>
              <a:rPr lang="zh-CN" altLang="en-US" sz="2400">
                <a:latin typeface="宋体" panose="02010600030101010101" pitchFamily="2" charset="-122"/>
                <a:ea typeface="宋体" panose="02010600030101010101" pitchFamily="2" charset="-122"/>
                <a:cs typeface="楷体_GB2312"/>
              </a:rPr>
              <a:t>行上，</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i j</a:t>
            </a:r>
            <a:r>
              <a:rPr lang="zh-CN" altLang="en-US" sz="2400">
                <a:latin typeface="宋体" panose="02010600030101010101" pitchFamily="2" charset="-122"/>
                <a:ea typeface="宋体" panose="02010600030101010101" pitchFamily="2" charset="-122"/>
                <a:cs typeface="楷体_GB2312"/>
              </a:rPr>
              <a:t>之前恰有</a:t>
            </a:r>
            <a:r>
              <a:rPr lang="en-US" altLang="zh-CN" sz="2400">
                <a:ea typeface="宋体" panose="02010600030101010101" pitchFamily="2" charset="-122"/>
                <a:cs typeface="楷体_GB2312"/>
              </a:rPr>
              <a:t>j-1</a:t>
            </a:r>
            <a:r>
              <a:rPr lang="zh-CN" altLang="en-US" sz="2400">
                <a:latin typeface="宋体" panose="02010600030101010101" pitchFamily="2" charset="-122"/>
                <a:ea typeface="宋体" panose="02010600030101010101" pitchFamily="2" charset="-122"/>
                <a:cs typeface="楷体_GB2312"/>
              </a:rPr>
              <a:t>个元素，因此，元素</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i j</a:t>
            </a:r>
            <a:r>
              <a:rPr lang="zh-CN" altLang="en-US" sz="2400">
                <a:ea typeface="宋体" panose="02010600030101010101" pitchFamily="2" charset="-122"/>
                <a:cs typeface="楷体_GB2312"/>
              </a:rPr>
              <a:t>保存</a:t>
            </a:r>
            <a:r>
              <a:rPr lang="zh-CN" altLang="en-US" sz="2400">
                <a:latin typeface="宋体" panose="02010600030101010101" pitchFamily="2" charset="-122"/>
                <a:ea typeface="宋体" panose="02010600030101010101" pitchFamily="2" charset="-122"/>
                <a:cs typeface="楷体_GB2312"/>
              </a:rPr>
              <a:t>在向量</a:t>
            </a:r>
            <a:r>
              <a:rPr lang="en-US" altLang="zh-CN" sz="2400">
                <a:ea typeface="宋体" panose="02010600030101010101" pitchFamily="2" charset="-122"/>
                <a:cs typeface="楷体_GB2312"/>
              </a:rPr>
              <a:t>sa</a:t>
            </a:r>
            <a:r>
              <a:rPr lang="zh-CN" altLang="en-US" sz="2400">
                <a:ea typeface="宋体" panose="02010600030101010101" pitchFamily="2" charset="-122"/>
                <a:cs typeface="楷体_GB2312"/>
              </a:rPr>
              <a:t>中时的</a:t>
            </a:r>
            <a:r>
              <a:rPr lang="zh-CN" altLang="en-US" sz="2400">
                <a:latin typeface="宋体" panose="02010600030101010101" pitchFamily="2" charset="-122"/>
                <a:ea typeface="宋体" panose="02010600030101010101" pitchFamily="2" charset="-122"/>
                <a:cs typeface="楷体_GB2312"/>
              </a:rPr>
              <a:t>下标值</a:t>
            </a:r>
            <a:r>
              <a:rPr lang="en-US" altLang="zh-CN" sz="2400">
                <a:ea typeface="宋体" panose="02010600030101010101" pitchFamily="2" charset="-122"/>
                <a:cs typeface="楷体_GB2312"/>
              </a:rPr>
              <a:t>k</a:t>
            </a:r>
            <a:r>
              <a:rPr lang="zh-CN" altLang="en-US" sz="2400">
                <a:ea typeface="宋体" panose="02010600030101010101" pitchFamily="2" charset="-122"/>
                <a:cs typeface="楷体_GB2312"/>
              </a:rPr>
              <a:t>之间的对应关系</a:t>
            </a:r>
            <a:r>
              <a:rPr lang="zh-CN" altLang="en-US" sz="2400">
                <a:latin typeface="宋体" panose="02010600030101010101" pitchFamily="2" charset="-122"/>
                <a:ea typeface="宋体" panose="02010600030101010101" pitchFamily="2" charset="-122"/>
                <a:cs typeface="楷体_GB2312"/>
              </a:rPr>
              <a:t>是：                </a:t>
            </a:r>
            <a:r>
              <a:rPr lang="en-US" altLang="zh-CN" sz="2400">
                <a:ea typeface="宋体" panose="02010600030101010101" pitchFamily="2" charset="-122"/>
                <a:cs typeface="楷体_GB2312"/>
              </a:rPr>
              <a:t>k=i</a:t>
            </a:r>
            <a:r>
              <a:rPr lang="en-US" altLang="zh-CN" sz="2400">
                <a:ea typeface="宋体" panose="02010600030101010101" pitchFamily="2" charset="-122"/>
                <a:cs typeface="楷体_GB2312"/>
                <a:sym typeface="Symbol" panose="05050102010706020507" pitchFamily="18" charset="2"/>
              </a:rPr>
              <a:t>(</a:t>
            </a:r>
            <a:r>
              <a:rPr lang="en-US" altLang="zh-CN" sz="2400">
                <a:ea typeface="宋体" panose="02010600030101010101" pitchFamily="2" charset="-122"/>
                <a:cs typeface="楷体_GB2312"/>
              </a:rPr>
              <a:t>i-1)/2+j-1          i≧j</a:t>
            </a:r>
            <a:endParaRPr lang="en-US" altLang="zh-CN" sz="2400">
              <a:latin typeface="宋体" panose="02010600030101010101" pitchFamily="2" charset="-122"/>
              <a:ea typeface="宋体" panose="02010600030101010101" pitchFamily="2" charset="-122"/>
              <a:cs typeface="楷体_GB2312"/>
            </a:endParaRPr>
          </a:p>
          <a:p>
            <a:pPr eaLnBrk="1" hangingPunct="1">
              <a:lnSpc>
                <a:spcPct val="110000"/>
              </a:lnSpc>
              <a:buFontTx/>
              <a:buNone/>
            </a:pPr>
            <a:r>
              <a:rPr lang="en-US" altLang="zh-CN" sz="2400">
                <a:latin typeface="宋体" panose="02010600030101010101" pitchFamily="2" charset="-122"/>
                <a:ea typeface="宋体" panose="02010600030101010101" pitchFamily="2" charset="-122"/>
                <a:cs typeface="楷体_GB2312"/>
              </a:rPr>
              <a:t>    </a:t>
            </a:r>
            <a:r>
              <a:rPr lang="zh-CN" altLang="en-US" sz="2400">
                <a:latin typeface="宋体" panose="02010600030101010101" pitchFamily="2" charset="-122"/>
                <a:ea typeface="宋体" panose="02010600030101010101" pitchFamily="2" charset="-122"/>
                <a:cs typeface="楷体_GB2312"/>
              </a:rPr>
              <a:t>若</a:t>
            </a:r>
            <a:r>
              <a:rPr lang="en-US" altLang="zh-CN" sz="2400">
                <a:ea typeface="宋体" panose="02010600030101010101" pitchFamily="2" charset="-122"/>
                <a:cs typeface="楷体_GB2312"/>
              </a:rPr>
              <a:t>i&lt;j</a:t>
            </a:r>
            <a:r>
              <a:rPr lang="zh-CN" altLang="en-US" sz="2400">
                <a:latin typeface="宋体" panose="02010600030101010101" pitchFamily="2" charset="-122"/>
                <a:ea typeface="宋体" panose="02010600030101010101" pitchFamily="2" charset="-122"/>
                <a:cs typeface="楷体_GB2312"/>
              </a:rPr>
              <a:t>：则</a:t>
            </a:r>
            <a:r>
              <a:rPr lang="en-US" altLang="zh-CN" sz="2400">
                <a:ea typeface="宋体" panose="02010600030101010101" pitchFamily="2" charset="-122"/>
                <a:cs typeface="楷体_GB2312"/>
              </a:rPr>
              <a:t>a</a:t>
            </a:r>
            <a:r>
              <a:rPr lang="en-US" altLang="zh-CN" sz="2400" baseline="-20000">
                <a:ea typeface="宋体" panose="02010600030101010101" pitchFamily="2" charset="-122"/>
                <a:cs typeface="楷体_GB2312"/>
              </a:rPr>
              <a:t>ij</a:t>
            </a:r>
            <a:r>
              <a:rPr lang="zh-CN" altLang="en-US" sz="2400">
                <a:latin typeface="宋体" panose="02010600030101010101" pitchFamily="2" charset="-122"/>
                <a:ea typeface="宋体" panose="02010600030101010101" pitchFamily="2" charset="-122"/>
                <a:cs typeface="楷体_GB2312"/>
              </a:rPr>
              <a:t>是在上三角矩阵中。因为</a:t>
            </a:r>
            <a:r>
              <a:rPr lang="en-US" altLang="zh-CN" sz="2400">
                <a:ea typeface="宋体" panose="02010600030101010101" pitchFamily="2" charset="-122"/>
                <a:cs typeface="楷体_GB2312"/>
              </a:rPr>
              <a:t>a</a:t>
            </a:r>
            <a:r>
              <a:rPr lang="en-US" altLang="zh-CN" sz="2400" baseline="-20000">
                <a:ea typeface="宋体" panose="02010600030101010101" pitchFamily="2" charset="-122"/>
                <a:cs typeface="楷体_GB2312"/>
              </a:rPr>
              <a:t>ij</a:t>
            </a:r>
            <a:r>
              <a:rPr lang="en-US" altLang="zh-CN" sz="2400">
                <a:ea typeface="宋体" panose="02010600030101010101" pitchFamily="2" charset="-122"/>
                <a:cs typeface="楷体_GB2312"/>
              </a:rPr>
              <a:t>=a</a:t>
            </a:r>
            <a:r>
              <a:rPr lang="en-US" altLang="zh-CN" sz="2400" baseline="-20000">
                <a:ea typeface="宋体" panose="02010600030101010101" pitchFamily="2" charset="-122"/>
                <a:cs typeface="楷体_GB2312"/>
              </a:rPr>
              <a:t>ji</a:t>
            </a:r>
            <a:r>
              <a:rPr lang="zh-CN" altLang="en-US" sz="2400">
                <a:latin typeface="宋体" panose="02010600030101010101" pitchFamily="2" charset="-122"/>
                <a:ea typeface="宋体" panose="02010600030101010101" pitchFamily="2" charset="-122"/>
                <a:cs typeface="楷体_GB2312"/>
              </a:rPr>
              <a:t>，在向量</a:t>
            </a:r>
            <a:r>
              <a:rPr lang="en-US" altLang="zh-CN" sz="2400">
                <a:ea typeface="宋体" panose="02010600030101010101" pitchFamily="2" charset="-122"/>
                <a:cs typeface="楷体_GB2312"/>
              </a:rPr>
              <a:t>sa</a:t>
            </a:r>
            <a:r>
              <a:rPr lang="zh-CN" altLang="en-US" sz="2400">
                <a:ea typeface="宋体" panose="02010600030101010101" pitchFamily="2" charset="-122"/>
                <a:cs typeface="楷体_GB2312"/>
              </a:rPr>
              <a:t>中保存的是</a:t>
            </a:r>
            <a:r>
              <a:rPr lang="en-US" altLang="zh-CN" sz="2400">
                <a:ea typeface="宋体" panose="02010600030101010101" pitchFamily="2" charset="-122"/>
                <a:cs typeface="楷体_GB2312"/>
              </a:rPr>
              <a:t>a</a:t>
            </a:r>
            <a:r>
              <a:rPr lang="en-US" altLang="zh-CN" sz="2400" baseline="-20000">
                <a:ea typeface="宋体" panose="02010600030101010101" pitchFamily="2" charset="-122"/>
                <a:cs typeface="楷体_GB2312"/>
              </a:rPr>
              <a:t>ji </a:t>
            </a:r>
            <a:r>
              <a:rPr lang="zh-CN" altLang="en-US" sz="2400">
                <a:latin typeface="宋体" panose="02010600030101010101" pitchFamily="2" charset="-122"/>
                <a:ea typeface="宋体" panose="02010600030101010101" pitchFamily="2" charset="-122"/>
                <a:cs typeface="楷体_GB2312"/>
              </a:rPr>
              <a:t>。依上述分析可得：  </a:t>
            </a:r>
            <a:r>
              <a:rPr lang="en-US" altLang="zh-CN" sz="2400">
                <a:ea typeface="宋体" panose="02010600030101010101" pitchFamily="2" charset="-122"/>
                <a:cs typeface="楷体_GB2312"/>
              </a:rPr>
              <a:t>k=j</a:t>
            </a:r>
            <a:r>
              <a:rPr lang="en-US" altLang="zh-CN" sz="2400">
                <a:ea typeface="宋体" panose="02010600030101010101" pitchFamily="2" charset="-122"/>
                <a:cs typeface="楷体_GB2312"/>
                <a:sym typeface="Symbol" panose="05050102010706020507" pitchFamily="18" charset="2"/>
              </a:rPr>
              <a:t>(</a:t>
            </a:r>
            <a:r>
              <a:rPr lang="en-US" altLang="zh-CN" sz="2400">
                <a:ea typeface="宋体" panose="02010600030101010101" pitchFamily="2" charset="-122"/>
                <a:cs typeface="楷体_GB2312"/>
              </a:rPr>
              <a:t>j-1)/2+i-1         i&lt;j</a:t>
            </a:r>
          </a:p>
          <a:p>
            <a:pPr eaLnBrk="1" hangingPunct="1">
              <a:lnSpc>
                <a:spcPct val="110000"/>
              </a:lnSpc>
              <a:buClr>
                <a:schemeClr val="accent2"/>
              </a:buClr>
              <a:buSzPct val="80000"/>
              <a:buFont typeface="Wingdings" panose="05000000000000000000" pitchFamily="2" charset="2"/>
              <a:buNone/>
            </a:pPr>
            <a:r>
              <a:rPr lang="en-US" altLang="zh-CN" sz="2400">
                <a:latin typeface="宋体" panose="02010600030101010101" pitchFamily="2" charset="-122"/>
                <a:ea typeface="宋体" panose="02010600030101010101" pitchFamily="2" charset="-122"/>
                <a:cs typeface="楷体_GB2312"/>
              </a:rPr>
              <a:t>    </a:t>
            </a:r>
            <a:r>
              <a:rPr lang="zh-CN" altLang="en-US" sz="2400">
                <a:latin typeface="宋体" panose="02010600030101010101" pitchFamily="2" charset="-122"/>
                <a:ea typeface="宋体" panose="02010600030101010101" pitchFamily="2" charset="-122"/>
                <a:cs typeface="楷体_GB2312"/>
              </a:rPr>
              <a:t>对称矩阵元素</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i j</a:t>
            </a:r>
            <a:r>
              <a:rPr lang="zh-CN" altLang="en-US" sz="2400">
                <a:ea typeface="宋体" panose="02010600030101010101" pitchFamily="2" charset="-122"/>
                <a:cs typeface="楷体_GB2312"/>
              </a:rPr>
              <a:t>保存</a:t>
            </a:r>
            <a:r>
              <a:rPr lang="zh-CN" altLang="en-US" sz="2400">
                <a:latin typeface="宋体" panose="02010600030101010101" pitchFamily="2" charset="-122"/>
                <a:ea typeface="宋体" panose="02010600030101010101" pitchFamily="2" charset="-122"/>
                <a:cs typeface="楷体_GB2312"/>
              </a:rPr>
              <a:t>在向量</a:t>
            </a:r>
            <a:r>
              <a:rPr lang="en-US" altLang="zh-CN" sz="2400">
                <a:ea typeface="宋体" panose="02010600030101010101" pitchFamily="2" charset="-122"/>
                <a:cs typeface="楷体_GB2312"/>
              </a:rPr>
              <a:t>sa</a:t>
            </a:r>
            <a:r>
              <a:rPr lang="zh-CN" altLang="en-US" sz="2400">
                <a:ea typeface="宋体" panose="02010600030101010101" pitchFamily="2" charset="-122"/>
                <a:cs typeface="楷体_GB2312"/>
              </a:rPr>
              <a:t>中时的</a:t>
            </a:r>
            <a:r>
              <a:rPr lang="zh-CN" altLang="en-US" sz="2400">
                <a:latin typeface="宋体" panose="02010600030101010101" pitchFamily="2" charset="-122"/>
                <a:ea typeface="宋体" panose="02010600030101010101" pitchFamily="2" charset="-122"/>
                <a:cs typeface="楷体_GB2312"/>
              </a:rPr>
              <a:t>下标值</a:t>
            </a:r>
            <a:r>
              <a:rPr lang="en-US" altLang="zh-CN" sz="2400">
                <a:ea typeface="宋体" panose="02010600030101010101" pitchFamily="2" charset="-122"/>
                <a:cs typeface="楷体_GB2312"/>
              </a:rPr>
              <a:t>k</a:t>
            </a:r>
            <a:r>
              <a:rPr lang="zh-CN" altLang="en-US" sz="2400">
                <a:ea typeface="宋体" panose="02010600030101010101" pitchFamily="2" charset="-122"/>
                <a:cs typeface="楷体_GB2312"/>
              </a:rPr>
              <a:t>与（</a:t>
            </a:r>
            <a:r>
              <a:rPr lang="en-US" altLang="zh-CN" sz="2400">
                <a:ea typeface="宋体" panose="02010600030101010101" pitchFamily="2" charset="-122"/>
                <a:cs typeface="楷体_GB2312"/>
              </a:rPr>
              <a:t>i,j</a:t>
            </a:r>
            <a:r>
              <a:rPr lang="zh-CN" altLang="en-US" sz="2400">
                <a:ea typeface="宋体" panose="02010600030101010101" pitchFamily="2" charset="-122"/>
                <a:cs typeface="楷体_GB2312"/>
              </a:rPr>
              <a:t>）之间的对应关系</a:t>
            </a:r>
            <a:r>
              <a:rPr lang="zh-CN" altLang="en-US" sz="2400">
                <a:latin typeface="宋体" panose="02010600030101010101" pitchFamily="2" charset="-122"/>
                <a:ea typeface="宋体" panose="02010600030101010101" pitchFamily="2" charset="-122"/>
                <a:cs typeface="楷体_GB2312"/>
              </a:rPr>
              <a:t>是：   </a:t>
            </a:r>
          </a:p>
        </p:txBody>
      </p:sp>
      <p:grpSp>
        <p:nvGrpSpPr>
          <p:cNvPr id="48131" name="Group 3"/>
          <p:cNvGrpSpPr>
            <a:grpSpLocks/>
          </p:cNvGrpSpPr>
          <p:nvPr/>
        </p:nvGrpSpPr>
        <p:grpSpPr bwMode="auto">
          <a:xfrm>
            <a:off x="858838" y="3576638"/>
            <a:ext cx="7391400" cy="715962"/>
            <a:chOff x="912" y="3312"/>
            <a:chExt cx="4656" cy="768"/>
          </a:xfrm>
        </p:grpSpPr>
        <p:sp>
          <p:nvSpPr>
            <p:cNvPr id="48133" name="Rectangle 4"/>
            <p:cNvSpPr>
              <a:spLocks noChangeArrowheads="1"/>
            </p:cNvSpPr>
            <p:nvPr/>
          </p:nvSpPr>
          <p:spPr bwMode="auto">
            <a:xfrm>
              <a:off x="1348" y="3312"/>
              <a:ext cx="238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800">
                  <a:ea typeface="宋体" panose="02010600030101010101" pitchFamily="2" charset="-122"/>
                  <a:cs typeface="楷体_GB2312"/>
                </a:rPr>
                <a:t>i</a:t>
              </a:r>
              <a:r>
                <a:rPr lang="en-US" altLang="zh-CN" sz="2800">
                  <a:ea typeface="宋体" panose="02010600030101010101" pitchFamily="2" charset="-122"/>
                  <a:cs typeface="楷体_GB2312"/>
                  <a:sym typeface="Symbol" panose="05050102010706020507" pitchFamily="18" charset="2"/>
                </a:rPr>
                <a:t>(</a:t>
              </a:r>
              <a:r>
                <a:rPr lang="en-US" altLang="zh-CN" sz="2800">
                  <a:ea typeface="宋体" panose="02010600030101010101" pitchFamily="2" charset="-122"/>
                  <a:cs typeface="楷体_GB2312"/>
                </a:rPr>
                <a:t>i-1)/2+j-1       </a:t>
              </a:r>
              <a:r>
                <a:rPr lang="zh-CN" altLang="en-US" sz="2800">
                  <a:ea typeface="宋体" panose="02010600030101010101" pitchFamily="2" charset="-122"/>
                  <a:cs typeface="楷体_GB2312"/>
                </a:rPr>
                <a:t>当</a:t>
              </a:r>
              <a:r>
                <a:rPr lang="en-US" altLang="zh-CN" sz="2800">
                  <a:ea typeface="宋体" panose="02010600030101010101" pitchFamily="2" charset="-122"/>
                  <a:cs typeface="楷体_GB2312"/>
                </a:rPr>
                <a:t>i≧j</a:t>
              </a:r>
              <a:r>
                <a:rPr lang="zh-CN" altLang="en-US" sz="2800">
                  <a:ea typeface="宋体" panose="02010600030101010101" pitchFamily="2" charset="-122"/>
                  <a:cs typeface="楷体_GB2312"/>
                </a:rPr>
                <a:t>时</a:t>
              </a:r>
            </a:p>
          </p:txBody>
        </p:sp>
        <p:sp>
          <p:nvSpPr>
            <p:cNvPr id="48134" name="Rectangle 5"/>
            <p:cNvSpPr>
              <a:spLocks noChangeArrowheads="1"/>
            </p:cNvSpPr>
            <p:nvPr/>
          </p:nvSpPr>
          <p:spPr bwMode="auto">
            <a:xfrm>
              <a:off x="1348" y="3763"/>
              <a:ext cx="238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800">
                  <a:ea typeface="宋体" panose="02010600030101010101" pitchFamily="2" charset="-122"/>
                  <a:cs typeface="楷体_GB2312"/>
                </a:rPr>
                <a:t>j</a:t>
              </a:r>
              <a:r>
                <a:rPr lang="en-US" altLang="zh-CN" sz="2800">
                  <a:ea typeface="宋体" panose="02010600030101010101" pitchFamily="2" charset="-122"/>
                  <a:cs typeface="楷体_GB2312"/>
                  <a:sym typeface="Symbol" panose="05050102010706020507" pitchFamily="18" charset="2"/>
                </a:rPr>
                <a:t>(</a:t>
              </a:r>
              <a:r>
                <a:rPr lang="en-US" altLang="zh-CN" sz="2800">
                  <a:ea typeface="宋体" panose="02010600030101010101" pitchFamily="2" charset="-122"/>
                  <a:cs typeface="楷体_GB2312"/>
                </a:rPr>
                <a:t>j-1)/2+i-1        </a:t>
              </a:r>
              <a:r>
                <a:rPr lang="zh-CN" altLang="en-US" sz="2800">
                  <a:ea typeface="宋体" panose="02010600030101010101" pitchFamily="2" charset="-122"/>
                  <a:cs typeface="楷体_GB2312"/>
                </a:rPr>
                <a:t>当</a:t>
              </a:r>
              <a:r>
                <a:rPr lang="en-US" altLang="zh-CN" sz="2800">
                  <a:ea typeface="宋体" panose="02010600030101010101" pitchFamily="2" charset="-122"/>
                  <a:cs typeface="楷体_GB2312"/>
                </a:rPr>
                <a:t>i&lt;j</a:t>
              </a:r>
              <a:r>
                <a:rPr lang="zh-CN" altLang="en-US" sz="2800">
                  <a:ea typeface="宋体" panose="02010600030101010101" pitchFamily="2" charset="-122"/>
                  <a:cs typeface="楷体_GB2312"/>
                </a:rPr>
                <a:t>时</a:t>
              </a:r>
            </a:p>
          </p:txBody>
        </p:sp>
        <p:sp>
          <p:nvSpPr>
            <p:cNvPr id="48135" name="AutoShape 6"/>
            <p:cNvSpPr>
              <a:spLocks/>
            </p:cNvSpPr>
            <p:nvPr/>
          </p:nvSpPr>
          <p:spPr bwMode="auto">
            <a:xfrm>
              <a:off x="1252" y="3456"/>
              <a:ext cx="68" cy="453"/>
            </a:xfrm>
            <a:prstGeom prst="leftBrace">
              <a:avLst>
                <a:gd name="adj1" fmla="val 55515"/>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48136" name="Rectangle 7"/>
            <p:cNvSpPr>
              <a:spLocks noChangeArrowheads="1"/>
            </p:cNvSpPr>
            <p:nvPr/>
          </p:nvSpPr>
          <p:spPr bwMode="auto">
            <a:xfrm>
              <a:off x="912" y="3531"/>
              <a:ext cx="34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K=</a:t>
              </a:r>
            </a:p>
          </p:txBody>
        </p:sp>
        <p:sp>
          <p:nvSpPr>
            <p:cNvPr id="48137" name="Rectangle 8"/>
            <p:cNvSpPr>
              <a:spLocks noChangeArrowheads="1"/>
            </p:cNvSpPr>
            <p:nvPr/>
          </p:nvSpPr>
          <p:spPr bwMode="auto">
            <a:xfrm>
              <a:off x="3892" y="3456"/>
              <a:ext cx="1676"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1</a:t>
              </a:r>
              <a:r>
                <a:rPr lang="en-US" altLang="zh-CN" sz="2400">
                  <a:ea typeface="Arial Unicode MS" pitchFamily="34" charset="-122"/>
                  <a:cs typeface="楷体_GB2312"/>
                </a:rPr>
                <a:t>≦</a:t>
              </a:r>
              <a:r>
                <a:rPr lang="en-US" altLang="zh-CN" sz="2400">
                  <a:ea typeface="宋体" panose="02010600030101010101" pitchFamily="2" charset="-122"/>
                  <a:cs typeface="楷体_GB2312"/>
                </a:rPr>
                <a:t>i,j</a:t>
              </a:r>
              <a:r>
                <a:rPr lang="en-US" altLang="zh-CN" sz="2400">
                  <a:ea typeface="Arial Unicode MS" pitchFamily="34" charset="-122"/>
                  <a:cs typeface="楷体_GB2312"/>
                </a:rPr>
                <a:t>≦</a:t>
              </a:r>
              <a:r>
                <a:rPr lang="en-US" altLang="zh-CN" sz="2400">
                  <a:ea typeface="宋体" panose="02010600030101010101" pitchFamily="2" charset="-122"/>
                  <a:cs typeface="楷体_GB2312"/>
                </a:rPr>
                <a:t> n         </a:t>
              </a:r>
              <a:r>
                <a:rPr lang="en-US" altLang="zh-CN">
                  <a:ea typeface="宋体" panose="02010600030101010101" pitchFamily="2" charset="-122"/>
                  <a:cs typeface="楷体_GB2312"/>
                </a:rPr>
                <a:t>(5-4)</a:t>
              </a:r>
            </a:p>
          </p:txBody>
        </p:sp>
      </p:grpSp>
      <p:sp>
        <p:nvSpPr>
          <p:cNvPr id="48132" name="矩形 1"/>
          <p:cNvSpPr>
            <a:spLocks noChangeArrowheads="1"/>
          </p:cNvSpPr>
          <p:nvPr/>
        </p:nvSpPr>
        <p:spPr bwMode="auto">
          <a:xfrm>
            <a:off x="125413" y="4506913"/>
            <a:ext cx="8824912" cy="171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lnSpc>
                <a:spcPct val="110000"/>
              </a:lnSpc>
              <a:spcBef>
                <a:spcPct val="0"/>
              </a:spcBef>
              <a:buFontTx/>
              <a:buNone/>
            </a:pPr>
            <a:r>
              <a:rPr lang="zh-CN" altLang="en-US" sz="2400">
                <a:latin typeface="宋体" panose="02010600030101010101" pitchFamily="2" charset="-122"/>
                <a:ea typeface="宋体" panose="02010600030101010101" pitchFamily="2" charset="-122"/>
                <a:cs typeface="楷体_GB2312"/>
              </a:rPr>
              <a:t>    对于矩阵中的任意元素</a:t>
            </a:r>
            <a:r>
              <a:rPr lang="en-US" altLang="zh-CN" sz="2400">
                <a:ea typeface="宋体" panose="02010600030101010101" pitchFamily="2" charset="-122"/>
                <a:cs typeface="楷体_GB2312"/>
              </a:rPr>
              <a:t>a</a:t>
            </a:r>
            <a:r>
              <a:rPr lang="en-US" altLang="zh-CN" sz="2400" baseline="-20000">
                <a:ea typeface="宋体" panose="02010600030101010101" pitchFamily="2" charset="-122"/>
                <a:cs typeface="楷体_GB2312"/>
              </a:rPr>
              <a:t>ij</a:t>
            </a:r>
            <a:r>
              <a:rPr lang="zh-CN" altLang="en-US" sz="2400">
                <a:latin typeface="宋体" panose="02010600030101010101" pitchFamily="2" charset="-122"/>
                <a:ea typeface="宋体" panose="02010600030101010101" pitchFamily="2" charset="-122"/>
                <a:cs typeface="楷体_GB2312"/>
              </a:rPr>
              <a:t>，均可在一维数组</a:t>
            </a:r>
            <a:r>
              <a:rPr lang="en-US" altLang="zh-CN" sz="2400">
                <a:ea typeface="宋体" panose="02010600030101010101" pitchFamily="2" charset="-122"/>
                <a:cs typeface="楷体_GB2312"/>
              </a:rPr>
              <a:t>sa</a:t>
            </a:r>
            <a:r>
              <a:rPr lang="zh-CN" altLang="en-US" sz="2400">
                <a:latin typeface="宋体" panose="02010600030101010101" pitchFamily="2" charset="-122"/>
                <a:ea typeface="宋体" panose="02010600030101010101" pitchFamily="2" charset="-122"/>
                <a:cs typeface="楷体_GB2312"/>
              </a:rPr>
              <a:t>中唯一确定其位置</a:t>
            </a:r>
            <a:r>
              <a:rPr lang="en-US" altLang="zh-CN" sz="2400">
                <a:ea typeface="宋体" panose="02010600030101010101" pitchFamily="2" charset="-122"/>
                <a:cs typeface="楷体_GB2312"/>
              </a:rPr>
              <a:t>k</a:t>
            </a:r>
            <a:r>
              <a:rPr lang="zh-CN" altLang="en-US" sz="2400">
                <a:ea typeface="宋体" panose="02010600030101010101" pitchFamily="2" charset="-122"/>
                <a:cs typeface="Times New Roman" panose="02020603050405020304" pitchFamily="18" charset="0"/>
              </a:rPr>
              <a:t>；</a:t>
            </a:r>
            <a:r>
              <a:rPr lang="zh-CN" altLang="en-US" sz="2400">
                <a:latin typeface="宋体" panose="02010600030101010101" pitchFamily="2" charset="-122"/>
                <a:ea typeface="宋体" panose="02010600030101010101" pitchFamily="2" charset="-122"/>
                <a:cs typeface="楷体_GB2312"/>
              </a:rPr>
              <a:t>反之，对所有</a:t>
            </a:r>
            <a:r>
              <a:rPr lang="en-US" altLang="zh-CN" sz="2400">
                <a:ea typeface="宋体" panose="02010600030101010101" pitchFamily="2" charset="-122"/>
                <a:cs typeface="楷体_GB2312"/>
              </a:rPr>
              <a:t>k=1,2, </a:t>
            </a:r>
            <a:r>
              <a:rPr lang="en-US" altLang="zh-CN" sz="2400">
                <a:ea typeface="Arial Unicode MS" pitchFamily="34" charset="-122"/>
                <a:cs typeface="楷体_GB2312"/>
              </a:rPr>
              <a:t>…</a:t>
            </a:r>
            <a:r>
              <a:rPr lang="en-US" altLang="zh-CN" sz="2400">
                <a:ea typeface="宋体" panose="02010600030101010101" pitchFamily="2" charset="-122"/>
                <a:cs typeface="楷体_GB2312"/>
              </a:rPr>
              <a:t>,n(n+1)/2</a:t>
            </a:r>
            <a:r>
              <a:rPr lang="zh-CN" altLang="en-US" sz="2400">
                <a:latin typeface="宋体" panose="02010600030101010101" pitchFamily="2" charset="-122"/>
                <a:ea typeface="宋体" panose="02010600030101010101" pitchFamily="2" charset="-122"/>
                <a:cs typeface="楷体_GB2312"/>
              </a:rPr>
              <a:t>，都能确定</a:t>
            </a:r>
            <a:r>
              <a:rPr lang="en-US" altLang="zh-CN" sz="2400">
                <a:ea typeface="宋体" panose="02010600030101010101" pitchFamily="2" charset="-122"/>
                <a:cs typeface="楷体_GB2312"/>
              </a:rPr>
              <a:t>sa[k]</a:t>
            </a:r>
            <a:r>
              <a:rPr lang="zh-CN" altLang="en-US" sz="2400">
                <a:latin typeface="宋体" panose="02010600030101010101" pitchFamily="2" charset="-122"/>
                <a:ea typeface="宋体" panose="02010600030101010101" pitchFamily="2" charset="-122"/>
                <a:cs typeface="楷体_GB2312"/>
              </a:rPr>
              <a:t>中的元素在矩阵中的位置</a:t>
            </a:r>
            <a:r>
              <a:rPr lang="en-US" altLang="zh-CN" sz="2400">
                <a:ea typeface="宋体" panose="02010600030101010101" pitchFamily="2" charset="-122"/>
                <a:cs typeface="楷体_GB2312"/>
              </a:rPr>
              <a:t>(i,j)</a:t>
            </a:r>
            <a:r>
              <a:rPr lang="zh-CN" altLang="en-US" sz="2400">
                <a:latin typeface="宋体" panose="02010600030101010101" pitchFamily="2" charset="-122"/>
                <a:ea typeface="宋体" panose="02010600030101010101" pitchFamily="2" charset="-122"/>
                <a:cs typeface="楷体_GB2312"/>
              </a:rPr>
              <a:t>。</a:t>
            </a:r>
          </a:p>
          <a:p>
            <a:pPr eaLnBrk="1" hangingPunct="1">
              <a:lnSpc>
                <a:spcPct val="110000"/>
              </a:lnSpc>
              <a:spcBef>
                <a:spcPct val="0"/>
              </a:spcBef>
              <a:buFontTx/>
              <a:buNone/>
            </a:pPr>
            <a:r>
              <a:rPr lang="zh-CN" altLang="en-US" sz="2400">
                <a:latin typeface="宋体" panose="02010600030101010101" pitchFamily="2" charset="-122"/>
                <a:ea typeface="宋体" panose="02010600030101010101" pitchFamily="2" charset="-122"/>
                <a:cs typeface="楷体_GB2312"/>
              </a:rPr>
              <a:t>    称</a:t>
            </a:r>
            <a:r>
              <a:rPr lang="en-US" altLang="zh-CN" sz="2400">
                <a:ea typeface="宋体" panose="02010600030101010101" pitchFamily="2" charset="-122"/>
                <a:cs typeface="楷体_GB2312"/>
              </a:rPr>
              <a:t>sa[0</a:t>
            </a:r>
            <a:r>
              <a:rPr lang="en-US" altLang="zh-CN" sz="2400">
                <a:ea typeface="Arial Unicode MS" pitchFamily="34" charset="-122"/>
                <a:cs typeface="楷体_GB2312"/>
              </a:rPr>
              <a:t>…</a:t>
            </a:r>
            <a:r>
              <a:rPr lang="en-US" altLang="zh-CN" sz="2400">
                <a:ea typeface="宋体" panose="02010600030101010101" pitchFamily="2" charset="-122"/>
                <a:cs typeface="楷体_GB2312"/>
              </a:rPr>
              <a:t>n(n+1)/2]</a:t>
            </a:r>
            <a:r>
              <a:rPr lang="zh-CN" altLang="en-US" sz="2400">
                <a:latin typeface="宋体" panose="02010600030101010101" pitchFamily="2" charset="-122"/>
                <a:ea typeface="宋体" panose="02010600030101010101" pitchFamily="2" charset="-122"/>
                <a:cs typeface="楷体_GB2312"/>
              </a:rPr>
              <a:t>为</a:t>
            </a:r>
            <a:r>
              <a:rPr lang="en-US" altLang="zh-CN" sz="2400">
                <a:ea typeface="宋体" panose="02010600030101010101" pitchFamily="2" charset="-122"/>
                <a:cs typeface="楷体_GB2312"/>
              </a:rPr>
              <a:t>n</a:t>
            </a:r>
            <a:r>
              <a:rPr lang="zh-CN" altLang="en-US" sz="2400">
                <a:latin typeface="宋体" panose="02010600030101010101" pitchFamily="2" charset="-122"/>
                <a:ea typeface="宋体" panose="02010600030101010101" pitchFamily="2" charset="-122"/>
                <a:cs typeface="楷体_GB2312"/>
              </a:rPr>
              <a:t>阶对称矩阵</a:t>
            </a:r>
            <a:r>
              <a:rPr lang="en-US" altLang="zh-CN" sz="2400">
                <a:ea typeface="宋体" panose="02010600030101010101" pitchFamily="2" charset="-122"/>
                <a:cs typeface="楷体_GB2312"/>
              </a:rPr>
              <a:t>A</a:t>
            </a:r>
            <a:r>
              <a:rPr lang="zh-CN" altLang="en-US" sz="2400">
                <a:latin typeface="宋体" panose="02010600030101010101" pitchFamily="2" charset="-122"/>
                <a:ea typeface="宋体" panose="02010600030101010101" pitchFamily="2" charset="-122"/>
                <a:cs typeface="楷体_GB2312"/>
              </a:rPr>
              <a:t>的压缩存储。</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52400" y="177800"/>
            <a:ext cx="8740775" cy="24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lnSpc>
                <a:spcPct val="110000"/>
              </a:lnSpc>
              <a:buFontTx/>
              <a:buNone/>
            </a:pPr>
            <a:r>
              <a:rPr lang="en-US" altLang="zh-CN" sz="2800">
                <a:solidFill>
                  <a:schemeClr val="folHlink"/>
                </a:solidFill>
                <a:ea typeface="宋体" panose="02010600030101010101" pitchFamily="2" charset="-122"/>
                <a:cs typeface="楷体_GB2312"/>
              </a:rPr>
              <a:t>2</a:t>
            </a:r>
            <a:r>
              <a:rPr lang="en-US" altLang="zh-CN" sz="2800">
                <a:solidFill>
                  <a:schemeClr val="folHlink"/>
                </a:solidFill>
                <a:latin typeface="宋体" panose="02010600030101010101" pitchFamily="2" charset="-122"/>
                <a:ea typeface="宋体" panose="02010600030101010101" pitchFamily="2" charset="-122"/>
                <a:cs typeface="楷体_GB2312"/>
              </a:rPr>
              <a:t>  </a:t>
            </a:r>
            <a:r>
              <a:rPr lang="zh-CN" altLang="en-US" sz="2800">
                <a:solidFill>
                  <a:schemeClr val="folHlink"/>
                </a:solidFill>
                <a:latin typeface="楷体_GB2312"/>
                <a:ea typeface="宋体" panose="02010600030101010101" pitchFamily="2" charset="-122"/>
                <a:cs typeface="楷体_GB2312"/>
              </a:rPr>
              <a:t>三角矩阵</a:t>
            </a:r>
          </a:p>
          <a:p>
            <a:pPr eaLnBrk="1" hangingPunct="1">
              <a:lnSpc>
                <a:spcPct val="110000"/>
              </a:lnSpc>
              <a:buFontTx/>
              <a:buNone/>
            </a:pPr>
            <a:r>
              <a:rPr lang="zh-CN" altLang="en-US">
                <a:latin typeface="宋体" panose="02010600030101010101" pitchFamily="2" charset="-122"/>
                <a:ea typeface="宋体" panose="02010600030101010101" pitchFamily="2" charset="-122"/>
                <a:cs typeface="楷体_GB2312"/>
              </a:rPr>
              <a:t>   </a:t>
            </a:r>
            <a:r>
              <a:rPr lang="zh-CN" altLang="en-US" sz="2400">
                <a:latin typeface="宋体" panose="02010600030101010101" pitchFamily="2" charset="-122"/>
                <a:ea typeface="宋体" panose="02010600030101010101" pitchFamily="2" charset="-122"/>
                <a:cs typeface="楷体_GB2312"/>
              </a:rPr>
              <a:t>以主对角线划分，三角矩阵有上三角和下三角两种。</a:t>
            </a:r>
          </a:p>
          <a:p>
            <a:pPr eaLnBrk="1" hangingPunct="1">
              <a:lnSpc>
                <a:spcPct val="110000"/>
              </a:lnSpc>
              <a:buFontTx/>
              <a:buNone/>
            </a:pPr>
            <a:r>
              <a:rPr lang="zh-CN" altLang="en-US" sz="2400">
                <a:latin typeface="宋体" panose="02010600030101010101" pitchFamily="2" charset="-122"/>
                <a:ea typeface="宋体" panose="02010600030101010101" pitchFamily="2" charset="-122"/>
                <a:cs typeface="楷体_GB2312"/>
              </a:rPr>
              <a:t>    上三角矩阵的下三角（不包括主对角线）中的元素均为常数</a:t>
            </a:r>
            <a:r>
              <a:rPr lang="en-US" altLang="zh-CN" sz="2400">
                <a:ea typeface="宋体" panose="02010600030101010101" pitchFamily="2" charset="-122"/>
                <a:cs typeface="楷体_GB2312"/>
              </a:rPr>
              <a:t>c</a:t>
            </a:r>
            <a:r>
              <a:rPr lang="en-US" altLang="zh-CN" sz="2400">
                <a:latin typeface="宋体" panose="02010600030101010101" pitchFamily="2" charset="-122"/>
                <a:ea typeface="宋体" panose="02010600030101010101" pitchFamily="2" charset="-122"/>
                <a:cs typeface="楷体_GB2312"/>
              </a:rPr>
              <a:t>(</a:t>
            </a:r>
            <a:r>
              <a:rPr lang="zh-CN" altLang="en-US" sz="2400">
                <a:latin typeface="宋体" panose="02010600030101010101" pitchFamily="2" charset="-122"/>
                <a:ea typeface="宋体" panose="02010600030101010101" pitchFamily="2" charset="-122"/>
                <a:cs typeface="楷体_GB2312"/>
              </a:rPr>
              <a:t>一般为</a:t>
            </a:r>
            <a:r>
              <a:rPr lang="en-US" altLang="zh-CN" sz="2400">
                <a:ea typeface="宋体" panose="02010600030101010101" pitchFamily="2" charset="-122"/>
                <a:cs typeface="楷体_GB2312"/>
              </a:rPr>
              <a:t>0</a:t>
            </a:r>
            <a:r>
              <a:rPr lang="en-US" altLang="zh-CN" sz="2400">
                <a:latin typeface="宋体" panose="02010600030101010101" pitchFamily="2" charset="-122"/>
                <a:ea typeface="宋体" panose="02010600030101010101" pitchFamily="2" charset="-122"/>
                <a:cs typeface="楷体_GB2312"/>
              </a:rPr>
              <a:t>)</a:t>
            </a:r>
            <a:r>
              <a:rPr lang="zh-CN" altLang="en-US" sz="2400">
                <a:latin typeface="宋体" panose="02010600030101010101" pitchFamily="2" charset="-122"/>
                <a:ea typeface="宋体" panose="02010600030101010101" pitchFamily="2" charset="-122"/>
                <a:cs typeface="楷体_GB2312"/>
              </a:rPr>
              <a:t>。下三角矩阵正好相反，它的主对角线上方均为常数。</a:t>
            </a:r>
          </a:p>
        </p:txBody>
      </p:sp>
      <p:grpSp>
        <p:nvGrpSpPr>
          <p:cNvPr id="49155" name="Group 2"/>
          <p:cNvGrpSpPr>
            <a:grpSpLocks/>
          </p:cNvGrpSpPr>
          <p:nvPr/>
        </p:nvGrpSpPr>
        <p:grpSpPr bwMode="auto">
          <a:xfrm>
            <a:off x="1579563" y="2852738"/>
            <a:ext cx="5638800" cy="2924175"/>
            <a:chOff x="1008" y="46"/>
            <a:chExt cx="3552" cy="1842"/>
          </a:xfrm>
        </p:grpSpPr>
        <p:grpSp>
          <p:nvGrpSpPr>
            <p:cNvPr id="49156" name="Group 3"/>
            <p:cNvGrpSpPr>
              <a:grpSpLocks/>
            </p:cNvGrpSpPr>
            <p:nvPr/>
          </p:nvGrpSpPr>
          <p:grpSpPr bwMode="auto">
            <a:xfrm>
              <a:off x="1152" y="46"/>
              <a:ext cx="3264" cy="1161"/>
              <a:chOff x="1152" y="2295"/>
              <a:chExt cx="3264" cy="1161"/>
            </a:xfrm>
          </p:grpSpPr>
          <p:grpSp>
            <p:nvGrpSpPr>
              <p:cNvPr id="49160" name="Group 4"/>
              <p:cNvGrpSpPr>
                <a:grpSpLocks/>
              </p:cNvGrpSpPr>
              <p:nvPr/>
            </p:nvGrpSpPr>
            <p:grpSpPr bwMode="auto">
              <a:xfrm>
                <a:off x="1152" y="2304"/>
                <a:ext cx="1412" cy="1152"/>
                <a:chOff x="1152" y="3024"/>
                <a:chExt cx="1412" cy="1152"/>
              </a:xfrm>
            </p:grpSpPr>
            <p:sp>
              <p:nvSpPr>
                <p:cNvPr id="49168" name="AutoShape 5"/>
                <p:cNvSpPr>
                  <a:spLocks/>
                </p:cNvSpPr>
                <p:nvPr/>
              </p:nvSpPr>
              <p:spPr bwMode="auto">
                <a:xfrm>
                  <a:off x="1152" y="3120"/>
                  <a:ext cx="68" cy="1043"/>
                </a:xfrm>
                <a:prstGeom prst="leftBracket">
                  <a:avLst>
                    <a:gd name="adj" fmla="val 12781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49169" name="AutoShape 6"/>
                <p:cNvSpPr>
                  <a:spLocks/>
                </p:cNvSpPr>
                <p:nvPr/>
              </p:nvSpPr>
              <p:spPr bwMode="auto">
                <a:xfrm>
                  <a:off x="2496" y="3133"/>
                  <a:ext cx="68" cy="1043"/>
                </a:xfrm>
                <a:prstGeom prst="rightBracket">
                  <a:avLst>
                    <a:gd name="adj" fmla="val 12781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49170" name="Rectangle 7"/>
                <p:cNvSpPr>
                  <a:spLocks noChangeArrowheads="1"/>
                </p:cNvSpPr>
                <p:nvPr/>
              </p:nvSpPr>
              <p:spPr bwMode="auto">
                <a:xfrm>
                  <a:off x="1230" y="3024"/>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楷体_GB2312"/>
                      <a:cs typeface="楷体_GB2312"/>
                    </a:rPr>
                    <a:t>a</a:t>
                  </a:r>
                  <a:r>
                    <a:rPr lang="en-US" altLang="zh-CN" sz="2400" baseline="-25000">
                      <a:ea typeface="楷体_GB2312"/>
                      <a:cs typeface="楷体_GB2312"/>
                    </a:rPr>
                    <a:t>11</a:t>
                  </a:r>
                  <a:r>
                    <a:rPr lang="en-US" altLang="zh-CN" sz="2400">
                      <a:ea typeface="楷体_GB2312"/>
                      <a:cs typeface="楷体_GB2312"/>
                    </a:rPr>
                    <a:t>   a</a:t>
                  </a:r>
                  <a:r>
                    <a:rPr lang="en-US" altLang="zh-CN" sz="2400" baseline="-25000">
                      <a:ea typeface="楷体_GB2312"/>
                      <a:cs typeface="楷体_GB2312"/>
                    </a:rPr>
                    <a:t>12</a:t>
                  </a:r>
                  <a:r>
                    <a:rPr lang="en-US" altLang="zh-CN" sz="2400">
                      <a:ea typeface="楷体_GB2312"/>
                      <a:cs typeface="楷体_GB2312"/>
                    </a:rPr>
                    <a:t>  …  a</a:t>
                  </a:r>
                  <a:r>
                    <a:rPr lang="en-US" altLang="zh-CN" sz="2400" baseline="-25000">
                      <a:ea typeface="楷体_GB2312"/>
                      <a:cs typeface="楷体_GB2312"/>
                    </a:rPr>
                    <a:t>1n</a:t>
                  </a:r>
                </a:p>
              </p:txBody>
            </p:sp>
            <p:sp>
              <p:nvSpPr>
                <p:cNvPr id="49171" name="Rectangle 8"/>
                <p:cNvSpPr>
                  <a:spLocks noChangeArrowheads="1"/>
                </p:cNvSpPr>
                <p:nvPr/>
              </p:nvSpPr>
              <p:spPr bwMode="auto">
                <a:xfrm>
                  <a:off x="1227" y="3360"/>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楷体_GB2312"/>
                      <a:cs typeface="楷体_GB2312"/>
                    </a:rPr>
                    <a:t>c     a</a:t>
                  </a:r>
                  <a:r>
                    <a:rPr lang="en-US" altLang="zh-CN" sz="2400" baseline="-25000">
                      <a:ea typeface="楷体_GB2312"/>
                      <a:cs typeface="楷体_GB2312"/>
                    </a:rPr>
                    <a:t>22</a:t>
                  </a:r>
                  <a:r>
                    <a:rPr lang="en-US" altLang="zh-CN" sz="2400">
                      <a:ea typeface="楷体_GB2312"/>
                      <a:cs typeface="楷体_GB2312"/>
                    </a:rPr>
                    <a:t>  …  a</a:t>
                  </a:r>
                  <a:r>
                    <a:rPr lang="en-US" altLang="zh-CN" sz="2400" baseline="-25000">
                      <a:ea typeface="楷体_GB2312"/>
                      <a:cs typeface="楷体_GB2312"/>
                    </a:rPr>
                    <a:t>2n</a:t>
                  </a:r>
                </a:p>
              </p:txBody>
            </p:sp>
            <p:sp>
              <p:nvSpPr>
                <p:cNvPr id="49172" name="Rectangle 9"/>
                <p:cNvSpPr>
                  <a:spLocks noChangeArrowheads="1"/>
                </p:cNvSpPr>
                <p:nvPr/>
              </p:nvSpPr>
              <p:spPr bwMode="auto">
                <a:xfrm>
                  <a:off x="1227" y="3919"/>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楷体_GB2312"/>
                      <a:cs typeface="楷体_GB2312"/>
                    </a:rPr>
                    <a:t>c       c  …   a</a:t>
                  </a:r>
                  <a:r>
                    <a:rPr lang="en-US" altLang="zh-CN" sz="2400" baseline="-25000">
                      <a:ea typeface="楷体_GB2312"/>
                      <a:cs typeface="楷体_GB2312"/>
                    </a:rPr>
                    <a:t>nn</a:t>
                  </a:r>
                </a:p>
              </p:txBody>
            </p:sp>
            <p:sp>
              <p:nvSpPr>
                <p:cNvPr id="49173" name="Rectangle 10"/>
                <p:cNvSpPr>
                  <a:spLocks noChangeArrowheads="1"/>
                </p:cNvSpPr>
                <p:nvPr/>
              </p:nvSpPr>
              <p:spPr bwMode="auto">
                <a:xfrm>
                  <a:off x="1227" y="3648"/>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楷体_GB2312"/>
                      <a:cs typeface="楷体_GB2312"/>
                    </a:rPr>
                    <a:t>…    …    …</a:t>
                  </a:r>
                </a:p>
              </p:txBody>
            </p:sp>
          </p:grpSp>
          <p:grpSp>
            <p:nvGrpSpPr>
              <p:cNvPr id="49161" name="Group 11"/>
              <p:cNvGrpSpPr>
                <a:grpSpLocks/>
              </p:cNvGrpSpPr>
              <p:nvPr/>
            </p:nvGrpSpPr>
            <p:grpSpPr bwMode="auto">
              <a:xfrm>
                <a:off x="3004" y="2295"/>
                <a:ext cx="1412" cy="1152"/>
                <a:chOff x="1152" y="3024"/>
                <a:chExt cx="1412" cy="1152"/>
              </a:xfrm>
            </p:grpSpPr>
            <p:sp>
              <p:nvSpPr>
                <p:cNvPr id="49162" name="AutoShape 12"/>
                <p:cNvSpPr>
                  <a:spLocks/>
                </p:cNvSpPr>
                <p:nvPr/>
              </p:nvSpPr>
              <p:spPr bwMode="auto">
                <a:xfrm>
                  <a:off x="1152" y="3120"/>
                  <a:ext cx="68" cy="1043"/>
                </a:xfrm>
                <a:prstGeom prst="leftBracket">
                  <a:avLst>
                    <a:gd name="adj" fmla="val 12781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49163" name="AutoShape 13"/>
                <p:cNvSpPr>
                  <a:spLocks/>
                </p:cNvSpPr>
                <p:nvPr/>
              </p:nvSpPr>
              <p:spPr bwMode="auto">
                <a:xfrm>
                  <a:off x="2496" y="3133"/>
                  <a:ext cx="68" cy="1043"/>
                </a:xfrm>
                <a:prstGeom prst="rightBracket">
                  <a:avLst>
                    <a:gd name="adj" fmla="val 12781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49164" name="Rectangle 14"/>
                <p:cNvSpPr>
                  <a:spLocks noChangeArrowheads="1"/>
                </p:cNvSpPr>
                <p:nvPr/>
              </p:nvSpPr>
              <p:spPr bwMode="auto">
                <a:xfrm>
                  <a:off x="1230" y="3024"/>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楷体_GB2312"/>
                      <a:cs typeface="楷体_GB2312"/>
                    </a:rPr>
                    <a:t>a</a:t>
                  </a:r>
                  <a:r>
                    <a:rPr lang="en-US" altLang="zh-CN" sz="2400" baseline="-25000">
                      <a:ea typeface="楷体_GB2312"/>
                      <a:cs typeface="楷体_GB2312"/>
                    </a:rPr>
                    <a:t>11</a:t>
                  </a:r>
                  <a:r>
                    <a:rPr lang="en-US" altLang="zh-CN" sz="2400">
                      <a:ea typeface="楷体_GB2312"/>
                      <a:cs typeface="楷体_GB2312"/>
                    </a:rPr>
                    <a:t>    c    …  c</a:t>
                  </a:r>
                  <a:endParaRPr lang="en-US" altLang="zh-CN" sz="2400" baseline="-25000">
                    <a:ea typeface="楷体_GB2312"/>
                    <a:cs typeface="楷体_GB2312"/>
                  </a:endParaRPr>
                </a:p>
              </p:txBody>
            </p:sp>
            <p:sp>
              <p:nvSpPr>
                <p:cNvPr id="49165" name="Rectangle 15"/>
                <p:cNvSpPr>
                  <a:spLocks noChangeArrowheads="1"/>
                </p:cNvSpPr>
                <p:nvPr/>
              </p:nvSpPr>
              <p:spPr bwMode="auto">
                <a:xfrm>
                  <a:off x="1227" y="3360"/>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楷体_GB2312"/>
                      <a:cs typeface="楷体_GB2312"/>
                    </a:rPr>
                    <a:t>a</a:t>
                  </a:r>
                  <a:r>
                    <a:rPr lang="en-US" altLang="zh-CN" sz="2400" baseline="-25000">
                      <a:ea typeface="楷体_GB2312"/>
                      <a:cs typeface="楷体_GB2312"/>
                    </a:rPr>
                    <a:t>21</a:t>
                  </a:r>
                  <a:r>
                    <a:rPr lang="en-US" altLang="zh-CN" sz="2400">
                      <a:ea typeface="楷体_GB2312"/>
                      <a:cs typeface="楷体_GB2312"/>
                    </a:rPr>
                    <a:t>    a</a:t>
                  </a:r>
                  <a:r>
                    <a:rPr lang="en-US" altLang="zh-CN" sz="2400" baseline="-25000">
                      <a:ea typeface="楷体_GB2312"/>
                      <a:cs typeface="楷体_GB2312"/>
                    </a:rPr>
                    <a:t>22</a:t>
                  </a:r>
                  <a:r>
                    <a:rPr lang="en-US" altLang="zh-CN" sz="2400">
                      <a:ea typeface="楷体_GB2312"/>
                      <a:cs typeface="楷体_GB2312"/>
                    </a:rPr>
                    <a:t>  …  c</a:t>
                  </a:r>
                  <a:endParaRPr lang="en-US" altLang="zh-CN" sz="2400" baseline="-25000">
                    <a:ea typeface="楷体_GB2312"/>
                    <a:cs typeface="楷体_GB2312"/>
                  </a:endParaRPr>
                </a:p>
              </p:txBody>
            </p:sp>
            <p:sp>
              <p:nvSpPr>
                <p:cNvPr id="49166" name="Rectangle 16"/>
                <p:cNvSpPr>
                  <a:spLocks noChangeArrowheads="1"/>
                </p:cNvSpPr>
                <p:nvPr/>
              </p:nvSpPr>
              <p:spPr bwMode="auto">
                <a:xfrm>
                  <a:off x="1227" y="3919"/>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楷体_GB2312"/>
                      <a:cs typeface="楷体_GB2312"/>
                    </a:rPr>
                    <a:t>a</a:t>
                  </a:r>
                  <a:r>
                    <a:rPr lang="en-US" altLang="zh-CN" sz="2400" baseline="-25000">
                      <a:ea typeface="楷体_GB2312"/>
                      <a:cs typeface="楷体_GB2312"/>
                    </a:rPr>
                    <a:t>n1</a:t>
                  </a:r>
                  <a:r>
                    <a:rPr lang="en-US" altLang="zh-CN" sz="2400">
                      <a:ea typeface="楷体_GB2312"/>
                      <a:cs typeface="楷体_GB2312"/>
                    </a:rPr>
                    <a:t>    a</a:t>
                  </a:r>
                  <a:r>
                    <a:rPr lang="en-US" altLang="zh-CN" sz="2400" baseline="-25000">
                      <a:ea typeface="楷体_GB2312"/>
                      <a:cs typeface="楷体_GB2312"/>
                    </a:rPr>
                    <a:t>n2</a:t>
                  </a:r>
                  <a:r>
                    <a:rPr lang="en-US" altLang="zh-CN" sz="2400">
                      <a:ea typeface="楷体_GB2312"/>
                      <a:cs typeface="楷体_GB2312"/>
                    </a:rPr>
                    <a:t>  …  a</a:t>
                  </a:r>
                  <a:r>
                    <a:rPr lang="en-US" altLang="zh-CN" sz="2400" baseline="-25000">
                      <a:ea typeface="楷体_GB2312"/>
                      <a:cs typeface="楷体_GB2312"/>
                    </a:rPr>
                    <a:t>nn</a:t>
                  </a:r>
                </a:p>
              </p:txBody>
            </p:sp>
            <p:sp>
              <p:nvSpPr>
                <p:cNvPr id="49167" name="Rectangle 17"/>
                <p:cNvSpPr>
                  <a:spLocks noChangeArrowheads="1"/>
                </p:cNvSpPr>
                <p:nvPr/>
              </p:nvSpPr>
              <p:spPr bwMode="auto">
                <a:xfrm>
                  <a:off x="1227" y="3648"/>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楷体_GB2312"/>
                      <a:cs typeface="楷体_GB2312"/>
                    </a:rPr>
                    <a:t>…    …    …</a:t>
                  </a:r>
                </a:p>
              </p:txBody>
            </p:sp>
          </p:grpSp>
        </p:grpSp>
        <p:sp>
          <p:nvSpPr>
            <p:cNvPr id="49157" name="Rectangle 18"/>
            <p:cNvSpPr>
              <a:spLocks noChangeArrowheads="1"/>
            </p:cNvSpPr>
            <p:nvPr/>
          </p:nvSpPr>
          <p:spPr bwMode="auto">
            <a:xfrm>
              <a:off x="1632" y="1648"/>
              <a:ext cx="187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lang="zh-CN" altLang="en-US" sz="2000">
                  <a:latin typeface="宋体" panose="02010600030101010101" pitchFamily="2" charset="-122"/>
                  <a:ea typeface="宋体" panose="02010600030101010101" pitchFamily="2" charset="-122"/>
                  <a:cs typeface="楷体_GB2312"/>
                </a:rPr>
                <a:t>三角矩阵</a:t>
              </a:r>
              <a:r>
                <a:rPr lang="zh-CN" altLang="en-US" sz="2000">
                  <a:ea typeface="宋体" panose="02010600030101010101" pitchFamily="2" charset="-122"/>
                  <a:cs typeface="楷体_GB2312"/>
                </a:rPr>
                <a:t>示例</a:t>
              </a:r>
            </a:p>
          </p:txBody>
        </p:sp>
        <p:sp>
          <p:nvSpPr>
            <p:cNvPr id="49158" name="Rectangle 19"/>
            <p:cNvSpPr>
              <a:spLocks noChangeArrowheads="1"/>
            </p:cNvSpPr>
            <p:nvPr/>
          </p:nvSpPr>
          <p:spPr bwMode="auto">
            <a:xfrm>
              <a:off x="2880" y="1285"/>
              <a:ext cx="16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en-US" altLang="zh-CN" sz="2000">
                  <a:ea typeface="宋体" panose="02010600030101010101" pitchFamily="2" charset="-122"/>
                  <a:cs typeface="楷体_GB2312"/>
                </a:rPr>
                <a:t>(b)</a:t>
              </a:r>
              <a:r>
                <a:rPr kumimoji="0" lang="en-US" altLang="zh-CN" sz="2000">
                  <a:latin typeface="Arial" panose="020B0604020202020204" pitchFamily="34" charset="0"/>
                  <a:ea typeface="宋体" panose="02010600030101010101" pitchFamily="2" charset="-122"/>
                  <a:cs typeface="楷体_GB2312"/>
                </a:rPr>
                <a:t>   </a:t>
              </a:r>
              <a:r>
                <a:rPr kumimoji="0" lang="zh-CN" altLang="en-US" sz="2000">
                  <a:latin typeface="Arial" panose="020B0604020202020204" pitchFamily="34" charset="0"/>
                  <a:ea typeface="宋体" panose="02010600030101010101" pitchFamily="2" charset="-122"/>
                  <a:cs typeface="楷体_GB2312"/>
                </a:rPr>
                <a:t>下</a:t>
              </a:r>
              <a:r>
                <a:rPr lang="zh-CN" altLang="en-US" sz="2000">
                  <a:latin typeface="宋体" panose="02010600030101010101" pitchFamily="2" charset="-122"/>
                  <a:ea typeface="宋体" panose="02010600030101010101" pitchFamily="2" charset="-122"/>
                  <a:cs typeface="楷体_GB2312"/>
                </a:rPr>
                <a:t>三角矩阵</a:t>
              </a:r>
              <a:r>
                <a:rPr lang="zh-CN" altLang="en-US" sz="2000">
                  <a:ea typeface="宋体" panose="02010600030101010101" pitchFamily="2" charset="-122"/>
                  <a:cs typeface="楷体_GB2312"/>
                </a:rPr>
                <a:t>示例</a:t>
              </a:r>
            </a:p>
          </p:txBody>
        </p:sp>
        <p:sp>
          <p:nvSpPr>
            <p:cNvPr id="49159" name="Rectangle 20"/>
            <p:cNvSpPr>
              <a:spLocks noChangeArrowheads="1"/>
            </p:cNvSpPr>
            <p:nvPr/>
          </p:nvSpPr>
          <p:spPr bwMode="auto">
            <a:xfrm>
              <a:off x="1008" y="1285"/>
              <a:ext cx="163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en-US" altLang="zh-CN" sz="2000">
                  <a:ea typeface="宋体" panose="02010600030101010101" pitchFamily="2" charset="-122"/>
                  <a:cs typeface="楷体_GB2312"/>
                </a:rPr>
                <a:t>(a)</a:t>
              </a:r>
              <a:r>
                <a:rPr kumimoji="0" lang="en-US" altLang="zh-CN" sz="2000">
                  <a:latin typeface="Arial" panose="020B0604020202020204" pitchFamily="34" charset="0"/>
                  <a:ea typeface="宋体" panose="02010600030101010101" pitchFamily="2" charset="-122"/>
                  <a:cs typeface="楷体_GB2312"/>
                </a:rPr>
                <a:t>   </a:t>
              </a:r>
              <a:r>
                <a:rPr kumimoji="0" lang="zh-CN" altLang="en-US" sz="2000">
                  <a:latin typeface="Arial" panose="020B0604020202020204" pitchFamily="34" charset="0"/>
                  <a:ea typeface="宋体" panose="02010600030101010101" pitchFamily="2" charset="-122"/>
                  <a:cs typeface="楷体_GB2312"/>
                </a:rPr>
                <a:t>上</a:t>
              </a:r>
              <a:r>
                <a:rPr lang="zh-CN" altLang="en-US" sz="2000">
                  <a:latin typeface="宋体" panose="02010600030101010101" pitchFamily="2" charset="-122"/>
                  <a:ea typeface="宋体" panose="02010600030101010101" pitchFamily="2" charset="-122"/>
                  <a:cs typeface="楷体_GB2312"/>
                </a:rPr>
                <a:t>三角矩阵</a:t>
              </a:r>
              <a:r>
                <a:rPr lang="zh-CN" altLang="en-US" sz="2000">
                  <a:ea typeface="宋体" panose="02010600030101010101" pitchFamily="2" charset="-122"/>
                  <a:cs typeface="楷体_GB2312"/>
                </a:rPr>
                <a:t>示例</a:t>
              </a: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1"/>
          <p:cNvSpPr>
            <a:spLocks noChangeArrowheads="1"/>
          </p:cNvSpPr>
          <p:nvPr/>
        </p:nvSpPr>
        <p:spPr bwMode="auto">
          <a:xfrm>
            <a:off x="26988" y="20638"/>
            <a:ext cx="8812212" cy="225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8572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27635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9545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11455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717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30289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861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9433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lnSpc>
                <a:spcPct val="110000"/>
              </a:lnSpc>
              <a:buClr>
                <a:schemeClr val="accent2"/>
              </a:buClr>
              <a:buSzPct val="80000"/>
              <a:buFont typeface="Wingdings" panose="05000000000000000000" pitchFamily="2" charset="2"/>
              <a:buNone/>
            </a:pPr>
            <a:r>
              <a:rPr lang="zh-CN" altLang="en-US" sz="2800">
                <a:ea typeface="宋体" panose="02010600030101010101" pitchFamily="2" charset="-122"/>
                <a:cs typeface="楷体_GB2312"/>
              </a:rPr>
              <a:t>        </a:t>
            </a:r>
            <a:r>
              <a:rPr lang="zh-CN" altLang="en-US" sz="2400">
                <a:latin typeface="宋体" panose="02010600030101010101" pitchFamily="2" charset="-122"/>
                <a:ea typeface="宋体" panose="02010600030101010101" pitchFamily="2" charset="-122"/>
                <a:cs typeface="楷体_GB2312"/>
              </a:rPr>
              <a:t>三角矩阵中的重复元素</a:t>
            </a:r>
            <a:r>
              <a:rPr lang="en-US" altLang="zh-CN" sz="2400">
                <a:ea typeface="宋体" panose="02010600030101010101" pitchFamily="2" charset="-122"/>
                <a:cs typeface="楷体_GB2312"/>
              </a:rPr>
              <a:t>c</a:t>
            </a:r>
            <a:r>
              <a:rPr lang="zh-CN" altLang="en-US" sz="2400">
                <a:latin typeface="宋体" panose="02010600030101010101" pitchFamily="2" charset="-122"/>
                <a:ea typeface="宋体" panose="02010600030101010101" pitchFamily="2" charset="-122"/>
                <a:cs typeface="楷体_GB2312"/>
              </a:rPr>
              <a:t>可共享一个存储空间，其余的元素正好有</a:t>
            </a:r>
            <a:r>
              <a:rPr lang="en-US" altLang="zh-CN" sz="2400">
                <a:ea typeface="宋体" panose="02010600030101010101" pitchFamily="2" charset="-122"/>
                <a:cs typeface="楷体_GB2312"/>
              </a:rPr>
              <a:t>n(n+1)/2</a:t>
            </a:r>
            <a:r>
              <a:rPr lang="zh-CN" altLang="en-US" sz="2400">
                <a:latin typeface="宋体" panose="02010600030101010101" pitchFamily="2" charset="-122"/>
                <a:ea typeface="宋体" panose="02010600030101010101" pitchFamily="2" charset="-122"/>
                <a:cs typeface="楷体_GB2312"/>
              </a:rPr>
              <a:t>个，因此，三角矩阵可压缩存储到向量</a:t>
            </a:r>
            <a:r>
              <a:rPr lang="en-US" altLang="zh-CN" sz="2400">
                <a:ea typeface="宋体" panose="02010600030101010101" pitchFamily="2" charset="-122"/>
                <a:cs typeface="楷体_GB2312"/>
              </a:rPr>
              <a:t>sa[0</a:t>
            </a:r>
            <a:r>
              <a:rPr lang="en-US" altLang="zh-CN" sz="2400">
                <a:ea typeface="Arial Unicode MS" pitchFamily="34" charset="-122"/>
                <a:cs typeface="楷体_GB2312"/>
              </a:rPr>
              <a:t>…</a:t>
            </a:r>
            <a:r>
              <a:rPr lang="en-US" altLang="zh-CN" sz="2400">
                <a:ea typeface="宋体" panose="02010600030101010101" pitchFamily="2" charset="-122"/>
                <a:cs typeface="楷体_GB2312"/>
              </a:rPr>
              <a:t>n(n+1)/2]</a:t>
            </a:r>
            <a:r>
              <a:rPr lang="zh-CN" altLang="en-US" sz="2400">
                <a:latin typeface="宋体" panose="02010600030101010101" pitchFamily="2" charset="-122"/>
                <a:ea typeface="宋体" panose="02010600030101010101" pitchFamily="2" charset="-122"/>
                <a:cs typeface="楷体_GB2312"/>
              </a:rPr>
              <a:t>中，其中</a:t>
            </a:r>
            <a:r>
              <a:rPr lang="en-US" altLang="zh-CN" sz="2400">
                <a:ea typeface="宋体" panose="02010600030101010101" pitchFamily="2" charset="-122"/>
                <a:cs typeface="楷体_GB2312"/>
              </a:rPr>
              <a:t>c</a:t>
            </a:r>
            <a:r>
              <a:rPr lang="zh-CN" altLang="en-US" sz="2400">
                <a:latin typeface="宋体" panose="02010600030101010101" pitchFamily="2" charset="-122"/>
                <a:ea typeface="宋体" panose="02010600030101010101" pitchFamily="2" charset="-122"/>
                <a:cs typeface="楷体_GB2312"/>
              </a:rPr>
              <a:t>存放在向量的第</a:t>
            </a:r>
            <a:r>
              <a:rPr lang="en-US" altLang="zh-CN" sz="2400">
                <a:ea typeface="宋体" panose="02010600030101010101" pitchFamily="2" charset="-122"/>
                <a:cs typeface="楷体_GB2312"/>
              </a:rPr>
              <a:t>1</a:t>
            </a:r>
            <a:r>
              <a:rPr lang="zh-CN" altLang="en-US" sz="2400">
                <a:latin typeface="宋体" panose="02010600030101010101" pitchFamily="2" charset="-122"/>
                <a:ea typeface="宋体" panose="02010600030101010101" pitchFamily="2" charset="-122"/>
                <a:cs typeface="楷体_GB2312"/>
              </a:rPr>
              <a:t>个分量中。</a:t>
            </a:r>
          </a:p>
          <a:p>
            <a:pPr eaLnBrk="1" hangingPunct="1">
              <a:lnSpc>
                <a:spcPct val="110000"/>
              </a:lnSpc>
              <a:buClr>
                <a:schemeClr val="accent2"/>
              </a:buClr>
              <a:buSzPct val="80000"/>
              <a:buFont typeface="Wingdings" panose="05000000000000000000" pitchFamily="2" charset="2"/>
              <a:buNone/>
            </a:pPr>
            <a:r>
              <a:rPr lang="zh-CN" altLang="en-US" sz="2400">
                <a:latin typeface="宋体" panose="02010600030101010101" pitchFamily="2" charset="-122"/>
                <a:ea typeface="宋体" panose="02010600030101010101" pitchFamily="2" charset="-122"/>
                <a:cs typeface="楷体_GB2312"/>
              </a:rPr>
              <a:t>    上三角矩阵元素</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i j</a:t>
            </a:r>
            <a:r>
              <a:rPr lang="zh-CN" altLang="en-US" sz="2400">
                <a:ea typeface="宋体" panose="02010600030101010101" pitchFamily="2" charset="-122"/>
                <a:cs typeface="楷体_GB2312"/>
              </a:rPr>
              <a:t>保存</a:t>
            </a:r>
            <a:r>
              <a:rPr lang="zh-CN" altLang="en-US" sz="2400">
                <a:latin typeface="宋体" panose="02010600030101010101" pitchFamily="2" charset="-122"/>
                <a:ea typeface="宋体" panose="02010600030101010101" pitchFamily="2" charset="-122"/>
                <a:cs typeface="楷体_GB2312"/>
              </a:rPr>
              <a:t>在向量</a:t>
            </a:r>
            <a:r>
              <a:rPr lang="en-US" altLang="zh-CN" sz="2400">
                <a:ea typeface="宋体" panose="02010600030101010101" pitchFamily="2" charset="-122"/>
                <a:cs typeface="楷体_GB2312"/>
              </a:rPr>
              <a:t>sa</a:t>
            </a:r>
            <a:r>
              <a:rPr lang="zh-CN" altLang="en-US" sz="2400">
                <a:ea typeface="宋体" panose="02010600030101010101" pitchFamily="2" charset="-122"/>
                <a:cs typeface="楷体_GB2312"/>
              </a:rPr>
              <a:t>中时的</a:t>
            </a:r>
            <a:r>
              <a:rPr lang="zh-CN" altLang="en-US" sz="2400">
                <a:latin typeface="宋体" panose="02010600030101010101" pitchFamily="2" charset="-122"/>
                <a:ea typeface="宋体" panose="02010600030101010101" pitchFamily="2" charset="-122"/>
                <a:cs typeface="楷体_GB2312"/>
              </a:rPr>
              <a:t>下标值</a:t>
            </a:r>
            <a:r>
              <a:rPr lang="en-US" altLang="zh-CN" sz="2400">
                <a:ea typeface="宋体" panose="02010600030101010101" pitchFamily="2" charset="-122"/>
                <a:cs typeface="楷体_GB2312"/>
              </a:rPr>
              <a:t>k</a:t>
            </a:r>
            <a:r>
              <a:rPr lang="zh-CN" altLang="en-US" sz="2400">
                <a:ea typeface="宋体" panose="02010600030101010101" pitchFamily="2" charset="-122"/>
                <a:cs typeface="楷体_GB2312"/>
              </a:rPr>
              <a:t>与（</a:t>
            </a:r>
            <a:r>
              <a:rPr lang="en-US" altLang="zh-CN" sz="2400">
                <a:ea typeface="宋体" panose="02010600030101010101" pitchFamily="2" charset="-122"/>
                <a:cs typeface="楷体_GB2312"/>
              </a:rPr>
              <a:t>i,j</a:t>
            </a:r>
            <a:r>
              <a:rPr lang="zh-CN" altLang="en-US" sz="2400">
                <a:ea typeface="宋体" panose="02010600030101010101" pitchFamily="2" charset="-122"/>
                <a:cs typeface="楷体_GB2312"/>
              </a:rPr>
              <a:t>）之间的对应关系</a:t>
            </a:r>
            <a:r>
              <a:rPr lang="zh-CN" altLang="en-US" sz="2400">
                <a:latin typeface="宋体" panose="02010600030101010101" pitchFamily="2" charset="-122"/>
                <a:ea typeface="宋体" panose="02010600030101010101" pitchFamily="2" charset="-122"/>
                <a:cs typeface="楷体_GB2312"/>
              </a:rPr>
              <a:t>是：</a:t>
            </a:r>
          </a:p>
        </p:txBody>
      </p:sp>
      <p:grpSp>
        <p:nvGrpSpPr>
          <p:cNvPr id="50179" name="Group 3"/>
          <p:cNvGrpSpPr>
            <a:grpSpLocks/>
          </p:cNvGrpSpPr>
          <p:nvPr/>
        </p:nvGrpSpPr>
        <p:grpSpPr bwMode="auto">
          <a:xfrm>
            <a:off x="531813" y="2265363"/>
            <a:ext cx="7802562" cy="1219200"/>
            <a:chOff x="505" y="96"/>
            <a:chExt cx="4915" cy="768"/>
          </a:xfrm>
        </p:grpSpPr>
        <p:sp>
          <p:nvSpPr>
            <p:cNvPr id="50187" name="Rectangle 4"/>
            <p:cNvSpPr>
              <a:spLocks noChangeArrowheads="1"/>
            </p:cNvSpPr>
            <p:nvPr/>
          </p:nvSpPr>
          <p:spPr bwMode="auto">
            <a:xfrm>
              <a:off x="1012" y="96"/>
              <a:ext cx="238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800">
                  <a:ea typeface="宋体" panose="02010600030101010101" pitchFamily="2" charset="-122"/>
                  <a:cs typeface="楷体_GB2312"/>
                </a:rPr>
                <a:t>i</a:t>
              </a:r>
              <a:r>
                <a:rPr lang="en-US" altLang="zh-CN" sz="2800">
                  <a:ea typeface="宋体" panose="02010600030101010101" pitchFamily="2" charset="-122"/>
                  <a:cs typeface="楷体_GB2312"/>
                  <a:sym typeface="Symbol" panose="05050102010706020507" pitchFamily="18" charset="2"/>
                </a:rPr>
                <a:t>(</a:t>
              </a:r>
              <a:r>
                <a:rPr lang="en-US" altLang="zh-CN" sz="2800">
                  <a:ea typeface="宋体" panose="02010600030101010101" pitchFamily="2" charset="-122"/>
                  <a:cs typeface="楷体_GB2312"/>
                </a:rPr>
                <a:t>i-1)/2+j-1       </a:t>
              </a:r>
              <a:r>
                <a:rPr lang="zh-CN" altLang="en-US" sz="2800">
                  <a:ea typeface="宋体" panose="02010600030101010101" pitchFamily="2" charset="-122"/>
                  <a:cs typeface="楷体_GB2312"/>
                </a:rPr>
                <a:t>当</a:t>
              </a:r>
              <a:r>
                <a:rPr lang="en-US" altLang="zh-CN" sz="2800">
                  <a:ea typeface="宋体" panose="02010600030101010101" pitchFamily="2" charset="-122"/>
                  <a:cs typeface="楷体_GB2312"/>
                </a:rPr>
                <a:t>i≧j</a:t>
              </a:r>
              <a:r>
                <a:rPr lang="zh-CN" altLang="en-US" sz="2800">
                  <a:ea typeface="宋体" panose="02010600030101010101" pitchFamily="2" charset="-122"/>
                  <a:cs typeface="楷体_GB2312"/>
                </a:rPr>
                <a:t>时</a:t>
              </a:r>
            </a:p>
          </p:txBody>
        </p:sp>
        <p:sp>
          <p:nvSpPr>
            <p:cNvPr id="50188" name="Rectangle 5"/>
            <p:cNvSpPr>
              <a:spLocks noChangeArrowheads="1"/>
            </p:cNvSpPr>
            <p:nvPr/>
          </p:nvSpPr>
          <p:spPr bwMode="auto">
            <a:xfrm>
              <a:off x="1012" y="547"/>
              <a:ext cx="238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800">
                  <a:ea typeface="宋体" panose="02010600030101010101" pitchFamily="2" charset="-122"/>
                  <a:cs typeface="楷体_GB2312"/>
                </a:rPr>
                <a:t>n</a:t>
              </a:r>
              <a:r>
                <a:rPr lang="en-US" altLang="zh-CN" sz="2800">
                  <a:ea typeface="宋体" panose="02010600030101010101" pitchFamily="2" charset="-122"/>
                  <a:cs typeface="楷体_GB2312"/>
                  <a:sym typeface="Symbol" panose="05050102010706020507" pitchFamily="18" charset="2"/>
                </a:rPr>
                <a:t>(</a:t>
              </a:r>
              <a:r>
                <a:rPr lang="en-US" altLang="zh-CN" sz="2800">
                  <a:ea typeface="宋体" panose="02010600030101010101" pitchFamily="2" charset="-122"/>
                  <a:cs typeface="楷体_GB2312"/>
                </a:rPr>
                <a:t>n+1)/2           </a:t>
              </a:r>
              <a:r>
                <a:rPr lang="zh-CN" altLang="en-US" sz="2800">
                  <a:ea typeface="宋体" panose="02010600030101010101" pitchFamily="2" charset="-122"/>
                  <a:cs typeface="楷体_GB2312"/>
                </a:rPr>
                <a:t>当</a:t>
              </a:r>
              <a:r>
                <a:rPr lang="en-US" altLang="zh-CN" sz="2800">
                  <a:ea typeface="宋体" panose="02010600030101010101" pitchFamily="2" charset="-122"/>
                  <a:cs typeface="楷体_GB2312"/>
                </a:rPr>
                <a:t>i&lt;j</a:t>
              </a:r>
              <a:r>
                <a:rPr lang="zh-CN" altLang="en-US" sz="2800">
                  <a:ea typeface="宋体" panose="02010600030101010101" pitchFamily="2" charset="-122"/>
                  <a:cs typeface="楷体_GB2312"/>
                </a:rPr>
                <a:t>时</a:t>
              </a:r>
            </a:p>
          </p:txBody>
        </p:sp>
        <p:sp>
          <p:nvSpPr>
            <p:cNvPr id="50189" name="AutoShape 6"/>
            <p:cNvSpPr>
              <a:spLocks/>
            </p:cNvSpPr>
            <p:nvPr/>
          </p:nvSpPr>
          <p:spPr bwMode="auto">
            <a:xfrm>
              <a:off x="916" y="240"/>
              <a:ext cx="68" cy="453"/>
            </a:xfrm>
            <a:prstGeom prst="leftBrace">
              <a:avLst>
                <a:gd name="adj1" fmla="val 55515"/>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50190" name="Rectangle 7"/>
            <p:cNvSpPr>
              <a:spLocks noChangeArrowheads="1"/>
            </p:cNvSpPr>
            <p:nvPr/>
          </p:nvSpPr>
          <p:spPr bwMode="auto">
            <a:xfrm>
              <a:off x="505" y="315"/>
              <a:ext cx="34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800">
                  <a:ea typeface="宋体" panose="02010600030101010101" pitchFamily="2" charset="-122"/>
                  <a:cs typeface="楷体_GB2312"/>
                </a:rPr>
                <a:t>K=</a:t>
              </a:r>
            </a:p>
          </p:txBody>
        </p:sp>
        <p:sp>
          <p:nvSpPr>
            <p:cNvPr id="50191" name="Rectangle 8"/>
            <p:cNvSpPr>
              <a:spLocks noChangeArrowheads="1"/>
            </p:cNvSpPr>
            <p:nvPr/>
          </p:nvSpPr>
          <p:spPr bwMode="auto">
            <a:xfrm>
              <a:off x="3556" y="240"/>
              <a:ext cx="186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1</a:t>
              </a:r>
              <a:r>
                <a:rPr lang="en-US" altLang="zh-CN" sz="2400">
                  <a:ea typeface="Arial Unicode MS" pitchFamily="34" charset="-122"/>
                  <a:cs typeface="楷体_GB2312"/>
                </a:rPr>
                <a:t>≦</a:t>
              </a:r>
              <a:r>
                <a:rPr lang="en-US" altLang="zh-CN" sz="2400">
                  <a:ea typeface="宋体" panose="02010600030101010101" pitchFamily="2" charset="-122"/>
                  <a:cs typeface="楷体_GB2312"/>
                </a:rPr>
                <a:t>i,j</a:t>
              </a:r>
              <a:r>
                <a:rPr lang="en-US" altLang="zh-CN" sz="2400">
                  <a:ea typeface="Arial Unicode MS" pitchFamily="34" charset="-122"/>
                  <a:cs typeface="楷体_GB2312"/>
                </a:rPr>
                <a:t>≦</a:t>
              </a:r>
              <a:r>
                <a:rPr lang="en-US" altLang="zh-CN" sz="2400">
                  <a:ea typeface="宋体" panose="02010600030101010101" pitchFamily="2" charset="-122"/>
                  <a:cs typeface="楷体_GB2312"/>
                </a:rPr>
                <a:t> n         </a:t>
              </a:r>
              <a:r>
                <a:rPr lang="en-US" altLang="zh-CN">
                  <a:ea typeface="宋体" panose="02010600030101010101" pitchFamily="2" charset="-122"/>
                  <a:cs typeface="楷体_GB2312"/>
                </a:rPr>
                <a:t>(5-5)</a:t>
              </a:r>
            </a:p>
          </p:txBody>
        </p:sp>
      </p:grpSp>
      <p:sp>
        <p:nvSpPr>
          <p:cNvPr id="28" name="Rectangle 2"/>
          <p:cNvSpPr txBox="1">
            <a:spLocks noChangeArrowheads="1"/>
          </p:cNvSpPr>
          <p:nvPr/>
        </p:nvSpPr>
        <p:spPr>
          <a:xfrm>
            <a:off x="73025" y="3549650"/>
            <a:ext cx="8915400" cy="1066800"/>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仿宋_GB2312"/>
              </a:defRPr>
            </a:lvl1pPr>
            <a:lvl2pPr marL="742950" indent="-285750" algn="l" rtl="0" eaLnBrk="0" fontAlgn="base" hangingPunct="0">
              <a:spcBef>
                <a:spcPct val="20000"/>
              </a:spcBef>
              <a:spcAft>
                <a:spcPct val="0"/>
              </a:spcAft>
              <a:buChar char="–"/>
              <a:defRPr kumimoji="1" sz="2800">
                <a:solidFill>
                  <a:schemeClr val="tx1"/>
                </a:solidFill>
                <a:latin typeface="+mn-lt"/>
                <a:ea typeface="+mn-ea"/>
                <a:cs typeface="仿宋_GB2312"/>
              </a:defRPr>
            </a:lvl2pPr>
            <a:lvl3pPr marL="1143000" indent="-228600" algn="l" rtl="0" eaLnBrk="0" fontAlgn="base" hangingPunct="0">
              <a:spcBef>
                <a:spcPct val="20000"/>
              </a:spcBef>
              <a:spcAft>
                <a:spcPct val="0"/>
              </a:spcAft>
              <a:buChar char="•"/>
              <a:defRPr kumimoji="1" sz="2400">
                <a:solidFill>
                  <a:schemeClr val="tx1"/>
                </a:solidFill>
                <a:latin typeface="+mn-lt"/>
                <a:ea typeface="+mn-ea"/>
                <a:cs typeface="仿宋_GB2312"/>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仿宋_GB2312"/>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仿宋_GB231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marL="0" indent="0" eaLnBrk="1" hangingPunct="1">
              <a:lnSpc>
                <a:spcPct val="110000"/>
              </a:lnSpc>
              <a:buFont typeface="Wingdings" panose="05000000000000000000" pitchFamily="2" charset="2"/>
              <a:buNone/>
              <a:defRPr/>
            </a:pPr>
            <a:r>
              <a:rPr lang="zh-CN" altLang="en-US" b="0" kern="0" dirty="0" smtClean="0">
                <a:latin typeface="宋体" panose="02010600030101010101" pitchFamily="2" charset="-122"/>
              </a:rPr>
              <a:t>   </a:t>
            </a:r>
            <a:r>
              <a:rPr lang="zh-CN" altLang="en-US" sz="2400" kern="0" dirty="0" smtClean="0">
                <a:latin typeface="宋体" panose="02010600030101010101" pitchFamily="2" charset="-122"/>
              </a:rPr>
              <a:t>下三角矩阵元素</a:t>
            </a:r>
            <a:r>
              <a:rPr lang="en-US" altLang="zh-CN" sz="2400" kern="0" dirty="0" err="1" smtClean="0"/>
              <a:t>a</a:t>
            </a:r>
            <a:r>
              <a:rPr lang="en-US" altLang="zh-CN" sz="2400" kern="0" baseline="-18000" dirty="0" err="1" smtClean="0"/>
              <a:t>i</a:t>
            </a:r>
            <a:r>
              <a:rPr lang="en-US" altLang="zh-CN" sz="2400" kern="0" baseline="-18000" dirty="0" smtClean="0"/>
              <a:t> j</a:t>
            </a:r>
            <a:r>
              <a:rPr lang="zh-CN" altLang="en-US" sz="2400" kern="0" dirty="0" smtClean="0"/>
              <a:t>保存</a:t>
            </a:r>
            <a:r>
              <a:rPr lang="zh-CN" altLang="en-US" sz="2400" kern="0" dirty="0" smtClean="0">
                <a:latin typeface="宋体" panose="02010600030101010101" pitchFamily="2" charset="-122"/>
              </a:rPr>
              <a:t>在向量</a:t>
            </a:r>
            <a:r>
              <a:rPr lang="en-US" altLang="zh-CN" sz="2400" kern="0" dirty="0" err="1" smtClean="0"/>
              <a:t>sa</a:t>
            </a:r>
            <a:r>
              <a:rPr lang="zh-CN" altLang="en-US" sz="2400" kern="0" dirty="0" smtClean="0"/>
              <a:t>中时的</a:t>
            </a:r>
            <a:r>
              <a:rPr lang="zh-CN" altLang="en-US" sz="2400" kern="0" dirty="0" smtClean="0">
                <a:latin typeface="宋体" panose="02010600030101010101" pitchFamily="2" charset="-122"/>
              </a:rPr>
              <a:t>下标值</a:t>
            </a:r>
            <a:r>
              <a:rPr lang="en-US" altLang="zh-CN" sz="2400" kern="0" dirty="0" smtClean="0"/>
              <a:t>k</a:t>
            </a:r>
            <a:r>
              <a:rPr lang="zh-CN" altLang="en-US" sz="2400" kern="0" dirty="0" smtClean="0"/>
              <a:t>与（</a:t>
            </a:r>
            <a:r>
              <a:rPr lang="en-US" altLang="zh-CN" sz="2400" kern="0" dirty="0" err="1" smtClean="0"/>
              <a:t>i,j</a:t>
            </a:r>
            <a:r>
              <a:rPr lang="zh-CN" altLang="en-US" sz="2400" kern="0" dirty="0" smtClean="0"/>
              <a:t>）之间的对应关系</a:t>
            </a:r>
            <a:r>
              <a:rPr lang="zh-CN" altLang="en-US" sz="2400" kern="0" dirty="0" smtClean="0">
                <a:latin typeface="宋体" panose="02010600030101010101" pitchFamily="2" charset="-122"/>
              </a:rPr>
              <a:t>是：</a:t>
            </a:r>
          </a:p>
        </p:txBody>
      </p:sp>
      <p:grpSp>
        <p:nvGrpSpPr>
          <p:cNvPr id="50181" name="Group 9"/>
          <p:cNvGrpSpPr>
            <a:grpSpLocks/>
          </p:cNvGrpSpPr>
          <p:nvPr/>
        </p:nvGrpSpPr>
        <p:grpSpPr bwMode="auto">
          <a:xfrm>
            <a:off x="500063" y="4616450"/>
            <a:ext cx="7812087" cy="1219200"/>
            <a:chOff x="590" y="1728"/>
            <a:chExt cx="4921" cy="768"/>
          </a:xfrm>
        </p:grpSpPr>
        <p:sp>
          <p:nvSpPr>
            <p:cNvPr id="50182" name="Rectangle 10"/>
            <p:cNvSpPr>
              <a:spLocks noChangeArrowheads="1"/>
            </p:cNvSpPr>
            <p:nvPr/>
          </p:nvSpPr>
          <p:spPr bwMode="auto">
            <a:xfrm>
              <a:off x="1108" y="1728"/>
              <a:ext cx="2452"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800">
                  <a:ea typeface="宋体" panose="02010600030101010101" pitchFamily="2" charset="-122"/>
                  <a:cs typeface="楷体_GB2312"/>
                </a:rPr>
                <a:t>i</a:t>
              </a:r>
              <a:r>
                <a:rPr lang="en-US" altLang="zh-CN" sz="2800">
                  <a:ea typeface="宋体" panose="02010600030101010101" pitchFamily="2" charset="-122"/>
                  <a:cs typeface="楷体_GB2312"/>
                  <a:sym typeface="Symbol" panose="05050102010706020507" pitchFamily="18" charset="2"/>
                </a:rPr>
                <a:t>(</a:t>
              </a:r>
              <a:r>
                <a:rPr lang="en-US" altLang="zh-CN" sz="2800">
                  <a:ea typeface="宋体" panose="02010600030101010101" pitchFamily="2" charset="-122"/>
                  <a:cs typeface="楷体_GB2312"/>
                </a:rPr>
                <a:t>i-1)/2+j-1        </a:t>
              </a:r>
              <a:r>
                <a:rPr lang="zh-CN" altLang="en-US" sz="2800">
                  <a:ea typeface="宋体" panose="02010600030101010101" pitchFamily="2" charset="-122"/>
                  <a:cs typeface="楷体_GB2312"/>
                </a:rPr>
                <a:t>当</a:t>
              </a:r>
              <a:r>
                <a:rPr lang="en-US" altLang="zh-CN" sz="2800">
                  <a:ea typeface="宋体" panose="02010600030101010101" pitchFamily="2" charset="-122"/>
                  <a:cs typeface="楷体_GB2312"/>
                </a:rPr>
                <a:t>i</a:t>
              </a:r>
              <a:r>
                <a:rPr lang="en-US" altLang="zh-CN" sz="2400">
                  <a:ea typeface="Arial Unicode MS" pitchFamily="34" charset="-122"/>
                  <a:cs typeface="楷体_GB2312"/>
                </a:rPr>
                <a:t>≦</a:t>
              </a:r>
              <a:r>
                <a:rPr lang="en-US" altLang="zh-CN" sz="2800">
                  <a:ea typeface="宋体" panose="02010600030101010101" pitchFamily="2" charset="-122"/>
                  <a:cs typeface="楷体_GB2312"/>
                </a:rPr>
                <a:t>j</a:t>
              </a:r>
              <a:r>
                <a:rPr lang="zh-CN" altLang="en-US" sz="2800">
                  <a:ea typeface="宋体" panose="02010600030101010101" pitchFamily="2" charset="-122"/>
                  <a:cs typeface="楷体_GB2312"/>
                </a:rPr>
                <a:t>时</a:t>
              </a:r>
            </a:p>
          </p:txBody>
        </p:sp>
        <p:sp>
          <p:nvSpPr>
            <p:cNvPr id="50183" name="Rectangle 11"/>
            <p:cNvSpPr>
              <a:spLocks noChangeArrowheads="1"/>
            </p:cNvSpPr>
            <p:nvPr/>
          </p:nvSpPr>
          <p:spPr bwMode="auto">
            <a:xfrm>
              <a:off x="1108" y="2179"/>
              <a:ext cx="238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800">
                  <a:ea typeface="宋体" panose="02010600030101010101" pitchFamily="2" charset="-122"/>
                  <a:cs typeface="楷体_GB2312"/>
                </a:rPr>
                <a:t>n</a:t>
              </a:r>
              <a:r>
                <a:rPr lang="en-US" altLang="zh-CN" sz="2800">
                  <a:ea typeface="宋体" panose="02010600030101010101" pitchFamily="2" charset="-122"/>
                  <a:cs typeface="楷体_GB2312"/>
                  <a:sym typeface="Symbol" panose="05050102010706020507" pitchFamily="18" charset="2"/>
                </a:rPr>
                <a:t>(</a:t>
              </a:r>
              <a:r>
                <a:rPr lang="en-US" altLang="zh-CN" sz="2800">
                  <a:ea typeface="宋体" panose="02010600030101010101" pitchFamily="2" charset="-122"/>
                  <a:cs typeface="楷体_GB2312"/>
                </a:rPr>
                <a:t>n+1)/2           </a:t>
              </a:r>
              <a:r>
                <a:rPr lang="zh-CN" altLang="en-US" sz="2800">
                  <a:ea typeface="宋体" panose="02010600030101010101" pitchFamily="2" charset="-122"/>
                  <a:cs typeface="楷体_GB2312"/>
                </a:rPr>
                <a:t>当</a:t>
              </a:r>
              <a:r>
                <a:rPr lang="en-US" altLang="zh-CN" sz="2800">
                  <a:ea typeface="宋体" panose="02010600030101010101" pitchFamily="2" charset="-122"/>
                  <a:cs typeface="楷体_GB2312"/>
                </a:rPr>
                <a:t>i&gt;j</a:t>
              </a:r>
              <a:r>
                <a:rPr lang="zh-CN" altLang="en-US" sz="2800">
                  <a:ea typeface="宋体" panose="02010600030101010101" pitchFamily="2" charset="-122"/>
                  <a:cs typeface="楷体_GB2312"/>
                </a:rPr>
                <a:t>时</a:t>
              </a:r>
            </a:p>
          </p:txBody>
        </p:sp>
        <p:sp>
          <p:nvSpPr>
            <p:cNvPr id="50184" name="AutoShape 12"/>
            <p:cNvSpPr>
              <a:spLocks/>
            </p:cNvSpPr>
            <p:nvPr/>
          </p:nvSpPr>
          <p:spPr bwMode="auto">
            <a:xfrm>
              <a:off x="1012" y="1872"/>
              <a:ext cx="68" cy="453"/>
            </a:xfrm>
            <a:prstGeom prst="leftBrace">
              <a:avLst>
                <a:gd name="adj1" fmla="val 55515"/>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50185" name="Rectangle 13"/>
            <p:cNvSpPr>
              <a:spLocks noChangeArrowheads="1"/>
            </p:cNvSpPr>
            <p:nvPr/>
          </p:nvSpPr>
          <p:spPr bwMode="auto">
            <a:xfrm>
              <a:off x="590" y="1947"/>
              <a:ext cx="34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800">
                  <a:ea typeface="宋体" panose="02010600030101010101" pitchFamily="2" charset="-122"/>
                  <a:cs typeface="楷体_GB2312"/>
                </a:rPr>
                <a:t>K=</a:t>
              </a:r>
            </a:p>
          </p:txBody>
        </p:sp>
        <p:sp>
          <p:nvSpPr>
            <p:cNvPr id="50186" name="Rectangle 14"/>
            <p:cNvSpPr>
              <a:spLocks noChangeArrowheads="1"/>
            </p:cNvSpPr>
            <p:nvPr/>
          </p:nvSpPr>
          <p:spPr bwMode="auto">
            <a:xfrm>
              <a:off x="3652" y="1917"/>
              <a:ext cx="1859"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1</a:t>
              </a:r>
              <a:r>
                <a:rPr lang="en-US" altLang="zh-CN" sz="2400">
                  <a:ea typeface="Arial Unicode MS" pitchFamily="34" charset="-122"/>
                  <a:cs typeface="楷体_GB2312"/>
                </a:rPr>
                <a:t>≦</a:t>
              </a:r>
              <a:r>
                <a:rPr lang="en-US" altLang="zh-CN" sz="2400">
                  <a:ea typeface="宋体" panose="02010600030101010101" pitchFamily="2" charset="-122"/>
                  <a:cs typeface="楷体_GB2312"/>
                </a:rPr>
                <a:t>i,j</a:t>
              </a:r>
              <a:r>
                <a:rPr lang="en-US" altLang="zh-CN" sz="2400">
                  <a:ea typeface="Arial Unicode MS" pitchFamily="34" charset="-122"/>
                  <a:cs typeface="楷体_GB2312"/>
                </a:rPr>
                <a:t>≦</a:t>
              </a:r>
              <a:r>
                <a:rPr lang="en-US" altLang="zh-CN" sz="2400">
                  <a:ea typeface="宋体" panose="02010600030101010101" pitchFamily="2" charset="-122"/>
                  <a:cs typeface="楷体_GB2312"/>
                </a:rPr>
                <a:t>n         </a:t>
              </a:r>
              <a:r>
                <a:rPr lang="en-US" altLang="zh-CN">
                  <a:ea typeface="宋体" panose="02010600030101010101" pitchFamily="2" charset="-122"/>
                  <a:cs typeface="楷体_GB2312"/>
                </a:rPr>
                <a:t>(5-6)</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5"/>
          <p:cNvSpPr>
            <a:spLocks noChangeArrowheads="1"/>
          </p:cNvSpPr>
          <p:nvPr/>
        </p:nvSpPr>
        <p:spPr bwMode="auto">
          <a:xfrm>
            <a:off x="0" y="0"/>
            <a:ext cx="4572000" cy="20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683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8745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655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lnSpc>
                <a:spcPct val="110000"/>
              </a:lnSpc>
              <a:buClr>
                <a:schemeClr val="accent2"/>
              </a:buClr>
              <a:buSzPct val="80000"/>
              <a:buFont typeface="Wingdings" panose="05000000000000000000" pitchFamily="2" charset="2"/>
              <a:buNone/>
            </a:pPr>
            <a:r>
              <a:rPr lang="en-US" altLang="zh-CN" sz="2800">
                <a:solidFill>
                  <a:schemeClr val="folHlink"/>
                </a:solidFill>
                <a:ea typeface="宋体" panose="02010600030101010101" pitchFamily="2" charset="-122"/>
                <a:cs typeface="楷体_GB2312"/>
              </a:rPr>
              <a:t>3   </a:t>
            </a:r>
            <a:r>
              <a:rPr lang="en-US" altLang="zh-CN" sz="2800">
                <a:solidFill>
                  <a:schemeClr val="folHlink"/>
                </a:solidFill>
                <a:latin typeface="楷体_GB2312"/>
                <a:ea typeface="宋体" panose="02010600030101010101" pitchFamily="2" charset="-122"/>
                <a:cs typeface="楷体_GB2312"/>
              </a:rPr>
              <a:t> </a:t>
            </a:r>
            <a:r>
              <a:rPr lang="zh-CN" altLang="en-US" sz="2800">
                <a:solidFill>
                  <a:schemeClr val="folHlink"/>
                </a:solidFill>
                <a:latin typeface="楷体_GB2312"/>
                <a:ea typeface="宋体" panose="02010600030101010101" pitchFamily="2" charset="-122"/>
                <a:cs typeface="楷体_GB2312"/>
              </a:rPr>
              <a:t>对角矩阵</a:t>
            </a:r>
          </a:p>
          <a:p>
            <a:pPr eaLnBrk="1" hangingPunct="1">
              <a:lnSpc>
                <a:spcPct val="110000"/>
              </a:lnSpc>
              <a:buClr>
                <a:schemeClr val="accent2"/>
              </a:buClr>
              <a:buSzPct val="80000"/>
              <a:buFont typeface="Wingdings" panose="05000000000000000000" pitchFamily="2" charset="2"/>
              <a:buNone/>
            </a:pPr>
            <a:r>
              <a:rPr lang="zh-CN" altLang="en-US">
                <a:latin typeface="宋体" panose="02010600030101010101" pitchFamily="2" charset="-122"/>
                <a:ea typeface="宋体" panose="02010600030101010101" pitchFamily="2" charset="-122"/>
                <a:cs typeface="楷体_GB2312"/>
              </a:rPr>
              <a:t>   </a:t>
            </a:r>
            <a:r>
              <a:rPr lang="zh-CN" altLang="en-US" sz="2400">
                <a:latin typeface="宋体" panose="02010600030101010101" pitchFamily="2" charset="-122"/>
                <a:ea typeface="宋体" panose="02010600030101010101" pitchFamily="2" charset="-122"/>
                <a:cs typeface="楷体_GB2312"/>
              </a:rPr>
              <a:t>矩阵中，除了主对角线和主对角线上或下方若干条对角线上的元素之外，其余元素皆为零。即所有的非零元素集中在以主对角线为了中心的带状区域中。</a:t>
            </a:r>
          </a:p>
        </p:txBody>
      </p:sp>
      <p:grpSp>
        <p:nvGrpSpPr>
          <p:cNvPr id="51203" name="Group 2"/>
          <p:cNvGrpSpPr>
            <a:grpSpLocks/>
          </p:cNvGrpSpPr>
          <p:nvPr/>
        </p:nvGrpSpPr>
        <p:grpSpPr bwMode="auto">
          <a:xfrm>
            <a:off x="4211638" y="160338"/>
            <a:ext cx="4716462" cy="3413125"/>
            <a:chOff x="672" y="58"/>
            <a:chExt cx="3128" cy="2150"/>
          </a:xfrm>
        </p:grpSpPr>
        <p:grpSp>
          <p:nvGrpSpPr>
            <p:cNvPr id="51205" name="Group 3"/>
            <p:cNvGrpSpPr>
              <a:grpSpLocks/>
            </p:cNvGrpSpPr>
            <p:nvPr/>
          </p:nvGrpSpPr>
          <p:grpSpPr bwMode="auto">
            <a:xfrm>
              <a:off x="672" y="58"/>
              <a:ext cx="3128" cy="1814"/>
              <a:chOff x="693" y="2394"/>
              <a:chExt cx="3147" cy="1840"/>
            </a:xfrm>
          </p:grpSpPr>
          <p:sp>
            <p:nvSpPr>
              <p:cNvPr id="51207" name="AutoShape 4"/>
              <p:cNvSpPr>
                <a:spLocks/>
              </p:cNvSpPr>
              <p:nvPr/>
            </p:nvSpPr>
            <p:spPr bwMode="auto">
              <a:xfrm>
                <a:off x="1084" y="2413"/>
                <a:ext cx="68" cy="1768"/>
              </a:xfrm>
              <a:prstGeom prst="leftBracket">
                <a:avLst>
                  <a:gd name="adj" fmla="val 2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51208" name="AutoShape 5"/>
              <p:cNvSpPr>
                <a:spLocks/>
              </p:cNvSpPr>
              <p:nvPr/>
            </p:nvSpPr>
            <p:spPr bwMode="auto">
              <a:xfrm>
                <a:off x="3772" y="2466"/>
                <a:ext cx="68" cy="1768"/>
              </a:xfrm>
              <a:prstGeom prst="rightBracket">
                <a:avLst>
                  <a:gd name="adj" fmla="val 2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51209" name="Rectangle 6"/>
              <p:cNvSpPr>
                <a:spLocks noChangeArrowheads="1"/>
              </p:cNvSpPr>
              <p:nvPr/>
            </p:nvSpPr>
            <p:spPr bwMode="auto">
              <a:xfrm>
                <a:off x="1232" y="2394"/>
                <a:ext cx="149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11</a:t>
                </a:r>
                <a:r>
                  <a:rPr lang="en-US" altLang="zh-CN" sz="2400">
                    <a:ea typeface="宋体" panose="02010600030101010101" pitchFamily="2" charset="-122"/>
                    <a:cs typeface="楷体_GB2312"/>
                  </a:rPr>
                  <a:t>   a</a:t>
                </a:r>
                <a:r>
                  <a:rPr lang="en-US" altLang="zh-CN" sz="2400" baseline="-25000">
                    <a:ea typeface="宋体" panose="02010600030101010101" pitchFamily="2" charset="-122"/>
                    <a:cs typeface="楷体_GB2312"/>
                  </a:rPr>
                  <a:t>12    </a:t>
                </a:r>
                <a:r>
                  <a:rPr lang="en-US" altLang="zh-CN" sz="2400">
                    <a:ea typeface="宋体" panose="02010600030101010101" pitchFamily="2" charset="-122"/>
                    <a:cs typeface="楷体_GB2312"/>
                  </a:rPr>
                  <a:t>0  …</a:t>
                </a:r>
                <a:r>
                  <a:rPr lang="en-US" altLang="zh-CN" sz="2000">
                    <a:ea typeface="宋体" panose="02010600030101010101" pitchFamily="2" charset="-122"/>
                    <a:cs typeface="楷体_GB2312"/>
                  </a:rPr>
                  <a:t>.  </a:t>
                </a:r>
                <a:r>
                  <a:rPr lang="en-US" altLang="zh-CN" sz="2400">
                    <a:ea typeface="宋体" panose="02010600030101010101" pitchFamily="2" charset="-122"/>
                    <a:cs typeface="楷体_GB2312"/>
                  </a:rPr>
                  <a:t>0</a:t>
                </a:r>
              </a:p>
            </p:txBody>
          </p:sp>
          <p:sp>
            <p:nvSpPr>
              <p:cNvPr id="51210" name="Rectangle 7"/>
              <p:cNvSpPr>
                <a:spLocks noChangeArrowheads="1"/>
              </p:cNvSpPr>
              <p:nvPr/>
            </p:nvSpPr>
            <p:spPr bwMode="auto">
              <a:xfrm>
                <a:off x="1248" y="2688"/>
                <a:ext cx="167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21</a:t>
                </a:r>
                <a:r>
                  <a:rPr lang="en-US" altLang="zh-CN" sz="2400">
                    <a:ea typeface="宋体" panose="02010600030101010101" pitchFamily="2" charset="-122"/>
                    <a:cs typeface="楷体_GB2312"/>
                  </a:rPr>
                  <a:t>   a</a:t>
                </a:r>
                <a:r>
                  <a:rPr lang="en-US" altLang="zh-CN" sz="2400" baseline="-25000">
                    <a:ea typeface="宋体" panose="02010600030101010101" pitchFamily="2" charset="-122"/>
                    <a:cs typeface="楷体_GB2312"/>
                  </a:rPr>
                  <a:t>22   </a:t>
                </a: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23</a:t>
                </a:r>
                <a:r>
                  <a:rPr lang="en-US" altLang="zh-CN" sz="2400">
                    <a:ea typeface="宋体" panose="02010600030101010101" pitchFamily="2" charset="-122"/>
                    <a:cs typeface="楷体_GB2312"/>
                  </a:rPr>
                  <a:t>    0 …</a:t>
                </a:r>
                <a:r>
                  <a:rPr lang="en-US" altLang="zh-CN" sz="2000">
                    <a:ea typeface="宋体" panose="02010600030101010101" pitchFamily="2" charset="-122"/>
                    <a:cs typeface="楷体_GB2312"/>
                  </a:rPr>
                  <a:t>.  </a:t>
                </a:r>
                <a:r>
                  <a:rPr lang="en-US" altLang="zh-CN" sz="2400">
                    <a:ea typeface="宋体" panose="02010600030101010101" pitchFamily="2" charset="-122"/>
                    <a:cs typeface="楷体_GB2312"/>
                  </a:rPr>
                  <a:t>0</a:t>
                </a:r>
              </a:p>
            </p:txBody>
          </p:sp>
          <p:sp>
            <p:nvSpPr>
              <p:cNvPr id="51211" name="Rectangle 8"/>
              <p:cNvSpPr>
                <a:spLocks noChangeArrowheads="1"/>
              </p:cNvSpPr>
              <p:nvPr/>
            </p:nvSpPr>
            <p:spPr bwMode="auto">
              <a:xfrm>
                <a:off x="1248" y="2979"/>
                <a:ext cx="20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0      a</a:t>
                </a:r>
                <a:r>
                  <a:rPr lang="en-US" altLang="zh-CN" sz="2400" baseline="-25000">
                    <a:ea typeface="宋体" panose="02010600030101010101" pitchFamily="2" charset="-122"/>
                    <a:cs typeface="楷体_GB2312"/>
                  </a:rPr>
                  <a:t>32   </a:t>
                </a: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33</a:t>
                </a:r>
                <a:r>
                  <a:rPr lang="en-US" altLang="zh-CN" sz="2400">
                    <a:ea typeface="宋体" panose="02010600030101010101" pitchFamily="2" charset="-122"/>
                    <a:cs typeface="楷体_GB2312"/>
                  </a:rPr>
                  <a:t>   a</a:t>
                </a:r>
                <a:r>
                  <a:rPr lang="en-US" altLang="zh-CN" sz="2400" baseline="-25000">
                    <a:ea typeface="宋体" panose="02010600030101010101" pitchFamily="2" charset="-122"/>
                    <a:cs typeface="楷体_GB2312"/>
                  </a:rPr>
                  <a:t>34</a:t>
                </a:r>
                <a:r>
                  <a:rPr lang="en-US" altLang="zh-CN" sz="2400">
                    <a:ea typeface="宋体" panose="02010600030101010101" pitchFamily="2" charset="-122"/>
                    <a:cs typeface="楷体_GB2312"/>
                  </a:rPr>
                  <a:t>   0 …</a:t>
                </a:r>
                <a:r>
                  <a:rPr lang="en-US" altLang="zh-CN" sz="2000">
                    <a:ea typeface="宋体" panose="02010600030101010101" pitchFamily="2" charset="-122"/>
                    <a:cs typeface="楷体_GB2312"/>
                  </a:rPr>
                  <a:t>.  </a:t>
                </a:r>
                <a:r>
                  <a:rPr lang="en-US" altLang="zh-CN" sz="2400">
                    <a:ea typeface="宋体" panose="02010600030101010101" pitchFamily="2" charset="-122"/>
                    <a:cs typeface="楷体_GB2312"/>
                  </a:rPr>
                  <a:t>0</a:t>
                </a:r>
              </a:p>
            </p:txBody>
          </p:sp>
          <p:sp>
            <p:nvSpPr>
              <p:cNvPr id="51212" name="Rectangle 9"/>
              <p:cNvSpPr>
                <a:spLocks noChangeArrowheads="1"/>
              </p:cNvSpPr>
              <p:nvPr/>
            </p:nvSpPr>
            <p:spPr bwMode="auto">
              <a:xfrm>
                <a:off x="1248" y="3270"/>
                <a:ext cx="167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400">
                    <a:ea typeface="楷体_GB2312"/>
                    <a:cs typeface="楷体_GB2312"/>
                  </a:rPr>
                  <a:t>   </a:t>
                </a:r>
                <a:r>
                  <a:rPr lang="en-US" altLang="zh-CN" sz="2400">
                    <a:ea typeface="楷体_GB2312"/>
                    <a:cs typeface="楷体_GB2312"/>
                  </a:rPr>
                  <a:t>…    …     …    …</a:t>
                </a:r>
                <a:r>
                  <a:rPr lang="en-US" altLang="zh-CN" sz="2000">
                    <a:ea typeface="楷体_GB2312"/>
                    <a:cs typeface="楷体_GB2312"/>
                  </a:rPr>
                  <a:t>.  </a:t>
                </a:r>
                <a:endParaRPr lang="en-US" altLang="zh-CN" sz="2400">
                  <a:ea typeface="宋体" panose="02010600030101010101" pitchFamily="2" charset="-122"/>
                  <a:cs typeface="楷体_GB2312"/>
                </a:endParaRPr>
              </a:p>
            </p:txBody>
          </p:sp>
          <p:sp>
            <p:nvSpPr>
              <p:cNvPr id="51213" name="Rectangle 10"/>
              <p:cNvSpPr>
                <a:spLocks noChangeArrowheads="1"/>
              </p:cNvSpPr>
              <p:nvPr/>
            </p:nvSpPr>
            <p:spPr bwMode="auto">
              <a:xfrm>
                <a:off x="1248" y="3916"/>
                <a:ext cx="249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0   …</a:t>
                </a:r>
                <a:r>
                  <a:rPr lang="en-US" altLang="zh-CN" sz="2000">
                    <a:ea typeface="宋体" panose="02010600030101010101" pitchFamily="2" charset="-122"/>
                    <a:cs typeface="楷体_GB2312"/>
                  </a:rPr>
                  <a:t>.     </a:t>
                </a:r>
                <a:r>
                  <a:rPr lang="en-US" altLang="zh-CN" sz="2400">
                    <a:ea typeface="宋体" panose="02010600030101010101" pitchFamily="2" charset="-122"/>
                    <a:cs typeface="楷体_GB2312"/>
                  </a:rPr>
                  <a:t>0     0         a</a:t>
                </a:r>
                <a:r>
                  <a:rPr lang="en-US" altLang="zh-CN" sz="2400" baseline="-25000">
                    <a:ea typeface="宋体" panose="02010600030101010101" pitchFamily="2" charset="-122"/>
                    <a:cs typeface="楷体_GB2312"/>
                  </a:rPr>
                  <a:t>n n-1</a:t>
                </a:r>
                <a:r>
                  <a:rPr lang="en-US" altLang="zh-CN" sz="2400">
                    <a:ea typeface="宋体" panose="02010600030101010101" pitchFamily="2" charset="-122"/>
                    <a:cs typeface="楷体_GB2312"/>
                  </a:rPr>
                  <a:t>    a</a:t>
                </a:r>
                <a:r>
                  <a:rPr lang="en-US" altLang="zh-CN" sz="2400" baseline="-25000">
                    <a:ea typeface="宋体" panose="02010600030101010101" pitchFamily="2" charset="-122"/>
                    <a:cs typeface="楷体_GB2312"/>
                  </a:rPr>
                  <a:t>n n</a:t>
                </a:r>
                <a:endParaRPr lang="en-US" altLang="zh-CN" sz="2400">
                  <a:ea typeface="宋体" panose="02010600030101010101" pitchFamily="2" charset="-122"/>
                  <a:cs typeface="楷体_GB2312"/>
                </a:endParaRPr>
              </a:p>
            </p:txBody>
          </p:sp>
          <p:sp>
            <p:nvSpPr>
              <p:cNvPr id="51214" name="Rectangle 11"/>
              <p:cNvSpPr>
                <a:spLocks noChangeArrowheads="1"/>
              </p:cNvSpPr>
              <p:nvPr/>
            </p:nvSpPr>
            <p:spPr bwMode="auto">
              <a:xfrm>
                <a:off x="1248" y="3592"/>
                <a:ext cx="249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0   …</a:t>
                </a:r>
                <a:r>
                  <a:rPr lang="en-US" altLang="zh-CN" sz="2000">
                    <a:ea typeface="宋体" panose="02010600030101010101" pitchFamily="2" charset="-122"/>
                    <a:cs typeface="楷体_GB2312"/>
                  </a:rPr>
                  <a:t>.     </a:t>
                </a:r>
                <a:r>
                  <a:rPr lang="en-US" altLang="zh-CN" sz="2400">
                    <a:ea typeface="宋体" panose="02010600030101010101" pitchFamily="2" charset="-122"/>
                    <a:cs typeface="楷体_GB2312"/>
                  </a:rPr>
                  <a:t>0   a</a:t>
                </a:r>
                <a:r>
                  <a:rPr lang="en-US" altLang="zh-CN" sz="2400" baseline="-25000">
                    <a:ea typeface="宋体" panose="02010600030101010101" pitchFamily="2" charset="-122"/>
                    <a:cs typeface="楷体_GB2312"/>
                  </a:rPr>
                  <a:t>n-1 n-2</a:t>
                </a:r>
                <a:r>
                  <a:rPr lang="en-US" altLang="zh-CN" sz="2400">
                    <a:ea typeface="宋体" panose="02010600030101010101" pitchFamily="2" charset="-122"/>
                    <a:cs typeface="楷体_GB2312"/>
                  </a:rPr>
                  <a:t>   a</a:t>
                </a:r>
                <a:r>
                  <a:rPr lang="en-US" altLang="zh-CN" sz="2400" baseline="-25000">
                    <a:ea typeface="宋体" panose="02010600030101010101" pitchFamily="2" charset="-122"/>
                    <a:cs typeface="楷体_GB2312"/>
                  </a:rPr>
                  <a:t>n-1 n-1</a:t>
                </a:r>
                <a:r>
                  <a:rPr lang="en-US" altLang="zh-CN" sz="2400">
                    <a:ea typeface="宋体" panose="02010600030101010101" pitchFamily="2" charset="-122"/>
                    <a:cs typeface="楷体_GB2312"/>
                  </a:rPr>
                  <a:t>  a</a:t>
                </a:r>
                <a:r>
                  <a:rPr lang="en-US" altLang="zh-CN" sz="2400" baseline="-25000">
                    <a:ea typeface="宋体" panose="02010600030101010101" pitchFamily="2" charset="-122"/>
                    <a:cs typeface="楷体_GB2312"/>
                  </a:rPr>
                  <a:t>n-1 n</a:t>
                </a:r>
                <a:endParaRPr lang="en-US" altLang="zh-CN" sz="2400">
                  <a:ea typeface="宋体" panose="02010600030101010101" pitchFamily="2" charset="-122"/>
                  <a:cs typeface="楷体_GB2312"/>
                </a:endParaRPr>
              </a:p>
            </p:txBody>
          </p:sp>
          <p:sp>
            <p:nvSpPr>
              <p:cNvPr id="51215" name="Rectangle 12"/>
              <p:cNvSpPr>
                <a:spLocks noChangeArrowheads="1"/>
              </p:cNvSpPr>
              <p:nvPr/>
            </p:nvSpPr>
            <p:spPr bwMode="auto">
              <a:xfrm>
                <a:off x="693" y="3280"/>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A=</a:t>
                </a:r>
              </a:p>
            </p:txBody>
          </p:sp>
        </p:grpSp>
        <p:sp>
          <p:nvSpPr>
            <p:cNvPr id="51206" name="Rectangle 13"/>
            <p:cNvSpPr>
              <a:spLocks noChangeArrowheads="1"/>
            </p:cNvSpPr>
            <p:nvPr/>
          </p:nvSpPr>
          <p:spPr bwMode="auto">
            <a:xfrm>
              <a:off x="1440" y="1968"/>
              <a:ext cx="187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lang="zh-CN" altLang="en-US" sz="2000">
                  <a:latin typeface="宋体" panose="02010600030101010101" pitchFamily="2" charset="-122"/>
                  <a:ea typeface="宋体" panose="02010600030101010101" pitchFamily="2" charset="-122"/>
                  <a:cs typeface="楷体_GB2312"/>
                </a:rPr>
                <a:t>三对角矩阵</a:t>
              </a:r>
              <a:r>
                <a:rPr lang="zh-CN" altLang="en-US" sz="2000">
                  <a:ea typeface="宋体" panose="02010600030101010101" pitchFamily="2" charset="-122"/>
                  <a:cs typeface="楷体_GB2312"/>
                </a:rPr>
                <a:t>示例</a:t>
              </a:r>
            </a:p>
          </p:txBody>
        </p:sp>
      </p:grpSp>
      <p:sp>
        <p:nvSpPr>
          <p:cNvPr id="51204" name="Rectangle 14"/>
          <p:cNvSpPr>
            <a:spLocks noGrp="1" noChangeArrowheads="1"/>
          </p:cNvSpPr>
          <p:nvPr>
            <p:ph/>
          </p:nvPr>
        </p:nvSpPr>
        <p:spPr>
          <a:xfrm>
            <a:off x="152400" y="3573463"/>
            <a:ext cx="8812213" cy="3048000"/>
          </a:xfrm>
        </p:spPr>
        <p:txBody>
          <a:bodyPr/>
          <a:lstStyle/>
          <a:p>
            <a:pPr marL="0" indent="0" eaLnBrk="1" hangingPunct="1">
              <a:lnSpc>
                <a:spcPct val="110000"/>
              </a:lnSpc>
              <a:buFont typeface="Wingdings" panose="05000000000000000000" pitchFamily="2" charset="2"/>
              <a:buNone/>
            </a:pPr>
            <a:r>
              <a:rPr lang="zh-CN" altLang="en-US" smtClean="0">
                <a:latin typeface="宋体" panose="02010600030101010101" pitchFamily="2" charset="-122"/>
              </a:rPr>
              <a:t>    </a:t>
            </a:r>
            <a:r>
              <a:rPr lang="zh-CN" altLang="en-US" sz="2400" b="1" smtClean="0"/>
              <a:t>如图三对角矩阵，非零元素仅出现在主对角</a:t>
            </a:r>
            <a:r>
              <a:rPr lang="en-US" altLang="zh-CN" sz="2400" b="1" smtClean="0"/>
              <a:t>(a</a:t>
            </a:r>
            <a:r>
              <a:rPr lang="en-US" altLang="zh-CN" sz="2400" b="1" baseline="-18000" smtClean="0"/>
              <a:t>i i</a:t>
            </a:r>
            <a:r>
              <a:rPr lang="en-US" altLang="zh-CN" sz="2400" b="1" smtClean="0"/>
              <a:t>,1≦i≦n)</a:t>
            </a:r>
            <a:r>
              <a:rPr lang="zh-CN" altLang="en-US" sz="2400" b="1" smtClean="0"/>
              <a:t>上、主对角线上的那条对角线</a:t>
            </a:r>
            <a:r>
              <a:rPr lang="en-US" altLang="zh-CN" sz="2400" b="1" smtClean="0"/>
              <a:t>(a</a:t>
            </a:r>
            <a:r>
              <a:rPr lang="en-US" altLang="zh-CN" sz="2400" b="1" baseline="-18000" smtClean="0"/>
              <a:t>i i+1</a:t>
            </a:r>
            <a:r>
              <a:rPr lang="en-US" altLang="zh-CN" sz="2400" b="1" smtClean="0"/>
              <a:t>,1≦i≦n-1) </a:t>
            </a:r>
            <a:r>
              <a:rPr lang="zh-CN" altLang="en-US" sz="2400" b="1" smtClean="0"/>
              <a:t>、主对角线下的那条对角线上</a:t>
            </a:r>
            <a:r>
              <a:rPr lang="en-US" altLang="zh-CN" sz="2400" b="1" smtClean="0"/>
              <a:t>(a</a:t>
            </a:r>
            <a:r>
              <a:rPr lang="en-US" altLang="zh-CN" sz="2400" b="1" baseline="-18000" smtClean="0"/>
              <a:t>i+1 i</a:t>
            </a:r>
            <a:r>
              <a:rPr lang="en-US" altLang="zh-CN" sz="2400" b="1" smtClean="0"/>
              <a:t>,1≦i≦n-1)</a:t>
            </a:r>
            <a:r>
              <a:rPr lang="zh-CN" altLang="en-US" sz="2400" b="1" smtClean="0"/>
              <a:t>。显然，当</a:t>
            </a:r>
            <a:r>
              <a:rPr lang="en-US" altLang="zh-CN" sz="2400" b="1" smtClean="0"/>
              <a:t>| i-j |&gt;1</a:t>
            </a:r>
            <a:r>
              <a:rPr lang="zh-CN" altLang="en-US" sz="2400" b="1" smtClean="0"/>
              <a:t>时，元素</a:t>
            </a:r>
            <a:r>
              <a:rPr lang="en-US" altLang="zh-CN" sz="2400" b="1" smtClean="0"/>
              <a:t>a</a:t>
            </a:r>
            <a:r>
              <a:rPr lang="en-US" altLang="zh-CN" sz="2400" b="1" baseline="-18000" smtClean="0"/>
              <a:t>ij</a:t>
            </a:r>
            <a:r>
              <a:rPr lang="en-US" altLang="zh-CN" sz="2400" b="1" smtClean="0"/>
              <a:t>=0</a:t>
            </a:r>
            <a:r>
              <a:rPr lang="zh-CN" altLang="en-US" sz="2400" b="1" smtClean="0"/>
              <a:t>。</a:t>
            </a:r>
          </a:p>
          <a:p>
            <a:pPr marL="0" indent="0" eaLnBrk="1" hangingPunct="1">
              <a:lnSpc>
                <a:spcPct val="110000"/>
              </a:lnSpc>
              <a:buFont typeface="Wingdings" panose="05000000000000000000" pitchFamily="2" charset="2"/>
              <a:buNone/>
            </a:pPr>
            <a:r>
              <a:rPr lang="zh-CN" altLang="en-US" sz="2400" b="1" smtClean="0">
                <a:latin typeface="宋体" panose="02010600030101010101" pitchFamily="2" charset="-122"/>
              </a:rPr>
              <a:t>    由此可知，一个</a:t>
            </a:r>
            <a:r>
              <a:rPr lang="en-US" altLang="zh-CN" sz="2400" b="1" smtClean="0"/>
              <a:t>k</a:t>
            </a:r>
            <a:r>
              <a:rPr lang="zh-CN" altLang="en-US" sz="2400" b="1" smtClean="0">
                <a:latin typeface="宋体" panose="02010600030101010101" pitchFamily="2" charset="-122"/>
              </a:rPr>
              <a:t>对角矩阵</a:t>
            </a:r>
            <a:r>
              <a:rPr lang="en-US" altLang="zh-CN" sz="2400" b="1" smtClean="0">
                <a:latin typeface="宋体" panose="02010600030101010101" pitchFamily="2" charset="-122"/>
              </a:rPr>
              <a:t>(</a:t>
            </a:r>
            <a:r>
              <a:rPr lang="en-US" altLang="zh-CN" sz="2400" b="1" smtClean="0"/>
              <a:t>k</a:t>
            </a:r>
            <a:r>
              <a:rPr lang="zh-CN" altLang="en-US" sz="2400" b="1" smtClean="0">
                <a:latin typeface="宋体" panose="02010600030101010101" pitchFamily="2" charset="-122"/>
              </a:rPr>
              <a:t>为奇数</a:t>
            </a:r>
            <a:r>
              <a:rPr lang="en-US" altLang="zh-CN" sz="2400" b="1" smtClean="0">
                <a:latin typeface="宋体" panose="02010600030101010101" pitchFamily="2" charset="-122"/>
              </a:rPr>
              <a:t>)</a:t>
            </a:r>
            <a:r>
              <a:rPr lang="en-US" altLang="zh-CN" sz="2400" b="1" smtClean="0"/>
              <a:t>A</a:t>
            </a:r>
            <a:r>
              <a:rPr lang="zh-CN" altLang="en-US" sz="2400" b="1" smtClean="0">
                <a:latin typeface="宋体" panose="02010600030101010101" pitchFamily="2" charset="-122"/>
              </a:rPr>
              <a:t>是满足下述条件：</a:t>
            </a:r>
            <a:r>
              <a:rPr lang="zh-CN" altLang="en-US" sz="2400" b="1" smtClean="0"/>
              <a:t> </a:t>
            </a:r>
            <a:r>
              <a:rPr lang="zh-CN" altLang="en-US" sz="2400" b="1" smtClean="0">
                <a:latin typeface="宋体" panose="02010600030101010101" pitchFamily="2" charset="-122"/>
              </a:rPr>
              <a:t>当</a:t>
            </a:r>
            <a:r>
              <a:rPr lang="en-US" altLang="zh-CN" sz="2400" b="1" smtClean="0"/>
              <a:t>| i-j |&gt;(k-1)/2</a:t>
            </a:r>
            <a:r>
              <a:rPr lang="zh-CN" altLang="en-US" sz="2400" b="1" smtClean="0">
                <a:latin typeface="宋体" panose="02010600030101010101" pitchFamily="2" charset="-122"/>
              </a:rPr>
              <a:t>时， </a:t>
            </a:r>
            <a:r>
              <a:rPr lang="en-US" altLang="zh-CN" sz="2400" b="1" smtClean="0"/>
              <a:t>a</a:t>
            </a:r>
            <a:r>
              <a:rPr lang="en-US" altLang="zh-CN" sz="2400" b="1" baseline="-18000" smtClean="0"/>
              <a:t>i j</a:t>
            </a:r>
            <a:r>
              <a:rPr lang="en-US" altLang="zh-CN" sz="2400" b="1" smtClean="0"/>
              <a:t>=0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p:nvPr>
        </p:nvSpPr>
        <p:spPr>
          <a:xfrm>
            <a:off x="152400" y="223838"/>
            <a:ext cx="8812213" cy="3276600"/>
          </a:xfrm>
        </p:spPr>
        <p:txBody>
          <a:bodyPr/>
          <a:lstStyle/>
          <a:p>
            <a:pPr marL="0" indent="0" eaLnBrk="1" hangingPunct="1">
              <a:lnSpc>
                <a:spcPct val="110000"/>
              </a:lnSpc>
              <a:buFont typeface="Wingdings" panose="05000000000000000000" pitchFamily="2" charset="2"/>
              <a:buNone/>
            </a:pPr>
            <a:r>
              <a:rPr lang="zh-CN" altLang="en-US" sz="2800" b="1" smtClean="0">
                <a:latin typeface="宋体" panose="02010600030101010101" pitchFamily="2" charset="-122"/>
              </a:rPr>
              <a:t>   </a:t>
            </a:r>
            <a:r>
              <a:rPr lang="zh-CN" altLang="en-US" sz="2400" b="1" smtClean="0">
                <a:latin typeface="宋体" panose="02010600030101010101" pitchFamily="2" charset="-122"/>
              </a:rPr>
              <a:t>对角矩阵可按</a:t>
            </a:r>
            <a:r>
              <a:rPr lang="zh-CN" altLang="en-US" sz="2400" b="1" smtClean="0">
                <a:solidFill>
                  <a:schemeClr val="folHlink"/>
                </a:solidFill>
                <a:latin typeface="宋体" panose="02010600030101010101" pitchFamily="2" charset="-122"/>
              </a:rPr>
              <a:t>行优先顺序</a:t>
            </a:r>
            <a:r>
              <a:rPr lang="zh-CN" altLang="en-US" sz="2400" b="1" smtClean="0">
                <a:latin typeface="宋体" panose="02010600030101010101" pitchFamily="2" charset="-122"/>
              </a:rPr>
              <a:t>或</a:t>
            </a:r>
            <a:r>
              <a:rPr lang="zh-CN" altLang="en-US" sz="2400" b="1" smtClean="0">
                <a:solidFill>
                  <a:schemeClr val="folHlink"/>
                </a:solidFill>
                <a:latin typeface="宋体" panose="02010600030101010101" pitchFamily="2" charset="-122"/>
              </a:rPr>
              <a:t>对角线顺序</a:t>
            </a:r>
            <a:r>
              <a:rPr lang="zh-CN" altLang="en-US" sz="2400" b="1" smtClean="0">
                <a:latin typeface="宋体" panose="02010600030101010101" pitchFamily="2" charset="-122"/>
              </a:rPr>
              <a:t>，将其压缩存储到一个向量中，并且也能找到每个非零元素和向量下标的对应关系。</a:t>
            </a:r>
          </a:p>
          <a:p>
            <a:pPr marL="0" indent="0" eaLnBrk="1" hangingPunct="1">
              <a:lnSpc>
                <a:spcPct val="110000"/>
              </a:lnSpc>
              <a:buFont typeface="Wingdings" panose="05000000000000000000" pitchFamily="2" charset="2"/>
              <a:buNone/>
            </a:pPr>
            <a:r>
              <a:rPr lang="zh-CN" altLang="en-US" sz="2400" b="1" smtClean="0">
                <a:latin typeface="宋体" panose="02010600030101010101" pitchFamily="2" charset="-122"/>
              </a:rPr>
              <a:t>    在三对角矩阵中，当</a:t>
            </a:r>
            <a:r>
              <a:rPr lang="en-US" altLang="zh-CN" sz="2400" b="1" smtClean="0"/>
              <a:t>i=1</a:t>
            </a:r>
            <a:r>
              <a:rPr lang="zh-CN" altLang="en-US" sz="2400" b="1" smtClean="0"/>
              <a:t>，</a:t>
            </a:r>
            <a:r>
              <a:rPr lang="en-US" altLang="zh-CN" sz="2400" b="1" smtClean="0"/>
              <a:t>j=1</a:t>
            </a:r>
            <a:r>
              <a:rPr lang="zh-CN" altLang="en-US" sz="2400" b="1" smtClean="0"/>
              <a:t>、</a:t>
            </a:r>
            <a:r>
              <a:rPr lang="en-US" altLang="zh-CN" sz="2400" b="1" smtClean="0"/>
              <a:t>2</a:t>
            </a:r>
            <a:r>
              <a:rPr lang="zh-CN" altLang="en-US" sz="2400" b="1" smtClean="0"/>
              <a:t>，</a:t>
            </a:r>
            <a:r>
              <a:rPr lang="zh-CN" altLang="en-US" sz="2400" b="1" smtClean="0">
                <a:latin typeface="宋体" panose="02010600030101010101" pitchFamily="2" charset="-122"/>
              </a:rPr>
              <a:t>或</a:t>
            </a:r>
            <a:r>
              <a:rPr lang="en-US" altLang="zh-CN" sz="2400" b="1" smtClean="0"/>
              <a:t>i=n</a:t>
            </a:r>
            <a:r>
              <a:rPr lang="zh-CN" altLang="en-US" sz="2400" b="1" smtClean="0"/>
              <a:t>， </a:t>
            </a:r>
            <a:r>
              <a:rPr lang="en-US" altLang="zh-CN" sz="2400" b="1" smtClean="0"/>
              <a:t>j=n-1</a:t>
            </a:r>
            <a:r>
              <a:rPr lang="zh-CN" altLang="en-US" sz="2400" b="1" smtClean="0"/>
              <a:t>、</a:t>
            </a:r>
            <a:r>
              <a:rPr lang="en-US" altLang="zh-CN" sz="2400" b="1" smtClean="0"/>
              <a:t>n</a:t>
            </a:r>
            <a:r>
              <a:rPr lang="zh-CN" altLang="en-US" sz="2400" b="1" smtClean="0">
                <a:latin typeface="宋体" panose="02010600030101010101" pitchFamily="2" charset="-122"/>
              </a:rPr>
              <a:t>或</a:t>
            </a:r>
            <a:endParaRPr lang="zh-CN" altLang="en-US" sz="2400" b="1" smtClean="0"/>
          </a:p>
          <a:p>
            <a:pPr marL="0" indent="0" eaLnBrk="1" hangingPunct="1">
              <a:lnSpc>
                <a:spcPct val="110000"/>
              </a:lnSpc>
              <a:buFont typeface="Wingdings" panose="05000000000000000000" pitchFamily="2" charset="2"/>
              <a:buNone/>
            </a:pPr>
            <a:r>
              <a:rPr lang="en-US" altLang="zh-CN" sz="2400" b="1" smtClean="0"/>
              <a:t>1&lt;i&lt;n-1,j=i-1</a:t>
            </a:r>
            <a:r>
              <a:rPr lang="zh-CN" altLang="en-US" sz="2400" b="1" smtClean="0"/>
              <a:t>、</a:t>
            </a:r>
            <a:r>
              <a:rPr lang="en-US" altLang="zh-CN" sz="2400" b="1" smtClean="0"/>
              <a:t>i</a:t>
            </a:r>
            <a:r>
              <a:rPr lang="zh-CN" altLang="en-US" sz="2400" b="1" smtClean="0"/>
              <a:t>、</a:t>
            </a:r>
            <a:r>
              <a:rPr lang="en-US" altLang="zh-CN" sz="2400" b="1" smtClean="0"/>
              <a:t>i+1</a:t>
            </a:r>
            <a:r>
              <a:rPr lang="zh-CN" altLang="en-US" sz="2400" b="1" smtClean="0">
                <a:latin typeface="宋体" panose="02010600030101010101" pitchFamily="2" charset="-122"/>
              </a:rPr>
              <a:t>的元素</a:t>
            </a:r>
            <a:r>
              <a:rPr lang="en-US" altLang="zh-CN" sz="2400" b="1" smtClean="0"/>
              <a:t>a</a:t>
            </a:r>
            <a:r>
              <a:rPr lang="en-US" altLang="zh-CN" sz="2400" b="1" baseline="-18000" smtClean="0"/>
              <a:t>ij</a:t>
            </a:r>
            <a:r>
              <a:rPr lang="zh-CN" altLang="en-US" sz="2400" b="1" smtClean="0">
                <a:latin typeface="宋体" panose="02010600030101010101" pitchFamily="2" charset="-122"/>
              </a:rPr>
              <a:t>外，其余元素都是</a:t>
            </a:r>
            <a:r>
              <a:rPr lang="en-US" altLang="zh-CN" sz="2400" b="1" smtClean="0"/>
              <a:t>0</a:t>
            </a:r>
            <a:r>
              <a:rPr lang="zh-CN" altLang="en-US" sz="2400" b="1" smtClean="0">
                <a:latin typeface="宋体" panose="02010600030101010101" pitchFamily="2" charset="-122"/>
              </a:rPr>
              <a:t>。</a:t>
            </a:r>
          </a:p>
          <a:p>
            <a:pPr marL="0" indent="0" eaLnBrk="1" hangingPunct="1">
              <a:lnSpc>
                <a:spcPct val="110000"/>
              </a:lnSpc>
              <a:buFont typeface="Wingdings" panose="05000000000000000000" pitchFamily="2" charset="2"/>
              <a:buNone/>
            </a:pPr>
            <a:r>
              <a:rPr lang="zh-CN" altLang="en-US" sz="2400" b="1" smtClean="0">
                <a:latin typeface="宋体" panose="02010600030101010101" pitchFamily="2" charset="-122"/>
              </a:rPr>
              <a:t>    对这种矩阵，当以按</a:t>
            </a:r>
            <a:r>
              <a:rPr lang="zh-CN" altLang="en-US" sz="2400" b="1" smtClean="0"/>
              <a:t>“</a:t>
            </a:r>
            <a:r>
              <a:rPr lang="zh-CN" altLang="en-US" sz="2400" b="1" smtClean="0">
                <a:solidFill>
                  <a:schemeClr val="folHlink"/>
                </a:solidFill>
                <a:latin typeface="宋体" panose="02010600030101010101" pitchFamily="2" charset="-122"/>
              </a:rPr>
              <a:t>行优先顺序</a:t>
            </a:r>
            <a:r>
              <a:rPr lang="zh-CN" altLang="en-US" sz="2400" b="1" smtClean="0"/>
              <a:t>”</a:t>
            </a:r>
            <a:r>
              <a:rPr lang="zh-CN" altLang="en-US" sz="2400" b="1" smtClean="0">
                <a:latin typeface="宋体" panose="02010600030101010101" pitchFamily="2" charset="-122"/>
              </a:rPr>
              <a:t>存储时， 第</a:t>
            </a:r>
            <a:r>
              <a:rPr lang="en-US" altLang="zh-CN" sz="2400" b="1" smtClean="0"/>
              <a:t>1</a:t>
            </a:r>
            <a:r>
              <a:rPr lang="zh-CN" altLang="en-US" sz="2400" b="1" smtClean="0">
                <a:latin typeface="宋体" panose="02010600030101010101" pitchFamily="2" charset="-122"/>
              </a:rPr>
              <a:t>行和第</a:t>
            </a:r>
            <a:r>
              <a:rPr lang="en-US" altLang="zh-CN" sz="2400" b="1" smtClean="0"/>
              <a:t>n</a:t>
            </a:r>
            <a:r>
              <a:rPr lang="zh-CN" altLang="en-US" sz="2400" b="1" smtClean="0">
                <a:latin typeface="宋体" panose="02010600030101010101" pitchFamily="2" charset="-122"/>
              </a:rPr>
              <a:t>行是</a:t>
            </a:r>
            <a:r>
              <a:rPr lang="en-US" altLang="zh-CN" sz="2400" b="1" smtClean="0"/>
              <a:t>2</a:t>
            </a:r>
            <a:r>
              <a:rPr lang="zh-CN" altLang="en-US" sz="2400" b="1" smtClean="0">
                <a:latin typeface="宋体" panose="02010600030101010101" pitchFamily="2" charset="-122"/>
              </a:rPr>
              <a:t>个非零元素，其余每行的非零元素都要是</a:t>
            </a:r>
            <a:r>
              <a:rPr lang="en-US" altLang="zh-CN" sz="2400" b="1" smtClean="0"/>
              <a:t>3</a:t>
            </a:r>
            <a:r>
              <a:rPr lang="zh-CN" altLang="en-US" sz="2400" b="1" smtClean="0">
                <a:latin typeface="宋体" panose="02010600030101010101" pitchFamily="2" charset="-122"/>
              </a:rPr>
              <a:t>个，则需存储的元素个数为</a:t>
            </a:r>
            <a:r>
              <a:rPr lang="en-US" altLang="zh-CN" sz="2400" b="1" smtClean="0"/>
              <a:t>3n-2</a:t>
            </a:r>
            <a:r>
              <a:rPr lang="zh-CN" altLang="en-US" sz="2400" b="1" smtClean="0">
                <a:latin typeface="宋体" panose="02010600030101010101" pitchFamily="2" charset="-122"/>
              </a:rPr>
              <a:t>。</a:t>
            </a:r>
          </a:p>
        </p:txBody>
      </p:sp>
      <p:grpSp>
        <p:nvGrpSpPr>
          <p:cNvPr id="52227" name="Group 3"/>
          <p:cNvGrpSpPr>
            <a:grpSpLocks/>
          </p:cNvGrpSpPr>
          <p:nvPr/>
        </p:nvGrpSpPr>
        <p:grpSpPr bwMode="auto">
          <a:xfrm>
            <a:off x="863600" y="3835400"/>
            <a:ext cx="7038975" cy="1579563"/>
            <a:chOff x="528" y="48"/>
            <a:chExt cx="4434" cy="995"/>
          </a:xfrm>
        </p:grpSpPr>
        <p:grpSp>
          <p:nvGrpSpPr>
            <p:cNvPr id="52228" name="Group 4"/>
            <p:cNvGrpSpPr>
              <a:grpSpLocks/>
            </p:cNvGrpSpPr>
            <p:nvPr/>
          </p:nvGrpSpPr>
          <p:grpSpPr bwMode="auto">
            <a:xfrm>
              <a:off x="528" y="48"/>
              <a:ext cx="4434" cy="659"/>
              <a:chOff x="528" y="48"/>
              <a:chExt cx="4434" cy="659"/>
            </a:xfrm>
          </p:grpSpPr>
          <p:sp>
            <p:nvSpPr>
              <p:cNvPr id="52230" name="Rectangle 5"/>
              <p:cNvSpPr>
                <a:spLocks noChangeArrowheads="1"/>
              </p:cNvSpPr>
              <p:nvPr/>
            </p:nvSpPr>
            <p:spPr bwMode="auto">
              <a:xfrm>
                <a:off x="528" y="390"/>
                <a:ext cx="317"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sa</a:t>
                </a:r>
                <a:endParaRPr lang="en-US" altLang="zh-CN" sz="2400" baseline="-18000">
                  <a:ea typeface="宋体" panose="02010600030101010101" pitchFamily="2" charset="-122"/>
                  <a:cs typeface="楷体_GB2312"/>
                </a:endParaRPr>
              </a:p>
            </p:txBody>
          </p:sp>
          <p:grpSp>
            <p:nvGrpSpPr>
              <p:cNvPr id="52231" name="Group 6"/>
              <p:cNvGrpSpPr>
                <a:grpSpLocks/>
              </p:cNvGrpSpPr>
              <p:nvPr/>
            </p:nvGrpSpPr>
            <p:grpSpPr bwMode="auto">
              <a:xfrm>
                <a:off x="893" y="367"/>
                <a:ext cx="4035" cy="340"/>
                <a:chOff x="893" y="367"/>
                <a:chExt cx="4035" cy="340"/>
              </a:xfrm>
            </p:grpSpPr>
            <p:sp>
              <p:nvSpPr>
                <p:cNvPr id="52233" name="Rectangle 7"/>
                <p:cNvSpPr>
                  <a:spLocks noChangeArrowheads="1"/>
                </p:cNvSpPr>
                <p:nvPr/>
              </p:nvSpPr>
              <p:spPr bwMode="auto">
                <a:xfrm>
                  <a:off x="893" y="367"/>
                  <a:ext cx="4035" cy="3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400">
                      <a:ea typeface="宋体" panose="02010600030101010101" pitchFamily="2" charset="-122"/>
                      <a:cs typeface="楷体_GB2312"/>
                    </a:rPr>
                    <a:t> </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11   </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12    </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21     </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22     </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23    </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32   </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33     </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34     </a:t>
                  </a:r>
                  <a:r>
                    <a:rPr lang="en-US" altLang="zh-CN" sz="2400">
                      <a:ea typeface="Arial Unicode MS" pitchFamily="34" charset="-122"/>
                      <a:cs typeface="楷体_GB2312"/>
                    </a:rPr>
                    <a:t>…</a:t>
                  </a:r>
                  <a:r>
                    <a:rPr lang="en-US" altLang="zh-CN" sz="2400" baseline="-18000">
                      <a:ea typeface="宋体" panose="02010600030101010101" pitchFamily="2" charset="-122"/>
                      <a:cs typeface="楷体_GB2312"/>
                    </a:rPr>
                    <a:t>    </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n n-1   </a:t>
                  </a:r>
                  <a:r>
                    <a:rPr lang="en-US" altLang="zh-CN" sz="2400">
                      <a:ea typeface="Arial Unicode MS" pitchFamily="34" charset="-122"/>
                      <a:cs typeface="楷体_GB2312"/>
                    </a:rPr>
                    <a:t> </a:t>
                  </a:r>
                  <a:r>
                    <a:rPr lang="en-US" altLang="zh-CN" sz="2400" baseline="-18000">
                      <a:ea typeface="宋体" panose="02010600030101010101" pitchFamily="2" charset="-122"/>
                      <a:cs typeface="楷体_GB2312"/>
                    </a:rPr>
                    <a:t> </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nn</a:t>
                  </a:r>
                </a:p>
              </p:txBody>
            </p:sp>
            <p:sp>
              <p:nvSpPr>
                <p:cNvPr id="52234" name="Line 8"/>
                <p:cNvSpPr>
                  <a:spLocks noChangeShapeType="1"/>
                </p:cNvSpPr>
                <p:nvPr/>
              </p:nvSpPr>
              <p:spPr bwMode="auto">
                <a:xfrm>
                  <a:off x="1277" y="367"/>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35" name="Line 9"/>
                <p:cNvSpPr>
                  <a:spLocks noChangeShapeType="1"/>
                </p:cNvSpPr>
                <p:nvPr/>
              </p:nvSpPr>
              <p:spPr bwMode="auto">
                <a:xfrm>
                  <a:off x="1613" y="367"/>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36" name="Line 10"/>
                <p:cNvSpPr>
                  <a:spLocks noChangeShapeType="1"/>
                </p:cNvSpPr>
                <p:nvPr/>
              </p:nvSpPr>
              <p:spPr bwMode="auto">
                <a:xfrm>
                  <a:off x="1949" y="367"/>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37" name="Line 11"/>
                <p:cNvSpPr>
                  <a:spLocks noChangeShapeType="1"/>
                </p:cNvSpPr>
                <p:nvPr/>
              </p:nvSpPr>
              <p:spPr bwMode="auto">
                <a:xfrm>
                  <a:off x="2333" y="367"/>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38" name="Line 12"/>
                <p:cNvSpPr>
                  <a:spLocks noChangeShapeType="1"/>
                </p:cNvSpPr>
                <p:nvPr/>
              </p:nvSpPr>
              <p:spPr bwMode="auto">
                <a:xfrm>
                  <a:off x="2669" y="367"/>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39" name="Line 13"/>
                <p:cNvSpPr>
                  <a:spLocks noChangeShapeType="1"/>
                </p:cNvSpPr>
                <p:nvPr/>
              </p:nvSpPr>
              <p:spPr bwMode="auto">
                <a:xfrm>
                  <a:off x="3023" y="367"/>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40" name="Line 14"/>
                <p:cNvSpPr>
                  <a:spLocks noChangeShapeType="1"/>
                </p:cNvSpPr>
                <p:nvPr/>
              </p:nvSpPr>
              <p:spPr bwMode="auto">
                <a:xfrm>
                  <a:off x="3359" y="367"/>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41" name="Line 15"/>
                <p:cNvSpPr>
                  <a:spLocks noChangeShapeType="1"/>
                </p:cNvSpPr>
                <p:nvPr/>
              </p:nvSpPr>
              <p:spPr bwMode="auto">
                <a:xfrm>
                  <a:off x="3695" y="367"/>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42" name="Line 16"/>
                <p:cNvSpPr>
                  <a:spLocks noChangeShapeType="1"/>
                </p:cNvSpPr>
                <p:nvPr/>
              </p:nvSpPr>
              <p:spPr bwMode="auto">
                <a:xfrm>
                  <a:off x="4079" y="367"/>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43" name="Line 17"/>
                <p:cNvSpPr>
                  <a:spLocks noChangeShapeType="1"/>
                </p:cNvSpPr>
                <p:nvPr/>
              </p:nvSpPr>
              <p:spPr bwMode="auto">
                <a:xfrm>
                  <a:off x="4512" y="367"/>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2232" name="Rectangle 18"/>
              <p:cNvSpPr>
                <a:spLocks noChangeArrowheads="1"/>
              </p:cNvSpPr>
              <p:nvPr/>
            </p:nvSpPr>
            <p:spPr bwMode="auto">
              <a:xfrm>
                <a:off x="655" y="48"/>
                <a:ext cx="4307"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K    1      2     3     4     5     6     7      8    </a:t>
                </a:r>
                <a:r>
                  <a:rPr lang="en-US" altLang="zh-CN" sz="2400">
                    <a:ea typeface="Arial Unicode MS" pitchFamily="34" charset="-122"/>
                    <a:cs typeface="楷体_GB2312"/>
                  </a:rPr>
                  <a:t>…</a:t>
                </a:r>
                <a:r>
                  <a:rPr lang="en-US" altLang="zh-CN" sz="2400">
                    <a:ea typeface="宋体" panose="02010600030101010101" pitchFamily="2" charset="-122"/>
                    <a:cs typeface="楷体_GB2312"/>
                  </a:rPr>
                  <a:t>  3n-3   3n-2</a:t>
                </a:r>
              </a:p>
            </p:txBody>
          </p:sp>
        </p:grpSp>
        <p:sp>
          <p:nvSpPr>
            <p:cNvPr id="52229" name="Rectangle 19"/>
            <p:cNvSpPr>
              <a:spLocks noChangeArrowheads="1"/>
            </p:cNvSpPr>
            <p:nvPr/>
          </p:nvSpPr>
          <p:spPr bwMode="auto">
            <a:xfrm>
              <a:off x="1536" y="803"/>
              <a:ext cx="25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en-US" altLang="zh-CN" sz="2000">
                  <a:latin typeface="Arial" panose="020B0604020202020204" pitchFamily="34" charset="0"/>
                  <a:ea typeface="宋体" panose="02010600030101010101" pitchFamily="2" charset="-122"/>
                  <a:cs typeface="楷体_GB2312"/>
                </a:rPr>
                <a:t> </a:t>
              </a:r>
              <a:r>
                <a:rPr kumimoji="0" lang="zh-CN" altLang="en-US" sz="2000">
                  <a:latin typeface="Arial" panose="020B0604020202020204" pitchFamily="34" charset="0"/>
                  <a:ea typeface="宋体" panose="02010600030101010101" pitchFamily="2" charset="-122"/>
                  <a:cs typeface="楷体_GB2312"/>
                </a:rPr>
                <a:t>三</a:t>
              </a:r>
              <a:r>
                <a:rPr lang="zh-CN" altLang="en-US" sz="2000">
                  <a:latin typeface="宋体" panose="02010600030101010101" pitchFamily="2" charset="-122"/>
                  <a:ea typeface="宋体" panose="02010600030101010101" pitchFamily="2" charset="-122"/>
                  <a:cs typeface="楷体_GB2312"/>
                </a:rPr>
                <a:t>对角矩阵的</a:t>
              </a:r>
              <a:r>
                <a:rPr lang="zh-CN" altLang="en-US" sz="2000">
                  <a:ea typeface="宋体" panose="02010600030101010101" pitchFamily="2" charset="-122"/>
                  <a:cs typeface="楷体_GB2312"/>
                </a:rPr>
                <a:t>压缩存储示例</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19063" y="549275"/>
            <a:ext cx="8812212"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lnSpc>
                <a:spcPct val="110000"/>
              </a:lnSpc>
              <a:buFontTx/>
              <a:buNone/>
            </a:pPr>
            <a:r>
              <a:rPr kumimoji="0" lang="zh-CN" altLang="en-US" sz="2400">
                <a:latin typeface="Arial" panose="020B0604020202020204" pitchFamily="34" charset="0"/>
                <a:ea typeface="宋体" panose="02010600030101010101" pitchFamily="2" charset="-122"/>
                <a:cs typeface="楷体_GB2312"/>
              </a:rPr>
              <a:t>        三</a:t>
            </a:r>
            <a:r>
              <a:rPr lang="zh-CN" altLang="en-US" sz="2400">
                <a:latin typeface="宋体" panose="02010600030101010101" pitchFamily="2" charset="-122"/>
                <a:ea typeface="宋体" panose="02010600030101010101" pitchFamily="2" charset="-122"/>
                <a:cs typeface="楷体_GB2312"/>
              </a:rPr>
              <a:t>对角矩阵的</a:t>
            </a:r>
            <a:r>
              <a:rPr lang="zh-CN" altLang="en-US" sz="2400">
                <a:ea typeface="宋体" panose="02010600030101010101" pitchFamily="2" charset="-122"/>
                <a:cs typeface="楷体_GB2312"/>
              </a:rPr>
              <a:t>压缩存储形式</a:t>
            </a:r>
            <a:r>
              <a:rPr lang="zh-CN" altLang="en-US" sz="2400">
                <a:latin typeface="宋体" panose="02010600030101010101" pitchFamily="2" charset="-122"/>
                <a:ea typeface="宋体" panose="02010600030101010101" pitchFamily="2" charset="-122"/>
                <a:cs typeface="楷体_GB2312"/>
              </a:rPr>
              <a:t>。</a:t>
            </a:r>
            <a:endParaRPr lang="en-US" altLang="zh-CN" sz="2400">
              <a:latin typeface="宋体" panose="02010600030101010101" pitchFamily="2" charset="-122"/>
              <a:ea typeface="宋体" panose="02010600030101010101" pitchFamily="2" charset="-122"/>
              <a:cs typeface="楷体_GB2312"/>
            </a:endParaRPr>
          </a:p>
          <a:p>
            <a:pPr eaLnBrk="1" hangingPunct="1">
              <a:lnSpc>
                <a:spcPct val="110000"/>
              </a:lnSpc>
              <a:buFontTx/>
              <a:buNone/>
            </a:pPr>
            <a:r>
              <a:rPr lang="en-US" altLang="zh-CN" sz="2400">
                <a:latin typeface="宋体" panose="02010600030101010101" pitchFamily="2" charset="-122"/>
                <a:ea typeface="宋体" panose="02010600030101010101" pitchFamily="2" charset="-122"/>
                <a:cs typeface="楷体_GB2312"/>
              </a:rPr>
              <a:t>    </a:t>
            </a:r>
            <a:r>
              <a:rPr lang="zh-CN" altLang="en-US" sz="2400">
                <a:latin typeface="宋体" panose="02010600030101010101" pitchFamily="2" charset="-122"/>
                <a:ea typeface="宋体" panose="02010600030101010101" pitchFamily="2" charset="-122"/>
                <a:cs typeface="楷体_GB2312"/>
              </a:rPr>
              <a:t>数组</a:t>
            </a:r>
            <a:r>
              <a:rPr lang="en-US" altLang="zh-CN" sz="2400">
                <a:ea typeface="宋体" panose="02010600030101010101" pitchFamily="2" charset="-122"/>
                <a:cs typeface="楷体_GB2312"/>
              </a:rPr>
              <a:t>sa</a:t>
            </a:r>
            <a:r>
              <a:rPr lang="zh-CN" altLang="en-US" sz="2400">
                <a:latin typeface="宋体" panose="02010600030101010101" pitchFamily="2" charset="-122"/>
                <a:ea typeface="宋体" panose="02010600030101010101" pitchFamily="2" charset="-122"/>
                <a:cs typeface="楷体_GB2312"/>
              </a:rPr>
              <a:t>中的元素</a:t>
            </a:r>
            <a:r>
              <a:rPr lang="en-US" altLang="zh-CN" sz="2400">
                <a:ea typeface="宋体" panose="02010600030101010101" pitchFamily="2" charset="-122"/>
                <a:cs typeface="楷体_GB2312"/>
              </a:rPr>
              <a:t>sa[k]</a:t>
            </a:r>
            <a:r>
              <a:rPr lang="zh-CN" altLang="en-US" sz="2400">
                <a:latin typeface="宋体" panose="02010600030101010101" pitchFamily="2" charset="-122"/>
                <a:ea typeface="宋体" panose="02010600030101010101" pitchFamily="2" charset="-122"/>
                <a:cs typeface="楷体_GB2312"/>
              </a:rPr>
              <a:t>与三对角矩阵中的元素</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ij</a:t>
            </a:r>
            <a:r>
              <a:rPr lang="zh-CN" altLang="en-US" sz="2400">
                <a:latin typeface="宋体" panose="02010600030101010101" pitchFamily="2" charset="-122"/>
                <a:ea typeface="宋体" panose="02010600030101010101" pitchFamily="2" charset="-122"/>
                <a:cs typeface="楷体_GB2312"/>
              </a:rPr>
              <a:t>存在一一对应关系，在</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ij</a:t>
            </a:r>
            <a:r>
              <a:rPr lang="zh-CN" altLang="en-US" sz="2400">
                <a:latin typeface="宋体" panose="02010600030101010101" pitchFamily="2" charset="-122"/>
                <a:ea typeface="宋体" panose="02010600030101010101" pitchFamily="2" charset="-122"/>
                <a:cs typeface="楷体_GB2312"/>
              </a:rPr>
              <a:t>之前有</a:t>
            </a:r>
            <a:r>
              <a:rPr lang="en-US" altLang="zh-CN" sz="2400">
                <a:ea typeface="宋体" panose="02010600030101010101" pitchFamily="2" charset="-122"/>
                <a:cs typeface="楷体_GB2312"/>
              </a:rPr>
              <a:t>i-1</a:t>
            </a:r>
            <a:r>
              <a:rPr lang="zh-CN" altLang="en-US" sz="2400">
                <a:latin typeface="宋体" panose="02010600030101010101" pitchFamily="2" charset="-122"/>
                <a:ea typeface="宋体" panose="02010600030101010101" pitchFamily="2" charset="-122"/>
                <a:cs typeface="楷体_GB2312"/>
              </a:rPr>
              <a:t>行</a:t>
            </a:r>
            <a:r>
              <a:rPr lang="en-US" altLang="zh-CN" sz="2400">
                <a:latin typeface="宋体" panose="02010600030101010101" pitchFamily="2" charset="-122"/>
                <a:ea typeface="宋体" panose="02010600030101010101" pitchFamily="2" charset="-122"/>
                <a:cs typeface="楷体_GB2312"/>
              </a:rPr>
              <a:t>,</a:t>
            </a:r>
            <a:r>
              <a:rPr lang="zh-CN" altLang="en-US" sz="2400">
                <a:latin typeface="宋体" panose="02010600030101010101" pitchFamily="2" charset="-122"/>
                <a:ea typeface="宋体" panose="02010600030101010101" pitchFamily="2" charset="-122"/>
                <a:cs typeface="楷体_GB2312"/>
              </a:rPr>
              <a:t>共有</a:t>
            </a:r>
            <a:r>
              <a:rPr lang="en-US" altLang="zh-CN" sz="2400">
                <a:ea typeface="宋体" panose="02010600030101010101" pitchFamily="2" charset="-122"/>
                <a:cs typeface="楷体_GB2312"/>
              </a:rPr>
              <a:t>3</a:t>
            </a:r>
            <a:r>
              <a:rPr lang="en-US" altLang="zh-CN" sz="2400">
                <a:ea typeface="宋体" panose="02010600030101010101" pitchFamily="2" charset="-122"/>
                <a:cs typeface="楷体_GB2312"/>
                <a:sym typeface="Symbol" panose="05050102010706020507" pitchFamily="18" charset="2"/>
              </a:rPr>
              <a:t></a:t>
            </a:r>
            <a:r>
              <a:rPr lang="en-US" altLang="zh-CN" sz="2400">
                <a:ea typeface="宋体" panose="02010600030101010101" pitchFamily="2" charset="-122"/>
                <a:cs typeface="楷体_GB2312"/>
              </a:rPr>
              <a:t>i-1</a:t>
            </a:r>
            <a:r>
              <a:rPr lang="zh-CN" altLang="en-US" sz="2400">
                <a:latin typeface="宋体" panose="02010600030101010101" pitchFamily="2" charset="-122"/>
                <a:ea typeface="宋体" panose="02010600030101010101" pitchFamily="2" charset="-122"/>
                <a:cs typeface="楷体_GB2312"/>
              </a:rPr>
              <a:t>个非零元素，在第</a:t>
            </a:r>
            <a:r>
              <a:rPr lang="en-US" altLang="zh-CN" sz="2400">
                <a:ea typeface="宋体" panose="02010600030101010101" pitchFamily="2" charset="-122"/>
                <a:cs typeface="楷体_GB2312"/>
              </a:rPr>
              <a:t>i</a:t>
            </a:r>
            <a:r>
              <a:rPr lang="zh-CN" altLang="en-US" sz="2400">
                <a:latin typeface="宋体" panose="02010600030101010101" pitchFamily="2" charset="-122"/>
                <a:ea typeface="宋体" panose="02010600030101010101" pitchFamily="2" charset="-122"/>
                <a:cs typeface="楷体_GB2312"/>
              </a:rPr>
              <a:t>行，有</a:t>
            </a:r>
            <a:r>
              <a:rPr lang="en-US" altLang="zh-CN" sz="2400">
                <a:ea typeface="宋体" panose="02010600030101010101" pitchFamily="2" charset="-122"/>
                <a:cs typeface="楷体_GB2312"/>
              </a:rPr>
              <a:t>j-i+1</a:t>
            </a:r>
            <a:r>
              <a:rPr lang="zh-CN" altLang="en-US" sz="2400">
                <a:latin typeface="宋体" panose="02010600030101010101" pitchFamily="2" charset="-122"/>
                <a:ea typeface="宋体" panose="02010600030101010101" pitchFamily="2" charset="-122"/>
                <a:cs typeface="楷体_GB2312"/>
              </a:rPr>
              <a:t>个非零元素，这样，非零元素</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ij</a:t>
            </a:r>
            <a:r>
              <a:rPr lang="zh-CN" altLang="en-US" sz="2400">
                <a:latin typeface="宋体" panose="02010600030101010101" pitchFamily="2" charset="-122"/>
                <a:ea typeface="宋体" panose="02010600030101010101" pitchFamily="2" charset="-122"/>
                <a:cs typeface="楷体_GB2312"/>
              </a:rPr>
              <a:t>的地址为：</a:t>
            </a:r>
          </a:p>
          <a:p>
            <a:pPr eaLnBrk="1" hangingPunct="1">
              <a:lnSpc>
                <a:spcPct val="110000"/>
              </a:lnSpc>
              <a:buClr>
                <a:schemeClr val="accent2"/>
              </a:buClr>
              <a:buSzPct val="80000"/>
              <a:buFont typeface="Wingdings" panose="05000000000000000000" pitchFamily="2" charset="2"/>
              <a:buNone/>
            </a:pPr>
            <a:r>
              <a:rPr lang="zh-CN" altLang="en-US" sz="2400">
                <a:ea typeface="宋体" panose="02010600030101010101" pitchFamily="2" charset="-122"/>
                <a:cs typeface="楷体_GB2312"/>
              </a:rPr>
              <a:t>        </a:t>
            </a:r>
            <a:r>
              <a:rPr lang="en-US" altLang="zh-CN" sz="2400">
                <a:ea typeface="宋体" panose="02010600030101010101" pitchFamily="2" charset="-122"/>
                <a:cs typeface="楷体_GB2312"/>
              </a:rPr>
              <a:t>LOC[a</a:t>
            </a:r>
            <a:r>
              <a:rPr lang="en-US" altLang="zh-CN" sz="2400" baseline="-25000">
                <a:ea typeface="宋体" panose="02010600030101010101" pitchFamily="2" charset="-122"/>
                <a:cs typeface="楷体_GB2312"/>
              </a:rPr>
              <a:t>i j</a:t>
            </a:r>
            <a:r>
              <a:rPr lang="en-US" altLang="zh-CN" sz="2400">
                <a:ea typeface="宋体" panose="02010600030101010101" pitchFamily="2" charset="-122"/>
                <a:cs typeface="楷体_GB2312"/>
              </a:rPr>
              <a:t>] =LOC[a</a:t>
            </a:r>
            <a:r>
              <a:rPr lang="en-US" altLang="zh-CN" sz="2400" baseline="-25000">
                <a:ea typeface="宋体" panose="02010600030101010101" pitchFamily="2" charset="-122"/>
                <a:cs typeface="楷体_GB2312"/>
              </a:rPr>
              <a:t>11</a:t>
            </a:r>
            <a:r>
              <a:rPr lang="en-US" altLang="zh-CN" sz="2400">
                <a:ea typeface="宋体" panose="02010600030101010101" pitchFamily="2" charset="-122"/>
                <a:cs typeface="楷体_GB2312"/>
              </a:rPr>
              <a:t>] +[3</a:t>
            </a:r>
            <a:r>
              <a:rPr lang="en-US" altLang="zh-CN" sz="2400">
                <a:ea typeface="宋体" panose="02010600030101010101" pitchFamily="2" charset="-122"/>
                <a:cs typeface="楷体_GB2312"/>
                <a:sym typeface="Symbol" panose="05050102010706020507" pitchFamily="18" charset="2"/>
              </a:rPr>
              <a:t></a:t>
            </a:r>
            <a:r>
              <a:rPr lang="en-US" altLang="zh-CN" sz="2400">
                <a:ea typeface="宋体" panose="02010600030101010101" pitchFamily="2" charset="-122"/>
                <a:cs typeface="楷体_GB2312"/>
              </a:rPr>
              <a:t>i-1+(j-i+1)]</a:t>
            </a:r>
            <a:r>
              <a:rPr lang="en-US" altLang="zh-CN" sz="2400">
                <a:ea typeface="宋体" panose="02010600030101010101" pitchFamily="2" charset="-122"/>
                <a:cs typeface="楷体_GB2312"/>
                <a:sym typeface="Symbol" panose="05050102010706020507" pitchFamily="18" charset="2"/>
              </a:rPr>
              <a:t></a:t>
            </a:r>
            <a:r>
              <a:rPr lang="en-US" altLang="zh-CN" sz="2400" i="1">
                <a:ea typeface="宋体" panose="02010600030101010101" pitchFamily="2" charset="-122"/>
                <a:cs typeface="楷体_GB2312"/>
              </a:rPr>
              <a:t>l </a:t>
            </a:r>
          </a:p>
          <a:p>
            <a:pPr eaLnBrk="1" hangingPunct="1">
              <a:lnSpc>
                <a:spcPct val="110000"/>
              </a:lnSpc>
              <a:buClr>
                <a:schemeClr val="accent2"/>
              </a:buClr>
              <a:buSzPct val="80000"/>
              <a:buFont typeface="Wingdings" panose="05000000000000000000" pitchFamily="2" charset="2"/>
              <a:buNone/>
            </a:pPr>
            <a:r>
              <a:rPr lang="en-US" altLang="zh-CN" sz="2400">
                <a:ea typeface="宋体" panose="02010600030101010101" pitchFamily="2" charset="-122"/>
                <a:cs typeface="楷体_GB2312"/>
              </a:rPr>
              <a:t>                         =LOC[a</a:t>
            </a:r>
            <a:r>
              <a:rPr lang="en-US" altLang="zh-CN" sz="2400" baseline="-25000">
                <a:ea typeface="宋体" panose="02010600030101010101" pitchFamily="2" charset="-122"/>
                <a:cs typeface="楷体_GB2312"/>
              </a:rPr>
              <a:t>11</a:t>
            </a:r>
            <a:r>
              <a:rPr lang="en-US" altLang="zh-CN" sz="2400">
                <a:ea typeface="宋体" panose="02010600030101010101" pitchFamily="2" charset="-122"/>
                <a:cs typeface="楷体_GB2312"/>
              </a:rPr>
              <a:t>]+(2</a:t>
            </a:r>
            <a:r>
              <a:rPr lang="en-US" altLang="zh-CN" sz="2400">
                <a:ea typeface="宋体" panose="02010600030101010101" pitchFamily="2" charset="-122"/>
                <a:cs typeface="楷体_GB2312"/>
                <a:sym typeface="Symbol" panose="05050102010706020507" pitchFamily="18" charset="2"/>
              </a:rPr>
              <a:t></a:t>
            </a:r>
            <a:r>
              <a:rPr lang="en-US" altLang="zh-CN" sz="2400">
                <a:ea typeface="宋体" panose="02010600030101010101" pitchFamily="2" charset="-122"/>
                <a:cs typeface="楷体_GB2312"/>
              </a:rPr>
              <a:t>i+j)</a:t>
            </a:r>
            <a:r>
              <a:rPr lang="en-US" altLang="zh-CN" sz="2400">
                <a:ea typeface="宋体" panose="02010600030101010101" pitchFamily="2" charset="-122"/>
                <a:cs typeface="楷体_GB2312"/>
                <a:sym typeface="Symbol" panose="05050102010706020507" pitchFamily="18" charset="2"/>
              </a:rPr>
              <a:t></a:t>
            </a:r>
            <a:r>
              <a:rPr lang="en-US" altLang="zh-CN" sz="2400" i="1">
                <a:ea typeface="宋体" panose="02010600030101010101" pitchFamily="2" charset="-122"/>
                <a:cs typeface="楷体_GB2312"/>
              </a:rPr>
              <a:t>l</a:t>
            </a:r>
          </a:p>
          <a:p>
            <a:pPr eaLnBrk="1" hangingPunct="1">
              <a:lnSpc>
                <a:spcPct val="110000"/>
              </a:lnSpc>
              <a:buClr>
                <a:schemeClr val="accent2"/>
              </a:buClr>
              <a:buSzPct val="80000"/>
              <a:buFont typeface="Wingdings" panose="05000000000000000000" pitchFamily="2" charset="2"/>
              <a:buNone/>
            </a:pPr>
            <a:r>
              <a:rPr lang="zh-CN" altLang="en-US" sz="2400">
                <a:latin typeface="宋体" panose="02010600030101010101" pitchFamily="2" charset="-122"/>
                <a:ea typeface="宋体" panose="02010600030101010101" pitchFamily="2" charset="-122"/>
                <a:cs typeface="楷体_GB2312"/>
              </a:rPr>
              <a:t>    称</a:t>
            </a:r>
            <a:r>
              <a:rPr lang="en-US" altLang="zh-CN" sz="2400">
                <a:ea typeface="宋体" panose="02010600030101010101" pitchFamily="2" charset="-122"/>
                <a:cs typeface="楷体_GB2312"/>
              </a:rPr>
              <a:t>sa[0</a:t>
            </a:r>
            <a:r>
              <a:rPr lang="en-US" altLang="zh-CN" sz="2400">
                <a:ea typeface="Arial Unicode MS" pitchFamily="34" charset="-122"/>
                <a:cs typeface="楷体_GB2312"/>
              </a:rPr>
              <a:t>…</a:t>
            </a:r>
            <a:r>
              <a:rPr lang="en-US" altLang="zh-CN" sz="2400">
                <a:ea typeface="宋体" panose="02010600030101010101" pitchFamily="2" charset="-122"/>
                <a:cs typeface="楷体_GB2312"/>
              </a:rPr>
              <a:t>3</a:t>
            </a:r>
            <a:r>
              <a:rPr lang="en-US" altLang="zh-CN" sz="2400">
                <a:ea typeface="宋体" panose="02010600030101010101" pitchFamily="2" charset="-122"/>
                <a:cs typeface="楷体_GB2312"/>
                <a:sym typeface="Symbol" panose="05050102010706020507" pitchFamily="18" charset="2"/>
              </a:rPr>
              <a:t></a:t>
            </a:r>
            <a:r>
              <a:rPr lang="en-US" altLang="zh-CN" sz="2400">
                <a:ea typeface="宋体" panose="02010600030101010101" pitchFamily="2" charset="-122"/>
                <a:cs typeface="楷体_GB2312"/>
              </a:rPr>
              <a:t>n-2]</a:t>
            </a:r>
            <a:r>
              <a:rPr lang="zh-CN" altLang="en-US" sz="2400">
                <a:latin typeface="宋体" panose="02010600030101010101" pitchFamily="2" charset="-122"/>
                <a:ea typeface="宋体" panose="02010600030101010101" pitchFamily="2" charset="-122"/>
                <a:cs typeface="楷体_GB2312"/>
              </a:rPr>
              <a:t>是</a:t>
            </a:r>
            <a:r>
              <a:rPr lang="en-US" altLang="zh-CN" sz="2400">
                <a:ea typeface="宋体" panose="02010600030101010101" pitchFamily="2" charset="-122"/>
                <a:cs typeface="楷体_GB2312"/>
              </a:rPr>
              <a:t>n</a:t>
            </a:r>
            <a:r>
              <a:rPr lang="zh-CN" altLang="en-US" sz="2400">
                <a:latin typeface="宋体" panose="02010600030101010101" pitchFamily="2" charset="-122"/>
                <a:ea typeface="宋体" panose="02010600030101010101" pitchFamily="2" charset="-122"/>
                <a:cs typeface="楷体_GB2312"/>
              </a:rPr>
              <a:t>阶三对角矩阵</a:t>
            </a:r>
            <a:r>
              <a:rPr lang="en-US" altLang="zh-CN" sz="2400">
                <a:ea typeface="宋体" panose="02010600030101010101" pitchFamily="2" charset="-122"/>
                <a:cs typeface="楷体_GB2312"/>
              </a:rPr>
              <a:t>A</a:t>
            </a:r>
            <a:r>
              <a:rPr lang="zh-CN" altLang="en-US" sz="2400">
                <a:latin typeface="宋体" panose="02010600030101010101" pitchFamily="2" charset="-122"/>
                <a:ea typeface="宋体" panose="02010600030101010101" pitchFamily="2" charset="-122"/>
                <a:cs typeface="楷体_GB2312"/>
              </a:rPr>
              <a:t>的压缩存储。</a:t>
            </a:r>
          </a:p>
          <a:p>
            <a:pPr eaLnBrk="1" hangingPunct="1">
              <a:lnSpc>
                <a:spcPct val="110000"/>
              </a:lnSpc>
              <a:buClr>
                <a:schemeClr val="accent2"/>
              </a:buClr>
              <a:buSzPct val="80000"/>
              <a:buFontTx/>
              <a:buNone/>
            </a:pPr>
            <a:r>
              <a:rPr lang="zh-CN" altLang="en-US" sz="2400">
                <a:latin typeface="宋体" panose="02010600030101010101" pitchFamily="2" charset="-122"/>
                <a:ea typeface="宋体" panose="02010600030101010101" pitchFamily="2" charset="-122"/>
                <a:cs typeface="楷体_GB2312"/>
              </a:rPr>
              <a:t>    例如：</a:t>
            </a:r>
            <a:r>
              <a:rPr lang="en-US" altLang="zh-CN" sz="2400">
                <a:ea typeface="宋体" panose="02010600030101010101" pitchFamily="2" charset="-122"/>
                <a:cs typeface="楷体_GB2312"/>
              </a:rPr>
              <a:t>a</a:t>
            </a:r>
            <a:r>
              <a:rPr lang="en-US" altLang="zh-CN" sz="2400" baseline="-18000">
                <a:ea typeface="宋体" panose="02010600030101010101" pitchFamily="2" charset="-122"/>
                <a:cs typeface="楷体_GB2312"/>
              </a:rPr>
              <a:t>34</a:t>
            </a:r>
            <a:r>
              <a:rPr lang="zh-CN" altLang="en-US" sz="2400">
                <a:latin typeface="宋体" panose="02010600030101010101" pitchFamily="2" charset="-122"/>
                <a:ea typeface="宋体" panose="02010600030101010101" pitchFamily="2" charset="-122"/>
                <a:cs typeface="楷体_GB2312"/>
              </a:rPr>
              <a:t>对应着</a:t>
            </a:r>
            <a:r>
              <a:rPr lang="en-US" altLang="zh-CN" sz="2400">
                <a:ea typeface="宋体" panose="02010600030101010101" pitchFamily="2" charset="-122"/>
                <a:cs typeface="楷体_GB2312"/>
              </a:rPr>
              <a:t>sa[10] </a:t>
            </a:r>
            <a:r>
              <a:rPr lang="en-US" altLang="zh-CN" sz="2400">
                <a:latin typeface="宋体" panose="02010600030101010101" pitchFamily="2" charset="-122"/>
                <a:ea typeface="宋体" panose="02010600030101010101" pitchFamily="2" charset="-122"/>
                <a:cs typeface="楷体_GB2312"/>
              </a:rPr>
              <a:t>,</a:t>
            </a:r>
            <a:r>
              <a:rPr lang="en-US" altLang="zh-CN" sz="2400">
                <a:ea typeface="宋体" panose="02010600030101010101" pitchFamily="2" charset="-122"/>
                <a:cs typeface="楷体_GB2312"/>
              </a:rPr>
              <a:t> </a:t>
            </a:r>
            <a:r>
              <a:rPr lang="en-US" altLang="zh-CN" sz="2400">
                <a:latin typeface="宋体" panose="02010600030101010101" pitchFamily="2" charset="-122"/>
                <a:ea typeface="宋体" panose="02010600030101010101" pitchFamily="2" charset="-122"/>
                <a:cs typeface="楷体_GB2312"/>
              </a:rPr>
              <a:t> </a:t>
            </a:r>
            <a:r>
              <a:rPr lang="en-US" altLang="zh-CN" sz="2400">
                <a:ea typeface="宋体" panose="02010600030101010101" pitchFamily="2" charset="-122"/>
                <a:cs typeface="楷体_GB2312"/>
              </a:rPr>
              <a:t>k=2</a:t>
            </a:r>
            <a:r>
              <a:rPr lang="en-US" altLang="zh-CN" sz="2400">
                <a:ea typeface="宋体" panose="02010600030101010101" pitchFamily="2" charset="-122"/>
                <a:cs typeface="楷体_GB2312"/>
                <a:sym typeface="Symbol" panose="05050102010706020507" pitchFamily="18" charset="2"/>
              </a:rPr>
              <a:t></a:t>
            </a:r>
            <a:r>
              <a:rPr lang="en-US" altLang="zh-CN" sz="2400">
                <a:ea typeface="宋体" panose="02010600030101010101" pitchFamily="2" charset="-122"/>
                <a:cs typeface="楷体_GB2312"/>
              </a:rPr>
              <a:t>i+j=2</a:t>
            </a:r>
            <a:r>
              <a:rPr lang="en-US" altLang="zh-CN" sz="2400">
                <a:ea typeface="宋体" panose="02010600030101010101" pitchFamily="2" charset="-122"/>
                <a:cs typeface="楷体_GB2312"/>
                <a:sym typeface="Symbol" panose="05050102010706020507" pitchFamily="18" charset="2"/>
              </a:rPr>
              <a:t></a:t>
            </a:r>
            <a:r>
              <a:rPr lang="en-US" altLang="zh-CN" sz="2400">
                <a:ea typeface="宋体" panose="02010600030101010101" pitchFamily="2" charset="-122"/>
                <a:cs typeface="楷体_GB2312"/>
              </a:rPr>
              <a:t>3+4=10</a:t>
            </a:r>
          </a:p>
          <a:p>
            <a:pPr eaLnBrk="1" hangingPunct="1">
              <a:lnSpc>
                <a:spcPct val="110000"/>
              </a:lnSpc>
              <a:buClr>
                <a:schemeClr val="accent2"/>
              </a:buClr>
              <a:buSzPct val="80000"/>
              <a:buFont typeface="Wingdings" panose="05000000000000000000" pitchFamily="2" charset="2"/>
              <a:buNone/>
            </a:pPr>
            <a:r>
              <a:rPr lang="zh-CN" altLang="en-US" sz="2400">
                <a:ea typeface="宋体" panose="02010600030101010101" pitchFamily="2" charset="-122"/>
                <a:cs typeface="楷体_GB2312"/>
              </a:rPr>
              <a:t>        各种特殊矩阵，其非零元素的分布都是有规律的，因此，找到一种矩阵中的元素与该一个向量的对应关系，就可以将矩阵元素压缩存储到一个向量中。通过这个关系能够对矩阵的元素进行随机存取。</a:t>
            </a:r>
            <a:r>
              <a:rPr lang="zh-CN" altLang="en-US" sz="2400">
                <a:solidFill>
                  <a:srgbClr val="336600"/>
                </a:solidFill>
                <a:latin typeface="宋体" panose="02010600030101010101" pitchFamily="2" charset="-122"/>
                <a:ea typeface="宋体" panose="02010600030101010101" pitchFamily="2" charset="-122"/>
                <a:cs typeface="楷体_GB2312"/>
              </a:rPr>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1058863" y="146050"/>
            <a:ext cx="49530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4000" smtClean="0">
                <a:effectLst/>
              </a:rPr>
              <a:t>5.3.2    </a:t>
            </a:r>
            <a:r>
              <a:rPr lang="zh-CN" altLang="en-US" sz="4000" smtClean="0">
                <a:effectLst/>
                <a:latin typeface="楷体_GB2312"/>
                <a:ea typeface="楷体_GB2312"/>
                <a:cs typeface="楷体_GB2312"/>
              </a:rPr>
              <a:t>稀疏矩阵</a:t>
            </a:r>
            <a:endParaRPr lang="zh-CN" altLang="en-US" sz="4000" smtClean="0">
              <a:solidFill>
                <a:schemeClr val="tx1"/>
              </a:solidFill>
              <a:effectLst/>
              <a:latin typeface="楷体_GB2312"/>
              <a:ea typeface="楷体_GB2312"/>
              <a:cs typeface="楷体_GB2312"/>
            </a:endParaRPr>
          </a:p>
        </p:txBody>
      </p:sp>
      <p:sp>
        <p:nvSpPr>
          <p:cNvPr id="54275" name="Rectangle 3"/>
          <p:cNvSpPr>
            <a:spLocks noChangeArrowheads="1"/>
          </p:cNvSpPr>
          <p:nvPr/>
        </p:nvSpPr>
        <p:spPr bwMode="auto">
          <a:xfrm>
            <a:off x="228600" y="981075"/>
            <a:ext cx="8736013" cy="251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8572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27635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9545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11455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717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30289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861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9433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lnSpc>
                <a:spcPct val="110000"/>
              </a:lnSpc>
              <a:buClr>
                <a:schemeClr val="accent2"/>
              </a:buClr>
              <a:buSzPct val="80000"/>
              <a:buFont typeface="Wingdings" panose="05000000000000000000" pitchFamily="2" charset="2"/>
              <a:buNone/>
            </a:pPr>
            <a:r>
              <a:rPr lang="zh-CN" altLang="en-US" sz="2400">
                <a:solidFill>
                  <a:schemeClr val="folHlink"/>
                </a:solidFill>
                <a:latin typeface="宋体" panose="02010600030101010101" pitchFamily="2" charset="-122"/>
                <a:ea typeface="宋体" panose="02010600030101010101" pitchFamily="2" charset="-122"/>
                <a:cs typeface="楷体_GB2312"/>
              </a:rPr>
              <a:t>稀疏矩阵</a:t>
            </a:r>
            <a:r>
              <a:rPr lang="en-US" altLang="zh-CN" sz="2400">
                <a:ea typeface="宋体" panose="02010600030101010101" pitchFamily="2" charset="-122"/>
                <a:cs typeface="楷体_GB2312"/>
              </a:rPr>
              <a:t>(</a:t>
            </a:r>
            <a:r>
              <a:rPr lang="en-US" altLang="zh-CN" sz="2400">
                <a:solidFill>
                  <a:schemeClr val="accent1"/>
                </a:solidFill>
                <a:ea typeface="宋体" panose="02010600030101010101" pitchFamily="2" charset="-122"/>
                <a:cs typeface="楷体_GB2312"/>
              </a:rPr>
              <a:t>Sparse Matrix</a:t>
            </a:r>
            <a:r>
              <a:rPr lang="en-US" altLang="zh-CN" sz="2400">
                <a:ea typeface="宋体" panose="02010600030101010101" pitchFamily="2" charset="-122"/>
                <a:cs typeface="楷体_GB2312"/>
              </a:rPr>
              <a:t>)</a:t>
            </a:r>
            <a:r>
              <a:rPr lang="zh-CN" altLang="en-US" sz="2400">
                <a:latin typeface="宋体" panose="02010600030101010101" pitchFamily="2" charset="-122"/>
                <a:ea typeface="宋体" panose="02010600030101010101" pitchFamily="2" charset="-122"/>
                <a:cs typeface="楷体_GB2312"/>
              </a:rPr>
              <a:t>：设</a:t>
            </a:r>
            <a:r>
              <a:rPr lang="en-US" altLang="zh-CN" sz="2400">
                <a:ea typeface="宋体" panose="02010600030101010101" pitchFamily="2" charset="-122"/>
                <a:cs typeface="楷体_GB2312"/>
              </a:rPr>
              <a:t>A</a:t>
            </a:r>
            <a:r>
              <a:rPr lang="zh-CN" altLang="en-US" sz="2400">
                <a:ea typeface="宋体" panose="02010600030101010101" pitchFamily="2" charset="-122"/>
                <a:cs typeface="楷体_GB2312"/>
              </a:rPr>
              <a:t>是一个</a:t>
            </a:r>
            <a:r>
              <a:rPr lang="en-US" altLang="zh-CN" sz="2400">
                <a:ea typeface="宋体" panose="02010600030101010101" pitchFamily="2" charset="-122"/>
                <a:cs typeface="楷体_GB2312"/>
              </a:rPr>
              <a:t>n</a:t>
            </a:r>
            <a:r>
              <a:rPr lang="en-US" altLang="zh-CN" sz="2400">
                <a:ea typeface="宋体" panose="02010600030101010101" pitchFamily="2" charset="-122"/>
                <a:cs typeface="楷体_GB2312"/>
                <a:sym typeface="Symbol" panose="05050102010706020507" pitchFamily="18" charset="2"/>
              </a:rPr>
              <a:t></a:t>
            </a:r>
            <a:r>
              <a:rPr lang="en-US" altLang="zh-CN" sz="2400">
                <a:ea typeface="宋体" panose="02010600030101010101" pitchFamily="2" charset="-122"/>
                <a:cs typeface="楷体_GB2312"/>
              </a:rPr>
              <a:t>m</a:t>
            </a:r>
            <a:r>
              <a:rPr lang="zh-CN" altLang="en-US" sz="2400">
                <a:ea typeface="宋体" panose="02010600030101010101" pitchFamily="2" charset="-122"/>
                <a:cs typeface="楷体_GB2312"/>
              </a:rPr>
              <a:t>的</a:t>
            </a:r>
            <a:r>
              <a:rPr lang="zh-CN" altLang="en-US" sz="2400">
                <a:latin typeface="宋体" panose="02010600030101010101" pitchFamily="2" charset="-122"/>
                <a:ea typeface="宋体" panose="02010600030101010101" pitchFamily="2" charset="-122"/>
                <a:cs typeface="楷体_GB2312"/>
              </a:rPr>
              <a:t>矩阵，其中有</a:t>
            </a:r>
            <a:r>
              <a:rPr lang="en-US" altLang="zh-CN" sz="2400">
                <a:ea typeface="宋体" panose="02010600030101010101" pitchFamily="2" charset="-122"/>
                <a:cs typeface="楷体_GB2312"/>
              </a:rPr>
              <a:t>s</a:t>
            </a:r>
            <a:r>
              <a:rPr lang="zh-CN" altLang="en-US" sz="2400">
                <a:latin typeface="宋体" panose="02010600030101010101" pitchFamily="2" charset="-122"/>
                <a:ea typeface="宋体" panose="02010600030101010101" pitchFamily="2" charset="-122"/>
                <a:cs typeface="楷体_GB2312"/>
              </a:rPr>
              <a:t>个非零元素；</a:t>
            </a:r>
            <a:r>
              <a:rPr lang="en-US" altLang="zh-CN" sz="2400">
                <a:ea typeface="宋体" panose="02010600030101010101" pitchFamily="2" charset="-122"/>
                <a:cs typeface="楷体_GB2312"/>
              </a:rPr>
              <a:t>δ=s/(n</a:t>
            </a:r>
            <a:r>
              <a:rPr lang="en-US" altLang="zh-CN" sz="2400">
                <a:ea typeface="宋体" panose="02010600030101010101" pitchFamily="2" charset="-122"/>
                <a:cs typeface="楷体_GB2312"/>
                <a:sym typeface="Symbol" panose="05050102010706020507" pitchFamily="18" charset="2"/>
              </a:rPr>
              <a:t></a:t>
            </a:r>
            <a:r>
              <a:rPr lang="en-US" altLang="zh-CN" sz="2400">
                <a:ea typeface="宋体" panose="02010600030101010101" pitchFamily="2" charset="-122"/>
                <a:cs typeface="楷体_GB2312"/>
              </a:rPr>
              <a:t>m)</a:t>
            </a:r>
            <a:r>
              <a:rPr lang="zh-CN" altLang="en-US" sz="2400">
                <a:ea typeface="宋体" panose="02010600030101010101" pitchFamily="2" charset="-122"/>
                <a:cs typeface="楷体_GB2312"/>
              </a:rPr>
              <a:t> </a:t>
            </a:r>
            <a:r>
              <a:rPr lang="en-US" altLang="zh-CN" sz="2400">
                <a:latin typeface="宋体" panose="02010600030101010101" pitchFamily="2" charset="-122"/>
                <a:ea typeface="宋体" panose="02010600030101010101" pitchFamily="2" charset="-122"/>
                <a:cs typeface="楷体_GB2312"/>
              </a:rPr>
              <a:t>,</a:t>
            </a:r>
            <a:r>
              <a:rPr lang="en-US" altLang="zh-CN" sz="2400">
                <a:ea typeface="宋体" panose="02010600030101010101" pitchFamily="2" charset="-122"/>
                <a:cs typeface="楷体_GB2312"/>
              </a:rPr>
              <a:t>δ</a:t>
            </a:r>
            <a:r>
              <a:rPr lang="zh-CN" altLang="en-US" sz="2400">
                <a:ea typeface="宋体" panose="02010600030101010101" pitchFamily="2" charset="-122"/>
                <a:cs typeface="楷体_GB2312"/>
              </a:rPr>
              <a:t>称为</a:t>
            </a:r>
            <a:r>
              <a:rPr lang="zh-CN" altLang="en-US" sz="2400">
                <a:latin typeface="宋体" panose="02010600030101010101" pitchFamily="2" charset="-122"/>
                <a:ea typeface="宋体" panose="02010600030101010101" pitchFamily="2" charset="-122"/>
                <a:cs typeface="楷体_GB2312"/>
              </a:rPr>
              <a:t>稀疏因子。</a:t>
            </a:r>
            <a:endParaRPr lang="en-US" altLang="zh-CN" sz="2400">
              <a:latin typeface="宋体" panose="02010600030101010101" pitchFamily="2" charset="-122"/>
              <a:ea typeface="宋体" panose="02010600030101010101" pitchFamily="2" charset="-122"/>
              <a:cs typeface="楷体_GB2312"/>
            </a:endParaRPr>
          </a:p>
          <a:p>
            <a:pPr eaLnBrk="1" hangingPunct="1">
              <a:lnSpc>
                <a:spcPct val="110000"/>
              </a:lnSpc>
              <a:buClr>
                <a:schemeClr val="accent2"/>
              </a:buClr>
              <a:buSzPct val="80000"/>
              <a:buFont typeface="Wingdings" panose="05000000000000000000" pitchFamily="2" charset="2"/>
              <a:buNone/>
            </a:pPr>
            <a:r>
              <a:rPr lang="zh-CN" altLang="en-US" sz="2400">
                <a:latin typeface="宋体" panose="02010600030101010101" pitchFamily="2" charset="-122"/>
                <a:ea typeface="宋体" panose="02010600030101010101" pitchFamily="2" charset="-122"/>
                <a:cs typeface="楷体_GB2312"/>
              </a:rPr>
              <a:t>    如果</a:t>
            </a:r>
            <a:r>
              <a:rPr lang="en-US" altLang="zh-CN" sz="2400">
                <a:ea typeface="宋体" panose="02010600030101010101" pitchFamily="2" charset="-122"/>
                <a:cs typeface="楷体_GB2312"/>
              </a:rPr>
              <a:t>δ≦0.05</a:t>
            </a:r>
            <a:r>
              <a:rPr lang="zh-CN" altLang="en-US" sz="2400">
                <a:latin typeface="宋体" panose="02010600030101010101" pitchFamily="2" charset="-122"/>
                <a:ea typeface="宋体" panose="02010600030101010101" pitchFamily="2" charset="-122"/>
                <a:cs typeface="楷体_GB2312"/>
              </a:rPr>
              <a:t>时称为稀疏矩阵。</a:t>
            </a:r>
          </a:p>
        </p:txBody>
      </p:sp>
      <p:grpSp>
        <p:nvGrpSpPr>
          <p:cNvPr id="54276" name="Group 4"/>
          <p:cNvGrpSpPr>
            <a:grpSpLocks/>
          </p:cNvGrpSpPr>
          <p:nvPr/>
        </p:nvGrpSpPr>
        <p:grpSpPr bwMode="auto">
          <a:xfrm>
            <a:off x="179388" y="2636838"/>
            <a:ext cx="4495800" cy="3529012"/>
            <a:chOff x="2018" y="2069"/>
            <a:chExt cx="2832" cy="2223"/>
          </a:xfrm>
        </p:grpSpPr>
        <p:grpSp>
          <p:nvGrpSpPr>
            <p:cNvPr id="54278" name="Group 5"/>
            <p:cNvGrpSpPr>
              <a:grpSpLocks/>
            </p:cNvGrpSpPr>
            <p:nvPr/>
          </p:nvGrpSpPr>
          <p:grpSpPr bwMode="auto">
            <a:xfrm>
              <a:off x="2018" y="2069"/>
              <a:ext cx="2832" cy="1920"/>
              <a:chOff x="336" y="2496"/>
              <a:chExt cx="2832" cy="1920"/>
            </a:xfrm>
          </p:grpSpPr>
          <p:sp>
            <p:nvSpPr>
              <p:cNvPr id="54280" name="Rectangle 6"/>
              <p:cNvSpPr>
                <a:spLocks noChangeArrowheads="1"/>
              </p:cNvSpPr>
              <p:nvPr/>
            </p:nvSpPr>
            <p:spPr bwMode="auto">
              <a:xfrm>
                <a:off x="763" y="2496"/>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latin typeface="楷体_GB2312"/>
                    <a:ea typeface="楷体_GB2312"/>
                    <a:cs typeface="楷体_GB2312"/>
                  </a:rPr>
                  <a:t>0  12  9  0  0  0  0  0</a:t>
                </a:r>
              </a:p>
            </p:txBody>
          </p:sp>
          <p:sp>
            <p:nvSpPr>
              <p:cNvPr id="54281" name="Rectangle 7"/>
              <p:cNvSpPr>
                <a:spLocks noChangeArrowheads="1"/>
              </p:cNvSpPr>
              <p:nvPr/>
            </p:nvSpPr>
            <p:spPr bwMode="auto">
              <a:xfrm>
                <a:off x="769" y="2755"/>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latin typeface="楷体_GB2312"/>
                    <a:ea typeface="楷体_GB2312"/>
                    <a:cs typeface="楷体_GB2312"/>
                  </a:rPr>
                  <a:t>0  0   0  0  0  0  0  0</a:t>
                </a:r>
              </a:p>
            </p:txBody>
          </p:sp>
          <p:sp>
            <p:nvSpPr>
              <p:cNvPr id="54282" name="Rectangle 8"/>
              <p:cNvSpPr>
                <a:spLocks noChangeArrowheads="1"/>
              </p:cNvSpPr>
              <p:nvPr/>
            </p:nvSpPr>
            <p:spPr bwMode="auto">
              <a:xfrm>
                <a:off x="769" y="3064"/>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latin typeface="楷体_GB2312"/>
                    <a:ea typeface="楷体_GB2312"/>
                    <a:cs typeface="楷体_GB2312"/>
                  </a:rPr>
                  <a:t>-3 0   0  0  0  0  0  4</a:t>
                </a:r>
              </a:p>
            </p:txBody>
          </p:sp>
          <p:sp>
            <p:nvSpPr>
              <p:cNvPr id="54283" name="Rectangle 9"/>
              <p:cNvSpPr>
                <a:spLocks noChangeArrowheads="1"/>
              </p:cNvSpPr>
              <p:nvPr/>
            </p:nvSpPr>
            <p:spPr bwMode="auto">
              <a:xfrm>
                <a:off x="769" y="3373"/>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latin typeface="楷体_GB2312"/>
                    <a:ea typeface="楷体_GB2312"/>
                    <a:cs typeface="楷体_GB2312"/>
                  </a:rPr>
                  <a:t>0  0  24  0  0  2  0  0</a:t>
                </a:r>
              </a:p>
            </p:txBody>
          </p:sp>
          <p:sp>
            <p:nvSpPr>
              <p:cNvPr id="54284" name="Rectangle 10"/>
              <p:cNvSpPr>
                <a:spLocks noChangeArrowheads="1"/>
              </p:cNvSpPr>
              <p:nvPr/>
            </p:nvSpPr>
            <p:spPr bwMode="auto">
              <a:xfrm>
                <a:off x="769" y="3661"/>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latin typeface="楷体_GB2312"/>
                    <a:ea typeface="楷体_GB2312"/>
                    <a:cs typeface="楷体_GB2312"/>
                  </a:rPr>
                  <a:t>0 18  0   0  0  0  0  0</a:t>
                </a:r>
              </a:p>
            </p:txBody>
          </p:sp>
          <p:sp>
            <p:nvSpPr>
              <p:cNvPr id="54285" name="Rectangle 11"/>
              <p:cNvSpPr>
                <a:spLocks noChangeArrowheads="1"/>
              </p:cNvSpPr>
              <p:nvPr/>
            </p:nvSpPr>
            <p:spPr bwMode="auto">
              <a:xfrm>
                <a:off x="769" y="3949"/>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latin typeface="楷体_GB2312"/>
                    <a:ea typeface="楷体_GB2312"/>
                    <a:cs typeface="楷体_GB2312"/>
                  </a:rPr>
                  <a:t>0  0  0   0  0  0 -7  0</a:t>
                </a:r>
              </a:p>
            </p:txBody>
          </p:sp>
          <p:sp>
            <p:nvSpPr>
              <p:cNvPr id="54286" name="AutoShape 12"/>
              <p:cNvSpPr>
                <a:spLocks/>
              </p:cNvSpPr>
              <p:nvPr/>
            </p:nvSpPr>
            <p:spPr bwMode="auto">
              <a:xfrm>
                <a:off x="720" y="2512"/>
                <a:ext cx="68" cy="1904"/>
              </a:xfrm>
              <a:prstGeom prst="leftBracket">
                <a:avLst>
                  <a:gd name="adj" fmla="val 23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54287" name="AutoShape 13"/>
              <p:cNvSpPr>
                <a:spLocks/>
              </p:cNvSpPr>
              <p:nvPr/>
            </p:nvSpPr>
            <p:spPr bwMode="auto">
              <a:xfrm>
                <a:off x="3100" y="2496"/>
                <a:ext cx="68" cy="1904"/>
              </a:xfrm>
              <a:prstGeom prst="rightBracket">
                <a:avLst>
                  <a:gd name="adj" fmla="val 23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54288" name="Rectangle 14"/>
              <p:cNvSpPr>
                <a:spLocks noChangeArrowheads="1"/>
              </p:cNvSpPr>
              <p:nvPr/>
            </p:nvSpPr>
            <p:spPr bwMode="auto">
              <a:xfrm>
                <a:off x="336" y="3399"/>
                <a:ext cx="38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800">
                    <a:ea typeface="宋体" panose="02010600030101010101" pitchFamily="2" charset="-122"/>
                    <a:cs typeface="楷体_GB2312"/>
                  </a:rPr>
                  <a:t>A=</a:t>
                </a:r>
              </a:p>
            </p:txBody>
          </p:sp>
          <p:sp>
            <p:nvSpPr>
              <p:cNvPr id="54289" name="Rectangle 15"/>
              <p:cNvSpPr>
                <a:spLocks noChangeArrowheads="1"/>
              </p:cNvSpPr>
              <p:nvPr/>
            </p:nvSpPr>
            <p:spPr bwMode="auto">
              <a:xfrm>
                <a:off x="768" y="4189"/>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latin typeface="楷体_GB2312"/>
                    <a:ea typeface="楷体_GB2312"/>
                    <a:cs typeface="楷体_GB2312"/>
                  </a:rPr>
                  <a:t>0  0  0  -6  0  0  0  0</a:t>
                </a:r>
              </a:p>
            </p:txBody>
          </p:sp>
        </p:grpSp>
        <p:sp>
          <p:nvSpPr>
            <p:cNvPr id="54279" name="Rectangle 16"/>
            <p:cNvSpPr>
              <a:spLocks noChangeArrowheads="1"/>
            </p:cNvSpPr>
            <p:nvPr/>
          </p:nvSpPr>
          <p:spPr bwMode="auto">
            <a:xfrm>
              <a:off x="2653" y="4052"/>
              <a:ext cx="192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zh-CN" altLang="en-US" sz="2000">
                  <a:latin typeface="Arial" panose="020B0604020202020204" pitchFamily="34" charset="0"/>
                  <a:ea typeface="宋体" panose="02010600030101010101" pitchFamily="2" charset="-122"/>
                  <a:cs typeface="楷体_GB2312"/>
                </a:rPr>
                <a:t>图</a:t>
              </a:r>
              <a:r>
                <a:rPr kumimoji="0" lang="en-US" altLang="zh-CN" sz="2000">
                  <a:ea typeface="宋体" panose="02010600030101010101" pitchFamily="2" charset="-122"/>
                  <a:cs typeface="楷体_GB2312"/>
                </a:rPr>
                <a:t>5-8 </a:t>
              </a:r>
              <a:r>
                <a:rPr kumimoji="0" lang="en-US" altLang="zh-CN" sz="2000">
                  <a:latin typeface="Arial" panose="020B0604020202020204" pitchFamily="34" charset="0"/>
                  <a:ea typeface="宋体" panose="02010600030101010101" pitchFamily="2" charset="-122"/>
                  <a:cs typeface="楷体_GB2312"/>
                </a:rPr>
                <a:t>  </a:t>
              </a:r>
              <a:r>
                <a:rPr kumimoji="0" lang="zh-CN" altLang="en-US" sz="2000">
                  <a:latin typeface="Arial" panose="020B0604020202020204" pitchFamily="34" charset="0"/>
                  <a:ea typeface="宋体" panose="02010600030101010101" pitchFamily="2" charset="-122"/>
                  <a:cs typeface="楷体_GB2312"/>
                </a:rPr>
                <a:t>稀疏</a:t>
              </a:r>
              <a:r>
                <a:rPr lang="zh-CN" altLang="en-US" sz="2000">
                  <a:latin typeface="宋体" panose="02010600030101010101" pitchFamily="2" charset="-122"/>
                  <a:ea typeface="宋体" panose="02010600030101010101" pitchFamily="2" charset="-122"/>
                  <a:cs typeface="楷体_GB2312"/>
                </a:rPr>
                <a:t>矩阵</a:t>
              </a:r>
              <a:r>
                <a:rPr lang="zh-CN" altLang="en-US" sz="2000">
                  <a:ea typeface="宋体" panose="02010600030101010101" pitchFamily="2" charset="-122"/>
                  <a:cs typeface="楷体_GB2312"/>
                </a:rPr>
                <a:t>示例</a:t>
              </a:r>
            </a:p>
          </p:txBody>
        </p:sp>
      </p:grpSp>
      <p:sp>
        <p:nvSpPr>
          <p:cNvPr id="54277" name="矩形 1"/>
          <p:cNvSpPr>
            <a:spLocks noChangeArrowheads="1"/>
          </p:cNvSpPr>
          <p:nvPr/>
        </p:nvSpPr>
        <p:spPr bwMode="auto">
          <a:xfrm>
            <a:off x="5076825" y="3076575"/>
            <a:ext cx="3887788"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lnSpc>
                <a:spcPct val="110000"/>
              </a:lnSpc>
              <a:spcBef>
                <a:spcPct val="0"/>
              </a:spcBef>
              <a:buFontTx/>
              <a:buNone/>
            </a:pPr>
            <a:r>
              <a:rPr lang="zh-CN" altLang="en-US" sz="2400">
                <a:ea typeface="宋体" panose="02010600030101010101" pitchFamily="2" charset="-122"/>
                <a:cs typeface="楷体_GB2312"/>
              </a:rPr>
              <a:t> 三元组（行</a:t>
            </a:r>
            <a:r>
              <a:rPr lang="en-US" altLang="zh-CN" sz="2400">
                <a:ea typeface="宋体" panose="02010600030101010101" pitchFamily="2" charset="-122"/>
                <a:cs typeface="楷体_GB2312"/>
              </a:rPr>
              <a:t>,</a:t>
            </a:r>
            <a:r>
              <a:rPr lang="zh-CN" altLang="en-US" sz="2400">
                <a:ea typeface="宋体" panose="02010600030101010101" pitchFamily="2" charset="-122"/>
                <a:cs typeface="楷体_GB2312"/>
              </a:rPr>
              <a:t>列</a:t>
            </a:r>
            <a:r>
              <a:rPr lang="en-US" altLang="zh-CN" sz="2400">
                <a:ea typeface="宋体" panose="02010600030101010101" pitchFamily="2" charset="-122"/>
                <a:cs typeface="楷体_GB2312"/>
              </a:rPr>
              <a:t>,</a:t>
            </a:r>
            <a:r>
              <a:rPr lang="zh-CN" altLang="en-US" sz="2400">
                <a:ea typeface="宋体" panose="02010600030101010101" pitchFamily="2" charset="-122"/>
                <a:cs typeface="楷体_GB2312"/>
              </a:rPr>
              <a:t>元素值）</a:t>
            </a:r>
            <a:endParaRPr lang="en-US" altLang="zh-CN" sz="2400">
              <a:ea typeface="宋体" panose="02010600030101010101" pitchFamily="2" charset="-122"/>
              <a:cs typeface="楷体_GB2312"/>
            </a:endParaRPr>
          </a:p>
          <a:p>
            <a:pPr eaLnBrk="1" hangingPunct="1">
              <a:lnSpc>
                <a:spcPct val="110000"/>
              </a:lnSpc>
              <a:spcBef>
                <a:spcPct val="0"/>
              </a:spcBef>
              <a:buFontTx/>
              <a:buNone/>
            </a:pPr>
            <a:r>
              <a:rPr lang="zh-CN" altLang="en-US" sz="2400">
                <a:ea typeface="宋体" panose="02010600030101010101" pitchFamily="2" charset="-122"/>
                <a:cs typeface="楷体_GB2312"/>
              </a:rPr>
              <a:t>表示非零元素：</a:t>
            </a:r>
            <a:endParaRPr lang="en-US" altLang="zh-CN" sz="2400">
              <a:ea typeface="宋体" panose="02010600030101010101" pitchFamily="2" charset="-122"/>
              <a:cs typeface="楷体_GB2312"/>
            </a:endParaRPr>
          </a:p>
          <a:p>
            <a:pPr lvl="1" eaLnBrk="1" hangingPunct="1">
              <a:lnSpc>
                <a:spcPct val="110000"/>
              </a:lnSpc>
              <a:spcBef>
                <a:spcPct val="0"/>
              </a:spcBef>
              <a:buFontTx/>
              <a:buNone/>
            </a:pPr>
            <a:r>
              <a:rPr lang="en-US" altLang="zh-CN" sz="2400">
                <a:ea typeface="宋体" panose="02010600030101010101" pitchFamily="2" charset="-122"/>
                <a:cs typeface="楷体_GB2312"/>
              </a:rPr>
              <a:t>( (1,2,12), (1,3,9), (3,1,-3), (3,8,4), (4,3,24), (5,2,18), (6,7,-7), (7,4,-6) ) </a:t>
            </a:r>
            <a:endParaRPr lang="zh-CN" altLang="en-US" sz="2400">
              <a:ea typeface="楷体_GB2312"/>
              <a:cs typeface="楷体_GB231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2886" name="Rectangle 6"/>
          <p:cNvSpPr>
            <a:spLocks noChangeArrowheads="1"/>
          </p:cNvSpPr>
          <p:nvPr/>
        </p:nvSpPr>
        <p:spPr bwMode="auto">
          <a:xfrm>
            <a:off x="304800" y="1371600"/>
            <a:ext cx="8839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800">
                <a:latin typeface="Arial" panose="020B0604020202020204" pitchFamily="34" charset="0"/>
                <a:ea typeface="楷体_GB2312"/>
                <a:cs typeface="楷体_GB2312"/>
              </a:rPr>
              <a:t>本节所讨论的数组与高级语言中的数组区别：</a:t>
            </a:r>
          </a:p>
          <a:p>
            <a:pPr eaLnBrk="1" hangingPunct="1">
              <a:spcBef>
                <a:spcPct val="0"/>
              </a:spcBef>
              <a:buClr>
                <a:srgbClr val="FF0000"/>
              </a:buClr>
            </a:pPr>
            <a:r>
              <a:rPr lang="zh-CN" altLang="en-US" sz="2800">
                <a:latin typeface="Arial" panose="020B0604020202020204" pitchFamily="34" charset="0"/>
                <a:ea typeface="楷体_GB2312"/>
                <a:cs typeface="楷体_GB2312"/>
              </a:rPr>
              <a:t>　高级语言中的数组是</a:t>
            </a:r>
            <a:r>
              <a:rPr lang="zh-CN" altLang="en-US" sz="2800">
                <a:solidFill>
                  <a:srgbClr val="FF0000"/>
                </a:solidFill>
                <a:latin typeface="Arial" panose="020B0604020202020204" pitchFamily="34" charset="0"/>
                <a:ea typeface="楷体_GB2312"/>
                <a:cs typeface="楷体_GB2312"/>
              </a:rPr>
              <a:t>顺序结构</a:t>
            </a:r>
            <a:r>
              <a:rPr lang="zh-CN" altLang="en-US" sz="2800">
                <a:latin typeface="Arial" panose="020B0604020202020204" pitchFamily="34" charset="0"/>
                <a:ea typeface="楷体_GB2312"/>
                <a:cs typeface="楷体_GB2312"/>
              </a:rPr>
              <a:t>；</a:t>
            </a:r>
          </a:p>
          <a:p>
            <a:pPr eaLnBrk="1" hangingPunct="1">
              <a:spcBef>
                <a:spcPct val="0"/>
              </a:spcBef>
              <a:buClr>
                <a:srgbClr val="FF0000"/>
              </a:buClr>
            </a:pPr>
            <a:r>
              <a:rPr lang="zh-CN" altLang="en-US" sz="2800">
                <a:latin typeface="Arial" panose="020B0604020202020204" pitchFamily="34" charset="0"/>
                <a:ea typeface="楷体_GB2312"/>
                <a:cs typeface="楷体_GB2312"/>
              </a:rPr>
              <a:t>　而本章的数组既可以是</a:t>
            </a:r>
            <a:r>
              <a:rPr lang="zh-CN" altLang="en-US" sz="2800">
                <a:solidFill>
                  <a:srgbClr val="FF0000"/>
                </a:solidFill>
                <a:latin typeface="Arial" panose="020B0604020202020204" pitchFamily="34" charset="0"/>
                <a:ea typeface="楷体_GB2312"/>
                <a:cs typeface="楷体_GB2312"/>
              </a:rPr>
              <a:t>顺序</a:t>
            </a:r>
            <a:r>
              <a:rPr lang="zh-CN" altLang="en-US" sz="2800">
                <a:latin typeface="Arial" panose="020B0604020202020204" pitchFamily="34" charset="0"/>
                <a:ea typeface="楷体_GB2312"/>
                <a:cs typeface="楷体_GB2312"/>
              </a:rPr>
              <a:t>的，也可以是</a:t>
            </a:r>
            <a:r>
              <a:rPr lang="zh-CN" altLang="en-US" sz="2800">
                <a:solidFill>
                  <a:srgbClr val="FF0000"/>
                </a:solidFill>
                <a:latin typeface="Arial" panose="020B0604020202020204" pitchFamily="34" charset="0"/>
                <a:ea typeface="楷体_GB2312"/>
                <a:cs typeface="楷体_GB2312"/>
              </a:rPr>
              <a:t>链式</a:t>
            </a:r>
            <a:r>
              <a:rPr lang="zh-CN" altLang="en-US" sz="2800">
                <a:latin typeface="Arial" panose="020B0604020202020204" pitchFamily="34" charset="0"/>
                <a:ea typeface="楷体_GB2312"/>
                <a:cs typeface="楷体_GB2312"/>
              </a:rPr>
              <a:t>结构，用户可根据需要选择。</a:t>
            </a:r>
          </a:p>
        </p:txBody>
      </p:sp>
      <p:sp>
        <p:nvSpPr>
          <p:cNvPr id="22531" name="Rectangle 7"/>
          <p:cNvSpPr>
            <a:spLocks noChangeArrowheads="1"/>
          </p:cNvSpPr>
          <p:nvPr/>
        </p:nvSpPr>
        <p:spPr bwMode="auto">
          <a:xfrm>
            <a:off x="0" y="511175"/>
            <a:ext cx="61563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0"/>
              </a:spcBef>
              <a:buFontTx/>
              <a:buNone/>
            </a:pPr>
            <a:r>
              <a:rPr lang="zh-CN" altLang="en-US" sz="4000">
                <a:solidFill>
                  <a:srgbClr val="CC00CC"/>
                </a:solidFill>
                <a:latin typeface="楷体_GB2312"/>
                <a:ea typeface="楷体_GB2312"/>
                <a:cs typeface="楷体_GB2312"/>
              </a:rPr>
              <a:t>数组</a:t>
            </a:r>
          </a:p>
        </p:txBody>
      </p:sp>
      <p:sp>
        <p:nvSpPr>
          <p:cNvPr id="22532" name="Line 8"/>
          <p:cNvSpPr>
            <a:spLocks noChangeShapeType="1"/>
          </p:cNvSpPr>
          <p:nvPr/>
        </p:nvSpPr>
        <p:spPr bwMode="auto">
          <a:xfrm>
            <a:off x="0" y="1268413"/>
            <a:ext cx="91440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2886">
                                            <p:txEl>
                                              <p:pRg st="0" end="0"/>
                                            </p:txEl>
                                          </p:spTgt>
                                        </p:tgtEl>
                                        <p:attrNameLst>
                                          <p:attrName>style.visibility</p:attrName>
                                        </p:attrNameLst>
                                      </p:cBhvr>
                                      <p:to>
                                        <p:strVal val="visible"/>
                                      </p:to>
                                    </p:set>
                                    <p:animEffect transition="in" filter="wipe(left)">
                                      <p:cBhvr>
                                        <p:cTn id="7" dur="500"/>
                                        <p:tgtEl>
                                          <p:spTgt spid="7628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2886">
                                            <p:txEl>
                                              <p:pRg st="1" end="1"/>
                                            </p:txEl>
                                          </p:spTgt>
                                        </p:tgtEl>
                                        <p:attrNameLst>
                                          <p:attrName>style.visibility</p:attrName>
                                        </p:attrNameLst>
                                      </p:cBhvr>
                                      <p:to>
                                        <p:strVal val="visible"/>
                                      </p:to>
                                    </p:set>
                                    <p:animEffect transition="in" filter="wipe(left)">
                                      <p:cBhvr>
                                        <p:cTn id="12" dur="500"/>
                                        <p:tgtEl>
                                          <p:spTgt spid="7628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2886">
                                            <p:txEl>
                                              <p:pRg st="2" end="2"/>
                                            </p:txEl>
                                          </p:spTgt>
                                        </p:tgtEl>
                                        <p:attrNameLst>
                                          <p:attrName>style.visibility</p:attrName>
                                        </p:attrNameLst>
                                      </p:cBhvr>
                                      <p:to>
                                        <p:strVal val="visible"/>
                                      </p:to>
                                    </p:set>
                                    <p:animEffect transition="in" filter="wipe(left)">
                                      <p:cBhvr>
                                        <p:cTn id="17" dur="500"/>
                                        <p:tgtEl>
                                          <p:spTgt spid="76288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6"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684213" y="146050"/>
            <a:ext cx="7616825"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4000" smtClean="0">
                <a:effectLst/>
              </a:rPr>
              <a:t>5.3.2.1    </a:t>
            </a:r>
            <a:r>
              <a:rPr lang="zh-CN" altLang="en-US" sz="4000" smtClean="0">
                <a:effectLst/>
                <a:latin typeface="楷体_GB2312"/>
                <a:ea typeface="楷体_GB2312"/>
                <a:cs typeface="楷体_GB2312"/>
              </a:rPr>
              <a:t>稀疏矩阵的压缩存储</a:t>
            </a:r>
            <a:endParaRPr lang="zh-CN" altLang="en-US" sz="4000" smtClean="0">
              <a:solidFill>
                <a:schemeClr val="tx1"/>
              </a:solidFill>
              <a:effectLst/>
              <a:latin typeface="楷体_GB2312"/>
              <a:ea typeface="楷体_GB2312"/>
              <a:cs typeface="楷体_GB2312"/>
            </a:endParaRPr>
          </a:p>
        </p:txBody>
      </p:sp>
      <p:sp>
        <p:nvSpPr>
          <p:cNvPr id="56323" name="Rectangle 3"/>
          <p:cNvSpPr>
            <a:spLocks noChangeArrowheads="1"/>
          </p:cNvSpPr>
          <p:nvPr/>
        </p:nvSpPr>
        <p:spPr bwMode="auto">
          <a:xfrm>
            <a:off x="228600" y="981075"/>
            <a:ext cx="8736013"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53340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309688"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717675"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125663"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8286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304006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9726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95446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lnSpc>
                <a:spcPct val="110000"/>
              </a:lnSpc>
              <a:buClr>
                <a:schemeClr val="accent2"/>
              </a:buClr>
              <a:buSzPct val="80000"/>
              <a:buFont typeface="Wingdings" panose="05000000000000000000" pitchFamily="2" charset="2"/>
              <a:buNone/>
            </a:pPr>
            <a:r>
              <a:rPr lang="zh-CN" altLang="en-US" sz="2400">
                <a:ea typeface="宋体" panose="02010600030101010101" pitchFamily="2" charset="-122"/>
                <a:cs typeface="楷体_GB2312"/>
              </a:rPr>
              <a:t>        对于稀疏矩阵，采用压缩存储方法时，只存储非</a:t>
            </a:r>
            <a:r>
              <a:rPr lang="en-US" altLang="zh-CN" sz="2400">
                <a:ea typeface="宋体" panose="02010600030101010101" pitchFamily="2" charset="-122"/>
                <a:cs typeface="楷体_GB2312"/>
              </a:rPr>
              <a:t>0</a:t>
            </a:r>
            <a:r>
              <a:rPr lang="zh-CN" altLang="en-US" sz="2400">
                <a:ea typeface="宋体" panose="02010600030101010101" pitchFamily="2" charset="-122"/>
                <a:cs typeface="楷体_GB2312"/>
              </a:rPr>
              <a:t>元素。必须存储非</a:t>
            </a:r>
            <a:r>
              <a:rPr lang="en-US" altLang="zh-CN" sz="2400">
                <a:ea typeface="宋体" panose="02010600030101010101" pitchFamily="2" charset="-122"/>
                <a:cs typeface="楷体_GB2312"/>
              </a:rPr>
              <a:t>0</a:t>
            </a:r>
            <a:r>
              <a:rPr lang="zh-CN" altLang="en-US" sz="2400">
                <a:ea typeface="宋体" panose="02010600030101010101" pitchFamily="2" charset="-122"/>
                <a:cs typeface="楷体_GB2312"/>
              </a:rPr>
              <a:t>元素的行下标值、列下标值、元素值。因此，一个三元组</a:t>
            </a:r>
            <a:r>
              <a:rPr lang="en-US" altLang="zh-CN" sz="2400">
                <a:ea typeface="宋体" panose="02010600030101010101" pitchFamily="2" charset="-122"/>
                <a:cs typeface="楷体_GB2312"/>
              </a:rPr>
              <a:t>(i, j, a</a:t>
            </a:r>
            <a:r>
              <a:rPr lang="en-US" altLang="zh-CN" sz="2400" baseline="-20000">
                <a:ea typeface="宋体" panose="02010600030101010101" pitchFamily="2" charset="-122"/>
                <a:cs typeface="楷体_GB2312"/>
              </a:rPr>
              <a:t>ij</a:t>
            </a:r>
            <a:r>
              <a:rPr lang="en-US" altLang="zh-CN" sz="2400">
                <a:ea typeface="宋体" panose="02010600030101010101" pitchFamily="2" charset="-122"/>
                <a:cs typeface="楷体_GB2312"/>
              </a:rPr>
              <a:t>)</a:t>
            </a:r>
            <a:r>
              <a:rPr lang="zh-CN" altLang="en-US" sz="2400">
                <a:ea typeface="宋体" panose="02010600030101010101" pitchFamily="2" charset="-122"/>
                <a:cs typeface="楷体_GB2312"/>
              </a:rPr>
              <a:t>唯一确定稀疏矩阵的一个非零元素。</a:t>
            </a:r>
          </a:p>
          <a:p>
            <a:pPr eaLnBrk="1" hangingPunct="1">
              <a:lnSpc>
                <a:spcPct val="110000"/>
              </a:lnSpc>
              <a:buFontTx/>
              <a:buNone/>
            </a:pPr>
            <a:endParaRPr lang="en-US" altLang="zh-CN" sz="2400">
              <a:ea typeface="宋体" panose="02010600030101010101" pitchFamily="2" charset="-122"/>
              <a:cs typeface="楷体_GB2312"/>
            </a:endParaRPr>
          </a:p>
          <a:p>
            <a:pPr eaLnBrk="1" hangingPunct="1">
              <a:lnSpc>
                <a:spcPct val="110000"/>
              </a:lnSpc>
              <a:buFontTx/>
              <a:buNone/>
            </a:pPr>
            <a:r>
              <a:rPr lang="en-US" altLang="zh-CN" sz="2800">
                <a:solidFill>
                  <a:schemeClr val="folHlink"/>
                </a:solidFill>
                <a:ea typeface="宋体" panose="02010600030101010101" pitchFamily="2" charset="-122"/>
                <a:cs typeface="楷体_GB2312"/>
              </a:rPr>
              <a:t>1  </a:t>
            </a:r>
            <a:r>
              <a:rPr lang="zh-CN" altLang="en-US" sz="2800">
                <a:solidFill>
                  <a:schemeClr val="folHlink"/>
                </a:solidFill>
                <a:ea typeface="宋体" panose="02010600030101010101" pitchFamily="2" charset="-122"/>
                <a:cs typeface="楷体_GB2312"/>
              </a:rPr>
              <a:t>三元组顺序表</a:t>
            </a:r>
          </a:p>
          <a:p>
            <a:pPr eaLnBrk="1" hangingPunct="1">
              <a:lnSpc>
                <a:spcPct val="110000"/>
              </a:lnSpc>
              <a:buFontTx/>
              <a:buNone/>
            </a:pPr>
            <a:r>
              <a:rPr lang="zh-CN" altLang="en-US" sz="2400">
                <a:ea typeface="宋体" panose="02010600030101010101" pitchFamily="2" charset="-122"/>
                <a:cs typeface="楷体_GB2312"/>
              </a:rPr>
              <a:t>       若以行序为主序，稀疏矩阵中所有非</a:t>
            </a:r>
            <a:r>
              <a:rPr lang="en-US" altLang="zh-CN" sz="2400">
                <a:ea typeface="宋体" panose="02010600030101010101" pitchFamily="2" charset="-122"/>
                <a:cs typeface="楷体_GB2312"/>
              </a:rPr>
              <a:t>0</a:t>
            </a:r>
            <a:r>
              <a:rPr lang="zh-CN" altLang="en-US" sz="2400">
                <a:ea typeface="宋体" panose="02010600030101010101" pitchFamily="2" charset="-122"/>
                <a:cs typeface="楷体_GB2312"/>
              </a:rPr>
              <a:t>元素的三元组，就可以得构成该稀疏矩阵的一个三元组顺序表。</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0" y="0"/>
            <a:ext cx="4824413" cy="690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4000" smtClean="0">
                <a:effectLst/>
              </a:rPr>
              <a:t>1    </a:t>
            </a:r>
            <a:r>
              <a:rPr lang="zh-CN" altLang="en-US" sz="4000" smtClean="0">
                <a:effectLst/>
                <a:latin typeface="楷体_GB2312"/>
                <a:ea typeface="楷体_GB2312"/>
                <a:cs typeface="楷体_GB2312"/>
              </a:rPr>
              <a:t>三元组顺序表</a:t>
            </a:r>
            <a:endParaRPr lang="zh-CN" altLang="en-US" sz="4000" smtClean="0">
              <a:solidFill>
                <a:schemeClr val="tx1"/>
              </a:solidFill>
              <a:effectLst/>
              <a:latin typeface="楷体_GB2312"/>
              <a:ea typeface="楷体_GB2312"/>
              <a:cs typeface="楷体_GB2312"/>
            </a:endParaRPr>
          </a:p>
        </p:txBody>
      </p:sp>
      <p:sp>
        <p:nvSpPr>
          <p:cNvPr id="58371" name="Rectangle 3"/>
          <p:cNvSpPr>
            <a:spLocks noChangeArrowheads="1"/>
          </p:cNvSpPr>
          <p:nvPr/>
        </p:nvSpPr>
        <p:spPr bwMode="auto">
          <a:xfrm>
            <a:off x="228600" y="908050"/>
            <a:ext cx="8736013" cy="460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楷体_GB2312"/>
                <a:cs typeface="楷体_GB2312"/>
              </a:defRPr>
            </a:lvl1pPr>
            <a:lvl2pPr marL="355600">
              <a:defRPr kumimoji="1" sz="2400" b="1">
                <a:solidFill>
                  <a:schemeClr val="tx1"/>
                </a:solidFill>
                <a:latin typeface="Times New Roman" panose="02020603050405020304" pitchFamily="18" charset="0"/>
                <a:ea typeface="楷体_GB2312"/>
                <a:cs typeface="楷体_GB2312"/>
              </a:defRPr>
            </a:lvl2pPr>
            <a:lvl3pPr marL="723900">
              <a:defRPr kumimoji="1" sz="2400" b="1">
                <a:solidFill>
                  <a:schemeClr val="tx1"/>
                </a:solidFill>
                <a:latin typeface="Times New Roman" panose="02020603050405020304" pitchFamily="18" charset="0"/>
                <a:ea typeface="楷体_GB2312"/>
                <a:cs typeface="楷体_GB2312"/>
              </a:defRPr>
            </a:lvl3pPr>
            <a:lvl4pPr marL="1717675" indent="-228600">
              <a:defRPr kumimoji="1" sz="2400" b="1">
                <a:solidFill>
                  <a:schemeClr val="tx1"/>
                </a:solidFill>
                <a:latin typeface="Times New Roman" panose="02020603050405020304" pitchFamily="18" charset="0"/>
                <a:ea typeface="楷体_GB2312"/>
                <a:cs typeface="楷体_GB2312"/>
              </a:defRPr>
            </a:lvl4pPr>
            <a:lvl5pPr marL="2125663" indent="-228600">
              <a:defRPr kumimoji="1" sz="2400" b="1">
                <a:solidFill>
                  <a:schemeClr val="tx1"/>
                </a:solidFill>
                <a:latin typeface="Times New Roman" panose="02020603050405020304" pitchFamily="18" charset="0"/>
                <a:ea typeface="楷体_GB2312"/>
                <a:cs typeface="楷体_GB2312"/>
              </a:defRPr>
            </a:lvl5pPr>
            <a:lvl6pPr marL="2582863"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3040063"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97263"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954463"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lnSpc>
                <a:spcPct val="110000"/>
              </a:lnSpc>
              <a:spcBef>
                <a:spcPct val="20000"/>
              </a:spcBef>
              <a:buClr>
                <a:schemeClr val="accent2"/>
              </a:buClr>
              <a:buSzPct val="80000"/>
              <a:buFont typeface="Wingdings" panose="05000000000000000000" pitchFamily="2" charset="2"/>
              <a:buNone/>
            </a:pPr>
            <a:r>
              <a:rPr lang="zh-CN" altLang="en-US" sz="2800">
                <a:ea typeface="宋体" panose="02010600030101010101" pitchFamily="2" charset="-122"/>
              </a:rPr>
              <a:t>        </a:t>
            </a:r>
            <a:r>
              <a:rPr lang="zh-CN" altLang="en-US">
                <a:ea typeface="宋体" panose="02010600030101010101" pitchFamily="2" charset="-122"/>
              </a:rPr>
              <a:t>若以行序为主序，稀疏矩阵中所有非</a:t>
            </a:r>
            <a:r>
              <a:rPr lang="en-US" altLang="zh-CN">
                <a:ea typeface="宋体" panose="02010600030101010101" pitchFamily="2" charset="-122"/>
              </a:rPr>
              <a:t>0</a:t>
            </a:r>
            <a:r>
              <a:rPr lang="zh-CN" altLang="en-US">
                <a:ea typeface="宋体" panose="02010600030101010101" pitchFamily="2" charset="-122"/>
              </a:rPr>
              <a:t>元素的三元组，就可以得构成该稀疏矩阵的一个三元组顺序表。相应的数据结构定义如下：</a:t>
            </a:r>
          </a:p>
          <a:p>
            <a:pPr eaLnBrk="1" hangingPunct="1">
              <a:lnSpc>
                <a:spcPct val="110000"/>
              </a:lnSpc>
              <a:spcBef>
                <a:spcPct val="20000"/>
              </a:spcBef>
            </a:pPr>
            <a:r>
              <a:rPr lang="zh-CN" altLang="en-US" sz="2000">
                <a:solidFill>
                  <a:schemeClr val="folHlink"/>
                </a:solidFill>
                <a:ea typeface="宋体" panose="02010600030101010101" pitchFamily="2" charset="-122"/>
              </a:rPr>
              <a:t>⑴ 三元组结点定义</a:t>
            </a:r>
            <a:r>
              <a:rPr lang="zh-CN" altLang="en-US" sz="2000">
                <a:ea typeface="宋体" panose="02010600030101010101" pitchFamily="2" charset="-122"/>
              </a:rPr>
              <a:t>    </a:t>
            </a:r>
          </a:p>
          <a:p>
            <a:pPr eaLnBrk="1" hangingPunct="1">
              <a:lnSpc>
                <a:spcPct val="110000"/>
              </a:lnSpc>
              <a:spcBef>
                <a:spcPct val="20000"/>
              </a:spcBef>
            </a:pPr>
            <a:r>
              <a:rPr lang="en-US" altLang="zh-CN" sz="2000">
                <a:ea typeface="宋体" panose="02010600030101010101" pitchFamily="2" charset="-122"/>
              </a:rPr>
              <a:t>#define MAX_SIZE 101</a:t>
            </a:r>
          </a:p>
          <a:p>
            <a:pPr eaLnBrk="1" hangingPunct="1">
              <a:lnSpc>
                <a:spcPct val="110000"/>
              </a:lnSpc>
              <a:spcBef>
                <a:spcPct val="20000"/>
              </a:spcBef>
            </a:pPr>
            <a:r>
              <a:rPr lang="en-US" altLang="zh-CN" sz="2000">
                <a:ea typeface="宋体" panose="02010600030101010101" pitchFamily="2" charset="-122"/>
              </a:rPr>
              <a:t>typedef int elemtype ;</a:t>
            </a:r>
          </a:p>
          <a:p>
            <a:pPr eaLnBrk="1" hangingPunct="1">
              <a:lnSpc>
                <a:spcPct val="110000"/>
              </a:lnSpc>
              <a:spcBef>
                <a:spcPct val="20000"/>
              </a:spcBef>
            </a:pPr>
            <a:r>
              <a:rPr lang="en-US" altLang="zh-CN" sz="2000">
                <a:ea typeface="宋体" panose="02010600030101010101" pitchFamily="2" charset="-122"/>
              </a:rPr>
              <a:t>typedef struct</a:t>
            </a:r>
          </a:p>
          <a:p>
            <a:pPr lvl="1" eaLnBrk="1" hangingPunct="1">
              <a:lnSpc>
                <a:spcPct val="110000"/>
              </a:lnSpc>
              <a:spcBef>
                <a:spcPct val="20000"/>
              </a:spcBef>
            </a:pPr>
            <a:r>
              <a:rPr lang="en-US" altLang="zh-CN" sz="2000">
                <a:ea typeface="宋体" panose="02010600030101010101" pitchFamily="2" charset="-122"/>
              </a:rPr>
              <a:t>{   int   row ;     /*  </a:t>
            </a:r>
            <a:r>
              <a:rPr lang="zh-CN" altLang="en-US" sz="2000">
                <a:ea typeface="宋体" panose="02010600030101010101" pitchFamily="2" charset="-122"/>
              </a:rPr>
              <a:t>行下标  *</a:t>
            </a:r>
            <a:r>
              <a:rPr lang="en-US" altLang="zh-CN" sz="2000">
                <a:ea typeface="宋体" panose="02010600030101010101" pitchFamily="2" charset="-122"/>
              </a:rPr>
              <a:t>/</a:t>
            </a:r>
          </a:p>
          <a:p>
            <a:pPr lvl="2" eaLnBrk="1" hangingPunct="1">
              <a:lnSpc>
                <a:spcPct val="110000"/>
              </a:lnSpc>
              <a:spcBef>
                <a:spcPct val="20000"/>
              </a:spcBef>
            </a:pPr>
            <a:r>
              <a:rPr lang="en-US" altLang="zh-CN" sz="2000">
                <a:ea typeface="宋体" panose="02010600030101010101" pitchFamily="2" charset="-122"/>
              </a:rPr>
              <a:t>int  col ;        /*  </a:t>
            </a:r>
            <a:r>
              <a:rPr lang="zh-CN" altLang="en-US" sz="2000">
                <a:ea typeface="宋体" panose="02010600030101010101" pitchFamily="2" charset="-122"/>
              </a:rPr>
              <a:t>列下标  *</a:t>
            </a:r>
            <a:r>
              <a:rPr lang="en-US" altLang="zh-CN" sz="2000">
                <a:ea typeface="宋体" panose="02010600030101010101" pitchFamily="2" charset="-122"/>
              </a:rPr>
              <a:t>/</a:t>
            </a:r>
          </a:p>
          <a:p>
            <a:pPr lvl="2" eaLnBrk="1" hangingPunct="1">
              <a:lnSpc>
                <a:spcPct val="110000"/>
              </a:lnSpc>
              <a:spcBef>
                <a:spcPct val="20000"/>
              </a:spcBef>
            </a:pPr>
            <a:r>
              <a:rPr lang="en-US" altLang="zh-CN" sz="2000">
                <a:ea typeface="宋体" panose="02010600030101010101" pitchFamily="2" charset="-122"/>
              </a:rPr>
              <a:t>elemtype value;      /*  </a:t>
            </a:r>
            <a:r>
              <a:rPr lang="zh-CN" altLang="en-US" sz="2000">
                <a:ea typeface="宋体" panose="02010600030101010101" pitchFamily="2" charset="-122"/>
              </a:rPr>
              <a:t>元素值  *</a:t>
            </a:r>
            <a:r>
              <a:rPr lang="en-US" altLang="zh-CN" sz="2000">
                <a:ea typeface="宋体" panose="02010600030101010101" pitchFamily="2" charset="-122"/>
              </a:rPr>
              <a:t>/</a:t>
            </a:r>
          </a:p>
          <a:p>
            <a:pPr lvl="1" eaLnBrk="1" hangingPunct="1">
              <a:lnSpc>
                <a:spcPct val="110000"/>
              </a:lnSpc>
              <a:spcBef>
                <a:spcPct val="20000"/>
              </a:spcBef>
            </a:pPr>
            <a:r>
              <a:rPr lang="en-US" altLang="zh-CN" sz="2000">
                <a:ea typeface="宋体" panose="02010600030101010101" pitchFamily="2" charset="-122"/>
              </a:rPr>
              <a:t>}Triple ;</a:t>
            </a:r>
          </a:p>
        </p:txBody>
      </p:sp>
      <p:sp>
        <p:nvSpPr>
          <p:cNvPr id="58372" name="矩形 1"/>
          <p:cNvSpPr>
            <a:spLocks noChangeArrowheads="1"/>
          </p:cNvSpPr>
          <p:nvPr/>
        </p:nvSpPr>
        <p:spPr bwMode="auto">
          <a:xfrm>
            <a:off x="4500563" y="2276475"/>
            <a:ext cx="45720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355600">
              <a:spcBef>
                <a:spcPct val="20000"/>
              </a:spcBef>
              <a:buChar char="–"/>
              <a:defRPr kumimoji="1" sz="2800">
                <a:solidFill>
                  <a:schemeClr val="tx1"/>
                </a:solidFill>
                <a:latin typeface="Times New Roman" panose="02020603050405020304" pitchFamily="18" charset="0"/>
                <a:ea typeface="仿宋_GB2312"/>
                <a:cs typeface="仿宋_GB2312"/>
              </a:defRPr>
            </a:lvl2pPr>
            <a:lvl3pPr marL="7239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lnSpc>
                <a:spcPct val="110000"/>
              </a:lnSpc>
              <a:spcBef>
                <a:spcPct val="0"/>
              </a:spcBef>
              <a:buFont typeface="Wingdings" panose="05000000000000000000" pitchFamily="2" charset="2"/>
              <a:buNone/>
            </a:pPr>
            <a:r>
              <a:rPr lang="zh-CN" altLang="en-US" sz="2000">
                <a:solidFill>
                  <a:schemeClr val="folHlink"/>
                </a:solidFill>
                <a:ea typeface="楷体_GB2312"/>
                <a:cs typeface="楷体_GB2312"/>
              </a:rPr>
              <a:t>⑵  三元组顺序表定义</a:t>
            </a:r>
            <a:r>
              <a:rPr lang="zh-CN" altLang="en-US" sz="2000">
                <a:ea typeface="楷体_GB2312"/>
                <a:cs typeface="楷体_GB2312"/>
              </a:rPr>
              <a:t>    </a:t>
            </a:r>
          </a:p>
          <a:p>
            <a:pPr eaLnBrk="1" hangingPunct="1">
              <a:lnSpc>
                <a:spcPct val="110000"/>
              </a:lnSpc>
              <a:spcBef>
                <a:spcPct val="0"/>
              </a:spcBef>
              <a:buFont typeface="Wingdings" panose="05000000000000000000" pitchFamily="2" charset="2"/>
              <a:buNone/>
            </a:pPr>
            <a:r>
              <a:rPr lang="en-US" altLang="zh-CN" sz="2000">
                <a:ea typeface="楷体_GB2312"/>
                <a:cs typeface="楷体_GB2312"/>
              </a:rPr>
              <a:t>typedef struct </a:t>
            </a:r>
          </a:p>
          <a:p>
            <a:pPr lvl="1" eaLnBrk="1" hangingPunct="1">
              <a:lnSpc>
                <a:spcPct val="110000"/>
              </a:lnSpc>
              <a:spcBef>
                <a:spcPct val="0"/>
              </a:spcBef>
              <a:buFontTx/>
              <a:buNone/>
            </a:pPr>
            <a:r>
              <a:rPr lang="en-US" altLang="zh-CN" sz="2000">
                <a:ea typeface="楷体_GB2312"/>
                <a:cs typeface="楷体_GB2312"/>
              </a:rPr>
              <a:t>{   int  rn ;         /*   </a:t>
            </a:r>
            <a:r>
              <a:rPr lang="zh-CN" altLang="en-US" sz="2000">
                <a:ea typeface="楷体_GB2312"/>
                <a:cs typeface="楷体_GB2312"/>
              </a:rPr>
              <a:t>行数   *</a:t>
            </a:r>
            <a:r>
              <a:rPr lang="en-US" altLang="zh-CN" sz="2000">
                <a:ea typeface="楷体_GB2312"/>
                <a:cs typeface="楷体_GB2312"/>
              </a:rPr>
              <a:t>/</a:t>
            </a:r>
          </a:p>
          <a:p>
            <a:pPr lvl="2" eaLnBrk="1" hangingPunct="1">
              <a:lnSpc>
                <a:spcPct val="110000"/>
              </a:lnSpc>
              <a:spcBef>
                <a:spcPct val="0"/>
              </a:spcBef>
              <a:buFont typeface="Wingdings" panose="05000000000000000000" pitchFamily="2" charset="2"/>
              <a:buNone/>
            </a:pPr>
            <a:r>
              <a:rPr lang="en-US" altLang="zh-CN" sz="2000">
                <a:ea typeface="楷体_GB2312"/>
                <a:cs typeface="楷体_GB2312"/>
              </a:rPr>
              <a:t>int  cn ;         /*   </a:t>
            </a:r>
            <a:r>
              <a:rPr lang="zh-CN" altLang="en-US" sz="2000">
                <a:ea typeface="楷体_GB2312"/>
                <a:cs typeface="楷体_GB2312"/>
              </a:rPr>
              <a:t>列数   *</a:t>
            </a:r>
            <a:r>
              <a:rPr lang="en-US" altLang="zh-CN" sz="2000">
                <a:ea typeface="楷体_GB2312"/>
                <a:cs typeface="楷体_GB2312"/>
              </a:rPr>
              <a:t>/</a:t>
            </a:r>
          </a:p>
          <a:p>
            <a:pPr lvl="2" eaLnBrk="1" hangingPunct="1">
              <a:lnSpc>
                <a:spcPct val="110000"/>
              </a:lnSpc>
              <a:spcBef>
                <a:spcPct val="0"/>
              </a:spcBef>
              <a:buFont typeface="Wingdings" panose="05000000000000000000" pitchFamily="2" charset="2"/>
              <a:buNone/>
            </a:pPr>
            <a:r>
              <a:rPr lang="en-US" altLang="zh-CN" sz="2000">
                <a:ea typeface="楷体_GB2312"/>
                <a:cs typeface="楷体_GB2312"/>
              </a:rPr>
              <a:t>int  tn ;         /*    </a:t>
            </a:r>
            <a:r>
              <a:rPr lang="zh-CN" altLang="en-US" sz="2000">
                <a:ea typeface="楷体_GB2312"/>
                <a:cs typeface="楷体_GB2312"/>
              </a:rPr>
              <a:t>非</a:t>
            </a:r>
            <a:r>
              <a:rPr lang="en-US" altLang="zh-CN" sz="2000">
                <a:ea typeface="楷体_GB2312"/>
                <a:cs typeface="楷体_GB2312"/>
              </a:rPr>
              <a:t>0</a:t>
            </a:r>
            <a:r>
              <a:rPr lang="zh-CN" altLang="en-US" sz="2000">
                <a:ea typeface="楷体_GB2312"/>
                <a:cs typeface="楷体_GB2312"/>
              </a:rPr>
              <a:t>元素个数   *</a:t>
            </a:r>
            <a:r>
              <a:rPr lang="en-US" altLang="zh-CN" sz="2000">
                <a:ea typeface="楷体_GB2312"/>
                <a:cs typeface="楷体_GB2312"/>
              </a:rPr>
              <a:t>/</a:t>
            </a:r>
          </a:p>
          <a:p>
            <a:pPr lvl="2" eaLnBrk="1" hangingPunct="1">
              <a:lnSpc>
                <a:spcPct val="110000"/>
              </a:lnSpc>
              <a:spcBef>
                <a:spcPct val="0"/>
              </a:spcBef>
              <a:buFont typeface="Wingdings" panose="05000000000000000000" pitchFamily="2" charset="2"/>
              <a:buNone/>
            </a:pPr>
            <a:r>
              <a:rPr lang="en-US" altLang="zh-CN" sz="2000">
                <a:ea typeface="楷体_GB2312"/>
                <a:cs typeface="楷体_GB2312"/>
              </a:rPr>
              <a:t>Triple   data[MAX_SIZE] ; </a:t>
            </a:r>
          </a:p>
          <a:p>
            <a:pPr lvl="1" eaLnBrk="1" hangingPunct="1">
              <a:lnSpc>
                <a:spcPct val="110000"/>
              </a:lnSpc>
              <a:spcBef>
                <a:spcPct val="0"/>
              </a:spcBef>
              <a:buFontTx/>
              <a:buNone/>
            </a:pPr>
            <a:r>
              <a:rPr lang="en-US" altLang="zh-CN" sz="2000">
                <a:ea typeface="楷体_GB2312"/>
                <a:cs typeface="楷体_GB2312"/>
              </a:rPr>
              <a:t>}TMatrix ; </a:t>
            </a:r>
            <a:endParaRPr lang="zh-CN" altLang="en-US" sz="2400">
              <a:ea typeface="楷体_GB2312"/>
              <a:cs typeface="楷体_GB231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0418" name="Group 2"/>
          <p:cNvGrpSpPr>
            <a:grpSpLocks/>
          </p:cNvGrpSpPr>
          <p:nvPr/>
        </p:nvGrpSpPr>
        <p:grpSpPr bwMode="auto">
          <a:xfrm>
            <a:off x="1250950" y="692150"/>
            <a:ext cx="6461125" cy="6076950"/>
            <a:chOff x="476" y="192"/>
            <a:chExt cx="4070" cy="3828"/>
          </a:xfrm>
        </p:grpSpPr>
        <p:sp>
          <p:nvSpPr>
            <p:cNvPr id="60420" name="Rectangle 3"/>
            <p:cNvSpPr>
              <a:spLocks noChangeArrowheads="1"/>
            </p:cNvSpPr>
            <p:nvPr/>
          </p:nvSpPr>
          <p:spPr bwMode="auto">
            <a:xfrm>
              <a:off x="748" y="3748"/>
              <a:ext cx="3447"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zh-CN" altLang="en-US" sz="2000">
                  <a:latin typeface="Arial" panose="020B0604020202020204" pitchFamily="34" charset="0"/>
                  <a:ea typeface="宋体" panose="02010600030101010101" pitchFamily="2" charset="-122"/>
                  <a:cs typeface="楷体_GB2312"/>
                </a:rPr>
                <a:t>稀疏</a:t>
              </a:r>
              <a:r>
                <a:rPr lang="zh-CN" altLang="en-US" sz="2000">
                  <a:latin typeface="宋体" panose="02010600030101010101" pitchFamily="2" charset="-122"/>
                  <a:ea typeface="宋体" panose="02010600030101010101" pitchFamily="2" charset="-122"/>
                  <a:cs typeface="楷体_GB2312"/>
                </a:rPr>
                <a:t>矩阵及其转置矩阵的三元组顺序表</a:t>
              </a:r>
            </a:p>
          </p:txBody>
        </p:sp>
        <p:grpSp>
          <p:nvGrpSpPr>
            <p:cNvPr id="60421" name="Group 4"/>
            <p:cNvGrpSpPr>
              <a:grpSpLocks/>
            </p:cNvGrpSpPr>
            <p:nvPr/>
          </p:nvGrpSpPr>
          <p:grpSpPr bwMode="auto">
            <a:xfrm>
              <a:off x="476" y="192"/>
              <a:ext cx="1851" cy="3456"/>
              <a:chOff x="2245" y="192"/>
              <a:chExt cx="1851" cy="3456"/>
            </a:xfrm>
          </p:grpSpPr>
          <p:grpSp>
            <p:nvGrpSpPr>
              <p:cNvPr id="60478" name="Group 5"/>
              <p:cNvGrpSpPr>
                <a:grpSpLocks/>
              </p:cNvGrpSpPr>
              <p:nvPr/>
            </p:nvGrpSpPr>
            <p:grpSpPr bwMode="auto">
              <a:xfrm>
                <a:off x="2608" y="192"/>
                <a:ext cx="1488" cy="3199"/>
                <a:chOff x="2688" y="192"/>
                <a:chExt cx="1488" cy="3199"/>
              </a:xfrm>
            </p:grpSpPr>
            <p:grpSp>
              <p:nvGrpSpPr>
                <p:cNvPr id="60480" name="Group 6"/>
                <p:cNvGrpSpPr>
                  <a:grpSpLocks/>
                </p:cNvGrpSpPr>
                <p:nvPr/>
              </p:nvGrpSpPr>
              <p:grpSpPr bwMode="auto">
                <a:xfrm>
                  <a:off x="2688" y="264"/>
                  <a:ext cx="317" cy="675"/>
                  <a:chOff x="3120" y="864"/>
                  <a:chExt cx="317" cy="675"/>
                </a:xfrm>
              </p:grpSpPr>
              <p:sp>
                <p:nvSpPr>
                  <p:cNvPr id="60530" name="Rectangle 7"/>
                  <p:cNvSpPr>
                    <a:spLocks noChangeArrowheads="1"/>
                  </p:cNvSpPr>
                  <p:nvPr/>
                </p:nvSpPr>
                <p:spPr bwMode="auto">
                  <a:xfrm>
                    <a:off x="3120" y="864"/>
                    <a:ext cx="31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7</a:t>
                    </a:r>
                  </a:p>
                </p:txBody>
              </p:sp>
              <p:sp>
                <p:nvSpPr>
                  <p:cNvPr id="60531" name="Rectangle 8"/>
                  <p:cNvSpPr>
                    <a:spLocks noChangeArrowheads="1"/>
                  </p:cNvSpPr>
                  <p:nvPr/>
                </p:nvSpPr>
                <p:spPr bwMode="auto">
                  <a:xfrm>
                    <a:off x="3120" y="1312"/>
                    <a:ext cx="31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9</a:t>
                    </a:r>
                  </a:p>
                </p:txBody>
              </p:sp>
              <p:sp>
                <p:nvSpPr>
                  <p:cNvPr id="60532" name="Rectangle 9"/>
                  <p:cNvSpPr>
                    <a:spLocks noChangeArrowheads="1"/>
                  </p:cNvSpPr>
                  <p:nvPr/>
                </p:nvSpPr>
                <p:spPr bwMode="auto">
                  <a:xfrm>
                    <a:off x="3120" y="1086"/>
                    <a:ext cx="31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8</a:t>
                    </a:r>
                  </a:p>
                </p:txBody>
              </p:sp>
            </p:grpSp>
            <p:sp>
              <p:nvSpPr>
                <p:cNvPr id="60481" name="Rectangle 10"/>
                <p:cNvSpPr>
                  <a:spLocks noChangeArrowheads="1"/>
                </p:cNvSpPr>
                <p:nvPr/>
              </p:nvSpPr>
              <p:spPr bwMode="auto">
                <a:xfrm>
                  <a:off x="3133" y="192"/>
                  <a:ext cx="68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rn</a:t>
                  </a:r>
                  <a:r>
                    <a:rPr lang="zh-CN" altLang="en-US" sz="2400">
                      <a:ea typeface="宋体" panose="02010600030101010101" pitchFamily="2" charset="-122"/>
                      <a:cs typeface="楷体_GB2312"/>
                    </a:rPr>
                    <a:t>行数</a:t>
                  </a:r>
                </a:p>
              </p:txBody>
            </p:sp>
            <p:sp>
              <p:nvSpPr>
                <p:cNvPr id="60482" name="Rectangle 11"/>
                <p:cNvSpPr>
                  <a:spLocks noChangeArrowheads="1"/>
                </p:cNvSpPr>
                <p:nvPr/>
              </p:nvSpPr>
              <p:spPr bwMode="auto">
                <a:xfrm>
                  <a:off x="3125" y="447"/>
                  <a:ext cx="68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cn</a:t>
                  </a:r>
                  <a:r>
                    <a:rPr lang="zh-CN" altLang="en-US" sz="2400">
                      <a:ea typeface="宋体" panose="02010600030101010101" pitchFamily="2" charset="-122"/>
                      <a:cs typeface="楷体_GB2312"/>
                    </a:rPr>
                    <a:t>列数</a:t>
                  </a:r>
                </a:p>
              </p:txBody>
            </p:sp>
            <p:sp>
              <p:nvSpPr>
                <p:cNvPr id="60483" name="Rectangle 12"/>
                <p:cNvSpPr>
                  <a:spLocks noChangeArrowheads="1"/>
                </p:cNvSpPr>
                <p:nvPr/>
              </p:nvSpPr>
              <p:spPr bwMode="auto">
                <a:xfrm>
                  <a:off x="3133" y="700"/>
                  <a:ext cx="104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tn</a:t>
                  </a:r>
                  <a:r>
                    <a:rPr lang="zh-CN" altLang="en-US" sz="2400">
                      <a:ea typeface="宋体" panose="02010600030101010101" pitchFamily="2" charset="-122"/>
                      <a:cs typeface="楷体_GB2312"/>
                    </a:rPr>
                    <a:t>元素个数</a:t>
                  </a:r>
                </a:p>
              </p:txBody>
            </p:sp>
            <p:grpSp>
              <p:nvGrpSpPr>
                <p:cNvPr id="60484" name="Group 13"/>
                <p:cNvGrpSpPr>
                  <a:grpSpLocks/>
                </p:cNvGrpSpPr>
                <p:nvPr/>
              </p:nvGrpSpPr>
              <p:grpSpPr bwMode="auto">
                <a:xfrm>
                  <a:off x="2695" y="2972"/>
                  <a:ext cx="227" cy="419"/>
                  <a:chOff x="3072" y="3504"/>
                  <a:chExt cx="227" cy="419"/>
                </a:xfrm>
              </p:grpSpPr>
              <p:sp>
                <p:nvSpPr>
                  <p:cNvPr id="60528" name="Rectangle 14"/>
                  <p:cNvSpPr>
                    <a:spLocks noChangeArrowheads="1"/>
                  </p:cNvSpPr>
                  <p:nvPr/>
                </p:nvSpPr>
                <p:spPr bwMode="auto">
                  <a:xfrm>
                    <a:off x="3072" y="3696"/>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row</a:t>
                    </a:r>
                  </a:p>
                </p:txBody>
              </p:sp>
              <p:sp>
                <p:nvSpPr>
                  <p:cNvPr id="60529" name="Line 15"/>
                  <p:cNvSpPr>
                    <a:spLocks noChangeShapeType="1"/>
                  </p:cNvSpPr>
                  <p:nvPr/>
                </p:nvSpPr>
                <p:spPr bwMode="auto">
                  <a:xfrm flipV="1">
                    <a:off x="3177" y="3504"/>
                    <a:ext cx="0" cy="181"/>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85" name="Group 16"/>
                <p:cNvGrpSpPr>
                  <a:grpSpLocks/>
                </p:cNvGrpSpPr>
                <p:nvPr/>
              </p:nvGrpSpPr>
              <p:grpSpPr bwMode="auto">
                <a:xfrm>
                  <a:off x="3043" y="2960"/>
                  <a:ext cx="227" cy="419"/>
                  <a:chOff x="3072" y="3504"/>
                  <a:chExt cx="227" cy="419"/>
                </a:xfrm>
              </p:grpSpPr>
              <p:sp>
                <p:nvSpPr>
                  <p:cNvPr id="60526" name="Rectangle 17"/>
                  <p:cNvSpPr>
                    <a:spLocks noChangeArrowheads="1"/>
                  </p:cNvSpPr>
                  <p:nvPr/>
                </p:nvSpPr>
                <p:spPr bwMode="auto">
                  <a:xfrm>
                    <a:off x="3072" y="3696"/>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col</a:t>
                    </a:r>
                  </a:p>
                </p:txBody>
              </p:sp>
              <p:sp>
                <p:nvSpPr>
                  <p:cNvPr id="60527" name="Line 18"/>
                  <p:cNvSpPr>
                    <a:spLocks noChangeShapeType="1"/>
                  </p:cNvSpPr>
                  <p:nvPr/>
                </p:nvSpPr>
                <p:spPr bwMode="auto">
                  <a:xfrm flipV="1">
                    <a:off x="3177" y="3504"/>
                    <a:ext cx="0" cy="181"/>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86" name="Group 19"/>
                <p:cNvGrpSpPr>
                  <a:grpSpLocks/>
                </p:cNvGrpSpPr>
                <p:nvPr/>
              </p:nvGrpSpPr>
              <p:grpSpPr bwMode="auto">
                <a:xfrm>
                  <a:off x="3460" y="2951"/>
                  <a:ext cx="227" cy="419"/>
                  <a:chOff x="3072" y="3504"/>
                  <a:chExt cx="227" cy="419"/>
                </a:xfrm>
              </p:grpSpPr>
              <p:sp>
                <p:nvSpPr>
                  <p:cNvPr id="60524" name="Rectangle 20"/>
                  <p:cNvSpPr>
                    <a:spLocks noChangeArrowheads="1"/>
                  </p:cNvSpPr>
                  <p:nvPr/>
                </p:nvSpPr>
                <p:spPr bwMode="auto">
                  <a:xfrm>
                    <a:off x="3072" y="3696"/>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value</a:t>
                    </a:r>
                  </a:p>
                </p:txBody>
              </p:sp>
              <p:sp>
                <p:nvSpPr>
                  <p:cNvPr id="60525" name="Line 21"/>
                  <p:cNvSpPr>
                    <a:spLocks noChangeShapeType="1"/>
                  </p:cNvSpPr>
                  <p:nvPr/>
                </p:nvSpPr>
                <p:spPr bwMode="auto">
                  <a:xfrm flipV="1">
                    <a:off x="3177" y="3504"/>
                    <a:ext cx="0" cy="181"/>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87" name="Group 22"/>
                <p:cNvGrpSpPr>
                  <a:grpSpLocks/>
                </p:cNvGrpSpPr>
                <p:nvPr/>
              </p:nvGrpSpPr>
              <p:grpSpPr bwMode="auto">
                <a:xfrm>
                  <a:off x="2688" y="936"/>
                  <a:ext cx="952" cy="2037"/>
                  <a:chOff x="2688" y="936"/>
                  <a:chExt cx="952" cy="2037"/>
                </a:xfrm>
              </p:grpSpPr>
              <p:grpSp>
                <p:nvGrpSpPr>
                  <p:cNvPr id="60488" name="Group 23"/>
                  <p:cNvGrpSpPr>
                    <a:grpSpLocks/>
                  </p:cNvGrpSpPr>
                  <p:nvPr/>
                </p:nvGrpSpPr>
                <p:grpSpPr bwMode="auto">
                  <a:xfrm>
                    <a:off x="2688" y="936"/>
                    <a:ext cx="952" cy="232"/>
                    <a:chOff x="3120" y="1545"/>
                    <a:chExt cx="952" cy="232"/>
                  </a:xfrm>
                </p:grpSpPr>
                <p:sp>
                  <p:nvSpPr>
                    <p:cNvPr id="60521" name="Rectangle 24"/>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1    2    12</a:t>
                      </a:r>
                    </a:p>
                  </p:txBody>
                </p:sp>
                <p:sp>
                  <p:nvSpPr>
                    <p:cNvPr id="60522" name="Line 25"/>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523" name="Line 26"/>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89" name="Group 27"/>
                  <p:cNvGrpSpPr>
                    <a:grpSpLocks/>
                  </p:cNvGrpSpPr>
                  <p:nvPr/>
                </p:nvGrpSpPr>
                <p:grpSpPr bwMode="auto">
                  <a:xfrm>
                    <a:off x="2688" y="1158"/>
                    <a:ext cx="952" cy="232"/>
                    <a:chOff x="3120" y="1545"/>
                    <a:chExt cx="952" cy="232"/>
                  </a:xfrm>
                </p:grpSpPr>
                <p:sp>
                  <p:nvSpPr>
                    <p:cNvPr id="60518" name="Rectangle 28"/>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1    3     9</a:t>
                      </a:r>
                    </a:p>
                  </p:txBody>
                </p:sp>
                <p:sp>
                  <p:nvSpPr>
                    <p:cNvPr id="60519" name="Line 29"/>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520" name="Line 30"/>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90" name="Group 31"/>
                  <p:cNvGrpSpPr>
                    <a:grpSpLocks/>
                  </p:cNvGrpSpPr>
                  <p:nvPr/>
                </p:nvGrpSpPr>
                <p:grpSpPr bwMode="auto">
                  <a:xfrm>
                    <a:off x="2688" y="1381"/>
                    <a:ext cx="952" cy="232"/>
                    <a:chOff x="3120" y="1545"/>
                    <a:chExt cx="952" cy="232"/>
                  </a:xfrm>
                </p:grpSpPr>
                <p:sp>
                  <p:nvSpPr>
                    <p:cNvPr id="60515" name="Rectangle 32"/>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3    1    -3</a:t>
                      </a:r>
                    </a:p>
                  </p:txBody>
                </p:sp>
                <p:sp>
                  <p:nvSpPr>
                    <p:cNvPr id="60516" name="Line 33"/>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517" name="Line 34"/>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91" name="Group 35"/>
                  <p:cNvGrpSpPr>
                    <a:grpSpLocks/>
                  </p:cNvGrpSpPr>
                  <p:nvPr/>
                </p:nvGrpSpPr>
                <p:grpSpPr bwMode="auto">
                  <a:xfrm>
                    <a:off x="2688" y="1604"/>
                    <a:ext cx="952" cy="232"/>
                    <a:chOff x="3120" y="1545"/>
                    <a:chExt cx="952" cy="232"/>
                  </a:xfrm>
                </p:grpSpPr>
                <p:sp>
                  <p:nvSpPr>
                    <p:cNvPr id="60512" name="Rectangle 36"/>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3    8     4</a:t>
                      </a:r>
                    </a:p>
                  </p:txBody>
                </p:sp>
                <p:sp>
                  <p:nvSpPr>
                    <p:cNvPr id="60513" name="Line 37"/>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514" name="Line 38"/>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92" name="Group 39"/>
                  <p:cNvGrpSpPr>
                    <a:grpSpLocks/>
                  </p:cNvGrpSpPr>
                  <p:nvPr/>
                </p:nvGrpSpPr>
                <p:grpSpPr bwMode="auto">
                  <a:xfrm>
                    <a:off x="2688" y="1827"/>
                    <a:ext cx="952" cy="232"/>
                    <a:chOff x="3120" y="1545"/>
                    <a:chExt cx="952" cy="232"/>
                  </a:xfrm>
                </p:grpSpPr>
                <p:sp>
                  <p:nvSpPr>
                    <p:cNvPr id="60509" name="Rectangle 40"/>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4    3    24</a:t>
                      </a:r>
                    </a:p>
                  </p:txBody>
                </p:sp>
                <p:sp>
                  <p:nvSpPr>
                    <p:cNvPr id="60510" name="Line 41"/>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511" name="Line 42"/>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93" name="Group 43"/>
                  <p:cNvGrpSpPr>
                    <a:grpSpLocks/>
                  </p:cNvGrpSpPr>
                  <p:nvPr/>
                </p:nvGrpSpPr>
                <p:grpSpPr bwMode="auto">
                  <a:xfrm>
                    <a:off x="2688" y="2286"/>
                    <a:ext cx="952" cy="232"/>
                    <a:chOff x="3120" y="1545"/>
                    <a:chExt cx="952" cy="232"/>
                  </a:xfrm>
                </p:grpSpPr>
                <p:sp>
                  <p:nvSpPr>
                    <p:cNvPr id="60506" name="Rectangle 44"/>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5    2   18</a:t>
                      </a:r>
                    </a:p>
                  </p:txBody>
                </p:sp>
                <p:sp>
                  <p:nvSpPr>
                    <p:cNvPr id="60507" name="Line 45"/>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508" name="Line 46"/>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94" name="Group 47"/>
                  <p:cNvGrpSpPr>
                    <a:grpSpLocks/>
                  </p:cNvGrpSpPr>
                  <p:nvPr/>
                </p:nvGrpSpPr>
                <p:grpSpPr bwMode="auto">
                  <a:xfrm>
                    <a:off x="2688" y="2509"/>
                    <a:ext cx="952" cy="232"/>
                    <a:chOff x="3120" y="1545"/>
                    <a:chExt cx="952" cy="232"/>
                  </a:xfrm>
                </p:grpSpPr>
                <p:sp>
                  <p:nvSpPr>
                    <p:cNvPr id="60503" name="Rectangle 48"/>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6    7    -7</a:t>
                      </a:r>
                    </a:p>
                  </p:txBody>
                </p:sp>
                <p:sp>
                  <p:nvSpPr>
                    <p:cNvPr id="60504" name="Line 49"/>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505" name="Line 50"/>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95" name="Group 51"/>
                  <p:cNvGrpSpPr>
                    <a:grpSpLocks/>
                  </p:cNvGrpSpPr>
                  <p:nvPr/>
                </p:nvGrpSpPr>
                <p:grpSpPr bwMode="auto">
                  <a:xfrm>
                    <a:off x="2688" y="2741"/>
                    <a:ext cx="952" cy="232"/>
                    <a:chOff x="3120" y="1545"/>
                    <a:chExt cx="952" cy="232"/>
                  </a:xfrm>
                </p:grpSpPr>
                <p:sp>
                  <p:nvSpPr>
                    <p:cNvPr id="60500" name="Rectangle 52"/>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7    4    -6</a:t>
                      </a:r>
                    </a:p>
                  </p:txBody>
                </p:sp>
                <p:sp>
                  <p:nvSpPr>
                    <p:cNvPr id="60501" name="Line 53"/>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502" name="Line 54"/>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96" name="Group 55"/>
                  <p:cNvGrpSpPr>
                    <a:grpSpLocks/>
                  </p:cNvGrpSpPr>
                  <p:nvPr/>
                </p:nvGrpSpPr>
                <p:grpSpPr bwMode="auto">
                  <a:xfrm>
                    <a:off x="2688" y="2055"/>
                    <a:ext cx="952" cy="232"/>
                    <a:chOff x="3120" y="1545"/>
                    <a:chExt cx="952" cy="232"/>
                  </a:xfrm>
                </p:grpSpPr>
                <p:sp>
                  <p:nvSpPr>
                    <p:cNvPr id="60497" name="Rectangle 56"/>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4    6     2</a:t>
                      </a:r>
                    </a:p>
                  </p:txBody>
                </p:sp>
                <p:sp>
                  <p:nvSpPr>
                    <p:cNvPr id="60498" name="Line 57"/>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499" name="Line 58"/>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sp>
            <p:nvSpPr>
              <p:cNvPr id="60479" name="Rectangle 59"/>
              <p:cNvSpPr>
                <a:spLocks noChangeArrowheads="1"/>
              </p:cNvSpPr>
              <p:nvPr/>
            </p:nvSpPr>
            <p:spPr bwMode="auto">
              <a:xfrm>
                <a:off x="2245" y="3408"/>
                <a:ext cx="172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en-US" altLang="zh-CN" sz="2000">
                    <a:ea typeface="宋体" panose="02010600030101010101" pitchFamily="2" charset="-122"/>
                    <a:cs typeface="楷体_GB2312"/>
                  </a:rPr>
                  <a:t>(a)</a:t>
                </a:r>
                <a:r>
                  <a:rPr kumimoji="0" lang="en-US" altLang="zh-CN" sz="2000">
                    <a:latin typeface="Arial" panose="020B0604020202020204" pitchFamily="34" charset="0"/>
                    <a:ea typeface="宋体" panose="02010600030101010101" pitchFamily="2" charset="-122"/>
                    <a:cs typeface="楷体_GB2312"/>
                  </a:rPr>
                  <a:t>   </a:t>
                </a:r>
                <a:r>
                  <a:rPr kumimoji="0" lang="zh-CN" altLang="en-US" sz="2000">
                    <a:latin typeface="Arial" panose="020B0604020202020204" pitchFamily="34" charset="0"/>
                    <a:ea typeface="宋体" panose="02010600030101010101" pitchFamily="2" charset="-122"/>
                    <a:cs typeface="楷体_GB2312"/>
                  </a:rPr>
                  <a:t>原</a:t>
                </a:r>
                <a:r>
                  <a:rPr lang="zh-CN" altLang="en-US" sz="2000">
                    <a:latin typeface="宋体" panose="02010600030101010101" pitchFamily="2" charset="-122"/>
                    <a:ea typeface="宋体" panose="02010600030101010101" pitchFamily="2" charset="-122"/>
                    <a:cs typeface="楷体_GB2312"/>
                  </a:rPr>
                  <a:t>矩阵的三元组表</a:t>
                </a:r>
              </a:p>
            </p:txBody>
          </p:sp>
        </p:grpSp>
        <p:grpSp>
          <p:nvGrpSpPr>
            <p:cNvPr id="60422" name="Group 60"/>
            <p:cNvGrpSpPr>
              <a:grpSpLocks/>
            </p:cNvGrpSpPr>
            <p:nvPr/>
          </p:nvGrpSpPr>
          <p:grpSpPr bwMode="auto">
            <a:xfrm>
              <a:off x="2699" y="192"/>
              <a:ext cx="1847" cy="3456"/>
              <a:chOff x="3936" y="192"/>
              <a:chExt cx="1847" cy="3456"/>
            </a:xfrm>
          </p:grpSpPr>
          <p:grpSp>
            <p:nvGrpSpPr>
              <p:cNvPr id="60423" name="Group 61"/>
              <p:cNvGrpSpPr>
                <a:grpSpLocks/>
              </p:cNvGrpSpPr>
              <p:nvPr/>
            </p:nvGrpSpPr>
            <p:grpSpPr bwMode="auto">
              <a:xfrm>
                <a:off x="4295" y="192"/>
                <a:ext cx="1488" cy="3177"/>
                <a:chOff x="4272" y="192"/>
                <a:chExt cx="1488" cy="3177"/>
              </a:xfrm>
            </p:grpSpPr>
            <p:grpSp>
              <p:nvGrpSpPr>
                <p:cNvPr id="60425" name="Group 62"/>
                <p:cNvGrpSpPr>
                  <a:grpSpLocks/>
                </p:cNvGrpSpPr>
                <p:nvPr/>
              </p:nvGrpSpPr>
              <p:grpSpPr bwMode="auto">
                <a:xfrm>
                  <a:off x="4272" y="255"/>
                  <a:ext cx="317" cy="675"/>
                  <a:chOff x="3120" y="864"/>
                  <a:chExt cx="317" cy="675"/>
                </a:xfrm>
              </p:grpSpPr>
              <p:sp>
                <p:nvSpPr>
                  <p:cNvPr id="60475" name="Rectangle 63"/>
                  <p:cNvSpPr>
                    <a:spLocks noChangeArrowheads="1"/>
                  </p:cNvSpPr>
                  <p:nvPr/>
                </p:nvSpPr>
                <p:spPr bwMode="auto">
                  <a:xfrm>
                    <a:off x="3120" y="864"/>
                    <a:ext cx="31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8</a:t>
                    </a:r>
                  </a:p>
                </p:txBody>
              </p:sp>
              <p:sp>
                <p:nvSpPr>
                  <p:cNvPr id="60476" name="Rectangle 64"/>
                  <p:cNvSpPr>
                    <a:spLocks noChangeArrowheads="1"/>
                  </p:cNvSpPr>
                  <p:nvPr/>
                </p:nvSpPr>
                <p:spPr bwMode="auto">
                  <a:xfrm>
                    <a:off x="3120" y="1312"/>
                    <a:ext cx="31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9</a:t>
                    </a:r>
                  </a:p>
                </p:txBody>
              </p:sp>
              <p:sp>
                <p:nvSpPr>
                  <p:cNvPr id="60477" name="Rectangle 65"/>
                  <p:cNvSpPr>
                    <a:spLocks noChangeArrowheads="1"/>
                  </p:cNvSpPr>
                  <p:nvPr/>
                </p:nvSpPr>
                <p:spPr bwMode="auto">
                  <a:xfrm>
                    <a:off x="3120" y="1086"/>
                    <a:ext cx="31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7</a:t>
                    </a:r>
                  </a:p>
                </p:txBody>
              </p:sp>
            </p:grpSp>
            <p:sp>
              <p:nvSpPr>
                <p:cNvPr id="60426" name="Rectangle 66"/>
                <p:cNvSpPr>
                  <a:spLocks noChangeArrowheads="1"/>
                </p:cNvSpPr>
                <p:nvPr/>
              </p:nvSpPr>
              <p:spPr bwMode="auto">
                <a:xfrm>
                  <a:off x="4717" y="192"/>
                  <a:ext cx="68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rn</a:t>
                  </a:r>
                  <a:r>
                    <a:rPr lang="zh-CN" altLang="en-US" sz="2400">
                      <a:ea typeface="宋体" panose="02010600030101010101" pitchFamily="2" charset="-122"/>
                      <a:cs typeface="楷体_GB2312"/>
                    </a:rPr>
                    <a:t>行数</a:t>
                  </a:r>
                </a:p>
              </p:txBody>
            </p:sp>
            <p:sp>
              <p:nvSpPr>
                <p:cNvPr id="60427" name="Rectangle 67"/>
                <p:cNvSpPr>
                  <a:spLocks noChangeArrowheads="1"/>
                </p:cNvSpPr>
                <p:nvPr/>
              </p:nvSpPr>
              <p:spPr bwMode="auto">
                <a:xfrm>
                  <a:off x="4709" y="447"/>
                  <a:ext cx="68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cn</a:t>
                  </a:r>
                  <a:r>
                    <a:rPr lang="zh-CN" altLang="en-US" sz="2400">
                      <a:ea typeface="宋体" panose="02010600030101010101" pitchFamily="2" charset="-122"/>
                      <a:cs typeface="楷体_GB2312"/>
                    </a:rPr>
                    <a:t>列数</a:t>
                  </a:r>
                </a:p>
              </p:txBody>
            </p:sp>
            <p:sp>
              <p:nvSpPr>
                <p:cNvPr id="60428" name="Rectangle 68"/>
                <p:cNvSpPr>
                  <a:spLocks noChangeArrowheads="1"/>
                </p:cNvSpPr>
                <p:nvPr/>
              </p:nvSpPr>
              <p:spPr bwMode="auto">
                <a:xfrm>
                  <a:off x="4717" y="700"/>
                  <a:ext cx="104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tn</a:t>
                  </a:r>
                  <a:r>
                    <a:rPr lang="zh-CN" altLang="en-US" sz="2400">
                      <a:ea typeface="宋体" panose="02010600030101010101" pitchFamily="2" charset="-122"/>
                      <a:cs typeface="楷体_GB2312"/>
                    </a:rPr>
                    <a:t>元素个数</a:t>
                  </a:r>
                </a:p>
              </p:txBody>
            </p:sp>
            <p:grpSp>
              <p:nvGrpSpPr>
                <p:cNvPr id="60429" name="Group 69"/>
                <p:cNvGrpSpPr>
                  <a:grpSpLocks/>
                </p:cNvGrpSpPr>
                <p:nvPr/>
              </p:nvGrpSpPr>
              <p:grpSpPr bwMode="auto">
                <a:xfrm>
                  <a:off x="4288" y="2950"/>
                  <a:ext cx="227" cy="419"/>
                  <a:chOff x="3072" y="3504"/>
                  <a:chExt cx="227" cy="419"/>
                </a:xfrm>
              </p:grpSpPr>
              <p:sp>
                <p:nvSpPr>
                  <p:cNvPr id="60473" name="Rectangle 70"/>
                  <p:cNvSpPr>
                    <a:spLocks noChangeArrowheads="1"/>
                  </p:cNvSpPr>
                  <p:nvPr/>
                </p:nvSpPr>
                <p:spPr bwMode="auto">
                  <a:xfrm>
                    <a:off x="3072" y="3696"/>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row</a:t>
                    </a:r>
                  </a:p>
                </p:txBody>
              </p:sp>
              <p:sp>
                <p:nvSpPr>
                  <p:cNvPr id="60474" name="Line 71"/>
                  <p:cNvSpPr>
                    <a:spLocks noChangeShapeType="1"/>
                  </p:cNvSpPr>
                  <p:nvPr/>
                </p:nvSpPr>
                <p:spPr bwMode="auto">
                  <a:xfrm flipV="1">
                    <a:off x="3177" y="3504"/>
                    <a:ext cx="0" cy="181"/>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30" name="Group 72"/>
                <p:cNvGrpSpPr>
                  <a:grpSpLocks/>
                </p:cNvGrpSpPr>
                <p:nvPr/>
              </p:nvGrpSpPr>
              <p:grpSpPr bwMode="auto">
                <a:xfrm>
                  <a:off x="4654" y="2938"/>
                  <a:ext cx="227" cy="419"/>
                  <a:chOff x="3072" y="3504"/>
                  <a:chExt cx="227" cy="419"/>
                </a:xfrm>
              </p:grpSpPr>
              <p:sp>
                <p:nvSpPr>
                  <p:cNvPr id="60471" name="Rectangle 73"/>
                  <p:cNvSpPr>
                    <a:spLocks noChangeArrowheads="1"/>
                  </p:cNvSpPr>
                  <p:nvPr/>
                </p:nvSpPr>
                <p:spPr bwMode="auto">
                  <a:xfrm>
                    <a:off x="3072" y="3696"/>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col</a:t>
                    </a:r>
                  </a:p>
                </p:txBody>
              </p:sp>
              <p:sp>
                <p:nvSpPr>
                  <p:cNvPr id="60472" name="Line 74"/>
                  <p:cNvSpPr>
                    <a:spLocks noChangeShapeType="1"/>
                  </p:cNvSpPr>
                  <p:nvPr/>
                </p:nvSpPr>
                <p:spPr bwMode="auto">
                  <a:xfrm flipV="1">
                    <a:off x="3177" y="3504"/>
                    <a:ext cx="0" cy="181"/>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31" name="Group 75"/>
                <p:cNvGrpSpPr>
                  <a:grpSpLocks/>
                </p:cNvGrpSpPr>
                <p:nvPr/>
              </p:nvGrpSpPr>
              <p:grpSpPr bwMode="auto">
                <a:xfrm>
                  <a:off x="5044" y="2929"/>
                  <a:ext cx="227" cy="419"/>
                  <a:chOff x="3072" y="3504"/>
                  <a:chExt cx="227" cy="419"/>
                </a:xfrm>
              </p:grpSpPr>
              <p:sp>
                <p:nvSpPr>
                  <p:cNvPr id="60469" name="Rectangle 76"/>
                  <p:cNvSpPr>
                    <a:spLocks noChangeArrowheads="1"/>
                  </p:cNvSpPr>
                  <p:nvPr/>
                </p:nvSpPr>
                <p:spPr bwMode="auto">
                  <a:xfrm>
                    <a:off x="3072" y="3696"/>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value</a:t>
                    </a:r>
                  </a:p>
                </p:txBody>
              </p:sp>
              <p:sp>
                <p:nvSpPr>
                  <p:cNvPr id="60470" name="Line 77"/>
                  <p:cNvSpPr>
                    <a:spLocks noChangeShapeType="1"/>
                  </p:cNvSpPr>
                  <p:nvPr/>
                </p:nvSpPr>
                <p:spPr bwMode="auto">
                  <a:xfrm flipV="1">
                    <a:off x="3177" y="3504"/>
                    <a:ext cx="0" cy="181"/>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32" name="Group 78"/>
                <p:cNvGrpSpPr>
                  <a:grpSpLocks/>
                </p:cNvGrpSpPr>
                <p:nvPr/>
              </p:nvGrpSpPr>
              <p:grpSpPr bwMode="auto">
                <a:xfrm>
                  <a:off x="4272" y="927"/>
                  <a:ext cx="952" cy="2015"/>
                  <a:chOff x="4272" y="927"/>
                  <a:chExt cx="952" cy="2015"/>
                </a:xfrm>
              </p:grpSpPr>
              <p:grpSp>
                <p:nvGrpSpPr>
                  <p:cNvPr id="60433" name="Group 79"/>
                  <p:cNvGrpSpPr>
                    <a:grpSpLocks/>
                  </p:cNvGrpSpPr>
                  <p:nvPr/>
                </p:nvGrpSpPr>
                <p:grpSpPr bwMode="auto">
                  <a:xfrm>
                    <a:off x="4272" y="927"/>
                    <a:ext cx="952" cy="232"/>
                    <a:chOff x="3120" y="1545"/>
                    <a:chExt cx="952" cy="232"/>
                  </a:xfrm>
                </p:grpSpPr>
                <p:sp>
                  <p:nvSpPr>
                    <p:cNvPr id="60466" name="Rectangle 80"/>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1    3    -3</a:t>
                      </a:r>
                    </a:p>
                  </p:txBody>
                </p:sp>
                <p:sp>
                  <p:nvSpPr>
                    <p:cNvPr id="60467" name="Line 81"/>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468" name="Line 82"/>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34" name="Group 83"/>
                  <p:cNvGrpSpPr>
                    <a:grpSpLocks/>
                  </p:cNvGrpSpPr>
                  <p:nvPr/>
                </p:nvGrpSpPr>
                <p:grpSpPr bwMode="auto">
                  <a:xfrm>
                    <a:off x="4272" y="1149"/>
                    <a:ext cx="952" cy="232"/>
                    <a:chOff x="3120" y="1545"/>
                    <a:chExt cx="952" cy="232"/>
                  </a:xfrm>
                </p:grpSpPr>
                <p:sp>
                  <p:nvSpPr>
                    <p:cNvPr id="60463" name="Rectangle 84"/>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2    1    12</a:t>
                      </a:r>
                    </a:p>
                  </p:txBody>
                </p:sp>
                <p:sp>
                  <p:nvSpPr>
                    <p:cNvPr id="60464" name="Line 85"/>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465" name="Line 86"/>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35" name="Group 87"/>
                  <p:cNvGrpSpPr>
                    <a:grpSpLocks/>
                  </p:cNvGrpSpPr>
                  <p:nvPr/>
                </p:nvGrpSpPr>
                <p:grpSpPr bwMode="auto">
                  <a:xfrm>
                    <a:off x="4272" y="1372"/>
                    <a:ext cx="952" cy="232"/>
                    <a:chOff x="3120" y="1545"/>
                    <a:chExt cx="952" cy="232"/>
                  </a:xfrm>
                </p:grpSpPr>
                <p:sp>
                  <p:nvSpPr>
                    <p:cNvPr id="60460" name="Rectangle 88"/>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2    5    18</a:t>
                      </a:r>
                    </a:p>
                  </p:txBody>
                </p:sp>
                <p:sp>
                  <p:nvSpPr>
                    <p:cNvPr id="60461" name="Line 89"/>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462" name="Line 90"/>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36" name="Group 91"/>
                  <p:cNvGrpSpPr>
                    <a:grpSpLocks/>
                  </p:cNvGrpSpPr>
                  <p:nvPr/>
                </p:nvGrpSpPr>
                <p:grpSpPr bwMode="auto">
                  <a:xfrm>
                    <a:off x="4272" y="1595"/>
                    <a:ext cx="952" cy="232"/>
                    <a:chOff x="3120" y="1545"/>
                    <a:chExt cx="952" cy="232"/>
                  </a:xfrm>
                </p:grpSpPr>
                <p:sp>
                  <p:nvSpPr>
                    <p:cNvPr id="60457" name="Rectangle 92"/>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3    1     9</a:t>
                      </a:r>
                    </a:p>
                  </p:txBody>
                </p:sp>
                <p:sp>
                  <p:nvSpPr>
                    <p:cNvPr id="60458" name="Line 93"/>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459" name="Line 94"/>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37" name="Group 95"/>
                  <p:cNvGrpSpPr>
                    <a:grpSpLocks/>
                  </p:cNvGrpSpPr>
                  <p:nvPr/>
                </p:nvGrpSpPr>
                <p:grpSpPr bwMode="auto">
                  <a:xfrm>
                    <a:off x="4272" y="1818"/>
                    <a:ext cx="952" cy="232"/>
                    <a:chOff x="3120" y="1545"/>
                    <a:chExt cx="952" cy="232"/>
                  </a:xfrm>
                </p:grpSpPr>
                <p:sp>
                  <p:nvSpPr>
                    <p:cNvPr id="60454" name="Rectangle 96"/>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3    4    24</a:t>
                      </a:r>
                    </a:p>
                  </p:txBody>
                </p:sp>
                <p:sp>
                  <p:nvSpPr>
                    <p:cNvPr id="60455" name="Line 97"/>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456" name="Line 98"/>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38" name="Group 99"/>
                  <p:cNvGrpSpPr>
                    <a:grpSpLocks/>
                  </p:cNvGrpSpPr>
                  <p:nvPr/>
                </p:nvGrpSpPr>
                <p:grpSpPr bwMode="auto">
                  <a:xfrm>
                    <a:off x="4272" y="2041"/>
                    <a:ext cx="952" cy="232"/>
                    <a:chOff x="3120" y="1545"/>
                    <a:chExt cx="952" cy="232"/>
                  </a:xfrm>
                </p:grpSpPr>
                <p:sp>
                  <p:nvSpPr>
                    <p:cNvPr id="60451" name="Rectangle 100"/>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4    7    -6</a:t>
                      </a:r>
                    </a:p>
                  </p:txBody>
                </p:sp>
                <p:sp>
                  <p:nvSpPr>
                    <p:cNvPr id="60452" name="Line 101"/>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453" name="Line 102"/>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39" name="Group 103"/>
                  <p:cNvGrpSpPr>
                    <a:grpSpLocks/>
                  </p:cNvGrpSpPr>
                  <p:nvPr/>
                </p:nvGrpSpPr>
                <p:grpSpPr bwMode="auto">
                  <a:xfrm>
                    <a:off x="4272" y="2487"/>
                    <a:ext cx="952" cy="232"/>
                    <a:chOff x="3120" y="1545"/>
                    <a:chExt cx="952" cy="232"/>
                  </a:xfrm>
                </p:grpSpPr>
                <p:sp>
                  <p:nvSpPr>
                    <p:cNvPr id="60448" name="Rectangle 104"/>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7    6    -7</a:t>
                      </a:r>
                    </a:p>
                  </p:txBody>
                </p:sp>
                <p:sp>
                  <p:nvSpPr>
                    <p:cNvPr id="60449" name="Line 105"/>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450" name="Line 106"/>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40" name="Group 107"/>
                  <p:cNvGrpSpPr>
                    <a:grpSpLocks/>
                  </p:cNvGrpSpPr>
                  <p:nvPr/>
                </p:nvGrpSpPr>
                <p:grpSpPr bwMode="auto">
                  <a:xfrm>
                    <a:off x="4272" y="2710"/>
                    <a:ext cx="952" cy="232"/>
                    <a:chOff x="3120" y="1545"/>
                    <a:chExt cx="952" cy="232"/>
                  </a:xfrm>
                </p:grpSpPr>
                <p:sp>
                  <p:nvSpPr>
                    <p:cNvPr id="60445" name="Rectangle 108"/>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8    2     4</a:t>
                      </a:r>
                    </a:p>
                  </p:txBody>
                </p:sp>
                <p:sp>
                  <p:nvSpPr>
                    <p:cNvPr id="60446" name="Line 109"/>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447" name="Line 110"/>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441" name="Group 111"/>
                  <p:cNvGrpSpPr>
                    <a:grpSpLocks/>
                  </p:cNvGrpSpPr>
                  <p:nvPr/>
                </p:nvGrpSpPr>
                <p:grpSpPr bwMode="auto">
                  <a:xfrm>
                    <a:off x="4272" y="2265"/>
                    <a:ext cx="952" cy="232"/>
                    <a:chOff x="3120" y="1545"/>
                    <a:chExt cx="952" cy="232"/>
                  </a:xfrm>
                </p:grpSpPr>
                <p:sp>
                  <p:nvSpPr>
                    <p:cNvPr id="60442" name="Rectangle 112"/>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400">
                          <a:ea typeface="宋体" panose="02010600030101010101" pitchFamily="2" charset="-122"/>
                          <a:cs typeface="楷体_GB2312"/>
                        </a:rPr>
                        <a:t>6    4     2</a:t>
                      </a:r>
                    </a:p>
                  </p:txBody>
                </p:sp>
                <p:sp>
                  <p:nvSpPr>
                    <p:cNvPr id="60443" name="Line 113"/>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444" name="Line 114"/>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sp>
            <p:nvSpPr>
              <p:cNvPr id="60424" name="Rectangle 115"/>
              <p:cNvSpPr>
                <a:spLocks noChangeArrowheads="1"/>
              </p:cNvSpPr>
              <p:nvPr/>
            </p:nvSpPr>
            <p:spPr bwMode="auto">
              <a:xfrm>
                <a:off x="3936" y="3408"/>
                <a:ext cx="182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en-US" altLang="zh-CN" sz="2000">
                    <a:ea typeface="宋体" panose="02010600030101010101" pitchFamily="2" charset="-122"/>
                    <a:cs typeface="楷体_GB2312"/>
                  </a:rPr>
                  <a:t>(b)</a:t>
                </a:r>
                <a:r>
                  <a:rPr lang="zh-CN" altLang="en-US" sz="2000">
                    <a:latin typeface="宋体" panose="02010600030101010101" pitchFamily="2" charset="-122"/>
                    <a:ea typeface="宋体" panose="02010600030101010101" pitchFamily="2" charset="-122"/>
                    <a:cs typeface="楷体_GB2312"/>
                  </a:rPr>
                  <a:t>转置矩阵的三元组表</a:t>
                </a:r>
              </a:p>
            </p:txBody>
          </p:sp>
        </p:grpSp>
      </p:grpSp>
      <p:sp>
        <p:nvSpPr>
          <p:cNvPr id="60419" name="Rectangle 2"/>
          <p:cNvSpPr>
            <a:spLocks noGrp="1" noChangeArrowheads="1"/>
          </p:cNvSpPr>
          <p:nvPr>
            <p:ph/>
          </p:nvPr>
        </p:nvSpPr>
        <p:spPr>
          <a:xfrm>
            <a:off x="177800" y="41275"/>
            <a:ext cx="8839200" cy="596900"/>
          </a:xfrm>
        </p:spPr>
        <p:txBody>
          <a:bodyPr/>
          <a:lstStyle/>
          <a:p>
            <a:pPr marL="0" indent="0" eaLnBrk="1" hangingPunct="1">
              <a:lnSpc>
                <a:spcPct val="110000"/>
              </a:lnSpc>
              <a:buFont typeface="Wingdings" panose="05000000000000000000" pitchFamily="2" charset="2"/>
              <a:buNone/>
            </a:pPr>
            <a:r>
              <a:rPr lang="zh-CN" altLang="en-US" sz="2800" b="1" smtClean="0">
                <a:solidFill>
                  <a:schemeClr val="accent1"/>
                </a:solidFill>
                <a:latin typeface="宋体" panose="02010600030101010101" pitchFamily="2" charset="-122"/>
              </a:rPr>
              <a:t>稀疏矩阵及其相应的转置矩阵所对应的三元组顺序表。</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179388" y="117475"/>
            <a:ext cx="878522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53340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309688"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717675"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125663"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8286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304006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9726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95446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lnSpc>
                <a:spcPct val="110000"/>
              </a:lnSpc>
              <a:buFontTx/>
              <a:buNone/>
            </a:pPr>
            <a:r>
              <a:rPr lang="zh-CN" altLang="en-US" sz="2400">
                <a:latin typeface="仿宋_GB2312"/>
                <a:ea typeface="楷体_GB2312"/>
                <a:cs typeface="楷体_GB2312"/>
              </a:rPr>
              <a:t>    矩阵的运算包括矩阵的转置、矩阵求逆、矩阵的加减、矩阵的乘除等。在此，先讨论在这种压缩存储结构下的求矩阵的转置的运算。</a:t>
            </a:r>
          </a:p>
          <a:p>
            <a:pPr eaLnBrk="1" hangingPunct="1">
              <a:lnSpc>
                <a:spcPct val="110000"/>
              </a:lnSpc>
              <a:buFontTx/>
              <a:buNone/>
            </a:pPr>
            <a:r>
              <a:rPr lang="zh-CN" altLang="en-US" sz="2400">
                <a:latin typeface="仿宋_GB2312"/>
                <a:ea typeface="楷体_GB2312"/>
                <a:cs typeface="楷体_GB2312"/>
              </a:rPr>
              <a:t>    一个</a:t>
            </a:r>
            <a:r>
              <a:rPr lang="en-US" altLang="zh-CN" sz="2400">
                <a:latin typeface="仿宋_GB2312"/>
                <a:ea typeface="楷体_GB2312"/>
                <a:cs typeface="楷体_GB2312"/>
              </a:rPr>
              <a:t>m</a:t>
            </a:r>
            <a:r>
              <a:rPr lang="en-US" altLang="zh-CN" sz="2400">
                <a:latin typeface="仿宋_GB2312"/>
                <a:ea typeface="楷体_GB2312"/>
                <a:cs typeface="楷体_GB2312"/>
                <a:sym typeface="Symbol" panose="05050102010706020507" pitchFamily="18" charset="2"/>
              </a:rPr>
              <a:t></a:t>
            </a:r>
            <a:r>
              <a:rPr lang="en-US" altLang="zh-CN" sz="2400">
                <a:latin typeface="仿宋_GB2312"/>
                <a:ea typeface="楷体_GB2312"/>
                <a:cs typeface="楷体_GB2312"/>
              </a:rPr>
              <a:t>n</a:t>
            </a:r>
            <a:r>
              <a:rPr lang="zh-CN" altLang="en-US" sz="2400">
                <a:latin typeface="仿宋_GB2312"/>
                <a:ea typeface="楷体_GB2312"/>
                <a:cs typeface="楷体_GB2312"/>
              </a:rPr>
              <a:t>的矩阵</a:t>
            </a:r>
            <a:r>
              <a:rPr lang="en-US" altLang="zh-CN" sz="2400">
                <a:latin typeface="仿宋_GB2312"/>
                <a:ea typeface="楷体_GB2312"/>
                <a:cs typeface="楷体_GB2312"/>
              </a:rPr>
              <a:t>A</a:t>
            </a:r>
            <a:r>
              <a:rPr lang="zh-CN" altLang="en-US" sz="2400">
                <a:latin typeface="仿宋_GB2312"/>
                <a:ea typeface="楷体_GB2312"/>
                <a:cs typeface="楷体_GB2312"/>
              </a:rPr>
              <a:t>，它的转置</a:t>
            </a:r>
            <a:r>
              <a:rPr lang="en-US" altLang="zh-CN" sz="2400">
                <a:latin typeface="仿宋_GB2312"/>
                <a:ea typeface="楷体_GB2312"/>
                <a:cs typeface="楷体_GB2312"/>
              </a:rPr>
              <a:t>B</a:t>
            </a:r>
            <a:r>
              <a:rPr lang="zh-CN" altLang="en-US" sz="2400">
                <a:latin typeface="仿宋_GB2312"/>
                <a:ea typeface="楷体_GB2312"/>
                <a:cs typeface="楷体_GB2312"/>
              </a:rPr>
              <a:t>是一个</a:t>
            </a:r>
            <a:r>
              <a:rPr lang="en-US" altLang="zh-CN" sz="2400">
                <a:latin typeface="仿宋_GB2312"/>
                <a:ea typeface="楷体_GB2312"/>
                <a:cs typeface="楷体_GB2312"/>
              </a:rPr>
              <a:t>n</a:t>
            </a:r>
            <a:r>
              <a:rPr lang="en-US" altLang="zh-CN" sz="2400">
                <a:latin typeface="仿宋_GB2312"/>
                <a:ea typeface="楷体_GB2312"/>
                <a:cs typeface="楷体_GB2312"/>
                <a:sym typeface="Symbol" panose="05050102010706020507" pitchFamily="18" charset="2"/>
              </a:rPr>
              <a:t></a:t>
            </a:r>
            <a:r>
              <a:rPr lang="en-US" altLang="zh-CN" sz="2400">
                <a:latin typeface="仿宋_GB2312"/>
                <a:ea typeface="楷体_GB2312"/>
                <a:cs typeface="楷体_GB2312"/>
              </a:rPr>
              <a:t>m</a:t>
            </a:r>
            <a:r>
              <a:rPr lang="zh-CN" altLang="en-US" sz="2400">
                <a:latin typeface="仿宋_GB2312"/>
                <a:ea typeface="楷体_GB2312"/>
                <a:cs typeface="楷体_GB2312"/>
              </a:rPr>
              <a:t>的矩阵，且</a:t>
            </a:r>
            <a:r>
              <a:rPr lang="en-US" altLang="zh-CN" sz="2400">
                <a:latin typeface="仿宋_GB2312"/>
                <a:ea typeface="楷体_GB2312"/>
                <a:cs typeface="楷体_GB2312"/>
              </a:rPr>
              <a:t>b[i][j]=a[j][i]</a:t>
            </a:r>
            <a:r>
              <a:rPr lang="zh-CN" altLang="en-US" sz="2400">
                <a:latin typeface="仿宋_GB2312"/>
                <a:ea typeface="楷体_GB2312"/>
                <a:cs typeface="楷体_GB2312"/>
              </a:rPr>
              <a:t>，</a:t>
            </a:r>
            <a:r>
              <a:rPr lang="en-US" altLang="zh-CN" sz="2400">
                <a:latin typeface="仿宋_GB2312"/>
                <a:ea typeface="楷体_GB2312"/>
                <a:cs typeface="楷体_GB2312"/>
              </a:rPr>
              <a:t>0≦i≦n</a:t>
            </a:r>
            <a:r>
              <a:rPr lang="zh-CN" altLang="en-US" sz="2400">
                <a:latin typeface="仿宋_GB2312"/>
                <a:ea typeface="楷体_GB2312"/>
                <a:cs typeface="楷体_GB2312"/>
              </a:rPr>
              <a:t>，</a:t>
            </a:r>
            <a:r>
              <a:rPr lang="en-US" altLang="zh-CN" sz="2400">
                <a:latin typeface="仿宋_GB2312"/>
                <a:ea typeface="楷体_GB2312"/>
                <a:cs typeface="楷体_GB2312"/>
              </a:rPr>
              <a:t>0≦j≦m</a:t>
            </a:r>
            <a:r>
              <a:rPr lang="zh-CN" altLang="en-US" sz="2400">
                <a:latin typeface="仿宋_GB2312"/>
                <a:ea typeface="楷体_GB2312"/>
                <a:cs typeface="楷体_GB2312"/>
              </a:rPr>
              <a:t>，即</a:t>
            </a:r>
            <a:r>
              <a:rPr lang="en-US" altLang="zh-CN" sz="2400">
                <a:latin typeface="仿宋_GB2312"/>
                <a:ea typeface="楷体_GB2312"/>
                <a:cs typeface="楷体_GB2312"/>
              </a:rPr>
              <a:t>B</a:t>
            </a:r>
            <a:r>
              <a:rPr lang="zh-CN" altLang="en-US" sz="2400">
                <a:latin typeface="仿宋_GB2312"/>
                <a:ea typeface="楷体_GB2312"/>
                <a:cs typeface="楷体_GB2312"/>
              </a:rPr>
              <a:t>的行是</a:t>
            </a:r>
            <a:r>
              <a:rPr lang="en-US" altLang="zh-CN" sz="2400">
                <a:latin typeface="仿宋_GB2312"/>
                <a:ea typeface="楷体_GB2312"/>
                <a:cs typeface="楷体_GB2312"/>
              </a:rPr>
              <a:t>A</a:t>
            </a:r>
            <a:r>
              <a:rPr lang="zh-CN" altLang="en-US" sz="2400">
                <a:latin typeface="仿宋_GB2312"/>
                <a:ea typeface="楷体_GB2312"/>
                <a:cs typeface="楷体_GB2312"/>
              </a:rPr>
              <a:t>的列，</a:t>
            </a:r>
            <a:r>
              <a:rPr lang="en-US" altLang="zh-CN" sz="2400">
                <a:latin typeface="仿宋_GB2312"/>
                <a:ea typeface="楷体_GB2312"/>
                <a:cs typeface="楷体_GB2312"/>
              </a:rPr>
              <a:t>B</a:t>
            </a:r>
            <a:r>
              <a:rPr lang="zh-CN" altLang="en-US" sz="2400">
                <a:latin typeface="仿宋_GB2312"/>
                <a:ea typeface="楷体_GB2312"/>
                <a:cs typeface="楷体_GB2312"/>
              </a:rPr>
              <a:t>的列是</a:t>
            </a:r>
            <a:r>
              <a:rPr lang="en-US" altLang="zh-CN" sz="2400">
                <a:latin typeface="仿宋_GB2312"/>
                <a:ea typeface="楷体_GB2312"/>
                <a:cs typeface="楷体_GB2312"/>
              </a:rPr>
              <a:t>A</a:t>
            </a:r>
            <a:r>
              <a:rPr lang="zh-CN" altLang="en-US" sz="2400">
                <a:latin typeface="仿宋_GB2312"/>
                <a:ea typeface="楷体_GB2312"/>
                <a:cs typeface="楷体_GB2312"/>
              </a:rPr>
              <a:t>的行。</a:t>
            </a:r>
          </a:p>
          <a:p>
            <a:pPr eaLnBrk="1" hangingPunct="1">
              <a:lnSpc>
                <a:spcPct val="110000"/>
              </a:lnSpc>
              <a:buFontTx/>
              <a:buNone/>
            </a:pPr>
            <a:r>
              <a:rPr lang="zh-CN" altLang="en-US" sz="2400">
                <a:latin typeface="仿宋_GB2312"/>
                <a:ea typeface="楷体_GB2312"/>
                <a:cs typeface="楷体_GB2312"/>
              </a:rPr>
              <a:t>    设稀疏矩阵</a:t>
            </a:r>
            <a:r>
              <a:rPr lang="en-US" altLang="zh-CN" sz="2400">
                <a:latin typeface="仿宋_GB2312"/>
                <a:ea typeface="楷体_GB2312"/>
                <a:cs typeface="楷体_GB2312"/>
              </a:rPr>
              <a:t>A</a:t>
            </a:r>
            <a:r>
              <a:rPr lang="zh-CN" altLang="en-US" sz="2400">
                <a:latin typeface="仿宋_GB2312"/>
                <a:ea typeface="楷体_GB2312"/>
                <a:cs typeface="楷体_GB2312"/>
              </a:rPr>
              <a:t>是</a:t>
            </a:r>
            <a:r>
              <a:rPr lang="zh-CN" altLang="en-US" sz="2400">
                <a:solidFill>
                  <a:schemeClr val="folHlink"/>
                </a:solidFill>
                <a:latin typeface="仿宋_GB2312"/>
                <a:ea typeface="楷体_GB2312"/>
                <a:cs typeface="楷体_GB2312"/>
              </a:rPr>
              <a:t>按行优先顺序</a:t>
            </a:r>
            <a:r>
              <a:rPr lang="zh-CN" altLang="en-US" sz="2400">
                <a:latin typeface="仿宋_GB2312"/>
                <a:ea typeface="楷体_GB2312"/>
                <a:cs typeface="楷体_GB2312"/>
              </a:rPr>
              <a:t>压缩存储在三元组表</a:t>
            </a:r>
            <a:r>
              <a:rPr lang="en-US" altLang="zh-CN" sz="2400">
                <a:latin typeface="仿宋_GB2312"/>
                <a:ea typeface="楷体_GB2312"/>
                <a:cs typeface="楷体_GB2312"/>
              </a:rPr>
              <a:t>a.data</a:t>
            </a:r>
            <a:r>
              <a:rPr lang="zh-CN" altLang="en-US" sz="2400">
                <a:latin typeface="仿宋_GB2312"/>
                <a:ea typeface="楷体_GB2312"/>
                <a:cs typeface="楷体_GB2312"/>
              </a:rPr>
              <a:t>中，若仅仅是简单地交换</a:t>
            </a:r>
            <a:r>
              <a:rPr lang="en-US" altLang="zh-CN" sz="2400">
                <a:latin typeface="仿宋_GB2312"/>
                <a:ea typeface="楷体_GB2312"/>
                <a:cs typeface="楷体_GB2312"/>
              </a:rPr>
              <a:t>a.data</a:t>
            </a:r>
            <a:r>
              <a:rPr lang="zh-CN" altLang="en-US" sz="2400">
                <a:latin typeface="仿宋_GB2312"/>
                <a:ea typeface="楷体_GB2312"/>
                <a:cs typeface="楷体_GB2312"/>
              </a:rPr>
              <a:t>中</a:t>
            </a:r>
            <a:r>
              <a:rPr lang="en-US" altLang="zh-CN" sz="2400">
                <a:latin typeface="仿宋_GB2312"/>
                <a:ea typeface="楷体_GB2312"/>
                <a:cs typeface="楷体_GB2312"/>
              </a:rPr>
              <a:t>i</a:t>
            </a:r>
            <a:r>
              <a:rPr lang="zh-CN" altLang="en-US" sz="2400">
                <a:latin typeface="仿宋_GB2312"/>
                <a:ea typeface="楷体_GB2312"/>
                <a:cs typeface="楷体_GB2312"/>
              </a:rPr>
              <a:t>和</a:t>
            </a:r>
            <a:r>
              <a:rPr lang="en-US" altLang="zh-CN" sz="2400">
                <a:latin typeface="仿宋_GB2312"/>
                <a:ea typeface="楷体_GB2312"/>
                <a:cs typeface="楷体_GB2312"/>
              </a:rPr>
              <a:t>j</a:t>
            </a:r>
            <a:r>
              <a:rPr lang="zh-CN" altLang="en-US" sz="2400">
                <a:latin typeface="仿宋_GB2312"/>
                <a:ea typeface="楷体_GB2312"/>
                <a:cs typeface="楷体_GB2312"/>
              </a:rPr>
              <a:t>的内容，得到三元组表</a:t>
            </a:r>
            <a:r>
              <a:rPr lang="en-US" altLang="zh-CN" sz="2400">
                <a:latin typeface="仿宋_GB2312"/>
                <a:ea typeface="楷体_GB2312"/>
                <a:cs typeface="楷体_GB2312"/>
              </a:rPr>
              <a:t>b.data</a:t>
            </a:r>
            <a:r>
              <a:rPr lang="zh-CN" altLang="en-US" sz="2400">
                <a:latin typeface="仿宋_GB2312"/>
                <a:ea typeface="楷体_GB2312"/>
                <a:cs typeface="楷体_GB2312"/>
              </a:rPr>
              <a:t>，</a:t>
            </a:r>
            <a:r>
              <a:rPr lang="en-US" altLang="zh-CN" sz="2400">
                <a:latin typeface="仿宋_GB2312"/>
                <a:ea typeface="楷体_GB2312"/>
                <a:cs typeface="楷体_GB2312"/>
              </a:rPr>
              <a:t>b.data</a:t>
            </a:r>
            <a:r>
              <a:rPr lang="zh-CN" altLang="en-US" sz="2400">
                <a:latin typeface="仿宋_GB2312"/>
                <a:ea typeface="楷体_GB2312"/>
                <a:cs typeface="楷体_GB2312"/>
              </a:rPr>
              <a:t>将是一个</a:t>
            </a:r>
            <a:r>
              <a:rPr lang="zh-CN" altLang="en-US" sz="2400">
                <a:solidFill>
                  <a:schemeClr val="accent1"/>
                </a:solidFill>
                <a:latin typeface="仿宋_GB2312"/>
                <a:ea typeface="楷体_GB2312"/>
                <a:cs typeface="楷体_GB2312"/>
              </a:rPr>
              <a:t>按列优先顺序</a:t>
            </a:r>
            <a:r>
              <a:rPr lang="zh-CN" altLang="en-US" sz="2400">
                <a:latin typeface="仿宋_GB2312"/>
                <a:ea typeface="楷体_GB2312"/>
                <a:cs typeface="楷体_GB2312"/>
              </a:rPr>
              <a:t>存储的稀疏矩阵</a:t>
            </a:r>
            <a:r>
              <a:rPr lang="en-US" altLang="zh-CN" sz="2400">
                <a:latin typeface="仿宋_GB2312"/>
                <a:ea typeface="楷体_GB2312"/>
                <a:cs typeface="楷体_GB2312"/>
              </a:rPr>
              <a:t>B</a:t>
            </a:r>
            <a:r>
              <a:rPr lang="zh-CN" altLang="en-US" sz="2400">
                <a:latin typeface="仿宋_GB2312"/>
                <a:ea typeface="楷体_GB2312"/>
                <a:cs typeface="楷体_GB2312"/>
              </a:rPr>
              <a:t>，要得到按行优先顺序存储的</a:t>
            </a:r>
            <a:r>
              <a:rPr lang="en-US" altLang="zh-CN" sz="2400">
                <a:latin typeface="仿宋_GB2312"/>
                <a:ea typeface="楷体_GB2312"/>
                <a:cs typeface="楷体_GB2312"/>
              </a:rPr>
              <a:t>b.data</a:t>
            </a:r>
            <a:r>
              <a:rPr lang="zh-CN" altLang="en-US" sz="2400">
                <a:latin typeface="仿宋_GB2312"/>
                <a:ea typeface="楷体_GB2312"/>
                <a:cs typeface="楷体_GB2312"/>
              </a:rPr>
              <a:t>，就必须重新排列三元组表</a:t>
            </a:r>
            <a:r>
              <a:rPr lang="en-US" altLang="zh-CN" sz="2400">
                <a:latin typeface="仿宋_GB2312"/>
                <a:ea typeface="楷体_GB2312"/>
                <a:cs typeface="楷体_GB2312"/>
              </a:rPr>
              <a:t>b.data</a:t>
            </a:r>
            <a:r>
              <a:rPr lang="zh-CN" altLang="en-US" sz="2400">
                <a:latin typeface="仿宋_GB2312"/>
                <a:ea typeface="楷体_GB2312"/>
                <a:cs typeface="楷体_GB2312"/>
              </a:rPr>
              <a:t>中元素的顺序。</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p:nvPr>
        </p:nvSpPr>
        <p:spPr>
          <a:xfrm>
            <a:off x="147638" y="152400"/>
            <a:ext cx="8816975" cy="6084888"/>
          </a:xfrm>
        </p:spPr>
        <p:txBody>
          <a:bodyPr/>
          <a:lstStyle/>
          <a:p>
            <a:pPr marL="0" indent="0" eaLnBrk="1" hangingPunct="1">
              <a:lnSpc>
                <a:spcPct val="110000"/>
              </a:lnSpc>
              <a:buFont typeface="Wingdings" panose="05000000000000000000" pitchFamily="2" charset="2"/>
              <a:buNone/>
            </a:pPr>
            <a:r>
              <a:rPr lang="zh-CN" altLang="en-US" smtClean="0"/>
              <a:t> </a:t>
            </a:r>
            <a:r>
              <a:rPr lang="zh-CN" altLang="en-US" b="1" smtClean="0">
                <a:latin typeface="宋体" panose="02010600030101010101" pitchFamily="2" charset="-122"/>
              </a:rPr>
              <a:t>求转置矩阵的基本算法思想是：</a:t>
            </a:r>
          </a:p>
          <a:p>
            <a:pPr marL="533400" lvl="1" indent="0" eaLnBrk="1" hangingPunct="1">
              <a:lnSpc>
                <a:spcPct val="110000"/>
              </a:lnSpc>
              <a:buFontTx/>
              <a:buNone/>
            </a:pPr>
            <a:r>
              <a:rPr lang="zh-CN" altLang="en-US" sz="2400" b="1" smtClean="0">
                <a:solidFill>
                  <a:schemeClr val="folHlink"/>
                </a:solidFill>
                <a:latin typeface="宋体" panose="02010600030101010101" pitchFamily="2" charset="-122"/>
              </a:rPr>
              <a:t>①</a:t>
            </a:r>
            <a:r>
              <a:rPr lang="zh-CN" altLang="en-US" sz="2400" b="1" smtClean="0">
                <a:latin typeface="宋体" panose="02010600030101010101" pitchFamily="2" charset="-122"/>
              </a:rPr>
              <a:t> 将矩阵的行</a:t>
            </a:r>
            <a:r>
              <a:rPr lang="zh-CN" altLang="en-US" sz="2400" b="1" smtClean="0"/>
              <a:t>、</a:t>
            </a:r>
            <a:r>
              <a:rPr lang="zh-CN" altLang="en-US" sz="2400" b="1" smtClean="0">
                <a:latin typeface="宋体" panose="02010600030101010101" pitchFamily="2" charset="-122"/>
              </a:rPr>
              <a:t>列下标值交换。即将三元组表中的行</a:t>
            </a:r>
            <a:r>
              <a:rPr lang="zh-CN" altLang="en-US" sz="2400" b="1" smtClean="0"/>
              <a:t>、</a:t>
            </a:r>
            <a:r>
              <a:rPr lang="zh-CN" altLang="en-US" sz="2400" b="1" smtClean="0">
                <a:latin typeface="宋体" panose="02010600030101010101" pitchFamily="2" charset="-122"/>
              </a:rPr>
              <a:t>列位置值</a:t>
            </a:r>
            <a:r>
              <a:rPr lang="en-US" altLang="zh-CN" sz="2400" b="1" smtClean="0"/>
              <a:t>i </a:t>
            </a:r>
            <a:r>
              <a:rPr lang="zh-CN" altLang="en-US" sz="2400" b="1" smtClean="0"/>
              <a:t>、</a:t>
            </a:r>
            <a:r>
              <a:rPr lang="en-US" altLang="zh-CN" sz="2400" b="1" smtClean="0"/>
              <a:t>j</a:t>
            </a:r>
            <a:r>
              <a:rPr lang="zh-CN" altLang="en-US" sz="2400" b="1" smtClean="0"/>
              <a:t>相互</a:t>
            </a:r>
            <a:r>
              <a:rPr lang="zh-CN" altLang="en-US" sz="2400" b="1" smtClean="0">
                <a:latin typeface="宋体" panose="02010600030101010101" pitchFamily="2" charset="-122"/>
              </a:rPr>
              <a:t>交换</a:t>
            </a:r>
            <a:r>
              <a:rPr lang="zh-CN" altLang="en-US" sz="2400" b="1" smtClean="0"/>
              <a:t>；</a:t>
            </a:r>
            <a:r>
              <a:rPr lang="zh-CN" altLang="en-US" sz="2400" b="1" smtClean="0">
                <a:latin typeface="宋体" panose="02010600030101010101" pitchFamily="2" charset="-122"/>
                <a:ea typeface="Arial Unicode MS" pitchFamily="34" charset="-122"/>
              </a:rPr>
              <a:t> </a:t>
            </a:r>
          </a:p>
          <a:p>
            <a:pPr marL="533400" lvl="1" indent="0" eaLnBrk="1" hangingPunct="1">
              <a:lnSpc>
                <a:spcPct val="110000"/>
              </a:lnSpc>
              <a:buFontTx/>
              <a:buNone/>
            </a:pPr>
            <a:r>
              <a:rPr lang="zh-CN" altLang="en-US" sz="2400" b="1" smtClean="0">
                <a:solidFill>
                  <a:schemeClr val="folHlink"/>
                </a:solidFill>
                <a:latin typeface="宋体" panose="02010600030101010101" pitchFamily="2" charset="-122"/>
              </a:rPr>
              <a:t>②</a:t>
            </a:r>
            <a:r>
              <a:rPr lang="zh-CN" altLang="en-US" sz="2400" b="1" smtClean="0">
                <a:latin typeface="宋体" panose="02010600030101010101" pitchFamily="2" charset="-122"/>
                <a:ea typeface="Arial Unicode MS" pitchFamily="34" charset="-122"/>
              </a:rPr>
              <a:t> </a:t>
            </a:r>
            <a:r>
              <a:rPr lang="zh-CN" altLang="en-US" sz="2400" b="1" smtClean="0">
                <a:latin typeface="宋体" panose="02010600030101010101" pitchFamily="2" charset="-122"/>
              </a:rPr>
              <a:t>重排三元组表</a:t>
            </a:r>
            <a:r>
              <a:rPr lang="zh-CN" altLang="en-US" sz="2400" b="1" smtClean="0"/>
              <a:t>中元素</a:t>
            </a:r>
            <a:r>
              <a:rPr lang="zh-CN" altLang="en-US" sz="2400" b="1" smtClean="0">
                <a:latin typeface="宋体" panose="02010600030101010101" pitchFamily="2" charset="-122"/>
              </a:rPr>
              <a:t>的顺序。即交换后仍然是</a:t>
            </a:r>
            <a:r>
              <a:rPr lang="zh-CN" altLang="en-US" sz="2400" b="1" smtClean="0">
                <a:solidFill>
                  <a:schemeClr val="accent1"/>
                </a:solidFill>
                <a:latin typeface="宋体" panose="02010600030101010101" pitchFamily="2" charset="-122"/>
              </a:rPr>
              <a:t>按行优先顺序</a:t>
            </a:r>
            <a:r>
              <a:rPr lang="zh-CN" altLang="en-US" sz="2400" b="1" smtClean="0">
                <a:latin typeface="宋体" panose="02010600030101010101" pitchFamily="2" charset="-122"/>
              </a:rPr>
              <a:t>排序的。</a:t>
            </a:r>
          </a:p>
          <a:p>
            <a:pPr marL="0" indent="0" eaLnBrk="1" hangingPunct="1">
              <a:lnSpc>
                <a:spcPct val="110000"/>
              </a:lnSpc>
              <a:buFont typeface="Wingdings" panose="05000000000000000000" pitchFamily="2" charset="2"/>
              <a:buNone/>
            </a:pPr>
            <a:r>
              <a:rPr lang="zh-CN" altLang="en-US" b="1" smtClean="0">
                <a:solidFill>
                  <a:schemeClr val="folHlink"/>
                </a:solidFill>
                <a:latin typeface="宋体" panose="02010600030101010101" pitchFamily="2" charset="-122"/>
              </a:rPr>
              <a:t>方法一</a:t>
            </a:r>
            <a:r>
              <a:rPr lang="zh-CN" altLang="en-US" smtClean="0">
                <a:latin typeface="宋体" panose="02010600030101010101" pitchFamily="2" charset="-122"/>
              </a:rPr>
              <a:t>：</a:t>
            </a:r>
          </a:p>
          <a:p>
            <a:pPr marL="0" indent="0" eaLnBrk="1" hangingPunct="1">
              <a:lnSpc>
                <a:spcPct val="110000"/>
              </a:lnSpc>
              <a:buFont typeface="Wingdings" panose="05000000000000000000" pitchFamily="2" charset="2"/>
              <a:buNone/>
            </a:pPr>
            <a:r>
              <a:rPr lang="zh-CN" altLang="en-US" sz="2400" b="1" smtClean="0">
                <a:solidFill>
                  <a:schemeClr val="folHlink"/>
                </a:solidFill>
                <a:latin typeface="宋体" panose="02010600030101010101" pitchFamily="2" charset="-122"/>
              </a:rPr>
              <a:t>算法思想</a:t>
            </a:r>
            <a:r>
              <a:rPr lang="zh-CN" altLang="en-US" sz="2400" b="1" smtClean="0">
                <a:latin typeface="宋体" panose="02010600030101010101" pitchFamily="2" charset="-122"/>
              </a:rPr>
              <a:t>：按稀疏矩阵</a:t>
            </a:r>
            <a:r>
              <a:rPr lang="en-US" altLang="zh-CN" sz="2400" b="1" smtClean="0"/>
              <a:t>A</a:t>
            </a:r>
            <a:r>
              <a:rPr lang="zh-CN" altLang="en-US" sz="2400" b="1" smtClean="0"/>
              <a:t>的</a:t>
            </a:r>
            <a:r>
              <a:rPr lang="zh-CN" altLang="en-US" sz="2400" b="1" smtClean="0">
                <a:latin typeface="宋体" panose="02010600030101010101" pitchFamily="2" charset="-122"/>
              </a:rPr>
              <a:t>三元组表</a:t>
            </a:r>
            <a:r>
              <a:rPr lang="en-US" altLang="zh-CN" sz="2400" b="1" smtClean="0"/>
              <a:t>a.data</a:t>
            </a:r>
            <a:r>
              <a:rPr lang="zh-CN" altLang="en-US" sz="2400" b="1" smtClean="0">
                <a:latin typeface="宋体" panose="02010600030101010101" pitchFamily="2" charset="-122"/>
              </a:rPr>
              <a:t>中的</a:t>
            </a:r>
            <a:r>
              <a:rPr lang="zh-CN" altLang="en-US" sz="2400" b="1" smtClean="0">
                <a:solidFill>
                  <a:schemeClr val="folHlink"/>
                </a:solidFill>
                <a:latin typeface="宋体" panose="02010600030101010101" pitchFamily="2" charset="-122"/>
              </a:rPr>
              <a:t>列次序依次</a:t>
            </a:r>
            <a:r>
              <a:rPr lang="zh-CN" altLang="en-US" sz="2400" b="1" smtClean="0">
                <a:latin typeface="宋体" panose="02010600030101010101" pitchFamily="2" charset="-122"/>
              </a:rPr>
              <a:t>找到相应的三元组存入</a:t>
            </a:r>
            <a:r>
              <a:rPr lang="en-US" altLang="zh-CN" sz="2400" b="1" smtClean="0"/>
              <a:t>b.data</a:t>
            </a:r>
            <a:r>
              <a:rPr lang="zh-CN" altLang="en-US" sz="2400" b="1" smtClean="0">
                <a:latin typeface="宋体" panose="02010600030101010101" pitchFamily="2" charset="-122"/>
              </a:rPr>
              <a:t>中。 </a:t>
            </a:r>
          </a:p>
          <a:p>
            <a:pPr marL="0" indent="0" eaLnBrk="1" hangingPunct="1">
              <a:lnSpc>
                <a:spcPct val="110000"/>
              </a:lnSpc>
              <a:buFont typeface="Wingdings" panose="05000000000000000000" pitchFamily="2" charset="2"/>
              <a:buNone/>
            </a:pPr>
            <a:r>
              <a:rPr lang="zh-CN" altLang="en-US" sz="2400" smtClean="0">
                <a:latin typeface="宋体" panose="02010600030101010101" pitchFamily="2" charset="-122"/>
              </a:rPr>
              <a:t>    </a:t>
            </a:r>
            <a:r>
              <a:rPr lang="zh-CN" altLang="en-US" sz="2400" b="1" smtClean="0">
                <a:latin typeface="宋体" panose="02010600030101010101" pitchFamily="2" charset="-122"/>
              </a:rPr>
              <a:t>每找转置后矩阵的一个三元组，需从头至尾扫描整个三元组表</a:t>
            </a:r>
            <a:r>
              <a:rPr lang="en-US" altLang="zh-CN" sz="2400" b="1" smtClean="0"/>
              <a:t>a.data </a:t>
            </a:r>
            <a:r>
              <a:rPr lang="zh-CN" altLang="en-US" sz="2400" b="1" smtClean="0">
                <a:latin typeface="宋体" panose="02010600030101010101" pitchFamily="2" charset="-122"/>
              </a:rPr>
              <a:t>。找到之后自然就成为按行优先的转置矩阵的压缩存储表示。</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1474" name="Rectangle 2"/>
          <p:cNvSpPr>
            <a:spLocks noChangeArrowheads="1"/>
          </p:cNvSpPr>
          <p:nvPr/>
        </p:nvSpPr>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楷体_GB2312"/>
                <a:cs typeface="楷体_GB2312"/>
              </a:defRPr>
            </a:lvl1pPr>
            <a:lvl2pPr marL="355600">
              <a:defRPr kumimoji="1" sz="2400" b="1">
                <a:solidFill>
                  <a:schemeClr val="tx1"/>
                </a:solidFill>
                <a:latin typeface="Times New Roman" panose="02020603050405020304" pitchFamily="18" charset="0"/>
                <a:ea typeface="楷体_GB2312"/>
                <a:cs typeface="楷体_GB2312"/>
              </a:defRPr>
            </a:lvl2pPr>
            <a:lvl3pPr marL="723900">
              <a:defRPr kumimoji="1" sz="2400" b="1">
                <a:solidFill>
                  <a:schemeClr val="tx1"/>
                </a:solidFill>
                <a:latin typeface="Times New Roman" panose="02020603050405020304" pitchFamily="18" charset="0"/>
                <a:ea typeface="楷体_GB2312"/>
                <a:cs typeface="楷体_GB2312"/>
              </a:defRPr>
            </a:lvl3pPr>
            <a:lvl4pPr marL="1079500">
              <a:defRPr kumimoji="1" sz="2400" b="1">
                <a:solidFill>
                  <a:schemeClr val="tx1"/>
                </a:solidFill>
                <a:latin typeface="Times New Roman" panose="02020603050405020304" pitchFamily="18" charset="0"/>
                <a:ea typeface="楷体_GB2312"/>
                <a:cs typeface="楷体_GB2312"/>
              </a:defRPr>
            </a:lvl4pPr>
            <a:lvl5pPr marL="1435100">
              <a:defRPr kumimoji="1" sz="2400" b="1">
                <a:solidFill>
                  <a:schemeClr val="tx1"/>
                </a:solidFill>
                <a:latin typeface="Times New Roman" panose="02020603050405020304" pitchFamily="18" charset="0"/>
                <a:ea typeface="楷体_GB2312"/>
                <a:cs typeface="楷体_GB2312"/>
              </a:defRPr>
            </a:lvl5pPr>
            <a:lvl6pPr marL="18923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3495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28067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2639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lnSpc>
                <a:spcPct val="110000"/>
              </a:lnSpc>
              <a:spcBef>
                <a:spcPct val="20000"/>
              </a:spcBef>
              <a:buClr>
                <a:schemeClr val="accent2"/>
              </a:buClr>
              <a:buSzPct val="80000"/>
              <a:buFont typeface="Wingdings" panose="05000000000000000000" pitchFamily="2" charset="2"/>
              <a:buNone/>
            </a:pPr>
            <a:r>
              <a:rPr lang="zh-CN" altLang="en-US" sz="2800">
                <a:latin typeface="宋体" panose="02010600030101010101" pitchFamily="2" charset="-122"/>
                <a:ea typeface="宋体" panose="02010600030101010101" pitchFamily="2" charset="-122"/>
              </a:rPr>
              <a:t>转置矩阵方法一的算法：</a:t>
            </a:r>
          </a:p>
          <a:p>
            <a:pPr eaLnBrk="1" hangingPunct="1">
              <a:lnSpc>
                <a:spcPct val="110000"/>
              </a:lnSpc>
              <a:spcBef>
                <a:spcPct val="20000"/>
              </a:spcBef>
              <a:buClr>
                <a:schemeClr val="accent2"/>
              </a:buClr>
              <a:buSzPct val="80000"/>
              <a:buFont typeface="Wingdings" panose="05000000000000000000" pitchFamily="2" charset="2"/>
              <a:buNone/>
            </a:pPr>
            <a:r>
              <a:rPr lang="en-US" altLang="zh-CN" sz="2000">
                <a:ea typeface="宋体" panose="02010600030101010101" pitchFamily="2" charset="-122"/>
              </a:rPr>
              <a:t>void TransMatrix(TMatrix a , TMatrix b)</a:t>
            </a:r>
          </a:p>
          <a:p>
            <a:pPr lvl="1" eaLnBrk="1" hangingPunct="1">
              <a:lnSpc>
                <a:spcPct val="110000"/>
              </a:lnSpc>
              <a:spcBef>
                <a:spcPct val="20000"/>
              </a:spcBef>
              <a:buClr>
                <a:schemeClr val="accent2"/>
              </a:buClr>
              <a:buSzPct val="80000"/>
              <a:buFont typeface="Wingdings" panose="05000000000000000000" pitchFamily="2" charset="2"/>
              <a:buNone/>
            </a:pPr>
            <a:r>
              <a:rPr lang="en-US" altLang="zh-CN" sz="2000">
                <a:ea typeface="宋体" panose="02010600030101010101" pitchFamily="2" charset="-122"/>
              </a:rPr>
              <a:t>{   int p , q , col ;</a:t>
            </a:r>
          </a:p>
          <a:p>
            <a:pPr lvl="2" eaLnBrk="1" hangingPunct="1">
              <a:lnSpc>
                <a:spcPct val="110000"/>
              </a:lnSpc>
              <a:spcBef>
                <a:spcPct val="20000"/>
              </a:spcBef>
              <a:buClr>
                <a:schemeClr val="accent2"/>
              </a:buClr>
              <a:buSzPct val="80000"/>
              <a:buFont typeface="Wingdings" panose="05000000000000000000" pitchFamily="2" charset="2"/>
              <a:buNone/>
            </a:pPr>
            <a:r>
              <a:rPr lang="en-US" altLang="zh-CN" sz="2000">
                <a:ea typeface="宋体" panose="02010600030101010101" pitchFamily="2" charset="-122"/>
              </a:rPr>
              <a:t>b.rn=a.cn ;  b.cn=a.rn ;  b.tn=a.tn ;   //</a:t>
            </a:r>
            <a:r>
              <a:rPr lang="zh-CN" altLang="en-US" sz="2000">
                <a:ea typeface="宋体" panose="02010600030101010101" pitchFamily="2" charset="-122"/>
              </a:rPr>
              <a:t>置</a:t>
            </a:r>
            <a:r>
              <a:rPr lang="zh-CN" altLang="en-US" sz="2000">
                <a:latin typeface="宋体" panose="02010600030101010101" pitchFamily="2" charset="-122"/>
                <a:ea typeface="宋体" panose="02010600030101010101" pitchFamily="2" charset="-122"/>
              </a:rPr>
              <a:t>三元组表</a:t>
            </a:r>
            <a:r>
              <a:rPr lang="en-US" altLang="zh-CN" sz="2000">
                <a:ea typeface="宋体" panose="02010600030101010101" pitchFamily="2" charset="-122"/>
              </a:rPr>
              <a:t>b.data</a:t>
            </a:r>
            <a:r>
              <a:rPr lang="zh-CN" altLang="en-US" sz="2000">
                <a:ea typeface="宋体" panose="02010600030101010101" pitchFamily="2" charset="-122"/>
              </a:rPr>
              <a:t>的</a:t>
            </a:r>
            <a:r>
              <a:rPr lang="zh-CN" altLang="en-US" sz="2000">
                <a:latin typeface="宋体" panose="02010600030101010101" pitchFamily="2" charset="-122"/>
                <a:ea typeface="宋体" panose="02010600030101010101" pitchFamily="2" charset="-122"/>
              </a:rPr>
              <a:t>行</a:t>
            </a:r>
            <a:r>
              <a:rPr lang="zh-CN" altLang="en-US" sz="2000">
                <a:ea typeface="宋体" panose="02010600030101010101" pitchFamily="2" charset="-122"/>
              </a:rPr>
              <a:t>、</a:t>
            </a:r>
            <a:r>
              <a:rPr lang="zh-CN" altLang="en-US" sz="2000">
                <a:latin typeface="宋体" panose="02010600030101010101" pitchFamily="2" charset="-122"/>
                <a:ea typeface="宋体" panose="02010600030101010101" pitchFamily="2" charset="-122"/>
              </a:rPr>
              <a:t>列数和非</a:t>
            </a:r>
            <a:r>
              <a:rPr lang="en-US" altLang="zh-CN" sz="2000">
                <a:ea typeface="宋体" panose="02010600030101010101" pitchFamily="2" charset="-122"/>
              </a:rPr>
              <a:t>0</a:t>
            </a:r>
            <a:r>
              <a:rPr lang="zh-CN" altLang="en-US" sz="2000">
                <a:ea typeface="宋体" panose="02010600030101010101" pitchFamily="2" charset="-122"/>
              </a:rPr>
              <a:t>元素个数</a:t>
            </a:r>
            <a:endParaRPr lang="en-US" altLang="zh-CN" sz="2000">
              <a:ea typeface="宋体" panose="02010600030101010101" pitchFamily="2" charset="-122"/>
            </a:endParaRPr>
          </a:p>
          <a:p>
            <a:pPr lvl="2" eaLnBrk="1" hangingPunct="1">
              <a:lnSpc>
                <a:spcPct val="110000"/>
              </a:lnSpc>
              <a:spcBef>
                <a:spcPct val="20000"/>
              </a:spcBef>
              <a:buClr>
                <a:schemeClr val="accent2"/>
              </a:buClr>
              <a:buSzPct val="80000"/>
              <a:buFont typeface="Wingdings" panose="05000000000000000000" pitchFamily="2" charset="2"/>
              <a:buNone/>
            </a:pPr>
            <a:r>
              <a:rPr lang="en-US" altLang="zh-CN" sz="2000">
                <a:ea typeface="宋体" panose="02010600030101010101" pitchFamily="2" charset="-122"/>
              </a:rPr>
              <a:t>if  (b.tn==0)    printf(“ The Matrix A=0\n” );</a:t>
            </a:r>
          </a:p>
          <a:p>
            <a:pPr lvl="2" eaLnBrk="1" hangingPunct="1">
              <a:lnSpc>
                <a:spcPct val="110000"/>
              </a:lnSpc>
              <a:spcBef>
                <a:spcPct val="20000"/>
              </a:spcBef>
              <a:buClr>
                <a:schemeClr val="accent2"/>
              </a:buClr>
              <a:buSzPct val="80000"/>
              <a:buFont typeface="Wingdings" panose="05000000000000000000" pitchFamily="2" charset="2"/>
              <a:buNone/>
            </a:pPr>
            <a:r>
              <a:rPr lang="en-US" altLang="zh-CN" sz="2000">
                <a:ea typeface="宋体" panose="02010600030101010101" pitchFamily="2" charset="-122"/>
              </a:rPr>
              <a:t>else {   q=0;</a:t>
            </a:r>
          </a:p>
          <a:p>
            <a:pPr lvl="4" eaLnBrk="1" hangingPunct="1">
              <a:lnSpc>
                <a:spcPct val="110000"/>
              </a:lnSpc>
              <a:spcBef>
                <a:spcPct val="20000"/>
              </a:spcBef>
              <a:buClr>
                <a:schemeClr val="accent2"/>
              </a:buClr>
              <a:buSzPct val="80000"/>
              <a:buFont typeface="Wingdings" panose="05000000000000000000" pitchFamily="2" charset="2"/>
              <a:buNone/>
            </a:pPr>
            <a:r>
              <a:rPr lang="en-US" altLang="zh-CN" sz="2000">
                <a:ea typeface="宋体" panose="02010600030101010101" pitchFamily="2" charset="-122"/>
              </a:rPr>
              <a:t>for  (col=1; col&lt;=a.cn ; col++)       /*   </a:t>
            </a:r>
            <a:r>
              <a:rPr lang="zh-CN" altLang="en-US" sz="2000">
                <a:ea typeface="宋体" panose="02010600030101010101" pitchFamily="2" charset="-122"/>
              </a:rPr>
              <a:t>每循环一次找到转置后的一个三元组  *</a:t>
            </a:r>
            <a:r>
              <a:rPr lang="en-US" altLang="zh-CN" sz="2000">
                <a:ea typeface="宋体" panose="02010600030101010101" pitchFamily="2" charset="-122"/>
              </a:rPr>
              <a:t>/</a:t>
            </a:r>
          </a:p>
          <a:p>
            <a:pPr lvl="4" eaLnBrk="1" hangingPunct="1">
              <a:lnSpc>
                <a:spcPct val="110000"/>
              </a:lnSpc>
              <a:spcBef>
                <a:spcPct val="20000"/>
              </a:spcBef>
            </a:pPr>
            <a:r>
              <a:rPr lang="en-US" altLang="zh-CN" sz="2000">
                <a:ea typeface="宋体" panose="02010600030101010101" pitchFamily="2" charset="-122"/>
              </a:rPr>
              <a:t>for  (p=0 ;p&lt;a.tn ; p++)       /*   </a:t>
            </a:r>
            <a:r>
              <a:rPr lang="zh-CN" altLang="en-US" sz="2000">
                <a:ea typeface="宋体" panose="02010600030101010101" pitchFamily="2" charset="-122"/>
              </a:rPr>
              <a:t>循环次数是非</a:t>
            </a:r>
            <a:r>
              <a:rPr lang="en-US" altLang="zh-CN" sz="2000">
                <a:ea typeface="宋体" panose="02010600030101010101" pitchFamily="2" charset="-122"/>
              </a:rPr>
              <a:t>0</a:t>
            </a:r>
            <a:r>
              <a:rPr lang="zh-CN" altLang="en-US" sz="2000">
                <a:ea typeface="宋体" panose="02010600030101010101" pitchFamily="2" charset="-122"/>
              </a:rPr>
              <a:t>元素个数   *</a:t>
            </a:r>
            <a:r>
              <a:rPr lang="en-US" altLang="zh-CN" sz="2000">
                <a:ea typeface="宋体" panose="02010600030101010101" pitchFamily="2" charset="-122"/>
              </a:rPr>
              <a:t>/</a:t>
            </a:r>
          </a:p>
          <a:p>
            <a:pPr lvl="4" eaLnBrk="1" hangingPunct="1">
              <a:lnSpc>
                <a:spcPct val="110000"/>
              </a:lnSpc>
            </a:pPr>
            <a:r>
              <a:rPr lang="zh-CN" altLang="en-US" sz="2000">
                <a:ea typeface="宋体" panose="02010600030101010101" pitchFamily="2" charset="-122"/>
              </a:rPr>
              <a:t> </a:t>
            </a:r>
            <a:r>
              <a:rPr lang="en-US" altLang="zh-CN" sz="2000">
                <a:ea typeface="宋体" panose="02010600030101010101" pitchFamily="2" charset="-122"/>
              </a:rPr>
              <a:t>if  (a.data[p].col==col)</a:t>
            </a:r>
          </a:p>
          <a:p>
            <a:pPr lvl="4" eaLnBrk="1" hangingPunct="1">
              <a:lnSpc>
                <a:spcPct val="110000"/>
              </a:lnSpc>
            </a:pPr>
            <a:r>
              <a:rPr lang="en-US" altLang="zh-CN" sz="2000">
                <a:ea typeface="宋体" panose="02010600030101010101" pitchFamily="2" charset="-122"/>
              </a:rPr>
              <a:t>        {  b.data[q].row=a.data[p].col ;</a:t>
            </a:r>
          </a:p>
          <a:p>
            <a:pPr lvl="4" eaLnBrk="1" hangingPunct="1">
              <a:lnSpc>
                <a:spcPct val="110000"/>
              </a:lnSpc>
            </a:pPr>
            <a:r>
              <a:rPr lang="en-US" altLang="zh-CN" sz="2000">
                <a:ea typeface="宋体" panose="02010600030101010101" pitchFamily="2" charset="-122"/>
              </a:rPr>
              <a:t>            b.data[q].col=a.data[p].row ; </a:t>
            </a:r>
          </a:p>
          <a:p>
            <a:pPr lvl="4" eaLnBrk="1" hangingPunct="1">
              <a:lnSpc>
                <a:spcPct val="110000"/>
              </a:lnSpc>
            </a:pPr>
            <a:r>
              <a:rPr lang="en-US" altLang="zh-CN" sz="2000">
                <a:ea typeface="宋体" panose="02010600030101010101" pitchFamily="2" charset="-122"/>
              </a:rPr>
              <a:t>            b.data[q].value=a.data[p].value; </a:t>
            </a:r>
          </a:p>
          <a:p>
            <a:pPr lvl="4" eaLnBrk="1" hangingPunct="1">
              <a:lnSpc>
                <a:spcPct val="110000"/>
              </a:lnSpc>
            </a:pPr>
            <a:r>
              <a:rPr lang="en-US" altLang="zh-CN" sz="2000">
                <a:ea typeface="宋体" panose="02010600030101010101" pitchFamily="2" charset="-122"/>
              </a:rPr>
              <a:t>             q++ ;</a:t>
            </a:r>
          </a:p>
          <a:p>
            <a:pPr lvl="4" eaLnBrk="1" hangingPunct="1">
              <a:lnSpc>
                <a:spcPct val="110000"/>
              </a:lnSpc>
            </a:pPr>
            <a:r>
              <a:rPr lang="en-US" altLang="zh-CN" sz="2000">
                <a:ea typeface="宋体" panose="02010600030101010101" pitchFamily="2" charset="-122"/>
              </a:rPr>
              <a:t>}</a:t>
            </a:r>
          </a:p>
          <a:p>
            <a:pPr lvl="3" eaLnBrk="1" hangingPunct="1">
              <a:lnSpc>
                <a:spcPct val="110000"/>
              </a:lnSpc>
            </a:pPr>
            <a:r>
              <a:rPr lang="en-US" altLang="zh-CN" sz="2000">
                <a:ea typeface="宋体" panose="02010600030101010101" pitchFamily="2" charset="-122"/>
              </a:rPr>
              <a:t>}</a:t>
            </a:r>
          </a:p>
          <a:p>
            <a:pPr lvl="1" eaLnBrk="1" hangingPunct="1">
              <a:lnSpc>
                <a:spcPct val="110000"/>
              </a:lnSpc>
            </a:pPr>
            <a:r>
              <a:rPr lang="en-US" altLang="zh-CN" sz="200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147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147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6147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6147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6147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6147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6147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6147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6147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6147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61474">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361474">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361474">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361474">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361474">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36147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4"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2498" name="Rectangle 2"/>
          <p:cNvSpPr>
            <a:spLocks noGrp="1" noChangeArrowheads="1"/>
          </p:cNvSpPr>
          <p:nvPr>
            <p:ph/>
          </p:nvPr>
        </p:nvSpPr>
        <p:spPr>
          <a:xfrm>
            <a:off x="152400" y="149225"/>
            <a:ext cx="8686800" cy="6448425"/>
          </a:xfrm>
        </p:spPr>
        <p:txBody>
          <a:bodyPr/>
          <a:lstStyle/>
          <a:p>
            <a:pPr marL="0" indent="0" eaLnBrk="1" hangingPunct="1">
              <a:lnSpc>
                <a:spcPct val="110000"/>
              </a:lnSpc>
              <a:buFont typeface="Wingdings" panose="05000000000000000000" pitchFamily="2" charset="2"/>
              <a:buNone/>
            </a:pPr>
            <a:r>
              <a:rPr lang="zh-CN" altLang="en-US" b="1" smtClean="0">
                <a:solidFill>
                  <a:schemeClr val="folHlink"/>
                </a:solidFill>
                <a:latin typeface="宋体" panose="02010600030101010101" pitchFamily="2" charset="-122"/>
              </a:rPr>
              <a:t>算法分析</a:t>
            </a:r>
            <a:r>
              <a:rPr lang="zh-CN" altLang="en-US" b="1" smtClean="0">
                <a:latin typeface="宋体" panose="02010600030101010101" pitchFamily="2" charset="-122"/>
              </a:rPr>
              <a:t>：</a:t>
            </a:r>
            <a:endParaRPr lang="en-US" altLang="zh-CN" b="1" smtClean="0">
              <a:latin typeface="宋体" panose="02010600030101010101" pitchFamily="2" charset="-122"/>
            </a:endParaRPr>
          </a:p>
          <a:p>
            <a:pPr marL="0" indent="0" eaLnBrk="1" hangingPunct="1">
              <a:lnSpc>
                <a:spcPct val="110000"/>
              </a:lnSpc>
              <a:buFont typeface="Wingdings" panose="05000000000000000000" pitchFamily="2" charset="2"/>
              <a:buNone/>
            </a:pPr>
            <a:r>
              <a:rPr lang="en-US" altLang="zh-CN" sz="2800" b="1" smtClean="0">
                <a:latin typeface="宋体" panose="02010600030101010101" pitchFamily="2" charset="-122"/>
              </a:rPr>
              <a:t>    </a:t>
            </a:r>
            <a:r>
              <a:rPr lang="zh-CN" altLang="en-US" sz="2400" b="1" smtClean="0">
                <a:latin typeface="宋体" panose="02010600030101010101" pitchFamily="2" charset="-122"/>
              </a:rPr>
              <a:t>本算法主要的工作是在</a:t>
            </a:r>
            <a:r>
              <a:rPr lang="en-US" altLang="zh-CN" sz="2400" b="1" smtClean="0"/>
              <a:t>p</a:t>
            </a:r>
            <a:r>
              <a:rPr lang="zh-CN" altLang="en-US" sz="2400" b="1" smtClean="0">
                <a:latin typeface="宋体" panose="02010600030101010101" pitchFamily="2" charset="-122"/>
              </a:rPr>
              <a:t>和</a:t>
            </a:r>
            <a:r>
              <a:rPr lang="en-US" altLang="zh-CN" sz="2400" b="1" smtClean="0"/>
              <a:t>col</a:t>
            </a:r>
            <a:r>
              <a:rPr lang="zh-CN" altLang="en-US" sz="2400" b="1" smtClean="0">
                <a:latin typeface="宋体" panose="02010600030101010101" pitchFamily="2" charset="-122"/>
              </a:rPr>
              <a:t>的两个循环中完成的，故算法的时间复杂度为</a:t>
            </a:r>
            <a:r>
              <a:rPr lang="en-US" altLang="zh-CN" sz="2400" b="1" smtClean="0"/>
              <a:t>O(cn</a:t>
            </a:r>
            <a:r>
              <a:rPr lang="en-US" altLang="zh-CN" sz="2400" b="1" smtClean="0">
                <a:sym typeface="Symbol" panose="05050102010706020507" pitchFamily="18" charset="2"/>
              </a:rPr>
              <a:t></a:t>
            </a:r>
            <a:r>
              <a:rPr lang="en-US" altLang="zh-CN" sz="2400" b="1" smtClean="0"/>
              <a:t>tn)</a:t>
            </a:r>
            <a:r>
              <a:rPr lang="zh-CN" altLang="en-US" sz="2400" b="1" smtClean="0">
                <a:latin typeface="宋体" panose="02010600030101010101" pitchFamily="2" charset="-122"/>
              </a:rPr>
              <a:t>，即矩阵的列数和非</a:t>
            </a:r>
            <a:r>
              <a:rPr lang="en-US" altLang="zh-CN" sz="2400" b="1" smtClean="0"/>
              <a:t>0</a:t>
            </a:r>
            <a:r>
              <a:rPr lang="zh-CN" altLang="en-US" sz="2400" b="1" smtClean="0">
                <a:latin typeface="宋体" panose="02010600030101010101" pitchFamily="2" charset="-122"/>
              </a:rPr>
              <a:t>元素的个数的乘积成正比。</a:t>
            </a:r>
            <a:endParaRPr lang="en-US" altLang="zh-CN" sz="2400" b="1" smtClean="0">
              <a:latin typeface="宋体" panose="02010600030101010101" pitchFamily="2" charset="-122"/>
            </a:endParaRPr>
          </a:p>
          <a:p>
            <a:pPr marL="0" indent="0" eaLnBrk="1" hangingPunct="1">
              <a:lnSpc>
                <a:spcPct val="110000"/>
              </a:lnSpc>
              <a:buFont typeface="Wingdings" panose="05000000000000000000" pitchFamily="2" charset="2"/>
              <a:buNone/>
            </a:pPr>
            <a:r>
              <a:rPr lang="zh-CN" altLang="en-US" sz="2400" b="1" smtClean="0">
                <a:latin typeface="宋体" panose="02010600030101010101" pitchFamily="2" charset="-122"/>
              </a:rPr>
              <a:t>而一般传统矩阵的转置算法为：</a:t>
            </a:r>
          </a:p>
          <a:p>
            <a:pPr marL="533400" lvl="1" indent="0" eaLnBrk="1" hangingPunct="1">
              <a:lnSpc>
                <a:spcPct val="110000"/>
              </a:lnSpc>
              <a:buFontTx/>
              <a:buNone/>
            </a:pPr>
            <a:r>
              <a:rPr lang="en-US" altLang="zh-CN" sz="2400" b="1" smtClean="0"/>
              <a:t>for(col=1; col&lt;=n ;++col)</a:t>
            </a:r>
          </a:p>
          <a:p>
            <a:pPr marL="1079500" lvl="2" indent="0" eaLnBrk="1" hangingPunct="1">
              <a:lnSpc>
                <a:spcPct val="110000"/>
              </a:lnSpc>
              <a:buFont typeface="Wingdings" panose="05000000000000000000" pitchFamily="2" charset="2"/>
              <a:buNone/>
            </a:pPr>
            <a:r>
              <a:rPr lang="en-US" altLang="zh-CN" b="1" smtClean="0"/>
              <a:t>for(row=0 ; row&lt;=m ;++row)</a:t>
            </a:r>
          </a:p>
          <a:p>
            <a:pPr marL="1606550" lvl="3" indent="6350" eaLnBrk="1" hangingPunct="1">
              <a:lnSpc>
                <a:spcPct val="110000"/>
              </a:lnSpc>
              <a:buFontTx/>
              <a:buNone/>
            </a:pPr>
            <a:r>
              <a:rPr lang="en-US" altLang="zh-CN" sz="2400" b="1" smtClean="0"/>
              <a:t>b[col][row]=a[row][col] ;</a:t>
            </a:r>
          </a:p>
          <a:p>
            <a:pPr marL="0" indent="0" eaLnBrk="1" hangingPunct="1">
              <a:lnSpc>
                <a:spcPct val="110000"/>
              </a:lnSpc>
              <a:buFont typeface="Wingdings" panose="05000000000000000000" pitchFamily="2" charset="2"/>
              <a:buNone/>
            </a:pPr>
            <a:r>
              <a:rPr lang="en-US" altLang="zh-CN" sz="2400" b="1" smtClean="0">
                <a:latin typeface="宋体" panose="02010600030101010101" pitchFamily="2" charset="-122"/>
              </a:rPr>
              <a:t>    </a:t>
            </a:r>
            <a:r>
              <a:rPr lang="zh-CN" altLang="en-US" sz="2400" b="1" smtClean="0">
                <a:latin typeface="宋体" panose="02010600030101010101" pitchFamily="2" charset="-122"/>
              </a:rPr>
              <a:t>其时间复杂度为</a:t>
            </a:r>
            <a:r>
              <a:rPr lang="en-US" altLang="zh-CN" sz="2400" b="1" smtClean="0"/>
              <a:t>O(n</a:t>
            </a:r>
            <a:r>
              <a:rPr lang="en-US" altLang="zh-CN" sz="2400" b="1" smtClean="0">
                <a:sym typeface="Symbol" panose="05050102010706020507" pitchFamily="18" charset="2"/>
              </a:rPr>
              <a:t></a:t>
            </a:r>
            <a:r>
              <a:rPr lang="en-US" altLang="zh-CN" sz="2400" b="1" smtClean="0"/>
              <a:t>m)</a:t>
            </a:r>
            <a:r>
              <a:rPr lang="zh-CN" altLang="en-US" sz="2400" b="1" smtClean="0">
                <a:latin typeface="宋体" panose="02010600030101010101" pitchFamily="2" charset="-122"/>
              </a:rPr>
              <a:t>。当非零元素的个数</a:t>
            </a:r>
            <a:r>
              <a:rPr lang="en-US" altLang="zh-CN" sz="2400" b="1" smtClean="0"/>
              <a:t>tn</a:t>
            </a:r>
            <a:r>
              <a:rPr lang="zh-CN" altLang="en-US" sz="2400" b="1" smtClean="0">
                <a:latin typeface="宋体" panose="02010600030101010101" pitchFamily="2" charset="-122"/>
              </a:rPr>
              <a:t>和</a:t>
            </a:r>
            <a:r>
              <a:rPr lang="en-US" altLang="zh-CN" sz="2400" b="1" smtClean="0"/>
              <a:t>m</a:t>
            </a:r>
            <a:r>
              <a:rPr lang="en-US" altLang="zh-CN" sz="2400" b="1" smtClean="0">
                <a:sym typeface="Symbol" panose="05050102010706020507" pitchFamily="18" charset="2"/>
              </a:rPr>
              <a:t></a:t>
            </a:r>
            <a:r>
              <a:rPr lang="en-US" altLang="zh-CN" sz="2400" b="1" smtClean="0"/>
              <a:t>n</a:t>
            </a:r>
            <a:r>
              <a:rPr lang="zh-CN" altLang="en-US" sz="2400" b="1" smtClean="0">
                <a:latin typeface="宋体" panose="02010600030101010101" pitchFamily="2" charset="-122"/>
              </a:rPr>
              <a:t>同数量级时，算法</a:t>
            </a:r>
            <a:r>
              <a:rPr lang="en-US" altLang="zh-CN" sz="2400" b="1" smtClean="0"/>
              <a:t>TransMatrix</a:t>
            </a:r>
            <a:r>
              <a:rPr lang="zh-CN" altLang="en-US" sz="2400" b="1" smtClean="0">
                <a:latin typeface="宋体" panose="02010600030101010101" pitchFamily="2" charset="-122"/>
              </a:rPr>
              <a:t>的时间复杂度为</a:t>
            </a:r>
            <a:r>
              <a:rPr lang="en-US" altLang="zh-CN" sz="2400" b="1" smtClean="0"/>
              <a:t>O(m</a:t>
            </a:r>
            <a:r>
              <a:rPr lang="en-US" altLang="zh-CN" sz="2400" b="1" smtClean="0">
                <a:sym typeface="Symbol" panose="05050102010706020507" pitchFamily="18" charset="2"/>
              </a:rPr>
              <a:t></a:t>
            </a:r>
            <a:r>
              <a:rPr lang="en-US" altLang="zh-CN" sz="2400" b="1" smtClean="0"/>
              <a:t>n</a:t>
            </a:r>
            <a:r>
              <a:rPr lang="en-US" altLang="zh-CN" sz="2400" b="1" baseline="20000" smtClean="0"/>
              <a:t>2</a:t>
            </a:r>
            <a:r>
              <a:rPr lang="en-US" altLang="zh-CN" sz="2400" b="1" smtClean="0"/>
              <a:t>)</a:t>
            </a:r>
            <a:r>
              <a:rPr lang="zh-CN" altLang="en-US" sz="2400" b="1" smtClean="0">
                <a:latin typeface="宋体" panose="02010600030101010101" pitchFamily="2" charset="-122"/>
              </a:rPr>
              <a:t>。</a:t>
            </a:r>
          </a:p>
          <a:p>
            <a:pPr marL="0" indent="0" eaLnBrk="1" hangingPunct="1">
              <a:lnSpc>
                <a:spcPct val="110000"/>
              </a:lnSpc>
              <a:buFont typeface="Wingdings" panose="05000000000000000000" pitchFamily="2" charset="2"/>
              <a:buNone/>
            </a:pPr>
            <a:r>
              <a:rPr lang="zh-CN" altLang="en-US" sz="2400" b="1" smtClean="0">
                <a:latin typeface="宋体" panose="02010600030101010101" pitchFamily="2" charset="-122"/>
              </a:rPr>
              <a:t>    由此可见，虽然节省了存储空间，但时间复杂度却大大增加。所以上述算法只适合于稀疏矩阵中非</a:t>
            </a:r>
            <a:r>
              <a:rPr lang="en-US" altLang="zh-CN" sz="2400" b="1" smtClean="0"/>
              <a:t>0</a:t>
            </a:r>
            <a:r>
              <a:rPr lang="zh-CN" altLang="en-US" sz="2400" b="1" smtClean="0">
                <a:latin typeface="宋体" panose="02010600030101010101" pitchFamily="2" charset="-122"/>
              </a:rPr>
              <a:t>元素的个数</a:t>
            </a:r>
            <a:r>
              <a:rPr lang="en-US" altLang="zh-CN" sz="2400" b="1" smtClean="0"/>
              <a:t>tn</a:t>
            </a:r>
            <a:r>
              <a:rPr lang="zh-CN" altLang="en-US" sz="2400" b="1" smtClean="0">
                <a:latin typeface="宋体" panose="02010600030101010101" pitchFamily="2" charset="-122"/>
              </a:rPr>
              <a:t>远远小于</a:t>
            </a:r>
            <a:r>
              <a:rPr lang="en-US" altLang="zh-CN" sz="2400" b="1" smtClean="0"/>
              <a:t>m</a:t>
            </a:r>
            <a:r>
              <a:rPr lang="en-US" altLang="zh-CN" sz="2400" b="1" smtClean="0">
                <a:sym typeface="Symbol" panose="05050102010706020507" pitchFamily="18" charset="2"/>
              </a:rPr>
              <a:t></a:t>
            </a:r>
            <a:r>
              <a:rPr lang="en-US" altLang="zh-CN" sz="2400" b="1" smtClean="0"/>
              <a:t>n</a:t>
            </a:r>
            <a:r>
              <a:rPr lang="zh-CN" altLang="en-US" sz="2400" b="1" smtClean="0"/>
              <a:t>的情况</a:t>
            </a:r>
            <a:r>
              <a:rPr lang="zh-CN" altLang="en-US" sz="2400" b="1" smtClean="0">
                <a:latin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249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249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249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6249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6249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62498">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62498">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6249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8"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p:nvPr>
        </p:nvSpPr>
        <p:spPr>
          <a:xfrm>
            <a:off x="152400" y="188913"/>
            <a:ext cx="8812213" cy="6408737"/>
          </a:xfrm>
        </p:spPr>
        <p:txBody>
          <a:bodyPr/>
          <a:lstStyle/>
          <a:p>
            <a:pPr marL="0" indent="0" eaLnBrk="1" hangingPunct="1">
              <a:lnSpc>
                <a:spcPct val="110000"/>
              </a:lnSpc>
              <a:buFont typeface="Wingdings" panose="05000000000000000000" pitchFamily="2" charset="2"/>
              <a:buNone/>
            </a:pPr>
            <a:r>
              <a:rPr lang="zh-CN" altLang="en-US" b="1" smtClean="0">
                <a:solidFill>
                  <a:schemeClr val="folHlink"/>
                </a:solidFill>
                <a:latin typeface="宋体" panose="02010600030101010101" pitchFamily="2" charset="-122"/>
              </a:rPr>
              <a:t>方法二</a:t>
            </a:r>
            <a:r>
              <a:rPr lang="en-US" altLang="zh-CN" b="1" smtClean="0">
                <a:latin typeface="宋体" panose="02010600030101010101" pitchFamily="2" charset="-122"/>
              </a:rPr>
              <a:t>(</a:t>
            </a:r>
            <a:r>
              <a:rPr lang="zh-CN" altLang="en-US" b="1" smtClean="0">
                <a:solidFill>
                  <a:schemeClr val="accent1"/>
                </a:solidFill>
                <a:latin typeface="宋体" panose="02010600030101010101" pitchFamily="2" charset="-122"/>
              </a:rPr>
              <a:t>快速转置的算法</a:t>
            </a:r>
            <a:r>
              <a:rPr lang="en-US" altLang="zh-CN" b="1" smtClean="0">
                <a:latin typeface="宋体" panose="02010600030101010101" pitchFamily="2" charset="-122"/>
              </a:rPr>
              <a:t>)</a:t>
            </a:r>
            <a:r>
              <a:rPr lang="en-US" altLang="zh-CN" smtClean="0">
                <a:latin typeface="宋体" panose="02010600030101010101" pitchFamily="2" charset="-122"/>
              </a:rPr>
              <a:t> </a:t>
            </a:r>
          </a:p>
          <a:p>
            <a:pPr marL="0" indent="0" eaLnBrk="1" hangingPunct="1">
              <a:lnSpc>
                <a:spcPct val="110000"/>
              </a:lnSpc>
              <a:buFont typeface="Wingdings" panose="05000000000000000000" pitchFamily="2" charset="2"/>
              <a:buNone/>
            </a:pPr>
            <a:r>
              <a:rPr lang="zh-CN" altLang="en-US" b="1" smtClean="0">
                <a:solidFill>
                  <a:schemeClr val="folHlink"/>
                </a:solidFill>
                <a:latin typeface="宋体" panose="02010600030101010101" pitchFamily="2" charset="-122"/>
              </a:rPr>
              <a:t>算法思想</a:t>
            </a:r>
            <a:r>
              <a:rPr lang="zh-CN" altLang="en-US" smtClean="0">
                <a:latin typeface="宋体" panose="02010600030101010101" pitchFamily="2" charset="-122"/>
              </a:rPr>
              <a:t>：</a:t>
            </a:r>
            <a:r>
              <a:rPr lang="zh-CN" altLang="en-US" sz="2400" b="1" smtClean="0">
                <a:latin typeface="宋体" panose="02010600030101010101" pitchFamily="2" charset="-122"/>
              </a:rPr>
              <a:t>直接按照稀疏矩阵</a:t>
            </a:r>
            <a:r>
              <a:rPr lang="en-US" altLang="zh-CN" sz="2400" b="1" smtClean="0"/>
              <a:t>A</a:t>
            </a:r>
            <a:r>
              <a:rPr lang="zh-CN" altLang="en-US" sz="2400" b="1" smtClean="0"/>
              <a:t>的</a:t>
            </a:r>
            <a:r>
              <a:rPr lang="zh-CN" altLang="en-US" sz="2400" b="1" smtClean="0">
                <a:latin typeface="宋体" panose="02010600030101010101" pitchFamily="2" charset="-122"/>
              </a:rPr>
              <a:t>三元组表</a:t>
            </a:r>
            <a:r>
              <a:rPr lang="en-US" altLang="zh-CN" sz="2400" b="1" smtClean="0"/>
              <a:t>a.data</a:t>
            </a:r>
            <a:r>
              <a:rPr lang="zh-CN" altLang="en-US" sz="2400" b="1" smtClean="0">
                <a:latin typeface="宋体" panose="02010600030101010101" pitchFamily="2" charset="-122"/>
              </a:rPr>
              <a:t>的</a:t>
            </a:r>
            <a:r>
              <a:rPr lang="zh-CN" altLang="en-US" sz="2400" b="1" smtClean="0">
                <a:solidFill>
                  <a:schemeClr val="accent1"/>
                </a:solidFill>
                <a:latin typeface="宋体" panose="02010600030101010101" pitchFamily="2" charset="-122"/>
              </a:rPr>
              <a:t>次序依次顺序转换</a:t>
            </a:r>
            <a:r>
              <a:rPr lang="zh-CN" altLang="en-US" sz="2400" b="1" smtClean="0">
                <a:latin typeface="宋体" panose="02010600030101010101" pitchFamily="2" charset="-122"/>
              </a:rPr>
              <a:t>，并将转换后的三元组</a:t>
            </a:r>
            <a:r>
              <a:rPr lang="zh-CN" altLang="en-US" sz="2400" b="1" smtClean="0">
                <a:solidFill>
                  <a:schemeClr val="folHlink"/>
                </a:solidFill>
                <a:latin typeface="宋体" panose="02010600030101010101" pitchFamily="2" charset="-122"/>
              </a:rPr>
              <a:t>放置于</a:t>
            </a:r>
            <a:r>
              <a:rPr lang="zh-CN" altLang="en-US" sz="2400" b="1" smtClean="0">
                <a:latin typeface="宋体" panose="02010600030101010101" pitchFamily="2" charset="-122"/>
              </a:rPr>
              <a:t>三元组表</a:t>
            </a:r>
            <a:r>
              <a:rPr lang="en-US" altLang="zh-CN" sz="2400" b="1" smtClean="0"/>
              <a:t>b.data</a:t>
            </a:r>
            <a:r>
              <a:rPr lang="zh-CN" altLang="en-US" sz="2400" b="1" smtClean="0">
                <a:latin typeface="宋体" panose="02010600030101010101" pitchFamily="2" charset="-122"/>
              </a:rPr>
              <a:t>的</a:t>
            </a:r>
            <a:r>
              <a:rPr lang="zh-CN" altLang="en-US" sz="2400" b="1" smtClean="0">
                <a:solidFill>
                  <a:schemeClr val="accent1"/>
                </a:solidFill>
                <a:latin typeface="宋体" panose="02010600030101010101" pitchFamily="2" charset="-122"/>
              </a:rPr>
              <a:t>恰当位置</a:t>
            </a:r>
            <a:r>
              <a:rPr lang="zh-CN" altLang="en-US" sz="2400" b="1" smtClean="0">
                <a:latin typeface="宋体" panose="02010600030101010101" pitchFamily="2" charset="-122"/>
              </a:rPr>
              <a:t>。</a:t>
            </a:r>
          </a:p>
          <a:p>
            <a:pPr marL="0" indent="0" eaLnBrk="1" hangingPunct="1">
              <a:lnSpc>
                <a:spcPct val="110000"/>
              </a:lnSpc>
              <a:buFont typeface="Wingdings" panose="05000000000000000000" pitchFamily="2" charset="2"/>
              <a:buNone/>
            </a:pPr>
            <a:r>
              <a:rPr lang="zh-CN" altLang="en-US" sz="2400" b="1" smtClean="0">
                <a:latin typeface="宋体" panose="02010600030101010101" pitchFamily="2" charset="-122"/>
              </a:rPr>
              <a:t>    </a:t>
            </a:r>
            <a:r>
              <a:rPr lang="zh-CN" altLang="en-US" sz="2400" b="1" smtClean="0">
                <a:solidFill>
                  <a:schemeClr val="folHlink"/>
                </a:solidFill>
                <a:latin typeface="宋体" panose="02010600030101010101" pitchFamily="2" charset="-122"/>
              </a:rPr>
              <a:t>前提</a:t>
            </a:r>
            <a:r>
              <a:rPr lang="zh-CN" altLang="en-US" sz="2400" b="1" smtClean="0">
                <a:latin typeface="宋体" panose="02010600030101010101" pitchFamily="2" charset="-122"/>
              </a:rPr>
              <a:t>：若能预先确定原矩阵</a:t>
            </a:r>
            <a:r>
              <a:rPr lang="en-US" altLang="zh-CN" sz="2400" b="1" smtClean="0"/>
              <a:t>A</a:t>
            </a:r>
            <a:r>
              <a:rPr lang="zh-CN" altLang="en-US" sz="2400" b="1" smtClean="0"/>
              <a:t>中每一列的</a:t>
            </a:r>
            <a:r>
              <a:rPr lang="en-US" altLang="zh-CN" sz="2400" b="1" smtClean="0"/>
              <a:t>(</a:t>
            </a:r>
            <a:r>
              <a:rPr lang="zh-CN" altLang="en-US" sz="2400" b="1" smtClean="0"/>
              <a:t>即</a:t>
            </a:r>
            <a:r>
              <a:rPr lang="en-US" altLang="zh-CN" sz="2400" b="1" smtClean="0"/>
              <a:t>B</a:t>
            </a:r>
            <a:r>
              <a:rPr lang="zh-CN" altLang="en-US" sz="2400" b="1" smtClean="0"/>
              <a:t>中每一行</a:t>
            </a:r>
            <a:r>
              <a:rPr lang="en-US" altLang="zh-CN" sz="2400" b="1" smtClean="0"/>
              <a:t>)</a:t>
            </a:r>
            <a:r>
              <a:rPr lang="zh-CN" altLang="en-US" sz="2400" b="1" smtClean="0"/>
              <a:t>第一个非</a:t>
            </a:r>
            <a:r>
              <a:rPr lang="en-US" altLang="zh-CN" sz="2400" b="1" smtClean="0"/>
              <a:t>0</a:t>
            </a:r>
            <a:r>
              <a:rPr lang="zh-CN" altLang="en-US" sz="2400" b="1" smtClean="0"/>
              <a:t>元素在</a:t>
            </a:r>
            <a:r>
              <a:rPr lang="en-US" altLang="zh-CN" sz="2400" b="1" smtClean="0"/>
              <a:t>b.data</a:t>
            </a:r>
            <a:r>
              <a:rPr lang="zh-CN" altLang="en-US" sz="2400" b="1" smtClean="0"/>
              <a:t>中应有</a:t>
            </a:r>
            <a:r>
              <a:rPr lang="zh-CN" altLang="en-US" sz="2400" b="1" smtClean="0">
                <a:latin typeface="宋体" panose="02010600030101010101" pitchFamily="2" charset="-122"/>
              </a:rPr>
              <a:t>的位置，则在作转置时就可直接放在</a:t>
            </a:r>
            <a:r>
              <a:rPr lang="en-US" altLang="zh-CN" sz="2400" b="1" smtClean="0"/>
              <a:t>b.data</a:t>
            </a:r>
            <a:r>
              <a:rPr lang="zh-CN" altLang="en-US" sz="2400" b="1" smtClean="0"/>
              <a:t>中恰当</a:t>
            </a:r>
            <a:r>
              <a:rPr lang="zh-CN" altLang="en-US" sz="2400" b="1" smtClean="0">
                <a:latin typeface="宋体" panose="02010600030101010101" pitchFamily="2" charset="-122"/>
              </a:rPr>
              <a:t>的位置。因此，应</a:t>
            </a:r>
            <a:r>
              <a:rPr lang="zh-CN" altLang="en-US" sz="2400" b="1" smtClean="0">
                <a:solidFill>
                  <a:schemeClr val="folHlink"/>
                </a:solidFill>
                <a:latin typeface="宋体" panose="02010600030101010101" pitchFamily="2" charset="-122"/>
              </a:rPr>
              <a:t>先求得</a:t>
            </a:r>
            <a:r>
              <a:rPr lang="en-US" altLang="zh-CN" sz="2400" b="1" smtClean="0">
                <a:solidFill>
                  <a:schemeClr val="folHlink"/>
                </a:solidFill>
              </a:rPr>
              <a:t>A</a:t>
            </a:r>
            <a:r>
              <a:rPr lang="zh-CN" altLang="en-US" sz="2400" b="1" smtClean="0">
                <a:solidFill>
                  <a:schemeClr val="folHlink"/>
                </a:solidFill>
              </a:rPr>
              <a:t>中每一列的非</a:t>
            </a:r>
            <a:r>
              <a:rPr lang="en-US" altLang="zh-CN" sz="2400" b="1" smtClean="0">
                <a:solidFill>
                  <a:schemeClr val="folHlink"/>
                </a:solidFill>
              </a:rPr>
              <a:t>0</a:t>
            </a:r>
            <a:r>
              <a:rPr lang="zh-CN" altLang="en-US" sz="2400" b="1" smtClean="0">
                <a:solidFill>
                  <a:schemeClr val="folHlink"/>
                </a:solidFill>
              </a:rPr>
              <a:t>元素个数</a:t>
            </a:r>
            <a:r>
              <a:rPr lang="zh-CN" altLang="en-US" sz="2400" b="1" smtClean="0">
                <a:latin typeface="宋体" panose="02010600030101010101" pitchFamily="2" charset="-122"/>
              </a:rPr>
              <a:t>。</a:t>
            </a:r>
          </a:p>
          <a:p>
            <a:pPr marL="0" indent="0" eaLnBrk="1" hangingPunct="1">
              <a:lnSpc>
                <a:spcPct val="110000"/>
              </a:lnSpc>
              <a:buFont typeface="Wingdings" panose="05000000000000000000" pitchFamily="2" charset="2"/>
              <a:buNone/>
            </a:pPr>
            <a:r>
              <a:rPr lang="zh-CN" altLang="en-US" sz="2400" b="1" smtClean="0">
                <a:latin typeface="宋体" panose="02010600030101010101" pitchFamily="2" charset="-122"/>
              </a:rPr>
              <a:t>附设两个辅助向量</a:t>
            </a:r>
            <a:r>
              <a:rPr lang="en-US" altLang="zh-CN" sz="2400" b="1" smtClean="0"/>
              <a:t>num[ ]</a:t>
            </a:r>
            <a:r>
              <a:rPr lang="zh-CN" altLang="en-US" sz="2400" b="1" smtClean="0">
                <a:latin typeface="宋体" panose="02010600030101010101" pitchFamily="2" charset="-122"/>
              </a:rPr>
              <a:t>和</a:t>
            </a:r>
            <a:r>
              <a:rPr lang="en-US" altLang="zh-CN" sz="2400" b="1" smtClean="0"/>
              <a:t>cpot[ ] </a:t>
            </a:r>
            <a:r>
              <a:rPr lang="zh-CN" altLang="en-US" sz="2400" b="1" smtClean="0">
                <a:latin typeface="宋体" panose="02010600030101010101" pitchFamily="2" charset="-122"/>
              </a:rPr>
              <a:t>。</a:t>
            </a:r>
            <a:endParaRPr lang="zh-CN" altLang="en-US" sz="2400" b="1" smtClean="0"/>
          </a:p>
          <a:p>
            <a:pPr marL="533400" lvl="1" indent="0" eaLnBrk="1" hangingPunct="1">
              <a:lnSpc>
                <a:spcPct val="110000"/>
              </a:lnSpc>
              <a:buFontTx/>
              <a:buNone/>
            </a:pPr>
            <a:r>
              <a:rPr lang="zh-CN" altLang="en-US" sz="2400" b="1" smtClean="0">
                <a:solidFill>
                  <a:schemeClr val="folHlink"/>
                </a:solidFill>
                <a:latin typeface="宋体" panose="02010600030101010101" pitchFamily="2" charset="-122"/>
              </a:rPr>
              <a:t>◆</a:t>
            </a:r>
            <a:r>
              <a:rPr lang="zh-CN" altLang="en-US" sz="2400" b="1" smtClean="0">
                <a:latin typeface="宋体" panose="02010600030101010101" pitchFamily="2" charset="-122"/>
              </a:rPr>
              <a:t> </a:t>
            </a:r>
            <a:r>
              <a:rPr lang="en-US" altLang="zh-CN" sz="2400" b="1" smtClean="0"/>
              <a:t>num[col]</a:t>
            </a:r>
            <a:r>
              <a:rPr lang="zh-CN" altLang="en-US" sz="2400" b="1" smtClean="0">
                <a:latin typeface="宋体" panose="02010600030101010101" pitchFamily="2" charset="-122"/>
              </a:rPr>
              <a:t>：统计</a:t>
            </a:r>
            <a:r>
              <a:rPr lang="en-US" altLang="zh-CN" sz="2400" b="1" smtClean="0"/>
              <a:t>A</a:t>
            </a:r>
            <a:r>
              <a:rPr lang="zh-CN" altLang="en-US" sz="2400" b="1" smtClean="0">
                <a:latin typeface="宋体" panose="02010600030101010101" pitchFamily="2" charset="-122"/>
              </a:rPr>
              <a:t>中第</a:t>
            </a:r>
            <a:r>
              <a:rPr lang="en-US" altLang="zh-CN" sz="2400" b="1" smtClean="0"/>
              <a:t>col</a:t>
            </a:r>
            <a:r>
              <a:rPr lang="zh-CN" altLang="en-US" sz="2400" b="1" smtClean="0">
                <a:latin typeface="宋体" panose="02010600030101010101" pitchFamily="2" charset="-122"/>
              </a:rPr>
              <a:t>列中非</a:t>
            </a:r>
            <a:r>
              <a:rPr lang="en-US" altLang="zh-CN" sz="2400" b="1" smtClean="0"/>
              <a:t>0</a:t>
            </a:r>
            <a:r>
              <a:rPr lang="zh-CN" altLang="en-US" sz="2400" b="1" smtClean="0">
                <a:latin typeface="宋体" panose="02010600030101010101" pitchFamily="2" charset="-122"/>
              </a:rPr>
              <a:t>元素的个数</a:t>
            </a:r>
            <a:r>
              <a:rPr lang="zh-CN" altLang="en-US" sz="2400" b="1" smtClean="0"/>
              <a:t>；</a:t>
            </a:r>
            <a:endParaRPr lang="zh-CN" altLang="en-US" sz="2400" b="1" smtClean="0">
              <a:latin typeface="宋体" panose="02010600030101010101" pitchFamily="2" charset="-122"/>
            </a:endParaRPr>
          </a:p>
          <a:p>
            <a:pPr marL="533400" lvl="1" indent="0" eaLnBrk="1" hangingPunct="1">
              <a:lnSpc>
                <a:spcPct val="110000"/>
              </a:lnSpc>
              <a:buFontTx/>
              <a:buNone/>
            </a:pPr>
            <a:r>
              <a:rPr lang="zh-CN" altLang="en-US" sz="2400" b="1" smtClean="0">
                <a:solidFill>
                  <a:schemeClr val="folHlink"/>
                </a:solidFill>
                <a:latin typeface="宋体" panose="02010600030101010101" pitchFamily="2" charset="-122"/>
              </a:rPr>
              <a:t>◆</a:t>
            </a:r>
            <a:r>
              <a:rPr lang="zh-CN" altLang="en-US" sz="2400" b="1" smtClean="0"/>
              <a:t>  </a:t>
            </a:r>
            <a:r>
              <a:rPr lang="en-US" altLang="zh-CN" sz="2400" b="1" smtClean="0"/>
              <a:t>cpot[col] </a:t>
            </a:r>
            <a:r>
              <a:rPr lang="zh-CN" altLang="en-US" sz="2400" b="1" smtClean="0">
                <a:latin typeface="宋体" panose="02010600030101010101" pitchFamily="2" charset="-122"/>
              </a:rPr>
              <a:t>：指示</a:t>
            </a:r>
            <a:r>
              <a:rPr lang="en-US" altLang="zh-CN" sz="2400" b="1" smtClean="0"/>
              <a:t>A</a:t>
            </a:r>
            <a:r>
              <a:rPr lang="zh-CN" altLang="en-US" sz="2400" b="1" smtClean="0">
                <a:latin typeface="宋体" panose="02010600030101010101" pitchFamily="2" charset="-122"/>
              </a:rPr>
              <a:t>中第一个非</a:t>
            </a:r>
            <a:r>
              <a:rPr lang="en-US" altLang="zh-CN" sz="2400" b="1" smtClean="0"/>
              <a:t>0</a:t>
            </a:r>
            <a:r>
              <a:rPr lang="zh-CN" altLang="en-US" sz="2400" b="1" smtClean="0">
                <a:latin typeface="宋体" panose="02010600030101010101" pitchFamily="2" charset="-122"/>
              </a:rPr>
              <a:t>元素在</a:t>
            </a:r>
            <a:r>
              <a:rPr lang="en-US" altLang="zh-CN" sz="2400" b="1" smtClean="0"/>
              <a:t>b.data</a:t>
            </a:r>
            <a:r>
              <a:rPr lang="zh-CN" altLang="en-US" sz="2400" b="1" smtClean="0"/>
              <a:t>中的恰当</a:t>
            </a:r>
            <a:r>
              <a:rPr lang="zh-CN" altLang="en-US" sz="2400" b="1" smtClean="0">
                <a:latin typeface="宋体" panose="02010600030101010101" pitchFamily="2" charset="-122"/>
              </a:rPr>
              <a:t>位置。</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p:nvPr>
        </p:nvSpPr>
        <p:spPr>
          <a:xfrm>
            <a:off x="152400" y="142875"/>
            <a:ext cx="8839200" cy="622300"/>
          </a:xfrm>
        </p:spPr>
        <p:txBody>
          <a:bodyPr/>
          <a:lstStyle/>
          <a:p>
            <a:pPr marL="0" indent="0" eaLnBrk="1" hangingPunct="1">
              <a:buFont typeface="Wingdings" panose="05000000000000000000" pitchFamily="2" charset="2"/>
              <a:buNone/>
            </a:pPr>
            <a:r>
              <a:rPr lang="zh-CN" altLang="en-US" b="1" smtClean="0">
                <a:latin typeface="宋体" panose="02010600030101010101" pitchFamily="2" charset="-122"/>
              </a:rPr>
              <a:t> 位置对应关系：</a:t>
            </a:r>
          </a:p>
        </p:txBody>
      </p:sp>
      <p:sp>
        <p:nvSpPr>
          <p:cNvPr id="67587" name="Line 3"/>
          <p:cNvSpPr>
            <a:spLocks noChangeShapeType="1"/>
          </p:cNvSpPr>
          <p:nvPr/>
        </p:nvSpPr>
        <p:spPr bwMode="auto">
          <a:xfrm>
            <a:off x="914400" y="6858000"/>
            <a:ext cx="76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67588" name="Group 4"/>
          <p:cNvGrpSpPr>
            <a:grpSpLocks/>
          </p:cNvGrpSpPr>
          <p:nvPr/>
        </p:nvGrpSpPr>
        <p:grpSpPr bwMode="auto">
          <a:xfrm>
            <a:off x="576263" y="690563"/>
            <a:ext cx="7594600" cy="1082675"/>
            <a:chOff x="363" y="3427"/>
            <a:chExt cx="4784" cy="682"/>
          </a:xfrm>
        </p:grpSpPr>
        <p:sp>
          <p:nvSpPr>
            <p:cNvPr id="67623" name="Rectangle 5"/>
            <p:cNvSpPr>
              <a:spLocks noChangeArrowheads="1"/>
            </p:cNvSpPr>
            <p:nvPr/>
          </p:nvSpPr>
          <p:spPr bwMode="auto">
            <a:xfrm>
              <a:off x="432" y="3427"/>
              <a:ext cx="102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800">
                  <a:ea typeface="宋体" panose="02010600030101010101" pitchFamily="2" charset="-122"/>
                  <a:cs typeface="楷体_GB2312"/>
                </a:rPr>
                <a:t>cpot[1]=1</a:t>
              </a:r>
            </a:p>
          </p:txBody>
        </p:sp>
        <p:sp>
          <p:nvSpPr>
            <p:cNvPr id="67624" name="Rectangle 6"/>
            <p:cNvSpPr>
              <a:spLocks noChangeArrowheads="1"/>
            </p:cNvSpPr>
            <p:nvPr/>
          </p:nvSpPr>
          <p:spPr bwMode="auto">
            <a:xfrm>
              <a:off x="432" y="3792"/>
              <a:ext cx="4715"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buClr>
                  <a:schemeClr val="accent2"/>
                </a:buClr>
                <a:buSzPct val="80000"/>
                <a:buFont typeface="Wingdings" panose="05000000000000000000" pitchFamily="2" charset="2"/>
                <a:buNone/>
              </a:pPr>
              <a:r>
                <a:rPr lang="en-US" altLang="zh-CN" sz="2800">
                  <a:ea typeface="宋体" panose="02010600030101010101" pitchFamily="2" charset="-122"/>
                  <a:cs typeface="楷体_GB2312"/>
                </a:rPr>
                <a:t>cpot[col]=cpot[col-1]+num[col-1]       2≦col≦a.cn</a:t>
              </a:r>
            </a:p>
          </p:txBody>
        </p:sp>
        <p:sp>
          <p:nvSpPr>
            <p:cNvPr id="67625" name="AutoShape 7"/>
            <p:cNvSpPr>
              <a:spLocks/>
            </p:cNvSpPr>
            <p:nvPr/>
          </p:nvSpPr>
          <p:spPr bwMode="auto">
            <a:xfrm>
              <a:off x="363" y="3570"/>
              <a:ext cx="68" cy="499"/>
            </a:xfrm>
            <a:prstGeom prst="leftBrace">
              <a:avLst>
                <a:gd name="adj1" fmla="val 61152"/>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grpSp>
      <p:sp>
        <p:nvSpPr>
          <p:cNvPr id="67589" name="Rectangle 8"/>
          <p:cNvSpPr>
            <a:spLocks noChangeArrowheads="1"/>
          </p:cNvSpPr>
          <p:nvPr/>
        </p:nvSpPr>
        <p:spPr bwMode="auto">
          <a:xfrm>
            <a:off x="228600" y="2209800"/>
            <a:ext cx="8839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683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8745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655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lnSpc>
                <a:spcPct val="110000"/>
              </a:lnSpc>
              <a:buClr>
                <a:schemeClr val="accent2"/>
              </a:buClr>
              <a:buSzPct val="80000"/>
              <a:buFont typeface="Wingdings" panose="05000000000000000000" pitchFamily="2" charset="2"/>
              <a:buNone/>
            </a:pPr>
            <a:r>
              <a:rPr lang="zh-CN" altLang="en-US" sz="2800">
                <a:latin typeface="宋体" panose="02010600030101010101" pitchFamily="2" charset="-122"/>
                <a:ea typeface="宋体" panose="02010600030101010101" pitchFamily="2" charset="-122"/>
                <a:cs typeface="楷体_GB2312"/>
              </a:rPr>
              <a:t>    矩阵</a:t>
            </a:r>
            <a:r>
              <a:rPr lang="en-US" altLang="zh-CN" sz="2800">
                <a:ea typeface="宋体" panose="02010600030101010101" pitchFamily="2" charset="-122"/>
                <a:cs typeface="楷体_GB2312"/>
              </a:rPr>
              <a:t>A</a:t>
            </a:r>
            <a:r>
              <a:rPr lang="zh-CN" altLang="en-US" sz="2800">
                <a:latin typeface="宋体" panose="02010600030101010101" pitchFamily="2" charset="-122"/>
                <a:ea typeface="宋体" panose="02010600030101010101" pitchFamily="2" charset="-122"/>
                <a:cs typeface="楷体_GB2312"/>
              </a:rPr>
              <a:t>的三元组表求得</a:t>
            </a:r>
            <a:r>
              <a:rPr lang="en-US" altLang="zh-CN" sz="2800">
                <a:ea typeface="宋体" panose="02010600030101010101" pitchFamily="2" charset="-122"/>
                <a:cs typeface="楷体_GB2312"/>
              </a:rPr>
              <a:t>num[col]</a:t>
            </a:r>
            <a:r>
              <a:rPr lang="zh-CN" altLang="en-US" sz="2800">
                <a:latin typeface="宋体" panose="02010600030101010101" pitchFamily="2" charset="-122"/>
                <a:ea typeface="宋体" panose="02010600030101010101" pitchFamily="2" charset="-122"/>
                <a:cs typeface="楷体_GB2312"/>
              </a:rPr>
              <a:t>和</a:t>
            </a:r>
            <a:r>
              <a:rPr lang="en-US" altLang="zh-CN" sz="2800">
                <a:ea typeface="宋体" panose="02010600030101010101" pitchFamily="2" charset="-122"/>
                <a:cs typeface="楷体_GB2312"/>
              </a:rPr>
              <a:t>cpot[col]</a:t>
            </a:r>
            <a:r>
              <a:rPr lang="zh-CN" altLang="en-US" sz="2800">
                <a:latin typeface="宋体" panose="02010600030101010101" pitchFamily="2" charset="-122"/>
                <a:ea typeface="宋体" panose="02010600030101010101" pitchFamily="2" charset="-122"/>
                <a:cs typeface="楷体_GB2312"/>
              </a:rPr>
              <a:t>的值</a:t>
            </a:r>
            <a:r>
              <a:rPr lang="en-US" altLang="zh-CN" sz="2800">
                <a:latin typeface="宋体" panose="02010600030101010101" pitchFamily="2" charset="-122"/>
                <a:ea typeface="宋体" panose="02010600030101010101" pitchFamily="2" charset="-122"/>
                <a:cs typeface="楷体_GB2312"/>
              </a:rPr>
              <a:t>:</a:t>
            </a:r>
            <a:endParaRPr lang="zh-CN" altLang="en-US" sz="2800">
              <a:latin typeface="宋体" panose="02010600030101010101" pitchFamily="2" charset="-122"/>
              <a:ea typeface="宋体" panose="02010600030101010101" pitchFamily="2" charset="-122"/>
              <a:cs typeface="楷体_GB2312"/>
            </a:endParaRPr>
          </a:p>
        </p:txBody>
      </p:sp>
      <p:grpSp>
        <p:nvGrpSpPr>
          <p:cNvPr id="67590" name="Group 9"/>
          <p:cNvGrpSpPr>
            <a:grpSpLocks/>
          </p:cNvGrpSpPr>
          <p:nvPr/>
        </p:nvGrpSpPr>
        <p:grpSpPr bwMode="auto">
          <a:xfrm>
            <a:off x="1838325" y="3068638"/>
            <a:ext cx="5686425" cy="2016125"/>
            <a:chOff x="1158" y="1933"/>
            <a:chExt cx="3582" cy="1270"/>
          </a:xfrm>
        </p:grpSpPr>
        <p:grpSp>
          <p:nvGrpSpPr>
            <p:cNvPr id="67591" name="Group 10"/>
            <p:cNvGrpSpPr>
              <a:grpSpLocks/>
            </p:cNvGrpSpPr>
            <p:nvPr/>
          </p:nvGrpSpPr>
          <p:grpSpPr bwMode="auto">
            <a:xfrm>
              <a:off x="1158" y="2253"/>
              <a:ext cx="3582" cy="950"/>
              <a:chOff x="1008" y="1968"/>
              <a:chExt cx="3582" cy="950"/>
            </a:xfrm>
          </p:grpSpPr>
          <p:grpSp>
            <p:nvGrpSpPr>
              <p:cNvPr id="67593" name="Group 11"/>
              <p:cNvGrpSpPr>
                <a:grpSpLocks/>
              </p:cNvGrpSpPr>
              <p:nvPr/>
            </p:nvGrpSpPr>
            <p:grpSpPr bwMode="auto">
              <a:xfrm>
                <a:off x="1008" y="2283"/>
                <a:ext cx="3582" cy="317"/>
                <a:chOff x="1008" y="2283"/>
                <a:chExt cx="3582" cy="317"/>
              </a:xfrm>
            </p:grpSpPr>
            <p:sp>
              <p:nvSpPr>
                <p:cNvPr id="67614" name="Rectangle 12"/>
                <p:cNvSpPr>
                  <a:spLocks noChangeArrowheads="1"/>
                </p:cNvSpPr>
                <p:nvPr/>
              </p:nvSpPr>
              <p:spPr bwMode="auto">
                <a:xfrm>
                  <a:off x="1008" y="2283"/>
                  <a:ext cx="3582" cy="3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buClr>
                      <a:schemeClr val="accent2"/>
                    </a:buClr>
                    <a:buSzPct val="80000"/>
                    <a:buFont typeface="Wingdings" panose="05000000000000000000" pitchFamily="2" charset="2"/>
                    <a:buNone/>
                  </a:pPr>
                  <a:r>
                    <a:rPr lang="en-US" altLang="zh-CN" sz="2800">
                      <a:ea typeface="楷体_GB2312"/>
                      <a:cs typeface="楷体_GB2312"/>
                    </a:rPr>
                    <a:t>num[col]    1    2    2    1    0    1   1    1</a:t>
                  </a:r>
                </a:p>
              </p:txBody>
            </p:sp>
            <p:sp>
              <p:nvSpPr>
                <p:cNvPr id="67615" name="Line 13"/>
                <p:cNvSpPr>
                  <a:spLocks noChangeShapeType="1"/>
                </p:cNvSpPr>
                <p:nvPr/>
              </p:nvSpPr>
              <p:spPr bwMode="auto">
                <a:xfrm>
                  <a:off x="1965"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16" name="Line 14"/>
                <p:cNvSpPr>
                  <a:spLocks noChangeShapeType="1"/>
                </p:cNvSpPr>
                <p:nvPr/>
              </p:nvSpPr>
              <p:spPr bwMode="auto">
                <a:xfrm>
                  <a:off x="2300"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17" name="Line 15"/>
                <p:cNvSpPr>
                  <a:spLocks noChangeShapeType="1"/>
                </p:cNvSpPr>
                <p:nvPr/>
              </p:nvSpPr>
              <p:spPr bwMode="auto">
                <a:xfrm>
                  <a:off x="2636"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18" name="Line 16"/>
                <p:cNvSpPr>
                  <a:spLocks noChangeShapeType="1"/>
                </p:cNvSpPr>
                <p:nvPr/>
              </p:nvSpPr>
              <p:spPr bwMode="auto">
                <a:xfrm>
                  <a:off x="2972"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19" name="Line 17"/>
                <p:cNvSpPr>
                  <a:spLocks noChangeShapeType="1"/>
                </p:cNvSpPr>
                <p:nvPr/>
              </p:nvSpPr>
              <p:spPr bwMode="auto">
                <a:xfrm>
                  <a:off x="3308"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20" name="Line 18"/>
                <p:cNvSpPr>
                  <a:spLocks noChangeShapeType="1"/>
                </p:cNvSpPr>
                <p:nvPr/>
              </p:nvSpPr>
              <p:spPr bwMode="auto">
                <a:xfrm>
                  <a:off x="3652"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21" name="Line 19"/>
                <p:cNvSpPr>
                  <a:spLocks noChangeShapeType="1"/>
                </p:cNvSpPr>
                <p:nvPr/>
              </p:nvSpPr>
              <p:spPr bwMode="auto">
                <a:xfrm>
                  <a:off x="3988"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22" name="Line 20"/>
                <p:cNvSpPr>
                  <a:spLocks noChangeShapeType="1"/>
                </p:cNvSpPr>
                <p:nvPr/>
              </p:nvSpPr>
              <p:spPr bwMode="auto">
                <a:xfrm>
                  <a:off x="4275"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7594" name="Group 21"/>
              <p:cNvGrpSpPr>
                <a:grpSpLocks/>
              </p:cNvGrpSpPr>
              <p:nvPr/>
            </p:nvGrpSpPr>
            <p:grpSpPr bwMode="auto">
              <a:xfrm>
                <a:off x="1008" y="1968"/>
                <a:ext cx="3582" cy="317"/>
                <a:chOff x="1008" y="1968"/>
                <a:chExt cx="3582" cy="317"/>
              </a:xfrm>
            </p:grpSpPr>
            <p:sp>
              <p:nvSpPr>
                <p:cNvPr id="67605" name="Rectangle 22"/>
                <p:cNvSpPr>
                  <a:spLocks noChangeArrowheads="1"/>
                </p:cNvSpPr>
                <p:nvPr/>
              </p:nvSpPr>
              <p:spPr bwMode="auto">
                <a:xfrm>
                  <a:off x="1008" y="1968"/>
                  <a:ext cx="3582" cy="3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buClr>
                      <a:schemeClr val="accent2"/>
                    </a:buClr>
                    <a:buSzPct val="80000"/>
                    <a:buFont typeface="Wingdings" panose="05000000000000000000" pitchFamily="2" charset="2"/>
                    <a:buNone/>
                  </a:pPr>
                  <a:r>
                    <a:rPr lang="zh-CN" altLang="en-US" sz="2800">
                      <a:ea typeface="楷体_GB2312"/>
                      <a:cs typeface="楷体_GB2312"/>
                    </a:rPr>
                    <a:t>      </a:t>
                  </a:r>
                  <a:r>
                    <a:rPr lang="en-US" altLang="zh-CN" sz="2800">
                      <a:ea typeface="楷体_GB2312"/>
                      <a:cs typeface="楷体_GB2312"/>
                    </a:rPr>
                    <a:t>col        </a:t>
                  </a:r>
                  <a:r>
                    <a:rPr lang="en-US" altLang="zh-CN">
                      <a:ea typeface="楷体_GB2312"/>
                      <a:cs typeface="楷体_GB2312"/>
                    </a:rPr>
                    <a:t>1   2   3   4   5   6   7   8</a:t>
                  </a:r>
                </a:p>
              </p:txBody>
            </p:sp>
            <p:sp>
              <p:nvSpPr>
                <p:cNvPr id="67606" name="Line 23"/>
                <p:cNvSpPr>
                  <a:spLocks noChangeShapeType="1"/>
                </p:cNvSpPr>
                <p:nvPr/>
              </p:nvSpPr>
              <p:spPr bwMode="auto">
                <a:xfrm>
                  <a:off x="1968" y="1968"/>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07" name="Line 24"/>
                <p:cNvSpPr>
                  <a:spLocks noChangeShapeType="1"/>
                </p:cNvSpPr>
                <p:nvPr/>
              </p:nvSpPr>
              <p:spPr bwMode="auto">
                <a:xfrm>
                  <a:off x="2304" y="1968"/>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08" name="Line 25"/>
                <p:cNvSpPr>
                  <a:spLocks noChangeShapeType="1"/>
                </p:cNvSpPr>
                <p:nvPr/>
              </p:nvSpPr>
              <p:spPr bwMode="auto">
                <a:xfrm>
                  <a:off x="2640" y="1968"/>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09" name="Line 26"/>
                <p:cNvSpPr>
                  <a:spLocks noChangeShapeType="1"/>
                </p:cNvSpPr>
                <p:nvPr/>
              </p:nvSpPr>
              <p:spPr bwMode="auto">
                <a:xfrm>
                  <a:off x="2976" y="1968"/>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10" name="Line 27"/>
                <p:cNvSpPr>
                  <a:spLocks noChangeShapeType="1"/>
                </p:cNvSpPr>
                <p:nvPr/>
              </p:nvSpPr>
              <p:spPr bwMode="auto">
                <a:xfrm>
                  <a:off x="3312" y="1968"/>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11" name="Line 28"/>
                <p:cNvSpPr>
                  <a:spLocks noChangeShapeType="1"/>
                </p:cNvSpPr>
                <p:nvPr/>
              </p:nvSpPr>
              <p:spPr bwMode="auto">
                <a:xfrm>
                  <a:off x="3648" y="1968"/>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12" name="Line 29"/>
                <p:cNvSpPr>
                  <a:spLocks noChangeShapeType="1"/>
                </p:cNvSpPr>
                <p:nvPr/>
              </p:nvSpPr>
              <p:spPr bwMode="auto">
                <a:xfrm>
                  <a:off x="3984" y="1968"/>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13" name="Line 30"/>
                <p:cNvSpPr>
                  <a:spLocks noChangeShapeType="1"/>
                </p:cNvSpPr>
                <p:nvPr/>
              </p:nvSpPr>
              <p:spPr bwMode="auto">
                <a:xfrm>
                  <a:off x="4272" y="1968"/>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7595" name="Group 31"/>
              <p:cNvGrpSpPr>
                <a:grpSpLocks/>
              </p:cNvGrpSpPr>
              <p:nvPr/>
            </p:nvGrpSpPr>
            <p:grpSpPr bwMode="auto">
              <a:xfrm>
                <a:off x="1008" y="2601"/>
                <a:ext cx="3582" cy="317"/>
                <a:chOff x="1008" y="2283"/>
                <a:chExt cx="3582" cy="317"/>
              </a:xfrm>
            </p:grpSpPr>
            <p:sp>
              <p:nvSpPr>
                <p:cNvPr id="67596" name="Rectangle 32"/>
                <p:cNvSpPr>
                  <a:spLocks noChangeArrowheads="1"/>
                </p:cNvSpPr>
                <p:nvPr/>
              </p:nvSpPr>
              <p:spPr bwMode="auto">
                <a:xfrm>
                  <a:off x="1008" y="2283"/>
                  <a:ext cx="3582" cy="3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buClr>
                      <a:schemeClr val="accent2"/>
                    </a:buClr>
                    <a:buSzPct val="80000"/>
                    <a:buFont typeface="Wingdings" panose="05000000000000000000" pitchFamily="2" charset="2"/>
                    <a:buNone/>
                  </a:pPr>
                  <a:r>
                    <a:rPr lang="en-US" altLang="zh-CN" sz="2800">
                      <a:ea typeface="楷体_GB2312"/>
                      <a:cs typeface="楷体_GB2312"/>
                    </a:rPr>
                    <a:t>cpot[col]    1    3    5    6    6    7   8    9</a:t>
                  </a:r>
                </a:p>
              </p:txBody>
            </p:sp>
            <p:sp>
              <p:nvSpPr>
                <p:cNvPr id="67597" name="Line 33"/>
                <p:cNvSpPr>
                  <a:spLocks noChangeShapeType="1"/>
                </p:cNvSpPr>
                <p:nvPr/>
              </p:nvSpPr>
              <p:spPr bwMode="auto">
                <a:xfrm>
                  <a:off x="1965"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598" name="Line 34"/>
                <p:cNvSpPr>
                  <a:spLocks noChangeShapeType="1"/>
                </p:cNvSpPr>
                <p:nvPr/>
              </p:nvSpPr>
              <p:spPr bwMode="auto">
                <a:xfrm>
                  <a:off x="2300"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599" name="Line 35"/>
                <p:cNvSpPr>
                  <a:spLocks noChangeShapeType="1"/>
                </p:cNvSpPr>
                <p:nvPr/>
              </p:nvSpPr>
              <p:spPr bwMode="auto">
                <a:xfrm>
                  <a:off x="2636"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00" name="Line 36"/>
                <p:cNvSpPr>
                  <a:spLocks noChangeShapeType="1"/>
                </p:cNvSpPr>
                <p:nvPr/>
              </p:nvSpPr>
              <p:spPr bwMode="auto">
                <a:xfrm>
                  <a:off x="2972"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01" name="Line 37"/>
                <p:cNvSpPr>
                  <a:spLocks noChangeShapeType="1"/>
                </p:cNvSpPr>
                <p:nvPr/>
              </p:nvSpPr>
              <p:spPr bwMode="auto">
                <a:xfrm>
                  <a:off x="3308"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02" name="Line 38"/>
                <p:cNvSpPr>
                  <a:spLocks noChangeShapeType="1"/>
                </p:cNvSpPr>
                <p:nvPr/>
              </p:nvSpPr>
              <p:spPr bwMode="auto">
                <a:xfrm>
                  <a:off x="3652"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03" name="Line 39"/>
                <p:cNvSpPr>
                  <a:spLocks noChangeShapeType="1"/>
                </p:cNvSpPr>
                <p:nvPr/>
              </p:nvSpPr>
              <p:spPr bwMode="auto">
                <a:xfrm>
                  <a:off x="3988"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04" name="Line 40"/>
                <p:cNvSpPr>
                  <a:spLocks noChangeShapeType="1"/>
                </p:cNvSpPr>
                <p:nvPr/>
              </p:nvSpPr>
              <p:spPr bwMode="auto">
                <a:xfrm>
                  <a:off x="4275"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67592" name="Rectangle 41"/>
            <p:cNvSpPr>
              <a:spLocks noChangeArrowheads="1"/>
            </p:cNvSpPr>
            <p:nvPr/>
          </p:nvSpPr>
          <p:spPr bwMode="auto">
            <a:xfrm>
              <a:off x="1482" y="1933"/>
              <a:ext cx="2585"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zh-CN" altLang="en-US" sz="2000">
                  <a:latin typeface="Arial" panose="020B0604020202020204" pitchFamily="34" charset="0"/>
                  <a:ea typeface="宋体" panose="02010600030101010101" pitchFamily="2" charset="-122"/>
                  <a:cs typeface="楷体_GB2312"/>
                </a:rPr>
                <a:t>表</a:t>
              </a:r>
              <a:r>
                <a:rPr kumimoji="0" lang="en-US" altLang="zh-CN" sz="2000">
                  <a:ea typeface="宋体" panose="02010600030101010101" pitchFamily="2" charset="-122"/>
                  <a:cs typeface="楷体_GB2312"/>
                </a:rPr>
                <a:t>5-1</a:t>
              </a:r>
              <a:r>
                <a:rPr kumimoji="0" lang="en-US" altLang="zh-CN" sz="2000">
                  <a:latin typeface="Arial" panose="020B0604020202020204" pitchFamily="34" charset="0"/>
                  <a:ea typeface="宋体" panose="02010600030101010101" pitchFamily="2" charset="-122"/>
                  <a:cs typeface="楷体_GB2312"/>
                </a:rPr>
                <a:t>   </a:t>
              </a:r>
              <a:r>
                <a:rPr lang="en-US" altLang="zh-CN" sz="2000">
                  <a:ea typeface="宋体" panose="02010600030101010101" pitchFamily="2" charset="-122"/>
                  <a:cs typeface="楷体_GB2312"/>
                </a:rPr>
                <a:t>num[col]</a:t>
              </a:r>
              <a:r>
                <a:rPr lang="zh-CN" altLang="en-US" sz="2000">
                  <a:latin typeface="宋体" panose="02010600030101010101" pitchFamily="2" charset="-122"/>
                  <a:ea typeface="宋体" panose="02010600030101010101" pitchFamily="2" charset="-122"/>
                  <a:cs typeface="楷体_GB2312"/>
                </a:rPr>
                <a:t>和</a:t>
              </a:r>
              <a:r>
                <a:rPr lang="en-US" altLang="zh-CN" sz="2000">
                  <a:ea typeface="宋体" panose="02010600030101010101" pitchFamily="2" charset="-122"/>
                  <a:cs typeface="楷体_GB2312"/>
                </a:rPr>
                <a:t>cpot[col]</a:t>
              </a:r>
              <a:r>
                <a:rPr lang="zh-CN" altLang="en-US" sz="2000">
                  <a:latin typeface="宋体" panose="02010600030101010101" pitchFamily="2" charset="-122"/>
                  <a:ea typeface="宋体" panose="02010600030101010101" pitchFamily="2" charset="-122"/>
                  <a:cs typeface="楷体_GB2312"/>
                </a:rPr>
                <a:t>的值表</a:t>
              </a: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p:nvPr>
        </p:nvSpPr>
        <p:spPr>
          <a:xfrm>
            <a:off x="152400" y="152400"/>
            <a:ext cx="8812213" cy="6629400"/>
          </a:xfrm>
        </p:spPr>
        <p:txBody>
          <a:bodyPr/>
          <a:lstStyle/>
          <a:p>
            <a:pPr marL="0" indent="0" eaLnBrk="1" hangingPunct="1">
              <a:buFont typeface="Wingdings" panose="05000000000000000000" pitchFamily="2" charset="2"/>
              <a:buNone/>
            </a:pPr>
            <a:r>
              <a:rPr lang="zh-CN" altLang="en-US" sz="2800" b="1" smtClean="0"/>
              <a:t>快速转置算法如下：</a:t>
            </a:r>
          </a:p>
          <a:p>
            <a:pPr marL="0" indent="0" eaLnBrk="1" hangingPunct="1">
              <a:buFont typeface="Wingdings" panose="05000000000000000000" pitchFamily="2" charset="2"/>
              <a:buNone/>
            </a:pPr>
            <a:r>
              <a:rPr lang="zh-CN" altLang="en-US" sz="2000" b="1" smtClean="0">
                <a:ea typeface="楷体_GB2312"/>
                <a:cs typeface="楷体_GB2312"/>
              </a:rPr>
              <a:t>   </a:t>
            </a:r>
            <a:r>
              <a:rPr lang="en-US" altLang="zh-CN" sz="2400" b="1" smtClean="0">
                <a:ea typeface="楷体_GB2312"/>
                <a:cs typeface="楷体_GB2312"/>
              </a:rPr>
              <a:t>void  FastTransMatrix(</a:t>
            </a:r>
            <a:r>
              <a:rPr lang="en-US" altLang="zh-CN" sz="2400" b="1" smtClean="0"/>
              <a:t>TMatrix</a:t>
            </a:r>
            <a:r>
              <a:rPr lang="en-US" altLang="zh-CN" sz="2400" b="1" smtClean="0">
                <a:ea typeface="楷体_GB2312"/>
                <a:cs typeface="楷体_GB2312"/>
              </a:rPr>
              <a:t> a, </a:t>
            </a:r>
            <a:r>
              <a:rPr lang="en-US" altLang="zh-CN" sz="2400" b="1" smtClean="0"/>
              <a:t>TMatrix</a:t>
            </a:r>
            <a:r>
              <a:rPr lang="en-US" altLang="zh-CN" sz="2400" b="1" smtClean="0">
                <a:ea typeface="楷体_GB2312"/>
                <a:cs typeface="楷体_GB2312"/>
              </a:rPr>
              <a:t> b)</a:t>
            </a:r>
          </a:p>
          <a:p>
            <a:pPr marL="355600" lvl="1" indent="0" eaLnBrk="1" hangingPunct="1">
              <a:buFontTx/>
              <a:buNone/>
            </a:pPr>
            <a:r>
              <a:rPr lang="en-US" altLang="zh-CN" sz="2400" b="1" smtClean="0">
                <a:ea typeface="楷体_GB2312"/>
                <a:cs typeface="楷体_GB2312"/>
              </a:rPr>
              <a:t>{    int p , q , col , k ;</a:t>
            </a:r>
          </a:p>
          <a:p>
            <a:pPr marL="723900" lvl="2" indent="0" eaLnBrk="1" hangingPunct="1">
              <a:buFont typeface="Wingdings" panose="05000000000000000000" pitchFamily="2" charset="2"/>
              <a:buNone/>
            </a:pPr>
            <a:r>
              <a:rPr lang="en-US" altLang="zh-CN" b="1" smtClean="0">
                <a:ea typeface="楷体_GB2312"/>
                <a:cs typeface="楷体_GB2312"/>
              </a:rPr>
              <a:t>int num[</a:t>
            </a:r>
            <a:r>
              <a:rPr lang="en-US" altLang="zh-CN" b="1" smtClean="0"/>
              <a:t>MAX_SIZE</a:t>
            </a:r>
            <a:r>
              <a:rPr lang="en-US" altLang="zh-CN" b="1" smtClean="0">
                <a:ea typeface="楷体_GB2312"/>
                <a:cs typeface="楷体_GB2312"/>
              </a:rPr>
              <a:t>] , copt[</a:t>
            </a:r>
            <a:r>
              <a:rPr lang="en-US" altLang="zh-CN" b="1" smtClean="0"/>
              <a:t>MAX_SIZE</a:t>
            </a:r>
            <a:r>
              <a:rPr lang="en-US" altLang="zh-CN" b="1" smtClean="0">
                <a:ea typeface="楷体_GB2312"/>
                <a:cs typeface="楷体_GB2312"/>
              </a:rPr>
              <a:t>] ;</a:t>
            </a:r>
          </a:p>
          <a:p>
            <a:pPr marL="723900" lvl="2" indent="0" eaLnBrk="1" hangingPunct="1">
              <a:buFont typeface="Wingdings" panose="05000000000000000000" pitchFamily="2" charset="2"/>
              <a:buNone/>
            </a:pPr>
            <a:r>
              <a:rPr lang="en-US" altLang="zh-CN" b="1" smtClean="0">
                <a:ea typeface="楷体_GB2312"/>
                <a:cs typeface="楷体_GB2312"/>
              </a:rPr>
              <a:t>b.rn=a.cn ; b.cn=a.rn ; b.tn=a.tn ;</a:t>
            </a:r>
          </a:p>
          <a:p>
            <a:pPr marL="1079500" lvl="3" indent="0" eaLnBrk="1" hangingPunct="1">
              <a:buFontTx/>
              <a:buNone/>
            </a:pPr>
            <a:r>
              <a:rPr lang="en-US" altLang="zh-CN" sz="2400" b="1" smtClean="0"/>
              <a:t> /*   </a:t>
            </a:r>
            <a:r>
              <a:rPr lang="zh-CN" altLang="en-US" sz="2400" b="1" smtClean="0"/>
              <a:t>置</a:t>
            </a:r>
            <a:r>
              <a:rPr lang="zh-CN" altLang="en-US" sz="2400" b="1" smtClean="0">
                <a:latin typeface="宋体" panose="02010600030101010101" pitchFamily="2" charset="-122"/>
              </a:rPr>
              <a:t>三元组表</a:t>
            </a:r>
            <a:r>
              <a:rPr lang="en-US" altLang="zh-CN" sz="2400" b="1" smtClean="0"/>
              <a:t>b.data</a:t>
            </a:r>
            <a:r>
              <a:rPr lang="zh-CN" altLang="en-US" sz="2400" b="1" smtClean="0"/>
              <a:t>的</a:t>
            </a:r>
            <a:r>
              <a:rPr lang="zh-CN" altLang="en-US" sz="2400" b="1" smtClean="0">
                <a:latin typeface="宋体" panose="02010600030101010101" pitchFamily="2" charset="-122"/>
              </a:rPr>
              <a:t>行</a:t>
            </a:r>
            <a:r>
              <a:rPr lang="zh-CN" altLang="en-US" sz="2400" b="1" smtClean="0"/>
              <a:t>、</a:t>
            </a:r>
            <a:r>
              <a:rPr lang="zh-CN" altLang="en-US" sz="2400" b="1" smtClean="0">
                <a:latin typeface="宋体" panose="02010600030101010101" pitchFamily="2" charset="-122"/>
              </a:rPr>
              <a:t>列数和非</a:t>
            </a:r>
            <a:r>
              <a:rPr lang="en-US" altLang="zh-CN" sz="2400" b="1" smtClean="0"/>
              <a:t>0</a:t>
            </a:r>
            <a:r>
              <a:rPr lang="zh-CN" altLang="en-US" sz="2400" b="1" smtClean="0"/>
              <a:t>元素个数 </a:t>
            </a:r>
            <a:r>
              <a:rPr lang="zh-CN" altLang="en-US" sz="2400" b="1" smtClean="0">
                <a:latin typeface="宋体" panose="02010600030101010101" pitchFamily="2" charset="-122"/>
              </a:rPr>
              <a:t> </a:t>
            </a:r>
            <a:r>
              <a:rPr lang="zh-CN" altLang="en-US" sz="2400" b="1" smtClean="0"/>
              <a:t>*</a:t>
            </a:r>
            <a:r>
              <a:rPr lang="en-US" altLang="zh-CN" sz="2400" b="1" smtClean="0"/>
              <a:t>/</a:t>
            </a:r>
            <a:r>
              <a:rPr lang="en-US" altLang="zh-CN" sz="2400" b="1" smtClean="0">
                <a:ea typeface="楷体_GB2312"/>
                <a:cs typeface="楷体_GB2312"/>
              </a:rPr>
              <a:t> </a:t>
            </a:r>
          </a:p>
          <a:p>
            <a:pPr marL="723900" lvl="2" indent="0" eaLnBrk="1" hangingPunct="1">
              <a:buFont typeface="Wingdings" panose="05000000000000000000" pitchFamily="2" charset="2"/>
              <a:buNone/>
            </a:pPr>
            <a:r>
              <a:rPr lang="en-US" altLang="zh-CN" b="1" smtClean="0"/>
              <a:t>if  (b.tn==0)    printf(“ The Matrix A=0\n” ) ;</a:t>
            </a:r>
          </a:p>
          <a:p>
            <a:pPr marL="723900" lvl="2" indent="0" eaLnBrk="1" hangingPunct="1">
              <a:buFont typeface="Wingdings" panose="05000000000000000000" pitchFamily="2" charset="2"/>
              <a:buNone/>
            </a:pPr>
            <a:r>
              <a:rPr lang="en-US" altLang="zh-CN" b="1" smtClean="0"/>
              <a:t>else</a:t>
            </a:r>
          </a:p>
          <a:p>
            <a:pPr marL="1079500" lvl="3" indent="0" eaLnBrk="1" hangingPunct="1">
              <a:buFontTx/>
              <a:buNone/>
            </a:pPr>
            <a:r>
              <a:rPr lang="en-US" altLang="zh-CN" sz="2400" b="1" smtClean="0">
                <a:ea typeface="楷体_GB2312"/>
                <a:cs typeface="楷体_GB2312"/>
              </a:rPr>
              <a:t>{  for (col=1 ; col&lt;=a.cn ; ++col)    num[col]=0 ;</a:t>
            </a:r>
          </a:p>
          <a:p>
            <a:pPr marL="1435100" lvl="4" indent="0" eaLnBrk="1" hangingPunct="1">
              <a:buFontTx/>
              <a:buNone/>
            </a:pPr>
            <a:r>
              <a:rPr lang="en-US" altLang="zh-CN" sz="2400" b="1" smtClean="0">
                <a:ea typeface="楷体_GB2312"/>
                <a:cs typeface="楷体_GB2312"/>
              </a:rPr>
              <a:t>   /*  </a:t>
            </a:r>
            <a:r>
              <a:rPr lang="zh-CN" altLang="en-US" sz="2400" b="1" smtClean="0">
                <a:latin typeface="宋体" panose="02010600030101010101" pitchFamily="2" charset="-122"/>
              </a:rPr>
              <a:t>向量</a:t>
            </a:r>
            <a:r>
              <a:rPr lang="en-US" altLang="zh-CN" sz="2400" b="1" smtClean="0"/>
              <a:t>num[]</a:t>
            </a:r>
            <a:r>
              <a:rPr lang="zh-CN" altLang="en-US" sz="2400" b="1" smtClean="0">
                <a:latin typeface="宋体" panose="02010600030101010101" pitchFamily="2" charset="-122"/>
              </a:rPr>
              <a:t>初始化为</a:t>
            </a:r>
            <a:r>
              <a:rPr lang="en-US" altLang="zh-CN" sz="2400" b="1" smtClean="0"/>
              <a:t>0</a:t>
            </a:r>
            <a:r>
              <a:rPr lang="en-US" altLang="zh-CN" sz="2400" b="1" smtClean="0">
                <a:ea typeface="楷体_GB2312"/>
                <a:cs typeface="楷体_GB2312"/>
              </a:rPr>
              <a:t>   */</a:t>
            </a:r>
          </a:p>
          <a:p>
            <a:pPr marL="355600" lvl="1" indent="0" eaLnBrk="1" hangingPunct="1">
              <a:buFontTx/>
              <a:buNone/>
            </a:pPr>
            <a:r>
              <a:rPr lang="en-US" altLang="zh-CN" sz="2400" b="1" smtClean="0">
                <a:ea typeface="楷体_GB2312"/>
                <a:cs typeface="楷体_GB2312"/>
              </a:rPr>
              <a:t>               for (k=1 ; k&lt;=a.tn ; ++k) </a:t>
            </a:r>
          </a:p>
          <a:p>
            <a:pPr marL="1435100" lvl="4" indent="0" eaLnBrk="1" hangingPunct="1">
              <a:buFontTx/>
              <a:buNone/>
            </a:pPr>
            <a:r>
              <a:rPr lang="en-US" altLang="zh-CN" sz="2400" b="1" smtClean="0">
                <a:ea typeface="楷体_GB2312"/>
                <a:cs typeface="楷体_GB2312"/>
              </a:rPr>
              <a:t>      ++num[ a.data[k].col] ;</a:t>
            </a:r>
          </a:p>
          <a:p>
            <a:pPr marL="1435100" lvl="4" indent="0" eaLnBrk="1" hangingPunct="1">
              <a:buFontTx/>
              <a:buNone/>
            </a:pPr>
            <a:r>
              <a:rPr lang="en-US" altLang="zh-CN" sz="2400" b="1" smtClean="0">
                <a:ea typeface="楷体_GB2312"/>
                <a:cs typeface="楷体_GB2312"/>
              </a:rPr>
              <a:t>          </a:t>
            </a:r>
            <a:r>
              <a:rPr lang="en-US" altLang="zh-CN" sz="2400" b="1" smtClean="0"/>
              <a:t> /*   </a:t>
            </a:r>
            <a:r>
              <a:rPr lang="zh-CN" altLang="en-US" sz="2400" b="1" smtClean="0"/>
              <a:t>求原</a:t>
            </a:r>
            <a:r>
              <a:rPr lang="zh-CN" altLang="en-US" sz="2400" b="1" smtClean="0">
                <a:latin typeface="宋体" panose="02010600030101010101" pitchFamily="2" charset="-122"/>
              </a:rPr>
              <a:t>矩阵中每一列非</a:t>
            </a:r>
            <a:r>
              <a:rPr lang="en-US" altLang="zh-CN" sz="2400" b="1" smtClean="0"/>
              <a:t>0</a:t>
            </a:r>
            <a:r>
              <a:rPr lang="zh-CN" altLang="en-US" sz="2400" b="1" smtClean="0"/>
              <a:t>元素个数</a:t>
            </a:r>
            <a:r>
              <a:rPr lang="zh-CN" altLang="en-US" sz="2400" b="1" smtClean="0">
                <a:latin typeface="宋体" panose="02010600030101010101" pitchFamily="2" charset="-122"/>
              </a:rPr>
              <a:t>  </a:t>
            </a:r>
            <a:r>
              <a:rPr lang="zh-CN" altLang="en-US" sz="2400" b="1" smtClean="0"/>
              <a:t>*</a:t>
            </a:r>
            <a:r>
              <a:rPr lang="en-US" altLang="zh-CN" sz="2400" b="1"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304800" y="188913"/>
            <a:ext cx="8458200" cy="936625"/>
          </a:xfrm>
        </p:spPr>
        <p:txBody>
          <a:bodyPr/>
          <a:lstStyle/>
          <a:p>
            <a:pPr eaLnBrk="1" hangingPunct="1">
              <a:defRPr/>
            </a:pPr>
            <a:r>
              <a:rPr lang="zh-CN" altLang="en-US" sz="4000" dirty="0" smtClean="0">
                <a:latin typeface="楷体_GB2312" pitchFamily="49" charset="-122"/>
                <a:ea typeface="楷体_GB2312" pitchFamily="49" charset="-122"/>
              </a:rPr>
              <a:t>第</a:t>
            </a:r>
            <a:r>
              <a:rPr lang="en-US" altLang="zh-CN" sz="4000" dirty="0" smtClean="0">
                <a:ea typeface="楷体_GB2312" pitchFamily="49" charset="-122"/>
              </a:rPr>
              <a:t>5</a:t>
            </a:r>
            <a:r>
              <a:rPr lang="zh-CN" altLang="en-US" sz="4000" dirty="0" smtClean="0">
                <a:latin typeface="楷体_GB2312" pitchFamily="49" charset="-122"/>
                <a:ea typeface="楷体_GB2312" pitchFamily="49" charset="-122"/>
              </a:rPr>
              <a:t>章 数组和广义表</a:t>
            </a:r>
          </a:p>
        </p:txBody>
      </p:sp>
      <p:sp>
        <p:nvSpPr>
          <p:cNvPr id="322563" name="Rectangle 3"/>
          <p:cNvSpPr>
            <a:spLocks noGrp="1" noChangeArrowheads="1"/>
          </p:cNvSpPr>
          <p:nvPr>
            <p:ph type="body" idx="1"/>
          </p:nvPr>
        </p:nvSpPr>
        <p:spPr>
          <a:xfrm>
            <a:off x="228600" y="1268413"/>
            <a:ext cx="8736013" cy="5589587"/>
          </a:xfrm>
        </p:spPr>
        <p:txBody>
          <a:bodyPr/>
          <a:lstStyle/>
          <a:p>
            <a:pPr marL="0" indent="0" eaLnBrk="1" hangingPunct="1">
              <a:lnSpc>
                <a:spcPct val="110000"/>
              </a:lnSpc>
              <a:buFont typeface="Wingdings" panose="05000000000000000000" pitchFamily="2" charset="2"/>
              <a:buNone/>
            </a:pPr>
            <a:r>
              <a:rPr lang="zh-CN" altLang="en-US" sz="1800" smtClean="0"/>
              <a:t>           </a:t>
            </a:r>
            <a:r>
              <a:rPr lang="zh-CN" altLang="en-US" sz="2400" b="1" smtClean="0"/>
              <a:t>数组是一种人们非常熟悉的数据结构，几乎所有的程序设计语言都支持这种数据结构或将这种数据结构设定为语言的固有类型。</a:t>
            </a:r>
            <a:r>
              <a:rPr lang="zh-CN" altLang="en-US" sz="2400" b="1" smtClean="0">
                <a:solidFill>
                  <a:schemeClr val="folHlink"/>
                </a:solidFill>
              </a:rPr>
              <a:t>数组</a:t>
            </a:r>
            <a:r>
              <a:rPr lang="zh-CN" altLang="en-US" sz="2400" b="1" smtClean="0"/>
              <a:t>这种数据结构可以看成</a:t>
            </a:r>
            <a:r>
              <a:rPr lang="zh-CN" altLang="en-US" sz="2400" b="1" smtClean="0">
                <a:solidFill>
                  <a:schemeClr val="folHlink"/>
                </a:solidFill>
              </a:rPr>
              <a:t>是线性表的推广</a:t>
            </a:r>
            <a:r>
              <a:rPr lang="zh-CN" altLang="en-US" sz="2400" b="1" smtClean="0"/>
              <a:t>。 </a:t>
            </a:r>
          </a:p>
          <a:p>
            <a:pPr marL="0" indent="0" eaLnBrk="1" hangingPunct="1">
              <a:lnSpc>
                <a:spcPct val="110000"/>
              </a:lnSpc>
              <a:buFont typeface="Wingdings" panose="05000000000000000000" pitchFamily="2" charset="2"/>
              <a:buNone/>
            </a:pPr>
            <a:r>
              <a:rPr lang="zh-CN" altLang="en-US" sz="2400" b="1" smtClean="0"/>
              <a:t>        科学计算中涉及到大量的矩阵问题，在程序设计语言中一般都采用数组来存储，被描述成一个二维数组。但</a:t>
            </a:r>
            <a:r>
              <a:rPr lang="zh-CN" altLang="en-US" sz="2400" b="1" smtClean="0">
                <a:solidFill>
                  <a:schemeClr val="folHlink"/>
                </a:solidFill>
              </a:rPr>
              <a:t>当矩阵规模很大且具有特殊结构</a:t>
            </a:r>
            <a:r>
              <a:rPr lang="en-US" altLang="zh-CN" sz="2400" b="1" smtClean="0"/>
              <a:t>(</a:t>
            </a:r>
            <a:r>
              <a:rPr lang="zh-CN" altLang="en-US" sz="2400" b="1" smtClean="0"/>
              <a:t>对角矩阵、三角矩阵、对称矩阵、稀疏矩阵等</a:t>
            </a:r>
            <a:r>
              <a:rPr lang="en-US" altLang="zh-CN" sz="2400" b="1" smtClean="0"/>
              <a:t>)</a:t>
            </a:r>
            <a:r>
              <a:rPr lang="zh-CN" altLang="en-US" sz="2400" b="1" smtClean="0"/>
              <a:t>，为减少程序的时间和空间需求，</a:t>
            </a:r>
            <a:r>
              <a:rPr lang="zh-CN" altLang="en-US" sz="2400" b="1" smtClean="0">
                <a:solidFill>
                  <a:schemeClr val="accent1"/>
                </a:solidFill>
              </a:rPr>
              <a:t>采用自定义的描述方式</a:t>
            </a:r>
            <a:r>
              <a:rPr lang="zh-CN" altLang="en-US" sz="2400" b="1" smtClean="0"/>
              <a:t>。 </a:t>
            </a:r>
          </a:p>
          <a:p>
            <a:pPr marL="0" indent="0" eaLnBrk="1" hangingPunct="1">
              <a:lnSpc>
                <a:spcPct val="110000"/>
              </a:lnSpc>
              <a:buFont typeface="Wingdings" panose="05000000000000000000" pitchFamily="2" charset="2"/>
              <a:buNone/>
            </a:pPr>
            <a:r>
              <a:rPr lang="zh-CN" altLang="en-US" sz="2400" b="1" smtClean="0"/>
              <a:t>        </a:t>
            </a:r>
            <a:r>
              <a:rPr lang="zh-CN" altLang="en-US" sz="2400" b="1" smtClean="0">
                <a:solidFill>
                  <a:schemeClr val="folHlink"/>
                </a:solidFill>
              </a:rPr>
              <a:t>广义表</a:t>
            </a:r>
            <a:r>
              <a:rPr lang="zh-CN" altLang="en-US" sz="2400" b="1" smtClean="0"/>
              <a:t>是另一种推广形式的线性表，是一种灵活的数据结构，在许多方面有广泛的应用。</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2562"/>
                                        </p:tgtEl>
                                        <p:attrNameLst>
                                          <p:attrName>style.visibility</p:attrName>
                                        </p:attrNameLst>
                                      </p:cBhvr>
                                      <p:to>
                                        <p:strVal val="visible"/>
                                      </p:to>
                                    </p:set>
                                    <p:anim calcmode="lin" valueType="num">
                                      <p:cBhvr additive="base">
                                        <p:cTn id="7" dur="500" fill="hold"/>
                                        <p:tgtEl>
                                          <p:spTgt spid="322562"/>
                                        </p:tgtEl>
                                        <p:attrNameLst>
                                          <p:attrName>ppt_x</p:attrName>
                                        </p:attrNameLst>
                                      </p:cBhvr>
                                      <p:tavLst>
                                        <p:tav tm="0">
                                          <p:val>
                                            <p:strVal val="0-#ppt_w/2"/>
                                          </p:val>
                                        </p:tav>
                                        <p:tav tm="100000">
                                          <p:val>
                                            <p:strVal val="#ppt_x"/>
                                          </p:val>
                                        </p:tav>
                                      </p:tavLst>
                                    </p:anim>
                                    <p:anim calcmode="lin" valueType="num">
                                      <p:cBhvr additive="base">
                                        <p:cTn id="8" dur="500" fill="hold"/>
                                        <p:tgtEl>
                                          <p:spTgt spid="3225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2563">
                                            <p:txEl>
                                              <p:pRg st="0" end="0"/>
                                            </p:txEl>
                                          </p:spTgt>
                                        </p:tgtEl>
                                        <p:attrNameLst>
                                          <p:attrName>style.visibility</p:attrName>
                                        </p:attrNameLst>
                                      </p:cBhvr>
                                      <p:to>
                                        <p:strVal val="visible"/>
                                      </p:to>
                                    </p:set>
                                    <p:anim calcmode="lin" valueType="num">
                                      <p:cBhvr additive="base">
                                        <p:cTn id="13" dur="500" fill="hold"/>
                                        <p:tgtEl>
                                          <p:spTgt spid="32256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256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22563">
                                            <p:txEl>
                                              <p:pRg st="0" end="0"/>
                                            </p:txEl>
                                          </p:spTgt>
                                        </p:tgtEl>
                                        <p:attrNameLst>
                                          <p:attrName>ppt_c</p:attrName>
                                        </p:attrNameLst>
                                      </p:cBhvr>
                                      <p:to>
                                        <a:schemeClr va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2563">
                                            <p:txEl>
                                              <p:pRg st="1" end="1"/>
                                            </p:txEl>
                                          </p:spTgt>
                                        </p:tgtEl>
                                        <p:attrNameLst>
                                          <p:attrName>style.visibility</p:attrName>
                                        </p:attrNameLst>
                                      </p:cBhvr>
                                      <p:to>
                                        <p:strVal val="visible"/>
                                      </p:to>
                                    </p:set>
                                    <p:anim calcmode="lin" valueType="num">
                                      <p:cBhvr additive="base">
                                        <p:cTn id="19" dur="500" fill="hold"/>
                                        <p:tgtEl>
                                          <p:spTgt spid="32256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256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22563">
                                            <p:txEl>
                                              <p:pRg st="1" end="1"/>
                                            </p:txEl>
                                          </p:spTgt>
                                        </p:tgtEl>
                                        <p:attrNameLst>
                                          <p:attrName>ppt_c</p:attrName>
                                        </p:attrNameLst>
                                      </p:cBhvr>
                                      <p:to>
                                        <a:schemeClr va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2563">
                                            <p:txEl>
                                              <p:pRg st="2" end="2"/>
                                            </p:txEl>
                                          </p:spTgt>
                                        </p:tgtEl>
                                        <p:attrNameLst>
                                          <p:attrName>style.visibility</p:attrName>
                                        </p:attrNameLst>
                                      </p:cBhvr>
                                      <p:to>
                                        <p:strVal val="visible"/>
                                      </p:to>
                                    </p:set>
                                    <p:anim calcmode="lin" valueType="num">
                                      <p:cBhvr additive="base">
                                        <p:cTn id="25" dur="500" fill="hold"/>
                                        <p:tgtEl>
                                          <p:spTgt spid="32256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256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22563">
                                            <p:txEl>
                                              <p:pRg st="2" end="2"/>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2" grpId="0" autoUpdateAnimBg="0"/>
      <p:bldP spid="32256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p:nvPr>
        </p:nvSpPr>
        <p:spPr>
          <a:xfrm>
            <a:off x="152400" y="152400"/>
            <a:ext cx="8839200" cy="6553200"/>
          </a:xfrm>
        </p:spPr>
        <p:txBody>
          <a:bodyPr/>
          <a:lstStyle/>
          <a:p>
            <a:pPr marL="1435100" lvl="4" indent="0" eaLnBrk="1" hangingPunct="1">
              <a:lnSpc>
                <a:spcPct val="110000"/>
              </a:lnSpc>
              <a:buFontTx/>
              <a:buNone/>
            </a:pPr>
            <a:r>
              <a:rPr lang="en-US" altLang="zh-CN" sz="2400" b="1" smtClean="0"/>
              <a:t>for (cpot[0]=1, col=2 ; col&lt;=a.cn ; ++col)</a:t>
            </a:r>
          </a:p>
          <a:p>
            <a:pPr marL="1435100" lvl="4" indent="0" eaLnBrk="1" hangingPunct="1">
              <a:lnSpc>
                <a:spcPct val="110000"/>
              </a:lnSpc>
              <a:buFontTx/>
              <a:buNone/>
            </a:pPr>
            <a:r>
              <a:rPr lang="en-US" altLang="zh-CN" sz="2400" b="1" smtClean="0"/>
              <a:t>       cpot[col]=cpot[col-1]+num[col-1] ;</a:t>
            </a:r>
          </a:p>
          <a:p>
            <a:pPr marL="1435100" lvl="4" indent="0" eaLnBrk="1" hangingPunct="1">
              <a:lnSpc>
                <a:spcPct val="110000"/>
              </a:lnSpc>
              <a:buFontTx/>
              <a:buNone/>
            </a:pPr>
            <a:r>
              <a:rPr lang="en-US" altLang="zh-CN" sz="2400" b="1" smtClean="0"/>
              <a:t>         /*  </a:t>
            </a:r>
            <a:r>
              <a:rPr lang="zh-CN" altLang="en-US" sz="2400" b="1" smtClean="0"/>
              <a:t>求第</a:t>
            </a:r>
            <a:r>
              <a:rPr lang="en-US" altLang="zh-CN" sz="2400" b="1" smtClean="0"/>
              <a:t>col</a:t>
            </a:r>
            <a:r>
              <a:rPr lang="zh-CN" altLang="en-US" sz="2400" b="1" smtClean="0">
                <a:latin typeface="宋体" panose="02010600030101010101" pitchFamily="2" charset="-122"/>
              </a:rPr>
              <a:t>列中第一个非</a:t>
            </a:r>
            <a:r>
              <a:rPr lang="en-US" altLang="zh-CN" sz="2400" b="1" smtClean="0"/>
              <a:t>0</a:t>
            </a:r>
            <a:r>
              <a:rPr lang="zh-CN" altLang="en-US" sz="2400" b="1" smtClean="0"/>
              <a:t>元在</a:t>
            </a:r>
            <a:r>
              <a:rPr lang="en-US" altLang="zh-CN" sz="2400" b="1" smtClean="0"/>
              <a:t>b.data</a:t>
            </a:r>
            <a:r>
              <a:rPr lang="zh-CN" altLang="en-US" sz="2400" b="1" smtClean="0"/>
              <a:t>中的序号</a:t>
            </a:r>
            <a:r>
              <a:rPr lang="zh-CN" altLang="en-US" sz="2400" b="1" smtClean="0">
                <a:latin typeface="宋体" panose="02010600030101010101" pitchFamily="2" charset="-122"/>
              </a:rPr>
              <a:t> </a:t>
            </a:r>
            <a:r>
              <a:rPr lang="zh-CN" altLang="en-US" sz="2400" b="1" smtClean="0"/>
              <a:t>*</a:t>
            </a:r>
            <a:r>
              <a:rPr lang="en-US" altLang="zh-CN" sz="2400" b="1" smtClean="0"/>
              <a:t>/</a:t>
            </a:r>
          </a:p>
          <a:p>
            <a:pPr marL="1435100" lvl="4" indent="0" eaLnBrk="1" hangingPunct="1">
              <a:lnSpc>
                <a:spcPct val="110000"/>
              </a:lnSpc>
              <a:buFontTx/>
              <a:buNone/>
            </a:pPr>
            <a:r>
              <a:rPr lang="en-US" altLang="zh-CN" sz="2400" b="1" smtClean="0"/>
              <a:t>for (p=1 ; p&lt;=a.tn ; ++p)</a:t>
            </a:r>
          </a:p>
          <a:p>
            <a:pPr marL="1435100" lvl="4" indent="0" eaLnBrk="1" hangingPunct="1">
              <a:lnSpc>
                <a:spcPct val="110000"/>
              </a:lnSpc>
              <a:buFontTx/>
              <a:buNone/>
            </a:pPr>
            <a:r>
              <a:rPr lang="en-US" altLang="zh-CN" sz="2400" b="1" smtClean="0"/>
              <a:t>    {   col=a.data[p].col ;  q=cpot[col] ;</a:t>
            </a:r>
          </a:p>
          <a:p>
            <a:pPr marL="1435100" lvl="4" indent="0" eaLnBrk="1" hangingPunct="1">
              <a:lnSpc>
                <a:spcPct val="110000"/>
              </a:lnSpc>
              <a:buFontTx/>
              <a:buNone/>
            </a:pPr>
            <a:r>
              <a:rPr lang="en-US" altLang="zh-CN" sz="2400" b="1" smtClean="0"/>
              <a:t>          b.data[q].row=a.data[p].col ;</a:t>
            </a:r>
          </a:p>
          <a:p>
            <a:pPr marL="1435100" lvl="4" indent="0" eaLnBrk="1" hangingPunct="1">
              <a:lnSpc>
                <a:spcPct val="110000"/>
              </a:lnSpc>
              <a:buFontTx/>
              <a:buNone/>
            </a:pPr>
            <a:r>
              <a:rPr lang="en-US" altLang="zh-CN" sz="2400" b="1" smtClean="0"/>
              <a:t>          b.data[q].col=a.data[p].row ;</a:t>
            </a:r>
          </a:p>
          <a:p>
            <a:pPr marL="1435100" lvl="4" indent="0" eaLnBrk="1" hangingPunct="1">
              <a:lnSpc>
                <a:spcPct val="110000"/>
              </a:lnSpc>
              <a:buFontTx/>
              <a:buNone/>
            </a:pPr>
            <a:r>
              <a:rPr lang="en-US" altLang="zh-CN" sz="2400" b="1" smtClean="0"/>
              <a:t>           b.data[q].value=a.data[p].value ; </a:t>
            </a:r>
          </a:p>
          <a:p>
            <a:pPr marL="1435100" lvl="4" indent="0" eaLnBrk="1" hangingPunct="1">
              <a:lnSpc>
                <a:spcPct val="110000"/>
              </a:lnSpc>
              <a:buFontTx/>
              <a:buNone/>
            </a:pPr>
            <a:r>
              <a:rPr lang="en-US" altLang="zh-CN" sz="2400" b="1" smtClean="0"/>
              <a:t>           ++cpot[col] ;      /*</a:t>
            </a:r>
            <a:r>
              <a:rPr lang="zh-CN" altLang="en-US" sz="2400" b="1" smtClean="0"/>
              <a:t>至关重要</a:t>
            </a:r>
            <a:r>
              <a:rPr lang="en-US" altLang="zh-CN" sz="2400" b="1" smtClean="0">
                <a:cs typeface="Times New Roman" panose="02020603050405020304" pitchFamily="18" charset="0"/>
              </a:rPr>
              <a:t>!!</a:t>
            </a:r>
            <a:r>
              <a:rPr lang="zh-CN" altLang="en-US" sz="2400" b="1" smtClean="0"/>
              <a:t>当本</a:t>
            </a:r>
            <a:r>
              <a:rPr lang="zh-CN" altLang="en-US" sz="2400" b="1" smtClean="0">
                <a:latin typeface="宋体" panose="02010600030101010101" pitchFamily="2" charset="-122"/>
              </a:rPr>
              <a:t>列中  </a:t>
            </a:r>
            <a:r>
              <a:rPr lang="zh-CN" altLang="en-US" sz="2400" b="1" smtClean="0"/>
              <a:t>*</a:t>
            </a:r>
            <a:r>
              <a:rPr lang="en-US" altLang="zh-CN" sz="2400" b="1" smtClean="0"/>
              <a:t>/</a:t>
            </a:r>
          </a:p>
          <a:p>
            <a:pPr marL="1435100" lvl="4" indent="0" eaLnBrk="1" hangingPunct="1">
              <a:lnSpc>
                <a:spcPct val="110000"/>
              </a:lnSpc>
              <a:buFontTx/>
              <a:buNone/>
            </a:pPr>
            <a:r>
              <a:rPr lang="en-US" altLang="zh-CN" sz="2400" b="1" smtClean="0"/>
              <a:t>     }</a:t>
            </a:r>
          </a:p>
          <a:p>
            <a:pPr marL="1079500" lvl="3" indent="0" eaLnBrk="1" hangingPunct="1">
              <a:lnSpc>
                <a:spcPct val="110000"/>
              </a:lnSpc>
              <a:buFontTx/>
              <a:buNone/>
            </a:pPr>
            <a:r>
              <a:rPr lang="en-US" altLang="zh-CN" sz="2400" b="1" smtClean="0"/>
              <a:t>}</a:t>
            </a:r>
          </a:p>
          <a:p>
            <a:pPr marL="355600" lvl="1" indent="0" eaLnBrk="1" hangingPunct="1">
              <a:lnSpc>
                <a:spcPct val="110000"/>
              </a:lnSpc>
              <a:buFontTx/>
              <a:buNone/>
            </a:pPr>
            <a:r>
              <a:rPr lang="en-US" altLang="zh-CN" sz="2400" b="1" smtClean="0"/>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idx="4294967295"/>
          </p:nvPr>
        </p:nvSpPr>
        <p:spPr>
          <a:xfrm>
            <a:off x="228600" y="146050"/>
            <a:ext cx="7704138" cy="690563"/>
          </a:xfrm>
        </p:spPr>
        <p:txBody>
          <a:bodyPr/>
          <a:lstStyle/>
          <a:p>
            <a:pPr eaLnBrk="1" hangingPunct="1">
              <a:defRPr/>
            </a:pPr>
            <a:r>
              <a:rPr lang="en-US" altLang="zh-CN" sz="4000" dirty="0" smtClean="0">
                <a:effectLst/>
              </a:rPr>
              <a:t>2    </a:t>
            </a:r>
            <a:r>
              <a:rPr lang="zh-CN" altLang="en-US" sz="4000" dirty="0" smtClean="0">
                <a:effectLst/>
                <a:latin typeface="楷体_GB2312" pitchFamily="49" charset="-122"/>
                <a:ea typeface="楷体_GB2312" pitchFamily="49" charset="-122"/>
              </a:rPr>
              <a:t>行逻辑链接的三元组顺序表</a:t>
            </a:r>
            <a:endParaRPr lang="zh-CN" altLang="en-US" dirty="0" smtClean="0">
              <a:latin typeface="楷体_GB2312" pitchFamily="49" charset="-122"/>
              <a:ea typeface="楷体_GB2312" pitchFamily="49" charset="-122"/>
            </a:endParaRPr>
          </a:p>
        </p:txBody>
      </p:sp>
      <p:sp>
        <p:nvSpPr>
          <p:cNvPr id="70659" name="Rectangle 3"/>
          <p:cNvSpPr>
            <a:spLocks noChangeArrowheads="1"/>
          </p:cNvSpPr>
          <p:nvPr/>
        </p:nvSpPr>
        <p:spPr bwMode="auto">
          <a:xfrm>
            <a:off x="228600" y="1052513"/>
            <a:ext cx="8736013" cy="532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楷体_GB2312"/>
                <a:cs typeface="楷体_GB2312"/>
              </a:defRPr>
            </a:lvl1pPr>
            <a:lvl2pPr marL="355600">
              <a:defRPr kumimoji="1" sz="2400" b="1">
                <a:solidFill>
                  <a:schemeClr val="tx1"/>
                </a:solidFill>
                <a:latin typeface="Times New Roman" panose="02020603050405020304" pitchFamily="18" charset="0"/>
                <a:ea typeface="楷体_GB2312"/>
                <a:cs typeface="楷体_GB2312"/>
              </a:defRPr>
            </a:lvl2pPr>
            <a:lvl3pPr marL="723900">
              <a:defRPr kumimoji="1" sz="2400" b="1">
                <a:solidFill>
                  <a:schemeClr val="tx1"/>
                </a:solidFill>
                <a:latin typeface="Times New Roman" panose="02020603050405020304" pitchFamily="18" charset="0"/>
                <a:ea typeface="楷体_GB2312"/>
                <a:cs typeface="楷体_GB2312"/>
              </a:defRPr>
            </a:lvl3pPr>
            <a:lvl4pPr marL="1717675" indent="-228600">
              <a:defRPr kumimoji="1" sz="2400" b="1">
                <a:solidFill>
                  <a:schemeClr val="tx1"/>
                </a:solidFill>
                <a:latin typeface="Times New Roman" panose="02020603050405020304" pitchFamily="18" charset="0"/>
                <a:ea typeface="楷体_GB2312"/>
                <a:cs typeface="楷体_GB2312"/>
              </a:defRPr>
            </a:lvl4pPr>
            <a:lvl5pPr marL="2125663" indent="-228600">
              <a:defRPr kumimoji="1" sz="2400" b="1">
                <a:solidFill>
                  <a:schemeClr val="tx1"/>
                </a:solidFill>
                <a:latin typeface="Times New Roman" panose="02020603050405020304" pitchFamily="18" charset="0"/>
                <a:ea typeface="楷体_GB2312"/>
                <a:cs typeface="楷体_GB2312"/>
              </a:defRPr>
            </a:lvl5pPr>
            <a:lvl6pPr marL="2582863"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3040063"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97263"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954463"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lnSpc>
                <a:spcPct val="110000"/>
              </a:lnSpc>
              <a:spcBef>
                <a:spcPct val="20000"/>
              </a:spcBef>
            </a:pPr>
            <a:r>
              <a:rPr lang="zh-CN" altLang="en-US" sz="2800">
                <a:ea typeface="宋体" panose="02010600030101010101" pitchFamily="2" charset="-122"/>
              </a:rPr>
              <a:t>        </a:t>
            </a:r>
            <a:r>
              <a:rPr lang="zh-CN" altLang="en-US">
                <a:ea typeface="宋体" panose="02010600030101010101" pitchFamily="2" charset="-122"/>
              </a:rPr>
              <a:t>将方法二中的辅助向量</a:t>
            </a:r>
            <a:r>
              <a:rPr lang="en-US" altLang="zh-CN">
                <a:ea typeface="宋体" panose="02010600030101010101" pitchFamily="2" charset="-122"/>
              </a:rPr>
              <a:t>cpot[ ]</a:t>
            </a:r>
            <a:r>
              <a:rPr lang="zh-CN" altLang="en-US">
                <a:ea typeface="宋体" panose="02010600030101010101" pitchFamily="2" charset="-122"/>
              </a:rPr>
              <a:t>，在稀疏矩阵的三元组表中，用来指示“行”的信息。得到另一种顺序存储结构：</a:t>
            </a:r>
            <a:r>
              <a:rPr lang="zh-CN" altLang="en-US">
                <a:solidFill>
                  <a:schemeClr val="folHlink"/>
                </a:solidFill>
                <a:ea typeface="宋体" panose="02010600030101010101" pitchFamily="2" charset="-122"/>
              </a:rPr>
              <a:t>行逻辑链接的三元组顺序表</a:t>
            </a:r>
            <a:r>
              <a:rPr lang="zh-CN" altLang="en-US">
                <a:ea typeface="宋体" panose="02010600030101010101" pitchFamily="2" charset="-122"/>
              </a:rPr>
              <a:t>。其类型描述如下：</a:t>
            </a:r>
          </a:p>
          <a:p>
            <a:pPr eaLnBrk="1" hangingPunct="1">
              <a:lnSpc>
                <a:spcPct val="110000"/>
              </a:lnSpc>
              <a:spcBef>
                <a:spcPct val="20000"/>
              </a:spcBef>
            </a:pPr>
            <a:r>
              <a:rPr lang="en-US" altLang="zh-CN">
                <a:ea typeface="宋体" panose="02010600030101010101" pitchFamily="2" charset="-122"/>
              </a:rPr>
              <a:t>#define MAX_ROW 100</a:t>
            </a:r>
          </a:p>
          <a:p>
            <a:pPr eaLnBrk="1" hangingPunct="1">
              <a:lnSpc>
                <a:spcPct val="110000"/>
              </a:lnSpc>
              <a:spcBef>
                <a:spcPct val="20000"/>
              </a:spcBef>
            </a:pPr>
            <a:r>
              <a:rPr lang="en-US" altLang="zh-CN">
                <a:ea typeface="宋体" panose="02010600030101010101" pitchFamily="2" charset="-122"/>
              </a:rPr>
              <a:t>typedef struct  </a:t>
            </a:r>
          </a:p>
          <a:p>
            <a:pPr lvl="1" eaLnBrk="1" hangingPunct="1">
              <a:lnSpc>
                <a:spcPct val="110000"/>
              </a:lnSpc>
              <a:spcBef>
                <a:spcPct val="20000"/>
              </a:spcBef>
            </a:pPr>
            <a:r>
              <a:rPr lang="en-US" altLang="zh-CN">
                <a:ea typeface="宋体" panose="02010600030101010101" pitchFamily="2" charset="-122"/>
              </a:rPr>
              <a:t>{  Triple data[MAX_SIZE] ;     /*  </a:t>
            </a:r>
            <a:r>
              <a:rPr lang="zh-CN" altLang="en-US">
                <a:ea typeface="宋体" panose="02010600030101010101" pitchFamily="2" charset="-122"/>
              </a:rPr>
              <a:t>非</a:t>
            </a:r>
            <a:r>
              <a:rPr lang="en-US" altLang="zh-CN">
                <a:ea typeface="宋体" panose="02010600030101010101" pitchFamily="2" charset="-122"/>
              </a:rPr>
              <a:t>0</a:t>
            </a:r>
            <a:r>
              <a:rPr lang="zh-CN" altLang="en-US">
                <a:ea typeface="宋体" panose="02010600030101010101" pitchFamily="2" charset="-122"/>
              </a:rPr>
              <a:t>元素的三元组表  *</a:t>
            </a:r>
            <a:r>
              <a:rPr lang="en-US" altLang="zh-CN">
                <a:ea typeface="宋体" panose="02010600030101010101" pitchFamily="2" charset="-122"/>
              </a:rPr>
              <a:t>/  </a:t>
            </a:r>
          </a:p>
          <a:p>
            <a:pPr lvl="2" eaLnBrk="1" hangingPunct="1">
              <a:lnSpc>
                <a:spcPct val="110000"/>
              </a:lnSpc>
              <a:spcBef>
                <a:spcPct val="20000"/>
              </a:spcBef>
            </a:pPr>
            <a:r>
              <a:rPr lang="en-US" altLang="zh-CN">
                <a:ea typeface="宋体" panose="02010600030101010101" pitchFamily="2" charset="-122"/>
              </a:rPr>
              <a:t>int     rpos[MAX_ROW];     /* </a:t>
            </a:r>
            <a:r>
              <a:rPr lang="zh-CN" altLang="en-US">
                <a:ea typeface="宋体" panose="02010600030101010101" pitchFamily="2" charset="-122"/>
              </a:rPr>
              <a:t>各行第一个非</a:t>
            </a:r>
            <a:r>
              <a:rPr lang="en-US" altLang="zh-CN">
                <a:ea typeface="宋体" panose="02010600030101010101" pitchFamily="2" charset="-122"/>
              </a:rPr>
              <a:t>0</a:t>
            </a:r>
            <a:r>
              <a:rPr lang="zh-CN" altLang="en-US">
                <a:ea typeface="宋体" panose="02010600030101010101" pitchFamily="2" charset="-122"/>
              </a:rPr>
              <a:t>位置表 *</a:t>
            </a:r>
            <a:r>
              <a:rPr lang="en-US" altLang="zh-CN">
                <a:ea typeface="宋体" panose="02010600030101010101" pitchFamily="2" charset="-122"/>
              </a:rPr>
              <a:t>/ </a:t>
            </a:r>
          </a:p>
          <a:p>
            <a:pPr lvl="2" eaLnBrk="1" hangingPunct="1">
              <a:lnSpc>
                <a:spcPct val="110000"/>
              </a:lnSpc>
              <a:spcBef>
                <a:spcPct val="20000"/>
              </a:spcBef>
            </a:pPr>
            <a:r>
              <a:rPr lang="en-US" altLang="zh-CN">
                <a:ea typeface="宋体" panose="02010600030101010101" pitchFamily="2" charset="-122"/>
              </a:rPr>
              <a:t>int    rn ,cn , tn ;       /*  </a:t>
            </a:r>
            <a:r>
              <a:rPr lang="zh-CN" altLang="en-US">
                <a:ea typeface="宋体" panose="02010600030101010101" pitchFamily="2" charset="-122"/>
              </a:rPr>
              <a:t>矩阵的行、列数和非</a:t>
            </a:r>
            <a:r>
              <a:rPr lang="en-US" altLang="zh-CN">
                <a:ea typeface="宋体" panose="02010600030101010101" pitchFamily="2" charset="-122"/>
              </a:rPr>
              <a:t>0</a:t>
            </a:r>
            <a:r>
              <a:rPr lang="zh-CN" altLang="en-US">
                <a:ea typeface="宋体" panose="02010600030101010101" pitchFamily="2" charset="-122"/>
              </a:rPr>
              <a:t>元个数  *</a:t>
            </a:r>
            <a:r>
              <a:rPr lang="en-US" altLang="zh-CN">
                <a:ea typeface="宋体" panose="02010600030101010101" pitchFamily="2" charset="-122"/>
              </a:rPr>
              <a:t>/</a:t>
            </a:r>
          </a:p>
          <a:p>
            <a:pPr lvl="1" eaLnBrk="1" hangingPunct="1">
              <a:lnSpc>
                <a:spcPct val="110000"/>
              </a:lnSpc>
              <a:spcBef>
                <a:spcPct val="20000"/>
              </a:spcBef>
            </a:pPr>
            <a:r>
              <a:rPr lang="en-US" altLang="zh-CN">
                <a:ea typeface="宋体" panose="02010600030101010101" pitchFamily="2" charset="-122"/>
              </a:rPr>
              <a:t>}RLSMatrix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p:nvPr>
        </p:nvSpPr>
        <p:spPr>
          <a:xfrm>
            <a:off x="152400" y="152400"/>
            <a:ext cx="8812213" cy="6229350"/>
          </a:xfrm>
        </p:spPr>
        <p:txBody>
          <a:bodyPr/>
          <a:lstStyle/>
          <a:p>
            <a:pPr marL="0" indent="0" eaLnBrk="1" hangingPunct="1">
              <a:buFont typeface="Wingdings" panose="05000000000000000000" pitchFamily="2" charset="2"/>
              <a:buNone/>
            </a:pPr>
            <a:r>
              <a:rPr lang="zh-CN" altLang="en-US" b="1" smtClean="0">
                <a:solidFill>
                  <a:schemeClr val="folHlink"/>
                </a:solidFill>
                <a:latin typeface="楷体_GB2312"/>
                <a:ea typeface="楷体_GB2312"/>
                <a:cs typeface="楷体_GB2312"/>
              </a:rPr>
              <a:t>稀疏矩阵的乘法</a:t>
            </a:r>
          </a:p>
          <a:p>
            <a:pPr marL="0" indent="0" eaLnBrk="1" hangingPunct="1">
              <a:buFont typeface="Wingdings" panose="05000000000000000000" pitchFamily="2" charset="2"/>
              <a:buNone/>
            </a:pPr>
            <a:r>
              <a:rPr lang="zh-CN" altLang="en-US" sz="2400" b="1" smtClean="0"/>
              <a:t>设有两个矩阵：</a:t>
            </a:r>
            <a:r>
              <a:rPr lang="en-US" altLang="zh-CN" sz="2400" b="1" smtClean="0"/>
              <a:t>A=(a</a:t>
            </a:r>
            <a:r>
              <a:rPr lang="en-US" altLang="zh-CN" sz="2400" b="1" baseline="-16000" smtClean="0"/>
              <a:t>ij</a:t>
            </a:r>
            <a:r>
              <a:rPr lang="en-US" altLang="zh-CN" sz="2400" b="1" smtClean="0"/>
              <a:t>)</a:t>
            </a:r>
            <a:r>
              <a:rPr lang="en-US" altLang="zh-CN" sz="2400" b="1" baseline="-16000" smtClean="0"/>
              <a:t>m</a:t>
            </a:r>
            <a:r>
              <a:rPr lang="en-US" altLang="zh-CN" sz="2400" b="1" baseline="-16000" smtClean="0">
                <a:sym typeface="Symbol" panose="05050102010706020507" pitchFamily="18" charset="2"/>
              </a:rPr>
              <a:t></a:t>
            </a:r>
            <a:r>
              <a:rPr lang="en-US" altLang="zh-CN" sz="2400" b="1" baseline="-16000" smtClean="0"/>
              <a:t>n</a:t>
            </a:r>
            <a:r>
              <a:rPr lang="en-US" altLang="zh-CN" sz="2400" b="1" baseline="-25000" smtClean="0"/>
              <a:t> </a:t>
            </a:r>
            <a:r>
              <a:rPr lang="zh-CN" altLang="en-US" sz="2400" b="1" smtClean="0"/>
              <a:t>，</a:t>
            </a:r>
            <a:r>
              <a:rPr lang="en-US" altLang="zh-CN" sz="2400" b="1" smtClean="0"/>
              <a:t>B=(b</a:t>
            </a:r>
            <a:r>
              <a:rPr lang="en-US" altLang="zh-CN" sz="2400" b="1" baseline="-16000" smtClean="0"/>
              <a:t>ij</a:t>
            </a:r>
            <a:r>
              <a:rPr lang="en-US" altLang="zh-CN" sz="2400" b="1" smtClean="0"/>
              <a:t>)</a:t>
            </a:r>
            <a:r>
              <a:rPr lang="en-US" altLang="zh-CN" sz="2400" b="1" baseline="-16000" smtClean="0"/>
              <a:t>n</a:t>
            </a:r>
            <a:r>
              <a:rPr lang="en-US" altLang="zh-CN" sz="2400" b="1" baseline="-16000" smtClean="0">
                <a:sym typeface="Symbol" panose="05050102010706020507" pitchFamily="18" charset="2"/>
              </a:rPr>
              <a:t>p</a:t>
            </a:r>
          </a:p>
          <a:p>
            <a:pPr marL="0" indent="0" eaLnBrk="1" hangingPunct="1">
              <a:buFont typeface="Wingdings" panose="05000000000000000000" pitchFamily="2" charset="2"/>
              <a:buNone/>
            </a:pPr>
            <a:r>
              <a:rPr lang="zh-CN" altLang="en-US" sz="2400" b="1" smtClean="0"/>
              <a:t>则： </a:t>
            </a:r>
            <a:r>
              <a:rPr lang="en-US" altLang="zh-CN" sz="2400" b="1" smtClean="0"/>
              <a:t>C=(c</a:t>
            </a:r>
            <a:r>
              <a:rPr lang="en-US" altLang="zh-CN" sz="2400" b="1" baseline="-16000" smtClean="0"/>
              <a:t>ij</a:t>
            </a:r>
            <a:r>
              <a:rPr lang="en-US" altLang="zh-CN" sz="2400" b="1" smtClean="0"/>
              <a:t>)</a:t>
            </a:r>
            <a:r>
              <a:rPr lang="en-US" altLang="zh-CN" sz="2400" b="1" baseline="-16000" smtClean="0"/>
              <a:t>m</a:t>
            </a:r>
            <a:r>
              <a:rPr lang="en-US" altLang="zh-CN" sz="2400" b="1" baseline="-16000" smtClean="0">
                <a:sym typeface="Symbol" panose="05050102010706020507" pitchFamily="18" charset="2"/>
              </a:rPr>
              <a:t></a:t>
            </a:r>
            <a:r>
              <a:rPr lang="en-US" altLang="zh-CN" sz="2400" b="1" baseline="-16000" smtClean="0"/>
              <a:t>p </a:t>
            </a:r>
            <a:r>
              <a:rPr lang="en-US" altLang="zh-CN" sz="2400" b="1" smtClean="0"/>
              <a:t>      </a:t>
            </a:r>
            <a:r>
              <a:rPr lang="zh-CN" altLang="en-US" sz="2400" b="1" smtClean="0"/>
              <a:t>其中 </a:t>
            </a:r>
            <a:r>
              <a:rPr lang="en-US" altLang="zh-CN" sz="2400" b="1" smtClean="0"/>
              <a:t>c</a:t>
            </a:r>
            <a:r>
              <a:rPr lang="en-US" altLang="zh-CN" sz="2400" b="1" baseline="-16000" smtClean="0"/>
              <a:t>ij</a:t>
            </a:r>
            <a:r>
              <a:rPr lang="en-US" altLang="zh-CN" sz="2400" b="1" smtClean="0"/>
              <a:t>=</a:t>
            </a:r>
            <a:r>
              <a:rPr lang="en-US" altLang="zh-CN" sz="2400" b="1" smtClean="0">
                <a:ea typeface="Arial Unicode MS" pitchFamily="34" charset="-122"/>
              </a:rPr>
              <a:t>∑</a:t>
            </a:r>
            <a:r>
              <a:rPr lang="en-US" altLang="zh-CN" sz="2400" b="1" smtClean="0"/>
              <a:t>a</a:t>
            </a:r>
            <a:r>
              <a:rPr lang="en-US" altLang="zh-CN" sz="2400" b="1" baseline="-16000" smtClean="0"/>
              <a:t>ik</a:t>
            </a:r>
            <a:r>
              <a:rPr lang="en-US" altLang="zh-CN" sz="2400" b="1" smtClean="0">
                <a:sym typeface="Symbol" panose="05050102010706020507" pitchFamily="18" charset="2"/>
              </a:rPr>
              <a:t></a:t>
            </a:r>
            <a:r>
              <a:rPr lang="en-US" altLang="zh-CN" sz="2400" b="1" smtClean="0"/>
              <a:t>b</a:t>
            </a:r>
            <a:r>
              <a:rPr lang="en-US" altLang="zh-CN" sz="2400" b="1" baseline="-16000" smtClean="0"/>
              <a:t>kj</a:t>
            </a:r>
          </a:p>
          <a:p>
            <a:pPr marL="0" indent="0" eaLnBrk="1" hangingPunct="1">
              <a:buFont typeface="Wingdings" panose="05000000000000000000" pitchFamily="2" charset="2"/>
              <a:buNone/>
            </a:pPr>
            <a:r>
              <a:rPr lang="en-US" altLang="zh-CN" sz="2400" b="1" smtClean="0"/>
              <a:t>          1≦k≦n </a:t>
            </a:r>
            <a:r>
              <a:rPr lang="zh-CN" altLang="en-US" sz="2400" b="1" smtClean="0"/>
              <a:t>， </a:t>
            </a:r>
            <a:r>
              <a:rPr lang="en-US" altLang="zh-CN" sz="2400" b="1" smtClean="0"/>
              <a:t>1≦i≦m </a:t>
            </a:r>
            <a:r>
              <a:rPr lang="zh-CN" altLang="en-US" sz="2400" b="1" smtClean="0"/>
              <a:t>，</a:t>
            </a:r>
            <a:r>
              <a:rPr lang="en-US" altLang="zh-CN" sz="2400" b="1" smtClean="0"/>
              <a:t>1≦j≦p</a:t>
            </a:r>
          </a:p>
          <a:p>
            <a:pPr marL="0" indent="0" eaLnBrk="1" hangingPunct="1">
              <a:buFont typeface="Wingdings" panose="05000000000000000000" pitchFamily="2" charset="2"/>
              <a:buNone/>
            </a:pPr>
            <a:r>
              <a:rPr lang="zh-CN" altLang="en-US" sz="2400" b="1" smtClean="0"/>
              <a:t>经典算法是三重循环：</a:t>
            </a:r>
          </a:p>
          <a:p>
            <a:pPr marL="533400" lvl="1" indent="0" eaLnBrk="1" hangingPunct="1">
              <a:buFontTx/>
              <a:buNone/>
            </a:pPr>
            <a:r>
              <a:rPr lang="en-US" altLang="zh-CN" sz="2400" b="1" smtClean="0"/>
              <a:t>for  ( i=1 ; i&lt;=m ; ++i)</a:t>
            </a:r>
          </a:p>
          <a:p>
            <a:pPr marL="901700" lvl="2" indent="0" eaLnBrk="1" hangingPunct="1">
              <a:buFont typeface="Wingdings" panose="05000000000000000000" pitchFamily="2" charset="2"/>
              <a:buNone/>
            </a:pPr>
            <a:r>
              <a:rPr lang="en-US" altLang="zh-CN" b="1" smtClean="0"/>
              <a:t>for ( j=1 ; j&lt;=p ; ++j)</a:t>
            </a:r>
          </a:p>
          <a:p>
            <a:pPr marL="1257300" lvl="3" indent="0" eaLnBrk="1" hangingPunct="1">
              <a:buFontTx/>
              <a:buNone/>
            </a:pPr>
            <a:r>
              <a:rPr lang="en-US" altLang="zh-CN" sz="2400" b="1" smtClean="0"/>
              <a:t>{   c[i][j]=0 ;</a:t>
            </a:r>
          </a:p>
          <a:p>
            <a:pPr marL="1612900" lvl="4" indent="0" eaLnBrk="1" hangingPunct="1">
              <a:buFontTx/>
              <a:buNone/>
            </a:pPr>
            <a:r>
              <a:rPr lang="en-US" altLang="zh-CN" sz="2400" b="1" smtClean="0"/>
              <a:t>for ( k=1 ; k&lt;=n ; ++k)</a:t>
            </a:r>
          </a:p>
          <a:p>
            <a:pPr marL="1612900" lvl="4" indent="0" eaLnBrk="1" hangingPunct="1">
              <a:buFontTx/>
              <a:buNone/>
            </a:pPr>
            <a:r>
              <a:rPr lang="en-US" altLang="zh-CN" sz="2400" b="1" smtClean="0"/>
              <a:t>      c[i][j]= c[i][j]+a[i][k]</a:t>
            </a:r>
            <a:r>
              <a:rPr lang="en-US" altLang="zh-CN" sz="2400" b="1" smtClean="0">
                <a:sym typeface="Symbol" panose="05050102010706020507" pitchFamily="18" charset="2"/>
              </a:rPr>
              <a:t></a:t>
            </a:r>
            <a:r>
              <a:rPr lang="en-US" altLang="zh-CN" sz="2400" b="1" smtClean="0"/>
              <a:t>b[k][j];</a:t>
            </a:r>
          </a:p>
          <a:p>
            <a:pPr marL="1257300" lvl="3" indent="0" eaLnBrk="1" hangingPunct="1">
              <a:buFontTx/>
              <a:buNone/>
            </a:pPr>
            <a:r>
              <a:rPr lang="en-US" altLang="zh-CN" sz="2400" b="1" smtClean="0"/>
              <a:t>}</a:t>
            </a:r>
          </a:p>
          <a:p>
            <a:pPr marL="0" indent="0" eaLnBrk="1" hangingPunct="1">
              <a:buFont typeface="Wingdings" panose="05000000000000000000" pitchFamily="2" charset="2"/>
              <a:buNone/>
            </a:pPr>
            <a:r>
              <a:rPr lang="zh-CN" altLang="en-US" sz="2400" b="1" smtClean="0">
                <a:latin typeface="宋体" panose="02010600030101010101" pitchFamily="2" charset="-122"/>
              </a:rPr>
              <a:t>此算法的复杂度为</a:t>
            </a:r>
            <a:r>
              <a:rPr lang="en-US" altLang="zh-CN" sz="2400" b="1" smtClean="0"/>
              <a:t>O(m</a:t>
            </a:r>
            <a:r>
              <a:rPr lang="en-US" altLang="zh-CN" sz="2400" b="1" smtClean="0">
                <a:sym typeface="Symbol" panose="05050102010706020507" pitchFamily="18" charset="2"/>
              </a:rPr>
              <a:t></a:t>
            </a:r>
            <a:r>
              <a:rPr lang="en-US" altLang="zh-CN" sz="2400" b="1" smtClean="0"/>
              <a:t>n</a:t>
            </a:r>
            <a:r>
              <a:rPr lang="en-US" altLang="zh-CN" sz="2400" b="1" smtClean="0">
                <a:sym typeface="Symbol" panose="05050102010706020507" pitchFamily="18" charset="2"/>
              </a:rPr>
              <a:t></a:t>
            </a:r>
            <a:r>
              <a:rPr lang="en-US" altLang="zh-CN" sz="2400" b="1" smtClean="0"/>
              <a:t>p)</a:t>
            </a:r>
            <a:r>
              <a:rPr lang="zh-CN" altLang="en-US" sz="2400" b="1" smtClean="0">
                <a:latin typeface="宋体" panose="02010600030101010101" pitchFamily="2" charset="-122"/>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p:nvPr>
        </p:nvSpPr>
        <p:spPr>
          <a:xfrm>
            <a:off x="152400" y="228600"/>
            <a:ext cx="8812213" cy="6629400"/>
          </a:xfrm>
        </p:spPr>
        <p:txBody>
          <a:bodyPr/>
          <a:lstStyle/>
          <a:p>
            <a:pPr marL="0" indent="0" eaLnBrk="1" hangingPunct="1">
              <a:lnSpc>
                <a:spcPct val="110000"/>
              </a:lnSpc>
              <a:buFont typeface="Wingdings" panose="05000000000000000000" pitchFamily="2" charset="2"/>
              <a:buNone/>
            </a:pPr>
            <a:r>
              <a:rPr lang="zh-CN" altLang="en-US" sz="2800" b="1" smtClean="0">
                <a:latin typeface="宋体" panose="02010600030101010101" pitchFamily="2" charset="-122"/>
              </a:rPr>
              <a:t>    </a:t>
            </a:r>
            <a:r>
              <a:rPr lang="zh-CN" altLang="en-US" sz="2400" b="1" smtClean="0">
                <a:latin typeface="宋体" panose="02010600030101010101" pitchFamily="2" charset="-122"/>
              </a:rPr>
              <a:t>设有两个稀疏矩阵</a:t>
            </a:r>
            <a:r>
              <a:rPr lang="en-US" altLang="zh-CN" sz="2400" b="1" smtClean="0"/>
              <a:t>A=(a</a:t>
            </a:r>
            <a:r>
              <a:rPr lang="en-US" altLang="zh-CN" sz="2400" b="1" baseline="-16000" smtClean="0"/>
              <a:t>ij</a:t>
            </a:r>
            <a:r>
              <a:rPr lang="en-US" altLang="zh-CN" sz="2400" b="1" smtClean="0"/>
              <a:t>)</a:t>
            </a:r>
            <a:r>
              <a:rPr lang="en-US" altLang="zh-CN" sz="2400" b="1" baseline="-16000" smtClean="0"/>
              <a:t>m</a:t>
            </a:r>
            <a:r>
              <a:rPr lang="en-US" altLang="zh-CN" sz="2400" b="1" baseline="-16000" smtClean="0">
                <a:sym typeface="Symbol" panose="05050102010706020507" pitchFamily="18" charset="2"/>
              </a:rPr>
              <a:t></a:t>
            </a:r>
            <a:r>
              <a:rPr lang="en-US" altLang="zh-CN" sz="2400" b="1" baseline="-16000" smtClean="0"/>
              <a:t>n</a:t>
            </a:r>
            <a:r>
              <a:rPr lang="en-US" altLang="zh-CN" sz="2400" b="1" baseline="-25000" smtClean="0"/>
              <a:t> </a:t>
            </a:r>
            <a:r>
              <a:rPr lang="zh-CN" altLang="en-US" sz="2400" b="1" smtClean="0"/>
              <a:t>，</a:t>
            </a:r>
            <a:r>
              <a:rPr lang="en-US" altLang="zh-CN" sz="2400" b="1" smtClean="0"/>
              <a:t>B=(b</a:t>
            </a:r>
            <a:r>
              <a:rPr lang="en-US" altLang="zh-CN" sz="2400" b="1" baseline="-16000" smtClean="0"/>
              <a:t>ij</a:t>
            </a:r>
            <a:r>
              <a:rPr lang="en-US" altLang="zh-CN" sz="2400" b="1" smtClean="0"/>
              <a:t>)</a:t>
            </a:r>
            <a:r>
              <a:rPr lang="en-US" altLang="zh-CN" sz="2400" b="1" baseline="-16000" smtClean="0"/>
              <a:t>n</a:t>
            </a:r>
            <a:r>
              <a:rPr lang="en-US" altLang="zh-CN" sz="2400" b="1" baseline="-16000" smtClean="0">
                <a:sym typeface="Symbol" panose="05050102010706020507" pitchFamily="18" charset="2"/>
              </a:rPr>
              <a:t>p </a:t>
            </a:r>
            <a:r>
              <a:rPr lang="zh-CN" altLang="en-US" sz="2400" b="1" smtClean="0"/>
              <a:t>，其</a:t>
            </a:r>
            <a:r>
              <a:rPr lang="zh-CN" altLang="en-US" sz="2400" b="1" smtClean="0">
                <a:latin typeface="宋体" panose="02010600030101010101" pitchFamily="2" charset="-122"/>
              </a:rPr>
              <a:t>存储结构采用行逻辑链接的三元组顺序表。</a:t>
            </a:r>
            <a:endParaRPr lang="zh-CN" altLang="en-US" sz="2400" b="1" baseline="-16000" smtClean="0">
              <a:sym typeface="Symbol" panose="05050102010706020507" pitchFamily="18" charset="2"/>
            </a:endParaRPr>
          </a:p>
          <a:p>
            <a:pPr marL="0" indent="0" eaLnBrk="1" hangingPunct="1">
              <a:lnSpc>
                <a:spcPct val="110000"/>
              </a:lnSpc>
              <a:buFont typeface="Wingdings" panose="05000000000000000000" pitchFamily="2" charset="2"/>
              <a:buNone/>
            </a:pPr>
            <a:r>
              <a:rPr lang="zh-CN" altLang="en-US" b="1" smtClean="0">
                <a:solidFill>
                  <a:schemeClr val="folHlink"/>
                </a:solidFill>
                <a:latin typeface="宋体" panose="02010600030101010101" pitchFamily="2" charset="-122"/>
              </a:rPr>
              <a:t>算法思想</a:t>
            </a:r>
            <a:r>
              <a:rPr lang="zh-CN" altLang="en-US" b="1" smtClean="0">
                <a:latin typeface="宋体" panose="02010600030101010101" pitchFamily="2" charset="-122"/>
              </a:rPr>
              <a:t>：</a:t>
            </a:r>
            <a:endParaRPr lang="en-US" altLang="zh-CN" b="1" smtClean="0">
              <a:latin typeface="宋体" panose="02010600030101010101" pitchFamily="2" charset="-122"/>
            </a:endParaRPr>
          </a:p>
          <a:p>
            <a:pPr marL="0" indent="0" eaLnBrk="1" hangingPunct="1">
              <a:lnSpc>
                <a:spcPct val="110000"/>
              </a:lnSpc>
              <a:buFont typeface="Wingdings" panose="05000000000000000000" pitchFamily="2" charset="2"/>
              <a:buNone/>
            </a:pPr>
            <a:r>
              <a:rPr lang="en-US" altLang="zh-CN" sz="2400" b="1" smtClean="0">
                <a:latin typeface="宋体" panose="02010600030101010101" pitchFamily="2" charset="-122"/>
              </a:rPr>
              <a:t>    </a:t>
            </a:r>
            <a:r>
              <a:rPr lang="zh-CN" altLang="en-US" sz="2400" b="1" smtClean="0">
                <a:latin typeface="宋体" panose="02010600030101010101" pitchFamily="2" charset="-122"/>
              </a:rPr>
              <a:t>对于</a:t>
            </a:r>
            <a:r>
              <a:rPr lang="en-US" altLang="zh-CN" sz="2400" b="1" smtClean="0"/>
              <a:t>A</a:t>
            </a:r>
            <a:r>
              <a:rPr lang="zh-CN" altLang="en-US" sz="2400" b="1" smtClean="0">
                <a:latin typeface="宋体" panose="02010600030101010101" pitchFamily="2" charset="-122"/>
              </a:rPr>
              <a:t>中的每个元素</a:t>
            </a:r>
            <a:r>
              <a:rPr lang="en-US" altLang="zh-CN" sz="2400" b="1" smtClean="0"/>
              <a:t>a.data[p](p=1, 2, </a:t>
            </a:r>
            <a:r>
              <a:rPr lang="en-US" altLang="zh-CN" sz="2400" b="1" smtClean="0">
                <a:ea typeface="Arial Unicode MS" pitchFamily="34" charset="-122"/>
              </a:rPr>
              <a:t>…</a:t>
            </a:r>
            <a:r>
              <a:rPr lang="en-US" altLang="zh-CN" sz="2400" b="1" smtClean="0"/>
              <a:t> , a.tn)</a:t>
            </a:r>
            <a:r>
              <a:rPr lang="zh-CN" altLang="en-US" sz="2400" b="1" smtClean="0">
                <a:latin typeface="宋体" panose="02010600030101010101" pitchFamily="2" charset="-122"/>
              </a:rPr>
              <a:t>，找到</a:t>
            </a:r>
            <a:r>
              <a:rPr lang="en-US" altLang="zh-CN" sz="2400" b="1" smtClean="0"/>
              <a:t>B</a:t>
            </a:r>
            <a:r>
              <a:rPr lang="zh-CN" altLang="en-US" sz="2400" b="1" smtClean="0">
                <a:latin typeface="宋体" panose="02010600030101010101" pitchFamily="2" charset="-122"/>
              </a:rPr>
              <a:t>中所有满足条件：</a:t>
            </a:r>
            <a:r>
              <a:rPr lang="zh-CN" altLang="en-US" sz="2400" b="1" smtClean="0"/>
              <a:t> </a:t>
            </a:r>
            <a:r>
              <a:rPr lang="en-US" altLang="zh-CN" sz="2400" b="1" smtClean="0"/>
              <a:t>a.data[p].col=b.data[q].row</a:t>
            </a:r>
            <a:r>
              <a:rPr lang="zh-CN" altLang="en-US" sz="2400" b="1" smtClean="0">
                <a:latin typeface="宋体" panose="02010600030101010101" pitchFamily="2" charset="-122"/>
              </a:rPr>
              <a:t>的元素</a:t>
            </a:r>
            <a:r>
              <a:rPr lang="en-US" altLang="zh-CN" sz="2400" b="1" smtClean="0"/>
              <a:t>b.data[q]</a:t>
            </a:r>
            <a:r>
              <a:rPr lang="zh-CN" altLang="en-US" sz="2400" b="1" smtClean="0"/>
              <a:t>，</a:t>
            </a:r>
            <a:r>
              <a:rPr lang="zh-CN" altLang="en-US" sz="2400" b="1" smtClean="0">
                <a:latin typeface="宋体" panose="02010600030101010101" pitchFamily="2" charset="-122"/>
              </a:rPr>
              <a:t>求得</a:t>
            </a:r>
            <a:r>
              <a:rPr lang="en-US" altLang="zh-CN" sz="2400" b="1" smtClean="0"/>
              <a:t>a.data[p].value</a:t>
            </a:r>
            <a:r>
              <a:rPr lang="en-US" altLang="zh-CN" sz="2400" b="1" smtClean="0">
                <a:sym typeface="Symbol" panose="05050102010706020507" pitchFamily="18" charset="2"/>
              </a:rPr>
              <a:t></a:t>
            </a:r>
            <a:r>
              <a:rPr lang="en-US" altLang="zh-CN" sz="2400" b="1" smtClean="0"/>
              <a:t>b.data[q].value</a:t>
            </a:r>
            <a:r>
              <a:rPr lang="zh-CN" altLang="en-US" sz="2400" b="1" smtClean="0">
                <a:latin typeface="宋体" panose="02010600030101010101" pitchFamily="2" charset="-122"/>
              </a:rPr>
              <a:t>，该乘积是</a:t>
            </a:r>
            <a:r>
              <a:rPr lang="en-US" altLang="zh-CN" sz="2400" b="1" smtClean="0"/>
              <a:t>c</a:t>
            </a:r>
            <a:r>
              <a:rPr lang="en-US" altLang="zh-CN" sz="2400" b="1" baseline="-16000" smtClean="0"/>
              <a:t>ij</a:t>
            </a:r>
            <a:r>
              <a:rPr lang="zh-CN" altLang="en-US" sz="2400" b="1" smtClean="0">
                <a:latin typeface="宋体" panose="02010600030101010101" pitchFamily="2" charset="-122"/>
              </a:rPr>
              <a:t>中的一部分。求得所有这样的乘积并累加求和就能得到</a:t>
            </a:r>
            <a:r>
              <a:rPr lang="en-US" altLang="zh-CN" sz="2400" b="1" smtClean="0"/>
              <a:t>c</a:t>
            </a:r>
            <a:r>
              <a:rPr lang="en-US" altLang="zh-CN" sz="2400" b="1" baseline="-16000" smtClean="0"/>
              <a:t>ij</a:t>
            </a:r>
            <a:r>
              <a:rPr lang="zh-CN" altLang="en-US" sz="2400" b="1" smtClean="0">
                <a:latin typeface="宋体" panose="02010600030101010101" pitchFamily="2" charset="-122"/>
              </a:rPr>
              <a:t>。</a:t>
            </a:r>
          </a:p>
          <a:p>
            <a:pPr marL="0" indent="0" eaLnBrk="1" hangingPunct="1">
              <a:lnSpc>
                <a:spcPct val="110000"/>
              </a:lnSpc>
              <a:buFont typeface="Wingdings" panose="05000000000000000000" pitchFamily="2" charset="2"/>
              <a:buNone/>
            </a:pPr>
            <a:r>
              <a:rPr lang="zh-CN" altLang="en-US" sz="2400" b="1" smtClean="0">
                <a:latin typeface="宋体" panose="02010600030101010101" pitchFamily="2" charset="-122"/>
              </a:rPr>
              <a:t>    为得到非</a:t>
            </a:r>
            <a:r>
              <a:rPr lang="en-US" altLang="zh-CN" sz="2400" b="1" smtClean="0">
                <a:latin typeface="宋体" panose="02010600030101010101" pitchFamily="2" charset="-122"/>
              </a:rPr>
              <a:t>0</a:t>
            </a:r>
            <a:r>
              <a:rPr lang="zh-CN" altLang="en-US" sz="2400" b="1" smtClean="0">
                <a:latin typeface="宋体" panose="02010600030101010101" pitchFamily="2" charset="-122"/>
              </a:rPr>
              <a:t>的乘积</a:t>
            </a:r>
            <a:r>
              <a:rPr lang="zh-CN" altLang="en-US" sz="2400" b="1" smtClean="0"/>
              <a:t>，只要</a:t>
            </a:r>
            <a:r>
              <a:rPr lang="zh-CN" altLang="en-US" sz="2400" b="1" smtClean="0">
                <a:latin typeface="宋体" panose="02010600030101010101" pitchFamily="2" charset="-122"/>
              </a:rPr>
              <a:t>对</a:t>
            </a:r>
            <a:r>
              <a:rPr lang="en-US" altLang="zh-CN" sz="2400" b="1" smtClean="0"/>
              <a:t>a.data[1</a:t>
            </a:r>
            <a:r>
              <a:rPr lang="en-US" altLang="zh-CN" sz="2400" b="1" smtClean="0">
                <a:ea typeface="Arial Unicode MS" pitchFamily="34" charset="-122"/>
              </a:rPr>
              <a:t>…</a:t>
            </a:r>
            <a:r>
              <a:rPr lang="en-US" altLang="zh-CN" sz="2400" b="1" smtClean="0"/>
              <a:t>a.tn] </a:t>
            </a:r>
            <a:r>
              <a:rPr lang="zh-CN" altLang="en-US" sz="2400" b="1" smtClean="0">
                <a:latin typeface="宋体" panose="02010600030101010101" pitchFamily="2" charset="-122"/>
              </a:rPr>
              <a:t>中每个元素</a:t>
            </a:r>
            <a:r>
              <a:rPr lang="en-US" altLang="zh-CN" sz="2400" b="1" smtClean="0"/>
              <a:t>(i</a:t>
            </a:r>
            <a:r>
              <a:rPr lang="zh-CN" altLang="en-US" sz="2400" b="1" smtClean="0"/>
              <a:t>，</a:t>
            </a:r>
            <a:r>
              <a:rPr lang="en-US" altLang="zh-CN" sz="2400" b="1" smtClean="0"/>
              <a:t>k</a:t>
            </a:r>
            <a:r>
              <a:rPr lang="zh-CN" altLang="en-US" sz="2400" b="1" smtClean="0"/>
              <a:t>，</a:t>
            </a:r>
            <a:r>
              <a:rPr lang="en-US" altLang="zh-CN" sz="2400" b="1" smtClean="0"/>
              <a:t>a</a:t>
            </a:r>
            <a:r>
              <a:rPr lang="en-US" altLang="zh-CN" sz="2400" b="1" baseline="-18000" smtClean="0"/>
              <a:t>ik</a:t>
            </a:r>
            <a:r>
              <a:rPr lang="en-US" altLang="zh-CN" sz="2400" b="1" smtClean="0"/>
              <a:t>)(1≦i≦a.rn</a:t>
            </a:r>
            <a:r>
              <a:rPr lang="zh-CN" altLang="en-US" sz="2400" b="1" smtClean="0"/>
              <a:t>，</a:t>
            </a:r>
            <a:r>
              <a:rPr lang="en-US" altLang="zh-CN" sz="2400" b="1" smtClean="0"/>
              <a:t>1≦k≦a.cn) </a:t>
            </a:r>
            <a:r>
              <a:rPr lang="zh-CN" altLang="en-US" sz="2400" b="1" smtClean="0">
                <a:latin typeface="宋体" panose="02010600030101010101" pitchFamily="2" charset="-122"/>
              </a:rPr>
              <a:t>，</a:t>
            </a:r>
            <a:r>
              <a:rPr lang="zh-CN" altLang="en-US" sz="2400" b="1" smtClean="0"/>
              <a:t>找到</a:t>
            </a:r>
            <a:r>
              <a:rPr lang="en-US" altLang="zh-CN" sz="2400" b="1" smtClean="0"/>
              <a:t>b.data</a:t>
            </a:r>
            <a:r>
              <a:rPr lang="zh-CN" altLang="en-US" sz="2400" b="1" smtClean="0"/>
              <a:t>中所有相应的元素</a:t>
            </a:r>
            <a:r>
              <a:rPr lang="en-US" altLang="zh-CN" sz="2400" b="1" smtClean="0"/>
              <a:t>(k</a:t>
            </a:r>
            <a:r>
              <a:rPr lang="zh-CN" altLang="en-US" sz="2400" b="1" smtClean="0"/>
              <a:t>，</a:t>
            </a:r>
            <a:r>
              <a:rPr lang="en-US" altLang="zh-CN" sz="2400" b="1" smtClean="0"/>
              <a:t>j</a:t>
            </a:r>
            <a:r>
              <a:rPr lang="zh-CN" altLang="en-US" sz="2400" b="1" smtClean="0"/>
              <a:t>，</a:t>
            </a:r>
            <a:r>
              <a:rPr lang="en-US" altLang="zh-CN" sz="2400" b="1" smtClean="0"/>
              <a:t>b</a:t>
            </a:r>
            <a:r>
              <a:rPr lang="en-US" altLang="zh-CN" sz="2400" b="1" baseline="-18000" smtClean="0"/>
              <a:t>kj</a:t>
            </a:r>
            <a:r>
              <a:rPr lang="en-US" altLang="zh-CN" sz="2400" b="1" smtClean="0"/>
              <a:t>)(1≦k≦b.rn</a:t>
            </a:r>
            <a:r>
              <a:rPr lang="zh-CN" altLang="en-US" sz="2400" b="1" smtClean="0"/>
              <a:t>，</a:t>
            </a:r>
            <a:r>
              <a:rPr lang="en-US" altLang="zh-CN" sz="2400" b="1" smtClean="0"/>
              <a:t>1≦j≦b.cn) </a:t>
            </a:r>
            <a:r>
              <a:rPr lang="zh-CN" altLang="en-US" sz="2400" b="1" smtClean="0"/>
              <a:t>相乘即可</a:t>
            </a:r>
            <a:r>
              <a:rPr lang="zh-CN" altLang="en-US" sz="2400" b="1" smtClean="0">
                <a:latin typeface="宋体" panose="02010600030101010101" pitchFamily="2" charset="-122"/>
              </a:rPr>
              <a:t>。则</a:t>
            </a:r>
            <a:r>
              <a:rPr lang="zh-CN" altLang="en-US" sz="2400" b="1" smtClean="0"/>
              <a:t>必须知道</a:t>
            </a:r>
            <a:r>
              <a:rPr lang="zh-CN" altLang="en-US" sz="2400" b="1" smtClean="0">
                <a:latin typeface="宋体" panose="02010600030101010101" pitchFamily="2" charset="-122"/>
              </a:rPr>
              <a:t>矩阵</a:t>
            </a:r>
            <a:r>
              <a:rPr lang="en-US" altLang="zh-CN" sz="2400" b="1" smtClean="0"/>
              <a:t>B</a:t>
            </a:r>
            <a:r>
              <a:rPr lang="zh-CN" altLang="en-US" sz="2400" b="1" smtClean="0"/>
              <a:t>中第</a:t>
            </a:r>
            <a:r>
              <a:rPr lang="en-US" altLang="zh-CN" sz="2400" b="1" smtClean="0"/>
              <a:t>k</a:t>
            </a:r>
            <a:r>
              <a:rPr lang="zh-CN" altLang="en-US" sz="2400" b="1" smtClean="0"/>
              <a:t>行的所有非</a:t>
            </a:r>
            <a:r>
              <a:rPr lang="en-US" altLang="zh-CN" sz="2400" b="1" smtClean="0"/>
              <a:t>0</a:t>
            </a:r>
            <a:r>
              <a:rPr lang="zh-CN" altLang="en-US" sz="2400" b="1" smtClean="0"/>
              <a:t>元素，而</a:t>
            </a:r>
            <a:r>
              <a:rPr lang="en-US" altLang="zh-CN" sz="2400" b="1" smtClean="0"/>
              <a:t>b.rpos[ ]</a:t>
            </a:r>
            <a:r>
              <a:rPr lang="zh-CN" altLang="en-US" sz="2400" b="1" smtClean="0"/>
              <a:t>向量中提供了相应的信息</a:t>
            </a:r>
            <a:r>
              <a:rPr lang="zh-CN" altLang="en-US" sz="2400" b="1" smtClean="0">
                <a:latin typeface="宋体" panose="02010600030101010101" pitchFamily="2" charset="-122"/>
              </a:rPr>
              <a:t>。</a:t>
            </a:r>
            <a:r>
              <a:rPr lang="en-US" altLang="zh-CN" sz="2400" b="1" smtClean="0"/>
              <a:t>b.rpos[row]</a:t>
            </a:r>
            <a:r>
              <a:rPr lang="zh-CN" altLang="en-US" sz="2400" b="1" smtClean="0"/>
              <a:t>指示了</a:t>
            </a:r>
            <a:r>
              <a:rPr lang="zh-CN" altLang="en-US" sz="2400" b="1" smtClean="0">
                <a:latin typeface="宋体" panose="02010600030101010101" pitchFamily="2" charset="-122"/>
              </a:rPr>
              <a:t>矩阵</a:t>
            </a:r>
            <a:r>
              <a:rPr lang="en-US" altLang="zh-CN" sz="2400" b="1" smtClean="0"/>
              <a:t>B</a:t>
            </a:r>
            <a:r>
              <a:rPr lang="zh-CN" altLang="en-US" sz="2400" b="1" smtClean="0"/>
              <a:t>的第</a:t>
            </a:r>
            <a:r>
              <a:rPr lang="en-US" altLang="zh-CN" sz="2400" b="1" smtClean="0"/>
              <a:t>row</a:t>
            </a:r>
            <a:r>
              <a:rPr lang="zh-CN" altLang="en-US" sz="2400" b="1" smtClean="0"/>
              <a:t>行中第一个非</a:t>
            </a:r>
            <a:r>
              <a:rPr lang="en-US" altLang="zh-CN" sz="2400" b="1" smtClean="0"/>
              <a:t>0</a:t>
            </a:r>
            <a:r>
              <a:rPr lang="zh-CN" altLang="en-US" sz="2400" b="1" smtClean="0"/>
              <a:t>元素在</a:t>
            </a:r>
            <a:r>
              <a:rPr lang="en-US" altLang="zh-CN" sz="2400" b="1" smtClean="0"/>
              <a:t>b.data[ ]</a:t>
            </a:r>
            <a:r>
              <a:rPr lang="zh-CN" altLang="en-US" sz="2400" b="1" smtClean="0"/>
              <a:t>中的位置</a:t>
            </a:r>
            <a:r>
              <a:rPr lang="en-US" altLang="zh-CN" sz="2400" b="1" smtClean="0"/>
              <a:t>(</a:t>
            </a:r>
            <a:r>
              <a:rPr lang="zh-CN" altLang="en-US" sz="2400" b="1" smtClean="0"/>
              <a:t>序号</a:t>
            </a:r>
            <a:r>
              <a:rPr lang="en-US" altLang="zh-CN" sz="2400" b="1" smtClean="0"/>
              <a:t>)</a:t>
            </a:r>
            <a:r>
              <a:rPr lang="zh-CN" altLang="en-US" sz="2400" b="1" smtClean="0"/>
              <a:t>，显然，</a:t>
            </a:r>
            <a:r>
              <a:rPr lang="en-US" altLang="zh-CN" sz="2400" b="1" smtClean="0"/>
              <a:t>b.rpos[row+1]-1</a:t>
            </a:r>
            <a:r>
              <a:rPr lang="zh-CN" altLang="en-US" sz="2400" b="1" smtClean="0"/>
              <a:t>指示了第</a:t>
            </a:r>
            <a:r>
              <a:rPr lang="en-US" altLang="zh-CN" sz="2400" b="1" smtClean="0"/>
              <a:t>row</a:t>
            </a:r>
            <a:r>
              <a:rPr lang="zh-CN" altLang="en-US" sz="2400" b="1" smtClean="0"/>
              <a:t>行中最后一个非</a:t>
            </a:r>
            <a:r>
              <a:rPr lang="en-US" altLang="zh-CN" sz="2400" b="1" smtClean="0"/>
              <a:t>0</a:t>
            </a:r>
            <a:r>
              <a:rPr lang="zh-CN" altLang="en-US" sz="2400" b="1" smtClean="0"/>
              <a:t>元素在</a:t>
            </a:r>
            <a:r>
              <a:rPr lang="en-US" altLang="zh-CN" sz="2400" b="1" smtClean="0"/>
              <a:t>b.data[ ]</a:t>
            </a:r>
            <a:r>
              <a:rPr lang="zh-CN" altLang="en-US" sz="2400" b="1" smtClean="0"/>
              <a:t>中的位置</a:t>
            </a:r>
            <a:r>
              <a:rPr lang="en-US" altLang="zh-CN" sz="2400" b="1" smtClean="0"/>
              <a:t>(</a:t>
            </a:r>
            <a:r>
              <a:rPr lang="zh-CN" altLang="en-US" sz="2400" b="1" smtClean="0"/>
              <a:t>序号</a:t>
            </a:r>
            <a:r>
              <a:rPr lang="en-US" altLang="zh-CN" sz="2400" b="1" smtClean="0"/>
              <a:t>) </a:t>
            </a:r>
            <a:r>
              <a:rPr lang="zh-CN" altLang="en-US" sz="2400" b="1" smtClean="0">
                <a:latin typeface="宋体" panose="02010600030101010101" pitchFamily="2" charset="-122"/>
              </a:rPr>
              <a:t>。最后一</a:t>
            </a:r>
            <a:r>
              <a:rPr lang="zh-CN" altLang="en-US" sz="2400" b="1" smtClean="0"/>
              <a:t>行中最后一个非</a:t>
            </a:r>
            <a:r>
              <a:rPr lang="en-US" altLang="zh-CN" sz="2400" b="1" smtClean="0"/>
              <a:t>0</a:t>
            </a:r>
            <a:r>
              <a:rPr lang="zh-CN" altLang="en-US" sz="2400" b="1" smtClean="0"/>
              <a:t>元素在</a:t>
            </a:r>
            <a:r>
              <a:rPr lang="en-US" altLang="zh-CN" sz="2400" b="1" smtClean="0"/>
              <a:t>b.data[ ]</a:t>
            </a:r>
            <a:r>
              <a:rPr lang="zh-CN" altLang="en-US" sz="2400" b="1" smtClean="0"/>
              <a:t>中的位置显然就是</a:t>
            </a:r>
            <a:r>
              <a:rPr lang="en-US" altLang="zh-CN" sz="2400" b="1" smtClean="0"/>
              <a:t>b.tn </a:t>
            </a:r>
            <a:r>
              <a:rPr lang="zh-CN" altLang="en-US" sz="2400" b="1" smtClean="0">
                <a:latin typeface="宋体" panose="02010600030101010101" pitchFamily="2" charset="-122"/>
              </a:rPr>
              <a:t>。</a:t>
            </a:r>
            <a:endParaRPr lang="zh-CN" altLang="en-US" sz="2400" b="1"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p:nvPr>
        </p:nvSpPr>
        <p:spPr>
          <a:xfrm>
            <a:off x="152400" y="333375"/>
            <a:ext cx="8812213" cy="6264275"/>
          </a:xfrm>
        </p:spPr>
        <p:txBody>
          <a:bodyPr/>
          <a:lstStyle/>
          <a:p>
            <a:pPr marL="0" indent="0" eaLnBrk="1" hangingPunct="1">
              <a:lnSpc>
                <a:spcPct val="110000"/>
              </a:lnSpc>
              <a:buFont typeface="Wingdings" panose="05000000000000000000" pitchFamily="2" charset="2"/>
              <a:buNone/>
            </a:pPr>
            <a:r>
              <a:rPr lang="zh-CN" altLang="en-US" sz="2800" b="1" smtClean="0">
                <a:latin typeface="宋体" panose="02010600030101010101" pitchFamily="2" charset="-122"/>
              </a:rPr>
              <a:t>两个稀疏矩阵相乘的</a:t>
            </a:r>
            <a:r>
              <a:rPr lang="zh-CN" altLang="en-US" sz="2800" b="1" smtClean="0"/>
              <a:t>算法如下：</a:t>
            </a:r>
          </a:p>
          <a:p>
            <a:pPr marL="0" indent="0" eaLnBrk="1" hangingPunct="1">
              <a:lnSpc>
                <a:spcPct val="110000"/>
              </a:lnSpc>
              <a:buFont typeface="Wingdings" panose="05000000000000000000" pitchFamily="2" charset="2"/>
              <a:buNone/>
            </a:pPr>
            <a:r>
              <a:rPr lang="en-US" altLang="zh-CN" sz="2400" b="1" smtClean="0"/>
              <a:t>void MultsMatrix(RLSMatrix a, RLSMatrix b, RLSMatrix c)</a:t>
            </a:r>
          </a:p>
          <a:p>
            <a:pPr marL="0" indent="0" eaLnBrk="1" hangingPunct="1">
              <a:lnSpc>
                <a:spcPct val="110000"/>
              </a:lnSpc>
              <a:buFont typeface="Wingdings" panose="05000000000000000000" pitchFamily="2" charset="2"/>
              <a:buNone/>
            </a:pPr>
            <a:r>
              <a:rPr lang="en-US" altLang="zh-CN" sz="2400" b="1" smtClean="0"/>
              <a:t>      /* </a:t>
            </a:r>
            <a:r>
              <a:rPr lang="zh-CN" altLang="en-US" sz="2400" b="1" smtClean="0"/>
              <a:t>求</a:t>
            </a:r>
            <a:r>
              <a:rPr lang="zh-CN" altLang="en-US" sz="2400" b="1" smtClean="0">
                <a:latin typeface="宋体" panose="02010600030101010101" pitchFamily="2" charset="-122"/>
              </a:rPr>
              <a:t>矩阵</a:t>
            </a:r>
            <a:r>
              <a:rPr lang="en-US" altLang="zh-CN" sz="2400" b="1" smtClean="0"/>
              <a:t>A </a:t>
            </a:r>
            <a:r>
              <a:rPr lang="zh-CN" altLang="en-US" sz="2400" b="1" smtClean="0"/>
              <a:t>、</a:t>
            </a:r>
            <a:r>
              <a:rPr lang="en-US" altLang="zh-CN" sz="2400" b="1" smtClean="0"/>
              <a:t>B</a:t>
            </a:r>
            <a:r>
              <a:rPr lang="zh-CN" altLang="en-US" sz="2400" b="1" smtClean="0"/>
              <a:t>的积</a:t>
            </a:r>
            <a:r>
              <a:rPr lang="en-US" altLang="zh-CN" sz="2400" b="1" smtClean="0"/>
              <a:t>C=A</a:t>
            </a:r>
            <a:r>
              <a:rPr lang="en-US" altLang="zh-CN" sz="2400" b="1" smtClean="0">
                <a:sym typeface="Symbol" panose="05050102010706020507" pitchFamily="18" charset="2"/>
              </a:rPr>
              <a:t></a:t>
            </a:r>
            <a:r>
              <a:rPr lang="en-US" altLang="zh-CN" sz="2400" b="1" smtClean="0"/>
              <a:t>B</a:t>
            </a:r>
            <a:r>
              <a:rPr lang="zh-CN" altLang="en-US" sz="2400" b="1" smtClean="0"/>
              <a:t>，</a:t>
            </a:r>
            <a:r>
              <a:rPr lang="zh-CN" altLang="en-US" sz="2400" b="1" smtClean="0">
                <a:latin typeface="宋体" panose="02010600030101010101" pitchFamily="2" charset="-122"/>
              </a:rPr>
              <a:t>采用行逻辑链接的顺序表 *</a:t>
            </a:r>
            <a:r>
              <a:rPr lang="en-US" altLang="zh-CN" sz="2400" b="1" smtClean="0">
                <a:latin typeface="宋体" panose="02010600030101010101" pitchFamily="2" charset="-122"/>
              </a:rPr>
              <a:t>/</a:t>
            </a:r>
            <a:endParaRPr lang="en-US" altLang="zh-CN" sz="2400" b="1" smtClean="0"/>
          </a:p>
          <a:p>
            <a:pPr marL="355600" lvl="1" indent="0" eaLnBrk="1" hangingPunct="1">
              <a:lnSpc>
                <a:spcPct val="110000"/>
              </a:lnSpc>
              <a:buFontTx/>
              <a:buNone/>
            </a:pPr>
            <a:r>
              <a:rPr lang="en-US" altLang="zh-CN" sz="2400" b="1" smtClean="0"/>
              <a:t>{   elemtype  ctemp[Max_Size] ;</a:t>
            </a:r>
          </a:p>
          <a:p>
            <a:pPr marL="723900" lvl="2" indent="0" eaLnBrk="1" hangingPunct="1">
              <a:lnSpc>
                <a:spcPct val="110000"/>
              </a:lnSpc>
              <a:buFont typeface="Wingdings" panose="05000000000000000000" pitchFamily="2" charset="2"/>
              <a:buNone/>
            </a:pPr>
            <a:r>
              <a:rPr lang="en-US" altLang="zh-CN" b="1" smtClean="0"/>
              <a:t>int  p , q , arow , ccol , brow , t ; </a:t>
            </a:r>
          </a:p>
          <a:p>
            <a:pPr marL="723900" lvl="2" indent="0" eaLnBrk="1" hangingPunct="1">
              <a:lnSpc>
                <a:spcPct val="110000"/>
              </a:lnSpc>
              <a:buFont typeface="Wingdings" panose="05000000000000000000" pitchFamily="2" charset="2"/>
              <a:buNone/>
            </a:pPr>
            <a:r>
              <a:rPr lang="en-US" altLang="zh-CN" b="1" smtClean="0"/>
              <a:t>if  (a.cn!=b.rn)   {   printf(“Error\n”) ; exit(0);  } </a:t>
            </a:r>
          </a:p>
          <a:p>
            <a:pPr marL="723900" lvl="2" indent="0" eaLnBrk="1" hangingPunct="1">
              <a:lnSpc>
                <a:spcPct val="110000"/>
              </a:lnSpc>
              <a:buFont typeface="Wingdings" panose="05000000000000000000" pitchFamily="2" charset="2"/>
              <a:buNone/>
            </a:pPr>
            <a:r>
              <a:rPr lang="en-US" altLang="zh-CN" b="1" smtClean="0"/>
              <a:t>else         </a:t>
            </a:r>
          </a:p>
          <a:p>
            <a:pPr marL="1079500" lvl="3" indent="0" eaLnBrk="1" hangingPunct="1">
              <a:lnSpc>
                <a:spcPct val="110000"/>
              </a:lnSpc>
              <a:buFontTx/>
              <a:buNone/>
            </a:pPr>
            <a:r>
              <a:rPr lang="en-US" altLang="zh-CN" sz="2400" b="1" smtClean="0"/>
              <a:t>{    c.rn=a.rn ; c.cn=b. n ; c.tn=0 ;     /* </a:t>
            </a:r>
            <a:r>
              <a:rPr lang="zh-CN" altLang="en-US" sz="2400" b="1" smtClean="0"/>
              <a:t>初始化</a:t>
            </a:r>
            <a:r>
              <a:rPr lang="en-US" altLang="zh-CN" sz="2400" b="1" smtClean="0"/>
              <a:t>C  */</a:t>
            </a:r>
          </a:p>
          <a:p>
            <a:pPr marL="1435100" lvl="4" indent="0" eaLnBrk="1" hangingPunct="1">
              <a:lnSpc>
                <a:spcPct val="110000"/>
              </a:lnSpc>
              <a:buFontTx/>
              <a:buNone/>
            </a:pPr>
            <a:r>
              <a:rPr lang="en-US" altLang="zh-CN" sz="2400" b="1" smtClean="0"/>
              <a:t>if (a.tn*b.tn!=0)        /* C  </a:t>
            </a:r>
            <a:r>
              <a:rPr lang="zh-CN" altLang="en-US" sz="2400" b="1" smtClean="0"/>
              <a:t>是非零矩阵  *</a:t>
            </a:r>
            <a:r>
              <a:rPr lang="en-US" altLang="zh-CN" sz="2400" b="1" smtClean="0"/>
              <a:t>/</a:t>
            </a:r>
            <a:endParaRPr lang="en-US" altLang="zh-CN" b="1"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p:nvPr>
        </p:nvSpPr>
        <p:spPr>
          <a:xfrm>
            <a:off x="152400" y="192088"/>
            <a:ext cx="8839200" cy="6477000"/>
          </a:xfrm>
        </p:spPr>
        <p:txBody>
          <a:bodyPr/>
          <a:lstStyle/>
          <a:p>
            <a:pPr marL="1435100" lvl="4" indent="0" eaLnBrk="1" hangingPunct="1">
              <a:lnSpc>
                <a:spcPct val="110000"/>
              </a:lnSpc>
              <a:buFontTx/>
              <a:buNone/>
            </a:pPr>
            <a:r>
              <a:rPr lang="en-US" altLang="zh-CN" sz="2400" b="1" smtClean="0"/>
              <a:t>{   for (arow=1 ; arow&lt;=a.rn ; ++arow)</a:t>
            </a:r>
          </a:p>
          <a:p>
            <a:pPr marL="1435100" lvl="4" indent="0" eaLnBrk="1" hangingPunct="1">
              <a:lnSpc>
                <a:spcPct val="110000"/>
              </a:lnSpc>
              <a:buFontTx/>
              <a:buNone/>
            </a:pPr>
            <a:r>
              <a:rPr lang="en-US" altLang="zh-CN" sz="2400" b="1" smtClean="0"/>
              <a:t>        {   ctemp[arow]=0 ;  /*  </a:t>
            </a:r>
            <a:r>
              <a:rPr lang="zh-CN" altLang="en-US" sz="2400" b="1" smtClean="0"/>
              <a:t>当前行累加器清零   *</a:t>
            </a:r>
            <a:r>
              <a:rPr lang="en-US" altLang="zh-CN" sz="2400" b="1" smtClean="0"/>
              <a:t>/</a:t>
            </a:r>
          </a:p>
          <a:p>
            <a:pPr marL="1435100" lvl="4" indent="0" eaLnBrk="1" hangingPunct="1">
              <a:lnSpc>
                <a:spcPct val="110000"/>
              </a:lnSpc>
              <a:buFontTx/>
              <a:buNone/>
            </a:pPr>
            <a:r>
              <a:rPr lang="en-US" altLang="zh-CN" sz="2400" b="1" smtClean="0"/>
              <a:t>                    c.rpos[arow]=c.tn+1; p=a.rops[arow];</a:t>
            </a:r>
          </a:p>
          <a:p>
            <a:pPr marL="1435100" lvl="4" indent="0" eaLnBrk="1" hangingPunct="1">
              <a:lnSpc>
                <a:spcPct val="110000"/>
              </a:lnSpc>
              <a:buFontTx/>
              <a:buNone/>
            </a:pPr>
            <a:r>
              <a:rPr lang="en-US" altLang="zh-CN" sz="2400" b="1" smtClean="0"/>
              <a:t>             for ( ; p&lt;a.rpos[arow+1];++p)</a:t>
            </a:r>
          </a:p>
          <a:p>
            <a:pPr marL="1435100" lvl="4" indent="0" eaLnBrk="1" hangingPunct="1">
              <a:lnSpc>
                <a:spcPct val="110000"/>
              </a:lnSpc>
              <a:buFontTx/>
              <a:buNone/>
            </a:pPr>
            <a:r>
              <a:rPr lang="en-US" altLang="zh-CN" sz="2400" b="1" smtClean="0"/>
              <a:t>                              /* </a:t>
            </a:r>
            <a:r>
              <a:rPr lang="zh-CN" altLang="en-US" sz="2400" b="1" smtClean="0"/>
              <a:t>对第</a:t>
            </a:r>
            <a:r>
              <a:rPr lang="en-US" altLang="zh-CN" sz="2400" b="1" smtClean="0"/>
              <a:t>arow</a:t>
            </a:r>
            <a:r>
              <a:rPr lang="zh-CN" altLang="en-US" sz="2400" b="1" smtClean="0"/>
              <a:t>行的每一个非</a:t>
            </a:r>
            <a:r>
              <a:rPr lang="en-US" altLang="zh-CN" sz="2400" b="1" smtClean="0"/>
              <a:t>0</a:t>
            </a:r>
            <a:r>
              <a:rPr lang="zh-CN" altLang="en-US" sz="2400" b="1" smtClean="0"/>
              <a:t>元素   *</a:t>
            </a:r>
            <a:r>
              <a:rPr lang="en-US" altLang="zh-CN" sz="2400" b="1" smtClean="0"/>
              <a:t>/</a:t>
            </a:r>
          </a:p>
          <a:p>
            <a:pPr marL="1435100" lvl="4" indent="0" eaLnBrk="1" hangingPunct="1">
              <a:lnSpc>
                <a:spcPct val="110000"/>
              </a:lnSpc>
              <a:buFontTx/>
              <a:buNone/>
            </a:pPr>
            <a:r>
              <a:rPr lang="en-US" altLang="zh-CN" sz="2400" b="1" smtClean="0"/>
              <a:t>                       {   brow=a.data[p].col ;</a:t>
            </a:r>
          </a:p>
          <a:p>
            <a:pPr marL="1435100" lvl="4" indent="0" eaLnBrk="1" hangingPunct="1">
              <a:lnSpc>
                <a:spcPct val="110000"/>
              </a:lnSpc>
              <a:buFontTx/>
              <a:buNone/>
            </a:pPr>
            <a:r>
              <a:rPr lang="en-US" altLang="zh-CN" sz="2400" b="1" smtClean="0"/>
              <a:t>                               /*   </a:t>
            </a:r>
            <a:r>
              <a:rPr lang="zh-CN" altLang="en-US" sz="2400" b="1" smtClean="0"/>
              <a:t>找到元素在</a:t>
            </a:r>
            <a:r>
              <a:rPr lang="en-US" altLang="zh-CN" sz="2400" b="1" smtClean="0"/>
              <a:t>b.data[]</a:t>
            </a:r>
            <a:r>
              <a:rPr lang="zh-CN" altLang="en-US" sz="2400" b="1" smtClean="0"/>
              <a:t>中的行号  *</a:t>
            </a:r>
            <a:r>
              <a:rPr lang="en-US" altLang="zh-CN" sz="2400" b="1" smtClean="0"/>
              <a:t>/</a:t>
            </a:r>
          </a:p>
          <a:p>
            <a:pPr marL="1435100" lvl="4" indent="0" eaLnBrk="1" hangingPunct="1">
              <a:lnSpc>
                <a:spcPct val="110000"/>
              </a:lnSpc>
              <a:buFontTx/>
              <a:buNone/>
            </a:pPr>
            <a:r>
              <a:rPr lang="en-US" altLang="zh-CN" sz="2400" b="1" smtClean="0"/>
              <a:t>                      if (brow&lt;b.cn) t=( b.rpos[brow+1];</a:t>
            </a:r>
          </a:p>
          <a:p>
            <a:pPr marL="1435100" lvl="4" indent="0" eaLnBrk="1" hangingPunct="1">
              <a:lnSpc>
                <a:spcPct val="110000"/>
              </a:lnSpc>
              <a:buFontTx/>
              <a:buNone/>
            </a:pPr>
            <a:r>
              <a:rPr lang="en-US" altLang="zh-CN" sz="2400" b="1" smtClean="0">
                <a:cs typeface="Times New Roman" panose="02020603050405020304" pitchFamily="18" charset="0"/>
              </a:rPr>
              <a:t>                      else </a:t>
            </a:r>
            <a:r>
              <a:rPr lang="en-US" altLang="zh-CN" sz="2400" b="1" smtClean="0"/>
              <a:t>t=b.tn+1 ;   </a:t>
            </a:r>
          </a:p>
          <a:p>
            <a:pPr marL="1435100" lvl="4" indent="0" eaLnBrk="1" hangingPunct="1">
              <a:lnSpc>
                <a:spcPct val="110000"/>
              </a:lnSpc>
              <a:buFontTx/>
              <a:buNone/>
            </a:pPr>
            <a:r>
              <a:rPr lang="zh-CN" altLang="en-US" sz="2400" b="1" smtClean="0"/>
              <a:t>                     </a:t>
            </a:r>
            <a:r>
              <a:rPr lang="en-US" altLang="zh-CN" sz="2400" b="1" smtClean="0"/>
              <a:t>for (q=b.rpos[brow] ; q&lt;t ; ++q)</a:t>
            </a:r>
          </a:p>
          <a:p>
            <a:pPr marL="1435100" lvl="4" indent="0" eaLnBrk="1" hangingPunct="1">
              <a:lnSpc>
                <a:spcPct val="110000"/>
              </a:lnSpc>
              <a:buFontTx/>
              <a:buNone/>
            </a:pPr>
            <a:r>
              <a:rPr lang="en-US" altLang="zh-CN" sz="2400" b="1" smtClean="0"/>
              <a:t>                   {  ccol=b.data[q].col ; </a:t>
            </a:r>
          </a:p>
          <a:p>
            <a:pPr marL="1435100" lvl="4" indent="0" eaLnBrk="1" hangingPunct="1">
              <a:lnSpc>
                <a:spcPct val="110000"/>
              </a:lnSpc>
              <a:buFontTx/>
              <a:buNone/>
            </a:pPr>
            <a:r>
              <a:rPr lang="en-US" altLang="zh-CN" sz="2400" b="1" smtClean="0"/>
              <a:t>                               /*   </a:t>
            </a:r>
            <a:r>
              <a:rPr lang="zh-CN" altLang="en-US" sz="2400" b="1" smtClean="0"/>
              <a:t>积元素在</a:t>
            </a:r>
            <a:r>
              <a:rPr lang="en-US" altLang="zh-CN" sz="2400" b="1" smtClean="0"/>
              <a:t>c</a:t>
            </a:r>
            <a:r>
              <a:rPr lang="zh-CN" altLang="en-US" sz="2400" b="1" smtClean="0"/>
              <a:t>中的列号  *</a:t>
            </a:r>
            <a:r>
              <a:rPr lang="en-US" altLang="zh-CN" sz="2400" b="1" smtClean="0"/>
              <a:t>/                     </a:t>
            </a:r>
          </a:p>
          <a:p>
            <a:pPr marL="1435100" lvl="4" indent="0" eaLnBrk="1" hangingPunct="1">
              <a:lnSpc>
                <a:spcPct val="110000"/>
              </a:lnSpc>
              <a:buFontTx/>
              <a:buNone/>
            </a:pPr>
            <a:r>
              <a:rPr lang="en-US" altLang="zh-CN" sz="2400" b="1" smtClean="0"/>
              <a:t>             ctemp[ccol]+=a.data[p].value*b.data[q].value ;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p:nvPr>
        </p:nvSpPr>
        <p:spPr>
          <a:xfrm>
            <a:off x="0" y="549275"/>
            <a:ext cx="9144000" cy="6308725"/>
          </a:xfrm>
        </p:spPr>
        <p:txBody>
          <a:bodyPr/>
          <a:lstStyle/>
          <a:p>
            <a:pPr marL="1435100" lvl="4" indent="0" eaLnBrk="1" hangingPunct="1">
              <a:lnSpc>
                <a:spcPct val="110000"/>
              </a:lnSpc>
              <a:buFontTx/>
              <a:buNone/>
            </a:pPr>
            <a:r>
              <a:rPr lang="en-US" altLang="zh-CN" sz="2400" b="1" smtClean="0"/>
              <a:t>  }</a:t>
            </a:r>
          </a:p>
          <a:p>
            <a:pPr marL="1435100" lvl="4" indent="0" eaLnBrk="1" hangingPunct="1">
              <a:lnSpc>
                <a:spcPct val="110000"/>
              </a:lnSpc>
              <a:buFontTx/>
              <a:buNone/>
            </a:pPr>
            <a:r>
              <a:rPr lang="en-US" altLang="zh-CN" sz="2400" b="1" smtClean="0"/>
              <a:t>}       /* </a:t>
            </a:r>
            <a:r>
              <a:rPr lang="zh-CN" altLang="en-US" sz="2400" b="1" smtClean="0"/>
              <a:t>求出</a:t>
            </a:r>
            <a:r>
              <a:rPr lang="en-US" altLang="zh-CN" sz="2400" b="1" smtClean="0"/>
              <a:t>c</a:t>
            </a:r>
            <a:r>
              <a:rPr lang="zh-CN" altLang="en-US" sz="2400" b="1" smtClean="0"/>
              <a:t>中第</a:t>
            </a:r>
            <a:r>
              <a:rPr lang="en-US" altLang="zh-CN" sz="2400" b="1" smtClean="0"/>
              <a:t>arow</a:t>
            </a:r>
            <a:r>
              <a:rPr lang="zh-CN" altLang="en-US" sz="2400" b="1" smtClean="0"/>
              <a:t>行中的非</a:t>
            </a:r>
            <a:r>
              <a:rPr lang="en-US" altLang="zh-CN" sz="2400" b="1" smtClean="0"/>
              <a:t>0</a:t>
            </a:r>
            <a:r>
              <a:rPr lang="zh-CN" altLang="en-US" sz="2400" b="1" smtClean="0"/>
              <a:t>元素   *</a:t>
            </a:r>
            <a:r>
              <a:rPr lang="en-US" altLang="zh-CN" sz="2400" b="1" smtClean="0"/>
              <a:t>/</a:t>
            </a:r>
          </a:p>
          <a:p>
            <a:pPr marL="1079500" lvl="3" indent="0" eaLnBrk="1" hangingPunct="1">
              <a:lnSpc>
                <a:spcPct val="110000"/>
              </a:lnSpc>
              <a:buFontTx/>
              <a:buNone/>
            </a:pPr>
            <a:r>
              <a:rPr lang="en-US" altLang="zh-CN" sz="2400" b="1" smtClean="0"/>
              <a:t>for (ccol=1 ; ccol&lt;=c.cn ; ++ccol)</a:t>
            </a:r>
          </a:p>
          <a:p>
            <a:pPr marL="1435100" lvl="4" indent="0" eaLnBrk="1" hangingPunct="1">
              <a:lnSpc>
                <a:spcPct val="110000"/>
              </a:lnSpc>
              <a:buFontTx/>
              <a:buNone/>
            </a:pPr>
            <a:r>
              <a:rPr lang="en-US" altLang="zh-CN" sz="2400" b="1" smtClean="0"/>
              <a:t>if ( ctemp[ccol] !=0 )</a:t>
            </a:r>
          </a:p>
          <a:p>
            <a:pPr marL="1435100" lvl="4" indent="0" eaLnBrk="1" hangingPunct="1">
              <a:lnSpc>
                <a:spcPct val="110000"/>
              </a:lnSpc>
              <a:buFontTx/>
              <a:buNone/>
            </a:pPr>
            <a:r>
              <a:rPr lang="en-US" altLang="zh-CN" sz="2400" b="1" smtClean="0"/>
              <a:t>   {   if ( ++c.tn&gt;MAX_SIZE)</a:t>
            </a:r>
          </a:p>
          <a:p>
            <a:pPr marL="1435100" lvl="4" indent="0" eaLnBrk="1" hangingPunct="1">
              <a:lnSpc>
                <a:spcPct val="110000"/>
              </a:lnSpc>
              <a:buFontTx/>
              <a:buNone/>
            </a:pPr>
            <a:r>
              <a:rPr lang="en-US" altLang="zh-CN" sz="2400" b="1" smtClean="0"/>
              <a:t>           {   printf(“Error\n”) ; exit(0);   } </a:t>
            </a:r>
          </a:p>
          <a:p>
            <a:pPr marL="1435100" lvl="4" indent="0" eaLnBrk="1" hangingPunct="1">
              <a:lnSpc>
                <a:spcPct val="110000"/>
              </a:lnSpc>
              <a:buFontTx/>
              <a:buNone/>
            </a:pPr>
            <a:r>
              <a:rPr lang="en-US" altLang="zh-CN" sz="2400" b="1" smtClean="0"/>
              <a:t>       else</a:t>
            </a:r>
          </a:p>
          <a:p>
            <a:pPr marL="1435100" lvl="4" indent="0" eaLnBrk="1" hangingPunct="1">
              <a:buFontTx/>
              <a:buNone/>
            </a:pPr>
            <a:r>
              <a:rPr lang="en-US" altLang="zh-CN" sz="2400" b="1" smtClean="0"/>
              <a:t>c.data[c.tn]=(arow , ccol , ctemp[ccol]) ;</a:t>
            </a:r>
          </a:p>
          <a:p>
            <a:pPr marL="1435100" lvl="4" indent="0" eaLnBrk="1" hangingPunct="1">
              <a:buFontTx/>
              <a:buNone/>
            </a:pPr>
            <a:r>
              <a:rPr lang="en-US" altLang="zh-CN" sz="2400" b="1" smtClean="0"/>
              <a:t>    } </a:t>
            </a:r>
          </a:p>
          <a:p>
            <a:pPr marL="1435100" lvl="4" indent="0" eaLnBrk="1" hangingPunct="1">
              <a:buFontTx/>
              <a:buNone/>
            </a:pPr>
            <a:r>
              <a:rPr lang="en-US" altLang="zh-CN" sz="2400" b="1" smtClean="0"/>
              <a:t> }  </a:t>
            </a:r>
          </a:p>
          <a:p>
            <a:pPr marL="1435100" lvl="4" indent="0" eaLnBrk="1" hangingPunct="1">
              <a:buFontTx/>
              <a:buNone/>
            </a:pPr>
            <a:r>
              <a:rPr lang="en-US" altLang="zh-CN" sz="2400" b="1" smtClean="0"/>
              <a:t>}  </a:t>
            </a:r>
          </a:p>
          <a:p>
            <a:pPr marL="1435100" lvl="4" indent="0" eaLnBrk="1" hangingPunct="1">
              <a:buFontTx/>
              <a:buNone/>
            </a:pPr>
            <a:r>
              <a:rPr lang="en-US" altLang="zh-CN" sz="2400" b="1" smtClean="0"/>
              <a:t>}</a:t>
            </a:r>
          </a:p>
          <a:p>
            <a:pPr marL="1435100" lvl="4" indent="0" eaLnBrk="1" hangingPunct="1">
              <a:lnSpc>
                <a:spcPct val="110000"/>
              </a:lnSpc>
              <a:buFontTx/>
              <a:buNone/>
            </a:pPr>
            <a:endParaRPr lang="en-US" altLang="zh-CN" sz="2400" b="1"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idx="4294967295"/>
          </p:nvPr>
        </p:nvSpPr>
        <p:spPr>
          <a:xfrm>
            <a:off x="323850" y="174625"/>
            <a:ext cx="3887788" cy="690563"/>
          </a:xfrm>
        </p:spPr>
        <p:txBody>
          <a:bodyPr/>
          <a:lstStyle/>
          <a:p>
            <a:pPr eaLnBrk="1" hangingPunct="1">
              <a:defRPr/>
            </a:pPr>
            <a:r>
              <a:rPr lang="en-US" altLang="zh-CN" sz="4000" dirty="0" smtClean="0">
                <a:effectLst/>
              </a:rPr>
              <a:t>3    </a:t>
            </a:r>
            <a:r>
              <a:rPr lang="zh-CN" altLang="en-US" sz="4000" dirty="0" smtClean="0">
                <a:effectLst/>
                <a:latin typeface="楷体_GB2312" pitchFamily="49" charset="-122"/>
                <a:ea typeface="楷体_GB2312" pitchFamily="49" charset="-122"/>
              </a:rPr>
              <a:t>十字链表</a:t>
            </a:r>
            <a:endParaRPr lang="zh-CN" altLang="en-US" sz="4000" dirty="0" smtClean="0">
              <a:latin typeface="楷体_GB2312" pitchFamily="49" charset="-122"/>
              <a:ea typeface="楷体_GB2312" pitchFamily="49" charset="-122"/>
            </a:endParaRPr>
          </a:p>
        </p:txBody>
      </p:sp>
      <p:sp>
        <p:nvSpPr>
          <p:cNvPr id="78851" name="Rectangle 3"/>
          <p:cNvSpPr>
            <a:spLocks noChangeArrowheads="1"/>
          </p:cNvSpPr>
          <p:nvPr/>
        </p:nvSpPr>
        <p:spPr bwMode="auto">
          <a:xfrm>
            <a:off x="157163" y="738188"/>
            <a:ext cx="8736012" cy="377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717675"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125663"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8286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304006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9726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95446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lnSpc>
                <a:spcPct val="110000"/>
              </a:lnSpc>
              <a:buFontTx/>
              <a:buNone/>
            </a:pPr>
            <a:r>
              <a:rPr lang="zh-CN" altLang="en-US" sz="2800">
                <a:ea typeface="宋体" panose="02010600030101010101" pitchFamily="2" charset="-122"/>
                <a:cs typeface="楷体_GB2312"/>
              </a:rPr>
              <a:t>       </a:t>
            </a:r>
            <a:r>
              <a:rPr lang="zh-CN" altLang="en-US" sz="2400">
                <a:ea typeface="宋体" panose="02010600030101010101" pitchFamily="2" charset="-122"/>
                <a:cs typeface="楷体_GB2312"/>
              </a:rPr>
              <a:t>稀疏矩阵，当非</a:t>
            </a:r>
            <a:r>
              <a:rPr lang="en-US" altLang="zh-CN" sz="2400">
                <a:ea typeface="宋体" panose="02010600030101010101" pitchFamily="2" charset="-122"/>
                <a:cs typeface="楷体_GB2312"/>
              </a:rPr>
              <a:t>0</a:t>
            </a:r>
            <a:r>
              <a:rPr lang="zh-CN" altLang="en-US" sz="2400">
                <a:ea typeface="宋体" panose="02010600030101010101" pitchFamily="2" charset="-122"/>
                <a:cs typeface="楷体_GB2312"/>
              </a:rPr>
              <a:t>元素的个数和位置在操作过程中变化较大时，采用链式存储结构表示比三元组的线性表更方便。</a:t>
            </a:r>
          </a:p>
          <a:p>
            <a:pPr eaLnBrk="1" hangingPunct="1">
              <a:lnSpc>
                <a:spcPct val="110000"/>
              </a:lnSpc>
              <a:buFontTx/>
              <a:buNone/>
            </a:pPr>
            <a:r>
              <a:rPr lang="zh-CN" altLang="en-US" sz="2400">
                <a:ea typeface="宋体" panose="02010600030101010101" pitchFamily="2" charset="-122"/>
                <a:cs typeface="楷体_GB2312"/>
              </a:rPr>
              <a:t>        链表中的结点表示矩阵中非</a:t>
            </a:r>
            <a:r>
              <a:rPr lang="en-US" altLang="zh-CN" sz="2400">
                <a:ea typeface="宋体" panose="02010600030101010101" pitchFamily="2" charset="-122"/>
                <a:cs typeface="楷体_GB2312"/>
              </a:rPr>
              <a:t>0</a:t>
            </a:r>
            <a:r>
              <a:rPr lang="zh-CN" altLang="en-US" sz="2400">
                <a:ea typeface="宋体" panose="02010600030101010101" pitchFamily="2" charset="-122"/>
                <a:cs typeface="楷体_GB2312"/>
              </a:rPr>
              <a:t>元素，每个结点所含的域有：</a:t>
            </a:r>
            <a:r>
              <a:rPr lang="zh-CN" altLang="en-US" sz="2400">
                <a:solidFill>
                  <a:schemeClr val="folHlink"/>
                </a:solidFill>
                <a:ea typeface="宋体" panose="02010600030101010101" pitchFamily="2" charset="-122"/>
                <a:cs typeface="楷体_GB2312"/>
              </a:rPr>
              <a:t>行</a:t>
            </a:r>
            <a:r>
              <a:rPr lang="zh-CN" altLang="en-US" sz="2400">
                <a:ea typeface="宋体" panose="02010600030101010101" pitchFamily="2" charset="-122"/>
                <a:cs typeface="楷体_GB2312"/>
              </a:rPr>
              <a:t>、</a:t>
            </a:r>
            <a:r>
              <a:rPr lang="zh-CN" altLang="en-US" sz="2400">
                <a:solidFill>
                  <a:schemeClr val="folHlink"/>
                </a:solidFill>
                <a:ea typeface="宋体" panose="02010600030101010101" pitchFamily="2" charset="-122"/>
                <a:cs typeface="楷体_GB2312"/>
              </a:rPr>
              <a:t>列</a:t>
            </a:r>
            <a:r>
              <a:rPr lang="zh-CN" altLang="en-US" sz="2400">
                <a:ea typeface="宋体" panose="02010600030101010101" pitchFamily="2" charset="-122"/>
                <a:cs typeface="楷体_GB2312"/>
              </a:rPr>
              <a:t>、</a:t>
            </a:r>
            <a:r>
              <a:rPr lang="zh-CN" altLang="en-US" sz="2400">
                <a:solidFill>
                  <a:schemeClr val="folHlink"/>
                </a:solidFill>
                <a:ea typeface="宋体" panose="02010600030101010101" pitchFamily="2" charset="-122"/>
                <a:cs typeface="楷体_GB2312"/>
              </a:rPr>
              <a:t>值</a:t>
            </a:r>
            <a:r>
              <a:rPr lang="zh-CN" altLang="en-US" sz="2400">
                <a:ea typeface="宋体" panose="02010600030101010101" pitchFamily="2" charset="-122"/>
                <a:cs typeface="楷体_GB2312"/>
              </a:rPr>
              <a:t>、</a:t>
            </a:r>
            <a:r>
              <a:rPr lang="zh-CN" altLang="en-US" sz="2400">
                <a:solidFill>
                  <a:schemeClr val="accent1"/>
                </a:solidFill>
                <a:ea typeface="宋体" panose="02010600030101010101" pitchFamily="2" charset="-122"/>
                <a:cs typeface="楷体_GB2312"/>
              </a:rPr>
              <a:t>行指针</a:t>
            </a:r>
            <a:r>
              <a:rPr lang="en-US" altLang="zh-CN" sz="2400">
                <a:ea typeface="宋体" panose="02010600030101010101" pitchFamily="2" charset="-122"/>
                <a:cs typeface="楷体_GB2312"/>
              </a:rPr>
              <a:t>(</a:t>
            </a:r>
            <a:r>
              <a:rPr lang="zh-CN" altLang="en-US" sz="2400">
                <a:ea typeface="宋体" panose="02010600030101010101" pitchFamily="2" charset="-122"/>
                <a:cs typeface="楷体_GB2312"/>
              </a:rPr>
              <a:t>指向同一行的下一个非</a:t>
            </a:r>
            <a:r>
              <a:rPr lang="en-US" altLang="zh-CN" sz="2400">
                <a:ea typeface="宋体" panose="02010600030101010101" pitchFamily="2" charset="-122"/>
                <a:cs typeface="楷体_GB2312"/>
              </a:rPr>
              <a:t>0</a:t>
            </a:r>
            <a:r>
              <a:rPr lang="zh-CN" altLang="en-US" sz="2400">
                <a:ea typeface="宋体" panose="02010600030101010101" pitchFamily="2" charset="-122"/>
                <a:cs typeface="楷体_GB2312"/>
              </a:rPr>
              <a:t>元</a:t>
            </a:r>
            <a:r>
              <a:rPr lang="en-US" altLang="zh-CN" sz="2400">
                <a:ea typeface="宋体" panose="02010600030101010101" pitchFamily="2" charset="-122"/>
                <a:cs typeface="楷体_GB2312"/>
              </a:rPr>
              <a:t>)</a:t>
            </a:r>
            <a:r>
              <a:rPr lang="zh-CN" altLang="en-US" sz="2400">
                <a:ea typeface="宋体" panose="02010600030101010101" pitchFamily="2" charset="-122"/>
                <a:cs typeface="楷体_GB2312"/>
              </a:rPr>
              <a:t>、</a:t>
            </a:r>
            <a:r>
              <a:rPr lang="zh-CN" altLang="en-US" sz="2400">
                <a:solidFill>
                  <a:schemeClr val="accent1"/>
                </a:solidFill>
                <a:ea typeface="宋体" panose="02010600030101010101" pitchFamily="2" charset="-122"/>
                <a:cs typeface="楷体_GB2312"/>
              </a:rPr>
              <a:t>列指针</a:t>
            </a:r>
            <a:r>
              <a:rPr lang="en-US" altLang="zh-CN" sz="2400">
                <a:ea typeface="宋体" panose="02010600030101010101" pitchFamily="2" charset="-122"/>
                <a:cs typeface="楷体_GB2312"/>
              </a:rPr>
              <a:t>(</a:t>
            </a:r>
            <a:r>
              <a:rPr lang="zh-CN" altLang="en-US" sz="2400">
                <a:ea typeface="宋体" panose="02010600030101010101" pitchFamily="2" charset="-122"/>
                <a:cs typeface="楷体_GB2312"/>
              </a:rPr>
              <a:t>指向同一列的下一个非</a:t>
            </a:r>
            <a:r>
              <a:rPr lang="en-US" altLang="zh-CN" sz="2400">
                <a:ea typeface="宋体" panose="02010600030101010101" pitchFamily="2" charset="-122"/>
                <a:cs typeface="楷体_GB2312"/>
              </a:rPr>
              <a:t>0</a:t>
            </a:r>
            <a:r>
              <a:rPr lang="zh-CN" altLang="en-US" sz="2400">
                <a:ea typeface="宋体" panose="02010600030101010101" pitchFamily="2" charset="-122"/>
                <a:cs typeface="楷体_GB2312"/>
              </a:rPr>
              <a:t>元</a:t>
            </a:r>
            <a:r>
              <a:rPr lang="en-US" altLang="zh-CN" sz="2400">
                <a:ea typeface="宋体" panose="02010600030101010101" pitchFamily="2" charset="-122"/>
                <a:cs typeface="楷体_GB2312"/>
              </a:rPr>
              <a:t>)</a:t>
            </a:r>
            <a:r>
              <a:rPr lang="zh-CN" altLang="en-US" sz="2400">
                <a:ea typeface="宋体" panose="02010600030101010101" pitchFamily="2" charset="-122"/>
                <a:cs typeface="楷体_GB2312"/>
              </a:rPr>
              <a:t>。</a:t>
            </a:r>
            <a:r>
              <a:rPr lang="zh-CN" altLang="en-US" sz="2400">
                <a:latin typeface="宋体" panose="02010600030101010101" pitchFamily="2" charset="-122"/>
                <a:ea typeface="宋体" panose="02010600030101010101" pitchFamily="2" charset="-122"/>
                <a:cs typeface="楷体_GB2312"/>
              </a:rPr>
              <a:t>稀疏矩阵中同一行的非</a:t>
            </a:r>
            <a:r>
              <a:rPr lang="en-US" altLang="zh-CN" sz="2400">
                <a:ea typeface="宋体" panose="02010600030101010101" pitchFamily="2" charset="-122"/>
                <a:cs typeface="楷体_GB2312"/>
              </a:rPr>
              <a:t>0</a:t>
            </a:r>
            <a:r>
              <a:rPr lang="zh-CN" altLang="en-US" sz="2400">
                <a:latin typeface="宋体" panose="02010600030101010101" pitchFamily="2" charset="-122"/>
                <a:ea typeface="宋体" panose="02010600030101010101" pitchFamily="2" charset="-122"/>
                <a:cs typeface="楷体_GB2312"/>
              </a:rPr>
              <a:t>元素的由</a:t>
            </a:r>
            <a:r>
              <a:rPr lang="en-US" altLang="zh-CN" sz="2400">
                <a:ea typeface="宋体" panose="02010600030101010101" pitchFamily="2" charset="-122"/>
                <a:cs typeface="楷体_GB2312"/>
              </a:rPr>
              <a:t>right</a:t>
            </a:r>
            <a:r>
              <a:rPr lang="zh-CN" altLang="en-US" sz="2400">
                <a:ea typeface="宋体" panose="02010600030101010101" pitchFamily="2" charset="-122"/>
                <a:cs typeface="楷体_GB2312"/>
              </a:rPr>
              <a:t>指针域链接成一个行链表</a:t>
            </a:r>
            <a:r>
              <a:rPr lang="zh-CN" altLang="en-US" sz="2400">
                <a:latin typeface="宋体" panose="02010600030101010101" pitchFamily="2" charset="-122"/>
                <a:ea typeface="宋体" panose="02010600030101010101" pitchFamily="2" charset="-122"/>
                <a:cs typeface="楷体_GB2312"/>
              </a:rPr>
              <a:t>，</a:t>
            </a:r>
            <a:r>
              <a:rPr lang="zh-CN" altLang="en-US" sz="2400">
                <a:ea typeface="宋体" panose="02010600030101010101" pitchFamily="2" charset="-122"/>
                <a:cs typeface="楷体_GB2312"/>
              </a:rPr>
              <a:t> 由</a:t>
            </a:r>
            <a:r>
              <a:rPr lang="en-US" altLang="zh-CN" sz="2400">
                <a:ea typeface="宋体" panose="02010600030101010101" pitchFamily="2" charset="-122"/>
                <a:cs typeface="楷体_GB2312"/>
              </a:rPr>
              <a:t>down</a:t>
            </a:r>
            <a:r>
              <a:rPr lang="zh-CN" altLang="en-US" sz="2400">
                <a:ea typeface="宋体" panose="02010600030101010101" pitchFamily="2" charset="-122"/>
                <a:cs typeface="楷体_GB2312"/>
              </a:rPr>
              <a:t>指针域链接成一个列链表</a:t>
            </a:r>
            <a:r>
              <a:rPr lang="zh-CN" altLang="en-US" sz="2400">
                <a:latin typeface="宋体" panose="02010600030101010101" pitchFamily="2" charset="-122"/>
                <a:ea typeface="宋体" panose="02010600030101010101" pitchFamily="2" charset="-122"/>
                <a:cs typeface="楷体_GB2312"/>
              </a:rPr>
              <a:t>。每个非</a:t>
            </a:r>
            <a:r>
              <a:rPr lang="en-US" altLang="zh-CN" sz="2400">
                <a:ea typeface="宋体" panose="02010600030101010101" pitchFamily="2" charset="-122"/>
                <a:cs typeface="楷体_GB2312"/>
              </a:rPr>
              <a:t>0</a:t>
            </a:r>
            <a:r>
              <a:rPr lang="zh-CN" altLang="en-US" sz="2400">
                <a:latin typeface="宋体" panose="02010600030101010101" pitchFamily="2" charset="-122"/>
                <a:ea typeface="宋体" panose="02010600030101010101" pitchFamily="2" charset="-122"/>
                <a:cs typeface="楷体_GB2312"/>
              </a:rPr>
              <a:t>元素既是</a:t>
            </a:r>
            <a:r>
              <a:rPr lang="zh-CN" altLang="en-US" sz="2400">
                <a:ea typeface="宋体" panose="02010600030101010101" pitchFamily="2" charset="-122"/>
                <a:cs typeface="楷体_GB2312"/>
              </a:rPr>
              <a:t>某个行链表中的一个结点</a:t>
            </a:r>
            <a:r>
              <a:rPr lang="zh-CN" altLang="en-US" sz="2400">
                <a:latin typeface="宋体" panose="02010600030101010101" pitchFamily="2" charset="-122"/>
                <a:ea typeface="宋体" panose="02010600030101010101" pitchFamily="2" charset="-122"/>
                <a:cs typeface="楷体_GB2312"/>
              </a:rPr>
              <a:t>，</a:t>
            </a:r>
            <a:r>
              <a:rPr lang="zh-CN" altLang="en-US" sz="2400">
                <a:ea typeface="宋体" panose="02010600030101010101" pitchFamily="2" charset="-122"/>
                <a:cs typeface="楷体_GB2312"/>
              </a:rPr>
              <a:t>同时又</a:t>
            </a:r>
            <a:r>
              <a:rPr lang="zh-CN" altLang="en-US" sz="2400">
                <a:latin typeface="宋体" panose="02010600030101010101" pitchFamily="2" charset="-122"/>
                <a:ea typeface="宋体" panose="02010600030101010101" pitchFamily="2" charset="-122"/>
                <a:cs typeface="楷体_GB2312"/>
              </a:rPr>
              <a:t>是</a:t>
            </a:r>
            <a:r>
              <a:rPr lang="zh-CN" altLang="en-US" sz="2400">
                <a:ea typeface="宋体" panose="02010600030101010101" pitchFamily="2" charset="-122"/>
                <a:cs typeface="楷体_GB2312"/>
              </a:rPr>
              <a:t>某个列链表中的一个结点</a:t>
            </a:r>
            <a:r>
              <a:rPr lang="zh-CN" altLang="en-US" sz="2400">
                <a:latin typeface="宋体" panose="02010600030101010101" pitchFamily="2" charset="-122"/>
                <a:ea typeface="宋体" panose="02010600030101010101" pitchFamily="2" charset="-122"/>
                <a:cs typeface="楷体_GB2312"/>
              </a:rPr>
              <a:t>，所有的</a:t>
            </a:r>
            <a:r>
              <a:rPr lang="zh-CN" altLang="en-US" sz="2400">
                <a:solidFill>
                  <a:schemeClr val="accent1"/>
                </a:solidFill>
                <a:latin typeface="宋体" panose="02010600030101010101" pitchFamily="2" charset="-122"/>
                <a:ea typeface="宋体" panose="02010600030101010101" pitchFamily="2" charset="-122"/>
                <a:cs typeface="楷体_GB2312"/>
              </a:rPr>
              <a:t>非</a:t>
            </a:r>
            <a:r>
              <a:rPr lang="en-US" altLang="zh-CN" sz="2400">
                <a:solidFill>
                  <a:schemeClr val="accent1"/>
                </a:solidFill>
                <a:ea typeface="宋体" panose="02010600030101010101" pitchFamily="2" charset="-122"/>
                <a:cs typeface="楷体_GB2312"/>
              </a:rPr>
              <a:t>0</a:t>
            </a:r>
            <a:r>
              <a:rPr lang="zh-CN" altLang="en-US" sz="2400">
                <a:solidFill>
                  <a:schemeClr val="accent1"/>
                </a:solidFill>
                <a:latin typeface="宋体" panose="02010600030101010101" pitchFamily="2" charset="-122"/>
                <a:ea typeface="宋体" panose="02010600030101010101" pitchFamily="2" charset="-122"/>
                <a:cs typeface="楷体_GB2312"/>
              </a:rPr>
              <a:t>元素</a:t>
            </a:r>
            <a:r>
              <a:rPr lang="zh-CN" altLang="en-US" sz="2400">
                <a:latin typeface="宋体" panose="02010600030101010101" pitchFamily="2" charset="-122"/>
                <a:ea typeface="宋体" panose="02010600030101010101" pitchFamily="2" charset="-122"/>
                <a:cs typeface="楷体_GB2312"/>
              </a:rPr>
              <a:t>构成一个</a:t>
            </a:r>
            <a:r>
              <a:rPr lang="zh-CN" altLang="en-US" sz="2400">
                <a:solidFill>
                  <a:schemeClr val="folHlink"/>
                </a:solidFill>
                <a:latin typeface="宋体" panose="02010600030101010101" pitchFamily="2" charset="-122"/>
                <a:ea typeface="宋体" panose="02010600030101010101" pitchFamily="2" charset="-122"/>
                <a:cs typeface="楷体_GB2312"/>
              </a:rPr>
              <a:t>十字交叉</a:t>
            </a:r>
            <a:r>
              <a:rPr lang="zh-CN" altLang="en-US" sz="2400">
                <a:latin typeface="宋体" panose="02010600030101010101" pitchFamily="2" charset="-122"/>
                <a:ea typeface="宋体" panose="02010600030101010101" pitchFamily="2" charset="-122"/>
                <a:cs typeface="楷体_GB2312"/>
              </a:rPr>
              <a:t>的链表。称为</a:t>
            </a:r>
            <a:r>
              <a:rPr lang="zh-CN" altLang="en-US" sz="2400">
                <a:solidFill>
                  <a:schemeClr val="folHlink"/>
                </a:solidFill>
                <a:latin typeface="宋体" panose="02010600030101010101" pitchFamily="2" charset="-122"/>
                <a:ea typeface="宋体" panose="02010600030101010101" pitchFamily="2" charset="-122"/>
                <a:cs typeface="楷体_GB2312"/>
              </a:rPr>
              <a:t>十字链表</a:t>
            </a:r>
            <a:r>
              <a:rPr lang="zh-CN" altLang="en-US" sz="2400">
                <a:latin typeface="宋体" panose="02010600030101010101" pitchFamily="2" charset="-122"/>
                <a:ea typeface="宋体" panose="02010600030101010101" pitchFamily="2" charset="-122"/>
                <a:cs typeface="楷体_GB2312"/>
              </a:rPr>
              <a:t>。</a:t>
            </a:r>
            <a:r>
              <a:rPr lang="zh-CN" altLang="en-US" sz="2400">
                <a:ea typeface="宋体" panose="02010600030101010101" pitchFamily="2" charset="-122"/>
                <a:cs typeface="楷体_GB2312"/>
              </a:rPr>
              <a:t>（矩阵元素）结点和一个头结点的结构：</a:t>
            </a:r>
          </a:p>
          <a:p>
            <a:pPr eaLnBrk="1" hangingPunct="1">
              <a:lnSpc>
                <a:spcPct val="110000"/>
              </a:lnSpc>
              <a:buFontTx/>
              <a:buNone/>
            </a:pPr>
            <a:endParaRPr lang="zh-CN" altLang="en-US" sz="2400">
              <a:latin typeface="宋体" panose="02010600030101010101" pitchFamily="2" charset="-122"/>
              <a:ea typeface="宋体" panose="02010600030101010101" pitchFamily="2" charset="-122"/>
              <a:cs typeface="楷体_GB2312"/>
            </a:endParaRPr>
          </a:p>
        </p:txBody>
      </p:sp>
      <p:grpSp>
        <p:nvGrpSpPr>
          <p:cNvPr id="78852" name="Group 4"/>
          <p:cNvGrpSpPr>
            <a:grpSpLocks/>
          </p:cNvGrpSpPr>
          <p:nvPr/>
        </p:nvGrpSpPr>
        <p:grpSpPr bwMode="auto">
          <a:xfrm>
            <a:off x="2051050" y="4941888"/>
            <a:ext cx="5140325" cy="1774825"/>
            <a:chOff x="1152" y="2880"/>
            <a:chExt cx="3238" cy="1118"/>
          </a:xfrm>
        </p:grpSpPr>
        <p:sp>
          <p:nvSpPr>
            <p:cNvPr id="78853" name="Rectangle 5"/>
            <p:cNvSpPr>
              <a:spLocks noChangeArrowheads="1"/>
            </p:cNvSpPr>
            <p:nvPr/>
          </p:nvSpPr>
          <p:spPr bwMode="auto">
            <a:xfrm>
              <a:off x="1920" y="3758"/>
              <a:ext cx="206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zh-CN" altLang="en-US" sz="2000">
                  <a:latin typeface="Arial" panose="020B0604020202020204" pitchFamily="34" charset="0"/>
                  <a:ea typeface="宋体" panose="02010600030101010101" pitchFamily="2" charset="-122"/>
                  <a:cs typeface="楷体_GB2312"/>
                </a:rPr>
                <a:t>十字链</a:t>
              </a:r>
              <a:r>
                <a:rPr lang="zh-CN" altLang="en-US" sz="2000">
                  <a:latin typeface="宋体" panose="02010600030101010101" pitchFamily="2" charset="-122"/>
                  <a:ea typeface="宋体" panose="02010600030101010101" pitchFamily="2" charset="-122"/>
                  <a:cs typeface="楷体_GB2312"/>
                </a:rPr>
                <a:t>表结点结构</a:t>
              </a:r>
            </a:p>
          </p:txBody>
        </p:sp>
        <p:grpSp>
          <p:nvGrpSpPr>
            <p:cNvPr id="78854" name="Group 6"/>
            <p:cNvGrpSpPr>
              <a:grpSpLocks/>
            </p:cNvGrpSpPr>
            <p:nvPr/>
          </p:nvGrpSpPr>
          <p:grpSpPr bwMode="auto">
            <a:xfrm>
              <a:off x="1152" y="2880"/>
              <a:ext cx="3238" cy="830"/>
              <a:chOff x="1152" y="3154"/>
              <a:chExt cx="3238" cy="830"/>
            </a:xfrm>
          </p:grpSpPr>
          <p:grpSp>
            <p:nvGrpSpPr>
              <p:cNvPr id="78855" name="Group 7"/>
              <p:cNvGrpSpPr>
                <a:grpSpLocks/>
              </p:cNvGrpSpPr>
              <p:nvPr/>
            </p:nvGrpSpPr>
            <p:grpSpPr bwMode="auto">
              <a:xfrm>
                <a:off x="1152" y="3154"/>
                <a:ext cx="3238" cy="542"/>
                <a:chOff x="1152" y="3024"/>
                <a:chExt cx="3238" cy="542"/>
              </a:xfrm>
            </p:grpSpPr>
            <p:grpSp>
              <p:nvGrpSpPr>
                <p:cNvPr id="78858" name="Group 8"/>
                <p:cNvGrpSpPr>
                  <a:grpSpLocks/>
                </p:cNvGrpSpPr>
                <p:nvPr/>
              </p:nvGrpSpPr>
              <p:grpSpPr bwMode="auto">
                <a:xfrm>
                  <a:off x="1152" y="3024"/>
                  <a:ext cx="1318" cy="542"/>
                  <a:chOff x="4176" y="3216"/>
                  <a:chExt cx="1318" cy="542"/>
                </a:xfrm>
              </p:grpSpPr>
              <p:grpSp>
                <p:nvGrpSpPr>
                  <p:cNvPr id="78867" name="Group 9"/>
                  <p:cNvGrpSpPr>
                    <a:grpSpLocks/>
                  </p:cNvGrpSpPr>
                  <p:nvPr/>
                </p:nvGrpSpPr>
                <p:grpSpPr bwMode="auto">
                  <a:xfrm>
                    <a:off x="4176" y="3216"/>
                    <a:ext cx="1315" cy="272"/>
                    <a:chOff x="4176" y="3216"/>
                    <a:chExt cx="1315" cy="272"/>
                  </a:xfrm>
                </p:grpSpPr>
                <p:sp>
                  <p:nvSpPr>
                    <p:cNvPr id="78871" name="Rectangle 10"/>
                    <p:cNvSpPr>
                      <a:spLocks noChangeArrowheads="1"/>
                    </p:cNvSpPr>
                    <p:nvPr/>
                  </p:nvSpPr>
                  <p:spPr bwMode="auto">
                    <a:xfrm>
                      <a:off x="4176" y="3216"/>
                      <a:ext cx="1315"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row   col   value</a:t>
                      </a:r>
                    </a:p>
                  </p:txBody>
                </p:sp>
                <p:sp>
                  <p:nvSpPr>
                    <p:cNvPr id="78872" name="Line 11"/>
                    <p:cNvSpPr>
                      <a:spLocks noChangeShapeType="1"/>
                    </p:cNvSpPr>
                    <p:nvPr/>
                  </p:nvSpPr>
                  <p:spPr bwMode="auto">
                    <a:xfrm>
                      <a:off x="4608" y="32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73" name="Line 12"/>
                    <p:cNvSpPr>
                      <a:spLocks noChangeShapeType="1"/>
                    </p:cNvSpPr>
                    <p:nvPr/>
                  </p:nvSpPr>
                  <p:spPr bwMode="auto">
                    <a:xfrm>
                      <a:off x="4992" y="32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8868" name="Group 13"/>
                  <p:cNvGrpSpPr>
                    <a:grpSpLocks/>
                  </p:cNvGrpSpPr>
                  <p:nvPr/>
                </p:nvGrpSpPr>
                <p:grpSpPr bwMode="auto">
                  <a:xfrm>
                    <a:off x="4179" y="3486"/>
                    <a:ext cx="1315" cy="272"/>
                    <a:chOff x="4224" y="3616"/>
                    <a:chExt cx="1315" cy="272"/>
                  </a:xfrm>
                </p:grpSpPr>
                <p:sp>
                  <p:nvSpPr>
                    <p:cNvPr id="78869" name="Rectangle 14"/>
                    <p:cNvSpPr>
                      <a:spLocks noChangeArrowheads="1"/>
                    </p:cNvSpPr>
                    <p:nvPr/>
                  </p:nvSpPr>
                  <p:spPr bwMode="auto">
                    <a:xfrm>
                      <a:off x="4224" y="3616"/>
                      <a:ext cx="1315"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400">
                          <a:ea typeface="宋体" panose="02010600030101010101" pitchFamily="2" charset="-122"/>
                          <a:cs typeface="楷体_GB2312"/>
                        </a:rPr>
                        <a:t> </a:t>
                      </a:r>
                      <a:r>
                        <a:rPr lang="en-US" altLang="zh-CN" sz="2400">
                          <a:ea typeface="宋体" panose="02010600030101010101" pitchFamily="2" charset="-122"/>
                          <a:cs typeface="楷体_GB2312"/>
                        </a:rPr>
                        <a:t>down      right</a:t>
                      </a:r>
                    </a:p>
                  </p:txBody>
                </p:sp>
                <p:sp>
                  <p:nvSpPr>
                    <p:cNvPr id="78870" name="Line 15"/>
                    <p:cNvSpPr>
                      <a:spLocks noChangeShapeType="1"/>
                    </p:cNvSpPr>
                    <p:nvPr/>
                  </p:nvSpPr>
                  <p:spPr bwMode="auto">
                    <a:xfrm>
                      <a:off x="4875" y="36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78859" name="Group 16"/>
                <p:cNvGrpSpPr>
                  <a:grpSpLocks/>
                </p:cNvGrpSpPr>
                <p:nvPr/>
              </p:nvGrpSpPr>
              <p:grpSpPr bwMode="auto">
                <a:xfrm>
                  <a:off x="3072" y="3024"/>
                  <a:ext cx="1318" cy="542"/>
                  <a:chOff x="4176" y="3216"/>
                  <a:chExt cx="1318" cy="542"/>
                </a:xfrm>
              </p:grpSpPr>
              <p:grpSp>
                <p:nvGrpSpPr>
                  <p:cNvPr id="78860" name="Group 17"/>
                  <p:cNvGrpSpPr>
                    <a:grpSpLocks/>
                  </p:cNvGrpSpPr>
                  <p:nvPr/>
                </p:nvGrpSpPr>
                <p:grpSpPr bwMode="auto">
                  <a:xfrm>
                    <a:off x="4176" y="3216"/>
                    <a:ext cx="1315" cy="272"/>
                    <a:chOff x="4176" y="3216"/>
                    <a:chExt cx="1315" cy="272"/>
                  </a:xfrm>
                </p:grpSpPr>
                <p:sp>
                  <p:nvSpPr>
                    <p:cNvPr id="78864" name="Rectangle 18"/>
                    <p:cNvSpPr>
                      <a:spLocks noChangeArrowheads="1"/>
                    </p:cNvSpPr>
                    <p:nvPr/>
                  </p:nvSpPr>
                  <p:spPr bwMode="auto">
                    <a:xfrm>
                      <a:off x="4176" y="3216"/>
                      <a:ext cx="1315"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400">
                          <a:ea typeface="宋体" panose="02010600030101010101" pitchFamily="2" charset="-122"/>
                          <a:cs typeface="楷体_GB2312"/>
                        </a:rPr>
                        <a:t>  </a:t>
                      </a:r>
                      <a:r>
                        <a:rPr lang="en-US" altLang="zh-CN" sz="2400">
                          <a:ea typeface="宋体" panose="02010600030101010101" pitchFamily="2" charset="-122"/>
                          <a:cs typeface="楷体_GB2312"/>
                        </a:rPr>
                        <a:t>rn     cn     tn</a:t>
                      </a:r>
                    </a:p>
                  </p:txBody>
                </p:sp>
                <p:sp>
                  <p:nvSpPr>
                    <p:cNvPr id="78865" name="Line 19"/>
                    <p:cNvSpPr>
                      <a:spLocks noChangeShapeType="1"/>
                    </p:cNvSpPr>
                    <p:nvPr/>
                  </p:nvSpPr>
                  <p:spPr bwMode="auto">
                    <a:xfrm>
                      <a:off x="4608" y="32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66" name="Line 20"/>
                    <p:cNvSpPr>
                      <a:spLocks noChangeShapeType="1"/>
                    </p:cNvSpPr>
                    <p:nvPr/>
                  </p:nvSpPr>
                  <p:spPr bwMode="auto">
                    <a:xfrm>
                      <a:off x="4992" y="32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8861" name="Group 21"/>
                  <p:cNvGrpSpPr>
                    <a:grpSpLocks/>
                  </p:cNvGrpSpPr>
                  <p:nvPr/>
                </p:nvGrpSpPr>
                <p:grpSpPr bwMode="auto">
                  <a:xfrm>
                    <a:off x="4179" y="3486"/>
                    <a:ext cx="1315" cy="272"/>
                    <a:chOff x="4224" y="3616"/>
                    <a:chExt cx="1315" cy="272"/>
                  </a:xfrm>
                </p:grpSpPr>
                <p:sp>
                  <p:nvSpPr>
                    <p:cNvPr id="78862" name="Rectangle 22"/>
                    <p:cNvSpPr>
                      <a:spLocks noChangeArrowheads="1"/>
                    </p:cNvSpPr>
                    <p:nvPr/>
                  </p:nvSpPr>
                  <p:spPr bwMode="auto">
                    <a:xfrm>
                      <a:off x="4224" y="3616"/>
                      <a:ext cx="1315"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400">
                          <a:ea typeface="宋体" panose="02010600030101010101" pitchFamily="2" charset="-122"/>
                          <a:cs typeface="楷体_GB2312"/>
                        </a:rPr>
                        <a:t> </a:t>
                      </a:r>
                      <a:r>
                        <a:rPr lang="en-US" altLang="zh-CN" sz="2400">
                          <a:ea typeface="宋体" panose="02010600030101010101" pitchFamily="2" charset="-122"/>
                          <a:cs typeface="楷体_GB2312"/>
                        </a:rPr>
                        <a:t>down      right</a:t>
                      </a:r>
                    </a:p>
                  </p:txBody>
                </p:sp>
                <p:sp>
                  <p:nvSpPr>
                    <p:cNvPr id="78863" name="Line 23"/>
                    <p:cNvSpPr>
                      <a:spLocks noChangeShapeType="1"/>
                    </p:cNvSpPr>
                    <p:nvPr/>
                  </p:nvSpPr>
                  <p:spPr bwMode="auto">
                    <a:xfrm>
                      <a:off x="4875" y="36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sp>
            <p:nvSpPr>
              <p:cNvPr id="78856" name="Rectangle 24"/>
              <p:cNvSpPr>
                <a:spLocks noChangeArrowheads="1"/>
              </p:cNvSpPr>
              <p:nvPr/>
            </p:nvSpPr>
            <p:spPr bwMode="auto">
              <a:xfrm>
                <a:off x="1200" y="3744"/>
                <a:ext cx="129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en-US" altLang="zh-CN" sz="2000">
                    <a:ea typeface="宋体" panose="02010600030101010101" pitchFamily="2" charset="-122"/>
                    <a:cs typeface="楷体_GB2312"/>
                  </a:rPr>
                  <a:t>(a)</a:t>
                </a:r>
                <a:r>
                  <a:rPr kumimoji="0" lang="en-US" altLang="zh-CN" sz="2000">
                    <a:latin typeface="Arial" panose="020B0604020202020204" pitchFamily="34" charset="0"/>
                    <a:ea typeface="宋体" panose="02010600030101010101" pitchFamily="2" charset="-122"/>
                    <a:cs typeface="楷体_GB2312"/>
                  </a:rPr>
                  <a:t>   </a:t>
                </a:r>
                <a:r>
                  <a:rPr lang="zh-CN" altLang="en-US" sz="2000">
                    <a:latin typeface="宋体" panose="02010600030101010101" pitchFamily="2" charset="-122"/>
                    <a:ea typeface="宋体" panose="02010600030101010101" pitchFamily="2" charset="-122"/>
                    <a:cs typeface="楷体_GB2312"/>
                  </a:rPr>
                  <a:t>结点结构</a:t>
                </a:r>
              </a:p>
            </p:txBody>
          </p:sp>
          <p:sp>
            <p:nvSpPr>
              <p:cNvPr id="78857" name="Rectangle 25"/>
              <p:cNvSpPr>
                <a:spLocks noChangeArrowheads="1"/>
              </p:cNvSpPr>
              <p:nvPr/>
            </p:nvSpPr>
            <p:spPr bwMode="auto">
              <a:xfrm>
                <a:off x="3120" y="3744"/>
                <a:ext cx="124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en-US" altLang="zh-CN" sz="2000">
                    <a:ea typeface="宋体" panose="02010600030101010101" pitchFamily="2" charset="-122"/>
                    <a:cs typeface="楷体_GB2312"/>
                  </a:rPr>
                  <a:t>(b)</a:t>
                </a:r>
                <a:r>
                  <a:rPr kumimoji="0" lang="en-US" altLang="zh-CN" sz="2000">
                    <a:latin typeface="Arial" panose="020B0604020202020204" pitchFamily="34" charset="0"/>
                    <a:ea typeface="宋体" panose="02010600030101010101" pitchFamily="2" charset="-122"/>
                    <a:cs typeface="楷体_GB2312"/>
                  </a:rPr>
                  <a:t>   </a:t>
                </a:r>
                <a:r>
                  <a:rPr kumimoji="0" lang="zh-CN" altLang="en-US" sz="2000">
                    <a:latin typeface="Arial" panose="020B0604020202020204" pitchFamily="34" charset="0"/>
                    <a:ea typeface="宋体" panose="02010600030101010101" pitchFamily="2" charset="-122"/>
                    <a:cs typeface="楷体_GB2312"/>
                  </a:rPr>
                  <a:t>头</a:t>
                </a:r>
                <a:r>
                  <a:rPr lang="zh-CN" altLang="en-US" sz="2000">
                    <a:latin typeface="宋体" panose="02010600030101010101" pitchFamily="2" charset="-122"/>
                    <a:ea typeface="宋体" panose="02010600030101010101" pitchFamily="2" charset="-122"/>
                    <a:cs typeface="楷体_GB2312"/>
                  </a:rPr>
                  <a:t>结点结构</a:t>
                </a:r>
              </a:p>
            </p:txBody>
          </p:sp>
        </p:gr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p:nvPr>
        </p:nvSpPr>
        <p:spPr>
          <a:xfrm>
            <a:off x="152400" y="188913"/>
            <a:ext cx="8839200" cy="6480175"/>
          </a:xfrm>
        </p:spPr>
        <p:txBody>
          <a:bodyPr/>
          <a:lstStyle/>
          <a:p>
            <a:pPr marL="0" indent="0" eaLnBrk="1" hangingPunct="1">
              <a:lnSpc>
                <a:spcPct val="110000"/>
              </a:lnSpc>
              <a:buFont typeface="Wingdings" panose="05000000000000000000" pitchFamily="2" charset="2"/>
              <a:buNone/>
            </a:pPr>
            <a:r>
              <a:rPr lang="zh-CN" altLang="en-US" sz="2400" b="1" smtClean="0">
                <a:latin typeface="宋体" panose="02010600030101010101" pitchFamily="2" charset="-122"/>
              </a:rPr>
              <a:t>    还需要两个</a:t>
            </a:r>
            <a:r>
              <a:rPr lang="zh-CN" altLang="en-US" sz="2400" b="1" smtClean="0"/>
              <a:t>一</a:t>
            </a:r>
            <a:r>
              <a:rPr lang="zh-CN" altLang="en-US" sz="2400" b="1" smtClean="0">
                <a:latin typeface="宋体" panose="02010600030101010101" pitchFamily="2" charset="-122"/>
              </a:rPr>
              <a:t>维数组，分别存储</a:t>
            </a:r>
            <a:r>
              <a:rPr lang="zh-CN" altLang="en-US" sz="2400" b="1" smtClean="0">
                <a:solidFill>
                  <a:srgbClr val="FF0000"/>
                </a:solidFill>
                <a:latin typeface="宋体" panose="02010600030101010101" pitchFamily="2" charset="-122"/>
              </a:rPr>
              <a:t>行</a:t>
            </a:r>
            <a:r>
              <a:rPr lang="zh-CN" altLang="en-US" sz="2400" b="1" smtClean="0">
                <a:solidFill>
                  <a:srgbClr val="FF0000"/>
                </a:solidFill>
              </a:rPr>
              <a:t>链表的头指针</a:t>
            </a:r>
            <a:r>
              <a:rPr lang="zh-CN" altLang="en-US" sz="2400" b="1" smtClean="0"/>
              <a:t>和</a:t>
            </a:r>
            <a:r>
              <a:rPr lang="zh-CN" altLang="en-US" sz="2400" b="1" smtClean="0">
                <a:solidFill>
                  <a:srgbClr val="FF0000"/>
                </a:solidFill>
              </a:rPr>
              <a:t>列链表的头指针</a:t>
            </a:r>
            <a:r>
              <a:rPr lang="zh-CN" altLang="en-US" sz="2400" b="1" smtClean="0">
                <a:latin typeface="宋体" panose="02010600030101010101" pitchFamily="2" charset="-122"/>
              </a:rPr>
              <a:t>。</a:t>
            </a:r>
            <a:endParaRPr lang="en-US" altLang="zh-CN" sz="2400" b="1" smtClean="0">
              <a:latin typeface="宋体" panose="02010600030101010101" pitchFamily="2" charset="-122"/>
            </a:endParaRPr>
          </a:p>
          <a:p>
            <a:pPr marL="0" indent="0" eaLnBrk="1" hangingPunct="1">
              <a:buFontTx/>
              <a:buNone/>
            </a:pPr>
            <a:r>
              <a:rPr lang="en-US" altLang="zh-CN" sz="2000" b="1" smtClean="0"/>
              <a:t>typedef struct  Clnode   //</a:t>
            </a:r>
            <a:r>
              <a:rPr lang="zh-CN" altLang="en-US" sz="2000" b="1" smtClean="0">
                <a:latin typeface="宋体" panose="02010600030101010101" pitchFamily="2" charset="-122"/>
              </a:rPr>
              <a:t>结点的类型定义</a:t>
            </a:r>
            <a:endParaRPr lang="en-US" altLang="zh-CN" sz="2000" b="1" smtClean="0"/>
          </a:p>
          <a:p>
            <a:pPr marL="355600" lvl="1" indent="0" eaLnBrk="1" hangingPunct="1">
              <a:buFontTx/>
              <a:buNone/>
            </a:pPr>
            <a:r>
              <a:rPr lang="en-US" altLang="zh-CN" sz="2000" b="1" smtClean="0"/>
              <a:t>{   int  row , col ;   /*  </a:t>
            </a:r>
            <a:r>
              <a:rPr lang="zh-CN" altLang="en-US" sz="2000" b="1" smtClean="0"/>
              <a:t>行号和列号  *</a:t>
            </a:r>
            <a:r>
              <a:rPr lang="en-US" altLang="zh-CN" sz="2000" b="1" smtClean="0"/>
              <a:t>/     </a:t>
            </a:r>
          </a:p>
          <a:p>
            <a:pPr marL="723900" lvl="2" indent="0" eaLnBrk="1" hangingPunct="1">
              <a:buFont typeface="Wingdings" panose="05000000000000000000" pitchFamily="2" charset="2"/>
              <a:buNone/>
            </a:pPr>
            <a:r>
              <a:rPr lang="en-US" altLang="zh-CN" sz="2000" b="1" smtClean="0"/>
              <a:t>elemtype value ;    /*  </a:t>
            </a:r>
            <a:r>
              <a:rPr lang="zh-CN" altLang="en-US" sz="2000" b="1" smtClean="0"/>
              <a:t>元素值  *</a:t>
            </a:r>
            <a:r>
              <a:rPr lang="en-US" altLang="zh-CN" sz="2000" b="1" smtClean="0"/>
              <a:t>/</a:t>
            </a:r>
          </a:p>
          <a:p>
            <a:pPr marL="723900" lvl="2" indent="0" eaLnBrk="1" hangingPunct="1">
              <a:buFont typeface="Wingdings" panose="05000000000000000000" pitchFamily="2" charset="2"/>
              <a:buNone/>
            </a:pPr>
            <a:r>
              <a:rPr lang="en-US" altLang="zh-CN" sz="2000" b="1" smtClean="0"/>
              <a:t>struct  Clnode  *down , *right ;</a:t>
            </a:r>
          </a:p>
          <a:p>
            <a:pPr marL="355600" lvl="1" indent="0" eaLnBrk="1" hangingPunct="1">
              <a:buFontTx/>
              <a:buNone/>
            </a:pPr>
            <a:r>
              <a:rPr lang="en-US" altLang="zh-CN" sz="2000" b="1" smtClean="0"/>
              <a:t>}OLNode ;   /*  </a:t>
            </a:r>
            <a:r>
              <a:rPr lang="zh-CN" altLang="en-US" sz="2000" b="1" smtClean="0"/>
              <a:t>非</a:t>
            </a:r>
            <a:r>
              <a:rPr lang="en-US" altLang="zh-CN" sz="2000" b="1" smtClean="0"/>
              <a:t>0</a:t>
            </a:r>
            <a:r>
              <a:rPr lang="zh-CN" altLang="en-US" sz="2000" b="1" smtClean="0"/>
              <a:t>元素结点  *</a:t>
            </a:r>
            <a:r>
              <a:rPr lang="en-US" altLang="zh-CN" sz="2000" b="1" smtClean="0"/>
              <a:t>/</a:t>
            </a:r>
          </a:p>
          <a:p>
            <a:pPr marL="355600" lvl="1" indent="0" eaLnBrk="1" hangingPunct="1">
              <a:buFontTx/>
              <a:buNone/>
            </a:pPr>
            <a:endParaRPr lang="en-US" altLang="zh-CN" sz="2400" b="1" smtClean="0">
              <a:latin typeface="宋体" panose="02010600030101010101" pitchFamily="2" charset="-122"/>
            </a:endParaRPr>
          </a:p>
          <a:p>
            <a:pPr marL="0" indent="0" eaLnBrk="1" hangingPunct="1">
              <a:buFont typeface="Wingdings" panose="05000000000000000000" pitchFamily="2" charset="2"/>
              <a:buNone/>
            </a:pPr>
            <a:r>
              <a:rPr lang="en-US" altLang="zh-CN" sz="2000" b="1" smtClean="0"/>
              <a:t>typedef struct  Clnode   //</a:t>
            </a:r>
            <a:r>
              <a:rPr lang="zh-CN" altLang="en-US" sz="2000" b="1" smtClean="0"/>
              <a:t>十字链表的类型定义</a:t>
            </a:r>
            <a:endParaRPr lang="en-US" altLang="zh-CN" sz="2000" b="1" smtClean="0"/>
          </a:p>
          <a:p>
            <a:pPr marL="355600" lvl="1" indent="0" eaLnBrk="1" hangingPunct="1">
              <a:buFontTx/>
              <a:buNone/>
            </a:pPr>
            <a:r>
              <a:rPr lang="en-US" altLang="zh-CN" sz="2000" b="1" smtClean="0"/>
              <a:t>{   int   rn;        /*  </a:t>
            </a:r>
            <a:r>
              <a:rPr lang="zh-CN" altLang="en-US" sz="2000" b="1" smtClean="0">
                <a:latin typeface="宋体" panose="02010600030101010101" pitchFamily="2" charset="-122"/>
              </a:rPr>
              <a:t>矩阵的</a:t>
            </a:r>
            <a:r>
              <a:rPr lang="zh-CN" altLang="en-US" sz="2000" b="1" smtClean="0"/>
              <a:t>行数  *</a:t>
            </a:r>
            <a:r>
              <a:rPr lang="en-US" altLang="zh-CN" sz="2000" b="1" smtClean="0"/>
              <a:t>/     </a:t>
            </a:r>
          </a:p>
          <a:p>
            <a:pPr marL="723900" lvl="2" indent="0" eaLnBrk="1" hangingPunct="1">
              <a:buFont typeface="Wingdings" panose="05000000000000000000" pitchFamily="2" charset="2"/>
              <a:buNone/>
            </a:pPr>
            <a:r>
              <a:rPr lang="en-US" altLang="zh-CN" sz="2000" b="1" smtClean="0"/>
              <a:t>int   cn;        /*  </a:t>
            </a:r>
            <a:r>
              <a:rPr lang="zh-CN" altLang="en-US" sz="2000" b="1" smtClean="0">
                <a:latin typeface="宋体" panose="02010600030101010101" pitchFamily="2" charset="-122"/>
              </a:rPr>
              <a:t>矩阵的</a:t>
            </a:r>
            <a:r>
              <a:rPr lang="zh-CN" altLang="en-US" sz="2000" b="1" smtClean="0"/>
              <a:t>列数  *</a:t>
            </a:r>
            <a:r>
              <a:rPr lang="en-US" altLang="zh-CN" sz="2000" b="1" smtClean="0"/>
              <a:t>/</a:t>
            </a:r>
          </a:p>
          <a:p>
            <a:pPr marL="723900" lvl="2" indent="0" eaLnBrk="1" hangingPunct="1">
              <a:buFont typeface="Wingdings" panose="05000000000000000000" pitchFamily="2" charset="2"/>
              <a:buNone/>
            </a:pPr>
            <a:r>
              <a:rPr lang="en-US" altLang="zh-CN" sz="2000" b="1" smtClean="0"/>
              <a:t>int   tn;        /*  </a:t>
            </a:r>
            <a:r>
              <a:rPr lang="zh-CN" altLang="en-US" sz="2000" b="1" smtClean="0"/>
              <a:t>非</a:t>
            </a:r>
            <a:r>
              <a:rPr lang="en-US" altLang="zh-CN" sz="2000" b="1" smtClean="0"/>
              <a:t>0</a:t>
            </a:r>
            <a:r>
              <a:rPr lang="zh-CN" altLang="en-US" sz="2000" b="1" smtClean="0"/>
              <a:t>元素总数  *</a:t>
            </a:r>
            <a:r>
              <a:rPr lang="en-US" altLang="zh-CN" sz="2000" b="1" smtClean="0"/>
              <a:t>/</a:t>
            </a:r>
          </a:p>
          <a:p>
            <a:pPr marL="723900" lvl="2" indent="0" eaLnBrk="1" hangingPunct="1">
              <a:buFont typeface="Wingdings" panose="05000000000000000000" pitchFamily="2" charset="2"/>
              <a:buNone/>
            </a:pPr>
            <a:r>
              <a:rPr lang="en-US" altLang="zh-CN" sz="2000" b="1" smtClean="0"/>
              <a:t>OLNode *rhead ;    // </a:t>
            </a:r>
            <a:r>
              <a:rPr lang="zh-CN" altLang="en-US" sz="2000" b="1" smtClean="0"/>
              <a:t>行表的头指针 </a:t>
            </a:r>
            <a:endParaRPr lang="en-US" altLang="zh-CN" sz="2000" b="1" smtClean="0"/>
          </a:p>
          <a:p>
            <a:pPr marL="723900" lvl="2" indent="0" eaLnBrk="1" hangingPunct="1">
              <a:buFont typeface="Wingdings" panose="05000000000000000000" pitchFamily="2" charset="2"/>
              <a:buNone/>
            </a:pPr>
            <a:r>
              <a:rPr lang="en-US" altLang="zh-CN" sz="2000" b="1" smtClean="0"/>
              <a:t>OLNode *chead ;    //</a:t>
            </a:r>
            <a:r>
              <a:rPr lang="zh-CN" altLang="en-US" sz="2000" b="1" smtClean="0"/>
              <a:t>列表的头指针</a:t>
            </a:r>
            <a:endParaRPr lang="en-US" altLang="zh-CN" sz="2000" b="1" smtClean="0"/>
          </a:p>
          <a:p>
            <a:pPr marL="355600" lvl="1" indent="0" eaLnBrk="1" hangingPunct="1">
              <a:buFontTx/>
              <a:buNone/>
            </a:pPr>
            <a:r>
              <a:rPr lang="en-US" altLang="zh-CN" sz="2000" b="1" smtClean="0"/>
              <a:t>} CrossList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ChangeArrowheads="1"/>
          </p:cNvSpPr>
          <p:nvPr/>
        </p:nvSpPr>
        <p:spPr bwMode="auto">
          <a:xfrm>
            <a:off x="2333625" y="6059488"/>
            <a:ext cx="4343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zh-CN" altLang="en-US" sz="2000">
                <a:latin typeface="Arial" panose="020B0604020202020204" pitchFamily="34" charset="0"/>
                <a:ea typeface="楷体_GB2312"/>
                <a:cs typeface="楷体_GB2312"/>
              </a:rPr>
              <a:t>稀疏</a:t>
            </a:r>
            <a:r>
              <a:rPr lang="zh-CN" altLang="en-US" sz="2000">
                <a:latin typeface="宋体" panose="02010600030101010101" pitchFamily="2" charset="-122"/>
                <a:ea typeface="楷体_GB2312"/>
                <a:cs typeface="楷体_GB2312"/>
              </a:rPr>
              <a:t>矩阵</a:t>
            </a:r>
            <a:r>
              <a:rPr lang="zh-CN" altLang="en-US" sz="2000">
                <a:ea typeface="楷体_GB2312"/>
                <a:cs typeface="楷体_GB2312"/>
              </a:rPr>
              <a:t>及其</a:t>
            </a:r>
            <a:r>
              <a:rPr lang="zh-CN" altLang="en-US" sz="2000">
                <a:latin typeface="宋体" panose="02010600030101010101" pitchFamily="2" charset="-122"/>
                <a:ea typeface="楷体_GB2312"/>
                <a:cs typeface="楷体_GB2312"/>
              </a:rPr>
              <a:t>十字交叉链表</a:t>
            </a:r>
            <a:endParaRPr lang="zh-CN" altLang="en-US" sz="2000">
              <a:ea typeface="楷体_GB2312"/>
              <a:cs typeface="楷体_GB2312"/>
            </a:endParaRPr>
          </a:p>
        </p:txBody>
      </p:sp>
      <p:grpSp>
        <p:nvGrpSpPr>
          <p:cNvPr id="81923" name="Group 5"/>
          <p:cNvGrpSpPr>
            <a:grpSpLocks/>
          </p:cNvGrpSpPr>
          <p:nvPr/>
        </p:nvGrpSpPr>
        <p:grpSpPr bwMode="auto">
          <a:xfrm>
            <a:off x="620713" y="1390650"/>
            <a:ext cx="2951162" cy="2105025"/>
            <a:chOff x="793" y="2659"/>
            <a:chExt cx="1859" cy="1326"/>
          </a:xfrm>
        </p:grpSpPr>
        <p:grpSp>
          <p:nvGrpSpPr>
            <p:cNvPr id="81972" name="Group 6"/>
            <p:cNvGrpSpPr>
              <a:grpSpLocks/>
            </p:cNvGrpSpPr>
            <p:nvPr/>
          </p:nvGrpSpPr>
          <p:grpSpPr bwMode="auto">
            <a:xfrm>
              <a:off x="793" y="2659"/>
              <a:ext cx="1859" cy="997"/>
              <a:chOff x="3024" y="2016"/>
              <a:chExt cx="1940" cy="1104"/>
            </a:xfrm>
          </p:grpSpPr>
          <p:sp>
            <p:nvSpPr>
              <p:cNvPr id="81974" name="Rectangle 7"/>
              <p:cNvSpPr>
                <a:spLocks noChangeArrowheads="1"/>
              </p:cNvSpPr>
              <p:nvPr/>
            </p:nvSpPr>
            <p:spPr bwMode="auto">
              <a:xfrm>
                <a:off x="3451" y="2016"/>
                <a:ext cx="140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latin typeface="楷体_GB2312"/>
                    <a:ea typeface="楷体_GB2312"/>
                    <a:cs typeface="楷体_GB2312"/>
                  </a:rPr>
                  <a:t>0  12  0  0  0</a:t>
                </a:r>
              </a:p>
            </p:txBody>
          </p:sp>
          <p:sp>
            <p:nvSpPr>
              <p:cNvPr id="81975" name="Rectangle 8"/>
              <p:cNvSpPr>
                <a:spLocks noChangeArrowheads="1"/>
              </p:cNvSpPr>
              <p:nvPr/>
            </p:nvSpPr>
            <p:spPr bwMode="auto">
              <a:xfrm>
                <a:off x="3457" y="2275"/>
                <a:ext cx="140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latin typeface="楷体_GB2312"/>
                    <a:ea typeface="楷体_GB2312"/>
                    <a:cs typeface="楷体_GB2312"/>
                  </a:rPr>
                  <a:t>0  0   0  0 -4</a:t>
                </a:r>
              </a:p>
            </p:txBody>
          </p:sp>
          <p:sp>
            <p:nvSpPr>
              <p:cNvPr id="81976" name="Rectangle 9"/>
              <p:cNvSpPr>
                <a:spLocks noChangeArrowheads="1"/>
              </p:cNvSpPr>
              <p:nvPr/>
            </p:nvSpPr>
            <p:spPr bwMode="auto">
              <a:xfrm>
                <a:off x="3456" y="2592"/>
                <a:ext cx="140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latin typeface="楷体_GB2312"/>
                    <a:ea typeface="楷体_GB2312"/>
                    <a:cs typeface="楷体_GB2312"/>
                  </a:rPr>
                  <a:t>0  5   0  0  0</a:t>
                </a:r>
              </a:p>
            </p:txBody>
          </p:sp>
          <p:sp>
            <p:nvSpPr>
              <p:cNvPr id="81977" name="Rectangle 10"/>
              <p:cNvSpPr>
                <a:spLocks noChangeArrowheads="1"/>
              </p:cNvSpPr>
              <p:nvPr/>
            </p:nvSpPr>
            <p:spPr bwMode="auto">
              <a:xfrm>
                <a:off x="3456" y="2893"/>
                <a:ext cx="140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latin typeface="楷体_GB2312"/>
                    <a:ea typeface="楷体_GB2312"/>
                    <a:cs typeface="楷体_GB2312"/>
                  </a:rPr>
                  <a:t>0  0   3  0  0</a:t>
                </a:r>
              </a:p>
            </p:txBody>
          </p:sp>
          <p:sp>
            <p:nvSpPr>
              <p:cNvPr id="81978" name="AutoShape 11"/>
              <p:cNvSpPr>
                <a:spLocks/>
              </p:cNvSpPr>
              <p:nvPr/>
            </p:nvSpPr>
            <p:spPr bwMode="auto">
              <a:xfrm>
                <a:off x="3408" y="2032"/>
                <a:ext cx="68" cy="1088"/>
              </a:xfrm>
              <a:prstGeom prst="leftBracket">
                <a:avLst>
                  <a:gd name="adj" fmla="val 13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81979" name="AutoShape 12"/>
              <p:cNvSpPr>
                <a:spLocks/>
              </p:cNvSpPr>
              <p:nvPr/>
            </p:nvSpPr>
            <p:spPr bwMode="auto">
              <a:xfrm>
                <a:off x="4896" y="2016"/>
                <a:ext cx="68" cy="1088"/>
              </a:xfrm>
              <a:prstGeom prst="rightBracket">
                <a:avLst>
                  <a:gd name="adj" fmla="val 13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81980" name="Rectangle 13"/>
              <p:cNvSpPr>
                <a:spLocks noChangeArrowheads="1"/>
              </p:cNvSpPr>
              <p:nvPr/>
            </p:nvSpPr>
            <p:spPr bwMode="auto">
              <a:xfrm>
                <a:off x="3024" y="2448"/>
                <a:ext cx="38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800">
                    <a:ea typeface="宋体" panose="02010600030101010101" pitchFamily="2" charset="-122"/>
                    <a:cs typeface="楷体_GB2312"/>
                  </a:rPr>
                  <a:t>A=</a:t>
                </a:r>
              </a:p>
            </p:txBody>
          </p:sp>
        </p:grpSp>
        <p:sp>
          <p:nvSpPr>
            <p:cNvPr id="81973" name="Rectangle 14"/>
            <p:cNvSpPr>
              <a:spLocks noChangeArrowheads="1"/>
            </p:cNvSpPr>
            <p:nvPr/>
          </p:nvSpPr>
          <p:spPr bwMode="auto">
            <a:xfrm>
              <a:off x="1181" y="3793"/>
              <a:ext cx="120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en-US" altLang="zh-CN" sz="2000">
                  <a:ea typeface="宋体" panose="02010600030101010101" pitchFamily="2" charset="-122"/>
                  <a:cs typeface="楷体_GB2312"/>
                </a:rPr>
                <a:t>(a)</a:t>
              </a:r>
              <a:r>
                <a:rPr kumimoji="0" lang="en-US" altLang="zh-CN" sz="2000">
                  <a:latin typeface="Arial" panose="020B0604020202020204" pitchFamily="34" charset="0"/>
                  <a:ea typeface="宋体" panose="02010600030101010101" pitchFamily="2" charset="-122"/>
                  <a:cs typeface="楷体_GB2312"/>
                </a:rPr>
                <a:t>   </a:t>
              </a:r>
              <a:r>
                <a:rPr kumimoji="0" lang="zh-CN" altLang="en-US" sz="2000">
                  <a:latin typeface="Arial" panose="020B0604020202020204" pitchFamily="34" charset="0"/>
                  <a:ea typeface="宋体" panose="02010600030101010101" pitchFamily="2" charset="-122"/>
                  <a:cs typeface="楷体_GB2312"/>
                </a:rPr>
                <a:t>稀疏</a:t>
              </a:r>
              <a:r>
                <a:rPr lang="zh-CN" altLang="en-US" sz="2000">
                  <a:latin typeface="宋体" panose="02010600030101010101" pitchFamily="2" charset="-122"/>
                  <a:ea typeface="宋体" panose="02010600030101010101" pitchFamily="2" charset="-122"/>
                  <a:cs typeface="楷体_GB2312"/>
                </a:rPr>
                <a:t>矩阵</a:t>
              </a:r>
              <a:endParaRPr lang="zh-CN" altLang="en-US" sz="2000">
                <a:ea typeface="宋体" panose="02010600030101010101" pitchFamily="2" charset="-122"/>
                <a:cs typeface="楷体_GB2312"/>
              </a:endParaRPr>
            </a:p>
          </p:txBody>
        </p:sp>
      </p:grpSp>
      <p:grpSp>
        <p:nvGrpSpPr>
          <p:cNvPr id="81924" name="组合 1"/>
          <p:cNvGrpSpPr>
            <a:grpSpLocks/>
          </p:cNvGrpSpPr>
          <p:nvPr/>
        </p:nvGrpSpPr>
        <p:grpSpPr bwMode="auto">
          <a:xfrm>
            <a:off x="3924300" y="1022350"/>
            <a:ext cx="4192588" cy="4364038"/>
            <a:chOff x="3924994" y="1021875"/>
            <a:chExt cx="4191895" cy="4364873"/>
          </a:xfrm>
        </p:grpSpPr>
        <p:sp>
          <p:nvSpPr>
            <p:cNvPr id="380944" name="Rectangle 16"/>
            <p:cNvSpPr>
              <a:spLocks noChangeArrowheads="1"/>
            </p:cNvSpPr>
            <p:nvPr/>
          </p:nvSpPr>
          <p:spPr bwMode="auto">
            <a:xfrm>
              <a:off x="4363072" y="5081890"/>
              <a:ext cx="3630013" cy="304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a:defRPr/>
              </a:pPr>
              <a:r>
                <a:rPr kumimoji="0" lang="en-US" altLang="zh-CN" sz="2000" dirty="0">
                  <a:effectLst>
                    <a:outerShdw blurRad="38100" dist="38100" dir="2700000" algn="tl">
                      <a:srgbClr val="000000"/>
                    </a:outerShdw>
                  </a:effectLst>
                </a:rPr>
                <a:t>(b</a:t>
              </a:r>
              <a:r>
                <a:rPr kumimoji="0" lang="en-US" altLang="zh-CN" sz="2000" dirty="0"/>
                <a:t>)</a:t>
              </a:r>
              <a:r>
                <a:rPr kumimoji="0" lang="en-US" altLang="zh-CN" sz="2000" dirty="0">
                  <a:latin typeface="Arial" panose="020B0604020202020204" pitchFamily="34" charset="0"/>
                </a:rPr>
                <a:t>   </a:t>
              </a:r>
              <a:r>
                <a:rPr kumimoji="0" lang="zh-CN" altLang="en-US" sz="2000" dirty="0">
                  <a:latin typeface="Arial" panose="020B0604020202020204" pitchFamily="34" charset="0"/>
                </a:rPr>
                <a:t>稀疏</a:t>
              </a:r>
              <a:r>
                <a:rPr lang="zh-CN" altLang="en-US" sz="2000" dirty="0">
                  <a:latin typeface="宋体" panose="02010600030101010101" pitchFamily="2" charset="-122"/>
                </a:rPr>
                <a:t>矩阵的十字交叉链表</a:t>
              </a:r>
            </a:p>
          </p:txBody>
        </p:sp>
        <p:sp>
          <p:nvSpPr>
            <p:cNvPr id="81926" name="Rectangle 19"/>
            <p:cNvSpPr>
              <a:spLocks noChangeArrowheads="1"/>
            </p:cNvSpPr>
            <p:nvPr/>
          </p:nvSpPr>
          <p:spPr bwMode="auto">
            <a:xfrm>
              <a:off x="4764089" y="1021875"/>
              <a:ext cx="9350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000">
                  <a:ea typeface="宋体" panose="02010600030101010101" pitchFamily="2" charset="-122"/>
                  <a:cs typeface="楷体_GB2312"/>
                </a:rPr>
                <a:t>A.chead</a:t>
              </a:r>
            </a:p>
          </p:txBody>
        </p:sp>
        <p:sp>
          <p:nvSpPr>
            <p:cNvPr id="81927" name="Rectangle 20"/>
            <p:cNvSpPr>
              <a:spLocks noChangeArrowheads="1"/>
            </p:cNvSpPr>
            <p:nvPr/>
          </p:nvSpPr>
          <p:spPr bwMode="auto">
            <a:xfrm>
              <a:off x="3924994" y="1484462"/>
              <a:ext cx="9350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000">
                  <a:ea typeface="宋体" panose="02010600030101010101" pitchFamily="2" charset="-122"/>
                  <a:cs typeface="楷体_GB2312"/>
                </a:rPr>
                <a:t>A.rchead</a:t>
              </a:r>
            </a:p>
          </p:txBody>
        </p:sp>
        <p:grpSp>
          <p:nvGrpSpPr>
            <p:cNvPr id="81928" name="Group 21"/>
            <p:cNvGrpSpPr>
              <a:grpSpLocks/>
            </p:cNvGrpSpPr>
            <p:nvPr/>
          </p:nvGrpSpPr>
          <p:grpSpPr bwMode="auto">
            <a:xfrm>
              <a:off x="4592639" y="1284648"/>
              <a:ext cx="3524250" cy="3581400"/>
              <a:chOff x="3540" y="1824"/>
              <a:chExt cx="2220" cy="2256"/>
            </a:xfrm>
          </p:grpSpPr>
          <p:sp>
            <p:nvSpPr>
              <p:cNvPr id="81934" name="Rectangle 22"/>
              <p:cNvSpPr>
                <a:spLocks noChangeArrowheads="1"/>
              </p:cNvSpPr>
              <p:nvPr/>
            </p:nvSpPr>
            <p:spPr bwMode="auto">
              <a:xfrm>
                <a:off x="3984" y="1824"/>
                <a:ext cx="1632"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400">
                    <a:ea typeface="Arial Unicode MS" pitchFamily="34" charset="-122"/>
                    <a:cs typeface="楷体_GB2312"/>
                  </a:rPr>
                  <a:t>⋀                   ⋀</a:t>
                </a:r>
              </a:p>
            </p:txBody>
          </p:sp>
          <p:sp>
            <p:nvSpPr>
              <p:cNvPr id="81935" name="Line 23"/>
              <p:cNvSpPr>
                <a:spLocks noChangeShapeType="1"/>
              </p:cNvSpPr>
              <p:nvPr/>
            </p:nvSpPr>
            <p:spPr bwMode="auto">
              <a:xfrm>
                <a:off x="4416" y="1968"/>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81936" name="Group 24"/>
              <p:cNvGrpSpPr>
                <a:grpSpLocks/>
              </p:cNvGrpSpPr>
              <p:nvPr/>
            </p:nvGrpSpPr>
            <p:grpSpPr bwMode="auto">
              <a:xfrm>
                <a:off x="4032" y="2176"/>
                <a:ext cx="612" cy="408"/>
                <a:chOff x="4148" y="2176"/>
                <a:chExt cx="612" cy="408"/>
              </a:xfrm>
            </p:grpSpPr>
            <p:sp>
              <p:nvSpPr>
                <p:cNvPr id="81967" name="Rectangle 25"/>
                <p:cNvSpPr>
                  <a:spLocks noChangeArrowheads="1"/>
                </p:cNvSpPr>
                <p:nvPr/>
              </p:nvSpPr>
              <p:spPr bwMode="auto">
                <a:xfrm>
                  <a:off x="4148" y="2176"/>
                  <a:ext cx="612"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1 2  12</a:t>
                  </a:r>
                </a:p>
              </p:txBody>
            </p:sp>
            <p:sp>
              <p:nvSpPr>
                <p:cNvPr id="81968" name="Line 26"/>
                <p:cNvSpPr>
                  <a:spLocks noChangeShapeType="1"/>
                </p:cNvSpPr>
                <p:nvPr/>
              </p:nvSpPr>
              <p:spPr bwMode="auto">
                <a:xfrm>
                  <a:off x="4308" y="21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69" name="Line 27"/>
                <p:cNvSpPr>
                  <a:spLocks noChangeShapeType="1"/>
                </p:cNvSpPr>
                <p:nvPr/>
              </p:nvSpPr>
              <p:spPr bwMode="auto">
                <a:xfrm>
                  <a:off x="4484" y="21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70" name="Rectangle 28"/>
                <p:cNvSpPr>
                  <a:spLocks noChangeArrowheads="1"/>
                </p:cNvSpPr>
                <p:nvPr/>
              </p:nvSpPr>
              <p:spPr bwMode="auto">
                <a:xfrm>
                  <a:off x="4148" y="2380"/>
                  <a:ext cx="612"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400">
                      <a:ea typeface="Arial Unicode MS" pitchFamily="34" charset="-122"/>
                      <a:cs typeface="楷体_GB2312"/>
                    </a:rPr>
                    <a:t>        ⋀</a:t>
                  </a:r>
                </a:p>
              </p:txBody>
            </p:sp>
            <p:sp>
              <p:nvSpPr>
                <p:cNvPr id="81971" name="Line 29"/>
                <p:cNvSpPr>
                  <a:spLocks noChangeShapeType="1"/>
                </p:cNvSpPr>
                <p:nvPr/>
              </p:nvSpPr>
              <p:spPr bwMode="auto">
                <a:xfrm>
                  <a:off x="4484" y="2380"/>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1937" name="Group 30"/>
              <p:cNvGrpSpPr>
                <a:grpSpLocks/>
              </p:cNvGrpSpPr>
              <p:nvPr/>
            </p:nvGrpSpPr>
            <p:grpSpPr bwMode="auto">
              <a:xfrm>
                <a:off x="4032" y="3088"/>
                <a:ext cx="612" cy="408"/>
                <a:chOff x="4148" y="2176"/>
                <a:chExt cx="612" cy="408"/>
              </a:xfrm>
            </p:grpSpPr>
            <p:sp>
              <p:nvSpPr>
                <p:cNvPr id="81962" name="Rectangle 31"/>
                <p:cNvSpPr>
                  <a:spLocks noChangeArrowheads="1"/>
                </p:cNvSpPr>
                <p:nvPr/>
              </p:nvSpPr>
              <p:spPr bwMode="auto">
                <a:xfrm>
                  <a:off x="4148" y="2176"/>
                  <a:ext cx="612"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3 2   5</a:t>
                  </a:r>
                </a:p>
              </p:txBody>
            </p:sp>
            <p:sp>
              <p:nvSpPr>
                <p:cNvPr id="81963" name="Line 32"/>
                <p:cNvSpPr>
                  <a:spLocks noChangeShapeType="1"/>
                </p:cNvSpPr>
                <p:nvPr/>
              </p:nvSpPr>
              <p:spPr bwMode="auto">
                <a:xfrm>
                  <a:off x="4308" y="21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64" name="Line 33"/>
                <p:cNvSpPr>
                  <a:spLocks noChangeShapeType="1"/>
                </p:cNvSpPr>
                <p:nvPr/>
              </p:nvSpPr>
              <p:spPr bwMode="auto">
                <a:xfrm>
                  <a:off x="4484" y="21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65" name="Rectangle 34"/>
                <p:cNvSpPr>
                  <a:spLocks noChangeArrowheads="1"/>
                </p:cNvSpPr>
                <p:nvPr/>
              </p:nvSpPr>
              <p:spPr bwMode="auto">
                <a:xfrm>
                  <a:off x="4148" y="2380"/>
                  <a:ext cx="612"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400">
                      <a:ea typeface="Arial Unicode MS" pitchFamily="34" charset="-122"/>
                      <a:cs typeface="楷体_GB2312"/>
                    </a:rPr>
                    <a:t> ⋀</a:t>
                  </a:r>
                  <a:r>
                    <a:rPr lang="zh-CN" altLang="en-US" sz="2400">
                      <a:ea typeface="宋体" panose="02010600030101010101" pitchFamily="2" charset="-122"/>
                      <a:cs typeface="楷体_GB2312"/>
                    </a:rPr>
                    <a:t>     </a:t>
                  </a:r>
                  <a:r>
                    <a:rPr lang="zh-CN" altLang="en-US" sz="2400">
                      <a:ea typeface="Arial Unicode MS" pitchFamily="34" charset="-122"/>
                      <a:cs typeface="楷体_GB2312"/>
                    </a:rPr>
                    <a:t>⋀</a:t>
                  </a:r>
                  <a:endParaRPr lang="zh-CN" altLang="en-US" sz="2400">
                    <a:ea typeface="宋体" panose="02010600030101010101" pitchFamily="2" charset="-122"/>
                    <a:cs typeface="楷体_GB2312"/>
                  </a:endParaRPr>
                </a:p>
              </p:txBody>
            </p:sp>
            <p:sp>
              <p:nvSpPr>
                <p:cNvPr id="81966" name="Line 35"/>
                <p:cNvSpPr>
                  <a:spLocks noChangeShapeType="1"/>
                </p:cNvSpPr>
                <p:nvPr/>
              </p:nvSpPr>
              <p:spPr bwMode="auto">
                <a:xfrm>
                  <a:off x="4484" y="2380"/>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1938" name="Group 36"/>
              <p:cNvGrpSpPr>
                <a:grpSpLocks/>
              </p:cNvGrpSpPr>
              <p:nvPr/>
            </p:nvGrpSpPr>
            <p:grpSpPr bwMode="auto">
              <a:xfrm>
                <a:off x="5148" y="2616"/>
                <a:ext cx="612" cy="408"/>
                <a:chOff x="4148" y="2176"/>
                <a:chExt cx="612" cy="408"/>
              </a:xfrm>
            </p:grpSpPr>
            <p:sp>
              <p:nvSpPr>
                <p:cNvPr id="81957" name="Rectangle 37"/>
                <p:cNvSpPr>
                  <a:spLocks noChangeArrowheads="1"/>
                </p:cNvSpPr>
                <p:nvPr/>
              </p:nvSpPr>
              <p:spPr bwMode="auto">
                <a:xfrm>
                  <a:off x="4148" y="2176"/>
                  <a:ext cx="612"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2 5  -4</a:t>
                  </a:r>
                </a:p>
              </p:txBody>
            </p:sp>
            <p:sp>
              <p:nvSpPr>
                <p:cNvPr id="81958" name="Line 38"/>
                <p:cNvSpPr>
                  <a:spLocks noChangeShapeType="1"/>
                </p:cNvSpPr>
                <p:nvPr/>
              </p:nvSpPr>
              <p:spPr bwMode="auto">
                <a:xfrm>
                  <a:off x="4308" y="21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59" name="Line 39"/>
                <p:cNvSpPr>
                  <a:spLocks noChangeShapeType="1"/>
                </p:cNvSpPr>
                <p:nvPr/>
              </p:nvSpPr>
              <p:spPr bwMode="auto">
                <a:xfrm>
                  <a:off x="4484" y="21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60" name="Rectangle 40"/>
                <p:cNvSpPr>
                  <a:spLocks noChangeArrowheads="1"/>
                </p:cNvSpPr>
                <p:nvPr/>
              </p:nvSpPr>
              <p:spPr bwMode="auto">
                <a:xfrm>
                  <a:off x="4148" y="2380"/>
                  <a:ext cx="612"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400">
                      <a:ea typeface="Arial Unicode MS" pitchFamily="34" charset="-122"/>
                      <a:cs typeface="楷体_GB2312"/>
                    </a:rPr>
                    <a:t> ⋀    </a:t>
                  </a:r>
                  <a:r>
                    <a:rPr lang="zh-CN" altLang="en-US" sz="2400">
                      <a:ea typeface="宋体" panose="02010600030101010101" pitchFamily="2" charset="-122"/>
                      <a:cs typeface="楷体_GB2312"/>
                    </a:rPr>
                    <a:t> </a:t>
                  </a:r>
                  <a:r>
                    <a:rPr lang="zh-CN" altLang="en-US" sz="2400">
                      <a:ea typeface="Arial Unicode MS" pitchFamily="34" charset="-122"/>
                      <a:cs typeface="楷体_GB2312"/>
                    </a:rPr>
                    <a:t>⋀</a:t>
                  </a:r>
                  <a:endParaRPr lang="zh-CN" altLang="en-US" sz="2400">
                    <a:ea typeface="宋体" panose="02010600030101010101" pitchFamily="2" charset="-122"/>
                    <a:cs typeface="楷体_GB2312"/>
                  </a:endParaRPr>
                </a:p>
              </p:txBody>
            </p:sp>
            <p:sp>
              <p:nvSpPr>
                <p:cNvPr id="81961" name="Line 41"/>
                <p:cNvSpPr>
                  <a:spLocks noChangeShapeType="1"/>
                </p:cNvSpPr>
                <p:nvPr/>
              </p:nvSpPr>
              <p:spPr bwMode="auto">
                <a:xfrm>
                  <a:off x="4484" y="2380"/>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1939" name="Group 42"/>
              <p:cNvGrpSpPr>
                <a:grpSpLocks/>
              </p:cNvGrpSpPr>
              <p:nvPr/>
            </p:nvGrpSpPr>
            <p:grpSpPr bwMode="auto">
              <a:xfrm>
                <a:off x="4656" y="3672"/>
                <a:ext cx="612" cy="408"/>
                <a:chOff x="4148" y="2176"/>
                <a:chExt cx="612" cy="408"/>
              </a:xfrm>
            </p:grpSpPr>
            <p:sp>
              <p:nvSpPr>
                <p:cNvPr id="81952" name="Rectangle 43"/>
                <p:cNvSpPr>
                  <a:spLocks noChangeArrowheads="1"/>
                </p:cNvSpPr>
                <p:nvPr/>
              </p:nvSpPr>
              <p:spPr bwMode="auto">
                <a:xfrm>
                  <a:off x="4148" y="2176"/>
                  <a:ext cx="612"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4 3   3</a:t>
                  </a:r>
                </a:p>
              </p:txBody>
            </p:sp>
            <p:sp>
              <p:nvSpPr>
                <p:cNvPr id="81953" name="Line 44"/>
                <p:cNvSpPr>
                  <a:spLocks noChangeShapeType="1"/>
                </p:cNvSpPr>
                <p:nvPr/>
              </p:nvSpPr>
              <p:spPr bwMode="auto">
                <a:xfrm>
                  <a:off x="4308" y="21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54" name="Line 45"/>
                <p:cNvSpPr>
                  <a:spLocks noChangeShapeType="1"/>
                </p:cNvSpPr>
                <p:nvPr/>
              </p:nvSpPr>
              <p:spPr bwMode="auto">
                <a:xfrm>
                  <a:off x="4484" y="21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55" name="Rectangle 46"/>
                <p:cNvSpPr>
                  <a:spLocks noChangeArrowheads="1"/>
                </p:cNvSpPr>
                <p:nvPr/>
              </p:nvSpPr>
              <p:spPr bwMode="auto">
                <a:xfrm>
                  <a:off x="4148" y="2380"/>
                  <a:ext cx="612"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400">
                      <a:ea typeface="Arial Unicode MS" pitchFamily="34" charset="-122"/>
                      <a:cs typeface="楷体_GB2312"/>
                    </a:rPr>
                    <a:t> ⋀    </a:t>
                  </a:r>
                  <a:r>
                    <a:rPr lang="zh-CN" altLang="en-US" sz="2400">
                      <a:ea typeface="宋体" panose="02010600030101010101" pitchFamily="2" charset="-122"/>
                      <a:cs typeface="楷体_GB2312"/>
                    </a:rPr>
                    <a:t> </a:t>
                  </a:r>
                  <a:r>
                    <a:rPr lang="zh-CN" altLang="en-US" sz="2400">
                      <a:ea typeface="Arial Unicode MS" pitchFamily="34" charset="-122"/>
                      <a:cs typeface="楷体_GB2312"/>
                    </a:rPr>
                    <a:t>⋀</a:t>
                  </a:r>
                  <a:endParaRPr lang="zh-CN" altLang="en-US" sz="2400">
                    <a:ea typeface="宋体" panose="02010600030101010101" pitchFamily="2" charset="-122"/>
                    <a:cs typeface="楷体_GB2312"/>
                  </a:endParaRPr>
                </a:p>
              </p:txBody>
            </p:sp>
            <p:sp>
              <p:nvSpPr>
                <p:cNvPr id="81956" name="Line 47"/>
                <p:cNvSpPr>
                  <a:spLocks noChangeShapeType="1"/>
                </p:cNvSpPr>
                <p:nvPr/>
              </p:nvSpPr>
              <p:spPr bwMode="auto">
                <a:xfrm>
                  <a:off x="4484" y="2380"/>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1940" name="Line 48"/>
              <p:cNvSpPr>
                <a:spLocks noChangeShapeType="1"/>
              </p:cNvSpPr>
              <p:nvPr/>
            </p:nvSpPr>
            <p:spPr bwMode="auto">
              <a:xfrm>
                <a:off x="4752" y="1968"/>
                <a:ext cx="0" cy="170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41" name="Line 49"/>
              <p:cNvSpPr>
                <a:spLocks noChangeShapeType="1"/>
              </p:cNvSpPr>
              <p:nvPr/>
            </p:nvSpPr>
            <p:spPr bwMode="auto">
              <a:xfrm>
                <a:off x="5424" y="1959"/>
                <a:ext cx="0" cy="657"/>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42" name="Line 50"/>
              <p:cNvSpPr>
                <a:spLocks noChangeShapeType="1"/>
              </p:cNvSpPr>
              <p:nvPr/>
            </p:nvSpPr>
            <p:spPr bwMode="auto">
              <a:xfrm>
                <a:off x="4224" y="2512"/>
                <a:ext cx="0" cy="567"/>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81943" name="Group 51"/>
              <p:cNvGrpSpPr>
                <a:grpSpLocks/>
              </p:cNvGrpSpPr>
              <p:nvPr/>
            </p:nvGrpSpPr>
            <p:grpSpPr bwMode="auto">
              <a:xfrm>
                <a:off x="3540" y="2112"/>
                <a:ext cx="204" cy="1950"/>
                <a:chOff x="3456" y="2112"/>
                <a:chExt cx="204" cy="1950"/>
              </a:xfrm>
            </p:grpSpPr>
            <p:sp>
              <p:nvSpPr>
                <p:cNvPr id="81948" name="Rectangle 52"/>
                <p:cNvSpPr>
                  <a:spLocks noChangeArrowheads="1"/>
                </p:cNvSpPr>
                <p:nvPr/>
              </p:nvSpPr>
              <p:spPr bwMode="auto">
                <a:xfrm>
                  <a:off x="3456" y="2112"/>
                  <a:ext cx="204" cy="1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81949" name="Line 53"/>
                <p:cNvSpPr>
                  <a:spLocks noChangeShapeType="1"/>
                </p:cNvSpPr>
                <p:nvPr/>
              </p:nvSpPr>
              <p:spPr bwMode="auto">
                <a:xfrm>
                  <a:off x="3456" y="2640"/>
                  <a:ext cx="20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50" name="Line 54"/>
                <p:cNvSpPr>
                  <a:spLocks noChangeShapeType="1"/>
                </p:cNvSpPr>
                <p:nvPr/>
              </p:nvSpPr>
              <p:spPr bwMode="auto">
                <a:xfrm>
                  <a:off x="3456" y="3168"/>
                  <a:ext cx="20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51" name="Line 55"/>
                <p:cNvSpPr>
                  <a:spLocks noChangeShapeType="1"/>
                </p:cNvSpPr>
                <p:nvPr/>
              </p:nvSpPr>
              <p:spPr bwMode="auto">
                <a:xfrm>
                  <a:off x="3456" y="3648"/>
                  <a:ext cx="20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1944" name="Line 56"/>
              <p:cNvSpPr>
                <a:spLocks noChangeShapeType="1"/>
              </p:cNvSpPr>
              <p:nvPr/>
            </p:nvSpPr>
            <p:spPr bwMode="auto">
              <a:xfrm>
                <a:off x="3648" y="2448"/>
                <a:ext cx="385"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45" name="Line 57"/>
              <p:cNvSpPr>
                <a:spLocks noChangeShapeType="1"/>
              </p:cNvSpPr>
              <p:nvPr/>
            </p:nvSpPr>
            <p:spPr bwMode="auto">
              <a:xfrm>
                <a:off x="3648" y="2880"/>
                <a:ext cx="1496"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46" name="Line 58"/>
              <p:cNvSpPr>
                <a:spLocks noChangeShapeType="1"/>
              </p:cNvSpPr>
              <p:nvPr/>
            </p:nvSpPr>
            <p:spPr bwMode="auto">
              <a:xfrm>
                <a:off x="3672" y="3408"/>
                <a:ext cx="363"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47" name="Line 59"/>
              <p:cNvSpPr>
                <a:spLocks noChangeShapeType="1"/>
              </p:cNvSpPr>
              <p:nvPr/>
            </p:nvSpPr>
            <p:spPr bwMode="auto">
              <a:xfrm>
                <a:off x="3680" y="3936"/>
                <a:ext cx="975"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1929" name="Group 60"/>
            <p:cNvGrpSpPr>
              <a:grpSpLocks/>
            </p:cNvGrpSpPr>
            <p:nvPr/>
          </p:nvGrpSpPr>
          <p:grpSpPr bwMode="auto">
            <a:xfrm>
              <a:off x="5754689" y="1284648"/>
              <a:ext cx="1600200" cy="323850"/>
              <a:chOff x="4216" y="1296"/>
              <a:chExt cx="1008" cy="204"/>
            </a:xfrm>
          </p:grpSpPr>
          <p:sp>
            <p:nvSpPr>
              <p:cNvPr id="81930" name="Line 61"/>
              <p:cNvSpPr>
                <a:spLocks noChangeShapeType="1"/>
              </p:cNvSpPr>
              <p:nvPr/>
            </p:nvSpPr>
            <p:spPr bwMode="auto">
              <a:xfrm>
                <a:off x="4552" y="129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1" name="Line 62"/>
              <p:cNvSpPr>
                <a:spLocks noChangeShapeType="1"/>
              </p:cNvSpPr>
              <p:nvPr/>
            </p:nvSpPr>
            <p:spPr bwMode="auto">
              <a:xfrm>
                <a:off x="4888" y="129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2" name="Line 63"/>
              <p:cNvSpPr>
                <a:spLocks noChangeShapeType="1"/>
              </p:cNvSpPr>
              <p:nvPr/>
            </p:nvSpPr>
            <p:spPr bwMode="auto">
              <a:xfrm>
                <a:off x="5224" y="129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3" name="Line 64"/>
              <p:cNvSpPr>
                <a:spLocks noChangeShapeType="1"/>
              </p:cNvSpPr>
              <p:nvPr/>
            </p:nvSpPr>
            <p:spPr bwMode="auto">
              <a:xfrm>
                <a:off x="4216" y="129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idx="4294967295"/>
          </p:nvPr>
        </p:nvSpPr>
        <p:spPr>
          <a:xfrm>
            <a:off x="1143000" y="152400"/>
            <a:ext cx="5949950" cy="914400"/>
          </a:xfrm>
        </p:spPr>
        <p:txBody>
          <a:bodyPr/>
          <a:lstStyle/>
          <a:p>
            <a:pPr eaLnBrk="1" hangingPunct="1">
              <a:defRPr/>
            </a:pPr>
            <a:r>
              <a:rPr lang="en-US" altLang="zh-CN" sz="4000" dirty="0" smtClean="0">
                <a:effectLst/>
                <a:cs typeface="Arial" panose="020B0604020202020204" pitchFamily="34" charset="0"/>
              </a:rPr>
              <a:t>5.1</a:t>
            </a:r>
            <a:r>
              <a:rPr lang="en-US" altLang="zh-CN" sz="4000" dirty="0" smtClean="0">
                <a:cs typeface="Arial" panose="020B0604020202020204" pitchFamily="34" charset="0"/>
              </a:rPr>
              <a:t>   </a:t>
            </a:r>
            <a:r>
              <a:rPr lang="zh-CN" altLang="en-US" sz="4000" dirty="0" smtClean="0">
                <a:effectLst/>
                <a:ea typeface="楷体_GB2312" pitchFamily="49" charset="-122"/>
              </a:rPr>
              <a:t>数组的定义</a:t>
            </a:r>
          </a:p>
        </p:txBody>
      </p:sp>
      <p:sp>
        <p:nvSpPr>
          <p:cNvPr id="24579" name="Rectangle 3"/>
          <p:cNvSpPr>
            <a:spLocks noGrp="1" noChangeArrowheads="1"/>
          </p:cNvSpPr>
          <p:nvPr>
            <p:ph/>
          </p:nvPr>
        </p:nvSpPr>
        <p:spPr>
          <a:xfrm>
            <a:off x="152400" y="1219200"/>
            <a:ext cx="8812213" cy="5562600"/>
          </a:xfrm>
        </p:spPr>
        <p:txBody>
          <a:bodyPr/>
          <a:lstStyle/>
          <a:p>
            <a:pPr marL="0" indent="0" eaLnBrk="1" hangingPunct="1">
              <a:lnSpc>
                <a:spcPct val="110000"/>
              </a:lnSpc>
              <a:buFont typeface="Wingdings" panose="05000000000000000000" pitchFamily="2" charset="2"/>
              <a:buNone/>
            </a:pPr>
            <a:r>
              <a:rPr lang="zh-CN" altLang="en-US" b="1" smtClean="0">
                <a:solidFill>
                  <a:schemeClr val="hlink"/>
                </a:solidFill>
                <a:latin typeface="宋体" panose="02010600030101010101" pitchFamily="2" charset="-122"/>
              </a:rPr>
              <a:t>    </a:t>
            </a:r>
            <a:r>
              <a:rPr lang="zh-CN" altLang="en-US" sz="2000" b="1" smtClean="0">
                <a:solidFill>
                  <a:schemeClr val="folHlink"/>
                </a:solidFill>
                <a:latin typeface="宋体" panose="02010600030101010101" pitchFamily="2" charset="-122"/>
              </a:rPr>
              <a:t>数组</a:t>
            </a:r>
            <a:r>
              <a:rPr lang="zh-CN" altLang="en-US" sz="2000" b="1" smtClean="0">
                <a:latin typeface="宋体" panose="02010600030101010101" pitchFamily="2" charset="-122"/>
              </a:rPr>
              <a:t>是一组偶对</a:t>
            </a:r>
            <a:r>
              <a:rPr lang="en-US" altLang="zh-CN" sz="2000" b="1" smtClean="0">
                <a:latin typeface="宋体" panose="02010600030101010101" pitchFamily="2" charset="-122"/>
              </a:rPr>
              <a:t>(</a:t>
            </a:r>
            <a:r>
              <a:rPr lang="zh-CN" altLang="en-US" sz="2000" b="1" smtClean="0">
                <a:latin typeface="宋体" panose="02010600030101010101" pitchFamily="2" charset="-122"/>
              </a:rPr>
              <a:t>下标值，数据元素值</a:t>
            </a:r>
            <a:r>
              <a:rPr lang="en-US" altLang="zh-CN" sz="2000" b="1" smtClean="0">
                <a:latin typeface="宋体" panose="02010600030101010101" pitchFamily="2" charset="-122"/>
              </a:rPr>
              <a:t>)</a:t>
            </a:r>
            <a:r>
              <a:rPr lang="zh-CN" altLang="en-US" sz="2000" b="1" smtClean="0">
                <a:latin typeface="宋体" panose="02010600030101010101" pitchFamily="2" charset="-122"/>
              </a:rPr>
              <a:t>的集合。在数组中，对于一组有意义的下标，都存在一个与其对应的值。一维数组对应着一个下标值，二维数组对应着两个下标值，如此类推。</a:t>
            </a:r>
          </a:p>
          <a:p>
            <a:pPr marL="0" indent="0" eaLnBrk="1" hangingPunct="1">
              <a:lnSpc>
                <a:spcPct val="110000"/>
              </a:lnSpc>
              <a:buFont typeface="Wingdings" panose="05000000000000000000" pitchFamily="2" charset="2"/>
              <a:buNone/>
            </a:pPr>
            <a:r>
              <a:rPr lang="zh-CN" altLang="en-US" sz="2000" b="1" smtClean="0">
                <a:solidFill>
                  <a:schemeClr val="hlink"/>
                </a:solidFill>
                <a:latin typeface="宋体" panose="02010600030101010101" pitchFamily="2" charset="-122"/>
              </a:rPr>
              <a:t>    </a:t>
            </a:r>
            <a:r>
              <a:rPr lang="zh-CN" altLang="en-US" sz="2000" b="1" smtClean="0">
                <a:solidFill>
                  <a:schemeClr val="folHlink"/>
                </a:solidFill>
                <a:latin typeface="宋体" panose="02010600030101010101" pitchFamily="2" charset="-122"/>
              </a:rPr>
              <a:t>数组</a:t>
            </a:r>
            <a:r>
              <a:rPr lang="zh-CN" altLang="en-US" sz="2000" b="1" smtClean="0">
                <a:latin typeface="宋体" panose="02010600030101010101" pitchFamily="2" charset="-122"/>
              </a:rPr>
              <a:t>是由</a:t>
            </a:r>
            <a:r>
              <a:rPr lang="en-US" altLang="zh-CN" sz="2000" b="1" smtClean="0"/>
              <a:t>n(n&gt;1)</a:t>
            </a:r>
            <a:r>
              <a:rPr lang="zh-CN" altLang="en-US" sz="2000" b="1" smtClean="0"/>
              <a:t>个具有相同数据类型的数据元素</a:t>
            </a:r>
            <a:r>
              <a:rPr lang="en-US" altLang="zh-CN" sz="2000" b="1" smtClean="0"/>
              <a:t>a</a:t>
            </a:r>
            <a:r>
              <a:rPr lang="en-US" altLang="zh-CN" sz="2000" b="1" baseline="-20000" smtClean="0"/>
              <a:t>1</a:t>
            </a:r>
            <a:r>
              <a:rPr lang="zh-CN" altLang="en-US" sz="2000" b="1" smtClean="0">
                <a:latin typeface="宋体" panose="02010600030101010101" pitchFamily="2" charset="-122"/>
              </a:rPr>
              <a:t>，</a:t>
            </a:r>
            <a:r>
              <a:rPr lang="en-US" altLang="zh-CN" sz="2000" b="1" smtClean="0"/>
              <a:t>a</a:t>
            </a:r>
            <a:r>
              <a:rPr lang="en-US" altLang="zh-CN" sz="2000" b="1" baseline="-20000" smtClean="0"/>
              <a:t>2</a:t>
            </a:r>
            <a:r>
              <a:rPr lang="zh-CN" altLang="en-US" sz="2000" b="1" smtClean="0">
                <a:latin typeface="宋体" panose="02010600030101010101" pitchFamily="2" charset="-122"/>
              </a:rPr>
              <a:t>，</a:t>
            </a:r>
            <a:r>
              <a:rPr lang="en-US" altLang="zh-CN" sz="2000" b="1" baseline="-20000" smtClean="0">
                <a:ea typeface="Arial Unicode MS" pitchFamily="34" charset="-122"/>
              </a:rPr>
              <a:t>…</a:t>
            </a:r>
            <a:r>
              <a:rPr lang="zh-CN" altLang="en-US" sz="2000" b="1" smtClean="0">
                <a:latin typeface="宋体" panose="02010600030101010101" pitchFamily="2" charset="-122"/>
              </a:rPr>
              <a:t>，</a:t>
            </a:r>
            <a:r>
              <a:rPr lang="en-US" altLang="zh-CN" sz="2000" b="1" smtClean="0"/>
              <a:t>a</a:t>
            </a:r>
            <a:r>
              <a:rPr lang="en-US" altLang="zh-CN" sz="2000" b="1" baseline="-20000" smtClean="0"/>
              <a:t>n</a:t>
            </a:r>
            <a:r>
              <a:rPr lang="zh-CN" altLang="en-US" sz="2000" b="1" smtClean="0"/>
              <a:t>组成的有序序列</a:t>
            </a:r>
            <a:r>
              <a:rPr lang="zh-CN" altLang="en-US" sz="2000" b="1" smtClean="0">
                <a:latin typeface="宋体" panose="02010600030101010101" pitchFamily="2" charset="-122"/>
              </a:rPr>
              <a:t>，且该</a:t>
            </a:r>
            <a:r>
              <a:rPr lang="zh-CN" altLang="en-US" sz="2000" b="1" smtClean="0"/>
              <a:t>序列必须存储在一块地址连续的存储单元中</a:t>
            </a:r>
            <a:r>
              <a:rPr lang="zh-CN" altLang="en-US" sz="2000" b="1" smtClean="0">
                <a:latin typeface="宋体" panose="02010600030101010101" pitchFamily="2" charset="-122"/>
              </a:rPr>
              <a:t>。</a:t>
            </a:r>
          </a:p>
          <a:p>
            <a:pPr marL="355600" lvl="1" indent="0" eaLnBrk="1" hangingPunct="1">
              <a:lnSpc>
                <a:spcPct val="110000"/>
              </a:lnSpc>
              <a:buFontTx/>
              <a:buNone/>
            </a:pPr>
            <a:r>
              <a:rPr lang="zh-CN" altLang="en-US" sz="2000" b="1" smtClean="0">
                <a:solidFill>
                  <a:schemeClr val="folHlink"/>
                </a:solidFill>
                <a:latin typeface="宋体" panose="02010600030101010101" pitchFamily="2" charset="-122"/>
              </a:rPr>
              <a:t>◆</a:t>
            </a:r>
            <a:r>
              <a:rPr lang="zh-CN" altLang="en-US" sz="2000" b="1" smtClean="0">
                <a:latin typeface="宋体" panose="02010600030101010101" pitchFamily="2" charset="-122"/>
              </a:rPr>
              <a:t> 数组中的数据元素</a:t>
            </a:r>
            <a:r>
              <a:rPr lang="zh-CN" altLang="en-US" sz="2000" b="1" smtClean="0"/>
              <a:t>具有相同数据类型</a:t>
            </a:r>
            <a:r>
              <a:rPr lang="zh-CN" altLang="en-US" sz="2000" b="1" smtClean="0">
                <a:latin typeface="宋体" panose="02010600030101010101" pitchFamily="2" charset="-122"/>
              </a:rPr>
              <a:t>。</a:t>
            </a:r>
          </a:p>
          <a:p>
            <a:pPr marL="355600" lvl="1" indent="0" eaLnBrk="1" hangingPunct="1">
              <a:lnSpc>
                <a:spcPct val="110000"/>
              </a:lnSpc>
              <a:buFontTx/>
              <a:buNone/>
            </a:pPr>
            <a:r>
              <a:rPr lang="zh-CN" altLang="en-US" sz="2000" b="1" smtClean="0">
                <a:solidFill>
                  <a:schemeClr val="folHlink"/>
                </a:solidFill>
                <a:latin typeface="宋体" panose="02010600030101010101" pitchFamily="2" charset="-122"/>
              </a:rPr>
              <a:t>◆</a:t>
            </a:r>
            <a:r>
              <a:rPr lang="zh-CN" altLang="en-US" sz="2000" b="1" smtClean="0">
                <a:latin typeface="宋体" panose="02010600030101010101" pitchFamily="2" charset="-122"/>
              </a:rPr>
              <a:t> 数组是一种随机存取结构，给定一组下标，就可以访问与其对应的数据元素。</a:t>
            </a:r>
          </a:p>
          <a:p>
            <a:pPr marL="355600" lvl="1" indent="0" eaLnBrk="1" hangingPunct="1">
              <a:lnSpc>
                <a:spcPct val="110000"/>
              </a:lnSpc>
              <a:buFontTx/>
              <a:buNone/>
            </a:pPr>
            <a:r>
              <a:rPr lang="zh-CN" altLang="en-US" sz="2000" b="1" smtClean="0">
                <a:solidFill>
                  <a:schemeClr val="folHlink"/>
                </a:solidFill>
                <a:latin typeface="宋体" panose="02010600030101010101" pitchFamily="2" charset="-122"/>
              </a:rPr>
              <a:t>◆</a:t>
            </a:r>
            <a:r>
              <a:rPr lang="zh-CN" altLang="en-US" sz="2000" b="1" smtClean="0">
                <a:latin typeface="宋体" panose="02010600030101010101" pitchFamily="2" charset="-122"/>
              </a:rPr>
              <a:t> 数组中的数据元素个数是固定的。</a:t>
            </a:r>
          </a:p>
        </p:txBody>
      </p:sp>
    </p:spTree>
  </p:cSld>
  <p:clrMapOvr>
    <a:masterClrMapping/>
  </p:clrMapOvr>
  <p:transition spd="slow">
    <p:blinds/>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5" name="Rectangle 5"/>
          <p:cNvSpPr>
            <a:spLocks noChangeArrowheads="1"/>
          </p:cNvSpPr>
          <p:nvPr/>
        </p:nvSpPr>
        <p:spPr bwMode="auto">
          <a:xfrm>
            <a:off x="228600" y="1125538"/>
            <a:ext cx="848995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buFontTx/>
              <a:buNone/>
            </a:pPr>
            <a:r>
              <a:rPr lang="en-US" altLang="zh-CN" sz="2800">
                <a:solidFill>
                  <a:srgbClr val="FF0000"/>
                </a:solidFill>
                <a:ea typeface="楷体_GB2312"/>
                <a:cs typeface="楷体_GB2312"/>
              </a:rPr>
              <a:t>1. </a:t>
            </a:r>
            <a:r>
              <a:rPr lang="zh-CN" altLang="en-US" sz="2800">
                <a:solidFill>
                  <a:srgbClr val="FF0000"/>
                </a:solidFill>
                <a:ea typeface="楷体_GB2312"/>
                <a:cs typeface="楷体_GB2312"/>
              </a:rPr>
              <a:t>什么是压缩存储？</a:t>
            </a:r>
          </a:p>
          <a:p>
            <a:pPr eaLnBrk="1" hangingPunct="1">
              <a:buFontTx/>
              <a:buNone/>
            </a:pPr>
            <a:r>
              <a:rPr lang="zh-CN" altLang="en-US" sz="2800">
                <a:ea typeface="楷体_GB2312"/>
                <a:cs typeface="楷体_GB2312"/>
              </a:rPr>
              <a:t>        </a:t>
            </a:r>
            <a:r>
              <a:rPr lang="zh-CN" altLang="en-US" sz="2400">
                <a:ea typeface="楷体_GB2312"/>
                <a:cs typeface="楷体_GB2312"/>
              </a:rPr>
              <a:t>若多个数据元素的</a:t>
            </a:r>
            <a:r>
              <a:rPr lang="zh-CN" altLang="en-US" sz="2400">
                <a:solidFill>
                  <a:schemeClr val="accent2"/>
                </a:solidFill>
                <a:ea typeface="楷体_GB2312"/>
                <a:cs typeface="楷体_GB2312"/>
              </a:rPr>
              <a:t>值都相同</a:t>
            </a:r>
            <a:r>
              <a:rPr lang="zh-CN" altLang="en-US" sz="2400">
                <a:ea typeface="楷体_GB2312"/>
                <a:cs typeface="楷体_GB2312"/>
              </a:rPr>
              <a:t>，则只分配一个元素值的存储空间，且零元素不占存储空间。</a:t>
            </a:r>
          </a:p>
          <a:p>
            <a:pPr eaLnBrk="1" hangingPunct="1">
              <a:buFontTx/>
              <a:buNone/>
            </a:pPr>
            <a:r>
              <a:rPr lang="en-US" altLang="zh-CN" sz="2800">
                <a:solidFill>
                  <a:srgbClr val="FF0000"/>
                </a:solidFill>
                <a:ea typeface="楷体_GB2312"/>
                <a:cs typeface="楷体_GB2312"/>
              </a:rPr>
              <a:t>2. </a:t>
            </a:r>
            <a:r>
              <a:rPr lang="zh-CN" altLang="en-US" sz="2800">
                <a:solidFill>
                  <a:srgbClr val="FF0000"/>
                </a:solidFill>
                <a:ea typeface="楷体_GB2312"/>
                <a:cs typeface="楷体_GB2312"/>
              </a:rPr>
              <a:t>什么样的矩阵能够压缩？</a:t>
            </a:r>
            <a:r>
              <a:rPr lang="zh-CN" altLang="en-US" sz="2800">
                <a:ea typeface="楷体_GB2312"/>
                <a:cs typeface="楷体_GB2312"/>
              </a:rPr>
              <a:t>       </a:t>
            </a:r>
          </a:p>
          <a:p>
            <a:pPr eaLnBrk="1" hangingPunct="1">
              <a:buFontTx/>
              <a:buNone/>
            </a:pPr>
            <a:r>
              <a:rPr lang="zh-CN" altLang="en-US" sz="2800">
                <a:ea typeface="楷体_GB2312"/>
                <a:cs typeface="楷体_GB2312"/>
              </a:rPr>
              <a:t>        </a:t>
            </a:r>
            <a:r>
              <a:rPr lang="zh-CN" altLang="en-US" sz="2400">
                <a:ea typeface="楷体_GB2312"/>
                <a:cs typeface="楷体_GB2312"/>
              </a:rPr>
              <a:t>一些特殊矩阵，如：对称矩阵，对角矩阵，三角矩阵，稀疏矩阵等。</a:t>
            </a:r>
          </a:p>
          <a:p>
            <a:pPr eaLnBrk="1" hangingPunct="1">
              <a:buFontTx/>
              <a:buNone/>
            </a:pPr>
            <a:r>
              <a:rPr lang="en-US" altLang="zh-CN" sz="2800">
                <a:solidFill>
                  <a:srgbClr val="FF0000"/>
                </a:solidFill>
                <a:ea typeface="楷体_GB2312"/>
                <a:cs typeface="楷体_GB2312"/>
              </a:rPr>
              <a:t>3. </a:t>
            </a:r>
            <a:r>
              <a:rPr lang="zh-CN" altLang="en-US" sz="2800">
                <a:solidFill>
                  <a:srgbClr val="FF0000"/>
                </a:solidFill>
                <a:ea typeface="楷体_GB2312"/>
                <a:cs typeface="楷体_GB2312"/>
              </a:rPr>
              <a:t>什么叫稀疏矩阵？</a:t>
            </a:r>
          </a:p>
          <a:p>
            <a:pPr eaLnBrk="1" hangingPunct="1">
              <a:buFontTx/>
              <a:buNone/>
            </a:pPr>
            <a:r>
              <a:rPr lang="zh-CN" altLang="en-US" sz="2800">
                <a:latin typeface="楷体_GB2312"/>
                <a:ea typeface="楷体_GB2312"/>
                <a:cs typeface="楷体_GB2312"/>
              </a:rPr>
              <a:t>    </a:t>
            </a:r>
            <a:r>
              <a:rPr lang="zh-CN" altLang="en-US" sz="2400">
                <a:latin typeface="楷体_GB2312"/>
                <a:ea typeface="楷体_GB2312"/>
                <a:cs typeface="楷体_GB2312"/>
              </a:rPr>
              <a:t>矩阵中非零元素的个数较少（一般小于</a:t>
            </a:r>
            <a:r>
              <a:rPr lang="en-US" altLang="zh-CN" sz="2400">
                <a:latin typeface="楷体_GB2312"/>
                <a:ea typeface="楷体_GB2312"/>
                <a:cs typeface="楷体_GB2312"/>
              </a:rPr>
              <a:t>5%</a:t>
            </a:r>
            <a:r>
              <a:rPr lang="zh-CN" altLang="en-US" sz="2400">
                <a:latin typeface="楷体_GB2312"/>
                <a:ea typeface="楷体_GB2312"/>
                <a:cs typeface="楷体_GB2312"/>
              </a:rPr>
              <a:t>）</a:t>
            </a:r>
          </a:p>
        </p:txBody>
      </p:sp>
      <p:sp>
        <p:nvSpPr>
          <p:cNvPr id="82947" name="Rectangle 6"/>
          <p:cNvSpPr>
            <a:spLocks noChangeArrowheads="1"/>
          </p:cNvSpPr>
          <p:nvPr/>
        </p:nvSpPr>
        <p:spPr bwMode="auto">
          <a:xfrm>
            <a:off x="34925" y="44450"/>
            <a:ext cx="5324475" cy="515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0"/>
              </a:spcBef>
              <a:buFontTx/>
              <a:buNone/>
            </a:pPr>
            <a:r>
              <a:rPr lang="zh-CN" altLang="en-US">
                <a:latin typeface="楷体_GB2312"/>
                <a:ea typeface="楷体_GB2312"/>
                <a:cs typeface="楷体_GB2312"/>
              </a:rPr>
              <a:t>小结：特殊矩阵的压缩存储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824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7824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7824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7824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7824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782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5"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533400" y="885825"/>
            <a:ext cx="7772400" cy="4876800"/>
          </a:xfrm>
        </p:spPr>
        <p:txBody>
          <a:bodyPr/>
          <a:lstStyle/>
          <a:p>
            <a:pPr>
              <a:buFontTx/>
              <a:buNone/>
              <a:defRPr/>
            </a:pPr>
            <a:r>
              <a:rPr lang="en-US" altLang="zh-CN" sz="2800" b="1" dirty="0" smtClean="0">
                <a:solidFill>
                  <a:srgbClr val="CC6600"/>
                </a:solidFill>
              </a:rPr>
              <a:t>1.  </a:t>
            </a:r>
            <a:r>
              <a:rPr lang="zh-CN" altLang="en-US" sz="2800" b="1" dirty="0" smtClean="0">
                <a:solidFill>
                  <a:srgbClr val="CC6600"/>
                </a:solidFill>
              </a:rPr>
              <a:t>对称矩阵</a:t>
            </a:r>
            <a:endParaRPr lang="zh-CN" altLang="en-US" sz="2800" dirty="0" smtClean="0"/>
          </a:p>
          <a:p>
            <a:pPr>
              <a:buFontTx/>
              <a:buNone/>
              <a:defRPr/>
            </a:pPr>
            <a:r>
              <a:rPr lang="en-US" altLang="zh-CN" sz="2400" b="1" dirty="0" smtClean="0">
                <a:solidFill>
                  <a:srgbClr val="FF3300"/>
                </a:solidFill>
              </a:rPr>
              <a:t>[</a:t>
            </a:r>
            <a:r>
              <a:rPr lang="zh-CN" altLang="en-US" sz="2400" b="1" dirty="0" smtClean="0">
                <a:solidFill>
                  <a:srgbClr val="FF3300"/>
                </a:solidFill>
              </a:rPr>
              <a:t>特点</a:t>
            </a:r>
            <a:r>
              <a:rPr lang="en-US" altLang="zh-CN" sz="2400" b="1" dirty="0" smtClean="0">
                <a:solidFill>
                  <a:srgbClr val="FF3300"/>
                </a:solidFill>
              </a:rPr>
              <a:t>]</a:t>
            </a:r>
            <a:r>
              <a:rPr lang="en-US" altLang="zh-CN" sz="2400" dirty="0" smtClean="0"/>
              <a:t> </a:t>
            </a:r>
            <a:r>
              <a:rPr lang="zh-CN" altLang="en-US" sz="2400" dirty="0" smtClean="0"/>
              <a:t>在</a:t>
            </a:r>
            <a:r>
              <a:rPr lang="en-US" altLang="zh-CN" sz="2400" dirty="0" err="1" smtClean="0"/>
              <a:t>n</a:t>
            </a:r>
            <a:r>
              <a:rPr lang="en-US" altLang="zh-CN" sz="2400" dirty="0" err="1" smtClean="0">
                <a:sym typeface="Symbol" panose="05050102010706020507" pitchFamily="18" charset="2"/>
              </a:rPr>
              <a:t>n</a:t>
            </a:r>
            <a:r>
              <a:rPr lang="zh-CN" altLang="en-US" sz="2400" dirty="0" smtClean="0">
                <a:sym typeface="Symbol" panose="05050102010706020507" pitchFamily="18" charset="2"/>
              </a:rPr>
              <a:t>的矩阵</a:t>
            </a:r>
            <a:r>
              <a:rPr lang="en-US" altLang="zh-CN" sz="2400" dirty="0" smtClean="0">
                <a:sym typeface="Symbol" panose="05050102010706020507" pitchFamily="18" charset="2"/>
              </a:rPr>
              <a:t>a</a:t>
            </a:r>
            <a:r>
              <a:rPr lang="zh-CN" altLang="en-US" sz="2400" dirty="0" smtClean="0">
                <a:sym typeface="Symbol" panose="05050102010706020507" pitchFamily="18" charset="2"/>
              </a:rPr>
              <a:t>中，满足如下性质：</a:t>
            </a:r>
          </a:p>
          <a:p>
            <a:pPr algn="ctr">
              <a:buFontTx/>
              <a:buNone/>
              <a:defRPr/>
            </a:pPr>
            <a:r>
              <a:rPr lang="en-US" altLang="zh-CN" sz="2400" dirty="0" err="1" smtClean="0">
                <a:sym typeface="Symbol" panose="05050102010706020507" pitchFamily="18" charset="2"/>
              </a:rPr>
              <a:t>a</a:t>
            </a:r>
            <a:r>
              <a:rPr lang="en-US" altLang="zh-CN" sz="2400" baseline="-25000" dirty="0" err="1" smtClean="0">
                <a:sym typeface="Symbol" panose="05050102010706020507" pitchFamily="18" charset="2"/>
              </a:rPr>
              <a:t>ij</a:t>
            </a:r>
            <a:r>
              <a:rPr lang="en-US" altLang="zh-CN" sz="2400" dirty="0" smtClean="0">
                <a:sym typeface="Symbol" panose="05050102010706020507" pitchFamily="18" charset="2"/>
              </a:rPr>
              <a:t>=</a:t>
            </a:r>
            <a:r>
              <a:rPr lang="en-US" altLang="zh-CN" sz="2400" dirty="0" err="1" smtClean="0">
                <a:sym typeface="Symbol" panose="05050102010706020507" pitchFamily="18" charset="2"/>
              </a:rPr>
              <a:t>a</a:t>
            </a:r>
            <a:r>
              <a:rPr lang="en-US" altLang="zh-CN" sz="2400" baseline="-25000" dirty="0" err="1" smtClean="0">
                <a:sym typeface="Symbol" panose="05050102010706020507" pitchFamily="18" charset="2"/>
              </a:rPr>
              <a:t>ji</a:t>
            </a:r>
            <a:r>
              <a:rPr lang="en-US" altLang="zh-CN" sz="2400" dirty="0" smtClean="0">
                <a:sym typeface="Symbol" panose="05050102010706020507" pitchFamily="18" charset="2"/>
              </a:rPr>
              <a:t>  (1  </a:t>
            </a:r>
            <a:r>
              <a:rPr lang="en-US" altLang="zh-CN" sz="2400" dirty="0" err="1" smtClean="0">
                <a:sym typeface="Symbol" panose="05050102010706020507" pitchFamily="18" charset="2"/>
              </a:rPr>
              <a:t>i</a:t>
            </a:r>
            <a:r>
              <a:rPr lang="en-US" altLang="zh-CN" sz="2400" dirty="0" smtClean="0">
                <a:sym typeface="Symbol" panose="05050102010706020507" pitchFamily="18" charset="2"/>
              </a:rPr>
              <a:t>, j  n)</a:t>
            </a:r>
          </a:p>
          <a:p>
            <a:pPr>
              <a:buFontTx/>
              <a:buNone/>
              <a:defRPr/>
            </a:pPr>
            <a:r>
              <a:rPr lang="en-US" altLang="zh-CN" sz="2400" b="1" dirty="0" smtClean="0">
                <a:solidFill>
                  <a:srgbClr val="FF3300"/>
                </a:solidFill>
                <a:sym typeface="Symbol" panose="05050102010706020507" pitchFamily="18" charset="2"/>
              </a:rPr>
              <a:t>[</a:t>
            </a:r>
            <a:r>
              <a:rPr lang="zh-CN" altLang="en-US" sz="2400" b="1" dirty="0" smtClean="0">
                <a:solidFill>
                  <a:srgbClr val="FF3300"/>
                </a:solidFill>
                <a:sym typeface="Symbol" panose="05050102010706020507" pitchFamily="18" charset="2"/>
              </a:rPr>
              <a:t>存储方法</a:t>
            </a:r>
            <a:r>
              <a:rPr lang="en-US" altLang="zh-CN" sz="2400" b="1" dirty="0" smtClean="0">
                <a:solidFill>
                  <a:srgbClr val="FF3300"/>
                </a:solidFill>
                <a:sym typeface="Symbol" panose="05050102010706020507" pitchFamily="18" charset="2"/>
              </a:rPr>
              <a:t>]</a:t>
            </a:r>
            <a:r>
              <a:rPr lang="en-US" altLang="zh-CN" sz="2400" b="1" dirty="0" smtClean="0">
                <a:sym typeface="Symbol" panose="05050102010706020507" pitchFamily="18" charset="2"/>
              </a:rPr>
              <a:t> </a:t>
            </a:r>
            <a:r>
              <a:rPr lang="zh-CN" altLang="en-US" sz="2400" dirty="0" smtClean="0">
                <a:latin typeface="+mn-ea"/>
                <a:sym typeface="Symbol" panose="05050102010706020507" pitchFamily="18" charset="2"/>
              </a:rPr>
              <a:t>只存储下</a:t>
            </a:r>
            <a:r>
              <a:rPr lang="en-US" altLang="zh-CN" sz="2400" dirty="0" smtClean="0">
                <a:latin typeface="+mn-ea"/>
                <a:sym typeface="Symbol" panose="05050102010706020507" pitchFamily="18" charset="2"/>
              </a:rPr>
              <a:t>(</a:t>
            </a:r>
            <a:r>
              <a:rPr lang="zh-CN" altLang="en-US" sz="2400" dirty="0" smtClean="0">
                <a:latin typeface="+mn-ea"/>
                <a:sym typeface="Symbol" panose="05050102010706020507" pitchFamily="18" charset="2"/>
              </a:rPr>
              <a:t>或者上</a:t>
            </a:r>
            <a:r>
              <a:rPr lang="en-US" altLang="zh-CN" sz="2400" dirty="0" smtClean="0">
                <a:latin typeface="+mn-ea"/>
                <a:sym typeface="Symbol" panose="05050102010706020507" pitchFamily="18" charset="2"/>
              </a:rPr>
              <a:t>)</a:t>
            </a:r>
            <a:r>
              <a:rPr lang="zh-CN" altLang="en-US" sz="2400" dirty="0" smtClean="0">
                <a:latin typeface="+mn-ea"/>
                <a:sym typeface="Symbol" panose="05050102010706020507" pitchFamily="18" charset="2"/>
              </a:rPr>
              <a:t>三角</a:t>
            </a:r>
            <a:r>
              <a:rPr lang="en-US" altLang="zh-CN" sz="2400" dirty="0" smtClean="0">
                <a:latin typeface="+mn-ea"/>
                <a:sym typeface="Symbol" panose="05050102010706020507" pitchFamily="18" charset="2"/>
              </a:rPr>
              <a:t>(</a:t>
            </a:r>
            <a:r>
              <a:rPr lang="zh-CN" altLang="en-US" sz="2400" dirty="0" smtClean="0">
                <a:latin typeface="+mn-ea"/>
                <a:sym typeface="Symbol" panose="05050102010706020507" pitchFamily="18" charset="2"/>
              </a:rPr>
              <a:t>包括主对角线</a:t>
            </a:r>
            <a:r>
              <a:rPr lang="en-US" altLang="zh-CN" sz="2400" dirty="0" smtClean="0">
                <a:latin typeface="+mn-ea"/>
                <a:sym typeface="Symbol" panose="05050102010706020507" pitchFamily="18" charset="2"/>
              </a:rPr>
              <a:t>)</a:t>
            </a:r>
            <a:r>
              <a:rPr lang="zh-CN" altLang="en-US" sz="2400" dirty="0" smtClean="0">
                <a:latin typeface="+mn-ea"/>
                <a:sym typeface="Symbol" panose="05050102010706020507" pitchFamily="18" charset="2"/>
              </a:rPr>
              <a:t>的数据元素。共占用</a:t>
            </a:r>
            <a:r>
              <a:rPr lang="en-US" altLang="zh-CN" sz="2400" dirty="0" smtClean="0">
                <a:latin typeface="+mn-ea"/>
                <a:sym typeface="Symbol" panose="05050102010706020507" pitchFamily="18" charset="2"/>
              </a:rPr>
              <a:t>n(n+1)/2</a:t>
            </a:r>
            <a:r>
              <a:rPr lang="zh-CN" altLang="en-US" sz="2400" dirty="0" smtClean="0">
                <a:latin typeface="+mn-ea"/>
                <a:sym typeface="Symbol" panose="05050102010706020507" pitchFamily="18" charset="2"/>
              </a:rPr>
              <a:t>个元素空间。</a:t>
            </a:r>
          </a:p>
          <a:p>
            <a:pPr>
              <a:buFontTx/>
              <a:buNone/>
              <a:defRPr/>
            </a:pPr>
            <a:endParaRPr lang="zh-CN" altLang="en-US" sz="2800" dirty="0" smtClean="0">
              <a:sym typeface="Symbol" panose="05050102010706020507" pitchFamily="18" charset="2"/>
            </a:endParaRPr>
          </a:p>
          <a:p>
            <a:pPr>
              <a:buFontTx/>
              <a:buNone/>
              <a:defRPr/>
            </a:pPr>
            <a:endParaRPr lang="zh-CN" altLang="en-US" sz="2800" dirty="0" smtClean="0">
              <a:sym typeface="Symbol" panose="05050102010706020507" pitchFamily="18" charset="2"/>
            </a:endParaRPr>
          </a:p>
          <a:p>
            <a:pPr algn="ctr">
              <a:buFontTx/>
              <a:buNone/>
              <a:defRPr/>
            </a:pPr>
            <a:r>
              <a:rPr lang="en-US" altLang="zh-CN" sz="2800" dirty="0" smtClean="0"/>
              <a:t>k=    </a:t>
            </a:r>
            <a:r>
              <a:rPr lang="en-US" altLang="zh-CN" sz="2800" dirty="0" err="1" smtClean="0"/>
              <a:t>i</a:t>
            </a:r>
            <a:r>
              <a:rPr lang="en-US" altLang="zh-CN" sz="2800" dirty="0" smtClean="0"/>
              <a:t>(i-1)/2+j     </a:t>
            </a:r>
            <a:r>
              <a:rPr lang="zh-CN" altLang="zh-CN" sz="2800" dirty="0" smtClean="0"/>
              <a:t>当</a:t>
            </a:r>
            <a:r>
              <a:rPr lang="en-US" altLang="zh-CN" sz="2800" dirty="0" err="1" smtClean="0"/>
              <a:t>i</a:t>
            </a:r>
            <a:r>
              <a:rPr lang="en-US" altLang="zh-CN" sz="2800" dirty="0" err="1" smtClean="0">
                <a:sym typeface="Symbol" panose="05050102010706020507" pitchFamily="18" charset="2"/>
              </a:rPr>
              <a:t>j</a:t>
            </a:r>
            <a:endParaRPr lang="en-US" altLang="zh-CN" sz="2800" dirty="0" smtClean="0">
              <a:sym typeface="Symbol" panose="05050102010706020507" pitchFamily="18" charset="2"/>
            </a:endParaRPr>
          </a:p>
          <a:p>
            <a:pPr>
              <a:buFontTx/>
              <a:buNone/>
              <a:defRPr/>
            </a:pPr>
            <a:r>
              <a:rPr lang="en-US" altLang="zh-CN" sz="2800" dirty="0" smtClean="0"/>
              <a:t>                                 j(j-1)/2+i     </a:t>
            </a:r>
            <a:r>
              <a:rPr lang="zh-CN" altLang="zh-CN" sz="2800" dirty="0" smtClean="0"/>
              <a:t>当</a:t>
            </a:r>
            <a:r>
              <a:rPr lang="en-US" altLang="zh-CN" sz="2800" dirty="0" err="1" smtClean="0"/>
              <a:t>i</a:t>
            </a:r>
            <a:r>
              <a:rPr lang="en-US" altLang="zh-CN" sz="2800" dirty="0" smtClean="0"/>
              <a:t>&lt;j</a:t>
            </a:r>
          </a:p>
        </p:txBody>
      </p:sp>
      <p:sp>
        <p:nvSpPr>
          <p:cNvPr id="83971" name="AutoShape 19"/>
          <p:cNvSpPr>
            <a:spLocks/>
          </p:cNvSpPr>
          <p:nvPr/>
        </p:nvSpPr>
        <p:spPr bwMode="auto">
          <a:xfrm>
            <a:off x="3314700" y="3924300"/>
            <a:ext cx="76200" cy="762000"/>
          </a:xfrm>
          <a:prstGeom prst="leftBrace">
            <a:avLst>
              <a:gd name="adj1" fmla="val 8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grpSp>
        <p:nvGrpSpPr>
          <p:cNvPr id="83972" name="组合 1"/>
          <p:cNvGrpSpPr>
            <a:grpSpLocks/>
          </p:cNvGrpSpPr>
          <p:nvPr/>
        </p:nvGrpSpPr>
        <p:grpSpPr bwMode="auto">
          <a:xfrm>
            <a:off x="1066800" y="3076575"/>
            <a:ext cx="6934200" cy="928688"/>
            <a:chOff x="1066800" y="2857500"/>
            <a:chExt cx="6934200" cy="928688"/>
          </a:xfrm>
        </p:grpSpPr>
        <p:sp>
          <p:nvSpPr>
            <p:cNvPr id="83984" name="Text Box 8"/>
            <p:cNvSpPr txBox="1">
              <a:spLocks noChangeArrowheads="1"/>
            </p:cNvSpPr>
            <p:nvPr/>
          </p:nvSpPr>
          <p:spPr bwMode="auto">
            <a:xfrm>
              <a:off x="1676400" y="2857500"/>
              <a:ext cx="5486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50000"/>
                </a:spcBef>
                <a:buFontTx/>
                <a:buNone/>
              </a:pPr>
              <a:r>
                <a:rPr lang="en-US" altLang="zh-CN" sz="2400">
                  <a:ea typeface="楷体_GB2312"/>
                  <a:cs typeface="楷体_GB2312"/>
                </a:rPr>
                <a:t>a</a:t>
              </a:r>
              <a:r>
                <a:rPr lang="en-US" altLang="zh-CN" sz="2400" baseline="-25000">
                  <a:ea typeface="楷体_GB2312"/>
                  <a:cs typeface="楷体_GB2312"/>
                </a:rPr>
                <a:t>11</a:t>
              </a:r>
              <a:r>
                <a:rPr lang="en-US" altLang="zh-CN" sz="2400">
                  <a:ea typeface="楷体_GB2312"/>
                  <a:cs typeface="楷体_GB2312"/>
                </a:rPr>
                <a:t>  a</a:t>
              </a:r>
              <a:r>
                <a:rPr lang="en-US" altLang="zh-CN" sz="2400" baseline="-25000">
                  <a:ea typeface="楷体_GB2312"/>
                  <a:cs typeface="楷体_GB2312"/>
                </a:rPr>
                <a:t>21</a:t>
              </a:r>
              <a:r>
                <a:rPr lang="en-US" altLang="zh-CN" sz="2400">
                  <a:ea typeface="楷体_GB2312"/>
                  <a:cs typeface="楷体_GB2312"/>
                </a:rPr>
                <a:t>  a</a:t>
              </a:r>
              <a:r>
                <a:rPr lang="en-US" altLang="zh-CN" sz="2400" baseline="-25000">
                  <a:ea typeface="楷体_GB2312"/>
                  <a:cs typeface="楷体_GB2312"/>
                </a:rPr>
                <a:t>22</a:t>
              </a:r>
              <a:r>
                <a:rPr lang="en-US" altLang="zh-CN" sz="2400">
                  <a:ea typeface="楷体_GB2312"/>
                  <a:cs typeface="楷体_GB2312"/>
                </a:rPr>
                <a:t>  a</a:t>
              </a:r>
              <a:r>
                <a:rPr lang="en-US" altLang="zh-CN" sz="2400" baseline="-25000">
                  <a:ea typeface="楷体_GB2312"/>
                  <a:cs typeface="楷体_GB2312"/>
                </a:rPr>
                <a:t>31</a:t>
              </a:r>
              <a:r>
                <a:rPr lang="en-US" altLang="zh-CN" sz="2400">
                  <a:ea typeface="楷体_GB2312"/>
                  <a:cs typeface="楷体_GB2312"/>
                </a:rPr>
                <a:t>              a</a:t>
              </a:r>
              <a:r>
                <a:rPr lang="en-US" altLang="zh-CN" sz="2400" baseline="-25000">
                  <a:ea typeface="楷体_GB2312"/>
                  <a:cs typeface="楷体_GB2312"/>
                </a:rPr>
                <a:t>ij</a:t>
              </a:r>
              <a:r>
                <a:rPr lang="en-US" altLang="zh-CN" sz="2400">
                  <a:ea typeface="楷体_GB2312"/>
                  <a:cs typeface="楷体_GB2312"/>
                </a:rPr>
                <a:t>(a</a:t>
              </a:r>
              <a:r>
                <a:rPr lang="en-US" altLang="zh-CN" sz="2400" baseline="-25000">
                  <a:ea typeface="楷体_GB2312"/>
                  <a:cs typeface="楷体_GB2312"/>
                </a:rPr>
                <a:t>ji</a:t>
              </a:r>
              <a:r>
                <a:rPr lang="en-US" altLang="zh-CN" sz="2400">
                  <a:ea typeface="楷体_GB2312"/>
                  <a:cs typeface="楷体_GB2312"/>
                </a:rPr>
                <a:t>)                a</a:t>
              </a:r>
              <a:r>
                <a:rPr lang="en-US" altLang="zh-CN" sz="2400" baseline="-25000">
                  <a:ea typeface="楷体_GB2312"/>
                  <a:cs typeface="楷体_GB2312"/>
                </a:rPr>
                <a:t>nn</a:t>
              </a:r>
              <a:endParaRPr lang="en-US" altLang="zh-CN" sz="2400">
                <a:ea typeface="楷体_GB2312"/>
                <a:cs typeface="楷体_GB2312"/>
              </a:endParaRPr>
            </a:p>
          </p:txBody>
        </p:sp>
        <p:sp>
          <p:nvSpPr>
            <p:cNvPr id="83985" name="Line 9"/>
            <p:cNvSpPr>
              <a:spLocks noChangeShapeType="1"/>
            </p:cNvSpPr>
            <p:nvPr/>
          </p:nvSpPr>
          <p:spPr bwMode="auto">
            <a:xfrm>
              <a:off x="2209800" y="28575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6" name="Line 10"/>
            <p:cNvSpPr>
              <a:spLocks noChangeShapeType="1"/>
            </p:cNvSpPr>
            <p:nvPr/>
          </p:nvSpPr>
          <p:spPr bwMode="auto">
            <a:xfrm>
              <a:off x="2667000" y="28575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7" name="Line 11"/>
            <p:cNvSpPr>
              <a:spLocks noChangeShapeType="1"/>
            </p:cNvSpPr>
            <p:nvPr/>
          </p:nvSpPr>
          <p:spPr bwMode="auto">
            <a:xfrm>
              <a:off x="3124200" y="28575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8" name="Line 12"/>
            <p:cNvSpPr>
              <a:spLocks noChangeShapeType="1"/>
            </p:cNvSpPr>
            <p:nvPr/>
          </p:nvSpPr>
          <p:spPr bwMode="auto">
            <a:xfrm>
              <a:off x="3581400" y="28575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9" name="Line 13"/>
            <p:cNvSpPr>
              <a:spLocks noChangeShapeType="1"/>
            </p:cNvSpPr>
            <p:nvPr/>
          </p:nvSpPr>
          <p:spPr bwMode="auto">
            <a:xfrm>
              <a:off x="4572000" y="28575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90" name="Line 14"/>
            <p:cNvSpPr>
              <a:spLocks noChangeShapeType="1"/>
            </p:cNvSpPr>
            <p:nvPr/>
          </p:nvSpPr>
          <p:spPr bwMode="auto">
            <a:xfrm>
              <a:off x="5410200" y="28575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91" name="Line 15"/>
            <p:cNvSpPr>
              <a:spLocks noChangeShapeType="1"/>
            </p:cNvSpPr>
            <p:nvPr/>
          </p:nvSpPr>
          <p:spPr bwMode="auto">
            <a:xfrm>
              <a:off x="6553200" y="28575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92" name="Text Box 18"/>
            <p:cNvSpPr txBox="1">
              <a:spLocks noChangeArrowheads="1"/>
            </p:cNvSpPr>
            <p:nvPr/>
          </p:nvSpPr>
          <p:spPr bwMode="auto">
            <a:xfrm>
              <a:off x="1066800" y="3389313"/>
              <a:ext cx="693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50000"/>
                </a:spcBef>
                <a:buFontTx/>
                <a:buNone/>
              </a:pPr>
              <a:r>
                <a:rPr lang="en-US" altLang="zh-CN" sz="2000">
                  <a:solidFill>
                    <a:schemeClr val="accent2"/>
                  </a:solidFill>
                  <a:ea typeface="楷体_GB2312"/>
                  <a:cs typeface="楷体_GB2312"/>
                </a:rPr>
                <a:t>     k    1      2       3     4                                               n(n+1)/2</a:t>
              </a:r>
              <a:endParaRPr lang="en-US" altLang="zh-CN" sz="2400">
                <a:solidFill>
                  <a:schemeClr val="accent2"/>
                </a:solidFill>
                <a:ea typeface="楷体_GB2312"/>
                <a:cs typeface="楷体_GB2312"/>
              </a:endParaRPr>
            </a:p>
          </p:txBody>
        </p:sp>
        <p:sp>
          <p:nvSpPr>
            <p:cNvPr id="83993" name="Text Box 20"/>
            <p:cNvSpPr txBox="1">
              <a:spLocks noChangeArrowheads="1"/>
            </p:cNvSpPr>
            <p:nvPr/>
          </p:nvSpPr>
          <p:spPr bwMode="auto">
            <a:xfrm>
              <a:off x="1219200" y="28575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50000"/>
                </a:spcBef>
                <a:buFontTx/>
                <a:buNone/>
              </a:pPr>
              <a:r>
                <a:rPr lang="en-US" altLang="zh-CN" sz="2400">
                  <a:ea typeface="楷体_GB2312"/>
                  <a:cs typeface="楷体_GB2312"/>
                </a:rPr>
                <a:t>sa</a:t>
              </a:r>
            </a:p>
          </p:txBody>
        </p:sp>
      </p:grpSp>
      <p:sp>
        <p:nvSpPr>
          <p:cNvPr id="83973" name="Line 21"/>
          <p:cNvSpPr>
            <a:spLocks noChangeShapeType="1"/>
          </p:cNvSpPr>
          <p:nvPr/>
        </p:nvSpPr>
        <p:spPr bwMode="auto">
          <a:xfrm>
            <a:off x="6553200" y="4152900"/>
            <a:ext cx="0" cy="1447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4" name="Line 22"/>
          <p:cNvSpPr>
            <a:spLocks noChangeShapeType="1"/>
          </p:cNvSpPr>
          <p:nvPr/>
        </p:nvSpPr>
        <p:spPr bwMode="auto">
          <a:xfrm>
            <a:off x="8305800" y="4076700"/>
            <a:ext cx="0" cy="15240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5" name="Line 24"/>
          <p:cNvSpPr>
            <a:spLocks noChangeShapeType="1"/>
          </p:cNvSpPr>
          <p:nvPr/>
        </p:nvSpPr>
        <p:spPr bwMode="auto">
          <a:xfrm>
            <a:off x="6705600" y="4152900"/>
            <a:ext cx="1447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6" name="Line 25"/>
          <p:cNvSpPr>
            <a:spLocks noChangeShapeType="1"/>
          </p:cNvSpPr>
          <p:nvPr/>
        </p:nvSpPr>
        <p:spPr bwMode="auto">
          <a:xfrm>
            <a:off x="8153400" y="4152900"/>
            <a:ext cx="0" cy="1447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7" name="Line 26"/>
          <p:cNvSpPr>
            <a:spLocks noChangeShapeType="1"/>
          </p:cNvSpPr>
          <p:nvPr/>
        </p:nvSpPr>
        <p:spPr bwMode="auto">
          <a:xfrm>
            <a:off x="6705600" y="4152900"/>
            <a:ext cx="0" cy="1447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8" name="Line 27"/>
          <p:cNvSpPr>
            <a:spLocks noChangeShapeType="1"/>
          </p:cNvSpPr>
          <p:nvPr/>
        </p:nvSpPr>
        <p:spPr bwMode="auto">
          <a:xfrm>
            <a:off x="6705600" y="5600700"/>
            <a:ext cx="1447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9" name="Text Box 29"/>
          <p:cNvSpPr txBox="1">
            <a:spLocks noChangeArrowheads="1"/>
          </p:cNvSpPr>
          <p:nvPr/>
        </p:nvSpPr>
        <p:spPr bwMode="auto">
          <a:xfrm>
            <a:off x="7543800" y="41529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50000"/>
              </a:spcBef>
              <a:buFontTx/>
              <a:buNone/>
            </a:pPr>
            <a:r>
              <a:rPr lang="en-US" altLang="zh-CN" sz="2800">
                <a:solidFill>
                  <a:schemeClr val="accent2"/>
                </a:solidFill>
                <a:ea typeface="楷体_GB2312"/>
                <a:cs typeface="楷体_GB2312"/>
                <a:sym typeface="Symbol" panose="05050102010706020507" pitchFamily="18" charset="2"/>
              </a:rPr>
              <a:t>a</a:t>
            </a:r>
            <a:r>
              <a:rPr lang="en-US" altLang="zh-CN" sz="2800" baseline="-25000">
                <a:solidFill>
                  <a:schemeClr val="accent2"/>
                </a:solidFill>
                <a:ea typeface="楷体_GB2312"/>
                <a:cs typeface="楷体_GB2312"/>
                <a:sym typeface="Symbol" panose="05050102010706020507" pitchFamily="18" charset="2"/>
              </a:rPr>
              <a:t>ji</a:t>
            </a:r>
          </a:p>
        </p:txBody>
      </p:sp>
      <p:sp>
        <p:nvSpPr>
          <p:cNvPr id="83980" name="AutoShape 34"/>
          <p:cNvSpPr>
            <a:spLocks noChangeArrowheads="1"/>
          </p:cNvSpPr>
          <p:nvPr/>
        </p:nvSpPr>
        <p:spPr bwMode="auto">
          <a:xfrm>
            <a:off x="6705600" y="4152900"/>
            <a:ext cx="1447800" cy="1447800"/>
          </a:xfrm>
          <a:prstGeom prst="rtTriangle">
            <a:avLst/>
          </a:prstGeom>
          <a:solidFill>
            <a:schemeClr val="accent1"/>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83981" name="Text Box 35"/>
          <p:cNvSpPr txBox="1">
            <a:spLocks noChangeArrowheads="1"/>
          </p:cNvSpPr>
          <p:nvPr/>
        </p:nvSpPr>
        <p:spPr bwMode="auto">
          <a:xfrm>
            <a:off x="6934200" y="46863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50000"/>
              </a:spcBef>
              <a:buFontTx/>
              <a:buNone/>
            </a:pPr>
            <a:r>
              <a:rPr lang="en-US" altLang="zh-CN" sz="2800">
                <a:solidFill>
                  <a:schemeClr val="accent2"/>
                </a:solidFill>
                <a:ea typeface="楷体_GB2312"/>
                <a:cs typeface="楷体_GB2312"/>
                <a:sym typeface="Symbol" panose="05050102010706020507" pitchFamily="18" charset="2"/>
              </a:rPr>
              <a:t>a</a:t>
            </a:r>
            <a:r>
              <a:rPr lang="en-US" altLang="zh-CN" sz="2800" baseline="-25000">
                <a:solidFill>
                  <a:schemeClr val="accent2"/>
                </a:solidFill>
                <a:ea typeface="楷体_GB2312"/>
                <a:cs typeface="楷体_GB2312"/>
                <a:sym typeface="Symbol" panose="05050102010706020507" pitchFamily="18" charset="2"/>
              </a:rPr>
              <a:t>ij</a:t>
            </a:r>
          </a:p>
        </p:txBody>
      </p:sp>
      <p:sp>
        <p:nvSpPr>
          <p:cNvPr id="83982" name="Line 36"/>
          <p:cNvSpPr>
            <a:spLocks noChangeShapeType="1"/>
          </p:cNvSpPr>
          <p:nvPr/>
        </p:nvSpPr>
        <p:spPr bwMode="auto">
          <a:xfrm flipH="1">
            <a:off x="7239000" y="4610100"/>
            <a:ext cx="381000" cy="38100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3" name="Rectangle 6"/>
          <p:cNvSpPr>
            <a:spLocks noChangeArrowheads="1"/>
          </p:cNvSpPr>
          <p:nvPr/>
        </p:nvSpPr>
        <p:spPr bwMode="auto">
          <a:xfrm>
            <a:off x="34925" y="44450"/>
            <a:ext cx="5324475" cy="5159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0"/>
              </a:spcBef>
              <a:buFontTx/>
              <a:buNone/>
            </a:pPr>
            <a:r>
              <a:rPr lang="en-US" altLang="zh-CN" sz="2800">
                <a:ea typeface="楷体_GB2312"/>
                <a:cs typeface="楷体_GB2312"/>
              </a:rPr>
              <a:t> </a:t>
            </a:r>
            <a:r>
              <a:rPr lang="zh-CN" altLang="en-US" sz="2800">
                <a:solidFill>
                  <a:schemeClr val="accent2"/>
                </a:solidFill>
                <a:ea typeface="楷体_GB2312"/>
                <a:cs typeface="楷体_GB2312"/>
              </a:rPr>
              <a:t>数组下标</a:t>
            </a:r>
            <a:r>
              <a:rPr lang="en-US" altLang="zh-CN" sz="2800">
                <a:solidFill>
                  <a:schemeClr val="accent2"/>
                </a:solidFill>
                <a:ea typeface="楷体_GB2312"/>
                <a:cs typeface="楷体_GB2312"/>
              </a:rPr>
              <a:t>(i,j)    </a:t>
            </a:r>
            <a:r>
              <a:rPr lang="zh-CN" altLang="en-US" sz="2800">
                <a:solidFill>
                  <a:schemeClr val="accent2"/>
                </a:solidFill>
                <a:ea typeface="楷体_GB2312"/>
                <a:cs typeface="楷体_GB2312"/>
              </a:rPr>
              <a:t>确定</a:t>
            </a:r>
            <a:r>
              <a:rPr lang="en-US" altLang="zh-CN" sz="2800">
                <a:solidFill>
                  <a:schemeClr val="accent2"/>
                </a:solidFill>
                <a:ea typeface="楷体_GB2312"/>
                <a:cs typeface="楷体_GB2312"/>
              </a:rPr>
              <a:t>      </a:t>
            </a:r>
            <a:r>
              <a:rPr lang="zh-CN" altLang="en-US" sz="2800">
                <a:solidFill>
                  <a:schemeClr val="accent2"/>
                </a:solidFill>
                <a:ea typeface="楷体_GB2312"/>
                <a:cs typeface="楷体_GB2312"/>
              </a:rPr>
              <a:t>存储地址</a:t>
            </a:r>
            <a:endParaRPr lang="zh-CN" altLang="en-US" sz="2800">
              <a:latin typeface="楷体_GB2312"/>
              <a:ea typeface="楷体_GB2312"/>
              <a:cs typeface="楷体_GB231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71438" y="571500"/>
            <a:ext cx="7772400" cy="609600"/>
          </a:xfrm>
        </p:spPr>
        <p:txBody>
          <a:bodyPr/>
          <a:lstStyle/>
          <a:p>
            <a:pPr algn="l">
              <a:defRPr/>
            </a:pPr>
            <a:r>
              <a:rPr lang="en-US" altLang="zh-CN" sz="2800" dirty="0" smtClean="0">
                <a:solidFill>
                  <a:srgbClr val="CC6600"/>
                </a:solidFill>
              </a:rPr>
              <a:t>2.  </a:t>
            </a:r>
            <a:r>
              <a:rPr lang="zh-CN" altLang="en-US" sz="2800" dirty="0">
                <a:solidFill>
                  <a:srgbClr val="CC6600"/>
                </a:solidFill>
              </a:rPr>
              <a:t>三角矩阵</a:t>
            </a:r>
            <a:endParaRPr lang="zh-CN" altLang="en-US" sz="4000" dirty="0"/>
          </a:p>
        </p:txBody>
      </p:sp>
      <p:sp>
        <p:nvSpPr>
          <p:cNvPr id="84995" name="Rectangle 3"/>
          <p:cNvSpPr>
            <a:spLocks noGrp="1" noChangeArrowheads="1"/>
          </p:cNvSpPr>
          <p:nvPr>
            <p:ph type="body" idx="1"/>
          </p:nvPr>
        </p:nvSpPr>
        <p:spPr>
          <a:xfrm>
            <a:off x="223838" y="1181100"/>
            <a:ext cx="7696200" cy="4876800"/>
          </a:xfrm>
        </p:spPr>
        <p:txBody>
          <a:bodyPr/>
          <a:lstStyle/>
          <a:p>
            <a:pPr>
              <a:buFontTx/>
              <a:buNone/>
            </a:pPr>
            <a:r>
              <a:rPr lang="en-US" altLang="zh-CN" sz="2400" b="1" smtClean="0">
                <a:solidFill>
                  <a:srgbClr val="FF3300"/>
                </a:solidFill>
              </a:rPr>
              <a:t>[</a:t>
            </a:r>
            <a:r>
              <a:rPr lang="zh-CN" altLang="en-US" sz="2400" b="1" smtClean="0">
                <a:solidFill>
                  <a:srgbClr val="FF3300"/>
                </a:solidFill>
              </a:rPr>
              <a:t>特点</a:t>
            </a:r>
            <a:r>
              <a:rPr lang="en-US" altLang="zh-CN" sz="2400" b="1" smtClean="0">
                <a:solidFill>
                  <a:srgbClr val="FF3300"/>
                </a:solidFill>
              </a:rPr>
              <a:t>]</a:t>
            </a:r>
            <a:r>
              <a:rPr lang="en-US" altLang="zh-CN" sz="2400" b="1" smtClean="0"/>
              <a:t> </a:t>
            </a:r>
            <a:r>
              <a:rPr lang="zh-CN" altLang="en-US" sz="2400" smtClean="0"/>
              <a:t>对角线以下</a:t>
            </a:r>
            <a:r>
              <a:rPr lang="en-US" altLang="zh-CN" sz="2400" smtClean="0"/>
              <a:t>(</a:t>
            </a:r>
            <a:r>
              <a:rPr lang="zh-CN" altLang="en-US" sz="2400" smtClean="0"/>
              <a:t>或者以上</a:t>
            </a:r>
            <a:r>
              <a:rPr lang="en-US" altLang="zh-CN" sz="2400" smtClean="0"/>
              <a:t>)</a:t>
            </a:r>
            <a:r>
              <a:rPr lang="zh-CN" altLang="en-US" sz="2400" smtClean="0"/>
              <a:t>的数据元素</a:t>
            </a:r>
            <a:r>
              <a:rPr lang="en-US" altLang="zh-CN" sz="2400" smtClean="0"/>
              <a:t>(</a:t>
            </a:r>
            <a:r>
              <a:rPr lang="zh-CN" altLang="en-US" sz="2400" smtClean="0"/>
              <a:t>不包括对角线</a:t>
            </a:r>
            <a:r>
              <a:rPr lang="en-US" altLang="zh-CN" sz="2400" smtClean="0"/>
              <a:t>)</a:t>
            </a:r>
            <a:r>
              <a:rPr lang="zh-CN" altLang="en-US" sz="2400" smtClean="0"/>
              <a:t>全部为常数</a:t>
            </a:r>
            <a:r>
              <a:rPr lang="en-US" altLang="zh-CN" sz="2400" smtClean="0"/>
              <a:t>c</a:t>
            </a:r>
            <a:r>
              <a:rPr lang="zh-CN" altLang="en-US" sz="2400" smtClean="0"/>
              <a:t>。</a:t>
            </a:r>
          </a:p>
          <a:p>
            <a:pPr>
              <a:buFontTx/>
              <a:buNone/>
            </a:pPr>
            <a:endParaRPr lang="zh-CN" altLang="en-US" sz="2800" smtClean="0"/>
          </a:p>
          <a:p>
            <a:pPr>
              <a:buFontTx/>
              <a:buNone/>
            </a:pPr>
            <a:endParaRPr lang="zh-CN" altLang="en-US" sz="2800" smtClean="0"/>
          </a:p>
          <a:p>
            <a:pPr>
              <a:buFontTx/>
              <a:buNone/>
            </a:pPr>
            <a:endParaRPr lang="zh-CN" altLang="en-US" sz="2800" smtClean="0"/>
          </a:p>
          <a:p>
            <a:pPr>
              <a:buFontTx/>
              <a:buNone/>
            </a:pPr>
            <a:r>
              <a:rPr lang="en-US" altLang="zh-CN" sz="2400" b="1" smtClean="0">
                <a:solidFill>
                  <a:srgbClr val="FF3300"/>
                </a:solidFill>
              </a:rPr>
              <a:t>[</a:t>
            </a:r>
            <a:r>
              <a:rPr lang="zh-CN" altLang="en-US" sz="2400" b="1" smtClean="0">
                <a:solidFill>
                  <a:srgbClr val="FF3300"/>
                </a:solidFill>
              </a:rPr>
              <a:t>存储方法</a:t>
            </a:r>
            <a:r>
              <a:rPr lang="en-US" altLang="zh-CN" sz="2400" b="1" smtClean="0">
                <a:solidFill>
                  <a:srgbClr val="FF3300"/>
                </a:solidFill>
              </a:rPr>
              <a:t>]</a:t>
            </a:r>
            <a:r>
              <a:rPr lang="en-US" altLang="zh-CN" sz="2400" b="1" smtClean="0"/>
              <a:t> </a:t>
            </a:r>
            <a:r>
              <a:rPr lang="zh-CN" altLang="en-US" sz="2400" smtClean="0"/>
              <a:t>重复元素</a:t>
            </a:r>
            <a:r>
              <a:rPr lang="en-US" altLang="zh-CN" sz="2400" smtClean="0"/>
              <a:t>c</a:t>
            </a:r>
            <a:r>
              <a:rPr lang="zh-CN" altLang="en-US" sz="2400" smtClean="0"/>
              <a:t>共享一个元素存储空间，</a:t>
            </a:r>
            <a:r>
              <a:rPr lang="zh-CN" altLang="en-US" sz="2400" smtClean="0">
                <a:sym typeface="Symbol" panose="05050102010706020507" pitchFamily="18" charset="2"/>
              </a:rPr>
              <a:t>共占用</a:t>
            </a:r>
            <a:r>
              <a:rPr lang="en-US" altLang="zh-CN" sz="2400" smtClean="0">
                <a:sym typeface="Symbol" panose="05050102010706020507" pitchFamily="18" charset="2"/>
              </a:rPr>
              <a:t>n(n+1)/2+1</a:t>
            </a:r>
            <a:r>
              <a:rPr lang="zh-CN" altLang="en-US" sz="2400" smtClean="0">
                <a:sym typeface="Symbol" panose="05050102010706020507" pitchFamily="18" charset="2"/>
              </a:rPr>
              <a:t>个元素空间</a:t>
            </a:r>
            <a:r>
              <a:rPr lang="en-US" altLang="zh-CN" sz="2400" smtClean="0">
                <a:sym typeface="Symbol" panose="05050102010706020507" pitchFamily="18" charset="2"/>
              </a:rPr>
              <a:t>: sa[1.. n(n+1)/2+1]</a:t>
            </a:r>
            <a:endParaRPr lang="en-US" altLang="zh-CN" sz="2400" smtClean="0"/>
          </a:p>
          <a:p>
            <a:pPr>
              <a:buFontTx/>
              <a:buNone/>
            </a:pPr>
            <a:r>
              <a:rPr lang="en-US" altLang="zh-CN" sz="2400" smtClean="0"/>
              <a:t>          </a:t>
            </a:r>
            <a:r>
              <a:rPr lang="zh-CN" altLang="en-US" sz="2400" smtClean="0"/>
              <a:t>上三角矩阵                       下三角矩阵</a:t>
            </a:r>
          </a:p>
          <a:p>
            <a:pPr>
              <a:buFontTx/>
              <a:buNone/>
            </a:pPr>
            <a:r>
              <a:rPr lang="zh-CN" altLang="en-US" sz="2800" smtClean="0"/>
              <a:t> </a:t>
            </a:r>
            <a:r>
              <a:rPr lang="en-US" altLang="zh-CN" sz="2400" smtClean="0"/>
              <a:t>k=  (i-1)</a:t>
            </a:r>
            <a:r>
              <a:rPr lang="en-US" altLang="zh-CN" sz="2400" smtClean="0">
                <a:sym typeface="Symbol" panose="05050102010706020507" pitchFamily="18" charset="2"/>
              </a:rPr>
              <a:t>(2n-i+2)/2+j-i+1   ij         </a:t>
            </a:r>
            <a:r>
              <a:rPr lang="en-US" altLang="zh-CN" sz="2400" smtClean="0"/>
              <a:t>k=  i</a:t>
            </a:r>
            <a:r>
              <a:rPr lang="en-US" altLang="zh-CN" sz="2400" smtClean="0">
                <a:sym typeface="Symbol" panose="05050102010706020507" pitchFamily="18" charset="2"/>
              </a:rPr>
              <a:t>(i-1)/2+j         ij</a:t>
            </a:r>
          </a:p>
          <a:p>
            <a:pPr>
              <a:buFontTx/>
              <a:buNone/>
            </a:pPr>
            <a:r>
              <a:rPr lang="en-US" altLang="zh-CN" sz="2400" smtClean="0">
                <a:sym typeface="Symbol" panose="05050102010706020507" pitchFamily="18" charset="2"/>
              </a:rPr>
              <a:t>        n(n+1)/2+1                    i&gt;j</a:t>
            </a:r>
            <a:r>
              <a:rPr lang="en-US" altLang="zh-CN" sz="2800" smtClean="0"/>
              <a:t>             </a:t>
            </a:r>
            <a:r>
              <a:rPr lang="en-US" altLang="zh-CN" sz="2400" smtClean="0">
                <a:sym typeface="Symbol" panose="05050102010706020507" pitchFamily="18" charset="2"/>
              </a:rPr>
              <a:t>n(n+1)/2+1        i&lt;j</a:t>
            </a:r>
          </a:p>
        </p:txBody>
      </p:sp>
      <p:sp>
        <p:nvSpPr>
          <p:cNvPr id="84996" name="Line 4"/>
          <p:cNvSpPr>
            <a:spLocks noChangeShapeType="1"/>
          </p:cNvSpPr>
          <p:nvPr/>
        </p:nvSpPr>
        <p:spPr bwMode="auto">
          <a:xfrm>
            <a:off x="1138238" y="19431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997" name="Line 5"/>
          <p:cNvSpPr>
            <a:spLocks noChangeShapeType="1"/>
          </p:cNvSpPr>
          <p:nvPr/>
        </p:nvSpPr>
        <p:spPr bwMode="auto">
          <a:xfrm>
            <a:off x="2586038" y="19431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998" name="Text Box 9"/>
          <p:cNvSpPr txBox="1">
            <a:spLocks noChangeArrowheads="1"/>
          </p:cNvSpPr>
          <p:nvPr/>
        </p:nvSpPr>
        <p:spPr bwMode="auto">
          <a:xfrm>
            <a:off x="1290638" y="2324100"/>
            <a:ext cx="45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50000"/>
              </a:spcBef>
              <a:buFontTx/>
              <a:buNone/>
            </a:pPr>
            <a:r>
              <a:rPr lang="en-US" altLang="zh-CN" sz="3600">
                <a:solidFill>
                  <a:schemeClr val="accent2"/>
                </a:solidFill>
                <a:ea typeface="楷体_GB2312"/>
                <a:cs typeface="楷体_GB2312"/>
              </a:rPr>
              <a:t>C</a:t>
            </a:r>
            <a:endParaRPr lang="en-US" altLang="zh-CN" sz="3600">
              <a:solidFill>
                <a:schemeClr val="accent1"/>
              </a:solidFill>
              <a:ea typeface="楷体_GB2312"/>
              <a:cs typeface="楷体_GB2312"/>
            </a:endParaRPr>
          </a:p>
        </p:txBody>
      </p:sp>
      <p:sp>
        <p:nvSpPr>
          <p:cNvPr id="84999" name="Line 10"/>
          <p:cNvSpPr>
            <a:spLocks noChangeShapeType="1"/>
          </p:cNvSpPr>
          <p:nvPr/>
        </p:nvSpPr>
        <p:spPr bwMode="auto">
          <a:xfrm>
            <a:off x="4643438" y="18669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0" name="Line 11"/>
          <p:cNvSpPr>
            <a:spLocks noChangeShapeType="1"/>
          </p:cNvSpPr>
          <p:nvPr/>
        </p:nvSpPr>
        <p:spPr bwMode="auto">
          <a:xfrm>
            <a:off x="6015038" y="18669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1" name="Text Box 15"/>
          <p:cNvSpPr txBox="1">
            <a:spLocks noChangeArrowheads="1"/>
          </p:cNvSpPr>
          <p:nvPr/>
        </p:nvSpPr>
        <p:spPr bwMode="auto">
          <a:xfrm>
            <a:off x="5405438" y="179070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50000"/>
              </a:spcBef>
              <a:buFontTx/>
              <a:buNone/>
            </a:pPr>
            <a:r>
              <a:rPr lang="en-US" altLang="zh-CN" sz="3600">
                <a:solidFill>
                  <a:schemeClr val="accent2"/>
                </a:solidFill>
                <a:ea typeface="楷体_GB2312"/>
                <a:cs typeface="楷体_GB2312"/>
              </a:rPr>
              <a:t>C</a:t>
            </a:r>
          </a:p>
        </p:txBody>
      </p:sp>
      <p:sp>
        <p:nvSpPr>
          <p:cNvPr id="85002" name="Text Box 16"/>
          <p:cNvSpPr txBox="1">
            <a:spLocks noChangeArrowheads="1"/>
          </p:cNvSpPr>
          <p:nvPr/>
        </p:nvSpPr>
        <p:spPr bwMode="auto">
          <a:xfrm>
            <a:off x="1062038" y="29337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50000"/>
              </a:spcBef>
              <a:buFontTx/>
              <a:buNone/>
            </a:pPr>
            <a:r>
              <a:rPr lang="zh-CN" altLang="en-US" sz="2400">
                <a:solidFill>
                  <a:schemeClr val="accent2"/>
                </a:solidFill>
                <a:ea typeface="楷体_GB2312"/>
                <a:cs typeface="楷体_GB2312"/>
              </a:rPr>
              <a:t>上三角矩阵</a:t>
            </a:r>
            <a:endParaRPr lang="zh-CN" altLang="en-US" sz="2400">
              <a:ea typeface="楷体_GB2312"/>
              <a:cs typeface="楷体_GB2312"/>
            </a:endParaRPr>
          </a:p>
        </p:txBody>
      </p:sp>
      <p:sp>
        <p:nvSpPr>
          <p:cNvPr id="85003" name="Text Box 17"/>
          <p:cNvSpPr txBox="1">
            <a:spLocks noChangeArrowheads="1"/>
          </p:cNvSpPr>
          <p:nvPr/>
        </p:nvSpPr>
        <p:spPr bwMode="auto">
          <a:xfrm>
            <a:off x="4491038" y="29337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50000"/>
              </a:spcBef>
              <a:buFontTx/>
              <a:buNone/>
            </a:pPr>
            <a:r>
              <a:rPr lang="zh-CN" altLang="en-US" sz="2400">
                <a:solidFill>
                  <a:schemeClr val="accent2"/>
                </a:solidFill>
                <a:ea typeface="楷体_GB2312"/>
                <a:cs typeface="楷体_GB2312"/>
              </a:rPr>
              <a:t>下三角矩阵</a:t>
            </a:r>
          </a:p>
        </p:txBody>
      </p:sp>
      <p:sp>
        <p:nvSpPr>
          <p:cNvPr id="85004" name="AutoShape 18"/>
          <p:cNvSpPr>
            <a:spLocks/>
          </p:cNvSpPr>
          <p:nvPr/>
        </p:nvSpPr>
        <p:spPr bwMode="auto">
          <a:xfrm>
            <a:off x="757238" y="4991100"/>
            <a:ext cx="76200" cy="533400"/>
          </a:xfrm>
          <a:prstGeom prst="leftBrace">
            <a:avLst>
              <a:gd name="adj1" fmla="val 5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85005" name="AutoShape 19"/>
          <p:cNvSpPr>
            <a:spLocks/>
          </p:cNvSpPr>
          <p:nvPr/>
        </p:nvSpPr>
        <p:spPr bwMode="auto">
          <a:xfrm>
            <a:off x="5176838" y="5067300"/>
            <a:ext cx="76200" cy="609600"/>
          </a:xfrm>
          <a:prstGeom prst="leftBrace">
            <a:avLst>
              <a:gd name="adj1" fmla="val 6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85006" name="AutoShape 20"/>
          <p:cNvSpPr>
            <a:spLocks noChangeArrowheads="1"/>
          </p:cNvSpPr>
          <p:nvPr/>
        </p:nvSpPr>
        <p:spPr bwMode="auto">
          <a:xfrm flipH="1" flipV="1">
            <a:off x="1290638" y="2019300"/>
            <a:ext cx="1219200" cy="762000"/>
          </a:xfrm>
          <a:prstGeom prst="rtTriangle">
            <a:avLst/>
          </a:prstGeom>
          <a:solidFill>
            <a:schemeClr val="accent1"/>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85007" name="AutoShape 21"/>
          <p:cNvSpPr>
            <a:spLocks noChangeArrowheads="1"/>
          </p:cNvSpPr>
          <p:nvPr/>
        </p:nvSpPr>
        <p:spPr bwMode="auto">
          <a:xfrm>
            <a:off x="4719638" y="1943100"/>
            <a:ext cx="1219200" cy="762000"/>
          </a:xfrm>
          <a:prstGeom prst="rtTriangle">
            <a:avLst/>
          </a:prstGeom>
          <a:solidFill>
            <a:schemeClr val="accent1"/>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85800" y="457200"/>
            <a:ext cx="7696200" cy="838200"/>
          </a:xfrm>
        </p:spPr>
        <p:txBody>
          <a:bodyPr/>
          <a:lstStyle/>
          <a:p>
            <a:pPr algn="l">
              <a:defRPr/>
            </a:pPr>
            <a:r>
              <a:rPr lang="en-US" altLang="zh-CN" sz="2800" dirty="0" smtClean="0">
                <a:solidFill>
                  <a:srgbClr val="CC6600"/>
                </a:solidFill>
              </a:rPr>
              <a:t>3. </a:t>
            </a:r>
            <a:r>
              <a:rPr lang="zh-CN" altLang="en-US" sz="2800" dirty="0" smtClean="0">
                <a:solidFill>
                  <a:srgbClr val="CC6600"/>
                </a:solidFill>
              </a:rPr>
              <a:t>对角矩阵（带状矩阵）</a:t>
            </a:r>
            <a:endParaRPr lang="zh-CN" altLang="en-US" sz="4000" dirty="0"/>
          </a:p>
        </p:txBody>
      </p:sp>
      <p:sp>
        <p:nvSpPr>
          <p:cNvPr id="86019" name="Rectangle 3"/>
          <p:cNvSpPr>
            <a:spLocks noGrp="1" noChangeArrowheads="1"/>
          </p:cNvSpPr>
          <p:nvPr>
            <p:ph type="body" idx="1"/>
          </p:nvPr>
        </p:nvSpPr>
        <p:spPr>
          <a:xfrm>
            <a:off x="762000" y="1143000"/>
            <a:ext cx="7772400" cy="5105400"/>
          </a:xfrm>
        </p:spPr>
        <p:txBody>
          <a:bodyPr/>
          <a:lstStyle/>
          <a:p>
            <a:pPr>
              <a:buFontTx/>
              <a:buNone/>
            </a:pPr>
            <a:r>
              <a:rPr lang="en-US" altLang="zh-CN" sz="2400" b="1" smtClean="0">
                <a:solidFill>
                  <a:srgbClr val="FF3300"/>
                </a:solidFill>
              </a:rPr>
              <a:t>[</a:t>
            </a:r>
            <a:r>
              <a:rPr lang="zh-CN" altLang="en-US" sz="2400" b="1" smtClean="0">
                <a:solidFill>
                  <a:srgbClr val="FF3300"/>
                </a:solidFill>
              </a:rPr>
              <a:t>特点</a:t>
            </a:r>
            <a:r>
              <a:rPr lang="en-US" altLang="zh-CN" sz="2400" b="1" smtClean="0">
                <a:solidFill>
                  <a:srgbClr val="FF3300"/>
                </a:solidFill>
              </a:rPr>
              <a:t>]</a:t>
            </a:r>
            <a:r>
              <a:rPr lang="en-US" altLang="zh-CN" sz="2400" b="1" smtClean="0"/>
              <a:t> </a:t>
            </a:r>
            <a:r>
              <a:rPr lang="zh-CN" altLang="en-US" sz="2400" smtClean="0"/>
              <a:t>在</a:t>
            </a:r>
            <a:r>
              <a:rPr lang="en-US" altLang="zh-CN" sz="2400" smtClean="0"/>
              <a:t>n</a:t>
            </a:r>
            <a:r>
              <a:rPr lang="en-US" altLang="zh-CN" sz="2400" smtClean="0">
                <a:sym typeface="Symbol" panose="05050102010706020507" pitchFamily="18" charset="2"/>
              </a:rPr>
              <a:t>n</a:t>
            </a:r>
            <a:r>
              <a:rPr lang="zh-CN" altLang="en-US" sz="2400" smtClean="0">
                <a:sym typeface="Symbol" panose="05050102010706020507" pitchFamily="18" charset="2"/>
              </a:rPr>
              <a:t>的方阵中，非零元素集中在主对角线及其两侧共</a:t>
            </a:r>
            <a:r>
              <a:rPr lang="en-US" altLang="zh-CN" sz="2400" smtClean="0">
                <a:sym typeface="Symbol" panose="05050102010706020507" pitchFamily="18" charset="2"/>
              </a:rPr>
              <a:t>L(</a:t>
            </a:r>
            <a:r>
              <a:rPr lang="zh-CN" altLang="en-US" sz="2400" smtClean="0">
                <a:sym typeface="Symbol" panose="05050102010706020507" pitchFamily="18" charset="2"/>
              </a:rPr>
              <a:t>奇数</a:t>
            </a:r>
            <a:r>
              <a:rPr lang="en-US" altLang="zh-CN" sz="2400" smtClean="0">
                <a:sym typeface="Symbol" panose="05050102010706020507" pitchFamily="18" charset="2"/>
              </a:rPr>
              <a:t>)</a:t>
            </a:r>
            <a:r>
              <a:rPr lang="zh-CN" altLang="en-US" sz="2400" smtClean="0">
                <a:sym typeface="Symbol" panose="05050102010706020507" pitchFamily="18" charset="2"/>
              </a:rPr>
              <a:t>条对角线的带状区域内 </a:t>
            </a:r>
            <a:r>
              <a:rPr lang="en-US" altLang="zh-CN" sz="2400" smtClean="0">
                <a:sym typeface="Symbol" panose="05050102010706020507" pitchFamily="18" charset="2"/>
              </a:rPr>
              <a:t>— L</a:t>
            </a:r>
            <a:r>
              <a:rPr lang="zh-CN" altLang="en-US" sz="2400" smtClean="0">
                <a:sym typeface="Symbol" panose="05050102010706020507" pitchFamily="18" charset="2"/>
              </a:rPr>
              <a:t>对角矩阵。</a:t>
            </a:r>
          </a:p>
          <a:p>
            <a:pPr>
              <a:buFontTx/>
              <a:buNone/>
            </a:pPr>
            <a:r>
              <a:rPr lang="en-US" altLang="zh-CN" sz="2400" b="1" smtClean="0">
                <a:solidFill>
                  <a:srgbClr val="FF3300"/>
                </a:solidFill>
                <a:sym typeface="Symbol" panose="05050102010706020507" pitchFamily="18" charset="2"/>
              </a:rPr>
              <a:t>[</a:t>
            </a:r>
            <a:r>
              <a:rPr lang="zh-CN" altLang="en-US" sz="2400" b="1" smtClean="0">
                <a:solidFill>
                  <a:srgbClr val="FF3300"/>
                </a:solidFill>
                <a:sym typeface="Symbol" panose="05050102010706020507" pitchFamily="18" charset="2"/>
              </a:rPr>
              <a:t>存储方法</a:t>
            </a:r>
            <a:r>
              <a:rPr lang="en-US" altLang="zh-CN" sz="2400" b="1" smtClean="0">
                <a:solidFill>
                  <a:srgbClr val="FF3300"/>
                </a:solidFill>
                <a:sym typeface="Symbol" panose="05050102010706020507" pitchFamily="18" charset="2"/>
              </a:rPr>
              <a:t>]</a:t>
            </a:r>
            <a:endParaRPr lang="en-US" altLang="zh-CN" sz="2400" smtClean="0">
              <a:solidFill>
                <a:srgbClr val="FF3300"/>
              </a:solidFill>
              <a:sym typeface="Symbol" panose="05050102010706020507" pitchFamily="18" charset="2"/>
            </a:endParaRPr>
          </a:p>
          <a:p>
            <a:r>
              <a:rPr lang="zh-CN" altLang="en-US" sz="2400" b="1" smtClean="0">
                <a:sym typeface="Symbol" panose="05050102010706020507" pitchFamily="18" charset="2"/>
              </a:rPr>
              <a:t>以对角线的顺序存储</a:t>
            </a:r>
            <a:endParaRPr lang="zh-CN" altLang="en-US" sz="2400" smtClean="0">
              <a:sym typeface="Symbol" panose="05050102010706020507" pitchFamily="18" charset="2"/>
            </a:endParaRPr>
          </a:p>
          <a:p>
            <a:endParaRPr lang="zh-CN" altLang="en-US" sz="2400" smtClean="0">
              <a:sym typeface="Symbol" panose="05050102010706020507" pitchFamily="18" charset="2"/>
            </a:endParaRPr>
          </a:p>
          <a:p>
            <a:pPr>
              <a:buFontTx/>
              <a:buNone/>
            </a:pPr>
            <a:r>
              <a:rPr lang="zh-CN" altLang="en-US" sz="2000" smtClean="0">
                <a:solidFill>
                  <a:srgbClr val="FF3300"/>
                </a:solidFill>
              </a:rPr>
              <a:t>     </a:t>
            </a:r>
            <a:r>
              <a:rPr lang="en-US" altLang="zh-CN" sz="2000" smtClean="0">
                <a:solidFill>
                  <a:srgbClr val="FF3300"/>
                </a:solidFill>
              </a:rPr>
              <a:t>8   2   3</a:t>
            </a:r>
            <a:r>
              <a:rPr lang="en-US" altLang="zh-CN" sz="2000" smtClean="0"/>
              <a:t>   0   0   0</a:t>
            </a:r>
          </a:p>
          <a:p>
            <a:pPr>
              <a:buFontTx/>
              <a:buNone/>
            </a:pPr>
            <a:r>
              <a:rPr lang="en-US" altLang="zh-CN" sz="2000" smtClean="0"/>
              <a:t>     </a:t>
            </a:r>
            <a:r>
              <a:rPr lang="en-US" altLang="zh-CN" sz="2000" smtClean="0">
                <a:solidFill>
                  <a:srgbClr val="FF3300"/>
                </a:solidFill>
              </a:rPr>
              <a:t>4   2   0   3</a:t>
            </a:r>
            <a:r>
              <a:rPr lang="en-US" altLang="zh-CN" sz="2000" smtClean="0"/>
              <a:t>   0   0</a:t>
            </a:r>
          </a:p>
          <a:p>
            <a:pPr>
              <a:buFontTx/>
              <a:buNone/>
            </a:pPr>
            <a:r>
              <a:rPr lang="en-US" altLang="zh-CN" sz="2000" smtClean="0"/>
              <a:t>     </a:t>
            </a:r>
            <a:r>
              <a:rPr lang="en-US" altLang="zh-CN" sz="2000" smtClean="0">
                <a:solidFill>
                  <a:srgbClr val="FF3300"/>
                </a:solidFill>
              </a:rPr>
              <a:t>5   7   7   6   8</a:t>
            </a:r>
            <a:r>
              <a:rPr lang="en-US" altLang="zh-CN" sz="2000" smtClean="0"/>
              <a:t>   0</a:t>
            </a:r>
          </a:p>
          <a:p>
            <a:pPr>
              <a:buFontTx/>
              <a:buNone/>
            </a:pPr>
            <a:r>
              <a:rPr lang="en-US" altLang="zh-CN" sz="2000" smtClean="0"/>
              <a:t>     0   </a:t>
            </a:r>
            <a:r>
              <a:rPr lang="en-US" altLang="zh-CN" sz="2000" smtClean="0">
                <a:solidFill>
                  <a:srgbClr val="FF3300"/>
                </a:solidFill>
              </a:rPr>
              <a:t>9   6   9   1   5</a:t>
            </a:r>
          </a:p>
          <a:p>
            <a:pPr>
              <a:buFontTx/>
              <a:buNone/>
            </a:pPr>
            <a:r>
              <a:rPr lang="en-US" altLang="zh-CN" sz="2000" smtClean="0"/>
              <a:t>     0   0   </a:t>
            </a:r>
            <a:r>
              <a:rPr lang="en-US" altLang="zh-CN" sz="2000" smtClean="0">
                <a:solidFill>
                  <a:srgbClr val="FF3300"/>
                </a:solidFill>
              </a:rPr>
              <a:t>6   1   4   2</a:t>
            </a:r>
            <a:endParaRPr lang="en-US" altLang="zh-CN" sz="2000" smtClean="0">
              <a:solidFill>
                <a:schemeClr val="accent2"/>
              </a:solidFill>
            </a:endParaRPr>
          </a:p>
          <a:p>
            <a:pPr>
              <a:buFontTx/>
              <a:buNone/>
            </a:pPr>
            <a:r>
              <a:rPr lang="en-US" altLang="zh-CN" sz="2000" smtClean="0"/>
              <a:t>     0   0   0   </a:t>
            </a:r>
            <a:r>
              <a:rPr lang="en-US" altLang="zh-CN" sz="2000" smtClean="0">
                <a:solidFill>
                  <a:srgbClr val="FF3300"/>
                </a:solidFill>
              </a:rPr>
              <a:t>2   8   3</a:t>
            </a:r>
            <a:endParaRPr lang="en-US" altLang="zh-CN" sz="2000" smtClean="0">
              <a:solidFill>
                <a:srgbClr val="FF3300"/>
              </a:solidFill>
              <a:sym typeface="Symbol" panose="05050102010706020507" pitchFamily="18" charset="2"/>
            </a:endParaRPr>
          </a:p>
        </p:txBody>
      </p:sp>
      <p:sp>
        <p:nvSpPr>
          <p:cNvPr id="86020" name="AutoShape 5"/>
          <p:cNvSpPr>
            <a:spLocks noChangeArrowheads="1"/>
          </p:cNvSpPr>
          <p:nvPr/>
        </p:nvSpPr>
        <p:spPr bwMode="auto">
          <a:xfrm>
            <a:off x="838200" y="3276600"/>
            <a:ext cx="2209800" cy="2133600"/>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86021" name="Line 6"/>
          <p:cNvSpPr>
            <a:spLocks noChangeShapeType="1"/>
          </p:cNvSpPr>
          <p:nvPr/>
        </p:nvSpPr>
        <p:spPr bwMode="auto">
          <a:xfrm>
            <a:off x="1219200" y="3505200"/>
            <a:ext cx="1524000" cy="182880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2" name="Text Box 7"/>
          <p:cNvSpPr txBox="1">
            <a:spLocks noChangeArrowheads="1"/>
          </p:cNvSpPr>
          <p:nvPr/>
        </p:nvSpPr>
        <p:spPr bwMode="auto">
          <a:xfrm>
            <a:off x="1295400" y="541020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50000"/>
              </a:spcBef>
              <a:buFontTx/>
              <a:buNone/>
            </a:pPr>
            <a:r>
              <a:rPr lang="zh-CN" altLang="en-US" sz="2000">
                <a:solidFill>
                  <a:schemeClr val="accent2"/>
                </a:solidFill>
                <a:ea typeface="楷体_GB2312"/>
                <a:cs typeface="楷体_GB2312"/>
              </a:rPr>
              <a:t>五对角矩阵</a:t>
            </a:r>
          </a:p>
        </p:txBody>
      </p:sp>
      <p:sp>
        <p:nvSpPr>
          <p:cNvPr id="70664" name="Text Box 8"/>
          <p:cNvSpPr txBox="1">
            <a:spLocks noChangeArrowheads="1"/>
          </p:cNvSpPr>
          <p:nvPr/>
        </p:nvSpPr>
        <p:spPr bwMode="auto">
          <a:xfrm>
            <a:off x="4038600" y="2743200"/>
            <a:ext cx="2209800" cy="2295525"/>
          </a:xfrm>
          <a:prstGeom prst="rect">
            <a:avLst/>
          </a:prstGeom>
          <a:noFill/>
          <a:ln w="9525">
            <a:solidFill>
              <a:schemeClr val="tx1"/>
            </a:solidFill>
            <a:miter lim="800000"/>
            <a:headEnd/>
            <a:tailEnd/>
          </a:ln>
          <a:effectLst/>
        </p:spPr>
        <p:txBody>
          <a:bodyPr>
            <a:spAutoFit/>
          </a:bodyPr>
          <a:lstStyle/>
          <a:p>
            <a:pPr>
              <a:spcBef>
                <a:spcPct val="50000"/>
              </a:spcBef>
              <a:defRPr/>
            </a:pPr>
            <a:r>
              <a:rPr lang="en-US" altLang="zh-CN">
                <a:effectLst>
                  <a:outerShdw blurRad="38100" dist="38100" dir="2700000" algn="tl">
                    <a:srgbClr val="C0C0C0"/>
                  </a:outerShdw>
                </a:effectLst>
              </a:rPr>
              <a:t>         </a:t>
            </a:r>
            <a:r>
              <a:rPr lang="en-US" altLang="zh-CN" sz="2000"/>
              <a:t>3   3    8    5</a:t>
            </a:r>
          </a:p>
          <a:p>
            <a:pPr>
              <a:spcBef>
                <a:spcPct val="50000"/>
              </a:spcBef>
              <a:defRPr/>
            </a:pPr>
            <a:r>
              <a:rPr lang="en-US" altLang="zh-CN" sz="2000"/>
              <a:t>      2   0   6    1    2</a:t>
            </a:r>
          </a:p>
          <a:p>
            <a:pPr>
              <a:spcBef>
                <a:spcPct val="50000"/>
              </a:spcBef>
              <a:defRPr/>
            </a:pPr>
            <a:r>
              <a:rPr lang="en-US" altLang="zh-CN" sz="2000"/>
              <a:t> 8   2   7   9    4    3</a:t>
            </a:r>
          </a:p>
          <a:p>
            <a:pPr>
              <a:spcBef>
                <a:spcPct val="50000"/>
              </a:spcBef>
              <a:defRPr/>
            </a:pPr>
            <a:r>
              <a:rPr lang="en-US" altLang="zh-CN" sz="2000"/>
              <a:t> 4   7   6   1    8</a:t>
            </a:r>
          </a:p>
          <a:p>
            <a:pPr>
              <a:spcBef>
                <a:spcPct val="50000"/>
              </a:spcBef>
              <a:defRPr/>
            </a:pPr>
            <a:r>
              <a:rPr lang="en-US" altLang="zh-CN" sz="2000"/>
              <a:t> 5   9   6   2</a:t>
            </a:r>
            <a:endParaRPr lang="en-US" altLang="zh-CN" sz="2000">
              <a:effectLst>
                <a:outerShdw blurRad="38100" dist="38100" dir="2700000" algn="tl">
                  <a:srgbClr val="C0C0C0"/>
                </a:outerShdw>
              </a:effectLst>
            </a:endParaRPr>
          </a:p>
        </p:txBody>
      </p:sp>
      <p:sp>
        <p:nvSpPr>
          <p:cNvPr id="86024" name="Line 9"/>
          <p:cNvSpPr>
            <a:spLocks noChangeShapeType="1"/>
          </p:cNvSpPr>
          <p:nvPr/>
        </p:nvSpPr>
        <p:spPr bwMode="auto">
          <a:xfrm>
            <a:off x="4038600" y="3200400"/>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5" name="Line 10"/>
          <p:cNvSpPr>
            <a:spLocks noChangeShapeType="1"/>
          </p:cNvSpPr>
          <p:nvPr/>
        </p:nvSpPr>
        <p:spPr bwMode="auto">
          <a:xfrm>
            <a:off x="4038600" y="3657600"/>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6" name="Line 11"/>
          <p:cNvSpPr>
            <a:spLocks noChangeShapeType="1"/>
          </p:cNvSpPr>
          <p:nvPr/>
        </p:nvSpPr>
        <p:spPr bwMode="auto">
          <a:xfrm>
            <a:off x="4038600" y="4114800"/>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7" name="Line 12"/>
          <p:cNvSpPr>
            <a:spLocks noChangeShapeType="1"/>
          </p:cNvSpPr>
          <p:nvPr/>
        </p:nvSpPr>
        <p:spPr bwMode="auto">
          <a:xfrm>
            <a:off x="4038600" y="4572000"/>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8" name="Text Box 13"/>
          <p:cNvSpPr txBox="1">
            <a:spLocks noChangeArrowheads="1"/>
          </p:cNvSpPr>
          <p:nvPr/>
        </p:nvSpPr>
        <p:spPr bwMode="auto">
          <a:xfrm>
            <a:off x="4191000" y="51054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50000"/>
              </a:spcBef>
              <a:buFontTx/>
              <a:buNone/>
            </a:pPr>
            <a:r>
              <a:rPr lang="en-US" altLang="zh-CN" sz="2400">
                <a:ea typeface="楷体_GB2312"/>
                <a:cs typeface="楷体_GB2312"/>
              </a:rPr>
              <a:t>s[-2..2;  1..6]</a:t>
            </a:r>
          </a:p>
        </p:txBody>
      </p:sp>
      <p:sp>
        <p:nvSpPr>
          <p:cNvPr id="86029" name="Text Box 14"/>
          <p:cNvSpPr txBox="1">
            <a:spLocks noChangeArrowheads="1"/>
          </p:cNvSpPr>
          <p:nvPr/>
        </p:nvSpPr>
        <p:spPr bwMode="auto">
          <a:xfrm>
            <a:off x="3657600" y="2743200"/>
            <a:ext cx="6096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50000"/>
              </a:spcBef>
              <a:buFontTx/>
              <a:buNone/>
            </a:pPr>
            <a:r>
              <a:rPr lang="en-US" altLang="zh-CN" sz="2000">
                <a:solidFill>
                  <a:schemeClr val="accent2"/>
                </a:solidFill>
                <a:ea typeface="楷体_GB2312"/>
                <a:cs typeface="楷体_GB2312"/>
              </a:rPr>
              <a:t>-2</a:t>
            </a:r>
          </a:p>
          <a:p>
            <a:pPr>
              <a:spcBef>
                <a:spcPct val="50000"/>
              </a:spcBef>
              <a:buFontTx/>
              <a:buNone/>
            </a:pPr>
            <a:r>
              <a:rPr lang="en-US" altLang="zh-CN" sz="2000">
                <a:solidFill>
                  <a:schemeClr val="accent2"/>
                </a:solidFill>
                <a:ea typeface="楷体_GB2312"/>
                <a:cs typeface="楷体_GB2312"/>
              </a:rPr>
              <a:t>-1</a:t>
            </a:r>
          </a:p>
          <a:p>
            <a:pPr>
              <a:spcBef>
                <a:spcPct val="50000"/>
              </a:spcBef>
              <a:buFontTx/>
              <a:buNone/>
            </a:pPr>
            <a:r>
              <a:rPr lang="en-US" altLang="zh-CN" sz="2000">
                <a:solidFill>
                  <a:schemeClr val="accent2"/>
                </a:solidFill>
                <a:ea typeface="楷体_GB2312"/>
                <a:cs typeface="楷体_GB2312"/>
              </a:rPr>
              <a:t> 0</a:t>
            </a:r>
          </a:p>
          <a:p>
            <a:pPr>
              <a:spcBef>
                <a:spcPct val="50000"/>
              </a:spcBef>
              <a:buFontTx/>
              <a:buNone/>
            </a:pPr>
            <a:r>
              <a:rPr lang="en-US" altLang="zh-CN" sz="2000">
                <a:solidFill>
                  <a:schemeClr val="accent2"/>
                </a:solidFill>
                <a:ea typeface="楷体_GB2312"/>
                <a:cs typeface="楷体_GB2312"/>
              </a:rPr>
              <a:t> 1</a:t>
            </a:r>
          </a:p>
          <a:p>
            <a:pPr>
              <a:spcBef>
                <a:spcPct val="50000"/>
              </a:spcBef>
              <a:buFontTx/>
              <a:buNone/>
            </a:pPr>
            <a:r>
              <a:rPr lang="en-US" altLang="zh-CN" sz="2000">
                <a:solidFill>
                  <a:schemeClr val="accent2"/>
                </a:solidFill>
                <a:ea typeface="楷体_GB2312"/>
                <a:cs typeface="楷体_GB2312"/>
              </a:rPr>
              <a:t> 2</a:t>
            </a:r>
          </a:p>
        </p:txBody>
      </p:sp>
      <p:sp>
        <p:nvSpPr>
          <p:cNvPr id="86030" name="Text Box 15"/>
          <p:cNvSpPr txBox="1">
            <a:spLocks noChangeArrowheads="1"/>
          </p:cNvSpPr>
          <p:nvPr/>
        </p:nvSpPr>
        <p:spPr bwMode="auto">
          <a:xfrm>
            <a:off x="3962400" y="2362200"/>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50000"/>
              </a:spcBef>
              <a:buFontTx/>
              <a:buNone/>
            </a:pPr>
            <a:r>
              <a:rPr lang="en-US" altLang="zh-CN" sz="2000">
                <a:solidFill>
                  <a:schemeClr val="accent2"/>
                </a:solidFill>
                <a:ea typeface="楷体_GB2312"/>
                <a:cs typeface="楷体_GB2312"/>
              </a:rPr>
              <a:t>  1   2   3   4    5    6</a:t>
            </a:r>
          </a:p>
        </p:txBody>
      </p:sp>
      <p:sp>
        <p:nvSpPr>
          <p:cNvPr id="86031" name="Text Box 16"/>
          <p:cNvSpPr txBox="1">
            <a:spLocks noChangeArrowheads="1"/>
          </p:cNvSpPr>
          <p:nvPr/>
        </p:nvSpPr>
        <p:spPr bwMode="auto">
          <a:xfrm>
            <a:off x="6629400" y="2819400"/>
            <a:ext cx="1295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50000"/>
              </a:spcBef>
              <a:buFontTx/>
              <a:buNone/>
            </a:pPr>
            <a:r>
              <a:rPr lang="en-US" altLang="zh-CN" sz="2400">
                <a:ea typeface="楷体_GB2312"/>
                <a:cs typeface="楷体_GB2312"/>
              </a:rPr>
              <a:t>i1=i-j</a:t>
            </a:r>
          </a:p>
          <a:p>
            <a:pPr>
              <a:spcBef>
                <a:spcPct val="50000"/>
              </a:spcBef>
              <a:buFontTx/>
              <a:buNone/>
            </a:pPr>
            <a:r>
              <a:rPr lang="en-US" altLang="zh-CN" sz="2400">
                <a:ea typeface="楷体_GB2312"/>
                <a:cs typeface="楷体_GB2312"/>
              </a:rPr>
              <a:t>j1=j</a:t>
            </a:r>
          </a:p>
        </p:txBody>
      </p:sp>
      <p:sp>
        <p:nvSpPr>
          <p:cNvPr id="86032" name="AutoShape 17"/>
          <p:cNvSpPr>
            <a:spLocks/>
          </p:cNvSpPr>
          <p:nvPr/>
        </p:nvSpPr>
        <p:spPr bwMode="auto">
          <a:xfrm>
            <a:off x="6400800" y="3048000"/>
            <a:ext cx="228600" cy="685800"/>
          </a:xfrm>
          <a:prstGeom prst="leftBrace">
            <a:avLst>
              <a:gd name="adj1" fmla="val 2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70674" name="Text Box 18"/>
          <p:cNvSpPr txBox="1">
            <a:spLocks noChangeArrowheads="1"/>
          </p:cNvSpPr>
          <p:nvPr/>
        </p:nvSpPr>
        <p:spPr bwMode="auto">
          <a:xfrm>
            <a:off x="6477000" y="4038600"/>
            <a:ext cx="1447800" cy="366713"/>
          </a:xfrm>
          <a:prstGeom prst="rect">
            <a:avLst/>
          </a:prstGeom>
          <a:noFill/>
          <a:ln w="9525">
            <a:noFill/>
            <a:miter lim="800000"/>
            <a:headEnd/>
            <a:tailEnd/>
          </a:ln>
          <a:effectLst/>
        </p:spPr>
        <p:txBody>
          <a:bodyPr>
            <a:spAutoFit/>
          </a:bodyPr>
          <a:lstStyle/>
          <a:p>
            <a:pPr>
              <a:spcBef>
                <a:spcPct val="20000"/>
              </a:spcBef>
              <a:defRPr/>
            </a:pPr>
            <a:r>
              <a:rPr lang="en-US" altLang="zh-CN" sz="1800"/>
              <a:t>|i-j|</a:t>
            </a:r>
            <a:r>
              <a:rPr lang="en-US" altLang="zh-CN" sz="1800">
                <a:sym typeface="Symbol" pitchFamily="18" charset="2"/>
              </a:rPr>
              <a:t>(L-1)/2</a:t>
            </a:r>
            <a:endParaRPr lang="en-US" altLang="zh-CN">
              <a:effectLst>
                <a:outerShdw blurRad="38100" dist="38100" dir="2700000" algn="tl">
                  <a:srgbClr val="C0C0C0"/>
                </a:outerShdw>
              </a:effectLst>
            </a:endParaRPr>
          </a:p>
        </p:txBody>
      </p:sp>
      <p:sp>
        <p:nvSpPr>
          <p:cNvPr id="86034" name="Rectangle 19"/>
          <p:cNvSpPr>
            <a:spLocks noChangeArrowheads="1"/>
          </p:cNvSpPr>
          <p:nvPr/>
        </p:nvSpPr>
        <p:spPr bwMode="auto">
          <a:xfrm>
            <a:off x="6781800" y="4876800"/>
            <a:ext cx="1905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86035" name="Text Box 20"/>
          <p:cNvSpPr txBox="1">
            <a:spLocks noChangeArrowheads="1"/>
          </p:cNvSpPr>
          <p:nvPr/>
        </p:nvSpPr>
        <p:spPr bwMode="auto">
          <a:xfrm>
            <a:off x="6553200" y="5181600"/>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50000"/>
              </a:spcBef>
              <a:buFontTx/>
              <a:buNone/>
            </a:pPr>
            <a:r>
              <a:rPr lang="en-US" altLang="zh-CN" sz="2000">
                <a:ea typeface="楷体_GB2312"/>
                <a:cs typeface="楷体_GB2312"/>
              </a:rPr>
              <a:t>k 1                      n*L</a:t>
            </a:r>
          </a:p>
        </p:txBody>
      </p:sp>
      <p:sp>
        <p:nvSpPr>
          <p:cNvPr id="86036" name="Line 21"/>
          <p:cNvSpPr>
            <a:spLocks noChangeShapeType="1"/>
          </p:cNvSpPr>
          <p:nvPr/>
        </p:nvSpPr>
        <p:spPr bwMode="auto">
          <a:xfrm>
            <a:off x="7010400" y="4876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7" name="Line 22"/>
          <p:cNvSpPr>
            <a:spLocks noChangeShapeType="1"/>
          </p:cNvSpPr>
          <p:nvPr/>
        </p:nvSpPr>
        <p:spPr bwMode="auto">
          <a:xfrm>
            <a:off x="8382000" y="4876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8" name="Text Box 23"/>
          <p:cNvSpPr txBox="1">
            <a:spLocks noChangeArrowheads="1"/>
          </p:cNvSpPr>
          <p:nvPr/>
        </p:nvSpPr>
        <p:spPr bwMode="auto">
          <a:xfrm>
            <a:off x="6400800" y="48768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50000"/>
              </a:spcBef>
              <a:buFontTx/>
              <a:buNone/>
            </a:pPr>
            <a:r>
              <a:rPr lang="en-US" altLang="zh-CN" sz="2400">
                <a:ea typeface="楷体_GB2312"/>
                <a:cs typeface="楷体_GB2312"/>
              </a:rPr>
              <a:t>sa</a:t>
            </a:r>
          </a:p>
        </p:txBody>
      </p:sp>
      <p:sp>
        <p:nvSpPr>
          <p:cNvPr id="70680" name="Text Box 24"/>
          <p:cNvSpPr txBox="1">
            <a:spLocks noChangeArrowheads="1"/>
          </p:cNvSpPr>
          <p:nvPr/>
        </p:nvSpPr>
        <p:spPr bwMode="auto">
          <a:xfrm>
            <a:off x="5334000" y="5562600"/>
            <a:ext cx="3581400" cy="457200"/>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C0C0C0"/>
                  </a:outerShdw>
                </a:effectLst>
              </a:rPr>
              <a:t>k=(i1+2)*n+j1=(i-j+2)*n+j</a:t>
            </a:r>
          </a:p>
        </p:txBody>
      </p:sp>
      <p:sp>
        <p:nvSpPr>
          <p:cNvPr id="86040" name="AutoShape 25"/>
          <p:cNvSpPr>
            <a:spLocks noChangeArrowheads="1"/>
          </p:cNvSpPr>
          <p:nvPr/>
        </p:nvSpPr>
        <p:spPr bwMode="auto">
          <a:xfrm>
            <a:off x="3200400" y="3810000"/>
            <a:ext cx="457200" cy="1524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86041" name="Freeform 26"/>
          <p:cNvSpPr>
            <a:spLocks/>
          </p:cNvSpPr>
          <p:nvPr/>
        </p:nvSpPr>
        <p:spPr bwMode="auto">
          <a:xfrm>
            <a:off x="3505200" y="2590800"/>
            <a:ext cx="4876800" cy="3086100"/>
          </a:xfrm>
          <a:custGeom>
            <a:avLst/>
            <a:gdLst>
              <a:gd name="T0" fmla="*/ 0 w 3072"/>
              <a:gd name="T1" fmla="*/ 2147483646 h 1944"/>
              <a:gd name="T2" fmla="*/ 2147483646 w 3072"/>
              <a:gd name="T3" fmla="*/ 2147483646 h 1944"/>
              <a:gd name="T4" fmla="*/ 2147483646 w 3072"/>
              <a:gd name="T5" fmla="*/ 2147483646 h 1944"/>
              <a:gd name="T6" fmla="*/ 2147483646 w 3072"/>
              <a:gd name="T7" fmla="*/ 2147483646 h 1944"/>
              <a:gd name="T8" fmla="*/ 2147483646 w 3072"/>
              <a:gd name="T9" fmla="*/ 2147483646 h 1944"/>
              <a:gd name="T10" fmla="*/ 2147483646 w 3072"/>
              <a:gd name="T11" fmla="*/ 2147483646 h 1944"/>
              <a:gd name="T12" fmla="*/ 2147483646 w 3072"/>
              <a:gd name="T13" fmla="*/ 2147483646 h 1944"/>
              <a:gd name="T14" fmla="*/ 2147483646 w 3072"/>
              <a:gd name="T15" fmla="*/ 2147483646 h 1944"/>
              <a:gd name="T16" fmla="*/ 2147483646 w 3072"/>
              <a:gd name="T17" fmla="*/ 2147483646 h 1944"/>
              <a:gd name="T18" fmla="*/ 2147483646 w 3072"/>
              <a:gd name="T19" fmla="*/ 0 h 19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72"/>
              <a:gd name="T31" fmla="*/ 0 h 1944"/>
              <a:gd name="T32" fmla="*/ 3072 w 3072"/>
              <a:gd name="T33" fmla="*/ 1944 h 19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72" h="1944">
                <a:moveTo>
                  <a:pt x="0" y="1776"/>
                </a:moveTo>
                <a:cubicBezTo>
                  <a:pt x="176" y="1836"/>
                  <a:pt x="352" y="1896"/>
                  <a:pt x="576" y="1920"/>
                </a:cubicBezTo>
                <a:cubicBezTo>
                  <a:pt x="800" y="1944"/>
                  <a:pt x="1152" y="1936"/>
                  <a:pt x="1344" y="1920"/>
                </a:cubicBezTo>
                <a:cubicBezTo>
                  <a:pt x="1536" y="1904"/>
                  <a:pt x="1656" y="1880"/>
                  <a:pt x="1728" y="1824"/>
                </a:cubicBezTo>
                <a:cubicBezTo>
                  <a:pt x="1800" y="1768"/>
                  <a:pt x="1736" y="1664"/>
                  <a:pt x="1776" y="1584"/>
                </a:cubicBezTo>
                <a:cubicBezTo>
                  <a:pt x="1816" y="1504"/>
                  <a:pt x="1856" y="1400"/>
                  <a:pt x="1968" y="1344"/>
                </a:cubicBezTo>
                <a:cubicBezTo>
                  <a:pt x="2080" y="1288"/>
                  <a:pt x="2296" y="1320"/>
                  <a:pt x="2448" y="1248"/>
                </a:cubicBezTo>
                <a:cubicBezTo>
                  <a:pt x="2600" y="1176"/>
                  <a:pt x="2784" y="1040"/>
                  <a:pt x="2880" y="912"/>
                </a:cubicBezTo>
                <a:cubicBezTo>
                  <a:pt x="2976" y="784"/>
                  <a:pt x="2992" y="632"/>
                  <a:pt x="3024" y="480"/>
                </a:cubicBezTo>
                <a:cubicBezTo>
                  <a:pt x="3056" y="328"/>
                  <a:pt x="3064" y="80"/>
                  <a:pt x="3072" y="0"/>
                </a:cubicBezTo>
              </a:path>
            </a:pathLst>
          </a:custGeom>
          <a:noFill/>
          <a:ln w="9525">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0683" name="Text Box 27"/>
          <p:cNvSpPr txBox="1">
            <a:spLocks noChangeArrowheads="1"/>
          </p:cNvSpPr>
          <p:nvPr/>
        </p:nvSpPr>
        <p:spPr bwMode="auto">
          <a:xfrm>
            <a:off x="6629400" y="5943600"/>
            <a:ext cx="1447800" cy="366713"/>
          </a:xfrm>
          <a:prstGeom prst="rect">
            <a:avLst/>
          </a:prstGeom>
          <a:noFill/>
          <a:ln w="9525">
            <a:noFill/>
            <a:miter lim="800000"/>
            <a:headEnd/>
            <a:tailEnd/>
          </a:ln>
          <a:effectLst/>
        </p:spPr>
        <p:txBody>
          <a:bodyPr>
            <a:spAutoFit/>
          </a:bodyPr>
          <a:lstStyle/>
          <a:p>
            <a:pPr>
              <a:spcBef>
                <a:spcPct val="20000"/>
              </a:spcBef>
              <a:defRPr/>
            </a:pPr>
            <a:r>
              <a:rPr lang="en-US" altLang="zh-CN" sz="1800"/>
              <a:t>|i-j|</a:t>
            </a:r>
            <a:r>
              <a:rPr lang="en-US" altLang="zh-CN" sz="1800">
                <a:sym typeface="Symbol" pitchFamily="18" charset="2"/>
              </a:rPr>
              <a:t>(L-1)/2</a:t>
            </a:r>
            <a:endParaRPr lang="en-US" altLang="zh-CN">
              <a:effectLst>
                <a:outerShdw blurRad="38100" dist="38100" dir="2700000" algn="tl">
                  <a:srgbClr val="C0C0C0"/>
                </a:outerShdw>
              </a:effectLst>
            </a:endParaRPr>
          </a:p>
        </p:txBody>
      </p:sp>
      <p:sp>
        <p:nvSpPr>
          <p:cNvPr id="86043" name="AutoShape 28"/>
          <p:cNvSpPr>
            <a:spLocks noChangeArrowheads="1"/>
          </p:cNvSpPr>
          <p:nvPr/>
        </p:nvSpPr>
        <p:spPr bwMode="auto">
          <a:xfrm rot="1698557">
            <a:off x="6553200" y="4572000"/>
            <a:ext cx="609600" cy="1524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051"/>
          <p:cNvSpPr>
            <a:spLocks noGrp="1" noChangeArrowheads="1"/>
          </p:cNvSpPr>
          <p:nvPr>
            <p:ph type="body" idx="1"/>
          </p:nvPr>
        </p:nvSpPr>
        <p:spPr>
          <a:xfrm>
            <a:off x="685800" y="685800"/>
            <a:ext cx="7772400" cy="5486400"/>
          </a:xfrm>
        </p:spPr>
        <p:txBody>
          <a:bodyPr/>
          <a:lstStyle/>
          <a:p>
            <a:r>
              <a:rPr lang="zh-CN" altLang="en-US" sz="2400" b="1" smtClean="0">
                <a:sym typeface="Symbol" panose="05050102010706020507" pitchFamily="18" charset="2"/>
              </a:rPr>
              <a:t>只存储带状区内的元素</a:t>
            </a:r>
            <a:endParaRPr lang="zh-CN" altLang="en-US" sz="2400" smtClean="0">
              <a:sym typeface="Symbol" panose="05050102010706020507" pitchFamily="18" charset="2"/>
            </a:endParaRPr>
          </a:p>
          <a:p>
            <a:pPr>
              <a:buFontTx/>
              <a:buNone/>
            </a:pPr>
            <a:r>
              <a:rPr lang="zh-CN" altLang="en-US" sz="2400" smtClean="0">
                <a:sym typeface="Symbol" panose="05050102010706020507" pitchFamily="18" charset="2"/>
              </a:rPr>
              <a:t>          除首行和末行，按每行 </a:t>
            </a:r>
            <a:r>
              <a:rPr lang="en-US" altLang="zh-CN" sz="2400" smtClean="0">
                <a:sym typeface="Symbol" panose="05050102010706020507" pitchFamily="18" charset="2"/>
              </a:rPr>
              <a:t>L</a:t>
            </a:r>
            <a:r>
              <a:rPr lang="zh-CN" altLang="zh-CN" sz="2400" smtClean="0">
                <a:sym typeface="Symbol" panose="05050102010706020507" pitchFamily="18" charset="2"/>
              </a:rPr>
              <a:t>个元素，共</a:t>
            </a:r>
            <a:r>
              <a:rPr lang="en-US" altLang="zh-CN" sz="2400" smtClean="0">
                <a:sym typeface="Symbol" panose="05050102010706020507" pitchFamily="18" charset="2"/>
              </a:rPr>
              <a:t>(n-2)L+(L+1)</a:t>
            </a:r>
            <a:r>
              <a:rPr lang="zh-CN" altLang="zh-CN" sz="2400" smtClean="0">
                <a:sym typeface="Symbol" panose="05050102010706020507" pitchFamily="18" charset="2"/>
              </a:rPr>
              <a:t>个元素。</a:t>
            </a:r>
            <a:r>
              <a:rPr lang="en-US" altLang="zh-CN" sz="2400" smtClean="0">
                <a:sym typeface="Symbol" panose="05050102010706020507" pitchFamily="18" charset="2"/>
              </a:rPr>
              <a:t>sa[1..(n-1)L+1]</a:t>
            </a:r>
            <a:r>
              <a:rPr lang="en-US" altLang="zh-CN" sz="2400" smtClean="0"/>
              <a:t> </a:t>
            </a:r>
          </a:p>
          <a:p>
            <a:pPr>
              <a:buFontTx/>
              <a:buNone/>
            </a:pPr>
            <a:r>
              <a:rPr lang="en-US" altLang="zh-CN" sz="2400" smtClean="0"/>
              <a:t>             k=(i-1)L+1+(j-i)             |i-j|</a:t>
            </a:r>
            <a:r>
              <a:rPr lang="en-US" altLang="zh-CN" sz="2400" smtClean="0">
                <a:sym typeface="Symbol" panose="05050102010706020507" pitchFamily="18" charset="2"/>
              </a:rPr>
              <a:t>(L-1)/2</a:t>
            </a:r>
            <a:endParaRPr lang="en-US" altLang="zh-CN" sz="2400" smtClean="0"/>
          </a:p>
          <a:p>
            <a:pPr>
              <a:buFontTx/>
              <a:buNone/>
            </a:pPr>
            <a:endParaRPr lang="en-US" altLang="zh-CN" sz="2800" smtClean="0"/>
          </a:p>
          <a:p>
            <a:pPr>
              <a:buFontTx/>
              <a:buNone/>
            </a:pPr>
            <a:r>
              <a:rPr lang="en-US" altLang="zh-CN" sz="2800" smtClean="0"/>
              <a:t>     </a:t>
            </a:r>
            <a:r>
              <a:rPr lang="en-US" altLang="zh-CN" sz="2800" smtClean="0">
                <a:solidFill>
                  <a:srgbClr val="FF3300"/>
                </a:solidFill>
              </a:rPr>
              <a:t>8   2   3</a:t>
            </a:r>
            <a:r>
              <a:rPr lang="en-US" altLang="zh-CN" sz="2800" smtClean="0"/>
              <a:t>   0   0   0</a:t>
            </a:r>
          </a:p>
          <a:p>
            <a:pPr>
              <a:buFontTx/>
              <a:buNone/>
            </a:pPr>
            <a:r>
              <a:rPr lang="en-US" altLang="zh-CN" sz="2800" smtClean="0"/>
              <a:t>     </a:t>
            </a:r>
            <a:r>
              <a:rPr lang="en-US" altLang="zh-CN" sz="2800" smtClean="0">
                <a:solidFill>
                  <a:srgbClr val="FF3300"/>
                </a:solidFill>
              </a:rPr>
              <a:t>4   2   0   3</a:t>
            </a:r>
            <a:r>
              <a:rPr lang="en-US" altLang="zh-CN" sz="2800" smtClean="0"/>
              <a:t>   0   0</a:t>
            </a:r>
          </a:p>
          <a:p>
            <a:pPr>
              <a:buFontTx/>
              <a:buNone/>
            </a:pPr>
            <a:r>
              <a:rPr lang="en-US" altLang="zh-CN" sz="2800" smtClean="0"/>
              <a:t>     </a:t>
            </a:r>
            <a:r>
              <a:rPr lang="en-US" altLang="zh-CN" sz="2800" smtClean="0">
                <a:solidFill>
                  <a:srgbClr val="FF3300"/>
                </a:solidFill>
              </a:rPr>
              <a:t>5   7   7   6   8</a:t>
            </a:r>
            <a:r>
              <a:rPr lang="en-US" altLang="zh-CN" sz="2800" smtClean="0"/>
              <a:t>   0</a:t>
            </a:r>
          </a:p>
          <a:p>
            <a:pPr>
              <a:buFontTx/>
              <a:buNone/>
            </a:pPr>
            <a:r>
              <a:rPr lang="en-US" altLang="zh-CN" sz="2800" smtClean="0"/>
              <a:t>     0   </a:t>
            </a:r>
            <a:r>
              <a:rPr lang="en-US" altLang="zh-CN" sz="2800" smtClean="0">
                <a:solidFill>
                  <a:srgbClr val="FF3300"/>
                </a:solidFill>
              </a:rPr>
              <a:t>9   6   9   1   5</a:t>
            </a:r>
            <a:endParaRPr lang="en-US" altLang="zh-CN" sz="2800" smtClean="0"/>
          </a:p>
          <a:p>
            <a:pPr>
              <a:buFontTx/>
              <a:buNone/>
            </a:pPr>
            <a:r>
              <a:rPr lang="en-US" altLang="zh-CN" sz="2800" smtClean="0"/>
              <a:t>     0   0   </a:t>
            </a:r>
            <a:r>
              <a:rPr lang="en-US" altLang="zh-CN" sz="2800" smtClean="0">
                <a:solidFill>
                  <a:srgbClr val="FF3300"/>
                </a:solidFill>
              </a:rPr>
              <a:t>6   1   4   2</a:t>
            </a:r>
            <a:endParaRPr lang="en-US" altLang="zh-CN" sz="2800" smtClean="0"/>
          </a:p>
          <a:p>
            <a:pPr>
              <a:buFontTx/>
              <a:buNone/>
            </a:pPr>
            <a:r>
              <a:rPr lang="en-US" altLang="zh-CN" sz="2800" smtClean="0"/>
              <a:t>     0   0   0   </a:t>
            </a:r>
            <a:r>
              <a:rPr lang="en-US" altLang="zh-CN" sz="2800" smtClean="0">
                <a:solidFill>
                  <a:srgbClr val="FF3300"/>
                </a:solidFill>
              </a:rPr>
              <a:t>2   8   3</a:t>
            </a:r>
            <a:endParaRPr lang="en-US" altLang="zh-CN" sz="2800" smtClean="0"/>
          </a:p>
        </p:txBody>
      </p:sp>
      <p:sp>
        <p:nvSpPr>
          <p:cNvPr id="87043" name="Line 2053"/>
          <p:cNvSpPr>
            <a:spLocks noChangeShapeType="1"/>
          </p:cNvSpPr>
          <p:nvPr/>
        </p:nvSpPr>
        <p:spPr bwMode="auto">
          <a:xfrm>
            <a:off x="914400" y="3048000"/>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44" name="Line 2055"/>
          <p:cNvSpPr>
            <a:spLocks noChangeShapeType="1"/>
          </p:cNvSpPr>
          <p:nvPr/>
        </p:nvSpPr>
        <p:spPr bwMode="auto">
          <a:xfrm>
            <a:off x="914400" y="3048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45" name="Line 2056"/>
          <p:cNvSpPr>
            <a:spLocks noChangeShapeType="1"/>
          </p:cNvSpPr>
          <p:nvPr/>
        </p:nvSpPr>
        <p:spPr bwMode="auto">
          <a:xfrm>
            <a:off x="914400" y="5715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46" name="Line 2057"/>
          <p:cNvSpPr>
            <a:spLocks noChangeShapeType="1"/>
          </p:cNvSpPr>
          <p:nvPr/>
        </p:nvSpPr>
        <p:spPr bwMode="auto">
          <a:xfrm>
            <a:off x="3886200" y="3048000"/>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47" name="Line 2058"/>
          <p:cNvSpPr>
            <a:spLocks noChangeShapeType="1"/>
          </p:cNvSpPr>
          <p:nvPr/>
        </p:nvSpPr>
        <p:spPr bwMode="auto">
          <a:xfrm flipH="1">
            <a:off x="3733800" y="3048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48" name="Line 2059"/>
          <p:cNvSpPr>
            <a:spLocks noChangeShapeType="1"/>
          </p:cNvSpPr>
          <p:nvPr/>
        </p:nvSpPr>
        <p:spPr bwMode="auto">
          <a:xfrm flipH="1">
            <a:off x="3733800" y="5715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49" name="Line 2060"/>
          <p:cNvSpPr>
            <a:spLocks noChangeShapeType="1"/>
          </p:cNvSpPr>
          <p:nvPr/>
        </p:nvSpPr>
        <p:spPr bwMode="auto">
          <a:xfrm>
            <a:off x="2286000" y="3200400"/>
            <a:ext cx="1219200" cy="13716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0" name="Line 2061"/>
          <p:cNvSpPr>
            <a:spLocks noChangeShapeType="1"/>
          </p:cNvSpPr>
          <p:nvPr/>
        </p:nvSpPr>
        <p:spPr bwMode="auto">
          <a:xfrm>
            <a:off x="1295400" y="4191000"/>
            <a:ext cx="1295400" cy="1524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1" name="Text Box 2067"/>
          <p:cNvSpPr txBox="1">
            <a:spLocks noChangeArrowheads="1"/>
          </p:cNvSpPr>
          <p:nvPr/>
        </p:nvSpPr>
        <p:spPr bwMode="auto">
          <a:xfrm>
            <a:off x="4419600" y="3276600"/>
            <a:ext cx="33528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50000"/>
              </a:spcBef>
              <a:buFontTx/>
              <a:buNone/>
            </a:pPr>
            <a:r>
              <a:rPr lang="en-US" altLang="zh-CN" sz="2400">
                <a:ea typeface="楷体_GB2312"/>
                <a:cs typeface="楷体_GB2312"/>
              </a:rPr>
              <a:t>8  2  3      4  2  0  3  5  7</a:t>
            </a:r>
          </a:p>
        </p:txBody>
      </p:sp>
      <p:sp>
        <p:nvSpPr>
          <p:cNvPr id="87052" name="Text Box 2068"/>
          <p:cNvSpPr txBox="1">
            <a:spLocks noChangeArrowheads="1"/>
          </p:cNvSpPr>
          <p:nvPr/>
        </p:nvSpPr>
        <p:spPr bwMode="auto">
          <a:xfrm>
            <a:off x="4419600" y="4191000"/>
            <a:ext cx="3276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50000"/>
              </a:spcBef>
              <a:buFontTx/>
              <a:buNone/>
            </a:pPr>
            <a:r>
              <a:rPr lang="en-US" altLang="zh-CN" sz="2400">
                <a:ea typeface="楷体_GB2312"/>
                <a:cs typeface="楷体_GB2312"/>
              </a:rPr>
              <a:t>7  6  8  9  6   9  1  5  6  1 </a:t>
            </a:r>
          </a:p>
        </p:txBody>
      </p:sp>
      <p:sp>
        <p:nvSpPr>
          <p:cNvPr id="87053" name="Text Box 2069"/>
          <p:cNvSpPr txBox="1">
            <a:spLocks noChangeArrowheads="1"/>
          </p:cNvSpPr>
          <p:nvPr/>
        </p:nvSpPr>
        <p:spPr bwMode="auto">
          <a:xfrm>
            <a:off x="4419600" y="5105400"/>
            <a:ext cx="3276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50000"/>
              </a:spcBef>
              <a:buFontTx/>
              <a:buNone/>
            </a:pPr>
            <a:r>
              <a:rPr lang="en-US" altLang="zh-CN" sz="2400">
                <a:ea typeface="楷体_GB2312"/>
                <a:cs typeface="楷体_GB2312"/>
              </a:rPr>
              <a:t>4  2       2  8  3</a:t>
            </a:r>
          </a:p>
        </p:txBody>
      </p:sp>
      <p:sp>
        <p:nvSpPr>
          <p:cNvPr id="87054" name="Line 2070"/>
          <p:cNvSpPr>
            <a:spLocks noChangeShapeType="1"/>
          </p:cNvSpPr>
          <p:nvPr/>
        </p:nvSpPr>
        <p:spPr bwMode="auto">
          <a:xfrm>
            <a:off x="5943600" y="3276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5" name="Line 2071"/>
          <p:cNvSpPr>
            <a:spLocks noChangeShapeType="1"/>
          </p:cNvSpPr>
          <p:nvPr/>
        </p:nvSpPr>
        <p:spPr bwMode="auto">
          <a:xfrm>
            <a:off x="5943600" y="4191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6" name="Line 2072"/>
          <p:cNvSpPr>
            <a:spLocks noChangeShapeType="1"/>
          </p:cNvSpPr>
          <p:nvPr/>
        </p:nvSpPr>
        <p:spPr bwMode="auto">
          <a:xfrm>
            <a:off x="6019800" y="5105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7" name="Line 2073"/>
          <p:cNvSpPr>
            <a:spLocks noChangeShapeType="1"/>
          </p:cNvSpPr>
          <p:nvPr/>
        </p:nvSpPr>
        <p:spPr bwMode="auto">
          <a:xfrm>
            <a:off x="4724400" y="3276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8" name="Line 2074"/>
          <p:cNvSpPr>
            <a:spLocks noChangeShapeType="1"/>
          </p:cNvSpPr>
          <p:nvPr/>
        </p:nvSpPr>
        <p:spPr bwMode="auto">
          <a:xfrm>
            <a:off x="5029200" y="3276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9" name="Line 2075"/>
          <p:cNvSpPr>
            <a:spLocks noChangeShapeType="1"/>
          </p:cNvSpPr>
          <p:nvPr/>
        </p:nvSpPr>
        <p:spPr bwMode="auto">
          <a:xfrm>
            <a:off x="5334000" y="3276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0" name="Line 2076"/>
          <p:cNvSpPr>
            <a:spLocks noChangeShapeType="1"/>
          </p:cNvSpPr>
          <p:nvPr/>
        </p:nvSpPr>
        <p:spPr bwMode="auto">
          <a:xfrm>
            <a:off x="5638800" y="3276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1" name="Line 2077"/>
          <p:cNvSpPr>
            <a:spLocks noChangeShapeType="1"/>
          </p:cNvSpPr>
          <p:nvPr/>
        </p:nvSpPr>
        <p:spPr bwMode="auto">
          <a:xfrm>
            <a:off x="1371600" y="3276600"/>
            <a:ext cx="1981200" cy="2286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2" name="Text Box 2081"/>
          <p:cNvSpPr txBox="1">
            <a:spLocks noChangeArrowheads="1"/>
          </p:cNvSpPr>
          <p:nvPr/>
        </p:nvSpPr>
        <p:spPr bwMode="auto">
          <a:xfrm>
            <a:off x="4038600" y="3200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50000"/>
              </a:spcBef>
              <a:buFontTx/>
              <a:buNone/>
            </a:pPr>
            <a:r>
              <a:rPr lang="en-US" altLang="zh-CN" sz="2400">
                <a:ea typeface="楷体_GB2312"/>
                <a:cs typeface="楷体_GB2312"/>
              </a:rPr>
              <a:t>sa</a:t>
            </a:r>
          </a:p>
        </p:txBody>
      </p:sp>
      <p:sp>
        <p:nvSpPr>
          <p:cNvPr id="87063" name="Text Box 2082"/>
          <p:cNvSpPr txBox="1">
            <a:spLocks noChangeArrowheads="1"/>
          </p:cNvSpPr>
          <p:nvPr/>
        </p:nvSpPr>
        <p:spPr bwMode="auto">
          <a:xfrm>
            <a:off x="4038600" y="37338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50000"/>
              </a:spcBef>
              <a:buFontTx/>
              <a:buNone/>
            </a:pPr>
            <a:r>
              <a:rPr lang="en-US" altLang="zh-CN" sz="2400">
                <a:ea typeface="楷体_GB2312"/>
                <a:cs typeface="楷体_GB2312"/>
              </a:rPr>
              <a:t>k   </a:t>
            </a:r>
            <a:r>
              <a:rPr lang="en-US" altLang="zh-CN" sz="2000">
                <a:ea typeface="楷体_GB2312"/>
                <a:cs typeface="楷体_GB2312"/>
              </a:rPr>
              <a:t>1   2   3  4    5   6  7    8  9  10</a:t>
            </a:r>
          </a:p>
        </p:txBody>
      </p:sp>
      <p:sp>
        <p:nvSpPr>
          <p:cNvPr id="87064" name="Text Box 2083"/>
          <p:cNvSpPr txBox="1">
            <a:spLocks noChangeArrowheads="1"/>
          </p:cNvSpPr>
          <p:nvPr/>
        </p:nvSpPr>
        <p:spPr bwMode="auto">
          <a:xfrm>
            <a:off x="4419600" y="46482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50000"/>
              </a:spcBef>
              <a:buFontTx/>
              <a:buNone/>
            </a:pPr>
            <a:r>
              <a:rPr lang="en-US" altLang="zh-CN" sz="2000">
                <a:ea typeface="楷体_GB2312"/>
                <a:cs typeface="楷体_GB2312"/>
              </a:rPr>
              <a:t>11 12 13 14 15 16 17 18 19 20</a:t>
            </a:r>
          </a:p>
        </p:txBody>
      </p:sp>
      <p:sp>
        <p:nvSpPr>
          <p:cNvPr id="87065" name="Text Box 2084"/>
          <p:cNvSpPr txBox="1">
            <a:spLocks noChangeArrowheads="1"/>
          </p:cNvSpPr>
          <p:nvPr/>
        </p:nvSpPr>
        <p:spPr bwMode="auto">
          <a:xfrm>
            <a:off x="4419600" y="5638800"/>
            <a:ext cx="220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50000"/>
              </a:spcBef>
              <a:buFontTx/>
              <a:buNone/>
            </a:pPr>
            <a:r>
              <a:rPr lang="en-US" altLang="zh-CN" sz="2000">
                <a:ea typeface="楷体_GB2312"/>
                <a:cs typeface="楷体_GB2312"/>
              </a:rPr>
              <a:t>21 22 23 24 25 26</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33400" y="533400"/>
            <a:ext cx="7772400" cy="533400"/>
          </a:xfrm>
        </p:spPr>
        <p:txBody>
          <a:bodyPr/>
          <a:lstStyle/>
          <a:p>
            <a:pPr algn="l">
              <a:defRPr/>
            </a:pPr>
            <a:r>
              <a:rPr lang="en-US" altLang="zh-CN" sz="2800" dirty="0" smtClean="0">
                <a:solidFill>
                  <a:srgbClr val="CC6600"/>
                </a:solidFill>
              </a:rPr>
              <a:t> </a:t>
            </a:r>
            <a:r>
              <a:rPr lang="zh-CN" altLang="en-US" sz="2800" dirty="0">
                <a:solidFill>
                  <a:srgbClr val="CC6600"/>
                </a:solidFill>
              </a:rPr>
              <a:t>稀疏矩阵</a:t>
            </a:r>
            <a:endParaRPr lang="zh-CN" altLang="en-US" sz="2800" dirty="0"/>
          </a:p>
        </p:txBody>
      </p:sp>
      <p:sp>
        <p:nvSpPr>
          <p:cNvPr id="88067" name="Rectangle 3"/>
          <p:cNvSpPr>
            <a:spLocks noGrp="1" noChangeArrowheads="1"/>
          </p:cNvSpPr>
          <p:nvPr>
            <p:ph type="body" idx="1"/>
          </p:nvPr>
        </p:nvSpPr>
        <p:spPr>
          <a:xfrm>
            <a:off x="685800" y="1143000"/>
            <a:ext cx="7772400" cy="4953000"/>
          </a:xfrm>
        </p:spPr>
        <p:txBody>
          <a:bodyPr/>
          <a:lstStyle/>
          <a:p>
            <a:pPr>
              <a:buFontTx/>
              <a:buNone/>
            </a:pPr>
            <a:r>
              <a:rPr lang="en-US" altLang="zh-CN" sz="2400" b="1" smtClean="0">
                <a:solidFill>
                  <a:srgbClr val="FF3300"/>
                </a:solidFill>
              </a:rPr>
              <a:t>[</a:t>
            </a:r>
            <a:r>
              <a:rPr lang="zh-CN" altLang="en-US" sz="2400" b="1" smtClean="0">
                <a:solidFill>
                  <a:srgbClr val="FF3300"/>
                </a:solidFill>
              </a:rPr>
              <a:t>特点</a:t>
            </a:r>
            <a:r>
              <a:rPr lang="en-US" altLang="zh-CN" sz="2400" b="1" smtClean="0">
                <a:solidFill>
                  <a:srgbClr val="FF3300"/>
                </a:solidFill>
              </a:rPr>
              <a:t>]</a:t>
            </a:r>
            <a:r>
              <a:rPr lang="en-US" altLang="zh-CN" sz="2400" b="1" smtClean="0"/>
              <a:t> </a:t>
            </a:r>
            <a:r>
              <a:rPr lang="zh-CN" altLang="en-US" sz="2400" smtClean="0"/>
              <a:t>大多数元素为零。</a:t>
            </a:r>
          </a:p>
          <a:p>
            <a:pPr>
              <a:buFontTx/>
              <a:buNone/>
            </a:pPr>
            <a:r>
              <a:rPr lang="en-US" altLang="zh-CN" sz="2400" b="1" smtClean="0">
                <a:solidFill>
                  <a:srgbClr val="FF3300"/>
                </a:solidFill>
              </a:rPr>
              <a:t>[</a:t>
            </a:r>
            <a:r>
              <a:rPr lang="zh-CN" altLang="en-US" sz="2400" b="1" smtClean="0">
                <a:solidFill>
                  <a:srgbClr val="FF3300"/>
                </a:solidFill>
              </a:rPr>
              <a:t>常用存储方法</a:t>
            </a:r>
            <a:r>
              <a:rPr lang="en-US" altLang="zh-CN" sz="2400" b="1" smtClean="0">
                <a:solidFill>
                  <a:srgbClr val="FF3300"/>
                </a:solidFill>
              </a:rPr>
              <a:t>]</a:t>
            </a:r>
            <a:r>
              <a:rPr lang="en-US" altLang="zh-CN" sz="2400" b="1" smtClean="0"/>
              <a:t>  </a:t>
            </a:r>
            <a:r>
              <a:rPr lang="zh-CN" altLang="zh-CN" sz="2400" smtClean="0"/>
              <a:t>只</a:t>
            </a:r>
            <a:r>
              <a:rPr lang="zh-CN" altLang="en-US" sz="2400" smtClean="0"/>
              <a:t>记录每一非零元素</a:t>
            </a:r>
            <a:r>
              <a:rPr lang="en-US" altLang="zh-CN" sz="2400" smtClean="0"/>
              <a:t>(i,j,a</a:t>
            </a:r>
            <a:r>
              <a:rPr lang="en-US" altLang="zh-CN" sz="2400" baseline="-25000" smtClean="0"/>
              <a:t>ij</a:t>
            </a:r>
            <a:r>
              <a:rPr lang="en-US" altLang="zh-CN" sz="2400" smtClean="0"/>
              <a:t> )</a:t>
            </a:r>
          </a:p>
          <a:p>
            <a:pPr>
              <a:buFontTx/>
              <a:buNone/>
            </a:pPr>
            <a:r>
              <a:rPr lang="en-US" altLang="zh-CN" sz="2400" smtClean="0"/>
              <a:t>                            </a:t>
            </a:r>
            <a:r>
              <a:rPr lang="zh-CN" altLang="en-US" sz="2400" smtClean="0">
                <a:solidFill>
                  <a:schemeClr val="accent2"/>
                </a:solidFill>
              </a:rPr>
              <a:t>节省空间，但丧失随机存取功能</a:t>
            </a:r>
            <a:endParaRPr lang="zh-CN" altLang="en-US" sz="2400" smtClean="0"/>
          </a:p>
          <a:p>
            <a:r>
              <a:rPr lang="zh-CN" altLang="en-US" sz="2400" smtClean="0"/>
              <a:t>顺序存储：三元组表</a:t>
            </a:r>
          </a:p>
          <a:p>
            <a:r>
              <a:rPr lang="zh-CN" altLang="en-US" sz="2400" smtClean="0"/>
              <a:t>链式存储：十字</a:t>
            </a:r>
            <a:r>
              <a:rPr lang="en-US" altLang="zh-CN" sz="2400" smtClean="0"/>
              <a:t>(</a:t>
            </a:r>
            <a:r>
              <a:rPr lang="zh-CN" altLang="en-US" sz="2400" smtClean="0"/>
              <a:t>正交</a:t>
            </a:r>
            <a:r>
              <a:rPr lang="en-US" altLang="zh-CN" sz="2400" smtClean="0"/>
              <a:t>)</a:t>
            </a:r>
            <a:r>
              <a:rPr lang="zh-CN" altLang="en-US" sz="2400" smtClean="0"/>
              <a:t>链表</a:t>
            </a:r>
            <a:r>
              <a:rPr lang="zh-CN" altLang="en-US" sz="2800" smtClean="0"/>
              <a:t> </a:t>
            </a:r>
          </a:p>
          <a:p>
            <a:pPr>
              <a:lnSpc>
                <a:spcPct val="85000"/>
              </a:lnSpc>
              <a:buFontTx/>
              <a:buNone/>
            </a:pPr>
            <a:r>
              <a:rPr lang="zh-CN" altLang="en-US" sz="2800" smtClean="0"/>
              <a:t>                 </a:t>
            </a:r>
            <a:r>
              <a:rPr lang="en-US" altLang="zh-CN" sz="2800" smtClean="0">
                <a:solidFill>
                  <a:srgbClr val="FF00FF"/>
                </a:solidFill>
              </a:rPr>
              <a:t>15</a:t>
            </a:r>
            <a:r>
              <a:rPr lang="en-US" altLang="zh-CN" sz="2800" smtClean="0"/>
              <a:t>      0      0      </a:t>
            </a:r>
            <a:r>
              <a:rPr lang="en-US" altLang="zh-CN" sz="2800" smtClean="0">
                <a:solidFill>
                  <a:srgbClr val="FF00FF"/>
                </a:solidFill>
              </a:rPr>
              <a:t>22 </a:t>
            </a:r>
            <a:r>
              <a:rPr lang="en-US" altLang="zh-CN" sz="2800" smtClean="0"/>
              <a:t>     0     </a:t>
            </a:r>
            <a:r>
              <a:rPr lang="en-US" altLang="zh-CN" sz="2800" smtClean="0">
                <a:solidFill>
                  <a:srgbClr val="FF00FF"/>
                </a:solidFill>
              </a:rPr>
              <a:t>-15</a:t>
            </a:r>
          </a:p>
          <a:p>
            <a:pPr>
              <a:lnSpc>
                <a:spcPct val="85000"/>
              </a:lnSpc>
              <a:buFontTx/>
              <a:buNone/>
            </a:pPr>
            <a:r>
              <a:rPr lang="en-US" altLang="zh-CN" sz="2800" smtClean="0"/>
              <a:t>                   0     </a:t>
            </a:r>
            <a:r>
              <a:rPr lang="en-US" altLang="zh-CN" sz="2800" smtClean="0">
                <a:solidFill>
                  <a:srgbClr val="FF00FF"/>
                </a:solidFill>
              </a:rPr>
              <a:t>11  </a:t>
            </a:r>
            <a:r>
              <a:rPr lang="en-US" altLang="zh-CN" sz="2800" smtClean="0"/>
              <a:t>   </a:t>
            </a:r>
            <a:r>
              <a:rPr lang="en-US" altLang="zh-CN" sz="2800" smtClean="0">
                <a:solidFill>
                  <a:srgbClr val="FF00FF"/>
                </a:solidFill>
              </a:rPr>
              <a:t>3</a:t>
            </a:r>
            <a:r>
              <a:rPr lang="en-US" altLang="zh-CN" sz="2800" smtClean="0"/>
              <a:t>       0       0       0</a:t>
            </a:r>
          </a:p>
          <a:p>
            <a:pPr>
              <a:lnSpc>
                <a:spcPct val="85000"/>
              </a:lnSpc>
              <a:buFontTx/>
              <a:buNone/>
            </a:pPr>
            <a:r>
              <a:rPr lang="en-US" altLang="zh-CN" sz="2800" smtClean="0"/>
              <a:t>                   0      0      0       </a:t>
            </a:r>
            <a:r>
              <a:rPr lang="en-US" altLang="zh-CN" sz="2800" smtClean="0">
                <a:solidFill>
                  <a:srgbClr val="FF00FF"/>
                </a:solidFill>
              </a:rPr>
              <a:t>-6</a:t>
            </a:r>
            <a:r>
              <a:rPr lang="en-US" altLang="zh-CN" sz="2800" smtClean="0"/>
              <a:t>      0       0</a:t>
            </a:r>
          </a:p>
          <a:p>
            <a:pPr>
              <a:lnSpc>
                <a:spcPct val="85000"/>
              </a:lnSpc>
              <a:buFontTx/>
              <a:buNone/>
            </a:pPr>
            <a:r>
              <a:rPr lang="en-US" altLang="zh-CN" sz="2800" smtClean="0"/>
              <a:t>                   0      0      0        0      0       0</a:t>
            </a:r>
          </a:p>
          <a:p>
            <a:pPr>
              <a:lnSpc>
                <a:spcPct val="85000"/>
              </a:lnSpc>
              <a:buFontTx/>
              <a:buNone/>
            </a:pPr>
            <a:r>
              <a:rPr lang="en-US" altLang="zh-CN" sz="2800" smtClean="0"/>
              <a:t>                 </a:t>
            </a:r>
            <a:r>
              <a:rPr lang="en-US" altLang="zh-CN" sz="2800" smtClean="0">
                <a:solidFill>
                  <a:srgbClr val="FF00FF"/>
                </a:solidFill>
              </a:rPr>
              <a:t>91   </a:t>
            </a:r>
            <a:r>
              <a:rPr lang="en-US" altLang="zh-CN" sz="2800" smtClean="0"/>
              <a:t>   0      0        0      0       0</a:t>
            </a:r>
          </a:p>
          <a:p>
            <a:pPr>
              <a:lnSpc>
                <a:spcPct val="85000"/>
              </a:lnSpc>
              <a:buFontTx/>
              <a:buNone/>
            </a:pPr>
            <a:r>
              <a:rPr lang="en-US" altLang="zh-CN" sz="2800" smtClean="0"/>
              <a:t>                   0      0     </a:t>
            </a:r>
            <a:r>
              <a:rPr lang="en-US" altLang="zh-CN" sz="2800" smtClean="0">
                <a:solidFill>
                  <a:srgbClr val="FF00FF"/>
                </a:solidFill>
              </a:rPr>
              <a:t>28</a:t>
            </a:r>
            <a:r>
              <a:rPr lang="en-US" altLang="zh-CN" sz="2800" smtClean="0"/>
              <a:t>       0      0       0</a:t>
            </a:r>
          </a:p>
        </p:txBody>
      </p:sp>
      <p:sp>
        <p:nvSpPr>
          <p:cNvPr id="88068" name="Line 4"/>
          <p:cNvSpPr>
            <a:spLocks noChangeShapeType="1"/>
          </p:cNvSpPr>
          <p:nvPr/>
        </p:nvSpPr>
        <p:spPr bwMode="auto">
          <a:xfrm>
            <a:off x="1905000" y="3352800"/>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69" name="Line 5"/>
          <p:cNvSpPr>
            <a:spLocks noChangeShapeType="1"/>
          </p:cNvSpPr>
          <p:nvPr/>
        </p:nvSpPr>
        <p:spPr bwMode="auto">
          <a:xfrm>
            <a:off x="1905000" y="33528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0" name="Line 8"/>
          <p:cNvSpPr>
            <a:spLocks noChangeShapeType="1"/>
          </p:cNvSpPr>
          <p:nvPr/>
        </p:nvSpPr>
        <p:spPr bwMode="auto">
          <a:xfrm>
            <a:off x="1905000" y="60198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1" name="Line 9"/>
          <p:cNvSpPr>
            <a:spLocks noChangeShapeType="1"/>
          </p:cNvSpPr>
          <p:nvPr/>
        </p:nvSpPr>
        <p:spPr bwMode="auto">
          <a:xfrm>
            <a:off x="6934200" y="3352800"/>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2" name="Line 10"/>
          <p:cNvSpPr>
            <a:spLocks noChangeShapeType="1"/>
          </p:cNvSpPr>
          <p:nvPr/>
        </p:nvSpPr>
        <p:spPr bwMode="auto">
          <a:xfrm flipH="1">
            <a:off x="6705600" y="33528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3" name="Line 11"/>
          <p:cNvSpPr>
            <a:spLocks noChangeShapeType="1"/>
          </p:cNvSpPr>
          <p:nvPr/>
        </p:nvSpPr>
        <p:spPr bwMode="auto">
          <a:xfrm flipH="1">
            <a:off x="6705600" y="60198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4" name="Text Box 12"/>
          <p:cNvSpPr txBox="1">
            <a:spLocks noChangeArrowheads="1"/>
          </p:cNvSpPr>
          <p:nvPr/>
        </p:nvSpPr>
        <p:spPr bwMode="auto">
          <a:xfrm>
            <a:off x="7086600" y="5715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50000"/>
              </a:spcBef>
              <a:buFontTx/>
              <a:buNone/>
            </a:pPr>
            <a:r>
              <a:rPr lang="en-US" altLang="zh-CN" sz="2400">
                <a:ea typeface="楷体_GB2312"/>
                <a:cs typeface="楷体_GB2312"/>
              </a:rPr>
              <a:t>6</a:t>
            </a:r>
            <a:r>
              <a:rPr lang="en-US" altLang="zh-CN" sz="2400">
                <a:ea typeface="楷体_GB2312"/>
                <a:cs typeface="楷体_GB2312"/>
                <a:sym typeface="Symbol" panose="05050102010706020507" pitchFamily="18" charset="2"/>
              </a:rPr>
              <a:t>6</a:t>
            </a:r>
            <a:endParaRPr lang="en-US" altLang="zh-CN" sz="2400">
              <a:ea typeface="楷体_GB2312"/>
              <a:cs typeface="楷体_GB231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1371600" y="152400"/>
            <a:ext cx="54102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4000" smtClean="0">
                <a:effectLst/>
              </a:rPr>
              <a:t>5.4</a:t>
            </a:r>
            <a:r>
              <a:rPr lang="en-US" altLang="zh-CN" sz="4000" smtClean="0">
                <a:effectLst/>
                <a:cs typeface="Arial" panose="020B0604020202020204" pitchFamily="34" charset="0"/>
              </a:rPr>
              <a:t>  </a:t>
            </a:r>
            <a:r>
              <a:rPr lang="en-US" altLang="zh-CN" sz="4000" smtClean="0">
                <a:effectLst/>
              </a:rPr>
              <a:t> </a:t>
            </a:r>
            <a:r>
              <a:rPr lang="zh-CN" altLang="en-US" sz="4000" smtClean="0">
                <a:effectLst/>
                <a:latin typeface="楷体_GB2312"/>
                <a:ea typeface="楷体_GB2312"/>
                <a:cs typeface="楷体_GB2312"/>
              </a:rPr>
              <a:t>广义表</a:t>
            </a:r>
          </a:p>
        </p:txBody>
      </p:sp>
      <p:sp>
        <p:nvSpPr>
          <p:cNvPr id="89091" name="Rectangle 3"/>
          <p:cNvSpPr>
            <a:spLocks noGrp="1" noChangeArrowheads="1"/>
          </p:cNvSpPr>
          <p:nvPr>
            <p:ph/>
          </p:nvPr>
        </p:nvSpPr>
        <p:spPr>
          <a:xfrm>
            <a:off x="152400" y="1143000"/>
            <a:ext cx="8812213" cy="5165725"/>
          </a:xfrm>
        </p:spPr>
        <p:txBody>
          <a:bodyPr/>
          <a:lstStyle/>
          <a:p>
            <a:pPr marL="0" indent="0" eaLnBrk="1" hangingPunct="1">
              <a:lnSpc>
                <a:spcPct val="110000"/>
              </a:lnSpc>
              <a:buFont typeface="Wingdings" panose="05000000000000000000" pitchFamily="2" charset="2"/>
              <a:buNone/>
            </a:pPr>
            <a:r>
              <a:rPr lang="zh-CN" altLang="en-US" smtClean="0">
                <a:latin typeface="宋体" panose="02010600030101010101" pitchFamily="2" charset="-122"/>
              </a:rPr>
              <a:t>    </a:t>
            </a:r>
            <a:r>
              <a:rPr lang="zh-CN" altLang="en-US" sz="2400" b="1" smtClean="0">
                <a:latin typeface="宋体" panose="02010600030101010101" pitchFamily="2" charset="-122"/>
              </a:rPr>
              <a:t>广义表是线性表的推广和扩充，在人工智能领域中广泛应用。</a:t>
            </a:r>
          </a:p>
          <a:p>
            <a:pPr marL="0" indent="0" eaLnBrk="1" hangingPunct="1">
              <a:lnSpc>
                <a:spcPct val="110000"/>
              </a:lnSpc>
              <a:buFont typeface="Wingdings" panose="05000000000000000000" pitchFamily="2" charset="2"/>
              <a:buNone/>
            </a:pPr>
            <a:r>
              <a:rPr lang="zh-CN" altLang="en-US" sz="2400" b="1" smtClean="0"/>
              <a:t>        线性表定义为</a:t>
            </a:r>
            <a:r>
              <a:rPr lang="en-US" altLang="zh-CN" sz="2400" b="1" smtClean="0"/>
              <a:t>n(n≧0 )</a:t>
            </a:r>
            <a:r>
              <a:rPr lang="zh-CN" altLang="en-US" sz="2400" b="1" smtClean="0"/>
              <a:t>个元素</a:t>
            </a:r>
            <a:r>
              <a:rPr lang="en-US" altLang="zh-CN" sz="2400" b="1" smtClean="0"/>
              <a:t>a</a:t>
            </a:r>
            <a:r>
              <a:rPr lang="en-US" altLang="zh-CN" sz="2400" b="1" baseline="-20000" smtClean="0"/>
              <a:t>1</a:t>
            </a:r>
            <a:r>
              <a:rPr lang="en-US" altLang="zh-CN" sz="2400" b="1" smtClean="0"/>
              <a:t>, a</a:t>
            </a:r>
            <a:r>
              <a:rPr lang="en-US" altLang="zh-CN" sz="2400" b="1" baseline="-20000" smtClean="0"/>
              <a:t>2 </a:t>
            </a:r>
            <a:r>
              <a:rPr lang="en-US" altLang="zh-CN" sz="2400" b="1" smtClean="0"/>
              <a:t>,…, a</a:t>
            </a:r>
            <a:r>
              <a:rPr lang="en-US" altLang="zh-CN" sz="2400" b="1" baseline="-20000" smtClean="0"/>
              <a:t>n</a:t>
            </a:r>
            <a:r>
              <a:rPr lang="zh-CN" altLang="en-US" sz="2400" b="1" smtClean="0"/>
              <a:t>的有穷序列，该序列中的所有元素具有相同的数据类型且只能是原子项</a:t>
            </a:r>
            <a:r>
              <a:rPr lang="en-US" altLang="zh-CN" sz="2400" b="1" smtClean="0"/>
              <a:t>(Atom)</a:t>
            </a:r>
            <a:r>
              <a:rPr lang="zh-CN" altLang="en-US" sz="2400" b="1" smtClean="0"/>
              <a:t>。所谓</a:t>
            </a:r>
            <a:r>
              <a:rPr lang="zh-CN" altLang="en-US" sz="2400" b="1" smtClean="0">
                <a:solidFill>
                  <a:schemeClr val="folHlink"/>
                </a:solidFill>
              </a:rPr>
              <a:t>原子项可以是一个数或一个结构，是指结构上不可再分的</a:t>
            </a:r>
            <a:r>
              <a:rPr lang="zh-CN" altLang="en-US" sz="2400" b="1" smtClean="0"/>
              <a:t>。而广义表的元素可以是原子的，也可以是具有其自身结构。</a:t>
            </a:r>
          </a:p>
          <a:p>
            <a:pPr marL="0" indent="0" eaLnBrk="1" hangingPunct="1">
              <a:lnSpc>
                <a:spcPct val="110000"/>
              </a:lnSpc>
              <a:buFont typeface="Wingdings" panose="05000000000000000000" pitchFamily="2" charset="2"/>
              <a:buNone/>
            </a:pPr>
            <a:r>
              <a:rPr lang="zh-CN" altLang="en-US" sz="2400" b="1" smtClean="0">
                <a:solidFill>
                  <a:schemeClr val="hlink"/>
                </a:solidFill>
              </a:rPr>
              <a:t>       </a:t>
            </a:r>
            <a:r>
              <a:rPr lang="zh-CN" altLang="en-US" sz="2400" b="1" smtClean="0">
                <a:solidFill>
                  <a:schemeClr val="folHlink"/>
                </a:solidFill>
              </a:rPr>
              <a:t>广义表</a:t>
            </a:r>
            <a:r>
              <a:rPr lang="en-US" altLang="zh-CN" sz="2400" b="1" smtClean="0"/>
              <a:t>(</a:t>
            </a:r>
            <a:r>
              <a:rPr lang="en-US" altLang="zh-CN" sz="2400" b="1" smtClean="0">
                <a:solidFill>
                  <a:schemeClr val="accent1"/>
                </a:solidFill>
              </a:rPr>
              <a:t>Lists</a:t>
            </a:r>
            <a:r>
              <a:rPr lang="zh-CN" altLang="en-US" sz="2400" smtClean="0"/>
              <a:t>，</a:t>
            </a:r>
            <a:r>
              <a:rPr lang="zh-CN" altLang="en-US" sz="2400" b="1" smtClean="0">
                <a:solidFill>
                  <a:schemeClr val="folHlink"/>
                </a:solidFill>
              </a:rPr>
              <a:t>又称为列表</a:t>
            </a:r>
            <a:r>
              <a:rPr lang="zh-CN" altLang="en-US" sz="2400" b="1" smtClean="0">
                <a:solidFill>
                  <a:schemeClr val="hlink"/>
                </a:solidFill>
              </a:rPr>
              <a:t> </a:t>
            </a:r>
            <a:r>
              <a:rPr lang="en-US" altLang="zh-CN" sz="2400" b="1" smtClean="0"/>
              <a:t>)</a:t>
            </a:r>
            <a:r>
              <a:rPr lang="zh-CN" altLang="en-US" sz="2400" b="1" smtClean="0"/>
              <a:t>：是由</a:t>
            </a:r>
            <a:r>
              <a:rPr lang="en-US" altLang="zh-CN" sz="2400" b="1" smtClean="0"/>
              <a:t>n(n </a:t>
            </a:r>
            <a:r>
              <a:rPr lang="en-US" altLang="zh-CN" sz="2400" b="1" smtClean="0">
                <a:ea typeface="Arial Unicode MS" pitchFamily="34" charset="-122"/>
              </a:rPr>
              <a:t>≧</a:t>
            </a:r>
            <a:r>
              <a:rPr lang="en-US" altLang="zh-CN" sz="2400" b="1" smtClean="0"/>
              <a:t>0)</a:t>
            </a:r>
            <a:r>
              <a:rPr lang="zh-CN" altLang="en-US" sz="2400" b="1" smtClean="0"/>
              <a:t>个元素组成的有穷序列： </a:t>
            </a:r>
            <a:r>
              <a:rPr lang="en-US" altLang="zh-CN" sz="2400" b="1" smtClean="0"/>
              <a:t>LS=(a</a:t>
            </a:r>
            <a:r>
              <a:rPr lang="en-US" altLang="zh-CN" sz="2400" b="1" baseline="-18000" smtClean="0"/>
              <a:t>1</a:t>
            </a:r>
            <a:r>
              <a:rPr lang="zh-CN" altLang="en-US" sz="2400" b="1" smtClean="0"/>
              <a:t>，</a:t>
            </a:r>
            <a:r>
              <a:rPr lang="en-US" altLang="zh-CN" sz="2400" b="1" smtClean="0"/>
              <a:t>a</a:t>
            </a:r>
            <a:r>
              <a:rPr lang="en-US" altLang="zh-CN" sz="2400" b="1" baseline="-18000" smtClean="0"/>
              <a:t>2</a:t>
            </a:r>
            <a:r>
              <a:rPr lang="zh-CN" altLang="en-US" sz="2400" b="1" smtClean="0"/>
              <a:t>，</a:t>
            </a:r>
            <a:r>
              <a:rPr lang="en-US" altLang="zh-CN" sz="2400" b="1" smtClean="0">
                <a:ea typeface="Arial Unicode MS" pitchFamily="34" charset="-122"/>
              </a:rPr>
              <a:t>…</a:t>
            </a:r>
            <a:r>
              <a:rPr lang="zh-CN" altLang="en-US" sz="2400" b="1" smtClean="0"/>
              <a:t>，</a:t>
            </a:r>
            <a:r>
              <a:rPr lang="en-US" altLang="zh-CN" sz="2400" b="1" smtClean="0"/>
              <a:t>a</a:t>
            </a:r>
            <a:r>
              <a:rPr lang="en-US" altLang="zh-CN" sz="2400" b="1" baseline="-18000" smtClean="0"/>
              <a:t>n</a:t>
            </a:r>
            <a:r>
              <a:rPr lang="en-US" altLang="zh-CN" sz="2400" b="1" smtClean="0"/>
              <a:t>)</a:t>
            </a:r>
          </a:p>
          <a:p>
            <a:pPr marL="381000" lvl="1" indent="0" eaLnBrk="1" hangingPunct="1">
              <a:lnSpc>
                <a:spcPct val="110000"/>
              </a:lnSpc>
              <a:buFontTx/>
              <a:buNone/>
            </a:pPr>
            <a:r>
              <a:rPr lang="zh-CN" altLang="en-US" sz="2400" b="1" smtClean="0"/>
              <a:t>其中</a:t>
            </a:r>
            <a:r>
              <a:rPr lang="en-US" altLang="zh-CN" sz="2400" b="1" smtClean="0"/>
              <a:t>a</a:t>
            </a:r>
            <a:r>
              <a:rPr lang="en-US" altLang="zh-CN" sz="2400" b="1" baseline="-18000" smtClean="0"/>
              <a:t>i</a:t>
            </a:r>
            <a:r>
              <a:rPr lang="zh-CN" altLang="en-US" sz="2400" b="1" smtClean="0"/>
              <a:t>或者是原子项，或者是一个广义表。</a:t>
            </a:r>
            <a:r>
              <a:rPr lang="en-US" altLang="zh-CN" sz="2400" b="1" smtClean="0"/>
              <a:t>LS</a:t>
            </a:r>
            <a:r>
              <a:rPr lang="zh-CN" altLang="en-US" sz="2400" b="1" smtClean="0"/>
              <a:t>是广义表的名字，</a:t>
            </a:r>
            <a:r>
              <a:rPr lang="en-US" altLang="zh-CN" sz="2400" b="1" smtClean="0"/>
              <a:t>n</a:t>
            </a:r>
            <a:r>
              <a:rPr lang="zh-CN" altLang="en-US" sz="2400" b="1" smtClean="0"/>
              <a:t>为它的长度。若</a:t>
            </a:r>
            <a:r>
              <a:rPr lang="en-US" altLang="zh-CN" sz="2400" b="1" smtClean="0"/>
              <a:t>a</a:t>
            </a:r>
            <a:r>
              <a:rPr lang="en-US" altLang="zh-CN" sz="2400" b="1" baseline="-18000" smtClean="0"/>
              <a:t>i</a:t>
            </a:r>
            <a:r>
              <a:rPr lang="zh-CN" altLang="en-US" sz="2400" b="1" smtClean="0"/>
              <a:t>是广义表，则称为</a:t>
            </a:r>
            <a:r>
              <a:rPr lang="en-US" altLang="zh-CN" sz="2400" b="1" smtClean="0"/>
              <a:t>LS</a:t>
            </a:r>
            <a:r>
              <a:rPr lang="zh-CN" altLang="en-US" sz="2400" b="1" smtClean="0"/>
              <a:t>的子表。</a:t>
            </a:r>
          </a:p>
          <a:p>
            <a:pPr marL="0" indent="0" eaLnBrk="1" hangingPunct="1">
              <a:lnSpc>
                <a:spcPct val="110000"/>
              </a:lnSpc>
              <a:buFont typeface="Wingdings" panose="05000000000000000000" pitchFamily="2" charset="2"/>
              <a:buNone/>
            </a:pPr>
            <a:r>
              <a:rPr lang="zh-CN" altLang="en-US" sz="2400" b="1" smtClean="0"/>
              <a:t>习惯上：原子用</a:t>
            </a:r>
            <a:r>
              <a:rPr lang="zh-CN" altLang="en-US" sz="2400" b="1" smtClean="0">
                <a:solidFill>
                  <a:schemeClr val="folHlink"/>
                </a:solidFill>
              </a:rPr>
              <a:t>小写字母</a:t>
            </a:r>
            <a:r>
              <a:rPr lang="zh-CN" altLang="en-US" sz="2400" b="1" smtClean="0"/>
              <a:t>，子表用</a:t>
            </a:r>
            <a:r>
              <a:rPr lang="zh-CN" altLang="en-US" sz="2400" b="1" smtClean="0">
                <a:solidFill>
                  <a:schemeClr val="folHlink"/>
                </a:solidFill>
              </a:rPr>
              <a:t>大写字母</a:t>
            </a:r>
            <a:r>
              <a:rPr lang="zh-CN" altLang="en-US" sz="2400" b="1" smtClean="0"/>
              <a:t>。</a:t>
            </a:r>
          </a:p>
          <a:p>
            <a:pPr marL="0" indent="0" eaLnBrk="1" hangingPunct="1">
              <a:lnSpc>
                <a:spcPct val="110000"/>
              </a:lnSpc>
              <a:buFont typeface="Wingdings" panose="05000000000000000000" pitchFamily="2" charset="2"/>
              <a:buNone/>
            </a:pPr>
            <a:endParaRPr lang="en-US" altLang="zh-CN" sz="2800" b="1" smtClean="0"/>
          </a:p>
        </p:txBody>
      </p:sp>
    </p:spTree>
  </p:cSld>
  <p:clrMapOvr>
    <a:masterClrMapping/>
  </p:clrMapOvr>
  <p:transition spd="slow">
    <p:blinds/>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p:nvPr>
        </p:nvSpPr>
        <p:spPr>
          <a:xfrm>
            <a:off x="152400" y="115888"/>
            <a:ext cx="8812213" cy="2881312"/>
          </a:xfrm>
        </p:spPr>
        <p:txBody>
          <a:bodyPr/>
          <a:lstStyle/>
          <a:p>
            <a:pPr marL="0" indent="0" eaLnBrk="1" hangingPunct="1">
              <a:lnSpc>
                <a:spcPct val="110000"/>
              </a:lnSpc>
              <a:buFont typeface="Wingdings" panose="05000000000000000000" pitchFamily="2" charset="2"/>
              <a:buNone/>
            </a:pPr>
            <a:r>
              <a:rPr lang="zh-CN" altLang="en-US" sz="2400" b="1" smtClean="0"/>
              <a:t>若广义表</a:t>
            </a:r>
            <a:r>
              <a:rPr lang="en-US" altLang="zh-CN" sz="2400" b="1" smtClean="0"/>
              <a:t>LS</a:t>
            </a:r>
            <a:r>
              <a:rPr lang="zh-CN" altLang="en-US" sz="2400" b="1" smtClean="0"/>
              <a:t>非空时：</a:t>
            </a:r>
          </a:p>
          <a:p>
            <a:pPr marL="381000" lvl="1" indent="0" eaLnBrk="1" hangingPunct="1">
              <a:lnSpc>
                <a:spcPct val="110000"/>
              </a:lnSpc>
              <a:buFontTx/>
              <a:buNone/>
            </a:pPr>
            <a:r>
              <a:rPr lang="zh-CN" altLang="en-US" sz="2400" b="1" smtClean="0">
                <a:solidFill>
                  <a:schemeClr val="folHlink"/>
                </a:solidFill>
                <a:latin typeface="宋体" panose="02010600030101010101" pitchFamily="2" charset="-122"/>
                <a:cs typeface="Times New Roman" panose="02020603050405020304" pitchFamily="18" charset="0"/>
              </a:rPr>
              <a:t>◆</a:t>
            </a:r>
            <a:r>
              <a:rPr lang="zh-CN" altLang="en-US" sz="2400" b="1" smtClean="0">
                <a:solidFill>
                  <a:schemeClr val="hlink"/>
                </a:solidFill>
                <a:cs typeface="Times New Roman" panose="02020603050405020304" pitchFamily="18" charset="0"/>
              </a:rPr>
              <a:t> </a:t>
            </a:r>
            <a:r>
              <a:rPr lang="en-US" altLang="zh-CN" sz="2400" b="1" smtClean="0">
                <a:solidFill>
                  <a:schemeClr val="folHlink"/>
                </a:solidFill>
              </a:rPr>
              <a:t>a</a:t>
            </a:r>
            <a:r>
              <a:rPr lang="en-US" altLang="zh-CN" sz="2400" b="1" baseline="-18000" smtClean="0">
                <a:solidFill>
                  <a:schemeClr val="folHlink"/>
                </a:solidFill>
              </a:rPr>
              <a:t>1</a:t>
            </a:r>
            <a:r>
              <a:rPr lang="en-US" altLang="zh-CN" sz="2400" b="1" smtClean="0"/>
              <a:t>(</a:t>
            </a:r>
            <a:r>
              <a:rPr lang="zh-CN" altLang="en-US" sz="2400" b="1" smtClean="0"/>
              <a:t>表中第一个元素</a:t>
            </a:r>
            <a:r>
              <a:rPr lang="en-US" altLang="zh-CN" sz="2400" b="1" smtClean="0"/>
              <a:t>)</a:t>
            </a:r>
            <a:r>
              <a:rPr lang="zh-CN" altLang="en-US" sz="2400" b="1" smtClean="0"/>
              <a:t>称为</a:t>
            </a:r>
            <a:r>
              <a:rPr lang="zh-CN" altLang="en-US" sz="2400" b="1" smtClean="0">
                <a:solidFill>
                  <a:schemeClr val="folHlink"/>
                </a:solidFill>
              </a:rPr>
              <a:t>表头</a:t>
            </a:r>
            <a:r>
              <a:rPr lang="zh-CN" altLang="en-US" sz="2400" b="1" smtClean="0">
                <a:cs typeface="Times New Roman" panose="02020603050405020304" pitchFamily="18" charset="0"/>
              </a:rPr>
              <a:t>；</a:t>
            </a:r>
          </a:p>
          <a:p>
            <a:pPr marL="381000" lvl="1" indent="0" eaLnBrk="1" hangingPunct="1">
              <a:lnSpc>
                <a:spcPct val="110000"/>
              </a:lnSpc>
              <a:buFontTx/>
              <a:buNone/>
            </a:pPr>
            <a:r>
              <a:rPr lang="zh-CN" altLang="en-US" sz="2400" b="1" smtClean="0">
                <a:solidFill>
                  <a:schemeClr val="folHlink"/>
                </a:solidFill>
                <a:latin typeface="宋体" panose="02010600030101010101" pitchFamily="2" charset="-122"/>
                <a:cs typeface="Times New Roman" panose="02020603050405020304" pitchFamily="18" charset="0"/>
              </a:rPr>
              <a:t>◆</a:t>
            </a:r>
            <a:r>
              <a:rPr lang="zh-CN" altLang="en-US" sz="2400" b="1" smtClean="0">
                <a:solidFill>
                  <a:schemeClr val="folHlink"/>
                </a:solidFill>
                <a:cs typeface="Times New Roman" panose="02020603050405020304" pitchFamily="18" charset="0"/>
              </a:rPr>
              <a:t> </a:t>
            </a:r>
            <a:r>
              <a:rPr lang="zh-CN" altLang="en-US" sz="2400" b="1" smtClean="0"/>
              <a:t>其余元素组成的子表称为</a:t>
            </a:r>
            <a:r>
              <a:rPr lang="zh-CN" altLang="en-US" sz="2400" b="1" smtClean="0">
                <a:solidFill>
                  <a:schemeClr val="folHlink"/>
                </a:solidFill>
              </a:rPr>
              <a:t>表尾</a:t>
            </a:r>
            <a:r>
              <a:rPr lang="zh-CN" altLang="en-US" sz="2400" b="1" smtClean="0">
                <a:cs typeface="Times New Roman" panose="02020603050405020304" pitchFamily="18" charset="0"/>
              </a:rPr>
              <a:t>；</a:t>
            </a:r>
            <a:r>
              <a:rPr lang="en-US" altLang="zh-CN" sz="2400" b="1" smtClean="0"/>
              <a:t>(a</a:t>
            </a:r>
            <a:r>
              <a:rPr lang="en-US" altLang="zh-CN" sz="2400" b="1" baseline="-18000" smtClean="0"/>
              <a:t>2</a:t>
            </a:r>
            <a:r>
              <a:rPr lang="zh-CN" altLang="en-US" sz="2400" b="1" smtClean="0"/>
              <a:t>，</a:t>
            </a:r>
            <a:r>
              <a:rPr lang="en-US" altLang="zh-CN" sz="2400" b="1" smtClean="0"/>
              <a:t>a</a:t>
            </a:r>
            <a:r>
              <a:rPr lang="en-US" altLang="zh-CN" sz="2400" b="1" baseline="-18000" smtClean="0"/>
              <a:t>3</a:t>
            </a:r>
            <a:r>
              <a:rPr lang="zh-CN" altLang="en-US" sz="2400" b="1" smtClean="0"/>
              <a:t>，</a:t>
            </a:r>
            <a:r>
              <a:rPr lang="en-US" altLang="zh-CN" sz="2400" b="1" smtClean="0">
                <a:ea typeface="Arial Unicode MS" pitchFamily="34" charset="-122"/>
              </a:rPr>
              <a:t>…</a:t>
            </a:r>
            <a:r>
              <a:rPr lang="zh-CN" altLang="en-US" sz="2400" b="1" smtClean="0"/>
              <a:t>，</a:t>
            </a:r>
            <a:r>
              <a:rPr lang="en-US" altLang="zh-CN" sz="2400" b="1" smtClean="0"/>
              <a:t>a</a:t>
            </a:r>
            <a:r>
              <a:rPr lang="en-US" altLang="zh-CN" sz="2400" b="1" baseline="-18000" smtClean="0"/>
              <a:t>n</a:t>
            </a:r>
            <a:r>
              <a:rPr lang="en-US" altLang="zh-CN" sz="2400" b="1" smtClean="0"/>
              <a:t>)</a:t>
            </a:r>
            <a:endParaRPr lang="en-US" altLang="zh-CN" sz="2400" b="1" smtClean="0">
              <a:cs typeface="Times New Roman" panose="02020603050405020304" pitchFamily="18" charset="0"/>
            </a:endParaRPr>
          </a:p>
          <a:p>
            <a:pPr marL="381000" lvl="1" indent="0" eaLnBrk="1" hangingPunct="1">
              <a:lnSpc>
                <a:spcPct val="110000"/>
              </a:lnSpc>
              <a:buFontTx/>
              <a:buNone/>
            </a:pPr>
            <a:r>
              <a:rPr lang="en-US" altLang="zh-CN" sz="2400" b="1" smtClean="0">
                <a:solidFill>
                  <a:schemeClr val="folHlink"/>
                </a:solidFill>
                <a:latin typeface="宋体" panose="02010600030101010101" pitchFamily="2" charset="-122"/>
                <a:cs typeface="Times New Roman" panose="02020603050405020304" pitchFamily="18" charset="0"/>
              </a:rPr>
              <a:t>◆</a:t>
            </a:r>
            <a:r>
              <a:rPr lang="en-US" altLang="zh-CN" sz="2400" b="1" smtClean="0">
                <a:solidFill>
                  <a:schemeClr val="folHlink"/>
                </a:solidFill>
                <a:cs typeface="Times New Roman" panose="02020603050405020304" pitchFamily="18" charset="0"/>
              </a:rPr>
              <a:t> </a:t>
            </a:r>
            <a:r>
              <a:rPr lang="zh-CN" altLang="en-US" sz="2400" b="1" smtClean="0"/>
              <a:t>广义表中所包含的元素</a:t>
            </a:r>
            <a:r>
              <a:rPr lang="en-US" altLang="zh-CN" sz="2400" b="1" smtClean="0"/>
              <a:t>(</a:t>
            </a:r>
            <a:r>
              <a:rPr lang="zh-CN" altLang="en-US" sz="2400" b="1" smtClean="0"/>
              <a:t>包括原子和子表</a:t>
            </a:r>
            <a:r>
              <a:rPr lang="en-US" altLang="zh-CN" sz="2400" b="1" smtClean="0"/>
              <a:t>)</a:t>
            </a:r>
            <a:r>
              <a:rPr lang="zh-CN" altLang="en-US" sz="2400" b="1" smtClean="0"/>
              <a:t>的个数称为表的长 度。</a:t>
            </a:r>
          </a:p>
          <a:p>
            <a:pPr marL="381000" lvl="1" indent="0" eaLnBrk="1" hangingPunct="1">
              <a:lnSpc>
                <a:spcPct val="110000"/>
              </a:lnSpc>
              <a:buFontTx/>
              <a:buNone/>
            </a:pPr>
            <a:r>
              <a:rPr lang="zh-CN" altLang="en-US" sz="2400" b="1" smtClean="0">
                <a:solidFill>
                  <a:schemeClr val="folHlink"/>
                </a:solidFill>
                <a:latin typeface="宋体" panose="02010600030101010101" pitchFamily="2" charset="-122"/>
                <a:cs typeface="Times New Roman" panose="02020603050405020304" pitchFamily="18" charset="0"/>
              </a:rPr>
              <a:t>◆</a:t>
            </a:r>
            <a:r>
              <a:rPr lang="zh-CN" altLang="en-US" sz="2400" b="1" smtClean="0">
                <a:solidFill>
                  <a:schemeClr val="folHlink"/>
                </a:solidFill>
                <a:cs typeface="Times New Roman" panose="02020603050405020304" pitchFamily="18" charset="0"/>
              </a:rPr>
              <a:t> </a:t>
            </a:r>
            <a:r>
              <a:rPr lang="zh-CN" altLang="en-US" sz="2400" b="1" smtClean="0"/>
              <a:t>广义表中括号的最大层数称为表深 </a:t>
            </a:r>
            <a:r>
              <a:rPr lang="en-US" altLang="zh-CN" sz="2400" b="1" smtClean="0"/>
              <a:t>(</a:t>
            </a:r>
            <a:r>
              <a:rPr lang="zh-CN" altLang="en-US" sz="2400" b="1" smtClean="0"/>
              <a:t>度</a:t>
            </a:r>
            <a:r>
              <a:rPr lang="en-US" altLang="zh-CN" sz="2400" b="1" smtClean="0"/>
              <a:t>)</a:t>
            </a:r>
            <a:r>
              <a:rPr lang="zh-CN" altLang="en-US" sz="2400" b="1" smtClean="0"/>
              <a:t>。</a:t>
            </a:r>
          </a:p>
        </p:txBody>
      </p:sp>
      <p:graphicFrame>
        <p:nvGraphicFramePr>
          <p:cNvPr id="3" name="Group 4"/>
          <p:cNvGraphicFramePr>
            <a:graphicFrameLocks noGrp="1"/>
          </p:cNvGraphicFramePr>
          <p:nvPr/>
        </p:nvGraphicFramePr>
        <p:xfrm>
          <a:off x="679450" y="3479800"/>
          <a:ext cx="4252913" cy="3262313"/>
        </p:xfrm>
        <a:graphic>
          <a:graphicData uri="http://schemas.openxmlformats.org/drawingml/2006/table">
            <a:tbl>
              <a:tblPr/>
              <a:tblGrid>
                <a:gridCol w="1947863">
                  <a:extLst>
                    <a:ext uri="{9D8B030D-6E8A-4147-A177-3AD203B41FA5}">
                      <a16:colId xmlns:a16="http://schemas.microsoft.com/office/drawing/2014/main" val="1656298137"/>
                    </a:ext>
                  </a:extLst>
                </a:gridCol>
                <a:gridCol w="1152525">
                  <a:extLst>
                    <a:ext uri="{9D8B030D-6E8A-4147-A177-3AD203B41FA5}">
                      <a16:colId xmlns:a16="http://schemas.microsoft.com/office/drawing/2014/main" val="3591517242"/>
                    </a:ext>
                  </a:extLst>
                </a:gridCol>
                <a:gridCol w="1152525">
                  <a:extLst>
                    <a:ext uri="{9D8B030D-6E8A-4147-A177-3AD203B41FA5}">
                      <a16:colId xmlns:a16="http://schemas.microsoft.com/office/drawing/2014/main" val="2963430836"/>
                    </a:ext>
                  </a:extLst>
                </a:gridCol>
              </a:tblGrid>
              <a:tr h="518315">
                <a:tc>
                  <a:txBody>
                    <a:bodyPr/>
                    <a:lstStyle>
                      <a:lvl1pPr>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广  义  表</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表长</a:t>
                      </a: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表深</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45699753"/>
                  </a:ext>
                </a:extLst>
              </a:tr>
              <a:tr h="457333">
                <a:tc>
                  <a:txBody>
                    <a:bodyPr/>
                    <a:lstStyle>
                      <a:lvl1pPr>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17273062"/>
                  </a:ext>
                </a:extLst>
              </a:tr>
              <a:tr h="457333">
                <a:tc>
                  <a:txBody>
                    <a:bodyPr/>
                    <a:lstStyle>
                      <a:lvl1pPr>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21576165"/>
                  </a:ext>
                </a:extLst>
              </a:tr>
              <a:tr h="457333">
                <a:tc>
                  <a:txBody>
                    <a:bodyPr/>
                    <a:lstStyle>
                      <a:lvl1pPr>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C=(a,(b,c,d))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82665274"/>
                  </a:ext>
                </a:extLst>
              </a:tr>
              <a:tr h="457333">
                <a:tc>
                  <a:txBody>
                    <a:bodyPr/>
                    <a:lstStyle>
                      <a:lvl1pPr>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D=(A,B,C)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93834727"/>
                  </a:ext>
                </a:extLst>
              </a:tr>
              <a:tr h="457333">
                <a:tc>
                  <a:txBody>
                    <a:bodyPr/>
                    <a:lstStyle>
                      <a:lvl1pPr>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Arial Unicode MS" pitchFamily="34" charset="-122"/>
                        </a:rPr>
                        <a:t>∞</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04351894"/>
                  </a:ext>
                </a:extLst>
              </a:tr>
              <a:tr h="457333">
                <a:tc>
                  <a:txBody>
                    <a:bodyPr/>
                    <a:lstStyle>
                      <a:lvl1pPr>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49710950"/>
                  </a:ext>
                </a:extLst>
              </a:tr>
            </a:tbl>
          </a:graphicData>
        </a:graphic>
      </p:graphicFrame>
      <p:sp>
        <p:nvSpPr>
          <p:cNvPr id="91173" name="Rectangle 3"/>
          <p:cNvSpPr>
            <a:spLocks noChangeArrowheads="1"/>
          </p:cNvSpPr>
          <p:nvPr/>
        </p:nvSpPr>
        <p:spPr bwMode="auto">
          <a:xfrm>
            <a:off x="900113" y="3098800"/>
            <a:ext cx="3276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zh-CN" altLang="en-US" sz="2000">
                <a:latin typeface="Arial" panose="020B0604020202020204" pitchFamily="34" charset="0"/>
                <a:ea typeface="宋体" panose="02010600030101010101" pitchFamily="2" charset="-122"/>
                <a:cs typeface="楷体_GB2312"/>
              </a:rPr>
              <a:t>广义</a:t>
            </a:r>
            <a:r>
              <a:rPr lang="zh-CN" altLang="en-US" sz="2000">
                <a:latin typeface="宋体" panose="02010600030101010101" pitchFamily="2" charset="-122"/>
                <a:ea typeface="宋体" panose="02010600030101010101" pitchFamily="2" charset="-122"/>
                <a:cs typeface="楷体_GB2312"/>
              </a:rPr>
              <a:t>表及其示例</a:t>
            </a:r>
          </a:p>
        </p:txBody>
      </p:sp>
      <p:grpSp>
        <p:nvGrpSpPr>
          <p:cNvPr id="91174" name="Group 38"/>
          <p:cNvGrpSpPr>
            <a:grpSpLocks/>
          </p:cNvGrpSpPr>
          <p:nvPr/>
        </p:nvGrpSpPr>
        <p:grpSpPr bwMode="auto">
          <a:xfrm>
            <a:off x="5351463" y="3616325"/>
            <a:ext cx="3429000" cy="2620963"/>
            <a:chOff x="3216" y="2621"/>
            <a:chExt cx="2160" cy="1651"/>
          </a:xfrm>
        </p:grpSpPr>
        <p:grpSp>
          <p:nvGrpSpPr>
            <p:cNvPr id="91175" name="Group 39"/>
            <p:cNvGrpSpPr>
              <a:grpSpLocks/>
            </p:cNvGrpSpPr>
            <p:nvPr/>
          </p:nvGrpSpPr>
          <p:grpSpPr bwMode="auto">
            <a:xfrm>
              <a:off x="3264" y="2621"/>
              <a:ext cx="1972" cy="1315"/>
              <a:chOff x="1815" y="2688"/>
              <a:chExt cx="1989" cy="1365"/>
            </a:xfrm>
          </p:grpSpPr>
          <p:sp>
            <p:nvSpPr>
              <p:cNvPr id="91177" name="Rectangle 40"/>
              <p:cNvSpPr>
                <a:spLocks noChangeArrowheads="1"/>
              </p:cNvSpPr>
              <p:nvPr/>
            </p:nvSpPr>
            <p:spPr bwMode="auto">
              <a:xfrm>
                <a:off x="2580" y="3474"/>
                <a:ext cx="20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a</a:t>
                </a:r>
              </a:p>
            </p:txBody>
          </p:sp>
          <p:sp>
            <p:nvSpPr>
              <p:cNvPr id="91178" name="Rectangle 41"/>
              <p:cNvSpPr>
                <a:spLocks noChangeArrowheads="1"/>
              </p:cNvSpPr>
              <p:nvPr/>
            </p:nvSpPr>
            <p:spPr bwMode="auto">
              <a:xfrm>
                <a:off x="2904" y="3846"/>
                <a:ext cx="20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b</a:t>
                </a:r>
              </a:p>
            </p:txBody>
          </p:sp>
          <p:sp>
            <p:nvSpPr>
              <p:cNvPr id="91179" name="Rectangle 42"/>
              <p:cNvSpPr>
                <a:spLocks noChangeArrowheads="1"/>
              </p:cNvSpPr>
              <p:nvPr/>
            </p:nvSpPr>
            <p:spPr bwMode="auto">
              <a:xfrm>
                <a:off x="2301" y="3477"/>
                <a:ext cx="20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e</a:t>
                </a:r>
              </a:p>
            </p:txBody>
          </p:sp>
          <p:sp>
            <p:nvSpPr>
              <p:cNvPr id="91180" name="Rectangle 43"/>
              <p:cNvSpPr>
                <a:spLocks noChangeArrowheads="1"/>
              </p:cNvSpPr>
              <p:nvPr/>
            </p:nvSpPr>
            <p:spPr bwMode="auto">
              <a:xfrm>
                <a:off x="3267" y="3840"/>
                <a:ext cx="20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c</a:t>
                </a:r>
              </a:p>
            </p:txBody>
          </p:sp>
          <p:sp>
            <p:nvSpPr>
              <p:cNvPr id="91181" name="Rectangle 44"/>
              <p:cNvSpPr>
                <a:spLocks noChangeArrowheads="1"/>
              </p:cNvSpPr>
              <p:nvPr/>
            </p:nvSpPr>
            <p:spPr bwMode="auto">
              <a:xfrm>
                <a:off x="3600" y="3849"/>
                <a:ext cx="20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d</a:t>
                </a:r>
              </a:p>
            </p:txBody>
          </p:sp>
          <p:grpSp>
            <p:nvGrpSpPr>
              <p:cNvPr id="91182" name="Group 45"/>
              <p:cNvGrpSpPr>
                <a:grpSpLocks/>
              </p:cNvGrpSpPr>
              <p:nvPr/>
            </p:nvGrpSpPr>
            <p:grpSpPr bwMode="auto">
              <a:xfrm>
                <a:off x="1815" y="3042"/>
                <a:ext cx="318" cy="240"/>
                <a:chOff x="336" y="2592"/>
                <a:chExt cx="318" cy="240"/>
              </a:xfrm>
            </p:grpSpPr>
            <p:sp>
              <p:nvSpPr>
                <p:cNvPr id="91202" name="Rectangle 46"/>
                <p:cNvSpPr>
                  <a:spLocks noChangeArrowheads="1"/>
                </p:cNvSpPr>
                <p:nvPr/>
              </p:nvSpPr>
              <p:spPr bwMode="auto">
                <a:xfrm>
                  <a:off x="336" y="2592"/>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A</a:t>
                  </a:r>
                </a:p>
              </p:txBody>
            </p:sp>
            <p:sp>
              <p:nvSpPr>
                <p:cNvPr id="91203" name="Oval 47"/>
                <p:cNvSpPr>
                  <a:spLocks noChangeArrowheads="1"/>
                </p:cNvSpPr>
                <p:nvPr/>
              </p:nvSpPr>
              <p:spPr bwMode="auto">
                <a:xfrm>
                  <a:off x="541" y="2719"/>
                  <a:ext cx="113" cy="11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grpSp>
          <p:grpSp>
            <p:nvGrpSpPr>
              <p:cNvPr id="91183" name="Group 48"/>
              <p:cNvGrpSpPr>
                <a:grpSpLocks/>
              </p:cNvGrpSpPr>
              <p:nvPr/>
            </p:nvGrpSpPr>
            <p:grpSpPr bwMode="auto">
              <a:xfrm>
                <a:off x="2352" y="3015"/>
                <a:ext cx="288" cy="257"/>
                <a:chOff x="864" y="2640"/>
                <a:chExt cx="288" cy="257"/>
              </a:xfrm>
            </p:grpSpPr>
            <p:sp>
              <p:nvSpPr>
                <p:cNvPr id="91200" name="Rectangle 49"/>
                <p:cNvSpPr>
                  <a:spLocks noChangeArrowheads="1"/>
                </p:cNvSpPr>
                <p:nvPr/>
              </p:nvSpPr>
              <p:spPr bwMode="auto">
                <a:xfrm>
                  <a:off x="948" y="2640"/>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B</a:t>
                  </a:r>
                </a:p>
              </p:txBody>
            </p:sp>
            <p:sp>
              <p:nvSpPr>
                <p:cNvPr id="91201" name="Oval 50"/>
                <p:cNvSpPr>
                  <a:spLocks noChangeArrowheads="1"/>
                </p:cNvSpPr>
                <p:nvPr/>
              </p:nvSpPr>
              <p:spPr bwMode="auto">
                <a:xfrm>
                  <a:off x="864" y="2784"/>
                  <a:ext cx="113" cy="11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grpSp>
          <p:grpSp>
            <p:nvGrpSpPr>
              <p:cNvPr id="91184" name="Group 51"/>
              <p:cNvGrpSpPr>
                <a:grpSpLocks/>
              </p:cNvGrpSpPr>
              <p:nvPr/>
            </p:nvGrpSpPr>
            <p:grpSpPr bwMode="auto">
              <a:xfrm>
                <a:off x="2844" y="3024"/>
                <a:ext cx="288" cy="257"/>
                <a:chOff x="864" y="2640"/>
                <a:chExt cx="288" cy="257"/>
              </a:xfrm>
            </p:grpSpPr>
            <p:sp>
              <p:nvSpPr>
                <p:cNvPr id="91198" name="Rectangle 52"/>
                <p:cNvSpPr>
                  <a:spLocks noChangeArrowheads="1"/>
                </p:cNvSpPr>
                <p:nvPr/>
              </p:nvSpPr>
              <p:spPr bwMode="auto">
                <a:xfrm>
                  <a:off x="948" y="2640"/>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C</a:t>
                  </a:r>
                </a:p>
              </p:txBody>
            </p:sp>
            <p:sp>
              <p:nvSpPr>
                <p:cNvPr id="91199" name="Oval 53"/>
                <p:cNvSpPr>
                  <a:spLocks noChangeArrowheads="1"/>
                </p:cNvSpPr>
                <p:nvPr/>
              </p:nvSpPr>
              <p:spPr bwMode="auto">
                <a:xfrm>
                  <a:off x="864" y="2784"/>
                  <a:ext cx="113" cy="11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grpSp>
          <p:sp>
            <p:nvSpPr>
              <p:cNvPr id="91185" name="Line 54"/>
              <p:cNvSpPr>
                <a:spLocks noChangeShapeType="1"/>
              </p:cNvSpPr>
              <p:nvPr/>
            </p:nvSpPr>
            <p:spPr bwMode="auto">
              <a:xfrm>
                <a:off x="2400" y="2958"/>
                <a:ext cx="0"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86" name="Line 55"/>
              <p:cNvSpPr>
                <a:spLocks noChangeShapeType="1"/>
              </p:cNvSpPr>
              <p:nvPr/>
            </p:nvSpPr>
            <p:spPr bwMode="auto">
              <a:xfrm flipH="1">
                <a:off x="2064" y="2928"/>
                <a:ext cx="288"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87" name="Line 56"/>
              <p:cNvSpPr>
                <a:spLocks noChangeShapeType="1"/>
              </p:cNvSpPr>
              <p:nvPr/>
            </p:nvSpPr>
            <p:spPr bwMode="auto">
              <a:xfrm>
                <a:off x="2448" y="2928"/>
                <a:ext cx="43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88" name="Line 57"/>
              <p:cNvSpPr>
                <a:spLocks noChangeShapeType="1"/>
              </p:cNvSpPr>
              <p:nvPr/>
            </p:nvSpPr>
            <p:spPr bwMode="auto">
              <a:xfrm>
                <a:off x="2409" y="3276"/>
                <a:ext cx="0"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89" name="Line 58"/>
              <p:cNvSpPr>
                <a:spLocks noChangeShapeType="1"/>
              </p:cNvSpPr>
              <p:nvPr/>
            </p:nvSpPr>
            <p:spPr bwMode="auto">
              <a:xfrm flipH="1">
                <a:off x="2679" y="3273"/>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90" name="Oval 59"/>
              <p:cNvSpPr>
                <a:spLocks noChangeArrowheads="1"/>
              </p:cNvSpPr>
              <p:nvPr/>
            </p:nvSpPr>
            <p:spPr bwMode="auto">
              <a:xfrm>
                <a:off x="3325" y="3513"/>
                <a:ext cx="113" cy="11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91191" name="Line 60"/>
              <p:cNvSpPr>
                <a:spLocks noChangeShapeType="1"/>
              </p:cNvSpPr>
              <p:nvPr/>
            </p:nvSpPr>
            <p:spPr bwMode="auto">
              <a:xfrm>
                <a:off x="2958" y="3234"/>
                <a:ext cx="393" cy="2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91192" name="Group 61"/>
              <p:cNvGrpSpPr>
                <a:grpSpLocks/>
              </p:cNvGrpSpPr>
              <p:nvPr/>
            </p:nvGrpSpPr>
            <p:grpSpPr bwMode="auto">
              <a:xfrm>
                <a:off x="2352" y="2688"/>
                <a:ext cx="288" cy="257"/>
                <a:chOff x="864" y="2640"/>
                <a:chExt cx="288" cy="257"/>
              </a:xfrm>
            </p:grpSpPr>
            <p:sp>
              <p:nvSpPr>
                <p:cNvPr id="91196" name="Rectangle 62"/>
                <p:cNvSpPr>
                  <a:spLocks noChangeArrowheads="1"/>
                </p:cNvSpPr>
                <p:nvPr/>
              </p:nvSpPr>
              <p:spPr bwMode="auto">
                <a:xfrm>
                  <a:off x="948" y="2640"/>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D</a:t>
                  </a:r>
                </a:p>
              </p:txBody>
            </p:sp>
            <p:sp>
              <p:nvSpPr>
                <p:cNvPr id="91197" name="Oval 63"/>
                <p:cNvSpPr>
                  <a:spLocks noChangeArrowheads="1"/>
                </p:cNvSpPr>
                <p:nvPr/>
              </p:nvSpPr>
              <p:spPr bwMode="auto">
                <a:xfrm>
                  <a:off x="864" y="2784"/>
                  <a:ext cx="113" cy="11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grpSp>
          <p:sp>
            <p:nvSpPr>
              <p:cNvPr id="91193" name="Line 64"/>
              <p:cNvSpPr>
                <a:spLocks noChangeShapeType="1"/>
              </p:cNvSpPr>
              <p:nvPr/>
            </p:nvSpPr>
            <p:spPr bwMode="auto">
              <a:xfrm flipH="1">
                <a:off x="3006" y="3609"/>
                <a:ext cx="336"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94" name="Line 65"/>
              <p:cNvSpPr>
                <a:spLocks noChangeShapeType="1"/>
              </p:cNvSpPr>
              <p:nvPr/>
            </p:nvSpPr>
            <p:spPr bwMode="auto">
              <a:xfrm>
                <a:off x="3381" y="3630"/>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95" name="Line 66"/>
              <p:cNvSpPr>
                <a:spLocks noChangeShapeType="1"/>
              </p:cNvSpPr>
              <p:nvPr/>
            </p:nvSpPr>
            <p:spPr bwMode="auto">
              <a:xfrm>
                <a:off x="3417" y="3609"/>
                <a:ext cx="288"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1176" name="Rectangle 67"/>
            <p:cNvSpPr>
              <a:spLocks noChangeArrowheads="1"/>
            </p:cNvSpPr>
            <p:nvPr/>
          </p:nvSpPr>
          <p:spPr bwMode="auto">
            <a:xfrm>
              <a:off x="3216" y="4032"/>
              <a:ext cx="216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en-US" altLang="zh-CN" sz="2000">
                  <a:latin typeface="Arial" panose="020B0604020202020204" pitchFamily="34" charset="0"/>
                  <a:ea typeface="宋体" panose="02010600030101010101" pitchFamily="2" charset="-122"/>
                  <a:cs typeface="楷体_GB2312"/>
                </a:rPr>
                <a:t> </a:t>
              </a:r>
              <a:r>
                <a:rPr kumimoji="0" lang="zh-CN" altLang="en-US" sz="2000">
                  <a:latin typeface="Arial" panose="020B0604020202020204" pitchFamily="34" charset="0"/>
                  <a:ea typeface="宋体" panose="02010600030101010101" pitchFamily="2" charset="-122"/>
                  <a:cs typeface="楷体_GB2312"/>
                </a:rPr>
                <a:t>广义</a:t>
              </a:r>
              <a:r>
                <a:rPr lang="zh-CN" altLang="en-US" sz="2000">
                  <a:latin typeface="宋体" panose="02010600030101010101" pitchFamily="2" charset="-122"/>
                  <a:ea typeface="宋体" panose="02010600030101010101" pitchFamily="2" charset="-122"/>
                  <a:cs typeface="楷体_GB2312"/>
                </a:rPr>
                <a:t>表的图形表示</a:t>
              </a:r>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Line 2"/>
          <p:cNvSpPr>
            <a:spLocks noChangeShapeType="1"/>
          </p:cNvSpPr>
          <p:nvPr/>
        </p:nvSpPr>
        <p:spPr bwMode="auto">
          <a:xfrm>
            <a:off x="914400" y="6858000"/>
            <a:ext cx="76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6051" name="Rectangle 3"/>
          <p:cNvSpPr>
            <a:spLocks noGrp="1" noChangeArrowheads="1"/>
          </p:cNvSpPr>
          <p:nvPr>
            <p:ph/>
          </p:nvPr>
        </p:nvSpPr>
        <p:spPr>
          <a:xfrm>
            <a:off x="152400" y="188913"/>
            <a:ext cx="8812213" cy="5732462"/>
          </a:xfrm>
        </p:spPr>
        <p:txBody>
          <a:bodyPr/>
          <a:lstStyle/>
          <a:p>
            <a:pPr marL="0" indent="0" eaLnBrk="1" hangingPunct="1">
              <a:lnSpc>
                <a:spcPct val="110000"/>
              </a:lnSpc>
              <a:buFont typeface="Wingdings" panose="05000000000000000000" pitchFamily="2" charset="2"/>
              <a:buNone/>
              <a:defRPr/>
            </a:pPr>
            <a:r>
              <a:rPr lang="zh-CN" altLang="en-US" b="1" dirty="0" smtClean="0">
                <a:solidFill>
                  <a:schemeClr val="folHlink"/>
                </a:solidFill>
                <a:latin typeface="宋体" panose="02010600030101010101" pitchFamily="2" charset="-122"/>
              </a:rPr>
              <a:t>广义表的重要结论</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marL="0" indent="0" eaLnBrk="1" hangingPunct="1">
              <a:lnSpc>
                <a:spcPct val="110000"/>
              </a:lnSpc>
              <a:buFont typeface="Wingdings" panose="05000000000000000000" pitchFamily="2" charset="2"/>
              <a:buNone/>
              <a:defRPr/>
            </a:pPr>
            <a:r>
              <a:rPr lang="en-US" altLang="zh-CN" sz="2400" b="1" dirty="0">
                <a:latin typeface="宋体" panose="02010600030101010101" pitchFamily="2" charset="-122"/>
              </a:rPr>
              <a:t> </a:t>
            </a:r>
            <a:r>
              <a:rPr lang="en-US" altLang="zh-CN" sz="2400" b="1" dirty="0" smtClean="0">
                <a:latin typeface="宋体" panose="02010600030101010101" pitchFamily="2" charset="-122"/>
              </a:rPr>
              <a:t> </a:t>
            </a:r>
            <a:r>
              <a:rPr lang="zh-CN" altLang="en-US" sz="2400" b="1" dirty="0" smtClean="0">
                <a:latin typeface="+mn-ea"/>
              </a:rPr>
              <a:t>⑴ 广义表的元素可以是原子，也可以是子表，子表的元素又可以是子表。即广义表是一个多层次的结构。</a:t>
            </a:r>
          </a:p>
          <a:p>
            <a:pPr marL="0" indent="0" eaLnBrk="1" hangingPunct="1">
              <a:lnSpc>
                <a:spcPct val="110000"/>
              </a:lnSpc>
              <a:buFont typeface="Wingdings" panose="05000000000000000000" pitchFamily="2" charset="2"/>
              <a:buNone/>
              <a:defRPr/>
            </a:pPr>
            <a:r>
              <a:rPr kumimoji="0" lang="zh-CN" altLang="en-US" sz="2400" b="1" dirty="0" smtClean="0">
                <a:latin typeface="+mn-ea"/>
              </a:rPr>
              <a:t>  </a:t>
            </a:r>
            <a:r>
              <a:rPr lang="en-US" altLang="zh-CN" sz="2400" b="1" dirty="0" smtClean="0">
                <a:latin typeface="+mn-ea"/>
              </a:rPr>
              <a:t>(2) </a:t>
            </a:r>
            <a:r>
              <a:rPr lang="zh-CN" altLang="en-US" sz="2400" b="1" dirty="0" smtClean="0">
                <a:latin typeface="+mn-ea"/>
              </a:rPr>
              <a:t>广义表可以被其它广义表</a:t>
            </a:r>
            <a:r>
              <a:rPr kumimoji="0" lang="zh-CN" altLang="en-US" sz="2400" b="1" dirty="0" smtClean="0">
                <a:latin typeface="+mn-ea"/>
              </a:rPr>
              <a:t>所共享</a:t>
            </a:r>
            <a:r>
              <a:rPr lang="zh-CN" altLang="en-US" sz="2400" b="1" dirty="0" smtClean="0">
                <a:latin typeface="+mn-ea"/>
              </a:rPr>
              <a:t>，也可以</a:t>
            </a:r>
            <a:r>
              <a:rPr kumimoji="0" lang="zh-CN" altLang="en-US" sz="2400" b="1" dirty="0" smtClean="0">
                <a:latin typeface="+mn-ea"/>
              </a:rPr>
              <a:t>共享</a:t>
            </a:r>
            <a:r>
              <a:rPr lang="zh-CN" altLang="en-US" sz="2400" b="1" dirty="0" smtClean="0">
                <a:latin typeface="+mn-ea"/>
              </a:rPr>
              <a:t>其它广义表。广义表</a:t>
            </a:r>
            <a:r>
              <a:rPr kumimoji="0" lang="zh-CN" altLang="en-US" sz="2400" b="1" dirty="0" smtClean="0">
                <a:latin typeface="+mn-ea"/>
              </a:rPr>
              <a:t>共享</a:t>
            </a:r>
            <a:r>
              <a:rPr lang="zh-CN" altLang="en-US" sz="2400" b="1" dirty="0" smtClean="0">
                <a:latin typeface="+mn-ea"/>
              </a:rPr>
              <a:t>其它广义表时通过表名引用。</a:t>
            </a:r>
          </a:p>
          <a:p>
            <a:pPr marL="381000" lvl="1" indent="0">
              <a:lnSpc>
                <a:spcPct val="110000"/>
              </a:lnSpc>
              <a:buFontTx/>
              <a:buNone/>
              <a:defRPr/>
            </a:pPr>
            <a:r>
              <a:rPr lang="en-US" altLang="zh-CN" sz="2400" b="1" dirty="0" smtClean="0">
                <a:latin typeface="+mn-ea"/>
              </a:rPr>
              <a:t>(3) </a:t>
            </a:r>
            <a:r>
              <a:rPr lang="zh-CN" altLang="en-US" sz="2400" b="1" dirty="0" smtClean="0">
                <a:latin typeface="+mn-ea"/>
              </a:rPr>
              <a:t>广义表本身可以是一个递归表。</a:t>
            </a:r>
          </a:p>
          <a:p>
            <a:pPr marL="381000" lvl="1" indent="0">
              <a:lnSpc>
                <a:spcPct val="110000"/>
              </a:lnSpc>
              <a:buFontTx/>
              <a:buNone/>
              <a:defRPr/>
            </a:pPr>
            <a:r>
              <a:rPr lang="en-US" altLang="zh-CN" sz="2400" b="1" dirty="0" smtClean="0">
                <a:latin typeface="+mn-ea"/>
              </a:rPr>
              <a:t>(4) </a:t>
            </a:r>
            <a:r>
              <a:rPr lang="zh-CN" altLang="en-US" sz="2400" b="1" dirty="0" smtClean="0">
                <a:latin typeface="+mn-ea"/>
              </a:rPr>
              <a:t>根据对表头、表尾的定义，任何一个非空广义表的表头可以是原子，也可以是子表，而表尾必定是广义表。</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838200" y="188913"/>
            <a:ext cx="66294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4000" smtClean="0">
                <a:effectLst/>
              </a:rPr>
              <a:t>5.4.1   </a:t>
            </a:r>
            <a:r>
              <a:rPr lang="zh-CN" altLang="en-US" sz="4000" smtClean="0">
                <a:effectLst/>
                <a:ea typeface="楷体_GB2312"/>
                <a:cs typeface="楷体_GB2312"/>
              </a:rPr>
              <a:t>广义表的存储结构</a:t>
            </a:r>
            <a:endParaRPr lang="zh-CN" altLang="en-US" sz="4000" smtClean="0">
              <a:effectLst/>
              <a:latin typeface="宋体" panose="02010600030101010101" pitchFamily="2" charset="-122"/>
              <a:ea typeface="楷体_GB2312"/>
              <a:cs typeface="楷体_GB2312"/>
            </a:endParaRPr>
          </a:p>
        </p:txBody>
      </p:sp>
      <p:sp>
        <p:nvSpPr>
          <p:cNvPr id="93187" name="Rectangle 3"/>
          <p:cNvSpPr>
            <a:spLocks noChangeArrowheads="1"/>
          </p:cNvSpPr>
          <p:nvPr/>
        </p:nvSpPr>
        <p:spPr bwMode="auto">
          <a:xfrm>
            <a:off x="228600" y="1038225"/>
            <a:ext cx="8736013"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381000">
              <a:spcBef>
                <a:spcPct val="20000"/>
              </a:spcBef>
              <a:buChar char="–"/>
              <a:defRPr kumimoji="1" sz="2800">
                <a:solidFill>
                  <a:schemeClr val="tx1"/>
                </a:solidFill>
                <a:latin typeface="Times New Roman" panose="02020603050405020304" pitchFamily="18" charset="0"/>
                <a:ea typeface="仿宋_GB2312"/>
                <a:cs typeface="仿宋_GB2312"/>
              </a:defRPr>
            </a:lvl2pPr>
            <a:lvl3pPr marL="127635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9545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11455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717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30289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861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9433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lnSpc>
                <a:spcPct val="110000"/>
              </a:lnSpc>
              <a:buClr>
                <a:schemeClr val="accent2"/>
              </a:buClr>
              <a:buSzPct val="80000"/>
              <a:buFont typeface="Wingdings" panose="05000000000000000000" pitchFamily="2" charset="2"/>
              <a:buNone/>
            </a:pPr>
            <a:r>
              <a:rPr lang="zh-CN" altLang="en-US">
                <a:latin typeface="宋体" panose="02010600030101010101" pitchFamily="2" charset="-122"/>
                <a:ea typeface="宋体" panose="02010600030101010101" pitchFamily="2" charset="-122"/>
                <a:cs typeface="楷体_GB2312"/>
              </a:rPr>
              <a:t>   </a:t>
            </a:r>
            <a:r>
              <a:rPr lang="zh-CN" altLang="en-US" sz="2400">
                <a:latin typeface="宋体" panose="02010600030101010101" pitchFamily="2" charset="-122"/>
                <a:ea typeface="宋体" panose="02010600030101010101" pitchFamily="2" charset="-122"/>
                <a:cs typeface="楷体_GB2312"/>
              </a:rPr>
              <a:t>广义表通常</a:t>
            </a:r>
            <a:r>
              <a:rPr lang="zh-CN" altLang="en-US" sz="2400">
                <a:solidFill>
                  <a:schemeClr val="folHlink"/>
                </a:solidFill>
                <a:latin typeface="宋体" panose="02010600030101010101" pitchFamily="2" charset="-122"/>
                <a:ea typeface="宋体" panose="02010600030101010101" pitchFamily="2" charset="-122"/>
                <a:cs typeface="楷体_GB2312"/>
              </a:rPr>
              <a:t>用链式存储结构</a:t>
            </a:r>
            <a:r>
              <a:rPr lang="zh-CN" altLang="en-US" sz="2400">
                <a:latin typeface="宋体" panose="02010600030101010101" pitchFamily="2" charset="-122"/>
                <a:ea typeface="宋体" panose="02010600030101010101" pitchFamily="2" charset="-122"/>
                <a:cs typeface="楷体_GB2312"/>
              </a:rPr>
              <a:t>表示，每个数据元素用一个结点表示。因此广义表中就有两类结点：</a:t>
            </a:r>
          </a:p>
          <a:p>
            <a:pPr lvl="1" eaLnBrk="1" hangingPunct="1">
              <a:lnSpc>
                <a:spcPct val="110000"/>
              </a:lnSpc>
              <a:buClr>
                <a:schemeClr val="accent2"/>
              </a:buClr>
              <a:buSzPct val="80000"/>
              <a:buFont typeface="Wingdings" panose="05000000000000000000" pitchFamily="2" charset="2"/>
              <a:buNone/>
            </a:pPr>
            <a:r>
              <a:rPr lang="zh-CN" altLang="en-US" sz="2400">
                <a:solidFill>
                  <a:schemeClr val="folHlink"/>
                </a:solidFill>
                <a:ea typeface="宋体" panose="02010600030101010101" pitchFamily="2" charset="-122"/>
                <a:cs typeface="楷体_GB2312"/>
              </a:rPr>
              <a:t>◆</a:t>
            </a:r>
            <a:r>
              <a:rPr lang="zh-CN" altLang="en-US" sz="2400">
                <a:solidFill>
                  <a:schemeClr val="folHlink"/>
                </a:solidFill>
                <a:ea typeface="宋体" panose="02010600030101010101" pitchFamily="2" charset="-122"/>
                <a:cs typeface="Times New Roman" panose="02020603050405020304" pitchFamily="18" charset="0"/>
              </a:rPr>
              <a:t> </a:t>
            </a:r>
            <a:r>
              <a:rPr lang="zh-CN" altLang="en-US" sz="2400">
                <a:latin typeface="宋体" panose="02010600030101010101" pitchFamily="2" charset="-122"/>
                <a:ea typeface="宋体" panose="02010600030101010101" pitchFamily="2" charset="-122"/>
                <a:cs typeface="楷体_GB2312"/>
              </a:rPr>
              <a:t>一类是</a:t>
            </a:r>
            <a:r>
              <a:rPr lang="zh-CN" altLang="en-US" sz="2400">
                <a:solidFill>
                  <a:schemeClr val="folHlink"/>
                </a:solidFill>
                <a:latin typeface="宋体" panose="02010600030101010101" pitchFamily="2" charset="-122"/>
                <a:ea typeface="宋体" panose="02010600030101010101" pitchFamily="2" charset="-122"/>
                <a:cs typeface="楷体_GB2312"/>
              </a:rPr>
              <a:t>表结点</a:t>
            </a:r>
            <a:r>
              <a:rPr lang="zh-CN" altLang="en-US" sz="2400">
                <a:latin typeface="宋体" panose="02010600030101010101" pitchFamily="2" charset="-122"/>
                <a:ea typeface="宋体" panose="02010600030101010101" pitchFamily="2" charset="-122"/>
                <a:cs typeface="楷体_GB2312"/>
              </a:rPr>
              <a:t>，用来表示广义表项，由标志域，表头指针域，表尾指针域组成</a:t>
            </a:r>
            <a:r>
              <a:rPr lang="en-US" altLang="zh-CN" sz="2400">
                <a:ea typeface="宋体" panose="02010600030101010101" pitchFamily="2" charset="-122"/>
                <a:cs typeface="Times New Roman" panose="02020603050405020304" pitchFamily="18" charset="0"/>
              </a:rPr>
              <a:t>;</a:t>
            </a:r>
          </a:p>
          <a:p>
            <a:pPr lvl="1" eaLnBrk="1" hangingPunct="1">
              <a:lnSpc>
                <a:spcPct val="110000"/>
              </a:lnSpc>
              <a:buClr>
                <a:schemeClr val="accent2"/>
              </a:buClr>
              <a:buSzPct val="80000"/>
              <a:buFont typeface="Wingdings" panose="05000000000000000000" pitchFamily="2" charset="2"/>
              <a:buNone/>
            </a:pPr>
            <a:r>
              <a:rPr lang="en-US" altLang="zh-CN" sz="2400">
                <a:solidFill>
                  <a:schemeClr val="folHlink"/>
                </a:solidFill>
                <a:ea typeface="宋体" panose="02010600030101010101" pitchFamily="2" charset="-122"/>
                <a:cs typeface="楷体_GB2312"/>
              </a:rPr>
              <a:t>◆</a:t>
            </a:r>
            <a:r>
              <a:rPr lang="en-US" altLang="zh-CN" sz="2400">
                <a:solidFill>
                  <a:schemeClr val="folHlink"/>
                </a:solidFill>
                <a:ea typeface="宋体" panose="02010600030101010101" pitchFamily="2" charset="-122"/>
                <a:cs typeface="Times New Roman" panose="02020603050405020304" pitchFamily="18" charset="0"/>
              </a:rPr>
              <a:t> </a:t>
            </a:r>
            <a:r>
              <a:rPr lang="zh-CN" altLang="en-US" sz="2400">
                <a:ea typeface="宋体" panose="02010600030101010101" pitchFamily="2" charset="-122"/>
                <a:cs typeface="楷体_GB2312"/>
              </a:rPr>
              <a:t>另一类是</a:t>
            </a:r>
            <a:r>
              <a:rPr lang="zh-CN" altLang="en-US" sz="2400">
                <a:solidFill>
                  <a:schemeClr val="folHlink"/>
                </a:solidFill>
                <a:ea typeface="宋体" panose="02010600030101010101" pitchFamily="2" charset="-122"/>
                <a:cs typeface="楷体_GB2312"/>
              </a:rPr>
              <a:t>原子</a:t>
            </a:r>
            <a:r>
              <a:rPr lang="zh-CN" altLang="en-US" sz="2400">
                <a:solidFill>
                  <a:schemeClr val="folHlink"/>
                </a:solidFill>
                <a:latin typeface="宋体" panose="02010600030101010101" pitchFamily="2" charset="-122"/>
                <a:ea typeface="宋体" panose="02010600030101010101" pitchFamily="2" charset="-122"/>
                <a:cs typeface="楷体_GB2312"/>
              </a:rPr>
              <a:t>结点</a:t>
            </a:r>
            <a:r>
              <a:rPr lang="zh-CN" altLang="en-US" sz="2400">
                <a:latin typeface="宋体" panose="02010600030101010101" pitchFamily="2" charset="-122"/>
                <a:ea typeface="宋体" panose="02010600030101010101" pitchFamily="2" charset="-122"/>
                <a:cs typeface="楷体_GB2312"/>
              </a:rPr>
              <a:t>，用来表示原子项，由标志域，原子的值域组成。</a:t>
            </a:r>
          </a:p>
          <a:p>
            <a:pPr eaLnBrk="1" hangingPunct="1">
              <a:lnSpc>
                <a:spcPct val="110000"/>
              </a:lnSpc>
              <a:buClr>
                <a:schemeClr val="accent2"/>
              </a:buClr>
              <a:buSzPct val="80000"/>
              <a:buFont typeface="Wingdings" panose="05000000000000000000" pitchFamily="2" charset="2"/>
              <a:buNone/>
            </a:pPr>
            <a:r>
              <a:rPr lang="zh-CN" altLang="en-US" sz="2400">
                <a:latin typeface="宋体" panose="02010600030101010101" pitchFamily="2" charset="-122"/>
                <a:ea typeface="宋体" panose="02010600030101010101" pitchFamily="2" charset="-122"/>
                <a:cs typeface="楷体_GB2312"/>
              </a:rPr>
              <a:t>    只要广义表非空，都是由</a:t>
            </a:r>
            <a:r>
              <a:rPr lang="zh-CN" altLang="en-US" sz="2400">
                <a:ea typeface="宋体" panose="02010600030101010101" pitchFamily="2" charset="-122"/>
                <a:cs typeface="楷体_GB2312"/>
              </a:rPr>
              <a:t>表头和表尾组成</a:t>
            </a:r>
            <a:r>
              <a:rPr lang="zh-CN" altLang="en-US" sz="2400">
                <a:latin typeface="宋体" panose="02010600030101010101" pitchFamily="2" charset="-122"/>
                <a:ea typeface="宋体" panose="02010600030101010101" pitchFamily="2" charset="-122"/>
                <a:cs typeface="楷体_GB2312"/>
              </a:rPr>
              <a:t>。即一个确定的</a:t>
            </a:r>
            <a:r>
              <a:rPr lang="zh-CN" altLang="en-US" sz="2400">
                <a:ea typeface="宋体" panose="02010600030101010101" pitchFamily="2" charset="-122"/>
                <a:cs typeface="楷体_GB2312"/>
              </a:rPr>
              <a:t>表头和表尾就唯一确定一个</a:t>
            </a:r>
            <a:r>
              <a:rPr lang="zh-CN" altLang="en-US" sz="2400">
                <a:latin typeface="宋体" panose="02010600030101010101" pitchFamily="2" charset="-122"/>
                <a:ea typeface="宋体" panose="02010600030101010101" pitchFamily="2" charset="-122"/>
                <a:cs typeface="楷体_GB2312"/>
              </a:rPr>
              <a:t>广义表。</a:t>
            </a:r>
          </a:p>
        </p:txBody>
      </p:sp>
      <p:grpSp>
        <p:nvGrpSpPr>
          <p:cNvPr id="93188" name="Group 3"/>
          <p:cNvGrpSpPr>
            <a:grpSpLocks/>
          </p:cNvGrpSpPr>
          <p:nvPr/>
        </p:nvGrpSpPr>
        <p:grpSpPr bwMode="auto">
          <a:xfrm>
            <a:off x="220663" y="5086350"/>
            <a:ext cx="8599487" cy="1295400"/>
            <a:chOff x="109" y="48"/>
            <a:chExt cx="5417" cy="816"/>
          </a:xfrm>
        </p:grpSpPr>
        <p:grpSp>
          <p:nvGrpSpPr>
            <p:cNvPr id="93189" name="Group 4"/>
            <p:cNvGrpSpPr>
              <a:grpSpLocks/>
            </p:cNvGrpSpPr>
            <p:nvPr/>
          </p:nvGrpSpPr>
          <p:grpSpPr bwMode="auto">
            <a:xfrm>
              <a:off x="109" y="48"/>
              <a:ext cx="5417" cy="272"/>
              <a:chOff x="109" y="48"/>
              <a:chExt cx="5417" cy="272"/>
            </a:xfrm>
          </p:grpSpPr>
          <p:grpSp>
            <p:nvGrpSpPr>
              <p:cNvPr id="93193" name="Group 5"/>
              <p:cNvGrpSpPr>
                <a:grpSpLocks/>
              </p:cNvGrpSpPr>
              <p:nvPr/>
            </p:nvGrpSpPr>
            <p:grpSpPr bwMode="auto">
              <a:xfrm>
                <a:off x="109" y="48"/>
                <a:ext cx="1859" cy="272"/>
                <a:chOff x="624" y="624"/>
                <a:chExt cx="1859" cy="272"/>
              </a:xfrm>
            </p:grpSpPr>
            <p:sp>
              <p:nvSpPr>
                <p:cNvPr id="93198" name="Rectangle 6"/>
                <p:cNvSpPr>
                  <a:spLocks noChangeArrowheads="1"/>
                </p:cNvSpPr>
                <p:nvPr/>
              </p:nvSpPr>
              <p:spPr bwMode="auto">
                <a:xfrm>
                  <a:off x="624" y="624"/>
                  <a:ext cx="1859"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400">
                      <a:ea typeface="宋体" panose="02010600030101010101" pitchFamily="2" charset="-122"/>
                      <a:cs typeface="楷体_GB2312"/>
                    </a:rPr>
                    <a:t>标志</a:t>
                  </a:r>
                  <a:r>
                    <a:rPr lang="en-US" altLang="zh-CN" sz="2400">
                      <a:ea typeface="宋体" panose="02010600030101010101" pitchFamily="2" charset="-122"/>
                      <a:cs typeface="楷体_GB2312"/>
                    </a:rPr>
                    <a:t>tag=0   </a:t>
                  </a:r>
                  <a:r>
                    <a:rPr lang="zh-CN" altLang="en-US" sz="2400">
                      <a:latin typeface="宋体" panose="02010600030101010101" pitchFamily="2" charset="-122"/>
                      <a:ea typeface="宋体" panose="02010600030101010101" pitchFamily="2" charset="-122"/>
                      <a:cs typeface="楷体_GB2312"/>
                    </a:rPr>
                    <a:t>原子的</a:t>
                  </a:r>
                  <a:r>
                    <a:rPr lang="zh-CN" altLang="en-US" sz="2400">
                      <a:ea typeface="宋体" panose="02010600030101010101" pitchFamily="2" charset="-122"/>
                      <a:cs typeface="楷体_GB2312"/>
                    </a:rPr>
                    <a:t>值 </a:t>
                  </a:r>
                </a:p>
              </p:txBody>
            </p:sp>
            <p:sp>
              <p:nvSpPr>
                <p:cNvPr id="93199" name="Line 7"/>
                <p:cNvSpPr>
                  <a:spLocks noChangeShapeType="1"/>
                </p:cNvSpPr>
                <p:nvPr/>
              </p:nvSpPr>
              <p:spPr bwMode="auto">
                <a:xfrm>
                  <a:off x="1584" y="624"/>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3194" name="Group 8"/>
              <p:cNvGrpSpPr>
                <a:grpSpLocks/>
              </p:cNvGrpSpPr>
              <p:nvPr/>
            </p:nvGrpSpPr>
            <p:grpSpPr bwMode="auto">
              <a:xfrm>
                <a:off x="2352" y="48"/>
                <a:ext cx="3174" cy="272"/>
                <a:chOff x="2448" y="720"/>
                <a:chExt cx="3174" cy="272"/>
              </a:xfrm>
            </p:grpSpPr>
            <p:sp>
              <p:nvSpPr>
                <p:cNvPr id="93195" name="Rectangle 9"/>
                <p:cNvSpPr>
                  <a:spLocks noChangeArrowheads="1"/>
                </p:cNvSpPr>
                <p:nvPr/>
              </p:nvSpPr>
              <p:spPr bwMode="auto">
                <a:xfrm>
                  <a:off x="2448" y="720"/>
                  <a:ext cx="3174"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400">
                      <a:ea typeface="宋体" panose="02010600030101010101" pitchFamily="2" charset="-122"/>
                      <a:cs typeface="楷体_GB2312"/>
                    </a:rPr>
                    <a:t>标志</a:t>
                  </a:r>
                  <a:r>
                    <a:rPr lang="en-US" altLang="zh-CN" sz="2400">
                      <a:ea typeface="宋体" panose="02010600030101010101" pitchFamily="2" charset="-122"/>
                      <a:cs typeface="楷体_GB2312"/>
                    </a:rPr>
                    <a:t>tag=1   </a:t>
                  </a:r>
                  <a:r>
                    <a:rPr lang="zh-CN" altLang="en-US" sz="2400">
                      <a:latin typeface="宋体" panose="02010600030101010101" pitchFamily="2" charset="-122"/>
                      <a:ea typeface="宋体" panose="02010600030101010101" pitchFamily="2" charset="-122"/>
                      <a:cs typeface="楷体_GB2312"/>
                    </a:rPr>
                    <a:t>表头指针</a:t>
                  </a:r>
                  <a:r>
                    <a:rPr lang="en-US" altLang="zh-CN" sz="2400">
                      <a:ea typeface="宋体" panose="02010600030101010101" pitchFamily="2" charset="-122"/>
                      <a:cs typeface="楷体_GB2312"/>
                    </a:rPr>
                    <a:t>hp    </a:t>
                  </a:r>
                  <a:r>
                    <a:rPr lang="zh-CN" altLang="en-US" sz="2400">
                      <a:latin typeface="宋体" panose="02010600030101010101" pitchFamily="2" charset="-122"/>
                      <a:ea typeface="宋体" panose="02010600030101010101" pitchFamily="2" charset="-122"/>
                      <a:cs typeface="楷体_GB2312"/>
                    </a:rPr>
                    <a:t>表尾指针</a:t>
                  </a:r>
                  <a:r>
                    <a:rPr lang="en-US" altLang="zh-CN" sz="2400">
                      <a:ea typeface="宋体" panose="02010600030101010101" pitchFamily="2" charset="-122"/>
                      <a:cs typeface="楷体_GB2312"/>
                    </a:rPr>
                    <a:t>tp </a:t>
                  </a:r>
                </a:p>
              </p:txBody>
            </p:sp>
            <p:sp>
              <p:nvSpPr>
                <p:cNvPr id="93196" name="Line 10"/>
                <p:cNvSpPr>
                  <a:spLocks noChangeShapeType="1"/>
                </p:cNvSpPr>
                <p:nvPr/>
              </p:nvSpPr>
              <p:spPr bwMode="auto">
                <a:xfrm>
                  <a:off x="3408" y="720"/>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197" name="Line 11"/>
                <p:cNvSpPr>
                  <a:spLocks noChangeShapeType="1"/>
                </p:cNvSpPr>
                <p:nvPr/>
              </p:nvSpPr>
              <p:spPr bwMode="auto">
                <a:xfrm>
                  <a:off x="4512" y="720"/>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93190" name="Rectangle 12"/>
            <p:cNvSpPr>
              <a:spLocks noChangeArrowheads="1"/>
            </p:cNvSpPr>
            <p:nvPr/>
          </p:nvSpPr>
          <p:spPr bwMode="auto">
            <a:xfrm>
              <a:off x="1440" y="624"/>
              <a:ext cx="283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zh-CN" altLang="en-US" sz="2000">
                  <a:latin typeface="Arial" panose="020B0604020202020204" pitchFamily="34" charset="0"/>
                  <a:ea typeface="宋体" panose="02010600030101010101" pitchFamily="2" charset="-122"/>
                  <a:cs typeface="楷体_GB2312"/>
                </a:rPr>
                <a:t>图</a:t>
              </a:r>
              <a:r>
                <a:rPr kumimoji="0" lang="en-US" altLang="zh-CN" sz="2000">
                  <a:ea typeface="宋体" panose="02010600030101010101" pitchFamily="2" charset="-122"/>
                  <a:cs typeface="楷体_GB2312"/>
                </a:rPr>
                <a:t>5-13 </a:t>
              </a:r>
              <a:r>
                <a:rPr kumimoji="0" lang="en-US" altLang="zh-CN" sz="2000">
                  <a:latin typeface="Arial" panose="020B0604020202020204" pitchFamily="34" charset="0"/>
                  <a:ea typeface="宋体" panose="02010600030101010101" pitchFamily="2" charset="-122"/>
                  <a:cs typeface="楷体_GB2312"/>
                </a:rPr>
                <a:t>  </a:t>
              </a:r>
              <a:r>
                <a:rPr kumimoji="0" lang="zh-CN" altLang="en-US" sz="2000">
                  <a:latin typeface="Arial" panose="020B0604020202020204" pitchFamily="34" charset="0"/>
                  <a:ea typeface="宋体" panose="02010600030101010101" pitchFamily="2" charset="-122"/>
                  <a:cs typeface="楷体_GB2312"/>
                </a:rPr>
                <a:t>广义</a:t>
              </a:r>
              <a:r>
                <a:rPr lang="zh-CN" altLang="en-US" sz="2000">
                  <a:latin typeface="宋体" panose="02010600030101010101" pitchFamily="2" charset="-122"/>
                  <a:ea typeface="宋体" panose="02010600030101010101" pitchFamily="2" charset="-122"/>
                  <a:cs typeface="楷体_GB2312"/>
                </a:rPr>
                <a:t>表的链表结点结构示意图</a:t>
              </a:r>
            </a:p>
          </p:txBody>
        </p:sp>
        <p:sp>
          <p:nvSpPr>
            <p:cNvPr id="93191" name="Rectangle 13"/>
            <p:cNvSpPr>
              <a:spLocks noChangeArrowheads="1"/>
            </p:cNvSpPr>
            <p:nvPr/>
          </p:nvSpPr>
          <p:spPr bwMode="auto">
            <a:xfrm>
              <a:off x="3216" y="384"/>
              <a:ext cx="113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en-US" altLang="zh-CN" sz="2000">
                  <a:ea typeface="宋体" panose="02010600030101010101" pitchFamily="2" charset="-122"/>
                  <a:cs typeface="楷体_GB2312"/>
                </a:rPr>
                <a:t>(b)</a:t>
              </a:r>
              <a:r>
                <a:rPr kumimoji="0" lang="en-US" altLang="zh-CN" sz="2000">
                  <a:latin typeface="Arial" panose="020B0604020202020204" pitchFamily="34" charset="0"/>
                  <a:ea typeface="宋体" panose="02010600030101010101" pitchFamily="2" charset="-122"/>
                  <a:cs typeface="楷体_GB2312"/>
                </a:rPr>
                <a:t>     </a:t>
              </a:r>
              <a:r>
                <a:rPr lang="zh-CN" altLang="en-US" sz="2000">
                  <a:latin typeface="宋体" panose="02010600030101010101" pitchFamily="2" charset="-122"/>
                  <a:ea typeface="宋体" panose="02010600030101010101" pitchFamily="2" charset="-122"/>
                  <a:cs typeface="楷体_GB2312"/>
                </a:rPr>
                <a:t>表结点</a:t>
              </a:r>
            </a:p>
          </p:txBody>
        </p:sp>
        <p:sp>
          <p:nvSpPr>
            <p:cNvPr id="93192" name="Rectangle 14"/>
            <p:cNvSpPr>
              <a:spLocks noChangeArrowheads="1"/>
            </p:cNvSpPr>
            <p:nvPr/>
          </p:nvSpPr>
          <p:spPr bwMode="auto">
            <a:xfrm>
              <a:off x="384" y="384"/>
              <a:ext cx="127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en-US" altLang="zh-CN" sz="2000">
                  <a:ea typeface="宋体" panose="02010600030101010101" pitchFamily="2" charset="-122"/>
                  <a:cs typeface="楷体_GB2312"/>
                </a:rPr>
                <a:t>(a)</a:t>
              </a:r>
              <a:r>
                <a:rPr kumimoji="0" lang="en-US" altLang="zh-CN" sz="2000">
                  <a:latin typeface="Arial" panose="020B0604020202020204" pitchFamily="34" charset="0"/>
                  <a:ea typeface="宋体" panose="02010600030101010101" pitchFamily="2" charset="-122"/>
                  <a:cs typeface="楷体_GB2312"/>
                </a:rPr>
                <a:t>     </a:t>
              </a:r>
              <a:r>
                <a:rPr lang="zh-CN" altLang="en-US" sz="2000">
                  <a:latin typeface="宋体" panose="02010600030101010101" pitchFamily="2" charset="-122"/>
                  <a:ea typeface="宋体" panose="02010600030101010101" pitchFamily="2" charset="-122"/>
                  <a:cs typeface="楷体_GB2312"/>
                </a:rPr>
                <a:t>原子结点</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914400" y="198438"/>
            <a:ext cx="8001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3600" smtClean="0">
                <a:effectLst/>
              </a:rPr>
              <a:t>5.1.1  </a:t>
            </a:r>
            <a:r>
              <a:rPr lang="zh-CN" altLang="en-US" sz="3600" smtClean="0">
                <a:effectLst/>
                <a:ea typeface="楷体_GB2312"/>
                <a:cs typeface="楷体_GB2312"/>
              </a:rPr>
              <a:t>数组的</a:t>
            </a:r>
            <a:r>
              <a:rPr lang="zh-CN" altLang="en-US" sz="3600" smtClean="0">
                <a:effectLst/>
                <a:latin typeface="宋体" panose="02010600030101010101" pitchFamily="2" charset="-122"/>
                <a:ea typeface="楷体_GB2312"/>
                <a:cs typeface="楷体_GB2312"/>
              </a:rPr>
              <a:t>抽象数据类型定义</a:t>
            </a:r>
            <a:r>
              <a:rPr lang="zh-CN" altLang="en-US" sz="3600" smtClean="0">
                <a:solidFill>
                  <a:schemeClr val="tx1"/>
                </a:solidFill>
                <a:effectLst/>
                <a:latin typeface="宋体" panose="02010600030101010101" pitchFamily="2" charset="-122"/>
              </a:rPr>
              <a:t> </a:t>
            </a:r>
          </a:p>
        </p:txBody>
      </p:sp>
      <p:sp>
        <p:nvSpPr>
          <p:cNvPr id="26627" name="Rectangle 3"/>
          <p:cNvSpPr>
            <a:spLocks noChangeArrowheads="1"/>
          </p:cNvSpPr>
          <p:nvPr/>
        </p:nvSpPr>
        <p:spPr bwMode="auto">
          <a:xfrm>
            <a:off x="152400" y="1200150"/>
            <a:ext cx="8839200" cy="511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53340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lnSpc>
                <a:spcPct val="110000"/>
              </a:lnSpc>
              <a:buFontTx/>
              <a:buNone/>
            </a:pPr>
            <a:r>
              <a:rPr lang="en-US" altLang="zh-CN" sz="2000">
                <a:solidFill>
                  <a:schemeClr val="tx2"/>
                </a:solidFill>
                <a:ea typeface="宋体" panose="02010600030101010101" pitchFamily="2" charset="-122"/>
                <a:cs typeface="楷体_GB2312"/>
              </a:rPr>
              <a:t>1   </a:t>
            </a:r>
            <a:r>
              <a:rPr lang="zh-CN" altLang="en-US" sz="2000">
                <a:solidFill>
                  <a:schemeClr val="tx2"/>
                </a:solidFill>
                <a:latin typeface="楷体_GB2312"/>
                <a:ea typeface="宋体" panose="02010600030101010101" pitchFamily="2" charset="-122"/>
                <a:cs typeface="楷体_GB2312"/>
              </a:rPr>
              <a:t>抽象数据类型定义</a:t>
            </a:r>
            <a:r>
              <a:rPr lang="zh-CN" altLang="en-US" sz="2000">
                <a:latin typeface="宋体" panose="02010600030101010101" pitchFamily="2" charset="-122"/>
                <a:ea typeface="宋体" panose="02010600030101010101" pitchFamily="2" charset="-122"/>
                <a:cs typeface="楷体_GB2312"/>
              </a:rPr>
              <a:t> </a:t>
            </a:r>
            <a:endParaRPr lang="zh-CN" altLang="en-US" sz="2000">
              <a:ea typeface="宋体" panose="02010600030101010101" pitchFamily="2" charset="-122"/>
              <a:cs typeface="楷体_GB2312"/>
            </a:endParaRPr>
          </a:p>
          <a:p>
            <a:pPr eaLnBrk="1" hangingPunct="1">
              <a:lnSpc>
                <a:spcPct val="110000"/>
              </a:lnSpc>
              <a:buFontTx/>
              <a:buNone/>
            </a:pPr>
            <a:r>
              <a:rPr lang="en-US" altLang="zh-CN" sz="2000">
                <a:ea typeface="宋体" panose="02010600030101010101" pitchFamily="2" charset="-122"/>
                <a:cs typeface="楷体_GB2312"/>
              </a:rPr>
              <a:t>ADT Array{</a:t>
            </a:r>
          </a:p>
          <a:p>
            <a:pPr lvl="1" eaLnBrk="1" hangingPunct="1">
              <a:lnSpc>
                <a:spcPct val="110000"/>
              </a:lnSpc>
              <a:buFontTx/>
              <a:buNone/>
            </a:pPr>
            <a:r>
              <a:rPr lang="zh-CN" altLang="en-US" sz="2000">
                <a:ea typeface="宋体" panose="02010600030101010101" pitchFamily="2" charset="-122"/>
                <a:cs typeface="楷体_GB2312"/>
              </a:rPr>
              <a:t>数据对象：</a:t>
            </a:r>
            <a:r>
              <a:rPr lang="en-US" altLang="zh-CN" sz="2000">
                <a:ea typeface="宋体" panose="02010600030101010101" pitchFamily="2" charset="-122"/>
                <a:cs typeface="楷体_GB2312"/>
              </a:rPr>
              <a:t>j</a:t>
            </a:r>
            <a:r>
              <a:rPr lang="en-US" altLang="zh-CN" sz="2000" baseline="-25000">
                <a:ea typeface="宋体" panose="02010600030101010101" pitchFamily="2" charset="-122"/>
                <a:cs typeface="楷体_GB2312"/>
              </a:rPr>
              <a:t>i</a:t>
            </a:r>
            <a:r>
              <a:rPr lang="en-US" altLang="zh-CN" sz="2000">
                <a:ea typeface="宋体" panose="02010600030101010101" pitchFamily="2" charset="-122"/>
                <a:cs typeface="楷体_GB2312"/>
              </a:rPr>
              <a:t>= 0,1,</a:t>
            </a:r>
            <a:r>
              <a:rPr lang="en-US" altLang="zh-CN" sz="2000">
                <a:ea typeface="宋体" panose="02010600030101010101" pitchFamily="2" charset="-122"/>
                <a:cs typeface="Times New Roman" panose="02020603050405020304" pitchFamily="18" charset="0"/>
              </a:rPr>
              <a:t>…</a:t>
            </a:r>
            <a:r>
              <a:rPr lang="en-US" altLang="zh-CN" sz="2000">
                <a:ea typeface="宋体" panose="02010600030101010101" pitchFamily="2" charset="-122"/>
                <a:cs typeface="楷体_GB2312"/>
              </a:rPr>
              <a:t>,b</a:t>
            </a:r>
            <a:r>
              <a:rPr lang="en-US" altLang="zh-CN" sz="2000" baseline="-25000">
                <a:ea typeface="宋体" panose="02010600030101010101" pitchFamily="2" charset="-122"/>
                <a:cs typeface="楷体_GB2312"/>
              </a:rPr>
              <a:t>i</a:t>
            </a:r>
            <a:r>
              <a:rPr lang="en-US" altLang="zh-CN" sz="2000">
                <a:ea typeface="宋体" panose="02010600030101010101" pitchFamily="2" charset="-122"/>
                <a:cs typeface="楷体_GB2312"/>
              </a:rPr>
              <a:t>-1 , 1,2, </a:t>
            </a:r>
            <a:r>
              <a:rPr lang="en-US" altLang="zh-CN" sz="2000">
                <a:ea typeface="Arial Unicode MS" pitchFamily="34" charset="-122"/>
                <a:cs typeface="楷体_GB2312"/>
              </a:rPr>
              <a:t>…</a:t>
            </a:r>
            <a:r>
              <a:rPr lang="en-US" altLang="zh-CN" sz="2000">
                <a:ea typeface="宋体" panose="02010600030101010101" pitchFamily="2" charset="-122"/>
                <a:cs typeface="楷体_GB2312"/>
              </a:rPr>
              <a:t>,n ; </a:t>
            </a:r>
          </a:p>
          <a:p>
            <a:pPr lvl="1" eaLnBrk="1" hangingPunct="1">
              <a:lnSpc>
                <a:spcPct val="110000"/>
              </a:lnSpc>
              <a:buFontTx/>
              <a:buNone/>
            </a:pPr>
            <a:r>
              <a:rPr lang="en-US" altLang="zh-CN" sz="2000">
                <a:ea typeface="宋体" panose="02010600030101010101" pitchFamily="2" charset="-122"/>
                <a:cs typeface="楷体_GB2312"/>
              </a:rPr>
              <a:t>D = { a</a:t>
            </a:r>
            <a:r>
              <a:rPr lang="en-US" altLang="zh-CN" sz="2000" baseline="-8000">
                <a:ea typeface="宋体" panose="02010600030101010101" pitchFamily="2" charset="-122"/>
                <a:cs typeface="楷体_GB2312"/>
              </a:rPr>
              <a:t>j</a:t>
            </a:r>
            <a:r>
              <a:rPr lang="en-US" altLang="zh-CN" sz="2000" baseline="-40000">
                <a:ea typeface="宋体" panose="02010600030101010101" pitchFamily="2" charset="-122"/>
                <a:cs typeface="楷体_GB2312"/>
              </a:rPr>
              <a:t>1</a:t>
            </a:r>
            <a:r>
              <a:rPr lang="en-US" altLang="zh-CN" sz="2000" baseline="-8000">
                <a:ea typeface="宋体" panose="02010600030101010101" pitchFamily="2" charset="-122"/>
                <a:cs typeface="楷体_GB2312"/>
              </a:rPr>
              <a:t>j</a:t>
            </a:r>
            <a:r>
              <a:rPr lang="en-US" altLang="zh-CN" sz="2000" baseline="-40000">
                <a:ea typeface="宋体" panose="02010600030101010101" pitchFamily="2" charset="-122"/>
                <a:cs typeface="楷体_GB2312"/>
              </a:rPr>
              <a:t>2</a:t>
            </a:r>
            <a:r>
              <a:rPr lang="en-US" altLang="zh-CN" sz="2000" baseline="-25000">
                <a:ea typeface="宋体" panose="02010600030101010101" pitchFamily="2" charset="-122"/>
                <a:cs typeface="楷体_GB2312"/>
              </a:rPr>
              <a:t>…</a:t>
            </a:r>
            <a:r>
              <a:rPr lang="en-US" altLang="zh-CN" sz="2000" baseline="-8000">
                <a:ea typeface="宋体" panose="02010600030101010101" pitchFamily="2" charset="-122"/>
                <a:cs typeface="楷体_GB2312"/>
              </a:rPr>
              <a:t>j</a:t>
            </a:r>
            <a:r>
              <a:rPr lang="en-US" altLang="zh-CN" sz="2000" baseline="-40000">
                <a:ea typeface="宋体" panose="02010600030101010101" pitchFamily="2" charset="-122"/>
                <a:cs typeface="楷体_GB2312"/>
              </a:rPr>
              <a:t>n</a:t>
            </a:r>
            <a:r>
              <a:rPr lang="en-US" altLang="zh-CN" sz="2000">
                <a:ea typeface="宋体" panose="02010600030101010101" pitchFamily="2" charset="-122"/>
                <a:cs typeface="楷体_GB2312"/>
              </a:rPr>
              <a:t> | n&gt;0</a:t>
            </a:r>
            <a:r>
              <a:rPr lang="zh-CN" altLang="en-US" sz="2000">
                <a:ea typeface="宋体" panose="02010600030101010101" pitchFamily="2" charset="-122"/>
                <a:cs typeface="楷体_GB2312"/>
              </a:rPr>
              <a:t>称为数组的维数</a:t>
            </a:r>
            <a:r>
              <a:rPr lang="zh-CN" altLang="en-US" sz="2000">
                <a:latin typeface="宋体" panose="02010600030101010101" pitchFamily="2" charset="-122"/>
                <a:ea typeface="宋体" panose="02010600030101010101" pitchFamily="2" charset="-122"/>
                <a:cs typeface="楷体_GB2312"/>
              </a:rPr>
              <a:t>，</a:t>
            </a:r>
            <a:r>
              <a:rPr lang="en-US" altLang="zh-CN" sz="2000">
                <a:latin typeface="宋体" panose="02010600030101010101" pitchFamily="2" charset="-122"/>
                <a:ea typeface="宋体" panose="02010600030101010101" pitchFamily="2" charset="-122"/>
                <a:cs typeface="楷体_GB2312"/>
              </a:rPr>
              <a:t>b</a:t>
            </a:r>
            <a:r>
              <a:rPr lang="en-US" altLang="zh-CN" sz="2000" baseline="-25000">
                <a:ea typeface="宋体" panose="02010600030101010101" pitchFamily="2" charset="-122"/>
                <a:cs typeface="楷体_GB2312"/>
              </a:rPr>
              <a:t>i</a:t>
            </a:r>
            <a:r>
              <a:rPr lang="zh-CN" altLang="en-US" sz="2000">
                <a:ea typeface="宋体" panose="02010600030101010101" pitchFamily="2" charset="-122"/>
                <a:cs typeface="楷体_GB2312"/>
              </a:rPr>
              <a:t>是数组第</a:t>
            </a:r>
            <a:r>
              <a:rPr lang="en-US" altLang="zh-CN" sz="2000">
                <a:ea typeface="宋体" panose="02010600030101010101" pitchFamily="2" charset="-122"/>
                <a:cs typeface="楷体_GB2312"/>
              </a:rPr>
              <a:t>i</a:t>
            </a:r>
            <a:r>
              <a:rPr lang="zh-CN" altLang="en-US" sz="2000">
                <a:ea typeface="宋体" panose="02010600030101010101" pitchFamily="2" charset="-122"/>
                <a:cs typeface="楷体_GB2312"/>
              </a:rPr>
              <a:t>维的长度</a:t>
            </a:r>
            <a:r>
              <a:rPr lang="zh-CN" altLang="en-US" sz="2000">
                <a:latin typeface="宋体" panose="02010600030101010101" pitchFamily="2" charset="-122"/>
                <a:ea typeface="宋体" panose="02010600030101010101" pitchFamily="2" charset="-122"/>
                <a:cs typeface="楷体_GB2312"/>
              </a:rPr>
              <a:t>，</a:t>
            </a:r>
            <a:r>
              <a:rPr lang="en-US" altLang="zh-CN" sz="2000">
                <a:ea typeface="宋体" panose="02010600030101010101" pitchFamily="2" charset="-122"/>
                <a:cs typeface="楷体_GB2312"/>
              </a:rPr>
              <a:t>j</a:t>
            </a:r>
            <a:r>
              <a:rPr lang="en-US" altLang="zh-CN" sz="2000" baseline="-25000">
                <a:ea typeface="宋体" panose="02010600030101010101" pitchFamily="2" charset="-122"/>
                <a:cs typeface="楷体_GB2312"/>
              </a:rPr>
              <a:t>i</a:t>
            </a:r>
            <a:r>
              <a:rPr lang="zh-CN" altLang="en-US" sz="2000">
                <a:latin typeface="宋体" panose="02010600030101010101" pitchFamily="2" charset="-122"/>
                <a:ea typeface="宋体" panose="02010600030101010101" pitchFamily="2" charset="-122"/>
                <a:cs typeface="楷体_GB2312"/>
              </a:rPr>
              <a:t>是数组元素</a:t>
            </a:r>
            <a:r>
              <a:rPr lang="zh-CN" altLang="en-US" sz="2000">
                <a:ea typeface="宋体" panose="02010600030101010101" pitchFamily="2" charset="-122"/>
                <a:cs typeface="楷体_GB2312"/>
              </a:rPr>
              <a:t>第</a:t>
            </a:r>
            <a:r>
              <a:rPr lang="en-US" altLang="zh-CN" sz="2000">
                <a:ea typeface="宋体" panose="02010600030101010101" pitchFamily="2" charset="-122"/>
                <a:cs typeface="楷体_GB2312"/>
              </a:rPr>
              <a:t>i</a:t>
            </a:r>
            <a:r>
              <a:rPr lang="zh-CN" altLang="en-US" sz="2000">
                <a:ea typeface="宋体" panose="02010600030101010101" pitchFamily="2" charset="-122"/>
                <a:cs typeface="楷体_GB2312"/>
              </a:rPr>
              <a:t>维的下标</a:t>
            </a:r>
            <a:r>
              <a:rPr lang="zh-CN" altLang="en-US" sz="2000">
                <a:latin typeface="宋体" panose="02010600030101010101" pitchFamily="2" charset="-122"/>
                <a:ea typeface="宋体" panose="02010600030101010101" pitchFamily="2" charset="-122"/>
                <a:cs typeface="楷体_GB2312"/>
              </a:rPr>
              <a:t>，</a:t>
            </a:r>
            <a:r>
              <a:rPr lang="en-US" altLang="zh-CN" sz="2000">
                <a:ea typeface="宋体" panose="02010600030101010101" pitchFamily="2" charset="-122"/>
                <a:cs typeface="楷体_GB2312"/>
              </a:rPr>
              <a:t>a</a:t>
            </a:r>
            <a:r>
              <a:rPr lang="en-US" altLang="zh-CN" sz="2000" baseline="-8000">
                <a:ea typeface="宋体" panose="02010600030101010101" pitchFamily="2" charset="-122"/>
                <a:cs typeface="楷体_GB2312"/>
              </a:rPr>
              <a:t>j</a:t>
            </a:r>
            <a:r>
              <a:rPr lang="en-US" altLang="zh-CN" sz="2000" baseline="-40000">
                <a:ea typeface="宋体" panose="02010600030101010101" pitchFamily="2" charset="-122"/>
                <a:cs typeface="楷体_GB2312"/>
              </a:rPr>
              <a:t>1</a:t>
            </a:r>
            <a:r>
              <a:rPr lang="en-US" altLang="zh-CN" sz="2000" baseline="-8000">
                <a:ea typeface="宋体" panose="02010600030101010101" pitchFamily="2" charset="-122"/>
                <a:cs typeface="楷体_GB2312"/>
              </a:rPr>
              <a:t>j</a:t>
            </a:r>
            <a:r>
              <a:rPr lang="en-US" altLang="zh-CN" sz="2000" baseline="-40000">
                <a:ea typeface="宋体" panose="02010600030101010101" pitchFamily="2" charset="-122"/>
                <a:cs typeface="楷体_GB2312"/>
              </a:rPr>
              <a:t>2</a:t>
            </a:r>
            <a:r>
              <a:rPr lang="en-US" altLang="zh-CN" sz="2000" baseline="-25000">
                <a:ea typeface="宋体" panose="02010600030101010101" pitchFamily="2" charset="-122"/>
                <a:cs typeface="楷体_GB2312"/>
              </a:rPr>
              <a:t>…</a:t>
            </a:r>
            <a:r>
              <a:rPr lang="en-US" altLang="zh-CN" sz="2000" baseline="-8000">
                <a:ea typeface="宋体" panose="02010600030101010101" pitchFamily="2" charset="-122"/>
                <a:cs typeface="楷体_GB2312"/>
              </a:rPr>
              <a:t>j</a:t>
            </a:r>
            <a:r>
              <a:rPr lang="en-US" altLang="zh-CN" sz="2000" baseline="-40000">
                <a:ea typeface="宋体" panose="02010600030101010101" pitchFamily="2" charset="-122"/>
                <a:cs typeface="楷体_GB2312"/>
              </a:rPr>
              <a:t>n</a:t>
            </a:r>
            <a:r>
              <a:rPr lang="en-US" altLang="zh-CN" sz="2000">
                <a:ea typeface="Arial Unicode MS" pitchFamily="34" charset="-122"/>
                <a:cs typeface="楷体_GB2312"/>
              </a:rPr>
              <a:t>∈Elem</a:t>
            </a:r>
            <a:r>
              <a:rPr lang="en-US" altLang="zh-CN" sz="2000">
                <a:ea typeface="宋体" panose="02010600030101010101" pitchFamily="2" charset="-122"/>
                <a:cs typeface="楷体_GB2312"/>
              </a:rPr>
              <a:t>Set }</a:t>
            </a:r>
          </a:p>
          <a:p>
            <a:pPr lvl="1" eaLnBrk="1" hangingPunct="1">
              <a:lnSpc>
                <a:spcPct val="110000"/>
              </a:lnSpc>
              <a:buFontTx/>
              <a:buNone/>
            </a:pPr>
            <a:r>
              <a:rPr lang="zh-CN" altLang="en-US" sz="2000">
                <a:ea typeface="宋体" panose="02010600030101010101" pitchFamily="2" charset="-122"/>
                <a:cs typeface="楷体_GB2312"/>
              </a:rPr>
              <a:t>数据关系：</a:t>
            </a:r>
            <a:r>
              <a:rPr lang="en-US" altLang="zh-CN" sz="2000">
                <a:ea typeface="宋体" panose="02010600030101010101" pitchFamily="2" charset="-122"/>
                <a:cs typeface="楷体_GB2312"/>
              </a:rPr>
              <a:t>R = {R</a:t>
            </a:r>
            <a:r>
              <a:rPr lang="en-US" altLang="zh-CN" sz="2000" baseline="-25000">
                <a:ea typeface="宋体" panose="02010600030101010101" pitchFamily="2" charset="-122"/>
                <a:cs typeface="楷体_GB2312"/>
              </a:rPr>
              <a:t>1</a:t>
            </a:r>
            <a:r>
              <a:rPr lang="en-US" altLang="zh-CN" sz="2000">
                <a:ea typeface="宋体" panose="02010600030101010101" pitchFamily="2" charset="-122"/>
                <a:cs typeface="楷体_GB2312"/>
              </a:rPr>
              <a:t>, R</a:t>
            </a:r>
            <a:r>
              <a:rPr lang="en-US" altLang="zh-CN" sz="2000" baseline="-25000">
                <a:ea typeface="宋体" panose="02010600030101010101" pitchFamily="2" charset="-122"/>
                <a:cs typeface="楷体_GB2312"/>
              </a:rPr>
              <a:t>2</a:t>
            </a:r>
            <a:r>
              <a:rPr lang="en-US" altLang="zh-CN" sz="2000">
                <a:ea typeface="宋体" panose="02010600030101010101" pitchFamily="2" charset="-122"/>
                <a:cs typeface="楷体_GB2312"/>
              </a:rPr>
              <a:t>, </a:t>
            </a:r>
            <a:r>
              <a:rPr lang="en-US" altLang="zh-CN" sz="2000">
                <a:ea typeface="Arial Unicode MS" pitchFamily="34" charset="-122"/>
                <a:cs typeface="楷体_GB2312"/>
              </a:rPr>
              <a:t>…</a:t>
            </a:r>
            <a:r>
              <a:rPr lang="en-US" altLang="zh-CN" sz="2000">
                <a:ea typeface="宋体" panose="02010600030101010101" pitchFamily="2" charset="-122"/>
                <a:cs typeface="楷体_GB2312"/>
              </a:rPr>
              <a:t>, R</a:t>
            </a:r>
            <a:r>
              <a:rPr lang="en-US" altLang="zh-CN" sz="2000" baseline="-25000">
                <a:ea typeface="宋体" panose="02010600030101010101" pitchFamily="2" charset="-122"/>
                <a:cs typeface="楷体_GB2312"/>
              </a:rPr>
              <a:t>n</a:t>
            </a:r>
            <a:r>
              <a:rPr lang="en-US" altLang="zh-CN" sz="2000">
                <a:ea typeface="宋体" panose="02010600030101010101" pitchFamily="2" charset="-122"/>
                <a:cs typeface="楷体_GB2312"/>
              </a:rPr>
              <a:t>}</a:t>
            </a:r>
          </a:p>
          <a:p>
            <a:pPr lvl="1" eaLnBrk="1" hangingPunct="1">
              <a:lnSpc>
                <a:spcPct val="110000"/>
              </a:lnSpc>
              <a:buFontTx/>
              <a:buNone/>
            </a:pPr>
            <a:r>
              <a:rPr lang="en-US" altLang="zh-CN" sz="2000">
                <a:ea typeface="宋体" panose="02010600030101010101" pitchFamily="2" charset="-122"/>
                <a:cs typeface="楷体_GB2312"/>
              </a:rPr>
              <a:t>R</a:t>
            </a:r>
            <a:r>
              <a:rPr lang="en-US" altLang="zh-CN" sz="2000" baseline="-20000">
                <a:ea typeface="宋体" panose="02010600030101010101" pitchFamily="2" charset="-122"/>
                <a:cs typeface="楷体_GB2312"/>
              </a:rPr>
              <a:t>i</a:t>
            </a:r>
            <a:r>
              <a:rPr lang="en-US" altLang="zh-CN" sz="2000">
                <a:ea typeface="宋体" panose="02010600030101010101" pitchFamily="2" charset="-122"/>
                <a:cs typeface="楷体_GB2312"/>
              </a:rPr>
              <a:t>={&lt;a</a:t>
            </a:r>
            <a:r>
              <a:rPr lang="en-US" altLang="zh-CN" sz="2000" baseline="-8000">
                <a:ea typeface="宋体" panose="02010600030101010101" pitchFamily="2" charset="-122"/>
                <a:cs typeface="楷体_GB2312"/>
              </a:rPr>
              <a:t>j</a:t>
            </a:r>
            <a:r>
              <a:rPr lang="en-US" altLang="zh-CN" sz="2000" baseline="-40000">
                <a:ea typeface="宋体" panose="02010600030101010101" pitchFamily="2" charset="-122"/>
                <a:cs typeface="楷体_GB2312"/>
              </a:rPr>
              <a:t>1</a:t>
            </a:r>
            <a:r>
              <a:rPr lang="en-US" altLang="zh-CN" sz="2000" baseline="-8000">
                <a:ea typeface="宋体" panose="02010600030101010101" pitchFamily="2" charset="-122"/>
                <a:cs typeface="楷体_GB2312"/>
              </a:rPr>
              <a:t>j</a:t>
            </a:r>
            <a:r>
              <a:rPr lang="en-US" altLang="zh-CN" sz="2000" baseline="-40000">
                <a:ea typeface="宋体" panose="02010600030101010101" pitchFamily="2" charset="-122"/>
                <a:cs typeface="楷体_GB2312"/>
              </a:rPr>
              <a:t>2 </a:t>
            </a:r>
            <a:r>
              <a:rPr lang="en-US" altLang="zh-CN" sz="2000" baseline="-25000">
                <a:ea typeface="宋体" panose="02010600030101010101" pitchFamily="2" charset="-122"/>
                <a:cs typeface="楷体_GB2312"/>
              </a:rPr>
              <a:t>…</a:t>
            </a:r>
            <a:r>
              <a:rPr lang="en-US" altLang="zh-CN" sz="2000" baseline="-8000">
                <a:ea typeface="宋体" panose="02010600030101010101" pitchFamily="2" charset="-122"/>
                <a:cs typeface="楷体_GB2312"/>
              </a:rPr>
              <a:t>j</a:t>
            </a:r>
            <a:r>
              <a:rPr lang="en-US" altLang="zh-CN" sz="2000" baseline="-40000">
                <a:ea typeface="宋体" panose="02010600030101010101" pitchFamily="2" charset="-122"/>
                <a:cs typeface="楷体_GB2312"/>
              </a:rPr>
              <a:t>i</a:t>
            </a:r>
            <a:r>
              <a:rPr lang="en-US" altLang="zh-CN" sz="2000" baseline="-25000">
                <a:ea typeface="宋体" panose="02010600030101010101" pitchFamily="2" charset="-122"/>
                <a:cs typeface="楷体_GB2312"/>
              </a:rPr>
              <a:t>…</a:t>
            </a:r>
            <a:r>
              <a:rPr lang="en-US" altLang="zh-CN" sz="2000" baseline="-8000">
                <a:ea typeface="宋体" panose="02010600030101010101" pitchFamily="2" charset="-122"/>
                <a:cs typeface="楷体_GB2312"/>
              </a:rPr>
              <a:t>j</a:t>
            </a:r>
            <a:r>
              <a:rPr lang="en-US" altLang="zh-CN" sz="2000" baseline="-40000">
                <a:ea typeface="宋体" panose="02010600030101010101" pitchFamily="2" charset="-122"/>
                <a:cs typeface="楷体_GB2312"/>
              </a:rPr>
              <a:t>n</a:t>
            </a:r>
            <a:r>
              <a:rPr lang="en-US" altLang="zh-CN" sz="2000">
                <a:ea typeface="宋体" panose="02010600030101010101" pitchFamily="2" charset="-122"/>
                <a:cs typeface="楷体_GB2312"/>
              </a:rPr>
              <a:t> , a</a:t>
            </a:r>
            <a:r>
              <a:rPr lang="en-US" altLang="zh-CN" sz="2000" baseline="-8000">
                <a:ea typeface="宋体" panose="02010600030101010101" pitchFamily="2" charset="-122"/>
                <a:cs typeface="楷体_GB2312"/>
              </a:rPr>
              <a:t>j</a:t>
            </a:r>
            <a:r>
              <a:rPr lang="en-US" altLang="zh-CN" sz="2000" baseline="-40000">
                <a:ea typeface="宋体" panose="02010600030101010101" pitchFamily="2" charset="-122"/>
                <a:cs typeface="楷体_GB2312"/>
              </a:rPr>
              <a:t>1</a:t>
            </a:r>
            <a:r>
              <a:rPr lang="en-US" altLang="zh-CN" sz="2000" baseline="-8000">
                <a:ea typeface="宋体" panose="02010600030101010101" pitchFamily="2" charset="-122"/>
                <a:cs typeface="楷体_GB2312"/>
              </a:rPr>
              <a:t>j</a:t>
            </a:r>
            <a:r>
              <a:rPr lang="en-US" altLang="zh-CN" sz="2000" baseline="-40000">
                <a:ea typeface="宋体" panose="02010600030101010101" pitchFamily="2" charset="-122"/>
                <a:cs typeface="楷体_GB2312"/>
              </a:rPr>
              <a:t>2 </a:t>
            </a:r>
            <a:r>
              <a:rPr lang="en-US" altLang="zh-CN" sz="2000" baseline="-25000">
                <a:ea typeface="宋体" panose="02010600030101010101" pitchFamily="2" charset="-122"/>
                <a:cs typeface="楷体_GB2312"/>
              </a:rPr>
              <a:t>…</a:t>
            </a:r>
            <a:r>
              <a:rPr lang="en-US" altLang="zh-CN" sz="2000" baseline="-8000">
                <a:ea typeface="宋体" panose="02010600030101010101" pitchFamily="2" charset="-122"/>
                <a:cs typeface="楷体_GB2312"/>
              </a:rPr>
              <a:t>j</a:t>
            </a:r>
            <a:r>
              <a:rPr lang="en-US" altLang="zh-CN" sz="2000" baseline="-40000">
                <a:ea typeface="宋体" panose="02010600030101010101" pitchFamily="2" charset="-122"/>
                <a:cs typeface="楷体_GB2312"/>
              </a:rPr>
              <a:t>i+1</a:t>
            </a:r>
            <a:r>
              <a:rPr lang="en-US" altLang="zh-CN" sz="2000" baseline="-25000">
                <a:ea typeface="宋体" panose="02010600030101010101" pitchFamily="2" charset="-122"/>
                <a:cs typeface="楷体_GB2312"/>
              </a:rPr>
              <a:t>…</a:t>
            </a:r>
            <a:r>
              <a:rPr lang="en-US" altLang="zh-CN" sz="2000" baseline="-8000">
                <a:ea typeface="宋体" panose="02010600030101010101" pitchFamily="2" charset="-122"/>
                <a:cs typeface="楷体_GB2312"/>
              </a:rPr>
              <a:t>j</a:t>
            </a:r>
            <a:r>
              <a:rPr lang="en-US" altLang="zh-CN" sz="2000" baseline="-40000">
                <a:ea typeface="宋体" panose="02010600030101010101" pitchFamily="2" charset="-122"/>
                <a:cs typeface="楷体_GB2312"/>
              </a:rPr>
              <a:t>n</a:t>
            </a:r>
            <a:r>
              <a:rPr lang="en-US" altLang="zh-CN" sz="2000">
                <a:ea typeface="宋体" panose="02010600030101010101" pitchFamily="2" charset="-122"/>
                <a:cs typeface="楷体_GB2312"/>
              </a:rPr>
              <a:t>&gt;|0</a:t>
            </a:r>
            <a:r>
              <a:rPr lang="en-US" altLang="zh-CN" sz="2000">
                <a:latin typeface="宋体" panose="02010600030101010101" pitchFamily="2" charset="-122"/>
                <a:ea typeface="Arial Unicode MS" pitchFamily="34" charset="-122"/>
                <a:cs typeface="楷体_GB2312"/>
              </a:rPr>
              <a:t>≦</a:t>
            </a:r>
            <a:r>
              <a:rPr lang="en-US" altLang="zh-CN" sz="2000">
                <a:ea typeface="Arial Unicode MS" pitchFamily="34" charset="-122"/>
                <a:cs typeface="楷体_GB2312"/>
              </a:rPr>
              <a:t>j</a:t>
            </a:r>
            <a:r>
              <a:rPr lang="en-US" altLang="zh-CN" sz="2000" baseline="-25000">
                <a:ea typeface="Arial Unicode MS" pitchFamily="34" charset="-122"/>
                <a:cs typeface="楷体_GB2312"/>
              </a:rPr>
              <a:t>k</a:t>
            </a:r>
            <a:r>
              <a:rPr lang="en-US" altLang="zh-CN" sz="2000">
                <a:latin typeface="宋体" panose="02010600030101010101" pitchFamily="2" charset="-122"/>
                <a:ea typeface="Arial Unicode MS" pitchFamily="34" charset="-122"/>
                <a:cs typeface="楷体_GB2312"/>
              </a:rPr>
              <a:t>≦</a:t>
            </a:r>
            <a:r>
              <a:rPr lang="en-US" altLang="zh-CN" sz="2000">
                <a:ea typeface="Arial Unicode MS" pitchFamily="34" charset="-122"/>
                <a:cs typeface="楷体_GB2312"/>
              </a:rPr>
              <a:t>b</a:t>
            </a:r>
            <a:r>
              <a:rPr lang="en-US" altLang="zh-CN" sz="2000" baseline="-25000">
                <a:ea typeface="Arial Unicode MS" pitchFamily="34" charset="-122"/>
                <a:cs typeface="楷体_GB2312"/>
              </a:rPr>
              <a:t>k</a:t>
            </a:r>
            <a:r>
              <a:rPr lang="en-US" altLang="zh-CN" sz="2000">
                <a:ea typeface="Arial Unicode MS" pitchFamily="34" charset="-122"/>
                <a:cs typeface="楷体_GB2312"/>
              </a:rPr>
              <a:t>-1 </a:t>
            </a:r>
            <a:r>
              <a:rPr lang="zh-CN" altLang="en-US" sz="2000">
                <a:latin typeface="宋体" panose="02010600030101010101" pitchFamily="2" charset="-122"/>
                <a:ea typeface="宋体" panose="02010600030101010101" pitchFamily="2" charset="-122"/>
                <a:cs typeface="楷体_GB2312"/>
              </a:rPr>
              <a:t>，          </a:t>
            </a:r>
            <a:r>
              <a:rPr lang="en-US" altLang="zh-CN" sz="2000">
                <a:ea typeface="宋体" panose="02010600030101010101" pitchFamily="2" charset="-122"/>
                <a:cs typeface="楷体_GB2312"/>
              </a:rPr>
              <a:t>1</a:t>
            </a:r>
            <a:r>
              <a:rPr lang="en-US" altLang="zh-CN" sz="2000">
                <a:ea typeface="Arial Unicode MS" pitchFamily="34" charset="-122"/>
                <a:cs typeface="楷体_GB2312"/>
              </a:rPr>
              <a:t>≦</a:t>
            </a:r>
            <a:r>
              <a:rPr lang="en-US" altLang="zh-CN" sz="2000">
                <a:ea typeface="宋体" panose="02010600030101010101" pitchFamily="2" charset="-122"/>
                <a:cs typeface="楷体_GB2312"/>
              </a:rPr>
              <a:t>k</a:t>
            </a:r>
            <a:r>
              <a:rPr lang="en-US" altLang="zh-CN" sz="2000">
                <a:ea typeface="Arial Unicode MS" pitchFamily="34" charset="-122"/>
                <a:cs typeface="楷体_GB2312"/>
              </a:rPr>
              <a:t>≦</a:t>
            </a:r>
            <a:r>
              <a:rPr lang="en-US" altLang="zh-CN" sz="2000">
                <a:ea typeface="宋体" panose="02010600030101010101" pitchFamily="2" charset="-122"/>
                <a:cs typeface="楷体_GB2312"/>
              </a:rPr>
              <a:t>n</a:t>
            </a:r>
            <a:r>
              <a:rPr lang="zh-CN" altLang="en-US" sz="2000">
                <a:latin typeface="宋体" panose="02010600030101010101" pitchFamily="2" charset="-122"/>
                <a:ea typeface="宋体" panose="02010600030101010101" pitchFamily="2" charset="-122"/>
                <a:cs typeface="楷体_GB2312"/>
              </a:rPr>
              <a:t>且</a:t>
            </a:r>
            <a:r>
              <a:rPr lang="en-US" altLang="zh-CN" sz="2000">
                <a:ea typeface="宋体" panose="02010600030101010101" pitchFamily="2" charset="-122"/>
                <a:cs typeface="楷体_GB2312"/>
              </a:rPr>
              <a:t>k</a:t>
            </a:r>
            <a:r>
              <a:rPr lang="en-US" altLang="zh-CN" sz="2000">
                <a:ea typeface="Arial Unicode MS" pitchFamily="34" charset="-122"/>
                <a:cs typeface="楷体_GB2312"/>
              </a:rPr>
              <a:t>≠</a:t>
            </a:r>
            <a:r>
              <a:rPr lang="en-US" altLang="zh-CN" sz="2000">
                <a:ea typeface="宋体" panose="02010600030101010101" pitchFamily="2" charset="-122"/>
                <a:cs typeface="楷体_GB2312"/>
              </a:rPr>
              <a:t>i</a:t>
            </a:r>
            <a:r>
              <a:rPr lang="zh-CN" altLang="en-US" sz="2000">
                <a:ea typeface="宋体" panose="02010600030101010101" pitchFamily="2" charset="-122"/>
                <a:cs typeface="楷体_GB2312"/>
              </a:rPr>
              <a:t>，</a:t>
            </a:r>
            <a:r>
              <a:rPr lang="en-US" altLang="zh-CN" sz="2000">
                <a:ea typeface="宋体" panose="02010600030101010101" pitchFamily="2" charset="-122"/>
                <a:cs typeface="楷体_GB2312"/>
              </a:rPr>
              <a:t>0</a:t>
            </a:r>
            <a:r>
              <a:rPr lang="en-US" altLang="zh-CN" sz="2000">
                <a:ea typeface="Arial Unicode MS" pitchFamily="34" charset="-122"/>
                <a:cs typeface="楷体_GB2312"/>
              </a:rPr>
              <a:t>≦</a:t>
            </a:r>
            <a:r>
              <a:rPr lang="en-US" altLang="zh-CN" sz="2000">
                <a:ea typeface="宋体" panose="02010600030101010101" pitchFamily="2" charset="-122"/>
                <a:cs typeface="楷体_GB2312"/>
              </a:rPr>
              <a:t>j</a:t>
            </a:r>
            <a:r>
              <a:rPr lang="en-US" altLang="zh-CN" sz="2000" baseline="-25000">
                <a:ea typeface="宋体" panose="02010600030101010101" pitchFamily="2" charset="-122"/>
                <a:cs typeface="楷体_GB2312"/>
              </a:rPr>
              <a:t>i</a:t>
            </a:r>
            <a:r>
              <a:rPr lang="en-US" altLang="zh-CN" sz="2000">
                <a:ea typeface="Arial Unicode MS" pitchFamily="34" charset="-122"/>
                <a:cs typeface="楷体_GB2312"/>
              </a:rPr>
              <a:t>≦</a:t>
            </a:r>
            <a:r>
              <a:rPr lang="en-US" altLang="zh-CN" sz="2000">
                <a:ea typeface="宋体" panose="02010600030101010101" pitchFamily="2" charset="-122"/>
                <a:cs typeface="楷体_GB2312"/>
              </a:rPr>
              <a:t>b</a:t>
            </a:r>
            <a:r>
              <a:rPr lang="en-US" altLang="zh-CN" sz="2000" baseline="-25000">
                <a:ea typeface="宋体" panose="02010600030101010101" pitchFamily="2" charset="-122"/>
                <a:cs typeface="楷体_GB2312"/>
              </a:rPr>
              <a:t>i</a:t>
            </a:r>
            <a:r>
              <a:rPr lang="en-US" altLang="zh-CN" sz="2000">
                <a:ea typeface="宋体" panose="02010600030101010101" pitchFamily="2" charset="-122"/>
                <a:cs typeface="楷体_GB2312"/>
              </a:rPr>
              <a:t>-2</a:t>
            </a:r>
            <a:r>
              <a:rPr lang="zh-CN" altLang="en-US" sz="2000">
                <a:ea typeface="宋体" panose="02010600030101010101" pitchFamily="2" charset="-122"/>
                <a:cs typeface="楷体_GB2312"/>
              </a:rPr>
              <a:t>， </a:t>
            </a:r>
            <a:r>
              <a:rPr lang="en-US" altLang="zh-CN" sz="2000">
                <a:ea typeface="宋体" panose="02010600030101010101" pitchFamily="2" charset="-122"/>
                <a:cs typeface="楷体_GB2312"/>
              </a:rPr>
              <a:t>a</a:t>
            </a:r>
            <a:r>
              <a:rPr lang="en-US" altLang="zh-CN" sz="2000" baseline="-8000">
                <a:ea typeface="宋体" panose="02010600030101010101" pitchFamily="2" charset="-122"/>
                <a:cs typeface="楷体_GB2312"/>
              </a:rPr>
              <a:t>j</a:t>
            </a:r>
            <a:r>
              <a:rPr lang="en-US" altLang="zh-CN" sz="2000" baseline="-40000">
                <a:ea typeface="宋体" panose="02010600030101010101" pitchFamily="2" charset="-122"/>
                <a:cs typeface="楷体_GB2312"/>
              </a:rPr>
              <a:t>1</a:t>
            </a:r>
            <a:r>
              <a:rPr lang="en-US" altLang="zh-CN" sz="2000" baseline="-8000">
                <a:ea typeface="宋体" panose="02010600030101010101" pitchFamily="2" charset="-122"/>
                <a:cs typeface="楷体_GB2312"/>
              </a:rPr>
              <a:t>j</a:t>
            </a:r>
            <a:r>
              <a:rPr lang="en-US" altLang="zh-CN" sz="2000" baseline="-40000">
                <a:ea typeface="宋体" panose="02010600030101010101" pitchFamily="2" charset="-122"/>
                <a:cs typeface="楷体_GB2312"/>
              </a:rPr>
              <a:t>2 </a:t>
            </a:r>
            <a:r>
              <a:rPr lang="en-US" altLang="zh-CN" sz="2000" baseline="-25000">
                <a:ea typeface="宋体" panose="02010600030101010101" pitchFamily="2" charset="-122"/>
                <a:cs typeface="楷体_GB2312"/>
              </a:rPr>
              <a:t>…</a:t>
            </a:r>
            <a:r>
              <a:rPr lang="en-US" altLang="zh-CN" sz="2000" baseline="-8000">
                <a:ea typeface="宋体" panose="02010600030101010101" pitchFamily="2" charset="-122"/>
                <a:cs typeface="楷体_GB2312"/>
              </a:rPr>
              <a:t>j</a:t>
            </a:r>
            <a:r>
              <a:rPr lang="en-US" altLang="zh-CN" sz="2000" baseline="-40000">
                <a:ea typeface="宋体" panose="02010600030101010101" pitchFamily="2" charset="-122"/>
                <a:cs typeface="楷体_GB2312"/>
              </a:rPr>
              <a:t>i+1</a:t>
            </a:r>
            <a:r>
              <a:rPr lang="en-US" altLang="zh-CN" sz="2000" baseline="-25000">
                <a:ea typeface="宋体" panose="02010600030101010101" pitchFamily="2" charset="-122"/>
                <a:cs typeface="楷体_GB2312"/>
              </a:rPr>
              <a:t>…</a:t>
            </a:r>
            <a:r>
              <a:rPr lang="en-US" altLang="zh-CN" sz="2000" baseline="-8000">
                <a:ea typeface="宋体" panose="02010600030101010101" pitchFamily="2" charset="-122"/>
                <a:cs typeface="楷体_GB2312"/>
              </a:rPr>
              <a:t>j</a:t>
            </a:r>
            <a:r>
              <a:rPr lang="en-US" altLang="zh-CN" sz="2000" baseline="-40000">
                <a:ea typeface="宋体" panose="02010600030101010101" pitchFamily="2" charset="-122"/>
                <a:cs typeface="楷体_GB2312"/>
              </a:rPr>
              <a:t>n</a:t>
            </a:r>
            <a:r>
              <a:rPr lang="en-US" altLang="zh-CN" sz="2000">
                <a:ea typeface="Arial Unicode MS" pitchFamily="34" charset="-122"/>
                <a:cs typeface="楷体_GB2312"/>
              </a:rPr>
              <a:t>∈</a:t>
            </a:r>
            <a:r>
              <a:rPr lang="en-US" altLang="zh-CN" sz="2000">
                <a:ea typeface="宋体" panose="02010600030101010101" pitchFamily="2" charset="-122"/>
                <a:cs typeface="楷体_GB2312"/>
              </a:rPr>
              <a:t>D }            </a:t>
            </a:r>
          </a:p>
          <a:p>
            <a:pPr lvl="1" eaLnBrk="1" hangingPunct="1">
              <a:lnSpc>
                <a:spcPct val="110000"/>
              </a:lnSpc>
              <a:buFontTx/>
              <a:buNone/>
            </a:pPr>
            <a:r>
              <a:rPr lang="zh-CN" altLang="en-US" sz="2000">
                <a:ea typeface="宋体" panose="02010600030101010101" pitchFamily="2" charset="-122"/>
                <a:cs typeface="楷体_GB2312"/>
              </a:rPr>
              <a:t>基本操作： </a:t>
            </a:r>
            <a:r>
              <a:rPr lang="en-US" altLang="zh-CN" sz="2000">
                <a:ea typeface="Arial Unicode MS" pitchFamily="34" charset="-122"/>
                <a:cs typeface="楷体_GB2312"/>
              </a:rPr>
              <a:t>……</a:t>
            </a:r>
            <a:r>
              <a:rPr lang="en-US" altLang="zh-CN" sz="2000">
                <a:ea typeface="宋体" panose="02010600030101010101" pitchFamily="2" charset="-122"/>
                <a:cs typeface="楷体_GB2312"/>
              </a:rPr>
              <a:t> </a:t>
            </a:r>
          </a:p>
          <a:p>
            <a:pPr eaLnBrk="1" hangingPunct="1">
              <a:lnSpc>
                <a:spcPct val="110000"/>
              </a:lnSpc>
              <a:buFontTx/>
              <a:buNone/>
            </a:pPr>
            <a:r>
              <a:rPr lang="en-US" altLang="zh-CN" sz="2000">
                <a:ea typeface="宋体" panose="02010600030101010101" pitchFamily="2" charset="-122"/>
                <a:cs typeface="楷体_GB2312"/>
              </a:rPr>
              <a:t>} ADT Array</a:t>
            </a:r>
          </a:p>
          <a:p>
            <a:pPr eaLnBrk="1" hangingPunct="1">
              <a:lnSpc>
                <a:spcPct val="110000"/>
              </a:lnSpc>
              <a:buFontTx/>
              <a:buNone/>
            </a:pPr>
            <a:endParaRPr lang="en-US" altLang="zh-CN" sz="2000">
              <a:latin typeface="宋体" panose="02010600030101010101" pitchFamily="2" charset="-122"/>
              <a:ea typeface="宋体" panose="02010600030101010101" pitchFamily="2" charset="-122"/>
              <a:cs typeface="楷体_GB2312"/>
            </a:endParaRPr>
          </a:p>
          <a:p>
            <a:pPr eaLnBrk="1" hangingPunct="1">
              <a:lnSpc>
                <a:spcPct val="110000"/>
              </a:lnSpc>
              <a:buFontTx/>
              <a:buNone/>
            </a:pPr>
            <a:r>
              <a:rPr lang="zh-CN" altLang="en-US" sz="2000"/>
              <a:t>  </a:t>
            </a:r>
            <a:r>
              <a:rPr lang="en-US" altLang="zh-CN" sz="2000"/>
              <a:t>n</a:t>
            </a:r>
            <a:r>
              <a:rPr lang="zh-CN" altLang="en-US" sz="2000"/>
              <a:t>维数组中有</a:t>
            </a:r>
            <a:r>
              <a:rPr lang="en-US" altLang="zh-CN" sz="2000"/>
              <a:t>b</a:t>
            </a:r>
            <a:r>
              <a:rPr lang="en-US" altLang="zh-CN" sz="2000" baseline="-25000"/>
              <a:t>1</a:t>
            </a:r>
            <a:r>
              <a:rPr lang="en-US" altLang="zh-CN" sz="2000">
                <a:sym typeface="Symbol" panose="05050102010706020507" pitchFamily="18" charset="2"/>
              </a:rPr>
              <a:t></a:t>
            </a:r>
            <a:r>
              <a:rPr lang="en-US" altLang="zh-CN" sz="2000"/>
              <a:t>b</a:t>
            </a:r>
            <a:r>
              <a:rPr lang="en-US" altLang="zh-CN" sz="2000" baseline="-25000"/>
              <a:t>2 </a:t>
            </a:r>
            <a:r>
              <a:rPr lang="en-US" altLang="zh-CN" sz="2000">
                <a:sym typeface="Symbol" panose="05050102010706020507" pitchFamily="18" charset="2"/>
              </a:rPr>
              <a:t></a:t>
            </a:r>
            <a:r>
              <a:rPr lang="en-US" altLang="zh-CN" sz="2000" baseline="-25000"/>
              <a:t> </a:t>
            </a:r>
            <a:r>
              <a:rPr lang="en-US" altLang="zh-CN" sz="2000">
                <a:ea typeface="Arial Unicode MS" pitchFamily="34" charset="-122"/>
              </a:rPr>
              <a:t>… </a:t>
            </a:r>
            <a:r>
              <a:rPr lang="en-US" altLang="zh-CN" sz="2000">
                <a:sym typeface="Symbol" panose="05050102010706020507" pitchFamily="18" charset="2"/>
              </a:rPr>
              <a:t></a:t>
            </a:r>
            <a:r>
              <a:rPr lang="en-US" altLang="zh-CN" sz="2000" baseline="-25000"/>
              <a:t> </a:t>
            </a:r>
            <a:r>
              <a:rPr lang="en-US" altLang="zh-CN" sz="2000"/>
              <a:t>b</a:t>
            </a:r>
            <a:r>
              <a:rPr lang="en-US" altLang="zh-CN" sz="2000" baseline="-25000"/>
              <a:t>n</a:t>
            </a:r>
            <a:r>
              <a:rPr lang="zh-CN" altLang="en-US" sz="2000"/>
              <a:t>个数据元素</a:t>
            </a:r>
            <a:r>
              <a:rPr lang="zh-CN" altLang="en-US" sz="2000">
                <a:latin typeface="宋体" panose="02010600030101010101" pitchFamily="2" charset="-122"/>
              </a:rPr>
              <a:t>，</a:t>
            </a:r>
            <a:r>
              <a:rPr lang="zh-CN" altLang="en-US" sz="2000">
                <a:solidFill>
                  <a:schemeClr val="accent1"/>
                </a:solidFill>
                <a:latin typeface="宋体" panose="02010600030101010101" pitchFamily="2" charset="-122"/>
              </a:rPr>
              <a:t>每个数据元素都受到</a:t>
            </a:r>
            <a:r>
              <a:rPr lang="en-US" altLang="zh-CN" sz="2000">
                <a:solidFill>
                  <a:schemeClr val="accent1"/>
                </a:solidFill>
              </a:rPr>
              <a:t>n</a:t>
            </a:r>
            <a:r>
              <a:rPr lang="zh-CN" altLang="en-US" sz="2000">
                <a:solidFill>
                  <a:schemeClr val="accent1"/>
                </a:solidFill>
                <a:latin typeface="宋体" panose="02010600030101010101" pitchFamily="2" charset="-122"/>
              </a:rPr>
              <a:t>维关系的约束</a:t>
            </a:r>
            <a:r>
              <a:rPr lang="zh-CN" altLang="en-US" sz="2000">
                <a:latin typeface="宋体" panose="02010600030101010101" pitchFamily="2" charset="-122"/>
              </a:rPr>
              <a:t>。</a:t>
            </a:r>
          </a:p>
          <a:p>
            <a:pPr eaLnBrk="1" hangingPunct="1">
              <a:lnSpc>
                <a:spcPct val="110000"/>
              </a:lnSpc>
              <a:buFontTx/>
              <a:buNone/>
            </a:pPr>
            <a:endParaRPr lang="en-US" altLang="zh-CN" sz="20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152400" y="836613"/>
            <a:ext cx="8812213"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楷体_GB2312"/>
                <a:cs typeface="楷体_GB2312"/>
              </a:defRPr>
            </a:lvl1pPr>
            <a:lvl2pPr marL="355600">
              <a:defRPr kumimoji="1" sz="2400" b="1">
                <a:solidFill>
                  <a:schemeClr val="tx1"/>
                </a:solidFill>
                <a:latin typeface="Times New Roman" panose="02020603050405020304" pitchFamily="18" charset="0"/>
                <a:ea typeface="楷体_GB2312"/>
                <a:cs typeface="楷体_GB2312"/>
              </a:defRPr>
            </a:lvl2pPr>
            <a:lvl3pPr marL="723900">
              <a:defRPr kumimoji="1" sz="2400" b="1">
                <a:solidFill>
                  <a:schemeClr val="tx1"/>
                </a:solidFill>
                <a:latin typeface="Times New Roman" panose="02020603050405020304" pitchFamily="18" charset="0"/>
                <a:ea typeface="楷体_GB2312"/>
                <a:cs typeface="楷体_GB2312"/>
              </a:defRPr>
            </a:lvl3pPr>
            <a:lvl4pPr marL="1079500">
              <a:defRPr kumimoji="1" sz="2400" b="1">
                <a:solidFill>
                  <a:schemeClr val="tx1"/>
                </a:solidFill>
                <a:latin typeface="Times New Roman" panose="02020603050405020304" pitchFamily="18" charset="0"/>
                <a:ea typeface="楷体_GB2312"/>
                <a:cs typeface="楷体_GB2312"/>
              </a:defRPr>
            </a:lvl4pPr>
            <a:lvl5pPr marL="1435100">
              <a:defRPr kumimoji="1" sz="2400" b="1">
                <a:solidFill>
                  <a:schemeClr val="tx1"/>
                </a:solidFill>
                <a:latin typeface="Times New Roman" panose="02020603050405020304" pitchFamily="18" charset="0"/>
                <a:ea typeface="楷体_GB2312"/>
                <a:cs typeface="楷体_GB2312"/>
              </a:defRPr>
            </a:lvl5pPr>
            <a:lvl6pPr marL="18923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3495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28067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2639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spcBef>
                <a:spcPct val="20000"/>
              </a:spcBef>
              <a:buClr>
                <a:schemeClr val="accent2"/>
              </a:buClr>
              <a:buSzPct val="80000"/>
              <a:buFont typeface="Wingdings" panose="05000000000000000000" pitchFamily="2" charset="2"/>
              <a:buNone/>
            </a:pPr>
            <a:r>
              <a:rPr lang="zh-CN" altLang="en-US" sz="2800">
                <a:latin typeface="宋体" panose="02010600030101010101" pitchFamily="2" charset="-122"/>
                <a:ea typeface="宋体" panose="02010600030101010101" pitchFamily="2" charset="-122"/>
              </a:rPr>
              <a:t>相应的数据结构定义如下：</a:t>
            </a:r>
            <a:endParaRPr lang="zh-CN" altLang="en-US" sz="2800">
              <a:ea typeface="宋体" panose="02010600030101010101" pitchFamily="2" charset="-122"/>
            </a:endParaRPr>
          </a:p>
          <a:p>
            <a:pPr eaLnBrk="1" hangingPunct="1">
              <a:spcBef>
                <a:spcPct val="20000"/>
              </a:spcBef>
              <a:buClr>
                <a:schemeClr val="accent2"/>
              </a:buClr>
              <a:buSzPct val="80000"/>
              <a:buFont typeface="Wingdings" panose="05000000000000000000" pitchFamily="2" charset="2"/>
              <a:buNone/>
            </a:pPr>
            <a:r>
              <a:rPr lang="en-US" altLang="zh-CN" sz="2800">
                <a:ea typeface="宋体" panose="02010600030101010101" pitchFamily="2" charset="-122"/>
              </a:rPr>
              <a:t>typedef struct GLNode</a:t>
            </a:r>
          </a:p>
          <a:p>
            <a:pPr lvl="1" eaLnBrk="1" hangingPunct="1">
              <a:spcBef>
                <a:spcPct val="20000"/>
              </a:spcBef>
              <a:buClr>
                <a:schemeClr val="accent2"/>
              </a:buClr>
              <a:buSzPct val="80000"/>
              <a:buFont typeface="Wingdings" panose="05000000000000000000" pitchFamily="2" charset="2"/>
              <a:buNone/>
            </a:pPr>
            <a:r>
              <a:rPr lang="en-US" altLang="zh-CN" sz="2800">
                <a:ea typeface="宋体" panose="02010600030101010101" pitchFamily="2" charset="-122"/>
              </a:rPr>
              <a:t>{  int   tag ;     </a:t>
            </a:r>
            <a:r>
              <a:rPr lang="en-US" altLang="zh-CN">
                <a:ea typeface="宋体" panose="02010600030101010101" pitchFamily="2" charset="-122"/>
              </a:rPr>
              <a:t>/*  </a:t>
            </a:r>
            <a:r>
              <a:rPr lang="zh-CN" altLang="en-US">
                <a:latin typeface="宋体" panose="02010600030101010101" pitchFamily="2" charset="-122"/>
                <a:ea typeface="宋体" panose="02010600030101010101" pitchFamily="2" charset="-122"/>
              </a:rPr>
              <a:t>标志域，为</a:t>
            </a:r>
            <a:r>
              <a:rPr lang="en-US" altLang="zh-CN">
                <a:ea typeface="宋体" panose="02010600030101010101" pitchFamily="2" charset="-122"/>
              </a:rPr>
              <a:t>1</a:t>
            </a:r>
            <a:r>
              <a:rPr lang="zh-CN" altLang="en-US">
                <a:latin typeface="宋体" panose="02010600030101010101" pitchFamily="2" charset="-122"/>
                <a:ea typeface="宋体" panose="02010600030101010101" pitchFamily="2" charset="-122"/>
              </a:rPr>
              <a:t>：表结点</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为</a:t>
            </a:r>
            <a:r>
              <a:rPr lang="en-US" altLang="zh-CN">
                <a:ea typeface="宋体" panose="02010600030101010101" pitchFamily="2" charset="-122"/>
              </a:rPr>
              <a:t>0 </a:t>
            </a:r>
            <a:r>
              <a:rPr lang="zh-CN" altLang="en-US">
                <a:latin typeface="宋体" panose="02010600030101010101" pitchFamily="2" charset="-122"/>
                <a:ea typeface="宋体" panose="02010600030101010101" pitchFamily="2" charset="-122"/>
              </a:rPr>
              <a:t>：原子结点  </a:t>
            </a:r>
            <a:r>
              <a:rPr lang="zh-CN" altLang="en-US">
                <a:ea typeface="宋体" panose="02010600030101010101" pitchFamily="2" charset="-122"/>
              </a:rPr>
              <a:t>*</a:t>
            </a:r>
            <a:r>
              <a:rPr lang="en-US" altLang="zh-CN">
                <a:ea typeface="宋体" panose="02010600030101010101" pitchFamily="2" charset="-122"/>
              </a:rPr>
              <a:t>/</a:t>
            </a:r>
            <a:endParaRPr lang="en-US" altLang="zh-CN" sz="2800">
              <a:ea typeface="宋体" panose="02010600030101010101" pitchFamily="2" charset="-122"/>
            </a:endParaRPr>
          </a:p>
          <a:p>
            <a:pPr lvl="2" eaLnBrk="1" hangingPunct="1">
              <a:spcBef>
                <a:spcPct val="20000"/>
              </a:spcBef>
              <a:buClr>
                <a:schemeClr val="accent2"/>
              </a:buClr>
              <a:buSzPct val="80000"/>
              <a:buFont typeface="Wingdings" panose="05000000000000000000" pitchFamily="2" charset="2"/>
              <a:buNone/>
            </a:pPr>
            <a:r>
              <a:rPr lang="en-US" altLang="zh-CN" sz="2800">
                <a:ea typeface="宋体" panose="02010600030101010101" pitchFamily="2" charset="-122"/>
              </a:rPr>
              <a:t>union</a:t>
            </a:r>
          </a:p>
          <a:p>
            <a:pPr lvl="3" eaLnBrk="1" hangingPunct="1">
              <a:spcBef>
                <a:spcPct val="20000"/>
              </a:spcBef>
              <a:buClr>
                <a:schemeClr val="accent2"/>
              </a:buClr>
              <a:buSzPct val="80000"/>
              <a:buFont typeface="Wingdings" panose="05000000000000000000" pitchFamily="2" charset="2"/>
              <a:buNone/>
            </a:pPr>
            <a:r>
              <a:rPr lang="en-US" altLang="zh-CN" sz="2800">
                <a:ea typeface="宋体" panose="02010600030101010101" pitchFamily="2" charset="-122"/>
              </a:rPr>
              <a:t>{  elemtype value;     </a:t>
            </a:r>
            <a:r>
              <a:rPr lang="en-US" altLang="zh-CN">
                <a:ea typeface="宋体" panose="02010600030101010101" pitchFamily="2" charset="-122"/>
              </a:rPr>
              <a:t>/* </a:t>
            </a:r>
            <a:r>
              <a:rPr lang="zh-CN" altLang="en-US">
                <a:latin typeface="宋体" panose="02010600030101010101" pitchFamily="2" charset="-122"/>
                <a:ea typeface="宋体" panose="02010600030101010101" pitchFamily="2" charset="-122"/>
              </a:rPr>
              <a:t>原子结点的</a:t>
            </a:r>
            <a:r>
              <a:rPr lang="zh-CN" altLang="en-US">
                <a:ea typeface="宋体" panose="02010600030101010101" pitchFamily="2" charset="-122"/>
              </a:rPr>
              <a:t>值域  *</a:t>
            </a:r>
            <a:r>
              <a:rPr lang="en-US" altLang="zh-CN">
                <a:ea typeface="宋体" panose="02010600030101010101" pitchFamily="2" charset="-122"/>
              </a:rPr>
              <a:t>/</a:t>
            </a:r>
          </a:p>
          <a:p>
            <a:pPr lvl="4" eaLnBrk="1" hangingPunct="1">
              <a:spcBef>
                <a:spcPct val="20000"/>
              </a:spcBef>
              <a:buClr>
                <a:schemeClr val="accent2"/>
              </a:buClr>
              <a:buSzPct val="80000"/>
              <a:buFont typeface="Wingdings" panose="05000000000000000000" pitchFamily="2" charset="2"/>
              <a:buNone/>
            </a:pPr>
            <a:r>
              <a:rPr lang="en-US" altLang="zh-CN" sz="2800">
                <a:ea typeface="宋体" panose="02010600030101010101" pitchFamily="2" charset="-122"/>
              </a:rPr>
              <a:t>struct</a:t>
            </a:r>
          </a:p>
          <a:p>
            <a:pPr lvl="4" eaLnBrk="1" hangingPunct="1">
              <a:spcBef>
                <a:spcPct val="20000"/>
              </a:spcBef>
              <a:buClr>
                <a:schemeClr val="accent2"/>
              </a:buClr>
              <a:buSzPct val="80000"/>
              <a:buFont typeface="Wingdings" panose="05000000000000000000" pitchFamily="2" charset="2"/>
              <a:buNone/>
            </a:pPr>
            <a:r>
              <a:rPr lang="en-US" altLang="zh-CN" sz="2800">
                <a:ea typeface="宋体" panose="02010600030101010101" pitchFamily="2" charset="-122"/>
              </a:rPr>
              <a:t>    {  struct GLNode  *hp , *tp ;</a:t>
            </a:r>
          </a:p>
          <a:p>
            <a:pPr lvl="4" eaLnBrk="1" hangingPunct="1">
              <a:spcBef>
                <a:spcPct val="20000"/>
              </a:spcBef>
              <a:buClr>
                <a:schemeClr val="accent2"/>
              </a:buClr>
              <a:buSzPct val="80000"/>
              <a:buFont typeface="Wingdings" panose="05000000000000000000" pitchFamily="2" charset="2"/>
              <a:buNone/>
            </a:pPr>
            <a:r>
              <a:rPr lang="en-US" altLang="zh-CN" sz="2800">
                <a:ea typeface="宋体" panose="02010600030101010101" pitchFamily="2" charset="-122"/>
              </a:rPr>
              <a:t>     }ptr ;   </a:t>
            </a:r>
            <a:r>
              <a:rPr lang="en-US" altLang="zh-CN">
                <a:ea typeface="宋体" panose="02010600030101010101" pitchFamily="2" charset="-122"/>
              </a:rPr>
              <a:t>/*  ptr</a:t>
            </a:r>
            <a:r>
              <a:rPr lang="zh-CN" altLang="en-US">
                <a:ea typeface="宋体" panose="02010600030101010101" pitchFamily="2" charset="-122"/>
              </a:rPr>
              <a:t>和</a:t>
            </a:r>
            <a:r>
              <a:rPr lang="en-US" altLang="zh-CN">
                <a:ea typeface="宋体" panose="02010600030101010101" pitchFamily="2" charset="-122"/>
              </a:rPr>
              <a:t>atom</a:t>
            </a:r>
            <a:r>
              <a:rPr lang="zh-CN" altLang="en-US">
                <a:latin typeface="宋体" panose="02010600030101010101" pitchFamily="2" charset="-122"/>
                <a:ea typeface="宋体" panose="02010600030101010101" pitchFamily="2" charset="-122"/>
              </a:rPr>
              <a:t>两成员共用  </a:t>
            </a:r>
            <a:r>
              <a:rPr lang="zh-CN" altLang="en-US">
                <a:ea typeface="宋体" panose="02010600030101010101" pitchFamily="2" charset="-122"/>
              </a:rPr>
              <a:t>*</a:t>
            </a:r>
            <a:r>
              <a:rPr lang="en-US" altLang="zh-CN">
                <a:ea typeface="宋体" panose="02010600030101010101" pitchFamily="2" charset="-122"/>
              </a:rPr>
              <a:t>/</a:t>
            </a:r>
          </a:p>
          <a:p>
            <a:pPr lvl="3" eaLnBrk="1" hangingPunct="1">
              <a:spcBef>
                <a:spcPct val="20000"/>
              </a:spcBef>
              <a:buClr>
                <a:schemeClr val="accent2"/>
              </a:buClr>
              <a:buSzPct val="80000"/>
              <a:buFont typeface="Wingdings" panose="05000000000000000000" pitchFamily="2" charset="2"/>
              <a:buNone/>
            </a:pPr>
            <a:r>
              <a:rPr lang="en-US" altLang="zh-CN" sz="2800">
                <a:ea typeface="宋体" panose="02010600030101010101" pitchFamily="2" charset="-122"/>
              </a:rPr>
              <a:t>}Gdata ; </a:t>
            </a:r>
          </a:p>
          <a:p>
            <a:pPr lvl="1" eaLnBrk="1" hangingPunct="1">
              <a:spcBef>
                <a:spcPct val="20000"/>
              </a:spcBef>
              <a:buClr>
                <a:schemeClr val="accent2"/>
              </a:buClr>
              <a:buSzPct val="80000"/>
              <a:buFont typeface="Wingdings" panose="05000000000000000000" pitchFamily="2" charset="2"/>
              <a:buNone/>
            </a:pPr>
            <a:r>
              <a:rPr lang="en-US" altLang="zh-CN" sz="2800">
                <a:ea typeface="宋体" panose="02010600030101010101" pitchFamily="2" charset="-122"/>
              </a:rPr>
              <a:t>} GLNode ;      </a:t>
            </a:r>
            <a:r>
              <a:rPr lang="en-US" altLang="zh-CN">
                <a:ea typeface="宋体" panose="02010600030101010101" pitchFamily="2" charset="-122"/>
              </a:rPr>
              <a:t>/* </a:t>
            </a:r>
            <a:r>
              <a:rPr lang="zh-CN" altLang="en-US">
                <a:ea typeface="宋体" panose="02010600030101010101" pitchFamily="2" charset="-122"/>
              </a:rPr>
              <a:t>广义表</a:t>
            </a:r>
            <a:r>
              <a:rPr lang="zh-CN" altLang="en-US">
                <a:latin typeface="宋体" panose="02010600030101010101" pitchFamily="2" charset="-122"/>
                <a:ea typeface="宋体" panose="02010600030101010101" pitchFamily="2" charset="-122"/>
              </a:rPr>
              <a:t>结点类型</a:t>
            </a:r>
            <a:r>
              <a:rPr lang="zh-CN" altLang="en-US">
                <a:ea typeface="宋体" panose="02010600030101010101" pitchFamily="2" charset="-122"/>
              </a:rPr>
              <a:t>  *</a:t>
            </a:r>
            <a:r>
              <a:rPr lang="en-US" altLang="zh-CN">
                <a:ea typeface="宋体" panose="02010600030101010101" pitchFamily="2" charset="-122"/>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ChangeArrowheads="1"/>
          </p:cNvSpPr>
          <p:nvPr/>
        </p:nvSpPr>
        <p:spPr bwMode="auto">
          <a:xfrm>
            <a:off x="152400" y="211138"/>
            <a:ext cx="8812213" cy="98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683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8745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65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20000"/>
              </a:spcBef>
              <a:defRPr/>
            </a:pPr>
            <a:r>
              <a:rPr kumimoji="0" lang="zh-CN" altLang="en-US" sz="2800" smtClean="0"/>
              <a:t>例</a:t>
            </a:r>
            <a:r>
              <a:rPr lang="zh-CN" altLang="en-US" sz="2800" smtClean="0">
                <a:latin typeface="宋体" panose="02010600030101010101" pitchFamily="2" charset="-122"/>
              </a:rPr>
              <a:t>：</a:t>
            </a:r>
            <a:r>
              <a:rPr kumimoji="0" lang="zh-CN" altLang="en-US" sz="2800" smtClean="0"/>
              <a:t> 对</a:t>
            </a:r>
            <a:r>
              <a:rPr kumimoji="0" lang="en-US" altLang="zh-CN" sz="2800" smtClean="0"/>
              <a:t>A=()</a:t>
            </a:r>
            <a:r>
              <a:rPr lang="zh-CN" altLang="en-US" sz="2800" smtClean="0">
                <a:latin typeface="宋体" panose="02010600030101010101" pitchFamily="2" charset="-122"/>
              </a:rPr>
              <a:t>，</a:t>
            </a:r>
            <a:r>
              <a:rPr kumimoji="0" lang="en-US" altLang="zh-CN" sz="2800" smtClean="0"/>
              <a:t>B=(e)</a:t>
            </a:r>
            <a:r>
              <a:rPr lang="zh-CN" altLang="en-US" sz="2800" smtClean="0">
                <a:latin typeface="宋体" panose="02010600030101010101" pitchFamily="2" charset="-122"/>
              </a:rPr>
              <a:t>，</a:t>
            </a:r>
            <a:r>
              <a:rPr kumimoji="0" lang="en-US" altLang="zh-CN" sz="2800" smtClean="0"/>
              <a:t>C=(a, (b, c, d) )</a:t>
            </a:r>
            <a:r>
              <a:rPr lang="zh-CN" altLang="en-US" sz="2800" smtClean="0">
                <a:latin typeface="宋体" panose="02010600030101010101" pitchFamily="2" charset="-122"/>
              </a:rPr>
              <a:t>，</a:t>
            </a:r>
            <a:r>
              <a:rPr kumimoji="0" lang="en-US" altLang="zh-CN" sz="2800" smtClean="0"/>
              <a:t>D=(A, B, C)</a:t>
            </a:r>
            <a:r>
              <a:rPr lang="zh-CN" altLang="en-US" sz="2800" smtClean="0">
                <a:latin typeface="宋体" panose="02010600030101010101" pitchFamily="2" charset="-122"/>
              </a:rPr>
              <a:t>，</a:t>
            </a:r>
            <a:r>
              <a:rPr kumimoji="0" lang="en-US" altLang="zh-CN" sz="2800" smtClean="0"/>
              <a:t>E=(a, E)</a:t>
            </a:r>
            <a:r>
              <a:rPr kumimoji="0" lang="zh-CN" altLang="en-US" sz="2800" smtClean="0"/>
              <a:t>的广义表的存储结构</a:t>
            </a:r>
            <a:r>
              <a:rPr lang="zh-CN" altLang="en-US" sz="2800" smtClean="0"/>
              <a:t>如图</a:t>
            </a:r>
            <a:r>
              <a:rPr kumimoji="0" lang="en-US" altLang="zh-CN" sz="2800" smtClean="0">
                <a:effectLst>
                  <a:outerShdw blurRad="38100" dist="38100" dir="2700000" algn="tl">
                    <a:srgbClr val="000000"/>
                  </a:outerShdw>
                </a:effectLst>
              </a:rPr>
              <a:t>5</a:t>
            </a:r>
            <a:r>
              <a:rPr kumimoji="0" lang="en-US" altLang="zh-CN" sz="2800" smtClean="0"/>
              <a:t>-14</a:t>
            </a:r>
            <a:r>
              <a:rPr kumimoji="0" lang="zh-CN" altLang="en-US" sz="2800" smtClean="0"/>
              <a:t>所示</a:t>
            </a:r>
            <a:r>
              <a:rPr lang="zh-CN" altLang="en-US" sz="2800" smtClean="0">
                <a:latin typeface="宋体" panose="02010600030101010101" pitchFamily="2" charset="-122"/>
              </a:rPr>
              <a:t>。</a:t>
            </a:r>
          </a:p>
        </p:txBody>
      </p:sp>
      <p:grpSp>
        <p:nvGrpSpPr>
          <p:cNvPr id="96259" name="Group 3"/>
          <p:cNvGrpSpPr>
            <a:grpSpLocks/>
          </p:cNvGrpSpPr>
          <p:nvPr/>
        </p:nvGrpSpPr>
        <p:grpSpPr bwMode="auto">
          <a:xfrm>
            <a:off x="1143000" y="1341438"/>
            <a:ext cx="6081713" cy="4608512"/>
            <a:chOff x="720" y="845"/>
            <a:chExt cx="3831" cy="2903"/>
          </a:xfrm>
        </p:grpSpPr>
        <p:grpSp>
          <p:nvGrpSpPr>
            <p:cNvPr id="96260" name="Group 4"/>
            <p:cNvGrpSpPr>
              <a:grpSpLocks/>
            </p:cNvGrpSpPr>
            <p:nvPr/>
          </p:nvGrpSpPr>
          <p:grpSpPr bwMode="auto">
            <a:xfrm>
              <a:off x="720" y="845"/>
              <a:ext cx="3831" cy="2494"/>
              <a:chOff x="144" y="1776"/>
              <a:chExt cx="3836" cy="2496"/>
            </a:xfrm>
          </p:grpSpPr>
          <p:sp>
            <p:nvSpPr>
              <p:cNvPr id="96262" name="Rectangle 5"/>
              <p:cNvSpPr>
                <a:spLocks noChangeArrowheads="1"/>
              </p:cNvSpPr>
              <p:nvPr/>
            </p:nvSpPr>
            <p:spPr bwMode="auto">
              <a:xfrm>
                <a:off x="288" y="1776"/>
                <a:ext cx="81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A=NULL</a:t>
                </a:r>
              </a:p>
            </p:txBody>
          </p:sp>
          <p:grpSp>
            <p:nvGrpSpPr>
              <p:cNvPr id="96263" name="Group 6"/>
              <p:cNvGrpSpPr>
                <a:grpSpLocks/>
              </p:cNvGrpSpPr>
              <p:nvPr/>
            </p:nvGrpSpPr>
            <p:grpSpPr bwMode="auto">
              <a:xfrm>
                <a:off x="615" y="1998"/>
                <a:ext cx="934" cy="672"/>
                <a:chOff x="624" y="1998"/>
                <a:chExt cx="934" cy="672"/>
              </a:xfrm>
            </p:grpSpPr>
            <p:grpSp>
              <p:nvGrpSpPr>
                <p:cNvPr id="96371" name="Group 7"/>
                <p:cNvGrpSpPr>
                  <a:grpSpLocks/>
                </p:cNvGrpSpPr>
                <p:nvPr/>
              </p:nvGrpSpPr>
              <p:grpSpPr bwMode="auto">
                <a:xfrm>
                  <a:off x="969" y="2160"/>
                  <a:ext cx="589" cy="181"/>
                  <a:chOff x="1056" y="2400"/>
                  <a:chExt cx="589" cy="181"/>
                </a:xfrm>
              </p:grpSpPr>
              <p:sp>
                <p:nvSpPr>
                  <p:cNvPr id="96379" name="Rectangle 8"/>
                  <p:cNvSpPr>
                    <a:spLocks noChangeArrowheads="1"/>
                  </p:cNvSpPr>
                  <p:nvPr/>
                </p:nvSpPr>
                <p:spPr bwMode="auto">
                  <a:xfrm>
                    <a:off x="1056" y="2400"/>
                    <a:ext cx="589"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1     </a:t>
                    </a:r>
                    <a:r>
                      <a:rPr lang="en-US" altLang="zh-CN" sz="2400">
                        <a:ea typeface="Arial Unicode MS" pitchFamily="34" charset="-122"/>
                        <a:cs typeface="楷体_GB2312"/>
                      </a:rPr>
                      <a:t>∧</a:t>
                    </a:r>
                    <a:endParaRPr lang="en-US" altLang="zh-CN" sz="2400">
                      <a:ea typeface="宋体" panose="02010600030101010101" pitchFamily="2" charset="-122"/>
                      <a:cs typeface="楷体_GB2312"/>
                    </a:endParaRPr>
                  </a:p>
                </p:txBody>
              </p:sp>
              <p:sp>
                <p:nvSpPr>
                  <p:cNvPr id="96380" name="Line 9"/>
                  <p:cNvSpPr>
                    <a:spLocks noChangeShapeType="1"/>
                  </p:cNvSpPr>
                  <p:nvPr/>
                </p:nvSpPr>
                <p:spPr bwMode="auto">
                  <a:xfrm>
                    <a:off x="1257"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381" name="Line 10"/>
                  <p:cNvSpPr>
                    <a:spLocks noChangeShapeType="1"/>
                  </p:cNvSpPr>
                  <p:nvPr/>
                </p:nvSpPr>
                <p:spPr bwMode="auto">
                  <a:xfrm>
                    <a:off x="1479"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6372" name="Group 11"/>
                <p:cNvGrpSpPr>
                  <a:grpSpLocks/>
                </p:cNvGrpSpPr>
                <p:nvPr/>
              </p:nvGrpSpPr>
              <p:grpSpPr bwMode="auto">
                <a:xfrm>
                  <a:off x="1080" y="2487"/>
                  <a:ext cx="408" cy="183"/>
                  <a:chOff x="2640" y="3024"/>
                  <a:chExt cx="408" cy="183"/>
                </a:xfrm>
              </p:grpSpPr>
              <p:sp>
                <p:nvSpPr>
                  <p:cNvPr id="96377" name="Rectangle 12"/>
                  <p:cNvSpPr>
                    <a:spLocks noChangeArrowheads="1"/>
                  </p:cNvSpPr>
                  <p:nvPr/>
                </p:nvSpPr>
                <p:spPr bwMode="auto">
                  <a:xfrm>
                    <a:off x="2640" y="3024"/>
                    <a:ext cx="408"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0  e</a:t>
                    </a:r>
                  </a:p>
                </p:txBody>
              </p:sp>
              <p:sp>
                <p:nvSpPr>
                  <p:cNvPr id="96378" name="Line 13"/>
                  <p:cNvSpPr>
                    <a:spLocks noChangeShapeType="1"/>
                  </p:cNvSpPr>
                  <p:nvPr/>
                </p:nvSpPr>
                <p:spPr bwMode="auto">
                  <a:xfrm>
                    <a:off x="2850" y="3026"/>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6373" name="Group 14"/>
                <p:cNvGrpSpPr>
                  <a:grpSpLocks/>
                </p:cNvGrpSpPr>
                <p:nvPr/>
              </p:nvGrpSpPr>
              <p:grpSpPr bwMode="auto">
                <a:xfrm>
                  <a:off x="624" y="1998"/>
                  <a:ext cx="336" cy="231"/>
                  <a:chOff x="768" y="3129"/>
                  <a:chExt cx="336" cy="231"/>
                </a:xfrm>
              </p:grpSpPr>
              <p:sp>
                <p:nvSpPr>
                  <p:cNvPr id="96375" name="Rectangle 15"/>
                  <p:cNvSpPr>
                    <a:spLocks noChangeArrowheads="1"/>
                  </p:cNvSpPr>
                  <p:nvPr/>
                </p:nvSpPr>
                <p:spPr bwMode="auto">
                  <a:xfrm>
                    <a:off x="768" y="3129"/>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B</a:t>
                    </a:r>
                  </a:p>
                </p:txBody>
              </p:sp>
              <p:sp>
                <p:nvSpPr>
                  <p:cNvPr id="96376" name="Line 16"/>
                  <p:cNvSpPr>
                    <a:spLocks noChangeShapeType="1"/>
                  </p:cNvSpPr>
                  <p:nvPr/>
                </p:nvSpPr>
                <p:spPr bwMode="auto">
                  <a:xfrm>
                    <a:off x="768" y="3360"/>
                    <a:ext cx="336"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6374" name="Line 17"/>
                <p:cNvSpPr>
                  <a:spLocks noChangeShapeType="1"/>
                </p:cNvSpPr>
                <p:nvPr/>
              </p:nvSpPr>
              <p:spPr bwMode="auto">
                <a:xfrm>
                  <a:off x="1287" y="2283"/>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6264" name="Group 18"/>
              <p:cNvGrpSpPr>
                <a:grpSpLocks/>
              </p:cNvGrpSpPr>
              <p:nvPr/>
            </p:nvGrpSpPr>
            <p:grpSpPr bwMode="auto">
              <a:xfrm>
                <a:off x="816" y="2622"/>
                <a:ext cx="3133" cy="1026"/>
                <a:chOff x="816" y="2622"/>
                <a:chExt cx="3133" cy="1026"/>
              </a:xfrm>
            </p:grpSpPr>
            <p:grpSp>
              <p:nvGrpSpPr>
                <p:cNvPr id="96324" name="Group 19"/>
                <p:cNvGrpSpPr>
                  <a:grpSpLocks/>
                </p:cNvGrpSpPr>
                <p:nvPr/>
              </p:nvGrpSpPr>
              <p:grpSpPr bwMode="auto">
                <a:xfrm>
                  <a:off x="1161" y="2793"/>
                  <a:ext cx="589" cy="181"/>
                  <a:chOff x="1056" y="2400"/>
                  <a:chExt cx="589" cy="181"/>
                </a:xfrm>
              </p:grpSpPr>
              <p:sp>
                <p:nvSpPr>
                  <p:cNvPr id="96368" name="Rectangle 20"/>
                  <p:cNvSpPr>
                    <a:spLocks noChangeArrowheads="1"/>
                  </p:cNvSpPr>
                  <p:nvPr/>
                </p:nvSpPr>
                <p:spPr bwMode="auto">
                  <a:xfrm>
                    <a:off x="1056" y="2400"/>
                    <a:ext cx="589"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1</a:t>
                    </a:r>
                  </a:p>
                </p:txBody>
              </p:sp>
              <p:sp>
                <p:nvSpPr>
                  <p:cNvPr id="96369" name="Line 21"/>
                  <p:cNvSpPr>
                    <a:spLocks noChangeShapeType="1"/>
                  </p:cNvSpPr>
                  <p:nvPr/>
                </p:nvSpPr>
                <p:spPr bwMode="auto">
                  <a:xfrm>
                    <a:off x="1257"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370" name="Line 22"/>
                  <p:cNvSpPr>
                    <a:spLocks noChangeShapeType="1"/>
                  </p:cNvSpPr>
                  <p:nvPr/>
                </p:nvSpPr>
                <p:spPr bwMode="auto">
                  <a:xfrm>
                    <a:off x="1479"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6325" name="Group 23"/>
                <p:cNvGrpSpPr>
                  <a:grpSpLocks/>
                </p:cNvGrpSpPr>
                <p:nvPr/>
              </p:nvGrpSpPr>
              <p:grpSpPr bwMode="auto">
                <a:xfrm>
                  <a:off x="1272" y="3120"/>
                  <a:ext cx="408" cy="183"/>
                  <a:chOff x="2640" y="3024"/>
                  <a:chExt cx="408" cy="183"/>
                </a:xfrm>
              </p:grpSpPr>
              <p:sp>
                <p:nvSpPr>
                  <p:cNvPr id="96366" name="Rectangle 24"/>
                  <p:cNvSpPr>
                    <a:spLocks noChangeArrowheads="1"/>
                  </p:cNvSpPr>
                  <p:nvPr/>
                </p:nvSpPr>
                <p:spPr bwMode="auto">
                  <a:xfrm>
                    <a:off x="2640" y="3024"/>
                    <a:ext cx="408"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0  a</a:t>
                    </a:r>
                  </a:p>
                </p:txBody>
              </p:sp>
              <p:sp>
                <p:nvSpPr>
                  <p:cNvPr id="96367" name="Line 25"/>
                  <p:cNvSpPr>
                    <a:spLocks noChangeShapeType="1"/>
                  </p:cNvSpPr>
                  <p:nvPr/>
                </p:nvSpPr>
                <p:spPr bwMode="auto">
                  <a:xfrm>
                    <a:off x="2850" y="3026"/>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6326" name="Group 26"/>
                <p:cNvGrpSpPr>
                  <a:grpSpLocks/>
                </p:cNvGrpSpPr>
                <p:nvPr/>
              </p:nvGrpSpPr>
              <p:grpSpPr bwMode="auto">
                <a:xfrm>
                  <a:off x="816" y="2622"/>
                  <a:ext cx="336" cy="231"/>
                  <a:chOff x="768" y="3129"/>
                  <a:chExt cx="336" cy="231"/>
                </a:xfrm>
              </p:grpSpPr>
              <p:sp>
                <p:nvSpPr>
                  <p:cNvPr id="96364" name="Rectangle 27"/>
                  <p:cNvSpPr>
                    <a:spLocks noChangeArrowheads="1"/>
                  </p:cNvSpPr>
                  <p:nvPr/>
                </p:nvSpPr>
                <p:spPr bwMode="auto">
                  <a:xfrm>
                    <a:off x="768" y="3129"/>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C</a:t>
                    </a:r>
                  </a:p>
                </p:txBody>
              </p:sp>
              <p:sp>
                <p:nvSpPr>
                  <p:cNvPr id="96365" name="Line 28"/>
                  <p:cNvSpPr>
                    <a:spLocks noChangeShapeType="1"/>
                  </p:cNvSpPr>
                  <p:nvPr/>
                </p:nvSpPr>
                <p:spPr bwMode="auto">
                  <a:xfrm>
                    <a:off x="768" y="3360"/>
                    <a:ext cx="336"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6327" name="Line 29"/>
                <p:cNvSpPr>
                  <a:spLocks noChangeShapeType="1"/>
                </p:cNvSpPr>
                <p:nvPr/>
              </p:nvSpPr>
              <p:spPr bwMode="auto">
                <a:xfrm>
                  <a:off x="1479" y="2916"/>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328" name="Line 30"/>
                <p:cNvSpPr>
                  <a:spLocks noChangeShapeType="1"/>
                </p:cNvSpPr>
                <p:nvPr/>
              </p:nvSpPr>
              <p:spPr bwMode="auto">
                <a:xfrm>
                  <a:off x="1698" y="2889"/>
                  <a:ext cx="20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96329" name="Group 31"/>
                <p:cNvGrpSpPr>
                  <a:grpSpLocks/>
                </p:cNvGrpSpPr>
                <p:nvPr/>
              </p:nvGrpSpPr>
              <p:grpSpPr bwMode="auto">
                <a:xfrm>
                  <a:off x="1911" y="3123"/>
                  <a:ext cx="589" cy="525"/>
                  <a:chOff x="1671" y="2949"/>
                  <a:chExt cx="589" cy="525"/>
                </a:xfrm>
              </p:grpSpPr>
              <p:grpSp>
                <p:nvGrpSpPr>
                  <p:cNvPr id="96356" name="Group 32"/>
                  <p:cNvGrpSpPr>
                    <a:grpSpLocks/>
                  </p:cNvGrpSpPr>
                  <p:nvPr/>
                </p:nvGrpSpPr>
                <p:grpSpPr bwMode="auto">
                  <a:xfrm>
                    <a:off x="1671" y="2949"/>
                    <a:ext cx="589" cy="181"/>
                    <a:chOff x="1056" y="2400"/>
                    <a:chExt cx="589" cy="181"/>
                  </a:xfrm>
                </p:grpSpPr>
                <p:sp>
                  <p:nvSpPr>
                    <p:cNvPr id="96361" name="Rectangle 33"/>
                    <p:cNvSpPr>
                      <a:spLocks noChangeArrowheads="1"/>
                    </p:cNvSpPr>
                    <p:nvPr/>
                  </p:nvSpPr>
                  <p:spPr bwMode="auto">
                    <a:xfrm>
                      <a:off x="1056" y="2400"/>
                      <a:ext cx="589"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1</a:t>
                      </a:r>
                    </a:p>
                  </p:txBody>
                </p:sp>
                <p:sp>
                  <p:nvSpPr>
                    <p:cNvPr id="96362" name="Line 34"/>
                    <p:cNvSpPr>
                      <a:spLocks noChangeShapeType="1"/>
                    </p:cNvSpPr>
                    <p:nvPr/>
                  </p:nvSpPr>
                  <p:spPr bwMode="auto">
                    <a:xfrm>
                      <a:off x="1257"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363" name="Line 35"/>
                    <p:cNvSpPr>
                      <a:spLocks noChangeShapeType="1"/>
                    </p:cNvSpPr>
                    <p:nvPr/>
                  </p:nvSpPr>
                  <p:spPr bwMode="auto">
                    <a:xfrm>
                      <a:off x="1479"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6357" name="Group 36"/>
                  <p:cNvGrpSpPr>
                    <a:grpSpLocks/>
                  </p:cNvGrpSpPr>
                  <p:nvPr/>
                </p:nvGrpSpPr>
                <p:grpSpPr bwMode="auto">
                  <a:xfrm>
                    <a:off x="1755" y="3291"/>
                    <a:ext cx="408" cy="183"/>
                    <a:chOff x="2640" y="3024"/>
                    <a:chExt cx="408" cy="183"/>
                  </a:xfrm>
                </p:grpSpPr>
                <p:sp>
                  <p:nvSpPr>
                    <p:cNvPr id="96359" name="Rectangle 37"/>
                    <p:cNvSpPr>
                      <a:spLocks noChangeArrowheads="1"/>
                    </p:cNvSpPr>
                    <p:nvPr/>
                  </p:nvSpPr>
                  <p:spPr bwMode="auto">
                    <a:xfrm>
                      <a:off x="2640" y="3024"/>
                      <a:ext cx="408"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0  b</a:t>
                      </a:r>
                    </a:p>
                  </p:txBody>
                </p:sp>
                <p:sp>
                  <p:nvSpPr>
                    <p:cNvPr id="96360" name="Line 38"/>
                    <p:cNvSpPr>
                      <a:spLocks noChangeShapeType="1"/>
                    </p:cNvSpPr>
                    <p:nvPr/>
                  </p:nvSpPr>
                  <p:spPr bwMode="auto">
                    <a:xfrm>
                      <a:off x="2850" y="3026"/>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6358" name="Line 39"/>
                  <p:cNvSpPr>
                    <a:spLocks noChangeShapeType="1"/>
                  </p:cNvSpPr>
                  <p:nvPr/>
                </p:nvSpPr>
                <p:spPr bwMode="auto">
                  <a:xfrm>
                    <a:off x="1968" y="3072"/>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6330" name="Group 40"/>
                <p:cNvGrpSpPr>
                  <a:grpSpLocks/>
                </p:cNvGrpSpPr>
                <p:nvPr/>
              </p:nvGrpSpPr>
              <p:grpSpPr bwMode="auto">
                <a:xfrm>
                  <a:off x="1911" y="2796"/>
                  <a:ext cx="589" cy="327"/>
                  <a:chOff x="2531" y="2496"/>
                  <a:chExt cx="589" cy="327"/>
                </a:xfrm>
              </p:grpSpPr>
              <p:grpSp>
                <p:nvGrpSpPr>
                  <p:cNvPr id="96351" name="Group 41"/>
                  <p:cNvGrpSpPr>
                    <a:grpSpLocks/>
                  </p:cNvGrpSpPr>
                  <p:nvPr/>
                </p:nvGrpSpPr>
                <p:grpSpPr bwMode="auto">
                  <a:xfrm>
                    <a:off x="2531" y="2496"/>
                    <a:ext cx="589" cy="181"/>
                    <a:chOff x="1056" y="2400"/>
                    <a:chExt cx="589" cy="181"/>
                  </a:xfrm>
                </p:grpSpPr>
                <p:sp>
                  <p:nvSpPr>
                    <p:cNvPr id="96353" name="Rectangle 42"/>
                    <p:cNvSpPr>
                      <a:spLocks noChangeArrowheads="1"/>
                    </p:cNvSpPr>
                    <p:nvPr/>
                  </p:nvSpPr>
                  <p:spPr bwMode="auto">
                    <a:xfrm>
                      <a:off x="1056" y="2400"/>
                      <a:ext cx="589"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1     </a:t>
                      </a:r>
                      <a:r>
                        <a:rPr lang="en-US" altLang="zh-CN" sz="2400">
                          <a:ea typeface="Arial Unicode MS" pitchFamily="34" charset="-122"/>
                          <a:cs typeface="楷体_GB2312"/>
                        </a:rPr>
                        <a:t>∧</a:t>
                      </a:r>
                      <a:endParaRPr lang="en-US" altLang="zh-CN" sz="2400">
                        <a:ea typeface="宋体" panose="02010600030101010101" pitchFamily="2" charset="-122"/>
                        <a:cs typeface="楷体_GB2312"/>
                      </a:endParaRPr>
                    </a:p>
                  </p:txBody>
                </p:sp>
                <p:sp>
                  <p:nvSpPr>
                    <p:cNvPr id="96354" name="Line 43"/>
                    <p:cNvSpPr>
                      <a:spLocks noChangeShapeType="1"/>
                    </p:cNvSpPr>
                    <p:nvPr/>
                  </p:nvSpPr>
                  <p:spPr bwMode="auto">
                    <a:xfrm>
                      <a:off x="1257"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355" name="Line 44"/>
                    <p:cNvSpPr>
                      <a:spLocks noChangeShapeType="1"/>
                    </p:cNvSpPr>
                    <p:nvPr/>
                  </p:nvSpPr>
                  <p:spPr bwMode="auto">
                    <a:xfrm>
                      <a:off x="1479"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6352" name="Line 45"/>
                  <p:cNvSpPr>
                    <a:spLocks noChangeShapeType="1"/>
                  </p:cNvSpPr>
                  <p:nvPr/>
                </p:nvSpPr>
                <p:spPr bwMode="auto">
                  <a:xfrm>
                    <a:off x="2832" y="2619"/>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6331" name="Line 46"/>
                <p:cNvSpPr>
                  <a:spLocks noChangeShapeType="1"/>
                </p:cNvSpPr>
                <p:nvPr/>
              </p:nvSpPr>
              <p:spPr bwMode="auto">
                <a:xfrm>
                  <a:off x="2436" y="3207"/>
                  <a:ext cx="20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96332" name="Group 47"/>
                <p:cNvGrpSpPr>
                  <a:grpSpLocks/>
                </p:cNvGrpSpPr>
                <p:nvPr/>
              </p:nvGrpSpPr>
              <p:grpSpPr bwMode="auto">
                <a:xfrm>
                  <a:off x="2631" y="3120"/>
                  <a:ext cx="589" cy="525"/>
                  <a:chOff x="1671" y="2949"/>
                  <a:chExt cx="589" cy="525"/>
                </a:xfrm>
              </p:grpSpPr>
              <p:grpSp>
                <p:nvGrpSpPr>
                  <p:cNvPr id="96343" name="Group 48"/>
                  <p:cNvGrpSpPr>
                    <a:grpSpLocks/>
                  </p:cNvGrpSpPr>
                  <p:nvPr/>
                </p:nvGrpSpPr>
                <p:grpSpPr bwMode="auto">
                  <a:xfrm>
                    <a:off x="1671" y="2949"/>
                    <a:ext cx="589" cy="181"/>
                    <a:chOff x="1056" y="2400"/>
                    <a:chExt cx="589" cy="181"/>
                  </a:xfrm>
                </p:grpSpPr>
                <p:sp>
                  <p:nvSpPr>
                    <p:cNvPr id="96348" name="Rectangle 49"/>
                    <p:cNvSpPr>
                      <a:spLocks noChangeArrowheads="1"/>
                    </p:cNvSpPr>
                    <p:nvPr/>
                  </p:nvSpPr>
                  <p:spPr bwMode="auto">
                    <a:xfrm>
                      <a:off x="1056" y="2400"/>
                      <a:ext cx="589"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1</a:t>
                      </a:r>
                    </a:p>
                  </p:txBody>
                </p:sp>
                <p:sp>
                  <p:nvSpPr>
                    <p:cNvPr id="96349" name="Line 50"/>
                    <p:cNvSpPr>
                      <a:spLocks noChangeShapeType="1"/>
                    </p:cNvSpPr>
                    <p:nvPr/>
                  </p:nvSpPr>
                  <p:spPr bwMode="auto">
                    <a:xfrm>
                      <a:off x="1257"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350" name="Line 51"/>
                    <p:cNvSpPr>
                      <a:spLocks noChangeShapeType="1"/>
                    </p:cNvSpPr>
                    <p:nvPr/>
                  </p:nvSpPr>
                  <p:spPr bwMode="auto">
                    <a:xfrm>
                      <a:off x="1479"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6344" name="Group 52"/>
                  <p:cNvGrpSpPr>
                    <a:grpSpLocks/>
                  </p:cNvGrpSpPr>
                  <p:nvPr/>
                </p:nvGrpSpPr>
                <p:grpSpPr bwMode="auto">
                  <a:xfrm>
                    <a:off x="1755" y="3291"/>
                    <a:ext cx="408" cy="183"/>
                    <a:chOff x="2640" y="3024"/>
                    <a:chExt cx="408" cy="183"/>
                  </a:xfrm>
                </p:grpSpPr>
                <p:sp>
                  <p:nvSpPr>
                    <p:cNvPr id="96346" name="Rectangle 53"/>
                    <p:cNvSpPr>
                      <a:spLocks noChangeArrowheads="1"/>
                    </p:cNvSpPr>
                    <p:nvPr/>
                  </p:nvSpPr>
                  <p:spPr bwMode="auto">
                    <a:xfrm>
                      <a:off x="2640" y="3024"/>
                      <a:ext cx="408"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0  c</a:t>
                      </a:r>
                    </a:p>
                  </p:txBody>
                </p:sp>
                <p:sp>
                  <p:nvSpPr>
                    <p:cNvPr id="96347" name="Line 54"/>
                    <p:cNvSpPr>
                      <a:spLocks noChangeShapeType="1"/>
                    </p:cNvSpPr>
                    <p:nvPr/>
                  </p:nvSpPr>
                  <p:spPr bwMode="auto">
                    <a:xfrm>
                      <a:off x="2850" y="3026"/>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6345" name="Line 55"/>
                  <p:cNvSpPr>
                    <a:spLocks noChangeShapeType="1"/>
                  </p:cNvSpPr>
                  <p:nvPr/>
                </p:nvSpPr>
                <p:spPr bwMode="auto">
                  <a:xfrm>
                    <a:off x="1968" y="3072"/>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6333" name="Line 56"/>
                <p:cNvSpPr>
                  <a:spLocks noChangeShapeType="1"/>
                </p:cNvSpPr>
                <p:nvPr/>
              </p:nvSpPr>
              <p:spPr bwMode="auto">
                <a:xfrm>
                  <a:off x="3156" y="3207"/>
                  <a:ext cx="20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96334" name="Group 57"/>
                <p:cNvGrpSpPr>
                  <a:grpSpLocks/>
                </p:cNvGrpSpPr>
                <p:nvPr/>
              </p:nvGrpSpPr>
              <p:grpSpPr bwMode="auto">
                <a:xfrm>
                  <a:off x="3360" y="3111"/>
                  <a:ext cx="589" cy="525"/>
                  <a:chOff x="1671" y="2949"/>
                  <a:chExt cx="589" cy="525"/>
                </a:xfrm>
              </p:grpSpPr>
              <p:grpSp>
                <p:nvGrpSpPr>
                  <p:cNvPr id="96335" name="Group 58"/>
                  <p:cNvGrpSpPr>
                    <a:grpSpLocks/>
                  </p:cNvGrpSpPr>
                  <p:nvPr/>
                </p:nvGrpSpPr>
                <p:grpSpPr bwMode="auto">
                  <a:xfrm>
                    <a:off x="1671" y="2949"/>
                    <a:ext cx="589" cy="181"/>
                    <a:chOff x="1056" y="2400"/>
                    <a:chExt cx="589" cy="181"/>
                  </a:xfrm>
                </p:grpSpPr>
                <p:sp>
                  <p:nvSpPr>
                    <p:cNvPr id="96340" name="Rectangle 59"/>
                    <p:cNvSpPr>
                      <a:spLocks noChangeArrowheads="1"/>
                    </p:cNvSpPr>
                    <p:nvPr/>
                  </p:nvSpPr>
                  <p:spPr bwMode="auto">
                    <a:xfrm>
                      <a:off x="1056" y="2400"/>
                      <a:ext cx="589"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1     </a:t>
                      </a:r>
                      <a:r>
                        <a:rPr lang="en-US" altLang="zh-CN" sz="2400">
                          <a:ea typeface="Arial Unicode MS" pitchFamily="34" charset="-122"/>
                          <a:cs typeface="楷体_GB2312"/>
                        </a:rPr>
                        <a:t>∧</a:t>
                      </a:r>
                    </a:p>
                  </p:txBody>
                </p:sp>
                <p:sp>
                  <p:nvSpPr>
                    <p:cNvPr id="96341" name="Line 60"/>
                    <p:cNvSpPr>
                      <a:spLocks noChangeShapeType="1"/>
                    </p:cNvSpPr>
                    <p:nvPr/>
                  </p:nvSpPr>
                  <p:spPr bwMode="auto">
                    <a:xfrm>
                      <a:off x="1257"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342" name="Line 61"/>
                    <p:cNvSpPr>
                      <a:spLocks noChangeShapeType="1"/>
                    </p:cNvSpPr>
                    <p:nvPr/>
                  </p:nvSpPr>
                  <p:spPr bwMode="auto">
                    <a:xfrm>
                      <a:off x="1479"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6336" name="Group 62"/>
                  <p:cNvGrpSpPr>
                    <a:grpSpLocks/>
                  </p:cNvGrpSpPr>
                  <p:nvPr/>
                </p:nvGrpSpPr>
                <p:grpSpPr bwMode="auto">
                  <a:xfrm>
                    <a:off x="1755" y="3291"/>
                    <a:ext cx="408" cy="183"/>
                    <a:chOff x="2640" y="3024"/>
                    <a:chExt cx="408" cy="183"/>
                  </a:xfrm>
                </p:grpSpPr>
                <p:sp>
                  <p:nvSpPr>
                    <p:cNvPr id="96338" name="Rectangle 63"/>
                    <p:cNvSpPr>
                      <a:spLocks noChangeArrowheads="1"/>
                    </p:cNvSpPr>
                    <p:nvPr/>
                  </p:nvSpPr>
                  <p:spPr bwMode="auto">
                    <a:xfrm>
                      <a:off x="2640" y="3024"/>
                      <a:ext cx="408"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0  d</a:t>
                      </a:r>
                    </a:p>
                  </p:txBody>
                </p:sp>
                <p:sp>
                  <p:nvSpPr>
                    <p:cNvPr id="96339" name="Line 64"/>
                    <p:cNvSpPr>
                      <a:spLocks noChangeShapeType="1"/>
                    </p:cNvSpPr>
                    <p:nvPr/>
                  </p:nvSpPr>
                  <p:spPr bwMode="auto">
                    <a:xfrm>
                      <a:off x="2850" y="3026"/>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6337" name="Line 65"/>
                  <p:cNvSpPr>
                    <a:spLocks noChangeShapeType="1"/>
                  </p:cNvSpPr>
                  <p:nvPr/>
                </p:nvSpPr>
                <p:spPr bwMode="auto">
                  <a:xfrm>
                    <a:off x="1968" y="3072"/>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96265" name="Group 66"/>
              <p:cNvGrpSpPr>
                <a:grpSpLocks/>
              </p:cNvGrpSpPr>
              <p:nvPr/>
            </p:nvGrpSpPr>
            <p:grpSpPr bwMode="auto">
              <a:xfrm>
                <a:off x="144" y="3929"/>
                <a:ext cx="3112" cy="343"/>
                <a:chOff x="528" y="3840"/>
                <a:chExt cx="3112" cy="343"/>
              </a:xfrm>
            </p:grpSpPr>
            <p:sp>
              <p:nvSpPr>
                <p:cNvPr id="96302" name="Line 67"/>
                <p:cNvSpPr>
                  <a:spLocks noChangeShapeType="1"/>
                </p:cNvSpPr>
                <p:nvPr/>
              </p:nvSpPr>
              <p:spPr bwMode="auto">
                <a:xfrm>
                  <a:off x="2847" y="4080"/>
                  <a:ext cx="20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96303" name="Group 68"/>
                <p:cNvGrpSpPr>
                  <a:grpSpLocks/>
                </p:cNvGrpSpPr>
                <p:nvPr/>
              </p:nvGrpSpPr>
              <p:grpSpPr bwMode="auto">
                <a:xfrm>
                  <a:off x="528" y="3840"/>
                  <a:ext cx="336" cy="231"/>
                  <a:chOff x="768" y="3129"/>
                  <a:chExt cx="336" cy="231"/>
                </a:xfrm>
              </p:grpSpPr>
              <p:sp>
                <p:nvSpPr>
                  <p:cNvPr id="96322" name="Rectangle 69"/>
                  <p:cNvSpPr>
                    <a:spLocks noChangeArrowheads="1"/>
                  </p:cNvSpPr>
                  <p:nvPr/>
                </p:nvSpPr>
                <p:spPr bwMode="auto">
                  <a:xfrm>
                    <a:off x="768" y="3129"/>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D</a:t>
                    </a:r>
                  </a:p>
                </p:txBody>
              </p:sp>
              <p:sp>
                <p:nvSpPr>
                  <p:cNvPr id="96323" name="Line 70"/>
                  <p:cNvSpPr>
                    <a:spLocks noChangeShapeType="1"/>
                  </p:cNvSpPr>
                  <p:nvPr/>
                </p:nvSpPr>
                <p:spPr bwMode="auto">
                  <a:xfrm>
                    <a:off x="768" y="3360"/>
                    <a:ext cx="336"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6304" name="Line 71"/>
                <p:cNvSpPr>
                  <a:spLocks noChangeShapeType="1"/>
                </p:cNvSpPr>
                <p:nvPr/>
              </p:nvSpPr>
              <p:spPr bwMode="auto">
                <a:xfrm>
                  <a:off x="1383" y="4089"/>
                  <a:ext cx="20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96305" name="Group 72"/>
                <p:cNvGrpSpPr>
                  <a:grpSpLocks/>
                </p:cNvGrpSpPr>
                <p:nvPr/>
              </p:nvGrpSpPr>
              <p:grpSpPr bwMode="auto">
                <a:xfrm>
                  <a:off x="860" y="3993"/>
                  <a:ext cx="589" cy="181"/>
                  <a:chOff x="1056" y="2400"/>
                  <a:chExt cx="589" cy="181"/>
                </a:xfrm>
              </p:grpSpPr>
              <p:sp>
                <p:nvSpPr>
                  <p:cNvPr id="96319" name="Rectangle 73"/>
                  <p:cNvSpPr>
                    <a:spLocks noChangeArrowheads="1"/>
                  </p:cNvSpPr>
                  <p:nvPr/>
                </p:nvSpPr>
                <p:spPr bwMode="auto">
                  <a:xfrm>
                    <a:off x="1056" y="2400"/>
                    <a:ext cx="589"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1  </a:t>
                    </a:r>
                    <a:r>
                      <a:rPr lang="en-US" altLang="zh-CN" sz="2400">
                        <a:ea typeface="Arial Unicode MS" pitchFamily="34" charset="-122"/>
                        <a:cs typeface="楷体_GB2312"/>
                      </a:rPr>
                      <a:t>∧</a:t>
                    </a:r>
                    <a:endParaRPr lang="en-US" altLang="zh-CN" sz="2400">
                      <a:ea typeface="宋体" panose="02010600030101010101" pitchFamily="2" charset="-122"/>
                      <a:cs typeface="楷体_GB2312"/>
                    </a:endParaRPr>
                  </a:p>
                </p:txBody>
              </p:sp>
              <p:sp>
                <p:nvSpPr>
                  <p:cNvPr id="96320" name="Line 74"/>
                  <p:cNvSpPr>
                    <a:spLocks noChangeShapeType="1"/>
                  </p:cNvSpPr>
                  <p:nvPr/>
                </p:nvSpPr>
                <p:spPr bwMode="auto">
                  <a:xfrm>
                    <a:off x="1257"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321" name="Line 75"/>
                  <p:cNvSpPr>
                    <a:spLocks noChangeShapeType="1"/>
                  </p:cNvSpPr>
                  <p:nvPr/>
                </p:nvSpPr>
                <p:spPr bwMode="auto">
                  <a:xfrm>
                    <a:off x="1479"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6306" name="Group 76"/>
                <p:cNvGrpSpPr>
                  <a:grpSpLocks/>
                </p:cNvGrpSpPr>
                <p:nvPr/>
              </p:nvGrpSpPr>
              <p:grpSpPr bwMode="auto">
                <a:xfrm>
                  <a:off x="2313" y="3993"/>
                  <a:ext cx="589" cy="181"/>
                  <a:chOff x="1056" y="2400"/>
                  <a:chExt cx="589" cy="181"/>
                </a:xfrm>
              </p:grpSpPr>
              <p:sp>
                <p:nvSpPr>
                  <p:cNvPr id="96316" name="Rectangle 77"/>
                  <p:cNvSpPr>
                    <a:spLocks noChangeArrowheads="1"/>
                  </p:cNvSpPr>
                  <p:nvPr/>
                </p:nvSpPr>
                <p:spPr bwMode="auto">
                  <a:xfrm>
                    <a:off x="1056" y="2400"/>
                    <a:ext cx="589"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1     </a:t>
                    </a:r>
                  </a:p>
                </p:txBody>
              </p:sp>
              <p:sp>
                <p:nvSpPr>
                  <p:cNvPr id="96317" name="Line 78"/>
                  <p:cNvSpPr>
                    <a:spLocks noChangeShapeType="1"/>
                  </p:cNvSpPr>
                  <p:nvPr/>
                </p:nvSpPr>
                <p:spPr bwMode="auto">
                  <a:xfrm>
                    <a:off x="1257"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318" name="Line 79"/>
                  <p:cNvSpPr>
                    <a:spLocks noChangeShapeType="1"/>
                  </p:cNvSpPr>
                  <p:nvPr/>
                </p:nvSpPr>
                <p:spPr bwMode="auto">
                  <a:xfrm>
                    <a:off x="1479"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6307" name="Group 80"/>
                <p:cNvGrpSpPr>
                  <a:grpSpLocks/>
                </p:cNvGrpSpPr>
                <p:nvPr/>
              </p:nvGrpSpPr>
              <p:grpSpPr bwMode="auto">
                <a:xfrm>
                  <a:off x="1593" y="3995"/>
                  <a:ext cx="589" cy="181"/>
                  <a:chOff x="1056" y="2400"/>
                  <a:chExt cx="589" cy="181"/>
                </a:xfrm>
              </p:grpSpPr>
              <p:sp>
                <p:nvSpPr>
                  <p:cNvPr id="96313" name="Rectangle 81"/>
                  <p:cNvSpPr>
                    <a:spLocks noChangeArrowheads="1"/>
                  </p:cNvSpPr>
                  <p:nvPr/>
                </p:nvSpPr>
                <p:spPr bwMode="auto">
                  <a:xfrm>
                    <a:off x="1056" y="2400"/>
                    <a:ext cx="589"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1</a:t>
                    </a:r>
                  </a:p>
                </p:txBody>
              </p:sp>
              <p:sp>
                <p:nvSpPr>
                  <p:cNvPr id="96314" name="Line 82"/>
                  <p:cNvSpPr>
                    <a:spLocks noChangeShapeType="1"/>
                  </p:cNvSpPr>
                  <p:nvPr/>
                </p:nvSpPr>
                <p:spPr bwMode="auto">
                  <a:xfrm>
                    <a:off x="1257"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315" name="Line 83"/>
                  <p:cNvSpPr>
                    <a:spLocks noChangeShapeType="1"/>
                  </p:cNvSpPr>
                  <p:nvPr/>
                </p:nvSpPr>
                <p:spPr bwMode="auto">
                  <a:xfrm>
                    <a:off x="1479"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6308" name="Line 84"/>
                <p:cNvSpPr>
                  <a:spLocks noChangeShapeType="1"/>
                </p:cNvSpPr>
                <p:nvPr/>
              </p:nvSpPr>
              <p:spPr bwMode="auto">
                <a:xfrm>
                  <a:off x="2112" y="4089"/>
                  <a:ext cx="213"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96309" name="Group 85"/>
                <p:cNvGrpSpPr>
                  <a:grpSpLocks/>
                </p:cNvGrpSpPr>
                <p:nvPr/>
              </p:nvGrpSpPr>
              <p:grpSpPr bwMode="auto">
                <a:xfrm>
                  <a:off x="3051" y="4002"/>
                  <a:ext cx="589" cy="181"/>
                  <a:chOff x="1056" y="2400"/>
                  <a:chExt cx="589" cy="181"/>
                </a:xfrm>
              </p:grpSpPr>
              <p:sp>
                <p:nvSpPr>
                  <p:cNvPr id="96310" name="Rectangle 86"/>
                  <p:cNvSpPr>
                    <a:spLocks noChangeArrowheads="1"/>
                  </p:cNvSpPr>
                  <p:nvPr/>
                </p:nvSpPr>
                <p:spPr bwMode="auto">
                  <a:xfrm>
                    <a:off x="1056" y="2400"/>
                    <a:ext cx="589"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1     </a:t>
                    </a:r>
                    <a:r>
                      <a:rPr lang="en-US" altLang="zh-CN" sz="2400">
                        <a:ea typeface="Arial Unicode MS" pitchFamily="34" charset="-122"/>
                        <a:cs typeface="楷体_GB2312"/>
                      </a:rPr>
                      <a:t>∧</a:t>
                    </a:r>
                    <a:endParaRPr lang="en-US" altLang="zh-CN" sz="2400">
                      <a:ea typeface="宋体" panose="02010600030101010101" pitchFamily="2" charset="-122"/>
                      <a:cs typeface="楷体_GB2312"/>
                    </a:endParaRPr>
                  </a:p>
                </p:txBody>
              </p:sp>
              <p:sp>
                <p:nvSpPr>
                  <p:cNvPr id="96311" name="Line 87"/>
                  <p:cNvSpPr>
                    <a:spLocks noChangeShapeType="1"/>
                  </p:cNvSpPr>
                  <p:nvPr/>
                </p:nvSpPr>
                <p:spPr bwMode="auto">
                  <a:xfrm>
                    <a:off x="1257"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312" name="Line 88"/>
                  <p:cNvSpPr>
                    <a:spLocks noChangeShapeType="1"/>
                  </p:cNvSpPr>
                  <p:nvPr/>
                </p:nvSpPr>
                <p:spPr bwMode="auto">
                  <a:xfrm>
                    <a:off x="1479"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96266" name="Group 89"/>
              <p:cNvGrpSpPr>
                <a:grpSpLocks/>
              </p:cNvGrpSpPr>
              <p:nvPr/>
            </p:nvGrpSpPr>
            <p:grpSpPr bwMode="auto">
              <a:xfrm>
                <a:off x="480" y="2016"/>
                <a:ext cx="1056" cy="2124"/>
                <a:chOff x="480" y="2016"/>
                <a:chExt cx="1056" cy="2124"/>
              </a:xfrm>
            </p:grpSpPr>
            <p:sp>
              <p:nvSpPr>
                <p:cNvPr id="96299" name="Line 90"/>
                <p:cNvSpPr>
                  <a:spLocks noChangeShapeType="1"/>
                </p:cNvSpPr>
                <p:nvPr/>
              </p:nvSpPr>
              <p:spPr bwMode="auto">
                <a:xfrm flipV="1">
                  <a:off x="480" y="2016"/>
                  <a:ext cx="0" cy="1927"/>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300" name="Line 91"/>
                <p:cNvSpPr>
                  <a:spLocks noChangeShapeType="1"/>
                </p:cNvSpPr>
                <p:nvPr/>
              </p:nvSpPr>
              <p:spPr bwMode="auto">
                <a:xfrm>
                  <a:off x="480" y="3936"/>
                  <a:ext cx="105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301" name="Line 92"/>
                <p:cNvSpPr>
                  <a:spLocks noChangeShapeType="1"/>
                </p:cNvSpPr>
                <p:nvPr/>
              </p:nvSpPr>
              <p:spPr bwMode="auto">
                <a:xfrm>
                  <a:off x="1536" y="393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6267" name="Group 93"/>
              <p:cNvGrpSpPr>
                <a:grpSpLocks/>
              </p:cNvGrpSpPr>
              <p:nvPr/>
            </p:nvGrpSpPr>
            <p:grpSpPr bwMode="auto">
              <a:xfrm>
                <a:off x="738" y="2313"/>
                <a:ext cx="1496" cy="1831"/>
                <a:chOff x="738" y="2313"/>
                <a:chExt cx="1496" cy="1831"/>
              </a:xfrm>
            </p:grpSpPr>
            <p:sp>
              <p:nvSpPr>
                <p:cNvPr id="96295" name="Line 94"/>
                <p:cNvSpPr>
                  <a:spLocks noChangeShapeType="1"/>
                </p:cNvSpPr>
                <p:nvPr/>
              </p:nvSpPr>
              <p:spPr bwMode="auto">
                <a:xfrm>
                  <a:off x="747" y="2316"/>
                  <a:ext cx="20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296" name="Line 95"/>
                <p:cNvSpPr>
                  <a:spLocks noChangeShapeType="1"/>
                </p:cNvSpPr>
                <p:nvPr/>
              </p:nvSpPr>
              <p:spPr bwMode="auto">
                <a:xfrm>
                  <a:off x="738" y="2313"/>
                  <a:ext cx="0" cy="15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297" name="Line 96"/>
                <p:cNvSpPr>
                  <a:spLocks noChangeShapeType="1"/>
                </p:cNvSpPr>
                <p:nvPr/>
              </p:nvSpPr>
              <p:spPr bwMode="auto">
                <a:xfrm>
                  <a:off x="738" y="3849"/>
                  <a:ext cx="149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298" name="Line 97"/>
                <p:cNvSpPr>
                  <a:spLocks noChangeShapeType="1"/>
                </p:cNvSpPr>
                <p:nvPr/>
              </p:nvSpPr>
              <p:spPr bwMode="auto">
                <a:xfrm>
                  <a:off x="2226" y="3849"/>
                  <a:ext cx="0" cy="29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6268" name="Group 98"/>
              <p:cNvGrpSpPr>
                <a:grpSpLocks/>
              </p:cNvGrpSpPr>
              <p:nvPr/>
            </p:nvGrpSpPr>
            <p:grpSpPr bwMode="auto">
              <a:xfrm>
                <a:off x="957" y="2937"/>
                <a:ext cx="2019" cy="1239"/>
                <a:chOff x="957" y="2937"/>
                <a:chExt cx="2019" cy="1239"/>
              </a:xfrm>
            </p:grpSpPr>
            <p:sp>
              <p:nvSpPr>
                <p:cNvPr id="96291" name="Line 99"/>
                <p:cNvSpPr>
                  <a:spLocks noChangeShapeType="1"/>
                </p:cNvSpPr>
                <p:nvPr/>
              </p:nvSpPr>
              <p:spPr bwMode="auto">
                <a:xfrm>
                  <a:off x="957" y="2937"/>
                  <a:ext cx="20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292" name="Line 100"/>
                <p:cNvSpPr>
                  <a:spLocks noChangeShapeType="1"/>
                </p:cNvSpPr>
                <p:nvPr/>
              </p:nvSpPr>
              <p:spPr bwMode="auto">
                <a:xfrm>
                  <a:off x="960" y="2937"/>
                  <a:ext cx="0" cy="83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293" name="Line 101"/>
                <p:cNvSpPr>
                  <a:spLocks noChangeShapeType="1"/>
                </p:cNvSpPr>
                <p:nvPr/>
              </p:nvSpPr>
              <p:spPr bwMode="auto">
                <a:xfrm>
                  <a:off x="960" y="3783"/>
                  <a:ext cx="201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294" name="Line 102"/>
                <p:cNvSpPr>
                  <a:spLocks noChangeShapeType="1"/>
                </p:cNvSpPr>
                <p:nvPr/>
              </p:nvSpPr>
              <p:spPr bwMode="auto">
                <a:xfrm>
                  <a:off x="2976" y="3792"/>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6269" name="Group 103"/>
              <p:cNvGrpSpPr>
                <a:grpSpLocks/>
              </p:cNvGrpSpPr>
              <p:nvPr/>
            </p:nvGrpSpPr>
            <p:grpSpPr bwMode="auto">
              <a:xfrm>
                <a:off x="2304" y="2064"/>
                <a:ext cx="1676" cy="672"/>
                <a:chOff x="2906" y="1776"/>
                <a:chExt cx="1676" cy="672"/>
              </a:xfrm>
            </p:grpSpPr>
            <p:grpSp>
              <p:nvGrpSpPr>
                <p:cNvPr id="96270" name="Group 104"/>
                <p:cNvGrpSpPr>
                  <a:grpSpLocks/>
                </p:cNvGrpSpPr>
                <p:nvPr/>
              </p:nvGrpSpPr>
              <p:grpSpPr bwMode="auto">
                <a:xfrm>
                  <a:off x="2906" y="1776"/>
                  <a:ext cx="934" cy="672"/>
                  <a:chOff x="624" y="1998"/>
                  <a:chExt cx="934" cy="672"/>
                </a:xfrm>
              </p:grpSpPr>
              <p:grpSp>
                <p:nvGrpSpPr>
                  <p:cNvPr id="96280" name="Group 105"/>
                  <p:cNvGrpSpPr>
                    <a:grpSpLocks/>
                  </p:cNvGrpSpPr>
                  <p:nvPr/>
                </p:nvGrpSpPr>
                <p:grpSpPr bwMode="auto">
                  <a:xfrm>
                    <a:off x="969" y="2160"/>
                    <a:ext cx="589" cy="181"/>
                    <a:chOff x="1056" y="2400"/>
                    <a:chExt cx="589" cy="181"/>
                  </a:xfrm>
                </p:grpSpPr>
                <p:sp>
                  <p:nvSpPr>
                    <p:cNvPr id="96288" name="Rectangle 106"/>
                    <p:cNvSpPr>
                      <a:spLocks noChangeArrowheads="1"/>
                    </p:cNvSpPr>
                    <p:nvPr/>
                  </p:nvSpPr>
                  <p:spPr bwMode="auto">
                    <a:xfrm>
                      <a:off x="1056" y="2400"/>
                      <a:ext cx="589"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1</a:t>
                      </a:r>
                    </a:p>
                  </p:txBody>
                </p:sp>
                <p:sp>
                  <p:nvSpPr>
                    <p:cNvPr id="96289" name="Line 107"/>
                    <p:cNvSpPr>
                      <a:spLocks noChangeShapeType="1"/>
                    </p:cNvSpPr>
                    <p:nvPr/>
                  </p:nvSpPr>
                  <p:spPr bwMode="auto">
                    <a:xfrm>
                      <a:off x="1257"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290" name="Line 108"/>
                    <p:cNvSpPr>
                      <a:spLocks noChangeShapeType="1"/>
                    </p:cNvSpPr>
                    <p:nvPr/>
                  </p:nvSpPr>
                  <p:spPr bwMode="auto">
                    <a:xfrm>
                      <a:off x="1479"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6281" name="Group 109"/>
                  <p:cNvGrpSpPr>
                    <a:grpSpLocks/>
                  </p:cNvGrpSpPr>
                  <p:nvPr/>
                </p:nvGrpSpPr>
                <p:grpSpPr bwMode="auto">
                  <a:xfrm>
                    <a:off x="1080" y="2487"/>
                    <a:ext cx="408" cy="183"/>
                    <a:chOff x="2640" y="3024"/>
                    <a:chExt cx="408" cy="183"/>
                  </a:xfrm>
                </p:grpSpPr>
                <p:sp>
                  <p:nvSpPr>
                    <p:cNvPr id="96286" name="Rectangle 110"/>
                    <p:cNvSpPr>
                      <a:spLocks noChangeArrowheads="1"/>
                    </p:cNvSpPr>
                    <p:nvPr/>
                  </p:nvSpPr>
                  <p:spPr bwMode="auto">
                    <a:xfrm>
                      <a:off x="2640" y="3024"/>
                      <a:ext cx="408"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0  a</a:t>
                      </a:r>
                    </a:p>
                  </p:txBody>
                </p:sp>
                <p:sp>
                  <p:nvSpPr>
                    <p:cNvPr id="96287" name="Line 111"/>
                    <p:cNvSpPr>
                      <a:spLocks noChangeShapeType="1"/>
                    </p:cNvSpPr>
                    <p:nvPr/>
                  </p:nvSpPr>
                  <p:spPr bwMode="auto">
                    <a:xfrm>
                      <a:off x="2850" y="3026"/>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6282" name="Group 112"/>
                  <p:cNvGrpSpPr>
                    <a:grpSpLocks/>
                  </p:cNvGrpSpPr>
                  <p:nvPr/>
                </p:nvGrpSpPr>
                <p:grpSpPr bwMode="auto">
                  <a:xfrm>
                    <a:off x="624" y="1998"/>
                    <a:ext cx="336" cy="231"/>
                    <a:chOff x="768" y="3129"/>
                    <a:chExt cx="336" cy="231"/>
                  </a:xfrm>
                </p:grpSpPr>
                <p:sp>
                  <p:nvSpPr>
                    <p:cNvPr id="96284" name="Rectangle 113"/>
                    <p:cNvSpPr>
                      <a:spLocks noChangeArrowheads="1"/>
                    </p:cNvSpPr>
                    <p:nvPr/>
                  </p:nvSpPr>
                  <p:spPr bwMode="auto">
                    <a:xfrm>
                      <a:off x="768" y="3129"/>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E</a:t>
                      </a:r>
                    </a:p>
                  </p:txBody>
                </p:sp>
                <p:sp>
                  <p:nvSpPr>
                    <p:cNvPr id="96285" name="Line 114"/>
                    <p:cNvSpPr>
                      <a:spLocks noChangeShapeType="1"/>
                    </p:cNvSpPr>
                    <p:nvPr/>
                  </p:nvSpPr>
                  <p:spPr bwMode="auto">
                    <a:xfrm>
                      <a:off x="768" y="3360"/>
                      <a:ext cx="336"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6283" name="Line 115"/>
                  <p:cNvSpPr>
                    <a:spLocks noChangeShapeType="1"/>
                  </p:cNvSpPr>
                  <p:nvPr/>
                </p:nvSpPr>
                <p:spPr bwMode="auto">
                  <a:xfrm>
                    <a:off x="1287" y="2283"/>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6271" name="Group 116"/>
                <p:cNvGrpSpPr>
                  <a:grpSpLocks/>
                </p:cNvGrpSpPr>
                <p:nvPr/>
              </p:nvGrpSpPr>
              <p:grpSpPr bwMode="auto">
                <a:xfrm>
                  <a:off x="3993" y="1949"/>
                  <a:ext cx="589" cy="181"/>
                  <a:chOff x="1056" y="2400"/>
                  <a:chExt cx="589" cy="181"/>
                </a:xfrm>
              </p:grpSpPr>
              <p:sp>
                <p:nvSpPr>
                  <p:cNvPr id="96277" name="Rectangle 117"/>
                  <p:cNvSpPr>
                    <a:spLocks noChangeArrowheads="1"/>
                  </p:cNvSpPr>
                  <p:nvPr/>
                </p:nvSpPr>
                <p:spPr bwMode="auto">
                  <a:xfrm>
                    <a:off x="1056" y="2400"/>
                    <a:ext cx="589"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1     </a:t>
                    </a:r>
                    <a:r>
                      <a:rPr lang="en-US" altLang="zh-CN" sz="2400">
                        <a:ea typeface="Arial Unicode MS" pitchFamily="34" charset="-122"/>
                        <a:cs typeface="楷体_GB2312"/>
                      </a:rPr>
                      <a:t>∧</a:t>
                    </a:r>
                    <a:endParaRPr lang="en-US" altLang="zh-CN" sz="2400">
                      <a:ea typeface="宋体" panose="02010600030101010101" pitchFamily="2" charset="-122"/>
                      <a:cs typeface="楷体_GB2312"/>
                    </a:endParaRPr>
                  </a:p>
                </p:txBody>
              </p:sp>
              <p:sp>
                <p:nvSpPr>
                  <p:cNvPr id="96278" name="Line 118"/>
                  <p:cNvSpPr>
                    <a:spLocks noChangeShapeType="1"/>
                  </p:cNvSpPr>
                  <p:nvPr/>
                </p:nvSpPr>
                <p:spPr bwMode="auto">
                  <a:xfrm>
                    <a:off x="1257"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279" name="Line 119"/>
                  <p:cNvSpPr>
                    <a:spLocks noChangeShapeType="1"/>
                  </p:cNvSpPr>
                  <p:nvPr/>
                </p:nvSpPr>
                <p:spPr bwMode="auto">
                  <a:xfrm>
                    <a:off x="1479"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6272" name="Line 120"/>
                <p:cNvSpPr>
                  <a:spLocks noChangeShapeType="1"/>
                </p:cNvSpPr>
                <p:nvPr/>
              </p:nvSpPr>
              <p:spPr bwMode="auto">
                <a:xfrm>
                  <a:off x="3783" y="2025"/>
                  <a:ext cx="20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96273" name="Group 121"/>
                <p:cNvGrpSpPr>
                  <a:grpSpLocks/>
                </p:cNvGrpSpPr>
                <p:nvPr/>
              </p:nvGrpSpPr>
              <p:grpSpPr bwMode="auto">
                <a:xfrm>
                  <a:off x="3129" y="1785"/>
                  <a:ext cx="1156" cy="227"/>
                  <a:chOff x="3129" y="1785"/>
                  <a:chExt cx="1156" cy="227"/>
                </a:xfrm>
              </p:grpSpPr>
              <p:sp>
                <p:nvSpPr>
                  <p:cNvPr id="96274" name="Line 122"/>
                  <p:cNvSpPr>
                    <a:spLocks noChangeShapeType="1"/>
                  </p:cNvSpPr>
                  <p:nvPr/>
                </p:nvSpPr>
                <p:spPr bwMode="auto">
                  <a:xfrm>
                    <a:off x="3129" y="1794"/>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275" name="Line 123"/>
                  <p:cNvSpPr>
                    <a:spLocks noChangeShapeType="1"/>
                  </p:cNvSpPr>
                  <p:nvPr/>
                </p:nvSpPr>
                <p:spPr bwMode="auto">
                  <a:xfrm>
                    <a:off x="3129" y="1785"/>
                    <a:ext cx="115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276" name="Line 124"/>
                  <p:cNvSpPr>
                    <a:spLocks noChangeShapeType="1"/>
                  </p:cNvSpPr>
                  <p:nvPr/>
                </p:nvSpPr>
                <p:spPr bwMode="auto">
                  <a:xfrm>
                    <a:off x="4281" y="1785"/>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sp>
          <p:nvSpPr>
            <p:cNvPr id="96261" name="Rectangle 125"/>
            <p:cNvSpPr>
              <a:spLocks noChangeArrowheads="1"/>
            </p:cNvSpPr>
            <p:nvPr/>
          </p:nvSpPr>
          <p:spPr bwMode="auto">
            <a:xfrm>
              <a:off x="1056" y="3508"/>
              <a:ext cx="283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zh-CN" altLang="en-US" sz="2000">
                  <a:latin typeface="Arial" panose="020B0604020202020204" pitchFamily="34" charset="0"/>
                  <a:ea typeface="宋体" panose="02010600030101010101" pitchFamily="2" charset="-122"/>
                  <a:cs typeface="楷体_GB2312"/>
                </a:rPr>
                <a:t>图</a:t>
              </a:r>
              <a:r>
                <a:rPr kumimoji="0" lang="en-US" altLang="zh-CN" sz="2000">
                  <a:ea typeface="宋体" panose="02010600030101010101" pitchFamily="2" charset="-122"/>
                  <a:cs typeface="楷体_GB2312"/>
                </a:rPr>
                <a:t>5-14 </a:t>
              </a:r>
              <a:r>
                <a:rPr kumimoji="0" lang="en-US" altLang="zh-CN" sz="2000">
                  <a:latin typeface="Arial" panose="020B0604020202020204" pitchFamily="34" charset="0"/>
                  <a:ea typeface="宋体" panose="02010600030101010101" pitchFamily="2" charset="-122"/>
                  <a:cs typeface="楷体_GB2312"/>
                </a:rPr>
                <a:t>  </a:t>
              </a:r>
              <a:r>
                <a:rPr kumimoji="0" lang="zh-CN" altLang="en-US" sz="2000">
                  <a:latin typeface="Arial" panose="020B0604020202020204" pitchFamily="34" charset="0"/>
                  <a:ea typeface="宋体" panose="02010600030101010101" pitchFamily="2" charset="-122"/>
                  <a:cs typeface="楷体_GB2312"/>
                </a:rPr>
                <a:t>广义</a:t>
              </a:r>
              <a:r>
                <a:rPr lang="zh-CN" altLang="en-US" sz="2000">
                  <a:latin typeface="宋体" panose="02010600030101010101" pitchFamily="2" charset="-122"/>
                  <a:ea typeface="宋体" panose="02010600030101010101" pitchFamily="2" charset="-122"/>
                  <a:cs typeface="楷体_GB2312"/>
                </a:rPr>
                <a:t>表的存储结构示意图</a:t>
              </a: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p:nvPr>
        </p:nvSpPr>
        <p:spPr>
          <a:xfrm>
            <a:off x="152400" y="152400"/>
            <a:ext cx="8839200" cy="4500563"/>
          </a:xfrm>
        </p:spPr>
        <p:txBody>
          <a:bodyPr/>
          <a:lstStyle/>
          <a:p>
            <a:pPr marL="0" indent="0" eaLnBrk="1" hangingPunct="1">
              <a:lnSpc>
                <a:spcPct val="110000"/>
              </a:lnSpc>
              <a:buFont typeface="Wingdings" panose="05000000000000000000" pitchFamily="2" charset="2"/>
              <a:buNone/>
              <a:defRPr/>
            </a:pPr>
            <a:r>
              <a:rPr lang="zh-CN" altLang="en-US" sz="2800" b="1" dirty="0" smtClean="0">
                <a:latin typeface="宋体" panose="02010600030101010101" pitchFamily="2" charset="-122"/>
              </a:rPr>
              <a:t>存储结构的特点：</a:t>
            </a:r>
            <a:endParaRPr lang="en-US" altLang="zh-CN" sz="2800" b="1" dirty="0" smtClean="0">
              <a:latin typeface="宋体" panose="02010600030101010101" pitchFamily="2" charset="-122"/>
            </a:endParaRPr>
          </a:p>
          <a:p>
            <a:pPr marL="457200" indent="-457200" eaLnBrk="1" hangingPunct="1">
              <a:lnSpc>
                <a:spcPct val="110000"/>
              </a:lnSpc>
              <a:buFont typeface="Wingdings" panose="05000000000000000000" pitchFamily="2" charset="2"/>
              <a:buAutoNum type="arabicParenBoth"/>
              <a:defRPr/>
            </a:pPr>
            <a:r>
              <a:rPr lang="zh-CN" altLang="en-US" sz="2400" b="1" dirty="0" smtClean="0">
                <a:latin typeface="宋体" panose="02010600030101010101" pitchFamily="2" charset="-122"/>
              </a:rPr>
              <a:t>若广义表为空，表头指针为空</a:t>
            </a:r>
            <a:r>
              <a:rPr lang="zh-CN" altLang="en-US" sz="2400" b="1" dirty="0" smtClean="0">
                <a:cs typeface="Times New Roman" panose="02020603050405020304" pitchFamily="18" charset="0"/>
              </a:rPr>
              <a:t>；</a:t>
            </a:r>
            <a:r>
              <a:rPr lang="zh-CN" altLang="en-US" sz="2400" b="1" dirty="0" smtClean="0"/>
              <a:t>否则</a:t>
            </a:r>
            <a:r>
              <a:rPr lang="zh-CN" altLang="en-US" sz="2400" b="1" dirty="0" smtClean="0">
                <a:latin typeface="宋体" panose="02010600030101010101" pitchFamily="2" charset="-122"/>
              </a:rPr>
              <a:t>，表头指针总是指向一个表结点，其中</a:t>
            </a:r>
            <a:r>
              <a:rPr lang="en-US" altLang="zh-CN" sz="2400" b="1" dirty="0" err="1" smtClean="0"/>
              <a:t>hp</a:t>
            </a:r>
            <a:r>
              <a:rPr lang="zh-CN" altLang="en-US" sz="2400" b="1" dirty="0" smtClean="0">
                <a:latin typeface="宋体" panose="02010600030101010101" pitchFamily="2" charset="-122"/>
              </a:rPr>
              <a:t>指向广义表的表头结点</a:t>
            </a:r>
            <a:r>
              <a:rPr lang="en-US" altLang="zh-CN" sz="2400" b="1" dirty="0" smtClean="0">
                <a:latin typeface="宋体" panose="02010600030101010101" pitchFamily="2" charset="-122"/>
              </a:rPr>
              <a:t>(</a:t>
            </a:r>
            <a:r>
              <a:rPr lang="zh-CN" altLang="en-US" sz="2400" b="1" dirty="0" smtClean="0">
                <a:latin typeface="宋体" panose="02010600030101010101" pitchFamily="2" charset="-122"/>
              </a:rPr>
              <a:t>或为原子结点，或为表结点</a:t>
            </a:r>
            <a:r>
              <a:rPr lang="en-US" altLang="zh-CN" sz="2400" b="1" dirty="0" smtClean="0">
                <a:latin typeface="宋体" panose="02010600030101010101" pitchFamily="2" charset="-122"/>
              </a:rPr>
              <a:t>) </a:t>
            </a:r>
            <a:r>
              <a:rPr lang="zh-CN" altLang="en-US" sz="2400" b="1" dirty="0" smtClean="0">
                <a:latin typeface="宋体" panose="02010600030101010101" pitchFamily="2" charset="-122"/>
              </a:rPr>
              <a:t>，</a:t>
            </a:r>
            <a:r>
              <a:rPr lang="en-US" altLang="zh-CN" sz="2400" b="1" dirty="0" err="1" smtClean="0"/>
              <a:t>tp</a:t>
            </a:r>
            <a:r>
              <a:rPr lang="zh-CN" altLang="en-US" sz="2400" b="1" dirty="0" smtClean="0">
                <a:latin typeface="宋体" panose="02010600030101010101" pitchFamily="2" charset="-122"/>
              </a:rPr>
              <a:t>指向广义表的表尾</a:t>
            </a:r>
            <a:r>
              <a:rPr lang="en-US" altLang="zh-CN" sz="2400" b="1" dirty="0" smtClean="0">
                <a:latin typeface="宋体" panose="02010600030101010101" pitchFamily="2" charset="-122"/>
              </a:rPr>
              <a:t>(</a:t>
            </a:r>
            <a:r>
              <a:rPr lang="zh-CN" altLang="en-US" sz="2400" b="1" dirty="0" smtClean="0">
                <a:latin typeface="宋体" panose="02010600030101010101" pitchFamily="2" charset="-122"/>
              </a:rPr>
              <a:t>表尾为空时，指针为空，否则必为表结点</a:t>
            </a:r>
            <a:r>
              <a:rPr lang="en-US" altLang="zh-CN" sz="2400" b="1" dirty="0" smtClean="0">
                <a:latin typeface="宋体" panose="02010600030101010101" pitchFamily="2" charset="-122"/>
              </a:rPr>
              <a:t>)</a:t>
            </a:r>
            <a:r>
              <a:rPr lang="zh-CN" altLang="en-US" sz="2400" b="1" dirty="0" smtClean="0">
                <a:latin typeface="宋体" panose="02010600030101010101" pitchFamily="2" charset="-122"/>
              </a:rPr>
              <a:t>。</a:t>
            </a:r>
            <a:endParaRPr lang="en-US" altLang="zh-CN" sz="2400" b="1" dirty="0" smtClean="0">
              <a:latin typeface="宋体" panose="02010600030101010101" pitchFamily="2" charset="-122"/>
            </a:endParaRPr>
          </a:p>
          <a:p>
            <a:pPr marL="457200" indent="-457200" eaLnBrk="1" hangingPunct="1">
              <a:lnSpc>
                <a:spcPct val="110000"/>
              </a:lnSpc>
              <a:buFont typeface="Wingdings" panose="05000000000000000000" pitchFamily="2" charset="2"/>
              <a:buAutoNum type="arabicParenBoth"/>
              <a:defRPr/>
            </a:pPr>
            <a:r>
              <a:rPr lang="zh-CN" altLang="en-US" sz="2400" b="1" dirty="0" smtClean="0"/>
              <a:t>这种结构求</a:t>
            </a:r>
            <a:r>
              <a:rPr lang="zh-CN" altLang="en-US" sz="2400" b="1" dirty="0" smtClean="0">
                <a:latin typeface="宋体" panose="02010600030101010101" pitchFamily="2" charset="-122"/>
              </a:rPr>
              <a:t>广义表的长度</a:t>
            </a:r>
            <a:r>
              <a:rPr lang="zh-CN" altLang="en-US" sz="2400" b="1" dirty="0" smtClean="0"/>
              <a:t>、</a:t>
            </a:r>
            <a:r>
              <a:rPr lang="zh-CN" altLang="en-US" sz="2400" b="1" dirty="0" smtClean="0">
                <a:latin typeface="宋体" panose="02010600030101010101" pitchFamily="2" charset="-122"/>
              </a:rPr>
              <a:t>深度</a:t>
            </a:r>
            <a:r>
              <a:rPr lang="zh-CN" altLang="en-US" sz="2400" b="1" dirty="0" smtClean="0"/>
              <a:t>、</a:t>
            </a:r>
            <a:r>
              <a:rPr lang="zh-CN" altLang="en-US" sz="2400" b="1" dirty="0" smtClean="0">
                <a:latin typeface="宋体" panose="02010600030101010101" pitchFamily="2" charset="-122"/>
              </a:rPr>
              <a:t>表头</a:t>
            </a:r>
            <a:r>
              <a:rPr lang="zh-CN" altLang="en-US" sz="2400" b="1" dirty="0" smtClean="0"/>
              <a:t>、</a:t>
            </a:r>
            <a:r>
              <a:rPr lang="zh-CN" altLang="en-US" sz="2400" b="1" dirty="0" smtClean="0">
                <a:latin typeface="宋体" panose="02010600030101010101" pitchFamily="2" charset="-122"/>
              </a:rPr>
              <a:t>表尾的操作十分方便。</a:t>
            </a:r>
            <a:endParaRPr lang="en-US" altLang="zh-CN" sz="2400" b="1" dirty="0" smtClean="0">
              <a:latin typeface="宋体" panose="02010600030101010101" pitchFamily="2" charset="-122"/>
            </a:endParaRPr>
          </a:p>
          <a:p>
            <a:pPr marL="457200" indent="-457200" eaLnBrk="1" hangingPunct="1">
              <a:lnSpc>
                <a:spcPct val="110000"/>
              </a:lnSpc>
              <a:buFont typeface="Wingdings" panose="05000000000000000000" pitchFamily="2" charset="2"/>
              <a:buAutoNum type="arabicParenBoth"/>
              <a:defRPr/>
            </a:pPr>
            <a:r>
              <a:rPr lang="zh-CN" altLang="en-US" sz="2400" b="1" dirty="0" smtClean="0"/>
              <a:t>表结点太多</a:t>
            </a:r>
            <a:r>
              <a:rPr lang="zh-CN" altLang="en-US" sz="2400" b="1" dirty="0" smtClean="0">
                <a:latin typeface="宋体" panose="02010600030101010101" pitchFamily="2" charset="-122"/>
              </a:rPr>
              <a:t>，</a:t>
            </a:r>
            <a:r>
              <a:rPr lang="zh-CN" altLang="en-US" sz="2400" b="1" dirty="0" smtClean="0"/>
              <a:t>造成空间浪费</a:t>
            </a:r>
            <a:r>
              <a:rPr lang="zh-CN" altLang="en-US" sz="2400" b="1" dirty="0" smtClean="0">
                <a:latin typeface="宋体" panose="02010600030101010101" pitchFamily="2" charset="-122"/>
              </a:rPr>
              <a:t>。</a:t>
            </a:r>
            <a:endParaRPr lang="en-US" altLang="zh-CN" sz="2400" b="1" dirty="0" smtClean="0">
              <a:latin typeface="宋体" panose="02010600030101010101" pitchFamily="2" charset="-122"/>
            </a:endParaRPr>
          </a:p>
          <a:p>
            <a:pPr marL="0" indent="0" eaLnBrk="1" hangingPunct="1">
              <a:lnSpc>
                <a:spcPct val="110000"/>
              </a:lnSpc>
              <a:buFontTx/>
              <a:buNone/>
              <a:defRPr/>
            </a:pPr>
            <a:r>
              <a:rPr lang="en-US" altLang="zh-CN" sz="2400" b="1" dirty="0">
                <a:latin typeface="宋体" panose="02010600030101010101" pitchFamily="2" charset="-122"/>
              </a:rPr>
              <a:t> </a:t>
            </a:r>
            <a:r>
              <a:rPr lang="en-US" altLang="zh-CN" sz="2400" b="1" dirty="0" smtClean="0">
                <a:latin typeface="宋体" panose="02010600030101010101" pitchFamily="2" charset="-122"/>
              </a:rPr>
              <a:t>    </a:t>
            </a:r>
            <a:r>
              <a:rPr lang="zh-CN" altLang="en-US" sz="2400" b="1" dirty="0" smtClean="0"/>
              <a:t>图</a:t>
            </a:r>
            <a:r>
              <a:rPr kumimoji="0" lang="en-US" altLang="zh-CN" sz="2400" b="1" dirty="0" smtClean="0">
                <a:effectLst>
                  <a:outerShdw blurRad="38100" dist="38100" dir="2700000" algn="tl">
                    <a:srgbClr val="000000"/>
                  </a:outerShdw>
                </a:effectLst>
              </a:rPr>
              <a:t>5</a:t>
            </a:r>
            <a:r>
              <a:rPr kumimoji="0" lang="en-US" altLang="zh-CN" sz="2400" b="1" dirty="0" smtClean="0"/>
              <a:t>-15</a:t>
            </a:r>
            <a:r>
              <a:rPr kumimoji="0" lang="zh-CN" altLang="en-US" sz="2400" b="1" dirty="0" smtClean="0"/>
              <a:t>给出另一种结点结构，原子结点包括三项</a:t>
            </a:r>
            <a:r>
              <a:rPr lang="zh-CN" altLang="en-US" sz="2400" b="1" dirty="0" smtClean="0">
                <a:latin typeface="宋体" panose="02010600030101010101" pitchFamily="2" charset="-122"/>
              </a:rPr>
              <a:t>。</a:t>
            </a:r>
          </a:p>
        </p:txBody>
      </p:sp>
      <p:grpSp>
        <p:nvGrpSpPr>
          <p:cNvPr id="97283" name="Group 3"/>
          <p:cNvGrpSpPr>
            <a:grpSpLocks/>
          </p:cNvGrpSpPr>
          <p:nvPr/>
        </p:nvGrpSpPr>
        <p:grpSpPr bwMode="auto">
          <a:xfrm>
            <a:off x="115888" y="5013325"/>
            <a:ext cx="8704262" cy="1368425"/>
            <a:chOff x="73" y="3158"/>
            <a:chExt cx="5483" cy="862"/>
          </a:xfrm>
        </p:grpSpPr>
        <p:sp>
          <p:nvSpPr>
            <p:cNvPr id="97284" name="Rectangle 4"/>
            <p:cNvSpPr>
              <a:spLocks noChangeArrowheads="1"/>
            </p:cNvSpPr>
            <p:nvPr/>
          </p:nvSpPr>
          <p:spPr bwMode="auto">
            <a:xfrm>
              <a:off x="1440" y="3780"/>
              <a:ext cx="283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zh-CN" altLang="en-US" sz="2000">
                  <a:latin typeface="Arial" panose="020B0604020202020204" pitchFamily="34" charset="0"/>
                  <a:ea typeface="宋体" panose="02010600030101010101" pitchFamily="2" charset="-122"/>
                  <a:cs typeface="楷体_GB2312"/>
                </a:rPr>
                <a:t>图</a:t>
              </a:r>
              <a:r>
                <a:rPr kumimoji="0" lang="en-US" altLang="zh-CN" sz="2000">
                  <a:ea typeface="宋体" panose="02010600030101010101" pitchFamily="2" charset="-122"/>
                  <a:cs typeface="楷体_GB2312"/>
                </a:rPr>
                <a:t>5-15 </a:t>
              </a:r>
              <a:r>
                <a:rPr kumimoji="0" lang="en-US" altLang="zh-CN" sz="2000">
                  <a:latin typeface="Arial" panose="020B0604020202020204" pitchFamily="34" charset="0"/>
                  <a:ea typeface="宋体" panose="02010600030101010101" pitchFamily="2" charset="-122"/>
                  <a:cs typeface="楷体_GB2312"/>
                </a:rPr>
                <a:t> </a:t>
              </a:r>
              <a:r>
                <a:rPr kumimoji="0" lang="zh-CN" altLang="en-US" sz="2000">
                  <a:latin typeface="Arial" panose="020B0604020202020204" pitchFamily="34" charset="0"/>
                  <a:ea typeface="宋体" panose="02010600030101010101" pitchFamily="2" charset="-122"/>
                  <a:cs typeface="楷体_GB2312"/>
                </a:rPr>
                <a:t>广义</a:t>
              </a:r>
              <a:r>
                <a:rPr lang="zh-CN" altLang="en-US" sz="2000">
                  <a:latin typeface="宋体" panose="02010600030101010101" pitchFamily="2" charset="-122"/>
                  <a:ea typeface="宋体" panose="02010600030101010101" pitchFamily="2" charset="-122"/>
                  <a:cs typeface="楷体_GB2312"/>
                </a:rPr>
                <a:t>表的链表结点结构示意图</a:t>
              </a:r>
            </a:p>
          </p:txBody>
        </p:sp>
        <p:sp>
          <p:nvSpPr>
            <p:cNvPr id="97285" name="Rectangle 5"/>
            <p:cNvSpPr>
              <a:spLocks noChangeArrowheads="1"/>
            </p:cNvSpPr>
            <p:nvPr/>
          </p:nvSpPr>
          <p:spPr bwMode="auto">
            <a:xfrm>
              <a:off x="3470" y="3494"/>
              <a:ext cx="113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en-US" altLang="zh-CN" sz="2000">
                  <a:ea typeface="宋体" panose="02010600030101010101" pitchFamily="2" charset="-122"/>
                  <a:cs typeface="楷体_GB2312"/>
                </a:rPr>
                <a:t>(b)</a:t>
              </a:r>
              <a:r>
                <a:rPr kumimoji="0" lang="en-US" altLang="zh-CN" sz="2000">
                  <a:latin typeface="Arial" panose="020B0604020202020204" pitchFamily="34" charset="0"/>
                  <a:ea typeface="宋体" panose="02010600030101010101" pitchFamily="2" charset="-122"/>
                  <a:cs typeface="楷体_GB2312"/>
                </a:rPr>
                <a:t>     </a:t>
              </a:r>
              <a:r>
                <a:rPr lang="zh-CN" altLang="en-US" sz="2000">
                  <a:latin typeface="宋体" panose="02010600030101010101" pitchFamily="2" charset="-122"/>
                  <a:ea typeface="宋体" panose="02010600030101010101" pitchFamily="2" charset="-122"/>
                  <a:cs typeface="楷体_GB2312"/>
                </a:rPr>
                <a:t>表结点</a:t>
              </a:r>
            </a:p>
          </p:txBody>
        </p:sp>
        <p:sp>
          <p:nvSpPr>
            <p:cNvPr id="97286" name="Rectangle 6"/>
            <p:cNvSpPr>
              <a:spLocks noChangeArrowheads="1"/>
            </p:cNvSpPr>
            <p:nvPr/>
          </p:nvSpPr>
          <p:spPr bwMode="auto">
            <a:xfrm>
              <a:off x="384" y="3494"/>
              <a:ext cx="127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en-US" altLang="zh-CN" sz="2000">
                  <a:ea typeface="宋体" panose="02010600030101010101" pitchFamily="2" charset="-122"/>
                  <a:cs typeface="楷体_GB2312"/>
                </a:rPr>
                <a:t>(a)</a:t>
              </a:r>
              <a:r>
                <a:rPr kumimoji="0" lang="en-US" altLang="zh-CN" sz="2000">
                  <a:latin typeface="Arial" panose="020B0604020202020204" pitchFamily="34" charset="0"/>
                  <a:ea typeface="宋体" panose="02010600030101010101" pitchFamily="2" charset="-122"/>
                  <a:cs typeface="楷体_GB2312"/>
                </a:rPr>
                <a:t>     </a:t>
              </a:r>
              <a:r>
                <a:rPr lang="zh-CN" altLang="en-US" sz="2000">
                  <a:latin typeface="宋体" panose="02010600030101010101" pitchFamily="2" charset="-122"/>
                  <a:ea typeface="宋体" panose="02010600030101010101" pitchFamily="2" charset="-122"/>
                  <a:cs typeface="楷体_GB2312"/>
                </a:rPr>
                <a:t>原子结点</a:t>
              </a:r>
            </a:p>
          </p:txBody>
        </p:sp>
        <p:grpSp>
          <p:nvGrpSpPr>
            <p:cNvPr id="97287" name="Group 7"/>
            <p:cNvGrpSpPr>
              <a:grpSpLocks/>
            </p:cNvGrpSpPr>
            <p:nvPr/>
          </p:nvGrpSpPr>
          <p:grpSpPr bwMode="auto">
            <a:xfrm>
              <a:off x="2833" y="3158"/>
              <a:ext cx="2723" cy="272"/>
              <a:chOff x="2833" y="3158"/>
              <a:chExt cx="2723" cy="272"/>
            </a:xfrm>
          </p:grpSpPr>
          <p:sp>
            <p:nvSpPr>
              <p:cNvPr id="97292" name="Rectangle 8"/>
              <p:cNvSpPr>
                <a:spLocks noChangeArrowheads="1"/>
              </p:cNvSpPr>
              <p:nvPr/>
            </p:nvSpPr>
            <p:spPr bwMode="auto">
              <a:xfrm>
                <a:off x="2833" y="3158"/>
                <a:ext cx="2723" cy="27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tag=1  </a:t>
                </a:r>
                <a:r>
                  <a:rPr lang="zh-CN" altLang="en-US" sz="2400">
                    <a:latin typeface="宋体" panose="02010600030101010101" pitchFamily="2" charset="-122"/>
                    <a:ea typeface="宋体" panose="02010600030101010101" pitchFamily="2" charset="-122"/>
                    <a:cs typeface="楷体_GB2312"/>
                  </a:rPr>
                  <a:t>表头指针</a:t>
                </a:r>
                <a:r>
                  <a:rPr lang="en-US" altLang="zh-CN" sz="2400">
                    <a:ea typeface="宋体" panose="02010600030101010101" pitchFamily="2" charset="-122"/>
                    <a:cs typeface="楷体_GB2312"/>
                  </a:rPr>
                  <a:t>hp   </a:t>
                </a:r>
                <a:r>
                  <a:rPr lang="zh-CN" altLang="en-US" sz="2400">
                    <a:latin typeface="宋体" panose="02010600030101010101" pitchFamily="2" charset="-122"/>
                    <a:ea typeface="宋体" panose="02010600030101010101" pitchFamily="2" charset="-122"/>
                    <a:cs typeface="楷体_GB2312"/>
                  </a:rPr>
                  <a:t>表尾指针</a:t>
                </a:r>
                <a:r>
                  <a:rPr lang="en-US" altLang="zh-CN" sz="2400">
                    <a:ea typeface="宋体" panose="02010600030101010101" pitchFamily="2" charset="-122"/>
                    <a:cs typeface="楷体_GB2312"/>
                  </a:rPr>
                  <a:t>tp </a:t>
                </a:r>
              </a:p>
            </p:txBody>
          </p:sp>
          <p:sp>
            <p:nvSpPr>
              <p:cNvPr id="97293" name="Line 9"/>
              <p:cNvSpPr>
                <a:spLocks noChangeShapeType="1"/>
              </p:cNvSpPr>
              <p:nvPr/>
            </p:nvSpPr>
            <p:spPr bwMode="auto">
              <a:xfrm>
                <a:off x="3424" y="3158"/>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94" name="Line 10"/>
              <p:cNvSpPr>
                <a:spLocks noChangeShapeType="1"/>
              </p:cNvSpPr>
              <p:nvPr/>
            </p:nvSpPr>
            <p:spPr bwMode="auto">
              <a:xfrm>
                <a:off x="4513" y="3158"/>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7288" name="Group 11"/>
            <p:cNvGrpSpPr>
              <a:grpSpLocks/>
            </p:cNvGrpSpPr>
            <p:nvPr/>
          </p:nvGrpSpPr>
          <p:grpSpPr bwMode="auto">
            <a:xfrm>
              <a:off x="73" y="3158"/>
              <a:ext cx="2626" cy="272"/>
              <a:chOff x="27" y="3158"/>
              <a:chExt cx="2626" cy="272"/>
            </a:xfrm>
          </p:grpSpPr>
          <p:sp>
            <p:nvSpPr>
              <p:cNvPr id="97289" name="Rectangle 12"/>
              <p:cNvSpPr>
                <a:spLocks noChangeArrowheads="1"/>
              </p:cNvSpPr>
              <p:nvPr/>
            </p:nvSpPr>
            <p:spPr bwMode="auto">
              <a:xfrm>
                <a:off x="27" y="3158"/>
                <a:ext cx="2626" cy="27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ea typeface="宋体" panose="02010600030101010101" pitchFamily="2" charset="-122"/>
                    <a:cs typeface="楷体_GB2312"/>
                  </a:rPr>
                  <a:t>tag=0   </a:t>
                </a:r>
                <a:r>
                  <a:rPr lang="zh-CN" altLang="en-US" sz="2400">
                    <a:latin typeface="宋体" panose="02010600030101010101" pitchFamily="2" charset="-122"/>
                    <a:ea typeface="宋体" panose="02010600030101010101" pitchFamily="2" charset="-122"/>
                    <a:cs typeface="楷体_GB2312"/>
                  </a:rPr>
                  <a:t>原子的</a:t>
                </a:r>
                <a:r>
                  <a:rPr lang="zh-CN" altLang="en-US" sz="2400">
                    <a:ea typeface="宋体" panose="02010600030101010101" pitchFamily="2" charset="-122"/>
                    <a:cs typeface="楷体_GB2312"/>
                  </a:rPr>
                  <a:t>值   </a:t>
                </a:r>
                <a:r>
                  <a:rPr lang="zh-CN" altLang="en-US" sz="2400">
                    <a:latin typeface="宋体" panose="02010600030101010101" pitchFamily="2" charset="-122"/>
                    <a:ea typeface="宋体" panose="02010600030101010101" pitchFamily="2" charset="-122"/>
                    <a:cs typeface="楷体_GB2312"/>
                  </a:rPr>
                  <a:t>表尾指针</a:t>
                </a:r>
                <a:r>
                  <a:rPr lang="en-US" altLang="zh-CN" sz="2400">
                    <a:ea typeface="宋体" panose="02010600030101010101" pitchFamily="2" charset="-122"/>
                    <a:cs typeface="楷体_GB2312"/>
                  </a:rPr>
                  <a:t>tp </a:t>
                </a:r>
              </a:p>
            </p:txBody>
          </p:sp>
          <p:sp>
            <p:nvSpPr>
              <p:cNvPr id="97290" name="Line 13"/>
              <p:cNvSpPr>
                <a:spLocks noChangeShapeType="1"/>
              </p:cNvSpPr>
              <p:nvPr/>
            </p:nvSpPr>
            <p:spPr bwMode="auto">
              <a:xfrm>
                <a:off x="612" y="3158"/>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91" name="Line 14"/>
              <p:cNvSpPr>
                <a:spLocks noChangeShapeType="1"/>
              </p:cNvSpPr>
              <p:nvPr/>
            </p:nvSpPr>
            <p:spPr bwMode="auto">
              <a:xfrm>
                <a:off x="1557" y="3158"/>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558800" y="876300"/>
            <a:ext cx="526732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0"/>
              </a:spcBef>
              <a:buFontTx/>
              <a:buNone/>
            </a:pPr>
            <a:endParaRPr lang="zh-CN" altLang="zh-CN">
              <a:solidFill>
                <a:schemeClr val="accent1"/>
              </a:solidFill>
              <a:ea typeface="楷体_GB2312"/>
              <a:cs typeface="楷体_GB2312"/>
            </a:endParaRPr>
          </a:p>
        </p:txBody>
      </p:sp>
      <p:sp>
        <p:nvSpPr>
          <p:cNvPr id="786435" name="Text Box 3"/>
          <p:cNvSpPr txBox="1">
            <a:spLocks noChangeArrowheads="1"/>
          </p:cNvSpPr>
          <p:nvPr/>
        </p:nvSpPr>
        <p:spPr bwMode="auto">
          <a:xfrm>
            <a:off x="250825" y="876300"/>
            <a:ext cx="835342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lnSpc>
                <a:spcPct val="105000"/>
              </a:lnSpc>
              <a:spcBef>
                <a:spcPct val="0"/>
              </a:spcBef>
              <a:buClr>
                <a:schemeClr val="accent2"/>
              </a:buClr>
              <a:buFont typeface="Wingdings" panose="05000000000000000000" pitchFamily="2" charset="2"/>
              <a:buChar char="Ø"/>
            </a:pPr>
            <a:r>
              <a:rPr lang="zh-CN" altLang="en-US" sz="2800">
                <a:ea typeface="楷体_GB2312"/>
                <a:cs typeface="楷体_GB2312"/>
              </a:rPr>
              <a:t>线性表的成分都是结构上不可分的单元素</a:t>
            </a:r>
          </a:p>
          <a:p>
            <a:pPr eaLnBrk="1" hangingPunct="1">
              <a:lnSpc>
                <a:spcPct val="105000"/>
              </a:lnSpc>
              <a:spcBef>
                <a:spcPct val="0"/>
              </a:spcBef>
              <a:buClr>
                <a:schemeClr val="accent2"/>
              </a:buClr>
              <a:buFont typeface="Wingdings" panose="05000000000000000000" pitchFamily="2" charset="2"/>
              <a:buChar char="Ø"/>
            </a:pPr>
            <a:endParaRPr lang="zh-CN" altLang="en-US" sz="2800">
              <a:ea typeface="楷体_GB2312"/>
              <a:cs typeface="楷体_GB2312"/>
            </a:endParaRPr>
          </a:p>
          <a:p>
            <a:pPr eaLnBrk="1" hangingPunct="1">
              <a:lnSpc>
                <a:spcPct val="105000"/>
              </a:lnSpc>
              <a:spcBef>
                <a:spcPct val="0"/>
              </a:spcBef>
              <a:buClr>
                <a:schemeClr val="accent2"/>
              </a:buClr>
              <a:buFont typeface="Wingdings" panose="05000000000000000000" pitchFamily="2" charset="2"/>
              <a:buChar char="Ø"/>
            </a:pPr>
            <a:r>
              <a:rPr lang="zh-CN" altLang="en-US" sz="2800">
                <a:ea typeface="楷体_GB2312"/>
                <a:cs typeface="楷体_GB2312"/>
              </a:rPr>
              <a:t>广义表的成分可以是单元素，也可以是有结构的表</a:t>
            </a:r>
          </a:p>
          <a:p>
            <a:pPr eaLnBrk="1" hangingPunct="1">
              <a:lnSpc>
                <a:spcPct val="105000"/>
              </a:lnSpc>
              <a:spcBef>
                <a:spcPct val="0"/>
              </a:spcBef>
              <a:buClr>
                <a:schemeClr val="accent2"/>
              </a:buClr>
              <a:buFont typeface="Wingdings" panose="05000000000000000000" pitchFamily="2" charset="2"/>
              <a:buChar char="Ø"/>
            </a:pPr>
            <a:endParaRPr lang="zh-CN" altLang="en-US" sz="2800">
              <a:ea typeface="楷体_GB2312"/>
              <a:cs typeface="楷体_GB2312"/>
            </a:endParaRPr>
          </a:p>
          <a:p>
            <a:pPr eaLnBrk="1" hangingPunct="1">
              <a:lnSpc>
                <a:spcPct val="105000"/>
              </a:lnSpc>
              <a:spcBef>
                <a:spcPct val="0"/>
              </a:spcBef>
              <a:buClr>
                <a:schemeClr val="accent2"/>
              </a:buClr>
              <a:buFont typeface="Wingdings" panose="05000000000000000000" pitchFamily="2" charset="2"/>
              <a:buChar char="Ø"/>
            </a:pPr>
            <a:r>
              <a:rPr lang="zh-CN" altLang="en-US" sz="2800">
                <a:ea typeface="楷体_GB2312"/>
                <a:cs typeface="楷体_GB2312"/>
              </a:rPr>
              <a:t>线性表是一种特殊的广义表</a:t>
            </a:r>
          </a:p>
          <a:p>
            <a:pPr eaLnBrk="1" hangingPunct="1">
              <a:lnSpc>
                <a:spcPct val="105000"/>
              </a:lnSpc>
              <a:spcBef>
                <a:spcPct val="0"/>
              </a:spcBef>
              <a:buClr>
                <a:schemeClr val="accent2"/>
              </a:buClr>
              <a:buFont typeface="Wingdings" panose="05000000000000000000" pitchFamily="2" charset="2"/>
              <a:buChar char="Ø"/>
            </a:pPr>
            <a:endParaRPr lang="zh-CN" altLang="en-US" sz="2800">
              <a:ea typeface="楷体_GB2312"/>
              <a:cs typeface="楷体_GB2312"/>
            </a:endParaRPr>
          </a:p>
          <a:p>
            <a:pPr eaLnBrk="1" hangingPunct="1">
              <a:lnSpc>
                <a:spcPct val="105000"/>
              </a:lnSpc>
              <a:spcBef>
                <a:spcPct val="0"/>
              </a:spcBef>
              <a:buClr>
                <a:schemeClr val="accent2"/>
              </a:buClr>
              <a:buFont typeface="Wingdings" panose="05000000000000000000" pitchFamily="2" charset="2"/>
              <a:buChar char="Ø"/>
            </a:pPr>
            <a:r>
              <a:rPr lang="zh-CN" altLang="en-US" sz="2800">
                <a:ea typeface="楷体_GB2312"/>
                <a:cs typeface="楷体_GB2312"/>
              </a:rPr>
              <a:t>广义表不一定是线性表，也不一定是线性结构</a:t>
            </a:r>
          </a:p>
          <a:p>
            <a:pPr eaLnBrk="1" hangingPunct="1">
              <a:lnSpc>
                <a:spcPct val="105000"/>
              </a:lnSpc>
              <a:spcBef>
                <a:spcPct val="0"/>
              </a:spcBef>
              <a:buClr>
                <a:schemeClr val="accent2"/>
              </a:buClr>
              <a:buFont typeface="Wingdings" panose="05000000000000000000" pitchFamily="2" charset="2"/>
              <a:buChar char="Ø"/>
            </a:pPr>
            <a:endParaRPr lang="en-US" altLang="zh-CN" sz="2800">
              <a:ea typeface="楷体_GB2312"/>
              <a:cs typeface="楷体_GB2312"/>
            </a:endParaRPr>
          </a:p>
        </p:txBody>
      </p:sp>
      <p:sp>
        <p:nvSpPr>
          <p:cNvPr id="98308" name="Rectangle 4"/>
          <p:cNvSpPr>
            <a:spLocks noChangeArrowheads="1"/>
          </p:cNvSpPr>
          <p:nvPr/>
        </p:nvSpPr>
        <p:spPr bwMode="auto">
          <a:xfrm>
            <a:off x="0" y="0"/>
            <a:ext cx="4787900" cy="515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0"/>
              </a:spcBef>
              <a:buFontTx/>
              <a:buNone/>
            </a:pPr>
            <a:r>
              <a:rPr lang="zh-CN" altLang="en-US">
                <a:latin typeface="楷体_GB2312"/>
                <a:ea typeface="楷体_GB2312"/>
                <a:cs typeface="楷体_GB2312"/>
              </a:rPr>
              <a:t>广义表与线性表的区别？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6435"/>
                                        </p:tgtEl>
                                        <p:attrNameLst>
                                          <p:attrName>style.visibility</p:attrName>
                                        </p:attrNameLst>
                                      </p:cBhvr>
                                      <p:to>
                                        <p:strVal val="visible"/>
                                      </p:to>
                                    </p:set>
                                    <p:animEffect transition="in" filter="blinds(horizontal)">
                                      <p:cBhvr>
                                        <p:cTn id="7" dur="500"/>
                                        <p:tgtEl>
                                          <p:spTgt spid="786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0" y="0"/>
            <a:ext cx="3492500" cy="515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0"/>
              </a:spcBef>
              <a:buFontTx/>
              <a:buNone/>
            </a:pPr>
            <a:r>
              <a:rPr lang="zh-CN" altLang="en-US">
                <a:latin typeface="楷体_GB2312"/>
                <a:ea typeface="楷体_GB2312"/>
                <a:cs typeface="楷体_GB2312"/>
              </a:rPr>
              <a:t>广义表的基本运算</a:t>
            </a:r>
          </a:p>
        </p:txBody>
      </p:sp>
      <p:sp>
        <p:nvSpPr>
          <p:cNvPr id="787459" name="Text Box 3"/>
          <p:cNvSpPr txBox="1">
            <a:spLocks noChangeArrowheads="1"/>
          </p:cNvSpPr>
          <p:nvPr/>
        </p:nvSpPr>
        <p:spPr bwMode="auto">
          <a:xfrm>
            <a:off x="515938" y="1341438"/>
            <a:ext cx="8277225"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50000"/>
              </a:spcBef>
            </a:pPr>
            <a:r>
              <a:rPr kumimoji="0" lang="zh-CN" altLang="en-US" sz="2800">
                <a:latin typeface="Arial" panose="020B0604020202020204" pitchFamily="34" charset="0"/>
                <a:ea typeface="楷体_GB2312"/>
                <a:cs typeface="楷体_GB2312"/>
              </a:rPr>
              <a:t>（</a:t>
            </a:r>
            <a:r>
              <a:rPr kumimoji="0" lang="en-US" altLang="zh-CN" sz="2800">
                <a:latin typeface="Arial" panose="020B0604020202020204" pitchFamily="34" charset="0"/>
                <a:ea typeface="楷体_GB2312"/>
                <a:cs typeface="楷体_GB2312"/>
              </a:rPr>
              <a:t>1</a:t>
            </a:r>
            <a:r>
              <a:rPr kumimoji="0" lang="zh-CN" altLang="en-US" sz="2800">
                <a:latin typeface="Arial" panose="020B0604020202020204" pitchFamily="34" charset="0"/>
                <a:ea typeface="楷体_GB2312"/>
                <a:cs typeface="楷体_GB2312"/>
              </a:rPr>
              <a:t>）求表头</a:t>
            </a:r>
            <a:r>
              <a:rPr kumimoji="0" lang="en-US" altLang="zh-CN" sz="2800">
                <a:latin typeface="Arial" panose="020B0604020202020204" pitchFamily="34" charset="0"/>
                <a:ea typeface="楷体_GB2312"/>
                <a:cs typeface="楷体_GB2312"/>
              </a:rPr>
              <a:t>GetHead(L)</a:t>
            </a:r>
            <a:r>
              <a:rPr kumimoji="0" lang="zh-CN" altLang="en-US" sz="2800">
                <a:latin typeface="Arial" panose="020B0604020202020204" pitchFamily="34" charset="0"/>
                <a:ea typeface="楷体_GB2312"/>
                <a:cs typeface="楷体_GB2312"/>
              </a:rPr>
              <a:t>：非空广义表的第一个元素，可以是一个单元素，也可以是一个子表</a:t>
            </a:r>
          </a:p>
          <a:p>
            <a:pPr eaLnBrk="1" hangingPunct="1">
              <a:spcBef>
                <a:spcPct val="50000"/>
              </a:spcBef>
            </a:pPr>
            <a:r>
              <a:rPr kumimoji="0" lang="zh-CN" altLang="en-US" sz="2800">
                <a:latin typeface="Arial" panose="020B0604020202020204" pitchFamily="34" charset="0"/>
                <a:ea typeface="楷体_GB2312"/>
                <a:cs typeface="楷体_GB2312"/>
              </a:rPr>
              <a:t>（</a:t>
            </a:r>
            <a:r>
              <a:rPr kumimoji="0" lang="en-US" altLang="zh-CN" sz="2800">
                <a:latin typeface="Arial" panose="020B0604020202020204" pitchFamily="34" charset="0"/>
                <a:ea typeface="楷体_GB2312"/>
                <a:cs typeface="楷体_GB2312"/>
              </a:rPr>
              <a:t>2</a:t>
            </a:r>
            <a:r>
              <a:rPr kumimoji="0" lang="zh-CN" altLang="en-US" sz="2800">
                <a:latin typeface="Arial" panose="020B0604020202020204" pitchFamily="34" charset="0"/>
                <a:ea typeface="楷体_GB2312"/>
                <a:cs typeface="楷体_GB2312"/>
              </a:rPr>
              <a:t>）求表尾</a:t>
            </a:r>
            <a:r>
              <a:rPr kumimoji="0" lang="en-US" altLang="zh-CN" sz="2800">
                <a:latin typeface="Arial" panose="020B0604020202020204" pitchFamily="34" charset="0"/>
                <a:ea typeface="楷体_GB2312"/>
                <a:cs typeface="楷体_GB2312"/>
              </a:rPr>
              <a:t>GetTail(L)</a:t>
            </a:r>
            <a:r>
              <a:rPr kumimoji="0" lang="zh-CN" altLang="en-US" sz="2800">
                <a:latin typeface="Arial" panose="020B0604020202020204" pitchFamily="34" charset="0"/>
                <a:ea typeface="楷体_GB2312"/>
                <a:cs typeface="楷体_GB2312"/>
              </a:rPr>
              <a:t>：非空广义表除去表头元素以外其它元素所构成的表。表尾一定是一个表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87459">
                                            <p:txEl>
                                              <p:pRg st="0" end="0"/>
                                            </p:txEl>
                                          </p:spTgt>
                                        </p:tgtEl>
                                        <p:attrNameLst>
                                          <p:attrName>style.visibility</p:attrName>
                                        </p:attrNameLst>
                                      </p:cBhvr>
                                      <p:to>
                                        <p:strVal val="visible"/>
                                      </p:to>
                                    </p:set>
                                    <p:animEffect transition="in" filter="box(in)">
                                      <p:cBhvr>
                                        <p:cTn id="7" dur="500"/>
                                        <p:tgtEl>
                                          <p:spTgt spid="787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87459">
                                            <p:txEl>
                                              <p:pRg st="1" end="1"/>
                                            </p:txEl>
                                          </p:spTgt>
                                        </p:tgtEl>
                                        <p:attrNameLst>
                                          <p:attrName>style.visibility</p:attrName>
                                        </p:attrNameLst>
                                      </p:cBhvr>
                                      <p:to>
                                        <p:strVal val="visible"/>
                                      </p:to>
                                    </p:set>
                                    <p:animEffect transition="in" filter="box(in)">
                                      <p:cBhvr>
                                        <p:cTn id="12" dur="500"/>
                                        <p:tgtEl>
                                          <p:spTgt spid="7874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459"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0" y="0"/>
            <a:ext cx="2339975" cy="6858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0"/>
              </a:spcBef>
              <a:buFontTx/>
              <a:buNone/>
            </a:pPr>
            <a:r>
              <a:rPr lang="zh-CN" altLang="en-US" sz="4000">
                <a:solidFill>
                  <a:srgbClr val="FF33CC"/>
                </a:solidFill>
                <a:latin typeface="楷体_GB2312"/>
                <a:ea typeface="楷体_GB2312"/>
                <a:cs typeface="楷体_GB2312"/>
              </a:rPr>
              <a:t>练习</a:t>
            </a:r>
          </a:p>
        </p:txBody>
      </p:sp>
      <p:sp>
        <p:nvSpPr>
          <p:cNvPr id="788483" name="Text Box 3"/>
          <p:cNvSpPr txBox="1">
            <a:spLocks noChangeArrowheads="1"/>
          </p:cNvSpPr>
          <p:nvPr/>
        </p:nvSpPr>
        <p:spPr bwMode="auto">
          <a:xfrm>
            <a:off x="287338" y="1036638"/>
            <a:ext cx="1993900" cy="51911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50000"/>
              </a:spcBef>
              <a:buFontTx/>
              <a:buNone/>
            </a:pPr>
            <a:r>
              <a:rPr kumimoji="0" lang="en-US" altLang="zh-CN" sz="2800"/>
              <a:t>A=( ) </a:t>
            </a:r>
            <a:r>
              <a:rPr kumimoji="0" lang="zh-CN" altLang="en-US" sz="2800"/>
              <a:t>　　　　　　　</a:t>
            </a:r>
          </a:p>
        </p:txBody>
      </p:sp>
      <p:grpSp>
        <p:nvGrpSpPr>
          <p:cNvPr id="2" name="Group 4"/>
          <p:cNvGrpSpPr>
            <a:grpSpLocks/>
          </p:cNvGrpSpPr>
          <p:nvPr/>
        </p:nvGrpSpPr>
        <p:grpSpPr bwMode="auto">
          <a:xfrm>
            <a:off x="2281238" y="1017588"/>
            <a:ext cx="6548437" cy="519112"/>
            <a:chOff x="2109" y="2404"/>
            <a:chExt cx="3445" cy="327"/>
          </a:xfrm>
        </p:grpSpPr>
        <p:sp>
          <p:nvSpPr>
            <p:cNvPr id="100372" name="AutoShape 5"/>
            <p:cNvSpPr>
              <a:spLocks noChangeArrowheads="1"/>
            </p:cNvSpPr>
            <p:nvPr/>
          </p:nvSpPr>
          <p:spPr bwMode="auto">
            <a:xfrm>
              <a:off x="2109" y="2469"/>
              <a:ext cx="750" cy="197"/>
            </a:xfrm>
            <a:prstGeom prst="rightArrow">
              <a:avLst>
                <a:gd name="adj1" fmla="val 50000"/>
                <a:gd name="adj2" fmla="val 9517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100373" name="Text Box 6"/>
            <p:cNvSpPr txBox="1">
              <a:spLocks noChangeArrowheads="1"/>
            </p:cNvSpPr>
            <p:nvPr/>
          </p:nvSpPr>
          <p:spPr bwMode="auto">
            <a:xfrm>
              <a:off x="2859" y="2404"/>
              <a:ext cx="2695"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50000"/>
                </a:spcBef>
                <a:buFontTx/>
                <a:buNone/>
              </a:pPr>
              <a:r>
                <a:rPr kumimoji="0" lang="en-US" altLang="zh-CN" sz="2400">
                  <a:ea typeface="楷体_GB2312"/>
                  <a:cs typeface="楷体_GB2312"/>
                </a:rPr>
                <a:t>GetHead</a:t>
              </a:r>
              <a:r>
                <a:rPr kumimoji="0" lang="zh-CN" altLang="en-US" sz="2800"/>
                <a:t>和</a:t>
              </a:r>
              <a:r>
                <a:rPr kumimoji="0" lang="en-US" altLang="zh-CN" sz="2400">
                  <a:ea typeface="楷体_GB2312"/>
                  <a:cs typeface="楷体_GB2312"/>
                </a:rPr>
                <a:t>GetTail</a:t>
              </a:r>
              <a:r>
                <a:rPr kumimoji="0" lang="zh-CN" altLang="en-US" sz="2800"/>
                <a:t>均无定义　　　　　　　</a:t>
              </a:r>
            </a:p>
          </p:txBody>
        </p:sp>
      </p:grpSp>
      <p:sp>
        <p:nvSpPr>
          <p:cNvPr id="788487" name="Text Box 7"/>
          <p:cNvSpPr txBox="1">
            <a:spLocks noChangeArrowheads="1"/>
          </p:cNvSpPr>
          <p:nvPr/>
        </p:nvSpPr>
        <p:spPr bwMode="auto">
          <a:xfrm>
            <a:off x="287338" y="1643063"/>
            <a:ext cx="1993900" cy="51911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50000"/>
              </a:spcBef>
              <a:buFontTx/>
              <a:buNone/>
            </a:pPr>
            <a:r>
              <a:rPr kumimoji="0" lang="en-US" altLang="zh-CN" sz="2800"/>
              <a:t>A=(a,b)</a:t>
            </a:r>
            <a:r>
              <a:rPr kumimoji="0" lang="en-US" altLang="zh-CN" sz="2800" b="0"/>
              <a:t> </a:t>
            </a:r>
            <a:r>
              <a:rPr kumimoji="0" lang="zh-CN" altLang="en-US" sz="2800"/>
              <a:t>　　　　　　　</a:t>
            </a:r>
          </a:p>
        </p:txBody>
      </p:sp>
      <p:grpSp>
        <p:nvGrpSpPr>
          <p:cNvPr id="3" name="Group 8"/>
          <p:cNvGrpSpPr>
            <a:grpSpLocks/>
          </p:cNvGrpSpPr>
          <p:nvPr/>
        </p:nvGrpSpPr>
        <p:grpSpPr bwMode="auto">
          <a:xfrm>
            <a:off x="2281238" y="1638300"/>
            <a:ext cx="6548437" cy="519113"/>
            <a:chOff x="2109" y="2404"/>
            <a:chExt cx="3445" cy="327"/>
          </a:xfrm>
        </p:grpSpPr>
        <p:sp>
          <p:nvSpPr>
            <p:cNvPr id="100370" name="AutoShape 9"/>
            <p:cNvSpPr>
              <a:spLocks noChangeArrowheads="1"/>
            </p:cNvSpPr>
            <p:nvPr/>
          </p:nvSpPr>
          <p:spPr bwMode="auto">
            <a:xfrm>
              <a:off x="2109" y="2469"/>
              <a:ext cx="750" cy="197"/>
            </a:xfrm>
            <a:prstGeom prst="rightArrow">
              <a:avLst>
                <a:gd name="adj1" fmla="val 50000"/>
                <a:gd name="adj2" fmla="val 9517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100371" name="Text Box 10"/>
            <p:cNvSpPr txBox="1">
              <a:spLocks noChangeArrowheads="1"/>
            </p:cNvSpPr>
            <p:nvPr/>
          </p:nvSpPr>
          <p:spPr bwMode="auto">
            <a:xfrm>
              <a:off x="2859" y="2404"/>
              <a:ext cx="2695"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50000"/>
                </a:spcBef>
                <a:buFontTx/>
                <a:buNone/>
              </a:pPr>
              <a:r>
                <a:rPr kumimoji="0" lang="en-US" altLang="zh-CN" sz="2400">
                  <a:ea typeface="楷体_GB2312"/>
                  <a:cs typeface="楷体_GB2312"/>
                </a:rPr>
                <a:t>GetHead</a:t>
              </a:r>
              <a:r>
                <a:rPr kumimoji="0" lang="en-US" altLang="zh-CN" sz="2800"/>
                <a:t>(A)=a     </a:t>
              </a:r>
              <a:r>
                <a:rPr kumimoji="0" lang="en-US" altLang="zh-CN" sz="2400">
                  <a:ea typeface="楷体_GB2312"/>
                  <a:cs typeface="楷体_GB2312"/>
                </a:rPr>
                <a:t>GetTail</a:t>
              </a:r>
              <a:r>
                <a:rPr kumimoji="0" lang="en-US" altLang="zh-CN" sz="2800"/>
                <a:t>(A)=(b)</a:t>
              </a:r>
              <a:r>
                <a:rPr kumimoji="0" lang="en-US" altLang="zh-CN" sz="2800" b="0"/>
                <a:t> </a:t>
              </a:r>
              <a:r>
                <a:rPr kumimoji="0" lang="zh-CN" altLang="en-US" sz="2800"/>
                <a:t>　　　　　　　</a:t>
              </a:r>
            </a:p>
          </p:txBody>
        </p:sp>
      </p:grpSp>
      <p:sp>
        <p:nvSpPr>
          <p:cNvPr id="788491" name="Text Box 11"/>
          <p:cNvSpPr txBox="1">
            <a:spLocks noChangeArrowheads="1"/>
          </p:cNvSpPr>
          <p:nvPr/>
        </p:nvSpPr>
        <p:spPr bwMode="auto">
          <a:xfrm>
            <a:off x="263525" y="2235200"/>
            <a:ext cx="1993900" cy="51911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50000"/>
              </a:spcBef>
              <a:buFontTx/>
              <a:buNone/>
            </a:pPr>
            <a:r>
              <a:rPr kumimoji="0" lang="en-US" altLang="zh-CN" sz="2800"/>
              <a:t>A=(a)</a:t>
            </a:r>
            <a:r>
              <a:rPr kumimoji="0" lang="en-US" altLang="zh-CN" sz="2800" b="0"/>
              <a:t> </a:t>
            </a:r>
            <a:r>
              <a:rPr kumimoji="0" lang="zh-CN" altLang="en-US" sz="2800"/>
              <a:t>　　　　　　　</a:t>
            </a:r>
          </a:p>
        </p:txBody>
      </p:sp>
      <p:grpSp>
        <p:nvGrpSpPr>
          <p:cNvPr id="4" name="Group 12"/>
          <p:cNvGrpSpPr>
            <a:grpSpLocks/>
          </p:cNvGrpSpPr>
          <p:nvPr/>
        </p:nvGrpSpPr>
        <p:grpSpPr bwMode="auto">
          <a:xfrm>
            <a:off x="2281238" y="2244725"/>
            <a:ext cx="6524625" cy="519113"/>
            <a:chOff x="2109" y="2404"/>
            <a:chExt cx="3445" cy="327"/>
          </a:xfrm>
        </p:grpSpPr>
        <p:sp>
          <p:nvSpPr>
            <p:cNvPr id="100368" name="AutoShape 13"/>
            <p:cNvSpPr>
              <a:spLocks noChangeArrowheads="1"/>
            </p:cNvSpPr>
            <p:nvPr/>
          </p:nvSpPr>
          <p:spPr bwMode="auto">
            <a:xfrm>
              <a:off x="2109" y="2469"/>
              <a:ext cx="750" cy="197"/>
            </a:xfrm>
            <a:prstGeom prst="rightArrow">
              <a:avLst>
                <a:gd name="adj1" fmla="val 50000"/>
                <a:gd name="adj2" fmla="val 9517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100369" name="Text Box 14"/>
            <p:cNvSpPr txBox="1">
              <a:spLocks noChangeArrowheads="1"/>
            </p:cNvSpPr>
            <p:nvPr/>
          </p:nvSpPr>
          <p:spPr bwMode="auto">
            <a:xfrm>
              <a:off x="2859" y="2404"/>
              <a:ext cx="2695"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50000"/>
                </a:spcBef>
                <a:buFontTx/>
                <a:buNone/>
              </a:pPr>
              <a:r>
                <a:rPr kumimoji="0" lang="en-US" altLang="zh-CN" sz="2400">
                  <a:ea typeface="楷体_GB2312"/>
                  <a:cs typeface="楷体_GB2312"/>
                </a:rPr>
                <a:t>GetHead</a:t>
              </a:r>
              <a:r>
                <a:rPr kumimoji="0" lang="en-US" altLang="zh-CN" sz="2800"/>
                <a:t>(A)=a     </a:t>
              </a:r>
              <a:r>
                <a:rPr kumimoji="0" lang="en-US" altLang="zh-CN" sz="2400">
                  <a:ea typeface="楷体_GB2312"/>
                  <a:cs typeface="楷体_GB2312"/>
                </a:rPr>
                <a:t>GetT</a:t>
              </a:r>
              <a:r>
                <a:rPr kumimoji="0" lang="en-US" altLang="zh-CN" sz="2800"/>
                <a:t>ail(A)=( )</a:t>
              </a:r>
              <a:r>
                <a:rPr kumimoji="0" lang="en-US" altLang="zh-CN" sz="2800" b="0"/>
                <a:t> </a:t>
              </a:r>
              <a:r>
                <a:rPr kumimoji="0" lang="zh-CN" altLang="en-US" sz="2800"/>
                <a:t>　　　　　　　</a:t>
              </a:r>
            </a:p>
          </p:txBody>
        </p:sp>
      </p:grpSp>
      <p:sp>
        <p:nvSpPr>
          <p:cNvPr id="788495" name="Text Box 15"/>
          <p:cNvSpPr txBox="1">
            <a:spLocks noChangeArrowheads="1"/>
          </p:cNvSpPr>
          <p:nvPr/>
        </p:nvSpPr>
        <p:spPr bwMode="auto">
          <a:xfrm>
            <a:off x="263525" y="2822575"/>
            <a:ext cx="1993900" cy="51911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50000"/>
              </a:spcBef>
              <a:buFontTx/>
              <a:buNone/>
            </a:pPr>
            <a:r>
              <a:rPr kumimoji="0" lang="en-US" altLang="zh-CN" sz="2800"/>
              <a:t>A=((a))</a:t>
            </a:r>
            <a:r>
              <a:rPr kumimoji="0" lang="en-US" altLang="zh-CN" sz="2800" b="0"/>
              <a:t> </a:t>
            </a:r>
            <a:r>
              <a:rPr kumimoji="0" lang="zh-CN" altLang="en-US" sz="2800"/>
              <a:t>　　　　　　　</a:t>
            </a:r>
          </a:p>
        </p:txBody>
      </p:sp>
      <p:grpSp>
        <p:nvGrpSpPr>
          <p:cNvPr id="5" name="Group 16"/>
          <p:cNvGrpSpPr>
            <a:grpSpLocks/>
          </p:cNvGrpSpPr>
          <p:nvPr/>
        </p:nvGrpSpPr>
        <p:grpSpPr bwMode="auto">
          <a:xfrm>
            <a:off x="2281238" y="2832100"/>
            <a:ext cx="6524625" cy="519113"/>
            <a:chOff x="2109" y="2404"/>
            <a:chExt cx="3445" cy="327"/>
          </a:xfrm>
        </p:grpSpPr>
        <p:sp>
          <p:nvSpPr>
            <p:cNvPr id="100366" name="AutoShape 17"/>
            <p:cNvSpPr>
              <a:spLocks noChangeArrowheads="1"/>
            </p:cNvSpPr>
            <p:nvPr/>
          </p:nvSpPr>
          <p:spPr bwMode="auto">
            <a:xfrm>
              <a:off x="2109" y="2469"/>
              <a:ext cx="750" cy="197"/>
            </a:xfrm>
            <a:prstGeom prst="rightArrow">
              <a:avLst>
                <a:gd name="adj1" fmla="val 50000"/>
                <a:gd name="adj2" fmla="val 9517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100367" name="Text Box 18"/>
            <p:cNvSpPr txBox="1">
              <a:spLocks noChangeArrowheads="1"/>
            </p:cNvSpPr>
            <p:nvPr/>
          </p:nvSpPr>
          <p:spPr bwMode="auto">
            <a:xfrm>
              <a:off x="2859" y="2404"/>
              <a:ext cx="2695"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50000"/>
                </a:spcBef>
                <a:buFontTx/>
                <a:buNone/>
              </a:pPr>
              <a:r>
                <a:rPr kumimoji="0" lang="en-US" altLang="zh-CN" sz="2800">
                  <a:ea typeface="楷体_GB2312"/>
                  <a:cs typeface="楷体_GB2312"/>
                </a:rPr>
                <a:t>GetHead</a:t>
              </a:r>
              <a:r>
                <a:rPr kumimoji="0" lang="en-US" altLang="zh-CN" sz="2800"/>
                <a:t>(A)=(a) </a:t>
              </a:r>
              <a:r>
                <a:rPr kumimoji="0" lang="en-US" altLang="zh-CN" sz="2800">
                  <a:ea typeface="楷体_GB2312"/>
                  <a:cs typeface="楷体_GB2312"/>
                </a:rPr>
                <a:t>GetTail</a:t>
              </a:r>
              <a:r>
                <a:rPr kumimoji="0" lang="en-US" altLang="zh-CN" sz="2800"/>
                <a:t>(A)=( )</a:t>
              </a:r>
              <a:r>
                <a:rPr kumimoji="0" lang="en-US" altLang="zh-CN" sz="2800" b="0"/>
                <a:t> </a:t>
              </a:r>
              <a:r>
                <a:rPr kumimoji="0" lang="zh-CN" altLang="en-US" sz="2800"/>
                <a:t>　　　　　　　</a:t>
              </a:r>
            </a:p>
          </p:txBody>
        </p:sp>
      </p:grpSp>
      <p:sp>
        <p:nvSpPr>
          <p:cNvPr id="107531" name="Text Box 20"/>
          <p:cNvSpPr txBox="1">
            <a:spLocks noChangeArrowheads="1"/>
          </p:cNvSpPr>
          <p:nvPr/>
        </p:nvSpPr>
        <p:spPr bwMode="auto">
          <a:xfrm>
            <a:off x="971550" y="4422775"/>
            <a:ext cx="7308850" cy="519113"/>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50000"/>
              </a:spcBef>
              <a:buFontTx/>
              <a:buNone/>
            </a:pPr>
            <a:r>
              <a:rPr kumimoji="0" lang="en-US" altLang="zh-CN" sz="2800">
                <a:ea typeface="楷体_GB2312"/>
                <a:cs typeface="楷体_GB2312"/>
              </a:rPr>
              <a:t>GetHead</a:t>
            </a:r>
            <a:r>
              <a:rPr kumimoji="0" lang="en-US" altLang="zh-CN" sz="2800"/>
              <a:t>(</a:t>
            </a:r>
            <a:r>
              <a:rPr kumimoji="0" lang="en-US" altLang="zh-CN" sz="2400">
                <a:ea typeface="楷体_GB2312"/>
                <a:cs typeface="楷体_GB2312"/>
              </a:rPr>
              <a:t>GetTail</a:t>
            </a:r>
            <a:r>
              <a:rPr kumimoji="0" lang="en-US" altLang="zh-CN" sz="2800"/>
              <a:t>(</a:t>
            </a:r>
            <a:r>
              <a:rPr kumimoji="0" lang="en-US" altLang="zh-CN" sz="2400">
                <a:ea typeface="楷体_GB2312"/>
                <a:cs typeface="楷体_GB2312"/>
              </a:rPr>
              <a:t>Get</a:t>
            </a:r>
            <a:r>
              <a:rPr kumimoji="0" lang="en-US" altLang="zh-CN" sz="2800"/>
              <a:t>Head(</a:t>
            </a:r>
            <a:r>
              <a:rPr kumimoji="0" lang="en-US" altLang="zh-CN" sz="2400">
                <a:ea typeface="楷体_GB2312"/>
                <a:cs typeface="楷体_GB2312"/>
              </a:rPr>
              <a:t>GetTail</a:t>
            </a:r>
            <a:r>
              <a:rPr kumimoji="0" lang="en-US" altLang="zh-CN" sz="2800"/>
              <a:t>(</a:t>
            </a:r>
            <a:r>
              <a:rPr kumimoji="0" lang="en-US" altLang="zh-CN" sz="2400">
                <a:ea typeface="楷体_GB2312"/>
                <a:cs typeface="楷体_GB2312"/>
              </a:rPr>
              <a:t>GetTail</a:t>
            </a:r>
            <a:r>
              <a:rPr kumimoji="0" lang="en-US" altLang="zh-CN" sz="2800"/>
              <a:t>(A)))))</a:t>
            </a:r>
            <a:r>
              <a:rPr kumimoji="0" lang="en-US" altLang="zh-CN" sz="2800" b="0"/>
              <a:t> </a:t>
            </a:r>
            <a:r>
              <a:rPr kumimoji="0" lang="zh-CN" altLang="en-US" sz="2800"/>
              <a:t>　　　　　　　</a:t>
            </a:r>
          </a:p>
        </p:txBody>
      </p:sp>
      <p:sp>
        <p:nvSpPr>
          <p:cNvPr id="107532" name="Text Box 21"/>
          <p:cNvSpPr txBox="1">
            <a:spLocks noChangeArrowheads="1"/>
          </p:cNvSpPr>
          <p:nvPr/>
        </p:nvSpPr>
        <p:spPr bwMode="auto">
          <a:xfrm>
            <a:off x="287338" y="3856038"/>
            <a:ext cx="3336925" cy="51911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50000"/>
              </a:spcBef>
              <a:buFontTx/>
              <a:buNone/>
            </a:pPr>
            <a:r>
              <a:rPr kumimoji="0" lang="en-US" altLang="zh-CN" sz="2800"/>
              <a:t>A=(a,b,(c,d),(e,(f,g)))</a:t>
            </a:r>
            <a:r>
              <a:rPr kumimoji="0" lang="en-US" altLang="zh-CN" sz="2800" b="0"/>
              <a:t> </a:t>
            </a:r>
            <a:r>
              <a:rPr kumimoji="0" lang="zh-CN" altLang="en-US" sz="2800"/>
              <a:t>　　　　　　　</a:t>
            </a:r>
          </a:p>
        </p:txBody>
      </p:sp>
      <p:sp>
        <p:nvSpPr>
          <p:cNvPr id="788502" name="Rectangle 22"/>
          <p:cNvSpPr>
            <a:spLocks noChangeArrowheads="1"/>
          </p:cNvSpPr>
          <p:nvPr/>
        </p:nvSpPr>
        <p:spPr bwMode="auto">
          <a:xfrm>
            <a:off x="7019925" y="3789363"/>
            <a:ext cx="677863" cy="57943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50000"/>
              </a:spcBef>
              <a:buFontTx/>
              <a:buNone/>
            </a:pPr>
            <a:r>
              <a:rPr kumimoji="0" lang="en-US" altLang="zh-CN">
                <a:solidFill>
                  <a:srgbClr val="FF3300"/>
                </a:solidFill>
                <a:latin typeface="Arial" panose="020B0604020202020204" pitchFamily="34" charset="0"/>
                <a:ea typeface="楷体_GB2312"/>
                <a:cs typeface="楷体_GB2312"/>
              </a:rPr>
              <a: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483"/>
                                        </p:tgtEl>
                                        <p:attrNameLst>
                                          <p:attrName>style.visibility</p:attrName>
                                        </p:attrNameLst>
                                      </p:cBhvr>
                                      <p:to>
                                        <p:strVal val="visible"/>
                                      </p:to>
                                    </p:set>
                                    <p:animEffect transition="in" filter="blinds(horizontal)">
                                      <p:cBhvr>
                                        <p:cTn id="7" dur="500"/>
                                        <p:tgtEl>
                                          <p:spTgt spid="788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88487"/>
                                        </p:tgtEl>
                                        <p:attrNameLst>
                                          <p:attrName>style.visibility</p:attrName>
                                        </p:attrNameLst>
                                      </p:cBhvr>
                                      <p:to>
                                        <p:strVal val="visible"/>
                                      </p:to>
                                    </p:set>
                                    <p:anim calcmode="lin" valueType="num">
                                      <p:cBhvr additive="base">
                                        <p:cTn id="18" dur="500" fill="hold"/>
                                        <p:tgtEl>
                                          <p:spTgt spid="788487"/>
                                        </p:tgtEl>
                                        <p:attrNameLst>
                                          <p:attrName>ppt_x</p:attrName>
                                        </p:attrNameLst>
                                      </p:cBhvr>
                                      <p:tavLst>
                                        <p:tav tm="0">
                                          <p:val>
                                            <p:strVal val="#ppt_x"/>
                                          </p:val>
                                        </p:tav>
                                        <p:tav tm="100000">
                                          <p:val>
                                            <p:strVal val="#ppt_x"/>
                                          </p:val>
                                        </p:tav>
                                      </p:tavLst>
                                    </p:anim>
                                    <p:anim calcmode="lin" valueType="num">
                                      <p:cBhvr additive="base">
                                        <p:cTn id="19" dur="500" fill="hold"/>
                                        <p:tgtEl>
                                          <p:spTgt spid="788487"/>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88491"/>
                                        </p:tgtEl>
                                        <p:attrNameLst>
                                          <p:attrName>style.visibility</p:attrName>
                                        </p:attrNameLst>
                                      </p:cBhvr>
                                      <p:to>
                                        <p:strVal val="visible"/>
                                      </p:to>
                                    </p:set>
                                    <p:anim calcmode="lin" valueType="num">
                                      <p:cBhvr additive="base">
                                        <p:cTn id="30" dur="500" fill="hold"/>
                                        <p:tgtEl>
                                          <p:spTgt spid="788491"/>
                                        </p:tgtEl>
                                        <p:attrNameLst>
                                          <p:attrName>ppt_x</p:attrName>
                                        </p:attrNameLst>
                                      </p:cBhvr>
                                      <p:tavLst>
                                        <p:tav tm="0">
                                          <p:val>
                                            <p:strVal val="#ppt_x"/>
                                          </p:val>
                                        </p:tav>
                                        <p:tav tm="100000">
                                          <p:val>
                                            <p:strVal val="#ppt_x"/>
                                          </p:val>
                                        </p:tav>
                                      </p:tavLst>
                                    </p:anim>
                                    <p:anim calcmode="lin" valueType="num">
                                      <p:cBhvr additive="base">
                                        <p:cTn id="31" dur="500" fill="hold"/>
                                        <p:tgtEl>
                                          <p:spTgt spid="788491"/>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788495"/>
                                        </p:tgtEl>
                                        <p:attrNameLst>
                                          <p:attrName>style.visibility</p:attrName>
                                        </p:attrNameLst>
                                      </p:cBhvr>
                                      <p:to>
                                        <p:strVal val="visible"/>
                                      </p:to>
                                    </p:set>
                                    <p:anim calcmode="lin" valueType="num">
                                      <p:cBhvr additive="base">
                                        <p:cTn id="42" dur="500" fill="hold"/>
                                        <p:tgtEl>
                                          <p:spTgt spid="788495"/>
                                        </p:tgtEl>
                                        <p:attrNameLst>
                                          <p:attrName>ppt_x</p:attrName>
                                        </p:attrNameLst>
                                      </p:cBhvr>
                                      <p:tavLst>
                                        <p:tav tm="0">
                                          <p:val>
                                            <p:strVal val="#ppt_x"/>
                                          </p:val>
                                        </p:tav>
                                        <p:tav tm="100000">
                                          <p:val>
                                            <p:strVal val="#ppt_x"/>
                                          </p:val>
                                        </p:tav>
                                      </p:tavLst>
                                    </p:anim>
                                    <p:anim calcmode="lin" valueType="num">
                                      <p:cBhvr additive="base">
                                        <p:cTn id="43" dur="500" fill="hold"/>
                                        <p:tgtEl>
                                          <p:spTgt spid="788495"/>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fill="hold"/>
                                        <p:tgtEl>
                                          <p:spTgt spid="5"/>
                                        </p:tgtEl>
                                        <p:attrNameLst>
                                          <p:attrName>ppt_x</p:attrName>
                                        </p:attrNameLst>
                                      </p:cBhvr>
                                      <p:tavLst>
                                        <p:tav tm="0">
                                          <p:val>
                                            <p:strVal val="#ppt_x"/>
                                          </p:val>
                                        </p:tav>
                                        <p:tav tm="100000">
                                          <p:val>
                                            <p:strVal val="#ppt_x"/>
                                          </p:val>
                                        </p:tav>
                                      </p:tavLst>
                                    </p:anim>
                                    <p:anim calcmode="lin" valueType="num">
                                      <p:cBhvr additive="base">
                                        <p:cTn id="4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07532"/>
                                        </p:tgtEl>
                                        <p:attrNameLst>
                                          <p:attrName>style.visibility</p:attrName>
                                        </p:attrNameLst>
                                      </p:cBhvr>
                                      <p:to>
                                        <p:strVal val="visible"/>
                                      </p:to>
                                    </p:set>
                                    <p:animEffect transition="in" filter="fade">
                                      <p:cBhvr>
                                        <p:cTn id="54" dur="1000"/>
                                        <p:tgtEl>
                                          <p:spTgt spid="107532"/>
                                        </p:tgtEl>
                                      </p:cBhvr>
                                    </p:animEffect>
                                    <p:anim calcmode="lin" valueType="num">
                                      <p:cBhvr>
                                        <p:cTn id="55" dur="1000" fill="hold"/>
                                        <p:tgtEl>
                                          <p:spTgt spid="107532"/>
                                        </p:tgtEl>
                                        <p:attrNameLst>
                                          <p:attrName>ppt_x</p:attrName>
                                        </p:attrNameLst>
                                      </p:cBhvr>
                                      <p:tavLst>
                                        <p:tav tm="0">
                                          <p:val>
                                            <p:strVal val="#ppt_x"/>
                                          </p:val>
                                        </p:tav>
                                        <p:tav tm="100000">
                                          <p:val>
                                            <p:strVal val="#ppt_x"/>
                                          </p:val>
                                        </p:tav>
                                      </p:tavLst>
                                    </p:anim>
                                    <p:anim calcmode="lin" valueType="num">
                                      <p:cBhvr>
                                        <p:cTn id="56" dur="1000" fill="hold"/>
                                        <p:tgtEl>
                                          <p:spTgt spid="107532"/>
                                        </p:tgtEl>
                                        <p:attrNameLst>
                                          <p:attrName>ppt_y</p:attrName>
                                        </p:attrNameLst>
                                      </p:cBhvr>
                                      <p:tavLst>
                                        <p:tav tm="0">
                                          <p:val>
                                            <p:strVal val="#ppt_y+.1"/>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7531"/>
                                        </p:tgtEl>
                                        <p:attrNameLst>
                                          <p:attrName>style.visibility</p:attrName>
                                        </p:attrNameLst>
                                      </p:cBhvr>
                                      <p:to>
                                        <p:strVal val="visible"/>
                                      </p:to>
                                    </p:set>
                                    <p:anim calcmode="lin" valueType="num">
                                      <p:cBhvr additive="base">
                                        <p:cTn id="61" dur="500" fill="hold"/>
                                        <p:tgtEl>
                                          <p:spTgt spid="107531"/>
                                        </p:tgtEl>
                                        <p:attrNameLst>
                                          <p:attrName>ppt_x</p:attrName>
                                        </p:attrNameLst>
                                      </p:cBhvr>
                                      <p:tavLst>
                                        <p:tav tm="0">
                                          <p:val>
                                            <p:strVal val="#ppt_x"/>
                                          </p:val>
                                        </p:tav>
                                        <p:tav tm="100000">
                                          <p:val>
                                            <p:strVal val="#ppt_x"/>
                                          </p:val>
                                        </p:tav>
                                      </p:tavLst>
                                    </p:anim>
                                    <p:anim calcmode="lin" valueType="num">
                                      <p:cBhvr additive="base">
                                        <p:cTn id="62" dur="500" fill="hold"/>
                                        <p:tgtEl>
                                          <p:spTgt spid="107531"/>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788502"/>
                                        </p:tgtEl>
                                        <p:attrNameLst>
                                          <p:attrName>style.visibility</p:attrName>
                                        </p:attrNameLst>
                                      </p:cBhvr>
                                      <p:to>
                                        <p:strVal val="visible"/>
                                      </p:to>
                                    </p:set>
                                    <p:animEffect transition="in" filter="fade">
                                      <p:cBhvr>
                                        <p:cTn id="67" dur="1000"/>
                                        <p:tgtEl>
                                          <p:spTgt spid="788502"/>
                                        </p:tgtEl>
                                      </p:cBhvr>
                                    </p:animEffect>
                                    <p:anim calcmode="lin" valueType="num">
                                      <p:cBhvr>
                                        <p:cTn id="68" dur="1000" fill="hold"/>
                                        <p:tgtEl>
                                          <p:spTgt spid="788502"/>
                                        </p:tgtEl>
                                        <p:attrNameLst>
                                          <p:attrName>ppt_x</p:attrName>
                                        </p:attrNameLst>
                                      </p:cBhvr>
                                      <p:tavLst>
                                        <p:tav tm="0">
                                          <p:val>
                                            <p:strVal val="#ppt_x"/>
                                          </p:val>
                                        </p:tav>
                                        <p:tav tm="100000">
                                          <p:val>
                                            <p:strVal val="#ppt_x"/>
                                          </p:val>
                                        </p:tav>
                                      </p:tavLst>
                                    </p:anim>
                                    <p:anim calcmode="lin" valueType="num">
                                      <p:cBhvr>
                                        <p:cTn id="69" dur="1000" fill="hold"/>
                                        <p:tgtEl>
                                          <p:spTgt spid="7885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3" grpId="0" animBg="1" autoUpdateAnimBg="0"/>
      <p:bldP spid="788487" grpId="0" animBg="1" autoUpdateAnimBg="0"/>
      <p:bldP spid="788491" grpId="0" animBg="1" autoUpdateAnimBg="0"/>
      <p:bldP spid="788495" grpId="0" animBg="1"/>
      <p:bldP spid="107531" grpId="0" animBg="1"/>
      <p:bldP spid="107532" grpId="0" animBg="1"/>
      <p:bldP spid="78850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ChangeArrowheads="1"/>
          </p:cNvSpPr>
          <p:nvPr/>
        </p:nvSpPr>
        <p:spPr bwMode="auto">
          <a:xfrm>
            <a:off x="685800" y="914400"/>
            <a:ext cx="2514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50000"/>
              </a:spcBef>
            </a:pPr>
            <a:r>
              <a:rPr lang="zh-CN" altLang="en-US" sz="2800"/>
              <a:t>有次序性</a:t>
            </a:r>
          </a:p>
          <a:p>
            <a:pPr>
              <a:spcBef>
                <a:spcPct val="50000"/>
              </a:spcBef>
            </a:pPr>
            <a:r>
              <a:rPr lang="zh-CN" altLang="en-US" sz="2800"/>
              <a:t>有长度</a:t>
            </a:r>
          </a:p>
          <a:p>
            <a:pPr>
              <a:spcBef>
                <a:spcPct val="50000"/>
              </a:spcBef>
            </a:pPr>
            <a:r>
              <a:rPr lang="zh-CN" altLang="en-US" sz="2800"/>
              <a:t>有深度</a:t>
            </a:r>
          </a:p>
          <a:p>
            <a:pPr>
              <a:spcBef>
                <a:spcPct val="50000"/>
              </a:spcBef>
            </a:pPr>
            <a:r>
              <a:rPr lang="zh-CN" altLang="en-US" sz="2800"/>
              <a:t>可递归</a:t>
            </a:r>
          </a:p>
          <a:p>
            <a:pPr>
              <a:spcBef>
                <a:spcPct val="50000"/>
              </a:spcBef>
            </a:pPr>
            <a:r>
              <a:rPr lang="zh-CN" altLang="en-US" sz="2800"/>
              <a:t>可共享</a:t>
            </a:r>
          </a:p>
        </p:txBody>
      </p:sp>
      <p:sp>
        <p:nvSpPr>
          <p:cNvPr id="789507" name="Rectangle 3"/>
          <p:cNvSpPr>
            <a:spLocks noChangeArrowheads="1"/>
          </p:cNvSpPr>
          <p:nvPr/>
        </p:nvSpPr>
        <p:spPr bwMode="auto">
          <a:xfrm>
            <a:off x="2971800" y="914400"/>
            <a:ext cx="5257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50000"/>
              </a:spcBef>
              <a:buFontTx/>
              <a:buNone/>
            </a:pPr>
            <a:r>
              <a:rPr lang="zh-CN" altLang="en-US" sz="2800">
                <a:solidFill>
                  <a:srgbClr val="FF0000"/>
                </a:solidFill>
                <a:ea typeface="楷体_GB2312"/>
                <a:cs typeface="楷体_GB2312"/>
              </a:rPr>
              <a:t>一个直接前驱和一个直接后继</a:t>
            </a:r>
          </a:p>
          <a:p>
            <a:pPr eaLnBrk="1" hangingPunct="1">
              <a:spcBef>
                <a:spcPct val="50000"/>
              </a:spcBef>
              <a:buFontTx/>
              <a:buNone/>
            </a:pPr>
            <a:r>
              <a:rPr lang="zh-CN" altLang="en-US" sz="2800">
                <a:solidFill>
                  <a:srgbClr val="FF0000"/>
                </a:solidFill>
                <a:ea typeface="楷体_GB2312"/>
                <a:cs typeface="楷体_GB2312"/>
              </a:rPr>
              <a:t>＝表中元素个数</a:t>
            </a:r>
          </a:p>
          <a:p>
            <a:pPr eaLnBrk="1" hangingPunct="1">
              <a:spcBef>
                <a:spcPct val="50000"/>
              </a:spcBef>
              <a:buFontTx/>
              <a:buNone/>
            </a:pPr>
            <a:r>
              <a:rPr lang="zh-CN" altLang="en-US" sz="2800">
                <a:solidFill>
                  <a:srgbClr val="FF0000"/>
                </a:solidFill>
                <a:ea typeface="楷体_GB2312"/>
                <a:cs typeface="楷体_GB2312"/>
              </a:rPr>
              <a:t>＝表中括号的重数</a:t>
            </a:r>
          </a:p>
          <a:p>
            <a:pPr eaLnBrk="1" hangingPunct="1">
              <a:spcBef>
                <a:spcPct val="50000"/>
              </a:spcBef>
              <a:buFontTx/>
              <a:buNone/>
            </a:pPr>
            <a:r>
              <a:rPr lang="zh-CN" altLang="en-US" sz="2800">
                <a:solidFill>
                  <a:srgbClr val="FF0000"/>
                </a:solidFill>
                <a:ea typeface="楷体_GB2312"/>
                <a:cs typeface="楷体_GB2312"/>
              </a:rPr>
              <a:t>自己可以作为自己的子表</a:t>
            </a:r>
          </a:p>
          <a:p>
            <a:pPr eaLnBrk="1" hangingPunct="1">
              <a:spcBef>
                <a:spcPct val="50000"/>
              </a:spcBef>
              <a:buFontTx/>
              <a:buNone/>
            </a:pPr>
            <a:r>
              <a:rPr lang="zh-CN" altLang="en-US" sz="2800">
                <a:solidFill>
                  <a:srgbClr val="FF0000"/>
                </a:solidFill>
                <a:ea typeface="楷体_GB2312"/>
                <a:cs typeface="楷体_GB2312"/>
              </a:rPr>
              <a:t>可以为其他广义表所共享</a:t>
            </a:r>
          </a:p>
        </p:txBody>
      </p:sp>
      <p:sp>
        <p:nvSpPr>
          <p:cNvPr id="101380" name="Rectangle 4"/>
          <p:cNvSpPr>
            <a:spLocks noChangeArrowheads="1"/>
          </p:cNvSpPr>
          <p:nvPr/>
        </p:nvSpPr>
        <p:spPr bwMode="auto">
          <a:xfrm>
            <a:off x="0" y="0"/>
            <a:ext cx="2771775" cy="515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0"/>
              </a:spcBef>
              <a:buFontTx/>
              <a:buNone/>
            </a:pPr>
            <a:r>
              <a:rPr lang="zh-CN" altLang="en-US">
                <a:latin typeface="楷体_GB2312"/>
                <a:ea typeface="楷体_GB2312"/>
                <a:cs typeface="楷体_GB2312"/>
              </a:rPr>
              <a:t>广义表的特点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95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950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950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950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8950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9507">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89507">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89507">
                                            <p:txEl>
                                              <p:pRg st="2" end="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89507">
                                            <p:txEl>
                                              <p:pRg st="3" end="3"/>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89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6" grpId="0" build="p" autoUpdateAnimBg="0"/>
      <p:bldP spid="789507"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514350" y="895350"/>
            <a:ext cx="7867650" cy="2711450"/>
          </a:xfrm>
          <a:prstGeom prst="rect">
            <a:avLst/>
          </a:prstGeom>
          <a:noFill/>
          <a:ln w="57150">
            <a:solidFill>
              <a:srgbClr val="CC99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just">
              <a:spcBef>
                <a:spcPct val="0"/>
              </a:spcBef>
              <a:buFontTx/>
              <a:buNone/>
            </a:pPr>
            <a:r>
              <a:rPr lang="zh-CN" altLang="en-US" sz="2800">
                <a:latin typeface="楷体_GB2312"/>
                <a:ea typeface="楷体_GB2312"/>
                <a:cs typeface="楷体_GB2312"/>
              </a:rPr>
              <a:t>设有一个二维数组</a:t>
            </a:r>
            <a:r>
              <a:rPr lang="en-US" altLang="zh-CN" sz="2800" i="1">
                <a:latin typeface="楷体_GB2312"/>
                <a:ea typeface="楷体_GB2312"/>
                <a:cs typeface="楷体_GB2312"/>
              </a:rPr>
              <a:t>A</a:t>
            </a:r>
            <a:r>
              <a:rPr lang="en-US" altLang="zh-CN" sz="2800">
                <a:latin typeface="楷体_GB2312"/>
                <a:ea typeface="楷体_GB2312"/>
                <a:cs typeface="楷体_GB2312"/>
              </a:rPr>
              <a:t>[</a:t>
            </a:r>
            <a:r>
              <a:rPr lang="en-US" altLang="zh-CN" sz="2800" i="1">
                <a:latin typeface="楷体_GB2312"/>
                <a:ea typeface="楷体_GB2312"/>
                <a:cs typeface="楷体_GB2312"/>
              </a:rPr>
              <a:t>m</a:t>
            </a:r>
            <a:r>
              <a:rPr lang="en-US" altLang="zh-CN" sz="2800">
                <a:latin typeface="楷体_GB2312"/>
                <a:ea typeface="楷体_GB2312"/>
                <a:cs typeface="楷体_GB2312"/>
              </a:rPr>
              <a:t>][</a:t>
            </a:r>
            <a:r>
              <a:rPr lang="en-US" altLang="zh-CN" sz="2800" i="1">
                <a:latin typeface="楷体_GB2312"/>
                <a:ea typeface="楷体_GB2312"/>
                <a:cs typeface="楷体_GB2312"/>
              </a:rPr>
              <a:t>n</a:t>
            </a:r>
            <a:r>
              <a:rPr lang="en-US" altLang="zh-CN" sz="2800">
                <a:latin typeface="楷体_GB2312"/>
                <a:ea typeface="楷体_GB2312"/>
                <a:cs typeface="楷体_GB2312"/>
              </a:rPr>
              <a:t>]</a:t>
            </a:r>
            <a:r>
              <a:rPr lang="zh-CN" altLang="en-US" sz="2800">
                <a:solidFill>
                  <a:srgbClr val="FF0000"/>
                </a:solidFill>
                <a:ea typeface="楷体_GB2312"/>
                <a:cs typeface="楷体_GB2312"/>
              </a:rPr>
              <a:t>按行优先</a:t>
            </a:r>
            <a:r>
              <a:rPr lang="zh-CN" altLang="en-US" sz="2800">
                <a:ea typeface="楷体_GB2312"/>
                <a:cs typeface="楷体_GB2312"/>
              </a:rPr>
              <a:t>顺序存储</a:t>
            </a:r>
            <a:r>
              <a:rPr lang="zh-CN" altLang="en-US" sz="2800">
                <a:latin typeface="楷体_GB2312"/>
                <a:ea typeface="楷体_GB2312"/>
                <a:cs typeface="楷体_GB2312"/>
              </a:rPr>
              <a:t>，假设</a:t>
            </a:r>
            <a:r>
              <a:rPr lang="en-US" altLang="zh-CN" sz="2800" i="1">
                <a:latin typeface="楷体_GB2312"/>
                <a:ea typeface="楷体_GB2312"/>
                <a:cs typeface="楷体_GB2312"/>
              </a:rPr>
              <a:t>A</a:t>
            </a:r>
            <a:r>
              <a:rPr lang="en-US" altLang="zh-CN" sz="2800">
                <a:latin typeface="楷体_GB2312"/>
                <a:ea typeface="楷体_GB2312"/>
                <a:cs typeface="楷体_GB2312"/>
              </a:rPr>
              <a:t>[0][0]</a:t>
            </a:r>
            <a:r>
              <a:rPr lang="zh-CN" altLang="en-US" sz="2800">
                <a:latin typeface="楷体_GB2312"/>
                <a:ea typeface="楷体_GB2312"/>
                <a:cs typeface="楷体_GB2312"/>
              </a:rPr>
              <a:t>存放位置在</a:t>
            </a:r>
            <a:r>
              <a:rPr lang="en-US" altLang="zh-CN" sz="2800">
                <a:latin typeface="楷体_GB2312"/>
                <a:ea typeface="楷体_GB2312"/>
                <a:cs typeface="楷体_GB2312"/>
              </a:rPr>
              <a:t>644</a:t>
            </a:r>
            <a:r>
              <a:rPr lang="en-US" altLang="zh-CN" sz="2800" baseline="-30000">
                <a:latin typeface="楷体_GB2312"/>
                <a:ea typeface="楷体_GB2312"/>
                <a:cs typeface="楷体_GB2312"/>
              </a:rPr>
              <a:t>(10)</a:t>
            </a:r>
            <a:r>
              <a:rPr lang="zh-CN" altLang="en-US" sz="2800">
                <a:latin typeface="楷体_GB2312"/>
                <a:ea typeface="楷体_GB2312"/>
                <a:cs typeface="楷体_GB2312"/>
              </a:rPr>
              <a:t>，</a:t>
            </a:r>
            <a:r>
              <a:rPr lang="en-US" altLang="zh-CN" sz="2800" i="1">
                <a:latin typeface="楷体_GB2312"/>
                <a:ea typeface="楷体_GB2312"/>
                <a:cs typeface="楷体_GB2312"/>
              </a:rPr>
              <a:t>A</a:t>
            </a:r>
            <a:r>
              <a:rPr lang="en-US" altLang="zh-CN" sz="2800">
                <a:latin typeface="楷体_GB2312"/>
                <a:ea typeface="楷体_GB2312"/>
                <a:cs typeface="楷体_GB2312"/>
              </a:rPr>
              <a:t>[2][2]</a:t>
            </a:r>
            <a:r>
              <a:rPr lang="zh-CN" altLang="en-US" sz="2800">
                <a:latin typeface="楷体_GB2312"/>
                <a:ea typeface="楷体_GB2312"/>
                <a:cs typeface="楷体_GB2312"/>
              </a:rPr>
              <a:t>存放位置在</a:t>
            </a:r>
            <a:r>
              <a:rPr lang="en-US" altLang="zh-CN" sz="2800">
                <a:latin typeface="楷体_GB2312"/>
                <a:ea typeface="楷体_GB2312"/>
                <a:cs typeface="楷体_GB2312"/>
              </a:rPr>
              <a:t>676</a:t>
            </a:r>
            <a:r>
              <a:rPr lang="en-US" altLang="zh-CN" sz="2800" baseline="-30000">
                <a:latin typeface="楷体_GB2312"/>
                <a:ea typeface="楷体_GB2312"/>
                <a:cs typeface="楷体_GB2312"/>
              </a:rPr>
              <a:t>(10)</a:t>
            </a:r>
            <a:r>
              <a:rPr lang="zh-CN" altLang="en-US" sz="2800">
                <a:latin typeface="楷体_GB2312"/>
                <a:ea typeface="楷体_GB2312"/>
                <a:cs typeface="楷体_GB2312"/>
              </a:rPr>
              <a:t>，每个元素占一个空间，问</a:t>
            </a:r>
            <a:r>
              <a:rPr lang="en-US" altLang="zh-CN" sz="2800" i="1">
                <a:latin typeface="楷体_GB2312"/>
                <a:ea typeface="楷体_GB2312"/>
                <a:cs typeface="楷体_GB2312"/>
              </a:rPr>
              <a:t>A</a:t>
            </a:r>
            <a:r>
              <a:rPr lang="en-US" altLang="zh-CN" sz="2800">
                <a:latin typeface="楷体_GB2312"/>
                <a:ea typeface="楷体_GB2312"/>
                <a:cs typeface="楷体_GB2312"/>
              </a:rPr>
              <a:t>[3][3]</a:t>
            </a:r>
            <a:r>
              <a:rPr lang="en-US" altLang="zh-CN" sz="2800" baseline="-30000">
                <a:latin typeface="楷体_GB2312"/>
                <a:ea typeface="楷体_GB2312"/>
                <a:cs typeface="楷体_GB2312"/>
              </a:rPr>
              <a:t>(10)</a:t>
            </a:r>
            <a:r>
              <a:rPr lang="zh-CN" altLang="en-US" sz="2800">
                <a:latin typeface="楷体_GB2312"/>
                <a:ea typeface="楷体_GB2312"/>
                <a:cs typeface="楷体_GB2312"/>
              </a:rPr>
              <a:t>存放在什么位置？脚注</a:t>
            </a:r>
            <a:r>
              <a:rPr lang="en-US" altLang="zh-CN" sz="2800" baseline="-30000">
                <a:latin typeface="楷体_GB2312"/>
                <a:ea typeface="楷体_GB2312"/>
                <a:cs typeface="楷体_GB2312"/>
              </a:rPr>
              <a:t>(10)</a:t>
            </a:r>
            <a:r>
              <a:rPr lang="zh-CN" altLang="en-US" sz="2800">
                <a:latin typeface="楷体_GB2312"/>
                <a:ea typeface="楷体_GB2312"/>
                <a:cs typeface="楷体_GB2312"/>
              </a:rPr>
              <a:t>表示用</a:t>
            </a:r>
            <a:r>
              <a:rPr lang="en-US" altLang="zh-CN" sz="2800">
                <a:latin typeface="楷体_GB2312"/>
                <a:ea typeface="楷体_GB2312"/>
                <a:cs typeface="楷体_GB2312"/>
              </a:rPr>
              <a:t>10</a:t>
            </a:r>
            <a:r>
              <a:rPr lang="zh-CN" altLang="en-US" sz="2800">
                <a:latin typeface="楷体_GB2312"/>
                <a:ea typeface="楷体_GB2312"/>
                <a:cs typeface="楷体_GB2312"/>
              </a:rPr>
              <a:t>进制表示。</a:t>
            </a:r>
          </a:p>
          <a:p>
            <a:pPr>
              <a:spcBef>
                <a:spcPct val="0"/>
              </a:spcBef>
              <a:buFontTx/>
              <a:buNone/>
            </a:pPr>
            <a:endParaRPr lang="en-US" altLang="zh-CN" sz="2800">
              <a:latin typeface="楷体_GB2312"/>
              <a:ea typeface="楷体_GB2312"/>
              <a:cs typeface="楷体_GB2312"/>
            </a:endParaRPr>
          </a:p>
        </p:txBody>
      </p:sp>
      <p:sp>
        <p:nvSpPr>
          <p:cNvPr id="776195" name="Rectangle 3"/>
          <p:cNvSpPr>
            <a:spLocks noChangeArrowheads="1"/>
          </p:cNvSpPr>
          <p:nvPr/>
        </p:nvSpPr>
        <p:spPr bwMode="auto">
          <a:xfrm>
            <a:off x="304800" y="3771900"/>
            <a:ext cx="8591550" cy="1917700"/>
          </a:xfrm>
          <a:prstGeom prst="rect">
            <a:avLst/>
          </a:prstGeom>
          <a:solidFill>
            <a:srgbClr val="FFFFE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just">
              <a:spcBef>
                <a:spcPct val="0"/>
              </a:spcBef>
              <a:buFontTx/>
              <a:buNone/>
            </a:pPr>
            <a:r>
              <a:rPr lang="zh-CN" altLang="en-US" sz="2400">
                <a:ea typeface="宋体" panose="02010600030101010101" pitchFamily="2" charset="-122"/>
                <a:cs typeface="楷体_GB2312"/>
              </a:rPr>
              <a:t>设数组元素</a:t>
            </a:r>
            <a:r>
              <a:rPr lang="en-US" altLang="zh-CN" sz="2400">
                <a:ea typeface="宋体" panose="02010600030101010101" pitchFamily="2" charset="-122"/>
                <a:cs typeface="楷体_GB2312"/>
              </a:rPr>
              <a:t>A[i][j]</a:t>
            </a:r>
            <a:r>
              <a:rPr lang="zh-CN" altLang="en-US" sz="2400">
                <a:ea typeface="宋体" panose="02010600030101010101" pitchFamily="2" charset="-122"/>
                <a:cs typeface="楷体_GB2312"/>
              </a:rPr>
              <a:t>存放在起始地址为</a:t>
            </a:r>
            <a:r>
              <a:rPr lang="en-US" altLang="zh-CN" sz="2400">
                <a:ea typeface="宋体" panose="02010600030101010101" pitchFamily="2" charset="-122"/>
                <a:cs typeface="楷体_GB2312"/>
              </a:rPr>
              <a:t>Loc ( i, j ) </a:t>
            </a:r>
            <a:r>
              <a:rPr lang="zh-CN" altLang="en-US" sz="2400">
                <a:ea typeface="宋体" panose="02010600030101010101" pitchFamily="2" charset="-122"/>
                <a:cs typeface="楷体_GB2312"/>
              </a:rPr>
              <a:t>的存储单元中</a:t>
            </a:r>
          </a:p>
          <a:p>
            <a:pPr algn="just">
              <a:spcBef>
                <a:spcPct val="0"/>
              </a:spcBef>
              <a:buFontTx/>
              <a:buNone/>
            </a:pPr>
            <a:endParaRPr lang="zh-CN" altLang="en-US" sz="2400">
              <a:ea typeface="宋体" panose="02010600030101010101" pitchFamily="2" charset="-122"/>
              <a:cs typeface="楷体_GB2312"/>
            </a:endParaRPr>
          </a:p>
          <a:p>
            <a:pPr algn="just">
              <a:spcBef>
                <a:spcPct val="0"/>
              </a:spcBef>
              <a:buFontTx/>
              <a:buNone/>
            </a:pPr>
            <a:r>
              <a:rPr lang="zh-CN" altLang="en-US" sz="2400">
                <a:ea typeface="宋体" panose="02010600030101010101" pitchFamily="2" charset="-122"/>
                <a:cs typeface="楷体_GB2312"/>
              </a:rPr>
              <a:t>∵ </a:t>
            </a:r>
            <a:r>
              <a:rPr lang="en-US" altLang="zh-CN" sz="2400">
                <a:ea typeface="宋体" panose="02010600030101010101" pitchFamily="2" charset="-122"/>
                <a:cs typeface="楷体_GB2312"/>
              </a:rPr>
              <a:t>Loc ( 2, 2 ) = Loc ( 0, 0 ) + 2 * n + 2 = 644 + 2 * n + 2 = 676.</a:t>
            </a:r>
          </a:p>
          <a:p>
            <a:pPr algn="just">
              <a:spcBef>
                <a:spcPct val="0"/>
              </a:spcBef>
              <a:buFontTx/>
              <a:buNone/>
            </a:pPr>
            <a:r>
              <a:rPr lang="en-US" altLang="zh-CN" sz="2400">
                <a:ea typeface="宋体" panose="02010600030101010101" pitchFamily="2" charset="-122"/>
                <a:cs typeface="楷体_GB2312"/>
              </a:rPr>
              <a:t>∴ n = ( 676 - 2 - 644 ) / 2 = 15</a:t>
            </a:r>
          </a:p>
          <a:p>
            <a:pPr algn="just">
              <a:spcBef>
                <a:spcPct val="0"/>
              </a:spcBef>
              <a:buFontTx/>
              <a:buNone/>
            </a:pPr>
            <a:r>
              <a:rPr lang="en-US" altLang="zh-CN" sz="2400">
                <a:ea typeface="宋体" panose="02010600030101010101" pitchFamily="2" charset="-122"/>
                <a:cs typeface="楷体_GB2312"/>
              </a:rPr>
              <a:t>∴ Loc ( 3, 3 ) = Loc ( 0, 0 ) + 3 * 15 + 3 = 644 + 45 + 3 = 692.</a:t>
            </a:r>
          </a:p>
        </p:txBody>
      </p:sp>
      <p:sp>
        <p:nvSpPr>
          <p:cNvPr id="102404" name="Rectangle 4"/>
          <p:cNvSpPr>
            <a:spLocks noChangeArrowheads="1"/>
          </p:cNvSpPr>
          <p:nvPr/>
        </p:nvSpPr>
        <p:spPr bwMode="auto">
          <a:xfrm>
            <a:off x="0" y="0"/>
            <a:ext cx="2339975" cy="6858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0"/>
              </a:spcBef>
              <a:buFontTx/>
              <a:buNone/>
            </a:pPr>
            <a:r>
              <a:rPr lang="zh-CN" altLang="en-US" sz="4000">
                <a:solidFill>
                  <a:srgbClr val="FF33CC"/>
                </a:solidFill>
                <a:latin typeface="楷体_GB2312"/>
                <a:ea typeface="楷体_GB2312"/>
                <a:cs typeface="楷体_GB2312"/>
              </a:rPr>
              <a:t>练习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76195">
                                            <p:bg/>
                                          </p:spTgt>
                                        </p:tgtEl>
                                        <p:attrNameLst>
                                          <p:attrName>style.visibility</p:attrName>
                                        </p:attrNameLst>
                                      </p:cBhvr>
                                      <p:to>
                                        <p:strVal val="visible"/>
                                      </p:to>
                                    </p:set>
                                    <p:animEffect transition="in" filter="barn(inHorizontal)">
                                      <p:cBhvr>
                                        <p:cTn id="7" dur="500"/>
                                        <p:tgtEl>
                                          <p:spTgt spid="776195">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776195">
                                            <p:txEl>
                                              <p:pRg st="0" end="0"/>
                                            </p:txEl>
                                          </p:spTgt>
                                        </p:tgtEl>
                                        <p:attrNameLst>
                                          <p:attrName>style.visibility</p:attrName>
                                        </p:attrNameLst>
                                      </p:cBhvr>
                                      <p:to>
                                        <p:strVal val="visible"/>
                                      </p:to>
                                    </p:set>
                                    <p:animEffect transition="in" filter="barn(inHorizontal)">
                                      <p:cBhvr>
                                        <p:cTn id="12" dur="500"/>
                                        <p:tgtEl>
                                          <p:spTgt spid="7761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776195">
                                            <p:txEl>
                                              <p:pRg st="2" end="2"/>
                                            </p:txEl>
                                          </p:spTgt>
                                        </p:tgtEl>
                                        <p:attrNameLst>
                                          <p:attrName>style.visibility</p:attrName>
                                        </p:attrNameLst>
                                      </p:cBhvr>
                                      <p:to>
                                        <p:strVal val="visible"/>
                                      </p:to>
                                    </p:set>
                                    <p:animEffect transition="in" filter="barn(inHorizontal)">
                                      <p:cBhvr>
                                        <p:cTn id="17" dur="500"/>
                                        <p:tgtEl>
                                          <p:spTgt spid="776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776195">
                                            <p:txEl>
                                              <p:pRg st="3" end="3"/>
                                            </p:txEl>
                                          </p:spTgt>
                                        </p:tgtEl>
                                        <p:attrNameLst>
                                          <p:attrName>style.visibility</p:attrName>
                                        </p:attrNameLst>
                                      </p:cBhvr>
                                      <p:to>
                                        <p:strVal val="visible"/>
                                      </p:to>
                                    </p:set>
                                    <p:animEffect transition="in" filter="barn(inHorizontal)">
                                      <p:cBhvr>
                                        <p:cTn id="22" dur="500"/>
                                        <p:tgtEl>
                                          <p:spTgt spid="776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776195">
                                            <p:txEl>
                                              <p:pRg st="4" end="4"/>
                                            </p:txEl>
                                          </p:spTgt>
                                        </p:tgtEl>
                                        <p:attrNameLst>
                                          <p:attrName>style.visibility</p:attrName>
                                        </p:attrNameLst>
                                      </p:cBhvr>
                                      <p:to>
                                        <p:strVal val="visible"/>
                                      </p:to>
                                    </p:set>
                                    <p:animEffect transition="in" filter="barn(inHorizontal)">
                                      <p:cBhvr>
                                        <p:cTn id="27" dur="500"/>
                                        <p:tgtEl>
                                          <p:spTgt spid="776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5" grpId="0" build="p"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250825" y="981075"/>
            <a:ext cx="85693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0"/>
              </a:spcBef>
              <a:buFontTx/>
              <a:buNone/>
            </a:pPr>
            <a:r>
              <a:rPr lang="zh-CN" altLang="en-US" sz="2800">
                <a:latin typeface="楷体_GB2312"/>
                <a:ea typeface="楷体_GB2312"/>
                <a:cs typeface="楷体_GB2312"/>
              </a:rPr>
              <a:t>设有二维数组</a:t>
            </a:r>
            <a:r>
              <a:rPr lang="en-US" altLang="zh-CN" sz="2800">
                <a:latin typeface="楷体_GB2312"/>
                <a:ea typeface="楷体_GB2312"/>
                <a:cs typeface="楷体_GB2312"/>
              </a:rPr>
              <a:t>A[10,20]</a:t>
            </a:r>
            <a:r>
              <a:rPr lang="zh-CN" altLang="en-US" sz="2800">
                <a:latin typeface="楷体_GB2312"/>
                <a:ea typeface="楷体_GB2312"/>
                <a:cs typeface="楷体_GB2312"/>
              </a:rPr>
              <a:t>，其每个元素占两个字节， </a:t>
            </a:r>
            <a:r>
              <a:rPr lang="en-US" altLang="zh-CN" sz="2800" i="1">
                <a:latin typeface="楷体_GB2312"/>
                <a:ea typeface="楷体_GB2312"/>
                <a:cs typeface="楷体_GB2312"/>
              </a:rPr>
              <a:t>A</a:t>
            </a:r>
            <a:r>
              <a:rPr lang="en-US" altLang="zh-CN" sz="2800">
                <a:latin typeface="楷体_GB2312"/>
                <a:ea typeface="楷体_GB2312"/>
                <a:cs typeface="楷体_GB2312"/>
              </a:rPr>
              <a:t>[0][0]</a:t>
            </a:r>
            <a:r>
              <a:rPr lang="zh-CN" altLang="en-US" sz="2800">
                <a:latin typeface="楷体_GB2312"/>
                <a:ea typeface="楷体_GB2312"/>
                <a:cs typeface="楷体_GB2312"/>
              </a:rPr>
              <a:t>存储地址为</a:t>
            </a:r>
            <a:r>
              <a:rPr lang="en-US" altLang="zh-CN" sz="2800">
                <a:latin typeface="楷体_GB2312"/>
                <a:ea typeface="楷体_GB2312"/>
                <a:cs typeface="楷体_GB2312"/>
              </a:rPr>
              <a:t>100</a:t>
            </a:r>
            <a:r>
              <a:rPr lang="zh-CN" altLang="en-US" sz="2800">
                <a:latin typeface="楷体_GB2312"/>
                <a:ea typeface="楷体_GB2312"/>
                <a:cs typeface="楷体_GB2312"/>
              </a:rPr>
              <a:t>，若</a:t>
            </a:r>
            <a:r>
              <a:rPr lang="zh-CN" altLang="en-US" sz="2800">
                <a:solidFill>
                  <a:srgbClr val="FF0000"/>
                </a:solidFill>
                <a:latin typeface="楷体_GB2312"/>
                <a:ea typeface="楷体_GB2312"/>
                <a:cs typeface="楷体_GB2312"/>
              </a:rPr>
              <a:t>按行优先</a:t>
            </a:r>
            <a:r>
              <a:rPr lang="zh-CN" altLang="en-US" sz="2800">
                <a:latin typeface="楷体_GB2312"/>
                <a:ea typeface="楷体_GB2312"/>
                <a:cs typeface="楷体_GB2312"/>
              </a:rPr>
              <a:t>顺序存储，则元素</a:t>
            </a:r>
            <a:r>
              <a:rPr lang="en-US" altLang="zh-CN" sz="2800">
                <a:latin typeface="楷体_GB2312"/>
                <a:ea typeface="楷体_GB2312"/>
                <a:cs typeface="楷体_GB2312"/>
              </a:rPr>
              <a:t>A[6,6]</a:t>
            </a:r>
            <a:r>
              <a:rPr lang="zh-CN" altLang="en-US" sz="2800">
                <a:latin typeface="楷体_GB2312"/>
                <a:ea typeface="楷体_GB2312"/>
                <a:cs typeface="楷体_GB2312"/>
              </a:rPr>
              <a:t>的存储地址为</a:t>
            </a:r>
            <a:r>
              <a:rPr lang="zh-CN" altLang="en-US" sz="2800" u="sng">
                <a:latin typeface="楷体_GB2312"/>
                <a:ea typeface="楷体_GB2312"/>
                <a:cs typeface="楷体_GB2312"/>
              </a:rPr>
              <a:t>         </a:t>
            </a:r>
            <a:r>
              <a:rPr lang="zh-CN" altLang="en-US" sz="2800">
                <a:latin typeface="楷体_GB2312"/>
                <a:ea typeface="楷体_GB2312"/>
                <a:cs typeface="楷体_GB2312"/>
              </a:rPr>
              <a:t>，</a:t>
            </a:r>
            <a:r>
              <a:rPr lang="zh-CN" altLang="en-US" sz="2800">
                <a:solidFill>
                  <a:srgbClr val="FF0000"/>
                </a:solidFill>
                <a:latin typeface="楷体_GB2312"/>
                <a:ea typeface="楷体_GB2312"/>
                <a:cs typeface="楷体_GB2312"/>
              </a:rPr>
              <a:t>按列优先</a:t>
            </a:r>
            <a:r>
              <a:rPr lang="zh-CN" altLang="en-US" sz="2800">
                <a:latin typeface="楷体_GB2312"/>
                <a:ea typeface="楷体_GB2312"/>
                <a:cs typeface="楷体_GB2312"/>
              </a:rPr>
              <a:t>顺序存储，元素</a:t>
            </a:r>
            <a:r>
              <a:rPr lang="en-US" altLang="zh-CN" sz="2800">
                <a:latin typeface="楷体_GB2312"/>
                <a:ea typeface="楷体_GB2312"/>
                <a:cs typeface="楷体_GB2312"/>
              </a:rPr>
              <a:t>A[6,6]</a:t>
            </a:r>
            <a:r>
              <a:rPr lang="zh-CN" altLang="en-US" sz="2800">
                <a:latin typeface="楷体_GB2312"/>
                <a:ea typeface="楷体_GB2312"/>
                <a:cs typeface="楷体_GB2312"/>
              </a:rPr>
              <a:t>的存储地址为</a:t>
            </a:r>
            <a:r>
              <a:rPr lang="zh-CN" altLang="en-US" sz="2800" u="sng">
                <a:latin typeface="楷体_GB2312"/>
                <a:ea typeface="楷体_GB2312"/>
                <a:cs typeface="楷体_GB2312"/>
              </a:rPr>
              <a:t>         </a:t>
            </a:r>
            <a:r>
              <a:rPr lang="zh-CN" altLang="en-US" sz="2800">
                <a:latin typeface="楷体_GB2312"/>
                <a:ea typeface="楷体_GB2312"/>
                <a:cs typeface="楷体_GB2312"/>
              </a:rPr>
              <a:t>。 </a:t>
            </a:r>
          </a:p>
        </p:txBody>
      </p:sp>
      <p:sp>
        <p:nvSpPr>
          <p:cNvPr id="103427" name="Rectangle 3"/>
          <p:cNvSpPr>
            <a:spLocks noChangeArrowheads="1"/>
          </p:cNvSpPr>
          <p:nvPr/>
        </p:nvSpPr>
        <p:spPr bwMode="auto">
          <a:xfrm>
            <a:off x="0" y="0"/>
            <a:ext cx="2339975" cy="6858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0"/>
              </a:spcBef>
              <a:buFontTx/>
              <a:buNone/>
            </a:pPr>
            <a:r>
              <a:rPr lang="zh-CN" altLang="en-US" sz="4000">
                <a:solidFill>
                  <a:srgbClr val="FF33CC"/>
                </a:solidFill>
                <a:latin typeface="楷体_GB2312"/>
                <a:ea typeface="楷体_GB2312"/>
                <a:cs typeface="楷体_GB2312"/>
              </a:rPr>
              <a:t>练习</a:t>
            </a:r>
          </a:p>
        </p:txBody>
      </p:sp>
      <p:sp>
        <p:nvSpPr>
          <p:cNvPr id="777220" name="Rectangle 4"/>
          <p:cNvSpPr>
            <a:spLocks noChangeArrowheads="1"/>
          </p:cNvSpPr>
          <p:nvPr/>
        </p:nvSpPr>
        <p:spPr bwMode="auto">
          <a:xfrm>
            <a:off x="4932363" y="1835150"/>
            <a:ext cx="863600" cy="576263"/>
          </a:xfrm>
          <a:prstGeom prst="rect">
            <a:avLst/>
          </a:prstGeom>
          <a:solidFill>
            <a:srgbClr val="FFFFE7"/>
          </a:solidFill>
          <a:ln w="57150">
            <a:solidFill>
              <a:srgbClr val="FF0000"/>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buFontTx/>
              <a:buNone/>
            </a:pPr>
            <a:r>
              <a:rPr lang="en-US" altLang="zh-CN" sz="2800">
                <a:solidFill>
                  <a:schemeClr val="hlink"/>
                </a:solidFill>
                <a:latin typeface="楷体_GB2312"/>
                <a:ea typeface="楷体_GB2312"/>
                <a:cs typeface="楷体_GB2312"/>
              </a:rPr>
              <a:t>352</a:t>
            </a:r>
          </a:p>
        </p:txBody>
      </p:sp>
      <p:sp>
        <p:nvSpPr>
          <p:cNvPr id="777221" name="Rectangle 5"/>
          <p:cNvSpPr>
            <a:spLocks noChangeArrowheads="1"/>
          </p:cNvSpPr>
          <p:nvPr/>
        </p:nvSpPr>
        <p:spPr bwMode="auto">
          <a:xfrm>
            <a:off x="5795963" y="2411413"/>
            <a:ext cx="863600" cy="576262"/>
          </a:xfrm>
          <a:prstGeom prst="rect">
            <a:avLst/>
          </a:prstGeom>
          <a:solidFill>
            <a:srgbClr val="FFFFE7"/>
          </a:solidFill>
          <a:ln w="57150">
            <a:solidFill>
              <a:srgbClr val="FF0000"/>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buFontTx/>
              <a:buNone/>
            </a:pPr>
            <a:r>
              <a:rPr lang="en-US" altLang="zh-CN" sz="2800">
                <a:solidFill>
                  <a:schemeClr val="hlink"/>
                </a:solidFill>
                <a:latin typeface="楷体_GB2312"/>
                <a:ea typeface="楷体_GB2312"/>
                <a:cs typeface="楷体_GB2312"/>
              </a:rPr>
              <a:t>232</a:t>
            </a:r>
          </a:p>
        </p:txBody>
      </p:sp>
      <p:sp>
        <p:nvSpPr>
          <p:cNvPr id="777222" name="Rectangle 6"/>
          <p:cNvSpPr>
            <a:spLocks noChangeArrowheads="1"/>
          </p:cNvSpPr>
          <p:nvPr/>
        </p:nvSpPr>
        <p:spPr bwMode="auto">
          <a:xfrm>
            <a:off x="1476375" y="3357563"/>
            <a:ext cx="4319588" cy="636587"/>
          </a:xfrm>
          <a:prstGeom prst="rect">
            <a:avLst/>
          </a:prstGeom>
          <a:solidFill>
            <a:srgbClr val="FFFFE7"/>
          </a:solidFill>
          <a:ln w="57150">
            <a:solidFill>
              <a:srgbClr val="FF0000"/>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buFontTx/>
              <a:buNone/>
            </a:pPr>
            <a:r>
              <a:rPr lang="en-US" altLang="zh-CN">
                <a:solidFill>
                  <a:schemeClr val="hlink"/>
                </a:solidFill>
                <a:latin typeface="楷体_GB2312"/>
                <a:ea typeface="楷体_GB2312"/>
                <a:cs typeface="楷体_GB2312"/>
              </a:rPr>
              <a:t>(6*20+6)*2+100=352</a:t>
            </a:r>
          </a:p>
        </p:txBody>
      </p:sp>
      <p:sp>
        <p:nvSpPr>
          <p:cNvPr id="777223" name="Rectangle 7"/>
          <p:cNvSpPr>
            <a:spLocks noChangeArrowheads="1"/>
          </p:cNvSpPr>
          <p:nvPr/>
        </p:nvSpPr>
        <p:spPr bwMode="auto">
          <a:xfrm>
            <a:off x="1476375" y="4210050"/>
            <a:ext cx="4319588" cy="636588"/>
          </a:xfrm>
          <a:prstGeom prst="rect">
            <a:avLst/>
          </a:prstGeom>
          <a:solidFill>
            <a:srgbClr val="FFFFE7"/>
          </a:solidFill>
          <a:ln w="57150">
            <a:solidFill>
              <a:srgbClr val="FF0000"/>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buFontTx/>
              <a:buNone/>
            </a:pPr>
            <a:r>
              <a:rPr lang="en-US" altLang="zh-CN">
                <a:solidFill>
                  <a:schemeClr val="hlink"/>
                </a:solidFill>
                <a:latin typeface="楷体_GB2312"/>
                <a:ea typeface="楷体_GB2312"/>
                <a:cs typeface="楷体_GB2312"/>
              </a:rPr>
              <a:t>(6*10+6)*2+100=232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7222"/>
                                        </p:tgtEl>
                                        <p:attrNameLst>
                                          <p:attrName>style.visibility</p:attrName>
                                        </p:attrNameLst>
                                      </p:cBhvr>
                                      <p:to>
                                        <p:strVal val="visible"/>
                                      </p:to>
                                    </p:set>
                                    <p:anim calcmode="lin" valueType="num">
                                      <p:cBhvr additive="base">
                                        <p:cTn id="7" dur="500" fill="hold"/>
                                        <p:tgtEl>
                                          <p:spTgt spid="777222"/>
                                        </p:tgtEl>
                                        <p:attrNameLst>
                                          <p:attrName>ppt_x</p:attrName>
                                        </p:attrNameLst>
                                      </p:cBhvr>
                                      <p:tavLst>
                                        <p:tav tm="0">
                                          <p:val>
                                            <p:strVal val="#ppt_x"/>
                                          </p:val>
                                        </p:tav>
                                        <p:tav tm="100000">
                                          <p:val>
                                            <p:strVal val="#ppt_x"/>
                                          </p:val>
                                        </p:tav>
                                      </p:tavLst>
                                    </p:anim>
                                    <p:anim calcmode="lin" valueType="num">
                                      <p:cBhvr additive="base">
                                        <p:cTn id="8" dur="500" fill="hold"/>
                                        <p:tgtEl>
                                          <p:spTgt spid="7772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77220"/>
                                        </p:tgtEl>
                                        <p:attrNameLst>
                                          <p:attrName>style.visibility</p:attrName>
                                        </p:attrNameLst>
                                      </p:cBhvr>
                                      <p:to>
                                        <p:strVal val="visible"/>
                                      </p:to>
                                    </p:set>
                                    <p:anim calcmode="lin" valueType="num">
                                      <p:cBhvr additive="base">
                                        <p:cTn id="13" dur="500" fill="hold"/>
                                        <p:tgtEl>
                                          <p:spTgt spid="777220"/>
                                        </p:tgtEl>
                                        <p:attrNameLst>
                                          <p:attrName>ppt_x</p:attrName>
                                        </p:attrNameLst>
                                      </p:cBhvr>
                                      <p:tavLst>
                                        <p:tav tm="0">
                                          <p:val>
                                            <p:strVal val="#ppt_x"/>
                                          </p:val>
                                        </p:tav>
                                        <p:tav tm="100000">
                                          <p:val>
                                            <p:strVal val="#ppt_x"/>
                                          </p:val>
                                        </p:tav>
                                      </p:tavLst>
                                    </p:anim>
                                    <p:anim calcmode="lin" valueType="num">
                                      <p:cBhvr additive="base">
                                        <p:cTn id="14" dur="500" fill="hold"/>
                                        <p:tgtEl>
                                          <p:spTgt spid="77722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77223"/>
                                        </p:tgtEl>
                                        <p:attrNameLst>
                                          <p:attrName>style.visibility</p:attrName>
                                        </p:attrNameLst>
                                      </p:cBhvr>
                                      <p:to>
                                        <p:strVal val="visible"/>
                                      </p:to>
                                    </p:set>
                                    <p:anim calcmode="lin" valueType="num">
                                      <p:cBhvr additive="base">
                                        <p:cTn id="19" dur="500" fill="hold"/>
                                        <p:tgtEl>
                                          <p:spTgt spid="777223"/>
                                        </p:tgtEl>
                                        <p:attrNameLst>
                                          <p:attrName>ppt_x</p:attrName>
                                        </p:attrNameLst>
                                      </p:cBhvr>
                                      <p:tavLst>
                                        <p:tav tm="0">
                                          <p:val>
                                            <p:strVal val="#ppt_x"/>
                                          </p:val>
                                        </p:tav>
                                        <p:tav tm="100000">
                                          <p:val>
                                            <p:strVal val="#ppt_x"/>
                                          </p:val>
                                        </p:tav>
                                      </p:tavLst>
                                    </p:anim>
                                    <p:anim calcmode="lin" valueType="num">
                                      <p:cBhvr additive="base">
                                        <p:cTn id="20" dur="500" fill="hold"/>
                                        <p:tgtEl>
                                          <p:spTgt spid="77722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77221"/>
                                        </p:tgtEl>
                                        <p:attrNameLst>
                                          <p:attrName>style.visibility</p:attrName>
                                        </p:attrNameLst>
                                      </p:cBhvr>
                                      <p:to>
                                        <p:strVal val="visible"/>
                                      </p:to>
                                    </p:set>
                                    <p:anim calcmode="lin" valueType="num">
                                      <p:cBhvr additive="base">
                                        <p:cTn id="25" dur="500" fill="hold"/>
                                        <p:tgtEl>
                                          <p:spTgt spid="777221"/>
                                        </p:tgtEl>
                                        <p:attrNameLst>
                                          <p:attrName>ppt_x</p:attrName>
                                        </p:attrNameLst>
                                      </p:cBhvr>
                                      <p:tavLst>
                                        <p:tav tm="0">
                                          <p:val>
                                            <p:strVal val="#ppt_x"/>
                                          </p:val>
                                        </p:tav>
                                        <p:tav tm="100000">
                                          <p:val>
                                            <p:strVal val="#ppt_x"/>
                                          </p:val>
                                        </p:tav>
                                      </p:tavLst>
                                    </p:anim>
                                    <p:anim calcmode="lin" valueType="num">
                                      <p:cBhvr additive="base">
                                        <p:cTn id="26" dur="500" fill="hold"/>
                                        <p:tgtEl>
                                          <p:spTgt spid="777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20" grpId="0" animBg="1"/>
      <p:bldP spid="777221" grpId="0" animBg="1"/>
      <p:bldP spid="777222" grpId="0" animBg="1"/>
      <p:bldP spid="77722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AutoShape 2"/>
          <p:cNvSpPr>
            <a:spLocks noChangeArrowheads="1"/>
          </p:cNvSpPr>
          <p:nvPr/>
        </p:nvSpPr>
        <p:spPr bwMode="auto">
          <a:xfrm>
            <a:off x="1905000" y="4876800"/>
            <a:ext cx="6934200" cy="609600"/>
          </a:xfrm>
          <a:prstGeom prst="wedgeRectCallout">
            <a:avLst>
              <a:gd name="adj1" fmla="val -51051"/>
              <a:gd name="adj2" fmla="val -194273"/>
            </a:avLst>
          </a:prstGeom>
          <a:solidFill>
            <a:srgbClr val="FFFF99"/>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solidFill>
                  <a:srgbClr val="FF0000"/>
                </a:solidFill>
                <a:ea typeface="宋体" panose="02010600030101010101" pitchFamily="2" charset="-122"/>
                <a:cs typeface="楷体_GB2312"/>
              </a:rPr>
              <a:t>E=(a,E)=(a,(a,E))= </a:t>
            </a:r>
            <a:r>
              <a:rPr lang="en-US" altLang="zh-CN" sz="2800">
                <a:solidFill>
                  <a:srgbClr val="FF0000"/>
                </a:solidFill>
                <a:ea typeface="黑体" panose="02010609060101010101" pitchFamily="49" charset="-122"/>
                <a:cs typeface="楷体_GB2312"/>
              </a:rPr>
              <a:t>(a,(a,(a,…….)))</a:t>
            </a:r>
            <a:r>
              <a:rPr lang="zh-CN" altLang="en-US" sz="2800">
                <a:solidFill>
                  <a:srgbClr val="FF0000"/>
                </a:solidFill>
                <a:ea typeface="黑体" panose="02010609060101010101" pitchFamily="49" charset="-122"/>
                <a:cs typeface="楷体_GB2312"/>
              </a:rPr>
              <a:t>，</a:t>
            </a:r>
            <a:r>
              <a:rPr lang="en-US" altLang="zh-CN" sz="2400">
                <a:solidFill>
                  <a:srgbClr val="FF0000"/>
                </a:solidFill>
                <a:ea typeface="楷体_GB2312"/>
                <a:cs typeface="楷体_GB2312"/>
              </a:rPr>
              <a:t>E</a:t>
            </a:r>
            <a:r>
              <a:rPr lang="zh-CN" altLang="en-US" sz="2400">
                <a:solidFill>
                  <a:srgbClr val="FF0000"/>
                </a:solidFill>
                <a:ea typeface="楷体_GB2312"/>
                <a:cs typeface="楷体_GB2312"/>
              </a:rPr>
              <a:t>为递归表</a:t>
            </a:r>
          </a:p>
        </p:txBody>
      </p:sp>
      <p:sp>
        <p:nvSpPr>
          <p:cNvPr id="790531" name="Text Box 3"/>
          <p:cNvSpPr txBox="1">
            <a:spLocks noChangeArrowheads="1"/>
          </p:cNvSpPr>
          <p:nvPr/>
        </p:nvSpPr>
        <p:spPr bwMode="auto">
          <a:xfrm>
            <a:off x="228600" y="914400"/>
            <a:ext cx="3581400"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50000"/>
              </a:spcBef>
              <a:buFontTx/>
              <a:buNone/>
            </a:pPr>
            <a:r>
              <a:rPr lang="en-US" altLang="zh-CN" sz="2800">
                <a:ea typeface="黑体" panose="02010609060101010101" pitchFamily="49" charset="-122"/>
                <a:cs typeface="楷体_GB2312"/>
              </a:rPr>
              <a:t>1</a:t>
            </a:r>
            <a:r>
              <a:rPr lang="zh-CN" altLang="en-US" sz="2800">
                <a:ea typeface="黑体" panose="02010609060101010101" pitchFamily="49" charset="-122"/>
                <a:cs typeface="楷体_GB2312"/>
              </a:rPr>
              <a:t>）</a:t>
            </a:r>
            <a:r>
              <a:rPr lang="en-US" altLang="zh-CN" sz="2800">
                <a:ea typeface="黑体" panose="02010609060101010101" pitchFamily="49" charset="-122"/>
                <a:cs typeface="楷体_GB2312"/>
              </a:rPr>
              <a:t>A =( )</a:t>
            </a:r>
          </a:p>
          <a:p>
            <a:pPr eaLnBrk="1" hangingPunct="1">
              <a:spcBef>
                <a:spcPct val="50000"/>
              </a:spcBef>
              <a:buFontTx/>
              <a:buNone/>
            </a:pPr>
            <a:r>
              <a:rPr lang="en-US" altLang="zh-CN" sz="2800">
                <a:ea typeface="黑体" panose="02010609060101010101" pitchFamily="49" charset="-122"/>
                <a:cs typeface="楷体_GB2312"/>
              </a:rPr>
              <a:t>2</a:t>
            </a:r>
            <a:r>
              <a:rPr lang="zh-CN" altLang="en-US" sz="2800">
                <a:ea typeface="黑体" panose="02010609060101010101" pitchFamily="49" charset="-122"/>
                <a:cs typeface="楷体_GB2312"/>
              </a:rPr>
              <a:t>）</a:t>
            </a:r>
            <a:r>
              <a:rPr lang="en-US" altLang="zh-CN" sz="2800">
                <a:ea typeface="黑体" panose="02010609060101010101" pitchFamily="49" charset="-122"/>
                <a:cs typeface="楷体_GB2312"/>
              </a:rPr>
              <a:t>B = ( e ) </a:t>
            </a:r>
          </a:p>
          <a:p>
            <a:pPr eaLnBrk="1" hangingPunct="1">
              <a:spcBef>
                <a:spcPct val="50000"/>
              </a:spcBef>
              <a:buFontTx/>
              <a:buNone/>
            </a:pPr>
            <a:r>
              <a:rPr lang="en-US" altLang="zh-CN" sz="2800">
                <a:ea typeface="黑体" panose="02010609060101010101" pitchFamily="49" charset="-122"/>
                <a:cs typeface="楷体_GB2312"/>
              </a:rPr>
              <a:t>3</a:t>
            </a:r>
            <a:r>
              <a:rPr lang="zh-CN" altLang="en-US" sz="2800">
                <a:ea typeface="黑体" panose="02010609060101010101" pitchFamily="49" charset="-122"/>
                <a:cs typeface="楷体_GB2312"/>
              </a:rPr>
              <a:t>）</a:t>
            </a:r>
            <a:r>
              <a:rPr lang="en-US" altLang="zh-CN" sz="2800">
                <a:ea typeface="黑体" panose="02010609060101010101" pitchFamily="49" charset="-122"/>
                <a:cs typeface="楷体_GB2312"/>
              </a:rPr>
              <a:t>C =( a ,( b , c , d ) ) </a:t>
            </a:r>
          </a:p>
          <a:p>
            <a:pPr eaLnBrk="1" hangingPunct="1">
              <a:spcBef>
                <a:spcPct val="50000"/>
              </a:spcBef>
              <a:buFontTx/>
              <a:buNone/>
            </a:pPr>
            <a:r>
              <a:rPr lang="en-US" altLang="zh-CN" sz="2800">
                <a:ea typeface="黑体" panose="02010609060101010101" pitchFamily="49" charset="-122"/>
                <a:cs typeface="楷体_GB2312"/>
              </a:rPr>
              <a:t>4</a:t>
            </a:r>
            <a:r>
              <a:rPr lang="zh-CN" altLang="en-US" sz="2800">
                <a:ea typeface="黑体" panose="02010609060101010101" pitchFamily="49" charset="-122"/>
                <a:cs typeface="楷体_GB2312"/>
              </a:rPr>
              <a:t>）</a:t>
            </a:r>
            <a:r>
              <a:rPr lang="en-US" altLang="zh-CN" sz="2800">
                <a:ea typeface="黑体" panose="02010609060101010101" pitchFamily="49" charset="-122"/>
                <a:cs typeface="楷体_GB2312"/>
              </a:rPr>
              <a:t>D=( A , B ,C )</a:t>
            </a:r>
          </a:p>
          <a:p>
            <a:pPr eaLnBrk="1" hangingPunct="1">
              <a:spcBef>
                <a:spcPct val="50000"/>
              </a:spcBef>
              <a:buFontTx/>
              <a:buNone/>
            </a:pPr>
            <a:r>
              <a:rPr lang="en-US" altLang="zh-CN" sz="2800">
                <a:ea typeface="黑体" panose="02010609060101010101" pitchFamily="49" charset="-122"/>
                <a:cs typeface="楷体_GB2312"/>
              </a:rPr>
              <a:t>5</a:t>
            </a:r>
            <a:r>
              <a:rPr lang="zh-CN" altLang="en-US" sz="2800">
                <a:ea typeface="黑体" panose="02010609060101010101" pitchFamily="49" charset="-122"/>
                <a:cs typeface="楷体_GB2312"/>
              </a:rPr>
              <a:t>）</a:t>
            </a:r>
            <a:r>
              <a:rPr lang="en-US" altLang="zh-CN" sz="2800">
                <a:ea typeface="黑体" panose="02010609060101010101" pitchFamily="49" charset="-122"/>
                <a:cs typeface="楷体_GB2312"/>
              </a:rPr>
              <a:t>E=(a, E)</a:t>
            </a:r>
          </a:p>
        </p:txBody>
      </p:sp>
      <p:sp>
        <p:nvSpPr>
          <p:cNvPr id="790532" name="Rectangle 4"/>
          <p:cNvSpPr>
            <a:spLocks noChangeArrowheads="1"/>
          </p:cNvSpPr>
          <p:nvPr/>
        </p:nvSpPr>
        <p:spPr bwMode="auto">
          <a:xfrm>
            <a:off x="3810000" y="914400"/>
            <a:ext cx="4857750"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50000"/>
              </a:spcBef>
              <a:buFontTx/>
              <a:buNone/>
            </a:pPr>
            <a:r>
              <a:rPr lang="en-US" altLang="zh-CN" sz="2800">
                <a:solidFill>
                  <a:schemeClr val="accent2"/>
                </a:solidFill>
                <a:ea typeface="黑体" panose="02010609060101010101" pitchFamily="49" charset="-122"/>
                <a:cs typeface="楷体_GB2312"/>
              </a:rPr>
              <a:t>n=0</a:t>
            </a:r>
            <a:r>
              <a:rPr lang="zh-CN" altLang="en-US" sz="2800">
                <a:solidFill>
                  <a:schemeClr val="accent2"/>
                </a:solidFill>
                <a:ea typeface="黑体" panose="02010609060101010101" pitchFamily="49" charset="-122"/>
                <a:cs typeface="楷体_GB2312"/>
              </a:rPr>
              <a:t>，因为</a:t>
            </a:r>
            <a:r>
              <a:rPr lang="en-US" altLang="zh-CN" sz="2800">
                <a:solidFill>
                  <a:schemeClr val="accent2"/>
                </a:solidFill>
                <a:ea typeface="黑体" panose="02010609060101010101" pitchFamily="49" charset="-122"/>
                <a:cs typeface="楷体_GB2312"/>
              </a:rPr>
              <a:t>A</a:t>
            </a:r>
            <a:r>
              <a:rPr lang="zh-CN" altLang="en-US" sz="2800">
                <a:solidFill>
                  <a:schemeClr val="accent2"/>
                </a:solidFill>
                <a:ea typeface="黑体" panose="02010609060101010101" pitchFamily="49" charset="-122"/>
                <a:cs typeface="楷体_GB2312"/>
              </a:rPr>
              <a:t>是空表</a:t>
            </a:r>
          </a:p>
          <a:p>
            <a:pPr eaLnBrk="1" hangingPunct="1">
              <a:spcBef>
                <a:spcPct val="50000"/>
              </a:spcBef>
              <a:buFontTx/>
              <a:buNone/>
            </a:pPr>
            <a:r>
              <a:rPr lang="en-US" altLang="zh-CN" sz="2800">
                <a:solidFill>
                  <a:schemeClr val="accent2"/>
                </a:solidFill>
                <a:ea typeface="黑体" panose="02010609060101010101" pitchFamily="49" charset="-122"/>
                <a:cs typeface="楷体_GB2312"/>
              </a:rPr>
              <a:t>n=1</a:t>
            </a:r>
            <a:r>
              <a:rPr lang="zh-CN" altLang="en-US" sz="2800">
                <a:solidFill>
                  <a:schemeClr val="accent2"/>
                </a:solidFill>
                <a:ea typeface="黑体" panose="02010609060101010101" pitchFamily="49" charset="-122"/>
                <a:cs typeface="楷体_GB2312"/>
              </a:rPr>
              <a:t>，表中元素</a:t>
            </a:r>
            <a:r>
              <a:rPr lang="en-US" altLang="zh-CN" sz="2800">
                <a:solidFill>
                  <a:schemeClr val="accent2"/>
                </a:solidFill>
                <a:ea typeface="黑体" panose="02010609060101010101" pitchFamily="49" charset="-122"/>
                <a:cs typeface="楷体_GB2312"/>
              </a:rPr>
              <a:t>e</a:t>
            </a:r>
            <a:r>
              <a:rPr lang="zh-CN" altLang="en-US" sz="2800">
                <a:solidFill>
                  <a:schemeClr val="accent2"/>
                </a:solidFill>
                <a:ea typeface="黑体" panose="02010609060101010101" pitchFamily="49" charset="-122"/>
                <a:cs typeface="楷体_GB2312"/>
              </a:rPr>
              <a:t>是原子</a:t>
            </a:r>
          </a:p>
          <a:p>
            <a:pPr eaLnBrk="1" hangingPunct="1">
              <a:spcBef>
                <a:spcPct val="50000"/>
              </a:spcBef>
              <a:buFontTx/>
              <a:buNone/>
            </a:pPr>
            <a:r>
              <a:rPr lang="en-US" altLang="zh-CN" sz="2800">
                <a:solidFill>
                  <a:schemeClr val="accent2"/>
                </a:solidFill>
                <a:ea typeface="黑体" panose="02010609060101010101" pitchFamily="49" charset="-122"/>
                <a:cs typeface="楷体_GB2312"/>
              </a:rPr>
              <a:t>n=2</a:t>
            </a:r>
            <a:r>
              <a:rPr lang="zh-CN" altLang="en-US" sz="2800">
                <a:solidFill>
                  <a:schemeClr val="accent2"/>
                </a:solidFill>
                <a:ea typeface="黑体" panose="02010609060101010101" pitchFamily="49" charset="-122"/>
                <a:cs typeface="楷体_GB2312"/>
              </a:rPr>
              <a:t>，</a:t>
            </a:r>
            <a:r>
              <a:rPr lang="en-US" altLang="zh-CN" sz="2800">
                <a:solidFill>
                  <a:schemeClr val="accent2"/>
                </a:solidFill>
                <a:ea typeface="黑体" panose="02010609060101010101" pitchFamily="49" charset="-122"/>
                <a:cs typeface="楷体_GB2312"/>
              </a:rPr>
              <a:t>a </a:t>
            </a:r>
            <a:r>
              <a:rPr lang="zh-CN" altLang="en-US" sz="2800">
                <a:solidFill>
                  <a:schemeClr val="accent2"/>
                </a:solidFill>
                <a:ea typeface="黑体" panose="02010609060101010101" pitchFamily="49" charset="-122"/>
                <a:cs typeface="楷体_GB2312"/>
              </a:rPr>
              <a:t>为原子，</a:t>
            </a:r>
            <a:r>
              <a:rPr lang="en-US" altLang="zh-CN" sz="2800">
                <a:solidFill>
                  <a:schemeClr val="accent2"/>
                </a:solidFill>
                <a:ea typeface="黑体" panose="02010609060101010101" pitchFamily="49" charset="-122"/>
                <a:cs typeface="楷体_GB2312"/>
              </a:rPr>
              <a:t>(b,c,d)</a:t>
            </a:r>
            <a:r>
              <a:rPr lang="zh-CN" altLang="en-US" sz="2800">
                <a:solidFill>
                  <a:schemeClr val="accent2"/>
                </a:solidFill>
                <a:ea typeface="黑体" panose="02010609060101010101" pitchFamily="49" charset="-122"/>
                <a:cs typeface="楷体_GB2312"/>
              </a:rPr>
              <a:t>为子表</a:t>
            </a:r>
          </a:p>
          <a:p>
            <a:pPr eaLnBrk="1" hangingPunct="1">
              <a:spcBef>
                <a:spcPct val="50000"/>
              </a:spcBef>
              <a:buFontTx/>
              <a:buNone/>
            </a:pPr>
            <a:r>
              <a:rPr lang="en-US" altLang="zh-CN" sz="2800">
                <a:solidFill>
                  <a:schemeClr val="accent2"/>
                </a:solidFill>
                <a:ea typeface="黑体" panose="02010609060101010101" pitchFamily="49" charset="-122"/>
                <a:cs typeface="楷体_GB2312"/>
              </a:rPr>
              <a:t>n=3</a:t>
            </a:r>
            <a:r>
              <a:rPr lang="zh-CN" altLang="en-US" sz="2800">
                <a:solidFill>
                  <a:schemeClr val="accent2"/>
                </a:solidFill>
                <a:ea typeface="黑体" panose="02010609060101010101" pitchFamily="49" charset="-122"/>
                <a:cs typeface="楷体_GB2312"/>
              </a:rPr>
              <a:t>，</a:t>
            </a:r>
            <a:r>
              <a:rPr lang="en-US" altLang="zh-CN" sz="2800">
                <a:solidFill>
                  <a:schemeClr val="accent2"/>
                </a:solidFill>
                <a:ea typeface="黑体" panose="02010609060101010101" pitchFamily="49" charset="-122"/>
                <a:cs typeface="楷体_GB2312"/>
              </a:rPr>
              <a:t>3</a:t>
            </a:r>
            <a:r>
              <a:rPr lang="zh-CN" altLang="en-US" sz="2800">
                <a:solidFill>
                  <a:schemeClr val="accent2"/>
                </a:solidFill>
                <a:ea typeface="黑体" panose="02010609060101010101" pitchFamily="49" charset="-122"/>
                <a:cs typeface="楷体_GB2312"/>
              </a:rPr>
              <a:t>个元素都是子表</a:t>
            </a:r>
          </a:p>
          <a:p>
            <a:pPr eaLnBrk="1" hangingPunct="1">
              <a:spcBef>
                <a:spcPct val="50000"/>
              </a:spcBef>
              <a:buFontTx/>
              <a:buNone/>
            </a:pPr>
            <a:r>
              <a:rPr lang="en-US" altLang="zh-CN" sz="2800">
                <a:solidFill>
                  <a:schemeClr val="accent2"/>
                </a:solidFill>
                <a:ea typeface="黑体" panose="02010609060101010101" pitchFamily="49" charset="-122"/>
                <a:cs typeface="楷体_GB2312"/>
              </a:rPr>
              <a:t>n=2</a:t>
            </a:r>
            <a:r>
              <a:rPr lang="zh-CN" altLang="en-US" sz="2800">
                <a:solidFill>
                  <a:schemeClr val="accent2"/>
                </a:solidFill>
                <a:ea typeface="黑体" panose="02010609060101010101" pitchFamily="49" charset="-122"/>
                <a:cs typeface="楷体_GB2312"/>
              </a:rPr>
              <a:t>，</a:t>
            </a:r>
            <a:r>
              <a:rPr lang="en-US" altLang="zh-CN" sz="2800">
                <a:solidFill>
                  <a:schemeClr val="accent2"/>
                </a:solidFill>
                <a:ea typeface="黑体" panose="02010609060101010101" pitchFamily="49" charset="-122"/>
                <a:cs typeface="楷体_GB2312"/>
              </a:rPr>
              <a:t>a </a:t>
            </a:r>
            <a:r>
              <a:rPr lang="zh-CN" altLang="en-US" sz="2800">
                <a:solidFill>
                  <a:schemeClr val="accent2"/>
                </a:solidFill>
                <a:ea typeface="黑体" panose="02010609060101010101" pitchFamily="49" charset="-122"/>
                <a:cs typeface="楷体_GB2312"/>
              </a:rPr>
              <a:t>为原子，</a:t>
            </a:r>
            <a:r>
              <a:rPr lang="en-US" altLang="zh-CN" sz="2800">
                <a:solidFill>
                  <a:schemeClr val="accent2"/>
                </a:solidFill>
                <a:ea typeface="黑体" panose="02010609060101010101" pitchFamily="49" charset="-122"/>
                <a:cs typeface="楷体_GB2312"/>
              </a:rPr>
              <a:t>E</a:t>
            </a:r>
            <a:r>
              <a:rPr lang="zh-CN" altLang="en-US" sz="2800">
                <a:solidFill>
                  <a:schemeClr val="accent2"/>
                </a:solidFill>
                <a:ea typeface="黑体" panose="02010609060101010101" pitchFamily="49" charset="-122"/>
                <a:cs typeface="楷体_GB2312"/>
              </a:rPr>
              <a:t>为子表</a:t>
            </a:r>
          </a:p>
        </p:txBody>
      </p:sp>
      <p:sp>
        <p:nvSpPr>
          <p:cNvPr id="790533" name="AutoShape 5"/>
          <p:cNvSpPr>
            <a:spLocks noChangeArrowheads="1"/>
          </p:cNvSpPr>
          <p:nvPr/>
        </p:nvSpPr>
        <p:spPr bwMode="auto">
          <a:xfrm>
            <a:off x="2971800" y="4114800"/>
            <a:ext cx="5562600" cy="533400"/>
          </a:xfrm>
          <a:prstGeom prst="wedgeRectCallout">
            <a:avLst>
              <a:gd name="adj1" fmla="val -65667"/>
              <a:gd name="adj2" fmla="val -188690"/>
            </a:avLst>
          </a:prstGeom>
          <a:solidFill>
            <a:srgbClr val="FFFF99"/>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solidFill>
                  <a:srgbClr val="FF0000"/>
                </a:solidFill>
                <a:ea typeface="宋体" panose="02010600030101010101" pitchFamily="2" charset="-122"/>
                <a:cs typeface="楷体_GB2312"/>
              </a:rPr>
              <a:t>D=(A,B,C)=(( ),(e),(a,(b,c,d)))</a:t>
            </a:r>
            <a:r>
              <a:rPr lang="zh-CN" altLang="en-US" sz="2400">
                <a:solidFill>
                  <a:srgbClr val="FF0000"/>
                </a:solidFill>
                <a:ea typeface="宋体" panose="02010600030101010101" pitchFamily="2" charset="-122"/>
                <a:cs typeface="楷体_GB2312"/>
              </a:rPr>
              <a:t>，共享表</a:t>
            </a:r>
          </a:p>
        </p:txBody>
      </p:sp>
      <p:sp>
        <p:nvSpPr>
          <p:cNvPr id="104454" name="Rectangle 6"/>
          <p:cNvSpPr>
            <a:spLocks noChangeArrowheads="1"/>
          </p:cNvSpPr>
          <p:nvPr/>
        </p:nvSpPr>
        <p:spPr bwMode="auto">
          <a:xfrm>
            <a:off x="0" y="0"/>
            <a:ext cx="7019925" cy="6858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0"/>
              </a:spcBef>
              <a:buFontTx/>
              <a:buNone/>
            </a:pPr>
            <a:r>
              <a:rPr lang="zh-CN" altLang="en-US" sz="4000">
                <a:solidFill>
                  <a:srgbClr val="FF33CC"/>
                </a:solidFill>
                <a:latin typeface="楷体_GB2312"/>
                <a:ea typeface="楷体_GB2312"/>
                <a:cs typeface="楷体_GB2312"/>
              </a:rPr>
              <a:t>练习：求下列广义表的长度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90531"/>
                                        </p:tgtEl>
                                        <p:attrNameLst>
                                          <p:attrName>style.visibility</p:attrName>
                                        </p:attrNameLst>
                                      </p:cBhvr>
                                      <p:to>
                                        <p:strVal val="visible"/>
                                      </p:to>
                                    </p:set>
                                    <p:animEffect transition="in" filter="wipe(up)">
                                      <p:cBhvr>
                                        <p:cTn id="7" dur="500"/>
                                        <p:tgtEl>
                                          <p:spTgt spid="790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wd">
                                    <p:tmAbs val="300"/>
                                  </p:iterate>
                                  <p:childTnLst>
                                    <p:set>
                                      <p:cBhvr>
                                        <p:cTn id="11" dur="1" fill="hold">
                                          <p:stCondLst>
                                            <p:cond delay="299"/>
                                          </p:stCondLst>
                                        </p:cTn>
                                        <p:tgtEl>
                                          <p:spTgt spid="790532">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iterate type="wd">
                                    <p:tmAbs val="300"/>
                                  </p:iterate>
                                  <p:childTnLst>
                                    <p:set>
                                      <p:cBhvr>
                                        <p:cTn id="15" dur="1" fill="hold">
                                          <p:stCondLst>
                                            <p:cond delay="299"/>
                                          </p:stCondLst>
                                        </p:cTn>
                                        <p:tgtEl>
                                          <p:spTgt spid="790532">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iterate type="wd">
                                    <p:tmAbs val="300"/>
                                  </p:iterate>
                                  <p:childTnLst>
                                    <p:set>
                                      <p:cBhvr>
                                        <p:cTn id="19" dur="1" fill="hold">
                                          <p:stCondLst>
                                            <p:cond delay="299"/>
                                          </p:stCondLst>
                                        </p:cTn>
                                        <p:tgtEl>
                                          <p:spTgt spid="790532">
                                            <p:txEl>
                                              <p:pRg st="2" end="2"/>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iterate type="wd">
                                    <p:tmAbs val="300"/>
                                  </p:iterate>
                                  <p:childTnLst>
                                    <p:set>
                                      <p:cBhvr>
                                        <p:cTn id="23" dur="1" fill="hold">
                                          <p:stCondLst>
                                            <p:cond delay="299"/>
                                          </p:stCondLst>
                                        </p:cTn>
                                        <p:tgtEl>
                                          <p:spTgt spid="790532">
                                            <p:txEl>
                                              <p:pRg st="3" end="3"/>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iterate type="wd">
                                    <p:tmAbs val="300"/>
                                  </p:iterate>
                                  <p:childTnLst>
                                    <p:set>
                                      <p:cBhvr>
                                        <p:cTn id="27" dur="1" fill="hold">
                                          <p:stCondLst>
                                            <p:cond delay="299"/>
                                          </p:stCondLst>
                                        </p:cTn>
                                        <p:tgtEl>
                                          <p:spTgt spid="790532">
                                            <p:txEl>
                                              <p:pRg st="4" end="4"/>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iterate type="lt">
                                    <p:tmAbs val="75"/>
                                  </p:iterate>
                                  <p:childTnLst>
                                    <p:set>
                                      <p:cBhvr>
                                        <p:cTn id="31" dur="1" fill="hold">
                                          <p:stCondLst>
                                            <p:cond delay="74"/>
                                          </p:stCondLst>
                                        </p:cTn>
                                        <p:tgtEl>
                                          <p:spTgt spid="790533"/>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iterate type="lt">
                                    <p:tmAbs val="75"/>
                                  </p:iterate>
                                  <p:childTnLst>
                                    <p:set>
                                      <p:cBhvr>
                                        <p:cTn id="35" dur="1" fill="hold">
                                          <p:stCondLst>
                                            <p:cond delay="74"/>
                                          </p:stCondLst>
                                        </p:cTn>
                                        <p:tgtEl>
                                          <p:spTgt spid="790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0" grpId="0" animBg="1" autoUpdateAnimBg="0"/>
      <p:bldP spid="790531" grpId="0" autoUpdateAnimBg="0"/>
      <p:bldP spid="790532" grpId="0" build="p" autoUpdateAnimBg="0"/>
      <p:bldP spid="79053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ChangeArrowheads="1"/>
          </p:cNvSpPr>
          <p:nvPr/>
        </p:nvSpPr>
        <p:spPr bwMode="auto">
          <a:xfrm>
            <a:off x="34925" y="44450"/>
            <a:ext cx="5324475" cy="515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0"/>
              </a:spcBef>
              <a:buFontTx/>
              <a:buNone/>
            </a:pPr>
            <a:r>
              <a:rPr lang="zh-CN" altLang="en-US">
                <a:latin typeface="楷体_GB2312"/>
                <a:ea typeface="楷体_GB2312"/>
                <a:cs typeface="楷体_GB2312"/>
              </a:rPr>
              <a:t>数组的抽象数据类型</a:t>
            </a:r>
          </a:p>
        </p:txBody>
      </p:sp>
      <p:sp>
        <p:nvSpPr>
          <p:cNvPr id="28675" name="Text Box 8"/>
          <p:cNvSpPr txBox="1">
            <a:spLocks noChangeArrowheads="1"/>
          </p:cNvSpPr>
          <p:nvPr/>
        </p:nvSpPr>
        <p:spPr bwMode="auto">
          <a:xfrm>
            <a:off x="485775" y="1260475"/>
            <a:ext cx="1301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000">
                <a:ea typeface="宋体" panose="02010600030101010101" pitchFamily="2" charset="-122"/>
                <a:cs typeface="楷体_GB2312"/>
              </a:rPr>
              <a:t>数据对象</a:t>
            </a:r>
            <a:r>
              <a:rPr lang="en-US" altLang="zh-CN" sz="2000">
                <a:ea typeface="宋体" panose="02010600030101010101" pitchFamily="2" charset="-122"/>
                <a:cs typeface="楷体_GB2312"/>
              </a:rPr>
              <a:t>:</a:t>
            </a:r>
          </a:p>
        </p:txBody>
      </p:sp>
      <p:sp>
        <p:nvSpPr>
          <p:cNvPr id="28676" name="Text Box 9"/>
          <p:cNvSpPr txBox="1">
            <a:spLocks noChangeArrowheads="1"/>
          </p:cNvSpPr>
          <p:nvPr/>
        </p:nvSpPr>
        <p:spPr bwMode="auto">
          <a:xfrm>
            <a:off x="493713" y="2492375"/>
            <a:ext cx="1301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000">
                <a:ea typeface="宋体" panose="02010600030101010101" pitchFamily="2" charset="-122"/>
                <a:cs typeface="楷体_GB2312"/>
              </a:rPr>
              <a:t>数据关系</a:t>
            </a:r>
            <a:r>
              <a:rPr lang="en-US" altLang="zh-CN" sz="2000">
                <a:ea typeface="宋体" panose="02010600030101010101" pitchFamily="2" charset="-122"/>
                <a:cs typeface="楷体_GB2312"/>
              </a:rPr>
              <a:t>:</a:t>
            </a:r>
          </a:p>
        </p:txBody>
      </p:sp>
      <p:sp>
        <p:nvSpPr>
          <p:cNvPr id="28677" name="Text Box 10"/>
          <p:cNvSpPr txBox="1">
            <a:spLocks noChangeArrowheads="1"/>
          </p:cNvSpPr>
          <p:nvPr/>
        </p:nvSpPr>
        <p:spPr bwMode="auto">
          <a:xfrm>
            <a:off x="34925" y="746125"/>
            <a:ext cx="1608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000">
                <a:ea typeface="宋体" panose="02010600030101010101" pitchFamily="2" charset="-122"/>
                <a:cs typeface="楷体_GB2312"/>
              </a:rPr>
              <a:t>ADT Array {</a:t>
            </a:r>
          </a:p>
        </p:txBody>
      </p:sp>
      <p:graphicFrame>
        <p:nvGraphicFramePr>
          <p:cNvPr id="28678" name="Object 11"/>
          <p:cNvGraphicFramePr>
            <a:graphicFrameLocks noChangeAspect="1"/>
          </p:cNvGraphicFramePr>
          <p:nvPr/>
        </p:nvGraphicFramePr>
        <p:xfrm>
          <a:off x="2105025" y="1260475"/>
          <a:ext cx="4076700" cy="390525"/>
        </p:xfrm>
        <a:graphic>
          <a:graphicData uri="http://schemas.openxmlformats.org/presentationml/2006/ole">
            <mc:AlternateContent xmlns:mc="http://schemas.openxmlformats.org/markup-compatibility/2006">
              <mc:Choice xmlns:v="urn:schemas-microsoft-com:vml" Requires="v">
                <p:oleObj spid="_x0000_s28684" name="Equation" r:id="rId3" imgW="1638300" imgH="228600" progId="Equation.3">
                  <p:embed/>
                </p:oleObj>
              </mc:Choice>
              <mc:Fallback>
                <p:oleObj name="Equation" r:id="rId3" imgW="1638300" imgH="2286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5025" y="1260475"/>
                        <a:ext cx="4076700" cy="390525"/>
                      </a:xfrm>
                      <a:prstGeom prst="rect">
                        <a:avLst/>
                      </a:prstGeom>
                      <a:solidFill>
                        <a:srgbClr val="CCFFFF"/>
                      </a:solidFill>
                      <a:ln w="9525">
                        <a:solidFill>
                          <a:schemeClr val="tx1"/>
                        </a:solidFill>
                        <a:miter lim="800000"/>
                        <a:headEnd/>
                        <a:tailEnd/>
                      </a:ln>
                    </p:spPr>
                  </p:pic>
                </p:oleObj>
              </mc:Fallback>
            </mc:AlternateContent>
          </a:graphicData>
        </a:graphic>
      </p:graphicFrame>
      <p:graphicFrame>
        <p:nvGraphicFramePr>
          <p:cNvPr id="28679" name="Object 12"/>
          <p:cNvGraphicFramePr>
            <a:graphicFrameLocks noChangeAspect="1"/>
          </p:cNvGraphicFramePr>
          <p:nvPr/>
        </p:nvGraphicFramePr>
        <p:xfrm>
          <a:off x="2105025" y="1651000"/>
          <a:ext cx="4464050" cy="449263"/>
        </p:xfrm>
        <a:graphic>
          <a:graphicData uri="http://schemas.openxmlformats.org/presentationml/2006/ole">
            <mc:AlternateContent xmlns:mc="http://schemas.openxmlformats.org/markup-compatibility/2006">
              <mc:Choice xmlns:v="urn:schemas-microsoft-com:vml" Requires="v">
                <p:oleObj spid="_x0000_s28685" name="公式" r:id="rId5" imgW="1917700" imgH="241300" progId="Equation.3">
                  <p:embed/>
                </p:oleObj>
              </mc:Choice>
              <mc:Fallback>
                <p:oleObj name="公式" r:id="rId5" imgW="1917700" imgH="2413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5025" y="1651000"/>
                        <a:ext cx="4464050" cy="449263"/>
                      </a:xfrm>
                      <a:prstGeom prst="rect">
                        <a:avLst/>
                      </a:prstGeom>
                      <a:solidFill>
                        <a:srgbClr val="CCFFFF"/>
                      </a:solidFill>
                      <a:ln w="9525">
                        <a:solidFill>
                          <a:schemeClr val="tx1"/>
                        </a:solidFill>
                        <a:miter lim="800000"/>
                        <a:headEnd/>
                        <a:tailEnd/>
                      </a:ln>
                    </p:spPr>
                  </p:pic>
                </p:oleObj>
              </mc:Fallback>
            </mc:AlternateContent>
          </a:graphicData>
        </a:graphic>
      </p:graphicFrame>
      <p:graphicFrame>
        <p:nvGraphicFramePr>
          <p:cNvPr id="28680" name="Object 13"/>
          <p:cNvGraphicFramePr>
            <a:graphicFrameLocks noChangeAspect="1"/>
          </p:cNvGraphicFramePr>
          <p:nvPr/>
        </p:nvGraphicFramePr>
        <p:xfrm>
          <a:off x="2087563" y="2341563"/>
          <a:ext cx="6019800" cy="1751012"/>
        </p:xfrm>
        <a:graphic>
          <a:graphicData uri="http://schemas.openxmlformats.org/presentationml/2006/ole">
            <mc:AlternateContent xmlns:mc="http://schemas.openxmlformats.org/markup-compatibility/2006">
              <mc:Choice xmlns:v="urn:schemas-microsoft-com:vml" Requires="v">
                <p:oleObj spid="_x0000_s28686" name="公式" r:id="rId7" imgW="2667000" imgH="965200" progId="Equation.3">
                  <p:embed/>
                </p:oleObj>
              </mc:Choice>
              <mc:Fallback>
                <p:oleObj name="公式" r:id="rId7" imgW="2667000" imgH="9652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87563" y="2341563"/>
                        <a:ext cx="6019800" cy="1751012"/>
                      </a:xfrm>
                      <a:prstGeom prst="rect">
                        <a:avLst/>
                      </a:prstGeom>
                      <a:solidFill>
                        <a:srgbClr val="CCFFCC"/>
                      </a:solidFill>
                      <a:ln w="9525">
                        <a:solidFill>
                          <a:schemeClr val="tx1"/>
                        </a:solidFill>
                        <a:miter lim="800000"/>
                        <a:headEnd/>
                        <a:tailEnd/>
                      </a:ln>
                    </p:spPr>
                  </p:pic>
                </p:oleObj>
              </mc:Fallback>
            </mc:AlternateContent>
          </a:graphicData>
        </a:graphic>
      </p:graphicFrame>
      <p:sp>
        <p:nvSpPr>
          <p:cNvPr id="28681" name="Text Box 2"/>
          <p:cNvSpPr txBox="1">
            <a:spLocks noChangeArrowheads="1"/>
          </p:cNvSpPr>
          <p:nvPr/>
        </p:nvSpPr>
        <p:spPr bwMode="auto">
          <a:xfrm>
            <a:off x="500063" y="4295775"/>
            <a:ext cx="1301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000">
                <a:ea typeface="宋体" panose="02010600030101010101" pitchFamily="2" charset="-122"/>
                <a:cs typeface="楷体_GB2312"/>
              </a:rPr>
              <a:t>基本操作</a:t>
            </a:r>
            <a:r>
              <a:rPr lang="en-US" altLang="zh-CN" sz="2000">
                <a:ea typeface="宋体" panose="02010600030101010101" pitchFamily="2" charset="-122"/>
                <a:cs typeface="楷体_GB2312"/>
              </a:rPr>
              <a:t>:</a:t>
            </a:r>
          </a:p>
        </p:txBody>
      </p:sp>
      <p:sp>
        <p:nvSpPr>
          <p:cNvPr id="10" name="Rectangle 3"/>
          <p:cNvSpPr txBox="1">
            <a:spLocks noChangeArrowheads="1"/>
          </p:cNvSpPr>
          <p:nvPr/>
        </p:nvSpPr>
        <p:spPr>
          <a:xfrm>
            <a:off x="2084388" y="4283075"/>
            <a:ext cx="6438900" cy="1590675"/>
          </a:xfrm>
          <a:prstGeom prst="rect">
            <a:avLst/>
          </a:prstGeom>
          <a:solidFill>
            <a:srgbClr val="CCFFCC"/>
          </a:solidFill>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仿宋_GB2312"/>
              </a:defRPr>
            </a:lvl1pPr>
            <a:lvl2pPr marL="742950" indent="-285750" algn="l" rtl="0" eaLnBrk="0" fontAlgn="base" hangingPunct="0">
              <a:spcBef>
                <a:spcPct val="20000"/>
              </a:spcBef>
              <a:spcAft>
                <a:spcPct val="0"/>
              </a:spcAft>
              <a:buChar char="–"/>
              <a:defRPr kumimoji="1" sz="2800">
                <a:solidFill>
                  <a:schemeClr val="tx1"/>
                </a:solidFill>
                <a:latin typeface="+mn-lt"/>
                <a:ea typeface="+mn-ea"/>
                <a:cs typeface="仿宋_GB2312"/>
              </a:defRPr>
            </a:lvl2pPr>
            <a:lvl3pPr marL="1143000" indent="-228600" algn="l" rtl="0" eaLnBrk="0" fontAlgn="base" hangingPunct="0">
              <a:spcBef>
                <a:spcPct val="20000"/>
              </a:spcBef>
              <a:spcAft>
                <a:spcPct val="0"/>
              </a:spcAft>
              <a:buChar char="•"/>
              <a:defRPr kumimoji="1" sz="2400">
                <a:solidFill>
                  <a:schemeClr val="tx1"/>
                </a:solidFill>
                <a:latin typeface="+mn-lt"/>
                <a:ea typeface="+mn-ea"/>
                <a:cs typeface="仿宋_GB2312"/>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仿宋_GB2312"/>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仿宋_GB231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a:buFontTx/>
              <a:buNone/>
              <a:defRPr/>
            </a:pPr>
            <a:r>
              <a:rPr lang="en-US" altLang="zh-CN" sz="2000" kern="0" dirty="0" smtClean="0"/>
              <a:t>(1) </a:t>
            </a:r>
            <a:r>
              <a:rPr lang="en-US" altLang="zh-CN" sz="2000" kern="0" dirty="0" err="1" smtClean="0"/>
              <a:t>InitArray</a:t>
            </a:r>
            <a:r>
              <a:rPr lang="en-US" altLang="zh-CN" sz="2000" kern="0" dirty="0" smtClean="0"/>
              <a:t> (&amp;A,n,bound1, </a:t>
            </a:r>
            <a:r>
              <a:rPr lang="en-US" altLang="zh-CN" sz="2000" kern="0" dirty="0" smtClean="0">
                <a:sym typeface="Symbol" panose="05050102010706020507" pitchFamily="18" charset="2"/>
              </a:rPr>
              <a:t></a:t>
            </a:r>
            <a:r>
              <a:rPr lang="en-US" altLang="zh-CN" sz="2000" kern="0" dirty="0" err="1" smtClean="0">
                <a:sym typeface="Symbol" panose="05050102010706020507" pitchFamily="18" charset="2"/>
              </a:rPr>
              <a:t>boundn</a:t>
            </a:r>
            <a:r>
              <a:rPr lang="en-US" altLang="zh-CN" sz="2000" kern="0" dirty="0" smtClean="0"/>
              <a:t>)    //</a:t>
            </a:r>
            <a:r>
              <a:rPr lang="zh-CN" altLang="en-US" sz="2000" kern="0" dirty="0" smtClean="0"/>
              <a:t>构造数组</a:t>
            </a:r>
            <a:r>
              <a:rPr lang="en-US" altLang="zh-CN" sz="2000" kern="0" dirty="0" smtClean="0"/>
              <a:t>A</a:t>
            </a:r>
          </a:p>
          <a:p>
            <a:pPr>
              <a:buFontTx/>
              <a:buNone/>
              <a:defRPr/>
            </a:pPr>
            <a:r>
              <a:rPr lang="en-US" altLang="zh-CN" sz="2000" kern="0" dirty="0" smtClean="0"/>
              <a:t>(2) </a:t>
            </a:r>
            <a:r>
              <a:rPr lang="en-US" altLang="zh-CN" sz="2000" kern="0" dirty="0" err="1" smtClean="0"/>
              <a:t>DestroyArray</a:t>
            </a:r>
            <a:r>
              <a:rPr lang="en-US" altLang="zh-CN" sz="2000" kern="0" dirty="0" smtClean="0"/>
              <a:t> (&amp;A)                                 // </a:t>
            </a:r>
            <a:r>
              <a:rPr lang="zh-CN" altLang="en-US" sz="2000" kern="0" dirty="0" smtClean="0"/>
              <a:t>销毁数组</a:t>
            </a:r>
            <a:r>
              <a:rPr lang="en-US" altLang="zh-CN" sz="2000" kern="0" dirty="0" smtClean="0"/>
              <a:t>A</a:t>
            </a:r>
          </a:p>
          <a:p>
            <a:pPr>
              <a:buFontTx/>
              <a:buNone/>
              <a:defRPr/>
            </a:pPr>
            <a:r>
              <a:rPr lang="en-US" altLang="zh-CN" sz="2000" kern="0" dirty="0" smtClean="0"/>
              <a:t>(3) Value(A,&amp;e,index1,…,</a:t>
            </a:r>
            <a:r>
              <a:rPr lang="en-US" altLang="zh-CN" sz="2000" kern="0" dirty="0" err="1" smtClean="0"/>
              <a:t>indexn</a:t>
            </a:r>
            <a:r>
              <a:rPr lang="en-US" altLang="zh-CN" sz="2000" kern="0" dirty="0" smtClean="0"/>
              <a:t>)          //</a:t>
            </a:r>
            <a:r>
              <a:rPr lang="zh-CN" altLang="en-US" sz="2000" kern="0" dirty="0" smtClean="0"/>
              <a:t>取数组元素值</a:t>
            </a:r>
          </a:p>
          <a:p>
            <a:pPr>
              <a:buFontTx/>
              <a:buNone/>
              <a:defRPr/>
            </a:pPr>
            <a:r>
              <a:rPr lang="en-US" altLang="zh-CN" sz="2000" kern="0" dirty="0" smtClean="0"/>
              <a:t>(4) Assign (A,&amp;e,index1,…,</a:t>
            </a:r>
            <a:r>
              <a:rPr lang="en-US" altLang="zh-CN" sz="2000" kern="0" dirty="0" err="1" smtClean="0"/>
              <a:t>indexn</a:t>
            </a:r>
            <a:r>
              <a:rPr lang="en-US" altLang="zh-CN" sz="2000" kern="0" dirty="0" smtClean="0"/>
              <a:t>)        //</a:t>
            </a:r>
            <a:r>
              <a:rPr lang="zh-CN" altLang="zh-CN" sz="2000" kern="0" dirty="0" smtClean="0"/>
              <a:t>给</a:t>
            </a:r>
            <a:r>
              <a:rPr lang="zh-CN" altLang="en-US" sz="2000" kern="0" dirty="0" smtClean="0"/>
              <a:t>数组元素赋值</a:t>
            </a:r>
          </a:p>
        </p:txBody>
      </p:sp>
      <p:sp>
        <p:nvSpPr>
          <p:cNvPr id="28683" name="Text Box 4"/>
          <p:cNvSpPr txBox="1">
            <a:spLocks noChangeArrowheads="1"/>
          </p:cNvSpPr>
          <p:nvPr/>
        </p:nvSpPr>
        <p:spPr bwMode="auto">
          <a:xfrm>
            <a:off x="1403350" y="6269038"/>
            <a:ext cx="1544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000">
                <a:ea typeface="宋体" panose="02010600030101010101" pitchFamily="2" charset="-122"/>
                <a:cs typeface="楷体_GB2312"/>
              </a:rPr>
              <a:t>}</a:t>
            </a:r>
            <a:r>
              <a:rPr lang="en-US" altLang="en-US" sz="2000">
                <a:ea typeface="宋体" panose="02010600030101010101" pitchFamily="2" charset="-122"/>
                <a:cs typeface="楷体_GB2312"/>
              </a:rPr>
              <a:t>ADT Array</a:t>
            </a:r>
            <a:endParaRPr lang="en-US" altLang="zh-CN" sz="2000">
              <a:ea typeface="宋体" panose="02010600030101010101" pitchFamily="2" charset="-122"/>
              <a:cs typeface="楷体_GB231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0" y="220663"/>
            <a:ext cx="4343400" cy="838200"/>
          </a:xfrm>
        </p:spPr>
        <p:txBody>
          <a:bodyPr/>
          <a:lstStyle/>
          <a:p>
            <a:pPr eaLnBrk="1" hangingPunct="1">
              <a:defRPr/>
            </a:pPr>
            <a:r>
              <a:rPr lang="zh-CN" altLang="en-US" sz="4000" dirty="0" smtClean="0">
                <a:ea typeface="楷体_GB2312" pitchFamily="49" charset="-122"/>
              </a:rPr>
              <a:t>习 题</a:t>
            </a:r>
          </a:p>
        </p:txBody>
      </p:sp>
      <p:sp>
        <p:nvSpPr>
          <p:cNvPr id="105475" name="Rectangle 3"/>
          <p:cNvSpPr>
            <a:spLocks noGrp="1" noChangeArrowheads="1"/>
          </p:cNvSpPr>
          <p:nvPr>
            <p:ph type="body" idx="1"/>
          </p:nvPr>
        </p:nvSpPr>
        <p:spPr>
          <a:xfrm>
            <a:off x="152400" y="1216025"/>
            <a:ext cx="8812213" cy="4805363"/>
          </a:xfrm>
          <a:noFill/>
        </p:spPr>
        <p:txBody>
          <a:bodyPr lIns="92075" tIns="46038" rIns="92075" bIns="46038"/>
          <a:lstStyle/>
          <a:p>
            <a:pPr marL="0" indent="533400" eaLnBrk="1" hangingPunct="1">
              <a:lnSpc>
                <a:spcPct val="110000"/>
              </a:lnSpc>
              <a:buFont typeface="Wingdings" panose="05000000000000000000" pitchFamily="2" charset="2"/>
              <a:buNone/>
            </a:pPr>
            <a:r>
              <a:rPr lang="zh-CN" altLang="en-US" sz="2800" b="1" smtClean="0"/>
              <a:t>⑴  什么是广义表？请简述广义表与线性表的区别？</a:t>
            </a:r>
          </a:p>
          <a:p>
            <a:pPr marL="0" indent="533400" eaLnBrk="1" hangingPunct="1">
              <a:lnSpc>
                <a:spcPct val="110000"/>
              </a:lnSpc>
              <a:buFont typeface="Wingdings" panose="05000000000000000000" pitchFamily="2" charset="2"/>
              <a:buNone/>
            </a:pPr>
            <a:r>
              <a:rPr lang="zh-CN" altLang="en-US" sz="2800" b="1" smtClean="0"/>
              <a:t>⑵  一个广义表是</a:t>
            </a:r>
            <a:r>
              <a:rPr lang="en-US" altLang="zh-CN" sz="2800" b="1" smtClean="0"/>
              <a:t>(a, (a, b), d, e, (a, (i, j), k)) </a:t>
            </a:r>
            <a:r>
              <a:rPr lang="zh-CN" altLang="en-US" sz="2800" b="1" smtClean="0"/>
              <a:t>，请画出该广义表的链式存储结构。</a:t>
            </a:r>
          </a:p>
          <a:p>
            <a:pPr marL="0" indent="533400" eaLnBrk="1" hangingPunct="1">
              <a:lnSpc>
                <a:spcPct val="110000"/>
              </a:lnSpc>
              <a:buFont typeface="Wingdings" panose="05000000000000000000" pitchFamily="2" charset="2"/>
              <a:buNone/>
            </a:pPr>
            <a:r>
              <a:rPr lang="zh-CN" altLang="en-US" sz="2800" b="1" smtClean="0"/>
              <a:t>⑶  设有二维数组</a:t>
            </a:r>
            <a:r>
              <a:rPr lang="en-US" altLang="zh-CN" sz="2800" b="1" smtClean="0"/>
              <a:t>a[6][8]</a:t>
            </a:r>
            <a:r>
              <a:rPr lang="zh-CN" altLang="en-US" sz="2800" b="1" smtClean="0"/>
              <a:t>，每个元素占相邻的</a:t>
            </a:r>
            <a:r>
              <a:rPr lang="en-US" altLang="zh-CN" sz="2800" b="1" smtClean="0"/>
              <a:t>4</a:t>
            </a:r>
            <a:r>
              <a:rPr lang="zh-CN" altLang="en-US" sz="2800" b="1" smtClean="0"/>
              <a:t>个字节，存储器按字节编址，已知</a:t>
            </a:r>
            <a:r>
              <a:rPr lang="en-US" altLang="zh-CN" sz="2800" b="1" smtClean="0"/>
              <a:t>a</a:t>
            </a:r>
            <a:r>
              <a:rPr lang="zh-CN" altLang="en-US" sz="2800" b="1" smtClean="0"/>
              <a:t>的起始地址是</a:t>
            </a:r>
            <a:r>
              <a:rPr lang="en-US" altLang="zh-CN" sz="2800" b="1" smtClean="0"/>
              <a:t>1000</a:t>
            </a:r>
            <a:r>
              <a:rPr lang="zh-CN" altLang="en-US" sz="2800" b="1" smtClean="0"/>
              <a:t>，试计算：</a:t>
            </a:r>
          </a:p>
          <a:p>
            <a:pPr marL="0" indent="533400" eaLnBrk="1" hangingPunct="1">
              <a:lnSpc>
                <a:spcPct val="110000"/>
              </a:lnSpc>
              <a:buFont typeface="Wingdings" panose="05000000000000000000" pitchFamily="2" charset="2"/>
              <a:buNone/>
            </a:pPr>
            <a:r>
              <a:rPr lang="zh-CN" altLang="en-US" sz="2400" b="1" smtClean="0">
                <a:latin typeface="宋体" panose="02010600030101010101" pitchFamily="2" charset="-122"/>
              </a:rPr>
              <a:t>   ① </a:t>
            </a:r>
            <a:r>
              <a:rPr lang="zh-CN" altLang="en-US" sz="2400" b="1" smtClean="0"/>
              <a:t>数组</a:t>
            </a:r>
            <a:r>
              <a:rPr lang="en-US" altLang="zh-CN" sz="2400" b="1" smtClean="0"/>
              <a:t>a</a:t>
            </a:r>
            <a:r>
              <a:rPr lang="zh-CN" altLang="en-US" sz="2400" b="1" smtClean="0"/>
              <a:t>的最后一个元素</a:t>
            </a:r>
            <a:r>
              <a:rPr lang="en-US" altLang="zh-CN" sz="2400" b="1" smtClean="0"/>
              <a:t>a[5][7]</a:t>
            </a:r>
            <a:r>
              <a:rPr lang="zh-CN" altLang="en-US" sz="2400" b="1" smtClean="0"/>
              <a:t>起始地址；</a:t>
            </a:r>
          </a:p>
          <a:p>
            <a:pPr marL="0" indent="533400" eaLnBrk="1" hangingPunct="1">
              <a:lnSpc>
                <a:spcPct val="110000"/>
              </a:lnSpc>
              <a:buFont typeface="Wingdings" panose="05000000000000000000" pitchFamily="2" charset="2"/>
              <a:buNone/>
            </a:pPr>
            <a:r>
              <a:rPr lang="zh-CN" altLang="en-US" sz="2400" b="1" smtClean="0">
                <a:latin typeface="宋体" panose="02010600030101010101" pitchFamily="2" charset="-122"/>
              </a:rPr>
              <a:t>   ② </a:t>
            </a:r>
            <a:r>
              <a:rPr lang="zh-CN" altLang="en-US" sz="2400" b="1" smtClean="0"/>
              <a:t>按行序优先时，元素</a:t>
            </a:r>
            <a:r>
              <a:rPr lang="en-US" altLang="zh-CN" sz="2400" b="1" smtClean="0"/>
              <a:t>a[4][6]</a:t>
            </a:r>
            <a:r>
              <a:rPr lang="zh-CN" altLang="en-US" sz="2400" b="1" smtClean="0"/>
              <a:t>起始地址；</a:t>
            </a:r>
          </a:p>
          <a:p>
            <a:pPr marL="0" indent="533400" eaLnBrk="1" hangingPunct="1">
              <a:lnSpc>
                <a:spcPct val="110000"/>
              </a:lnSpc>
              <a:buFont typeface="Wingdings" panose="05000000000000000000" pitchFamily="2" charset="2"/>
              <a:buNone/>
            </a:pPr>
            <a:r>
              <a:rPr lang="zh-CN" altLang="en-US" sz="2400" b="1" smtClean="0">
                <a:latin typeface="宋体" panose="02010600030101010101" pitchFamily="2" charset="-122"/>
              </a:rPr>
              <a:t>   ③ </a:t>
            </a:r>
            <a:r>
              <a:rPr lang="zh-CN" altLang="en-US" sz="2400" b="1" smtClean="0"/>
              <a:t>按行序优先时，元素</a:t>
            </a:r>
            <a:r>
              <a:rPr lang="en-US" altLang="zh-CN" sz="2400" b="1" smtClean="0"/>
              <a:t>a[4][6]</a:t>
            </a:r>
            <a:r>
              <a:rPr lang="zh-CN" altLang="en-US" sz="2400" b="1" smtClean="0"/>
              <a:t>起始地址。</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522" name="Group 2"/>
          <p:cNvGrpSpPr>
            <a:grpSpLocks/>
          </p:cNvGrpSpPr>
          <p:nvPr/>
        </p:nvGrpSpPr>
        <p:grpSpPr bwMode="auto">
          <a:xfrm>
            <a:off x="2124075" y="2900363"/>
            <a:ext cx="4495800" cy="3048000"/>
            <a:chOff x="336" y="2496"/>
            <a:chExt cx="2832" cy="1920"/>
          </a:xfrm>
        </p:grpSpPr>
        <p:sp>
          <p:nvSpPr>
            <p:cNvPr id="107524" name="Rectangle 3"/>
            <p:cNvSpPr>
              <a:spLocks noChangeArrowheads="1"/>
            </p:cNvSpPr>
            <p:nvPr/>
          </p:nvSpPr>
          <p:spPr bwMode="auto">
            <a:xfrm>
              <a:off x="763" y="2496"/>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latin typeface="楷体_GB2312"/>
                  <a:ea typeface="楷体_GB2312"/>
                  <a:cs typeface="楷体_GB2312"/>
                </a:rPr>
                <a:t>0  3  0  0  0  0  0  0</a:t>
              </a:r>
            </a:p>
          </p:txBody>
        </p:sp>
        <p:sp>
          <p:nvSpPr>
            <p:cNvPr id="107525" name="Rectangle 4"/>
            <p:cNvSpPr>
              <a:spLocks noChangeArrowheads="1"/>
            </p:cNvSpPr>
            <p:nvPr/>
          </p:nvSpPr>
          <p:spPr bwMode="auto">
            <a:xfrm>
              <a:off x="769" y="2755"/>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latin typeface="楷体_GB2312"/>
                  <a:ea typeface="楷体_GB2312"/>
                  <a:cs typeface="楷体_GB2312"/>
                </a:rPr>
                <a:t>0  0  0  0  0  0  0  0</a:t>
              </a:r>
            </a:p>
          </p:txBody>
        </p:sp>
        <p:sp>
          <p:nvSpPr>
            <p:cNvPr id="107526" name="Rectangle 5"/>
            <p:cNvSpPr>
              <a:spLocks noChangeArrowheads="1"/>
            </p:cNvSpPr>
            <p:nvPr/>
          </p:nvSpPr>
          <p:spPr bwMode="auto">
            <a:xfrm>
              <a:off x="769" y="3064"/>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latin typeface="楷体_GB2312"/>
                  <a:ea typeface="楷体_GB2312"/>
                  <a:cs typeface="楷体_GB2312"/>
                </a:rPr>
                <a:t>-3 0  0  0  0  0  0  4</a:t>
              </a:r>
            </a:p>
          </p:txBody>
        </p:sp>
        <p:sp>
          <p:nvSpPr>
            <p:cNvPr id="107527" name="Rectangle 6"/>
            <p:cNvSpPr>
              <a:spLocks noChangeArrowheads="1"/>
            </p:cNvSpPr>
            <p:nvPr/>
          </p:nvSpPr>
          <p:spPr bwMode="auto">
            <a:xfrm>
              <a:off x="769" y="3373"/>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latin typeface="楷体_GB2312"/>
                  <a:ea typeface="楷体_GB2312"/>
                  <a:cs typeface="楷体_GB2312"/>
                </a:rPr>
                <a:t>0  0  2  0  0  2  0  0</a:t>
              </a:r>
            </a:p>
          </p:txBody>
        </p:sp>
        <p:sp>
          <p:nvSpPr>
            <p:cNvPr id="107528" name="Rectangle 7"/>
            <p:cNvSpPr>
              <a:spLocks noChangeArrowheads="1"/>
            </p:cNvSpPr>
            <p:nvPr/>
          </p:nvSpPr>
          <p:spPr bwMode="auto">
            <a:xfrm>
              <a:off x="769" y="3661"/>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latin typeface="楷体_GB2312"/>
                  <a:ea typeface="楷体_GB2312"/>
                  <a:cs typeface="楷体_GB2312"/>
                </a:rPr>
                <a:t>0 18  0  0  0  0  0  0</a:t>
              </a:r>
            </a:p>
          </p:txBody>
        </p:sp>
        <p:sp>
          <p:nvSpPr>
            <p:cNvPr id="107529" name="Rectangle 8"/>
            <p:cNvSpPr>
              <a:spLocks noChangeArrowheads="1"/>
            </p:cNvSpPr>
            <p:nvPr/>
          </p:nvSpPr>
          <p:spPr bwMode="auto">
            <a:xfrm>
              <a:off x="769" y="3949"/>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latin typeface="楷体_GB2312"/>
                  <a:ea typeface="楷体_GB2312"/>
                  <a:cs typeface="楷体_GB2312"/>
                </a:rPr>
                <a:t>0  0  0  0  4  0  5  0</a:t>
              </a:r>
            </a:p>
          </p:txBody>
        </p:sp>
        <p:sp>
          <p:nvSpPr>
            <p:cNvPr id="107530" name="AutoShape 9"/>
            <p:cNvSpPr>
              <a:spLocks/>
            </p:cNvSpPr>
            <p:nvPr/>
          </p:nvSpPr>
          <p:spPr bwMode="auto">
            <a:xfrm>
              <a:off x="720" y="2512"/>
              <a:ext cx="68" cy="1904"/>
            </a:xfrm>
            <a:prstGeom prst="leftBracket">
              <a:avLst>
                <a:gd name="adj" fmla="val 23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107531" name="AutoShape 10"/>
            <p:cNvSpPr>
              <a:spLocks/>
            </p:cNvSpPr>
            <p:nvPr/>
          </p:nvSpPr>
          <p:spPr bwMode="auto">
            <a:xfrm>
              <a:off x="3100" y="2496"/>
              <a:ext cx="68" cy="1904"/>
            </a:xfrm>
            <a:prstGeom prst="rightBracket">
              <a:avLst>
                <a:gd name="adj" fmla="val 23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107532" name="Rectangle 11"/>
            <p:cNvSpPr>
              <a:spLocks noChangeArrowheads="1"/>
            </p:cNvSpPr>
            <p:nvPr/>
          </p:nvSpPr>
          <p:spPr bwMode="auto">
            <a:xfrm>
              <a:off x="336" y="3399"/>
              <a:ext cx="38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800">
                  <a:ea typeface="宋体" panose="02010600030101010101" pitchFamily="2" charset="-122"/>
                  <a:cs typeface="楷体_GB2312"/>
                </a:rPr>
                <a:t>A=</a:t>
              </a:r>
            </a:p>
          </p:txBody>
        </p:sp>
        <p:sp>
          <p:nvSpPr>
            <p:cNvPr id="107533" name="Rectangle 12"/>
            <p:cNvSpPr>
              <a:spLocks noChangeArrowheads="1"/>
            </p:cNvSpPr>
            <p:nvPr/>
          </p:nvSpPr>
          <p:spPr bwMode="auto">
            <a:xfrm>
              <a:off x="768" y="4189"/>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400">
                  <a:latin typeface="楷体_GB2312"/>
                  <a:ea typeface="楷体_GB2312"/>
                  <a:cs typeface="楷体_GB2312"/>
                </a:rPr>
                <a:t>0  0 -3  0  0  0  0  0</a:t>
              </a:r>
            </a:p>
          </p:txBody>
        </p:sp>
      </p:grpSp>
      <p:sp>
        <p:nvSpPr>
          <p:cNvPr id="107523" name="Rectangle 13"/>
          <p:cNvSpPr>
            <a:spLocks noGrp="1" noChangeArrowheads="1"/>
          </p:cNvSpPr>
          <p:nvPr>
            <p:ph type="body" idx="1"/>
          </p:nvPr>
        </p:nvSpPr>
        <p:spPr>
          <a:xfrm>
            <a:off x="152400" y="115888"/>
            <a:ext cx="8812213" cy="2592387"/>
          </a:xfrm>
          <a:noFill/>
        </p:spPr>
        <p:txBody>
          <a:bodyPr lIns="92075" tIns="46038" rIns="92075" bIns="46038"/>
          <a:lstStyle/>
          <a:p>
            <a:pPr marL="0" indent="533400" eaLnBrk="1" hangingPunct="1">
              <a:lnSpc>
                <a:spcPct val="110000"/>
              </a:lnSpc>
              <a:buFont typeface="Wingdings" panose="05000000000000000000" pitchFamily="2" charset="2"/>
              <a:buNone/>
            </a:pPr>
            <a:r>
              <a:rPr lang="zh-CN" altLang="en-US" sz="2800" b="1" smtClean="0"/>
              <a:t>⑷  设</a:t>
            </a:r>
            <a:r>
              <a:rPr lang="en-US" altLang="zh-CN" sz="2800" b="1" smtClean="0"/>
              <a:t>A</a:t>
            </a:r>
            <a:r>
              <a:rPr lang="zh-CN" altLang="en-US" sz="2800" b="1" smtClean="0"/>
              <a:t>和</a:t>
            </a:r>
            <a:r>
              <a:rPr lang="en-US" altLang="zh-CN" sz="2800" b="1" smtClean="0"/>
              <a:t>B</a:t>
            </a:r>
            <a:r>
              <a:rPr lang="zh-CN" altLang="en-US" sz="2800" b="1" smtClean="0"/>
              <a:t>是稀疏矩阵，都以三元组作为存储结构，请写出矩阵相加的算法，其结果存放在三元组表</a:t>
            </a:r>
            <a:r>
              <a:rPr lang="en-US" altLang="zh-CN" sz="2800" b="1" smtClean="0"/>
              <a:t>C</a:t>
            </a:r>
            <a:r>
              <a:rPr lang="zh-CN" altLang="en-US" sz="2800" b="1" smtClean="0"/>
              <a:t>中，并分析时间复杂度。</a:t>
            </a:r>
          </a:p>
          <a:p>
            <a:pPr marL="0" indent="533400" eaLnBrk="1" hangingPunct="1">
              <a:lnSpc>
                <a:spcPct val="110000"/>
              </a:lnSpc>
              <a:buFont typeface="Wingdings" panose="05000000000000000000" pitchFamily="2" charset="2"/>
              <a:buNone/>
            </a:pPr>
            <a:r>
              <a:rPr lang="zh-CN" altLang="en-US" sz="2800" b="1" smtClean="0"/>
              <a:t>⑸ 设有稀疏矩阵</a:t>
            </a:r>
            <a:r>
              <a:rPr lang="en-US" altLang="zh-CN" sz="2800" b="1" smtClean="0"/>
              <a:t>B</a:t>
            </a:r>
            <a:r>
              <a:rPr lang="zh-CN" altLang="en-US" sz="2800" b="1" smtClean="0"/>
              <a:t>如下图所示，请画出该稀疏矩阵的三元组表和十字链表存储结构。</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9688" y="0"/>
            <a:ext cx="2398712" cy="515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spcBef>
                <a:spcPct val="0"/>
              </a:spcBef>
              <a:buFontTx/>
              <a:buNone/>
            </a:pPr>
            <a:r>
              <a:rPr lang="zh-CN" altLang="en-US">
                <a:latin typeface="楷体_GB2312"/>
                <a:ea typeface="楷体_GB2312"/>
                <a:cs typeface="楷体_GB2312"/>
              </a:rPr>
              <a:t>一维数组</a:t>
            </a:r>
          </a:p>
        </p:txBody>
      </p:sp>
      <p:sp>
        <p:nvSpPr>
          <p:cNvPr id="766979" name="Rectangle 3"/>
          <p:cNvSpPr>
            <a:spLocks noChangeArrowheads="1"/>
          </p:cNvSpPr>
          <p:nvPr/>
        </p:nvSpPr>
        <p:spPr bwMode="auto">
          <a:xfrm>
            <a:off x="1066800" y="2643188"/>
            <a:ext cx="6781800" cy="685800"/>
          </a:xfrm>
          <a:prstGeom prst="rect">
            <a:avLst/>
          </a:prstGeom>
          <a:solidFill>
            <a:schemeClr val="accent1"/>
          </a:solidFill>
          <a:ln w="38100">
            <a:solidFill>
              <a:srgbClr val="3333CC"/>
            </a:solidFill>
            <a:miter lim="800000"/>
            <a:headEnd/>
            <a:tailEnd/>
          </a:ln>
          <a:effectLst>
            <a:outerShdw dist="107763" dir="2700000" algn="ctr" rotWithShape="0">
              <a:srgbClr val="808080"/>
            </a:outerShdw>
          </a:effectLst>
        </p:spPr>
        <p:txBody>
          <a:bodyPr wrap="none" anchor="ctr"/>
          <a:lstStyle/>
          <a:p>
            <a:pPr algn="ctr" eaLnBrk="1" hangingPunct="1">
              <a:defRPr/>
            </a:pPr>
            <a:endParaRPr lang="zh-CN" altLang="zh-CN" sz="3600" b="0">
              <a:solidFill>
                <a:srgbClr val="3333CC"/>
              </a:solidFill>
              <a:ea typeface="宋体" pitchFamily="2" charset="-122"/>
              <a:cs typeface="+mn-cs"/>
            </a:endParaRPr>
          </a:p>
        </p:txBody>
      </p:sp>
      <p:sp>
        <p:nvSpPr>
          <p:cNvPr id="29700" name="Text Box 4"/>
          <p:cNvSpPr txBox="1">
            <a:spLocks noChangeArrowheads="1"/>
          </p:cNvSpPr>
          <p:nvPr/>
        </p:nvSpPr>
        <p:spPr bwMode="auto">
          <a:xfrm>
            <a:off x="1143000" y="2717800"/>
            <a:ext cx="6661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a:solidFill>
                  <a:srgbClr val="FF3300"/>
                </a:solidFill>
                <a:latin typeface="Arial Narrow" panose="020B0606020202030204" pitchFamily="34" charset="0"/>
              </a:rPr>
              <a:t>35   27    49   18   60    54   77    83   41   02</a:t>
            </a:r>
            <a:endParaRPr lang="en-US" altLang="zh-CN" sz="3600" b="0">
              <a:ea typeface="宋体" panose="02010600030101010101" pitchFamily="2" charset="-122"/>
              <a:cs typeface="楷体_GB2312"/>
            </a:endParaRPr>
          </a:p>
        </p:txBody>
      </p:sp>
      <p:sp>
        <p:nvSpPr>
          <p:cNvPr id="29701" name="Line 5"/>
          <p:cNvSpPr>
            <a:spLocks noChangeShapeType="1"/>
          </p:cNvSpPr>
          <p:nvPr/>
        </p:nvSpPr>
        <p:spPr bwMode="auto">
          <a:xfrm>
            <a:off x="1752600" y="2643188"/>
            <a:ext cx="0" cy="685800"/>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2" name="Line 6"/>
          <p:cNvSpPr>
            <a:spLocks noChangeShapeType="1"/>
          </p:cNvSpPr>
          <p:nvPr/>
        </p:nvSpPr>
        <p:spPr bwMode="auto">
          <a:xfrm>
            <a:off x="2438400" y="2643188"/>
            <a:ext cx="0" cy="685800"/>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3" name="Line 7"/>
          <p:cNvSpPr>
            <a:spLocks noChangeShapeType="1"/>
          </p:cNvSpPr>
          <p:nvPr/>
        </p:nvSpPr>
        <p:spPr bwMode="auto">
          <a:xfrm>
            <a:off x="3124200" y="2643188"/>
            <a:ext cx="0" cy="685800"/>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4" name="Line 8"/>
          <p:cNvSpPr>
            <a:spLocks noChangeShapeType="1"/>
          </p:cNvSpPr>
          <p:nvPr/>
        </p:nvSpPr>
        <p:spPr bwMode="auto">
          <a:xfrm>
            <a:off x="3810000" y="2643188"/>
            <a:ext cx="0" cy="685800"/>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5" name="Line 9"/>
          <p:cNvSpPr>
            <a:spLocks noChangeShapeType="1"/>
          </p:cNvSpPr>
          <p:nvPr/>
        </p:nvSpPr>
        <p:spPr bwMode="auto">
          <a:xfrm>
            <a:off x="4495800" y="2643188"/>
            <a:ext cx="0" cy="685800"/>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6" name="Line 10"/>
          <p:cNvSpPr>
            <a:spLocks noChangeShapeType="1"/>
          </p:cNvSpPr>
          <p:nvPr/>
        </p:nvSpPr>
        <p:spPr bwMode="auto">
          <a:xfrm>
            <a:off x="5181600" y="2643188"/>
            <a:ext cx="0" cy="685800"/>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7" name="Line 11"/>
          <p:cNvSpPr>
            <a:spLocks noChangeShapeType="1"/>
          </p:cNvSpPr>
          <p:nvPr/>
        </p:nvSpPr>
        <p:spPr bwMode="auto">
          <a:xfrm>
            <a:off x="5867400" y="2643188"/>
            <a:ext cx="0" cy="685800"/>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8" name="Line 12"/>
          <p:cNvSpPr>
            <a:spLocks noChangeShapeType="1"/>
          </p:cNvSpPr>
          <p:nvPr/>
        </p:nvSpPr>
        <p:spPr bwMode="auto">
          <a:xfrm>
            <a:off x="6553200" y="2643188"/>
            <a:ext cx="0" cy="685800"/>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9" name="Line 13"/>
          <p:cNvSpPr>
            <a:spLocks noChangeShapeType="1"/>
          </p:cNvSpPr>
          <p:nvPr/>
        </p:nvSpPr>
        <p:spPr bwMode="auto">
          <a:xfrm>
            <a:off x="7239000" y="2643188"/>
            <a:ext cx="0" cy="685800"/>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0" name="Text Box 14"/>
          <p:cNvSpPr txBox="1">
            <a:spLocks noChangeArrowheads="1"/>
          </p:cNvSpPr>
          <p:nvPr/>
        </p:nvSpPr>
        <p:spPr bwMode="auto">
          <a:xfrm>
            <a:off x="990600" y="2063750"/>
            <a:ext cx="6686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a:solidFill>
                  <a:srgbClr val="3333CC"/>
                </a:solidFill>
                <a:ea typeface="宋体" panose="02010600030101010101" pitchFamily="2" charset="-122"/>
                <a:cs typeface="楷体_GB2312"/>
              </a:rPr>
              <a:t>0     1     2     3     4     5    6     7     8     9</a:t>
            </a:r>
          </a:p>
        </p:txBody>
      </p:sp>
      <p:sp>
        <p:nvSpPr>
          <p:cNvPr id="29711" name="AutoShape 15"/>
          <p:cNvSpPr>
            <a:spLocks/>
          </p:cNvSpPr>
          <p:nvPr/>
        </p:nvSpPr>
        <p:spPr bwMode="auto">
          <a:xfrm rot="-5400000">
            <a:off x="1333500" y="3168650"/>
            <a:ext cx="152400" cy="685800"/>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29712" name="AutoShape 16"/>
          <p:cNvSpPr>
            <a:spLocks/>
          </p:cNvSpPr>
          <p:nvPr/>
        </p:nvSpPr>
        <p:spPr bwMode="auto">
          <a:xfrm rot="-5400000">
            <a:off x="2019300" y="3168650"/>
            <a:ext cx="152400" cy="685800"/>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29713" name="AutoShape 17"/>
          <p:cNvSpPr>
            <a:spLocks/>
          </p:cNvSpPr>
          <p:nvPr/>
        </p:nvSpPr>
        <p:spPr bwMode="auto">
          <a:xfrm rot="-5400000">
            <a:off x="2705100" y="3168650"/>
            <a:ext cx="152400" cy="685800"/>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29714" name="AutoShape 18"/>
          <p:cNvSpPr>
            <a:spLocks/>
          </p:cNvSpPr>
          <p:nvPr/>
        </p:nvSpPr>
        <p:spPr bwMode="auto">
          <a:xfrm rot="-5400000">
            <a:off x="3390900" y="3168650"/>
            <a:ext cx="152400" cy="685800"/>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29715" name="AutoShape 19"/>
          <p:cNvSpPr>
            <a:spLocks/>
          </p:cNvSpPr>
          <p:nvPr/>
        </p:nvSpPr>
        <p:spPr bwMode="auto">
          <a:xfrm rot="-5400000">
            <a:off x="4076700" y="3168650"/>
            <a:ext cx="152400" cy="685800"/>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29716" name="AutoShape 20"/>
          <p:cNvSpPr>
            <a:spLocks/>
          </p:cNvSpPr>
          <p:nvPr/>
        </p:nvSpPr>
        <p:spPr bwMode="auto">
          <a:xfrm rot="-5400000">
            <a:off x="4762500" y="3168650"/>
            <a:ext cx="152400" cy="685800"/>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29717" name="AutoShape 21"/>
          <p:cNvSpPr>
            <a:spLocks/>
          </p:cNvSpPr>
          <p:nvPr/>
        </p:nvSpPr>
        <p:spPr bwMode="auto">
          <a:xfrm rot="-5400000">
            <a:off x="5448300" y="3168650"/>
            <a:ext cx="152400" cy="685800"/>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29718" name="AutoShape 22"/>
          <p:cNvSpPr>
            <a:spLocks/>
          </p:cNvSpPr>
          <p:nvPr/>
        </p:nvSpPr>
        <p:spPr bwMode="auto">
          <a:xfrm rot="-5400000">
            <a:off x="6134100" y="3168650"/>
            <a:ext cx="152400" cy="685800"/>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29719" name="AutoShape 23"/>
          <p:cNvSpPr>
            <a:spLocks/>
          </p:cNvSpPr>
          <p:nvPr/>
        </p:nvSpPr>
        <p:spPr bwMode="auto">
          <a:xfrm rot="-5400000">
            <a:off x="6743700" y="3168650"/>
            <a:ext cx="152400" cy="685800"/>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29720" name="AutoShape 24"/>
          <p:cNvSpPr>
            <a:spLocks/>
          </p:cNvSpPr>
          <p:nvPr/>
        </p:nvSpPr>
        <p:spPr bwMode="auto">
          <a:xfrm rot="-5400000">
            <a:off x="7429500" y="3168650"/>
            <a:ext cx="152400" cy="685800"/>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buFontTx/>
              <a:buNone/>
            </a:pPr>
            <a:endParaRPr lang="zh-CN" altLang="en-US" sz="2400">
              <a:ea typeface="楷体_GB2312"/>
              <a:cs typeface="楷体_GB2312"/>
            </a:endParaRPr>
          </a:p>
        </p:txBody>
      </p:sp>
      <p:sp>
        <p:nvSpPr>
          <p:cNvPr id="29721" name="Text Box 25"/>
          <p:cNvSpPr txBox="1">
            <a:spLocks noChangeArrowheads="1"/>
          </p:cNvSpPr>
          <p:nvPr/>
        </p:nvSpPr>
        <p:spPr bwMode="auto">
          <a:xfrm>
            <a:off x="1203325" y="3587750"/>
            <a:ext cx="6696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i="1">
                <a:solidFill>
                  <a:srgbClr val="CC0066"/>
                </a:solidFill>
                <a:ea typeface="宋体" panose="02010600030101010101" pitchFamily="2" charset="-122"/>
                <a:cs typeface="楷体_GB2312"/>
              </a:rPr>
              <a:t>l      l      l     l      l      l     l      l     l      l</a:t>
            </a:r>
            <a:r>
              <a:rPr lang="en-US" altLang="zh-CN" i="1">
                <a:ea typeface="宋体" panose="02010600030101010101" pitchFamily="2" charset="-122"/>
                <a:cs typeface="楷体_GB2312"/>
              </a:rPr>
              <a:t>  </a:t>
            </a:r>
            <a:endParaRPr lang="en-US" altLang="zh-CN" sz="3600" b="0">
              <a:ea typeface="宋体" panose="02010600030101010101" pitchFamily="2" charset="-122"/>
              <a:cs typeface="楷体_GB2312"/>
            </a:endParaRPr>
          </a:p>
        </p:txBody>
      </p:sp>
      <p:sp>
        <p:nvSpPr>
          <p:cNvPr id="29722" name="Rectangle 26"/>
          <p:cNvSpPr>
            <a:spLocks noChangeArrowheads="1"/>
          </p:cNvSpPr>
          <p:nvPr/>
        </p:nvSpPr>
        <p:spPr bwMode="auto">
          <a:xfrm>
            <a:off x="865188" y="4502150"/>
            <a:ext cx="76692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3600">
                <a:solidFill>
                  <a:srgbClr val="CC0066"/>
                </a:solidFill>
                <a:ea typeface="宋体" panose="02010600030101010101" pitchFamily="2" charset="-122"/>
                <a:cs typeface="楷体_GB2312"/>
              </a:rPr>
              <a:t>LOC(</a:t>
            </a:r>
            <a:r>
              <a:rPr lang="en-US" altLang="zh-CN" sz="3600" i="1">
                <a:solidFill>
                  <a:srgbClr val="CC0066"/>
                </a:solidFill>
                <a:ea typeface="宋体" panose="02010600030101010101" pitchFamily="2" charset="-122"/>
                <a:cs typeface="楷体_GB2312"/>
              </a:rPr>
              <a:t>i</a:t>
            </a:r>
            <a:r>
              <a:rPr lang="en-US" altLang="zh-CN" sz="3600">
                <a:solidFill>
                  <a:srgbClr val="CC0066"/>
                </a:solidFill>
                <a:ea typeface="宋体" panose="02010600030101010101" pitchFamily="2" charset="-122"/>
                <a:cs typeface="楷体_GB2312"/>
              </a:rPr>
              <a:t>) = LOC(</a:t>
            </a:r>
            <a:r>
              <a:rPr lang="en-US" altLang="zh-CN" sz="3600" i="1">
                <a:solidFill>
                  <a:srgbClr val="CC0066"/>
                </a:solidFill>
                <a:ea typeface="宋体" panose="02010600030101010101" pitchFamily="2" charset="-122"/>
                <a:cs typeface="楷体_GB2312"/>
              </a:rPr>
              <a:t>i</a:t>
            </a:r>
            <a:r>
              <a:rPr lang="en-US" altLang="zh-CN" sz="3600">
                <a:solidFill>
                  <a:srgbClr val="CC0066"/>
                </a:solidFill>
                <a:latin typeface="宋体" panose="02010600030101010101" pitchFamily="2" charset="-122"/>
                <a:ea typeface="宋体" panose="02010600030101010101" pitchFamily="2" charset="-122"/>
                <a:cs typeface="楷体_GB2312"/>
              </a:rPr>
              <a:t>-</a:t>
            </a:r>
            <a:r>
              <a:rPr lang="en-US" altLang="zh-CN" sz="3600">
                <a:solidFill>
                  <a:srgbClr val="CC0066"/>
                </a:solidFill>
                <a:ea typeface="宋体" panose="02010600030101010101" pitchFamily="2" charset="-122"/>
                <a:cs typeface="楷体_GB2312"/>
              </a:rPr>
              <a:t>1)+</a:t>
            </a:r>
            <a:r>
              <a:rPr lang="en-US" altLang="zh-CN" sz="3600" i="1">
                <a:solidFill>
                  <a:srgbClr val="CC0066"/>
                </a:solidFill>
                <a:ea typeface="宋体" panose="02010600030101010101" pitchFamily="2" charset="-122"/>
                <a:cs typeface="楷体_GB2312"/>
              </a:rPr>
              <a:t>l</a:t>
            </a:r>
            <a:r>
              <a:rPr lang="en-US" altLang="zh-CN" sz="3600">
                <a:solidFill>
                  <a:srgbClr val="CC0066"/>
                </a:solidFill>
                <a:ea typeface="宋体" panose="02010600030101010101" pitchFamily="2" charset="-122"/>
                <a:cs typeface="楷体_GB2312"/>
              </a:rPr>
              <a:t> = </a:t>
            </a:r>
            <a:r>
              <a:rPr lang="en-US" altLang="zh-CN" sz="3600" i="1">
                <a:solidFill>
                  <a:srgbClr val="CC0066"/>
                </a:solidFill>
                <a:ea typeface="宋体" panose="02010600030101010101" pitchFamily="2" charset="-122"/>
                <a:cs typeface="楷体_GB2312"/>
              </a:rPr>
              <a:t>a</a:t>
            </a:r>
            <a:r>
              <a:rPr lang="en-US" altLang="zh-CN" sz="3600">
                <a:solidFill>
                  <a:srgbClr val="CC0066"/>
                </a:solidFill>
                <a:ea typeface="宋体" panose="02010600030101010101" pitchFamily="2" charset="-122"/>
                <a:cs typeface="楷体_GB2312"/>
              </a:rPr>
              <a:t>+</a:t>
            </a:r>
            <a:r>
              <a:rPr lang="en-US" altLang="zh-CN" sz="3600" i="1">
                <a:solidFill>
                  <a:srgbClr val="CC0066"/>
                </a:solidFill>
                <a:ea typeface="宋体" panose="02010600030101010101" pitchFamily="2" charset="-122"/>
                <a:cs typeface="楷体_GB2312"/>
              </a:rPr>
              <a:t>i</a:t>
            </a:r>
            <a:r>
              <a:rPr lang="en-US" altLang="zh-CN" sz="3600">
                <a:solidFill>
                  <a:srgbClr val="CC0066"/>
                </a:solidFill>
                <a:ea typeface="宋体" panose="02010600030101010101" pitchFamily="2" charset="-122"/>
                <a:cs typeface="楷体_GB2312"/>
              </a:rPr>
              <a:t>*</a:t>
            </a:r>
            <a:r>
              <a:rPr lang="en-US" altLang="zh-CN" sz="3600" i="1">
                <a:solidFill>
                  <a:srgbClr val="CC0066"/>
                </a:solidFill>
                <a:ea typeface="宋体" panose="02010600030101010101" pitchFamily="2" charset="-122"/>
                <a:cs typeface="楷体_GB2312"/>
              </a:rPr>
              <a:t>l</a:t>
            </a:r>
            <a:endParaRPr lang="en-US" altLang="zh-CN" sz="3600" b="0">
              <a:solidFill>
                <a:srgbClr val="CC0066"/>
              </a:solidFill>
              <a:ea typeface="宋体" panose="02010600030101010101" pitchFamily="2" charset="-122"/>
              <a:cs typeface="楷体_GB2312"/>
            </a:endParaRPr>
          </a:p>
        </p:txBody>
      </p:sp>
      <p:sp>
        <p:nvSpPr>
          <p:cNvPr id="29723" name="AutoShape 27"/>
          <p:cNvSpPr>
            <a:spLocks/>
          </p:cNvSpPr>
          <p:nvPr/>
        </p:nvSpPr>
        <p:spPr bwMode="auto">
          <a:xfrm>
            <a:off x="2819400" y="844550"/>
            <a:ext cx="152400" cy="1143000"/>
          </a:xfrm>
          <a:prstGeom prst="leftBrace">
            <a:avLst>
              <a:gd name="adj1" fmla="val 62500"/>
              <a:gd name="adj2" fmla="val 50000"/>
            </a:avLst>
          </a:prstGeom>
          <a:noFill/>
          <a:ln w="38100">
            <a:solidFill>
              <a:srgbClr val="CC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endParaRPr lang="zh-CN" altLang="zh-CN" sz="3600" b="0">
              <a:solidFill>
                <a:schemeClr val="bg2"/>
              </a:solidFill>
              <a:ea typeface="宋体" panose="02010600030101010101" pitchFamily="2" charset="-122"/>
              <a:cs typeface="楷体_GB2312"/>
            </a:endParaRPr>
          </a:p>
        </p:txBody>
      </p:sp>
      <p:sp>
        <p:nvSpPr>
          <p:cNvPr id="29724" name="Rectangle 28"/>
          <p:cNvSpPr>
            <a:spLocks noChangeArrowheads="1"/>
          </p:cNvSpPr>
          <p:nvPr/>
        </p:nvSpPr>
        <p:spPr bwMode="auto">
          <a:xfrm>
            <a:off x="762000" y="104140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3600">
                <a:solidFill>
                  <a:srgbClr val="CC0066"/>
                </a:solidFill>
                <a:ea typeface="宋体" panose="02010600030101010101" pitchFamily="2" charset="-122"/>
                <a:cs typeface="楷体_GB2312"/>
              </a:rPr>
              <a:t>LOC(</a:t>
            </a:r>
            <a:r>
              <a:rPr lang="en-US" altLang="zh-CN" sz="3600" i="1">
                <a:solidFill>
                  <a:srgbClr val="CC0066"/>
                </a:solidFill>
                <a:ea typeface="宋体" panose="02010600030101010101" pitchFamily="2" charset="-122"/>
                <a:cs typeface="楷体_GB2312"/>
              </a:rPr>
              <a:t>i</a:t>
            </a:r>
            <a:r>
              <a:rPr lang="en-US" altLang="zh-CN" sz="3600">
                <a:solidFill>
                  <a:srgbClr val="CC0066"/>
                </a:solidFill>
                <a:ea typeface="宋体" panose="02010600030101010101" pitchFamily="2" charset="-122"/>
                <a:cs typeface="楷体_GB2312"/>
              </a:rPr>
              <a:t>) =</a:t>
            </a:r>
            <a:r>
              <a:rPr lang="en-US" altLang="zh-CN" sz="3600">
                <a:solidFill>
                  <a:schemeClr val="bg2"/>
                </a:solidFill>
                <a:ea typeface="宋体" panose="02010600030101010101" pitchFamily="2" charset="-122"/>
                <a:cs typeface="楷体_GB2312"/>
              </a:rPr>
              <a:t> </a:t>
            </a:r>
            <a:endParaRPr lang="en-US" altLang="zh-CN" sz="3600" b="0">
              <a:ea typeface="宋体" panose="02010600030101010101" pitchFamily="2" charset="-122"/>
              <a:cs typeface="楷体_GB2312"/>
            </a:endParaRPr>
          </a:p>
        </p:txBody>
      </p:sp>
      <p:sp>
        <p:nvSpPr>
          <p:cNvPr id="29725" name="Rectangle 29"/>
          <p:cNvSpPr>
            <a:spLocks noChangeArrowheads="1"/>
          </p:cNvSpPr>
          <p:nvPr/>
        </p:nvSpPr>
        <p:spPr bwMode="auto">
          <a:xfrm>
            <a:off x="3048000" y="1422400"/>
            <a:ext cx="525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3600">
                <a:solidFill>
                  <a:srgbClr val="CC0066"/>
                </a:solidFill>
                <a:ea typeface="宋体" panose="02010600030101010101" pitchFamily="2" charset="-122"/>
                <a:cs typeface="楷体_GB2312"/>
              </a:rPr>
              <a:t>LOC(</a:t>
            </a:r>
            <a:r>
              <a:rPr lang="en-US" altLang="zh-CN" sz="3600" i="1">
                <a:solidFill>
                  <a:srgbClr val="CC0066"/>
                </a:solidFill>
                <a:ea typeface="宋体" panose="02010600030101010101" pitchFamily="2" charset="-122"/>
                <a:cs typeface="楷体_GB2312"/>
              </a:rPr>
              <a:t>i</a:t>
            </a:r>
            <a:r>
              <a:rPr lang="en-US" altLang="zh-CN" sz="3600">
                <a:solidFill>
                  <a:srgbClr val="CC0066"/>
                </a:solidFill>
                <a:latin typeface="宋体" panose="02010600030101010101" pitchFamily="2" charset="-122"/>
                <a:ea typeface="宋体" panose="02010600030101010101" pitchFamily="2" charset="-122"/>
                <a:cs typeface="楷体_GB2312"/>
              </a:rPr>
              <a:t>-</a:t>
            </a:r>
            <a:r>
              <a:rPr lang="en-US" altLang="zh-CN" sz="3600">
                <a:solidFill>
                  <a:srgbClr val="CC0066"/>
                </a:solidFill>
                <a:ea typeface="宋体" panose="02010600030101010101" pitchFamily="2" charset="-122"/>
                <a:cs typeface="楷体_GB2312"/>
              </a:rPr>
              <a:t>1)+</a:t>
            </a:r>
            <a:r>
              <a:rPr lang="en-US" altLang="zh-CN" sz="3600" i="1">
                <a:solidFill>
                  <a:srgbClr val="CC0066"/>
                </a:solidFill>
                <a:ea typeface="宋体" panose="02010600030101010101" pitchFamily="2" charset="-122"/>
                <a:cs typeface="楷体_GB2312"/>
              </a:rPr>
              <a:t>l</a:t>
            </a:r>
            <a:r>
              <a:rPr lang="en-US" altLang="zh-CN" sz="3600">
                <a:solidFill>
                  <a:srgbClr val="CC0066"/>
                </a:solidFill>
                <a:ea typeface="宋体" panose="02010600030101010101" pitchFamily="2" charset="-122"/>
                <a:cs typeface="楷体_GB2312"/>
              </a:rPr>
              <a:t> = </a:t>
            </a:r>
            <a:r>
              <a:rPr lang="en-US" altLang="zh-CN" sz="3600" i="1">
                <a:solidFill>
                  <a:srgbClr val="CC0066"/>
                </a:solidFill>
                <a:ea typeface="宋体" panose="02010600030101010101" pitchFamily="2" charset="-122"/>
                <a:cs typeface="楷体_GB2312"/>
              </a:rPr>
              <a:t>a</a:t>
            </a:r>
            <a:r>
              <a:rPr lang="en-US" altLang="zh-CN" sz="3600">
                <a:solidFill>
                  <a:srgbClr val="CC0066"/>
                </a:solidFill>
                <a:ea typeface="宋体" panose="02010600030101010101" pitchFamily="2" charset="-122"/>
                <a:cs typeface="楷体_GB2312"/>
              </a:rPr>
              <a:t>+</a:t>
            </a:r>
            <a:r>
              <a:rPr lang="en-US" altLang="zh-CN" sz="3600" i="1">
                <a:solidFill>
                  <a:srgbClr val="CC0066"/>
                </a:solidFill>
                <a:ea typeface="宋体" panose="02010600030101010101" pitchFamily="2" charset="-122"/>
                <a:cs typeface="楷体_GB2312"/>
              </a:rPr>
              <a:t>i</a:t>
            </a:r>
            <a:r>
              <a:rPr lang="en-US" altLang="zh-CN" sz="3600">
                <a:solidFill>
                  <a:srgbClr val="CC0066"/>
                </a:solidFill>
                <a:ea typeface="宋体" panose="02010600030101010101" pitchFamily="2" charset="-122"/>
                <a:cs typeface="楷体_GB2312"/>
              </a:rPr>
              <a:t>*</a:t>
            </a:r>
            <a:r>
              <a:rPr lang="en-US" altLang="zh-CN" sz="3600" i="1">
                <a:solidFill>
                  <a:srgbClr val="CC0066"/>
                </a:solidFill>
                <a:ea typeface="宋体" panose="02010600030101010101" pitchFamily="2" charset="-122"/>
                <a:cs typeface="楷体_GB2312"/>
              </a:rPr>
              <a:t>l,  i &gt; 0</a:t>
            </a:r>
            <a:r>
              <a:rPr lang="en-US" altLang="zh-CN" sz="3600" i="1">
                <a:solidFill>
                  <a:schemeClr val="bg2"/>
                </a:solidFill>
                <a:ea typeface="宋体" panose="02010600030101010101" pitchFamily="2" charset="-122"/>
                <a:cs typeface="楷体_GB2312"/>
              </a:rPr>
              <a:t> </a:t>
            </a:r>
            <a:endParaRPr lang="en-US" altLang="zh-CN" sz="3600" b="0">
              <a:ea typeface="宋体" panose="02010600030101010101" pitchFamily="2" charset="-122"/>
              <a:cs typeface="楷体_GB2312"/>
            </a:endParaRPr>
          </a:p>
        </p:txBody>
      </p:sp>
      <p:sp>
        <p:nvSpPr>
          <p:cNvPr id="29726" name="Text Box 30"/>
          <p:cNvSpPr txBox="1">
            <a:spLocks noChangeArrowheads="1"/>
          </p:cNvSpPr>
          <p:nvPr/>
        </p:nvSpPr>
        <p:spPr bwMode="auto">
          <a:xfrm>
            <a:off x="3048000" y="692150"/>
            <a:ext cx="297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3600" i="1">
                <a:solidFill>
                  <a:srgbClr val="CC0066"/>
                </a:solidFill>
                <a:ea typeface="宋体" panose="02010600030101010101" pitchFamily="2" charset="-122"/>
                <a:cs typeface="楷体_GB2312"/>
              </a:rPr>
              <a:t>a,         i </a:t>
            </a:r>
            <a:r>
              <a:rPr lang="en-US" altLang="zh-CN" sz="3600">
                <a:solidFill>
                  <a:srgbClr val="CC0066"/>
                </a:solidFill>
                <a:ea typeface="宋体" panose="02010600030101010101" pitchFamily="2" charset="-122"/>
                <a:cs typeface="楷体_GB2312"/>
              </a:rPr>
              <a:t>= 0</a:t>
            </a:r>
            <a:r>
              <a:rPr lang="en-US" altLang="zh-CN" sz="3600" b="0" i="1">
                <a:solidFill>
                  <a:srgbClr val="3333CC"/>
                </a:solidFill>
                <a:ea typeface="宋体" panose="02010600030101010101" pitchFamily="2" charset="-122"/>
                <a:cs typeface="楷体_GB2312"/>
              </a:rPr>
              <a:t>     </a:t>
            </a:r>
            <a:endParaRPr lang="en-US" altLang="zh-CN" sz="3600" b="0">
              <a:ea typeface="宋体" panose="02010600030101010101" pitchFamily="2" charset="-122"/>
              <a:cs typeface="楷体_GB2312"/>
            </a:endParaRPr>
          </a:p>
        </p:txBody>
      </p:sp>
      <p:sp>
        <p:nvSpPr>
          <p:cNvPr id="29727" name="Line 31"/>
          <p:cNvSpPr>
            <a:spLocks noChangeShapeType="1"/>
          </p:cNvSpPr>
          <p:nvPr/>
        </p:nvSpPr>
        <p:spPr bwMode="auto">
          <a:xfrm flipV="1">
            <a:off x="4648200" y="3511550"/>
            <a:ext cx="0" cy="838200"/>
          </a:xfrm>
          <a:prstGeom prst="line">
            <a:avLst/>
          </a:prstGeom>
          <a:noFill/>
          <a:ln w="3810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8" name="Text Box 32"/>
          <p:cNvSpPr txBox="1">
            <a:spLocks noChangeArrowheads="1"/>
          </p:cNvSpPr>
          <p:nvPr/>
        </p:nvSpPr>
        <p:spPr bwMode="auto">
          <a:xfrm>
            <a:off x="4648200" y="4044950"/>
            <a:ext cx="1047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i="1">
                <a:solidFill>
                  <a:schemeClr val="accent2"/>
                </a:solidFill>
                <a:ea typeface="宋体" panose="02010600030101010101" pitchFamily="2" charset="-122"/>
                <a:cs typeface="楷体_GB2312"/>
              </a:rPr>
              <a:t>a+i*l</a:t>
            </a:r>
            <a:endParaRPr lang="en-US" altLang="zh-CN" sz="2400" b="0">
              <a:ea typeface="宋体" panose="02010600030101010101" pitchFamily="2" charset="-122"/>
              <a:cs typeface="楷体_GB2312"/>
            </a:endParaRPr>
          </a:p>
        </p:txBody>
      </p:sp>
      <p:sp>
        <p:nvSpPr>
          <p:cNvPr id="29729" name="Text Box 33"/>
          <p:cNvSpPr txBox="1">
            <a:spLocks noChangeArrowheads="1"/>
          </p:cNvSpPr>
          <p:nvPr/>
        </p:nvSpPr>
        <p:spPr bwMode="auto">
          <a:xfrm>
            <a:off x="577850" y="25654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3600" i="1">
                <a:solidFill>
                  <a:schemeClr val="accent2"/>
                </a:solidFill>
                <a:ea typeface="宋体" panose="02010600030101010101" pitchFamily="2" charset="-122"/>
                <a:cs typeface="楷体_GB2312"/>
              </a:rPr>
              <a:t>a</a:t>
            </a:r>
            <a:endParaRPr lang="en-US" altLang="zh-CN" sz="2400" b="0">
              <a:ea typeface="宋体" panose="02010600030101010101" pitchFamily="2" charset="-122"/>
              <a:cs typeface="楷体_GB231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p:nvPr>
        </p:nvSpPr>
        <p:spPr>
          <a:xfrm>
            <a:off x="152400" y="152400"/>
            <a:ext cx="8812213" cy="6516688"/>
          </a:xfrm>
        </p:spPr>
        <p:txBody>
          <a:bodyPr/>
          <a:lstStyle/>
          <a:p>
            <a:pPr marL="0" indent="0" eaLnBrk="1" hangingPunct="1">
              <a:lnSpc>
                <a:spcPct val="110000"/>
              </a:lnSpc>
              <a:buFont typeface="Wingdings" panose="05000000000000000000" pitchFamily="2" charset="2"/>
              <a:buNone/>
            </a:pPr>
            <a:r>
              <a:rPr lang="en-US" altLang="zh-CN" sz="2000" b="1" smtClean="0">
                <a:solidFill>
                  <a:schemeClr val="tx2"/>
                </a:solidFill>
              </a:rPr>
              <a:t>2</a:t>
            </a:r>
            <a:r>
              <a:rPr lang="en-US" altLang="zh-CN" sz="2000" b="1" smtClean="0">
                <a:solidFill>
                  <a:schemeClr val="tx2"/>
                </a:solidFill>
                <a:latin typeface="宋体" panose="02010600030101010101" pitchFamily="2" charset="-122"/>
              </a:rPr>
              <a:t>  </a:t>
            </a:r>
            <a:r>
              <a:rPr lang="zh-CN" altLang="en-US" sz="2000" b="1" smtClean="0">
                <a:solidFill>
                  <a:schemeClr val="tx2"/>
                </a:solidFill>
                <a:latin typeface="楷体_GB2312"/>
                <a:ea typeface="楷体_GB2312"/>
                <a:cs typeface="楷体_GB2312"/>
              </a:rPr>
              <a:t>二维数组</a:t>
            </a:r>
          </a:p>
          <a:p>
            <a:pPr marL="0" indent="0" eaLnBrk="1" hangingPunct="1">
              <a:lnSpc>
                <a:spcPct val="110000"/>
              </a:lnSpc>
              <a:buFont typeface="Wingdings" panose="05000000000000000000" pitchFamily="2" charset="2"/>
              <a:buNone/>
            </a:pPr>
            <a:r>
              <a:rPr lang="zh-CN" altLang="en-US" sz="2000" b="1" smtClean="0">
                <a:latin typeface="宋体" panose="02010600030101010101" pitchFamily="2" charset="-122"/>
              </a:rPr>
              <a:t>  将</a:t>
            </a:r>
            <a:r>
              <a:rPr lang="zh-CN" altLang="en-US" sz="2000" b="1" smtClean="0">
                <a:solidFill>
                  <a:schemeClr val="folHlink"/>
                </a:solidFill>
                <a:latin typeface="宋体" panose="02010600030101010101" pitchFamily="2" charset="-122"/>
              </a:rPr>
              <a:t>二维数组看成是一个定长的线性表</a:t>
            </a:r>
            <a:r>
              <a:rPr lang="zh-CN" altLang="en-US" sz="2000" smtClean="0">
                <a:latin typeface="宋体" panose="02010600030101010101" pitchFamily="2" charset="-122"/>
              </a:rPr>
              <a:t>，</a:t>
            </a:r>
            <a:r>
              <a:rPr lang="zh-CN" altLang="en-US" sz="2000" b="1" smtClean="0">
                <a:latin typeface="宋体" panose="02010600030101010101" pitchFamily="2" charset="-122"/>
              </a:rPr>
              <a:t>其</a:t>
            </a:r>
            <a:r>
              <a:rPr lang="zh-CN" altLang="en-US" sz="2000" b="1" smtClean="0">
                <a:solidFill>
                  <a:schemeClr val="folHlink"/>
                </a:solidFill>
                <a:latin typeface="宋体" panose="02010600030101010101" pitchFamily="2" charset="-122"/>
              </a:rPr>
              <a:t>每个元素又是一个定长的线性表</a:t>
            </a:r>
            <a:r>
              <a:rPr lang="zh-CN" altLang="en-US" sz="2000" b="1" smtClean="0">
                <a:latin typeface="宋体" panose="02010600030101010101" pitchFamily="2" charset="-122"/>
              </a:rPr>
              <a:t>。</a:t>
            </a:r>
          </a:p>
          <a:p>
            <a:pPr marL="0" indent="0" eaLnBrk="1" hangingPunct="1">
              <a:lnSpc>
                <a:spcPct val="110000"/>
              </a:lnSpc>
              <a:buFont typeface="Wingdings" panose="05000000000000000000" pitchFamily="2" charset="2"/>
              <a:buNone/>
            </a:pPr>
            <a:r>
              <a:rPr lang="zh-CN" altLang="en-US" sz="2000" smtClean="0">
                <a:latin typeface="宋体" panose="02010600030101010101" pitchFamily="2" charset="-122"/>
              </a:rPr>
              <a:t>  </a:t>
            </a:r>
            <a:r>
              <a:rPr lang="zh-CN" altLang="en-US" sz="2000" b="1" smtClean="0">
                <a:latin typeface="宋体" panose="02010600030101010101" pitchFamily="2" charset="-122"/>
              </a:rPr>
              <a:t>设二维数组</a:t>
            </a:r>
            <a:r>
              <a:rPr lang="en-US" altLang="zh-CN" sz="2000" b="1" smtClean="0"/>
              <a:t>A=(a</a:t>
            </a:r>
            <a:r>
              <a:rPr lang="en-US" altLang="zh-CN" sz="2000" b="1" baseline="-25000" smtClean="0"/>
              <a:t>ij</a:t>
            </a:r>
            <a:r>
              <a:rPr lang="en-US" altLang="zh-CN" sz="2000" b="1" smtClean="0"/>
              <a:t>)</a:t>
            </a:r>
            <a:r>
              <a:rPr lang="en-US" altLang="zh-CN" sz="2000" b="1" baseline="-25000" smtClean="0"/>
              <a:t>m</a:t>
            </a:r>
            <a:r>
              <a:rPr lang="en-US" altLang="zh-CN" sz="2000" b="1" baseline="-25000" smtClean="0">
                <a:sym typeface="Symbol" panose="05050102010706020507" pitchFamily="18" charset="2"/>
              </a:rPr>
              <a:t></a:t>
            </a:r>
            <a:r>
              <a:rPr lang="en-US" altLang="zh-CN" sz="2000" b="1" baseline="-25000" smtClean="0"/>
              <a:t>n</a:t>
            </a:r>
            <a:r>
              <a:rPr lang="zh-CN" altLang="en-US" sz="2000" b="1" smtClean="0">
                <a:latin typeface="宋体" panose="02010600030101010101" pitchFamily="2" charset="-122"/>
              </a:rPr>
              <a:t>，则</a:t>
            </a:r>
          </a:p>
          <a:p>
            <a:pPr marL="0" indent="0" eaLnBrk="1" hangingPunct="1">
              <a:lnSpc>
                <a:spcPct val="110000"/>
              </a:lnSpc>
              <a:buFont typeface="Wingdings" panose="05000000000000000000" pitchFamily="2" charset="2"/>
              <a:buNone/>
            </a:pPr>
            <a:r>
              <a:rPr lang="zh-CN" altLang="en-US" sz="2000" b="1" smtClean="0">
                <a:latin typeface="宋体" panose="02010600030101010101" pitchFamily="2" charset="-122"/>
              </a:rPr>
              <a:t>    </a:t>
            </a:r>
            <a:r>
              <a:rPr lang="zh-CN" altLang="en-US" sz="2000" b="1" smtClean="0"/>
              <a:t> </a:t>
            </a:r>
            <a:r>
              <a:rPr lang="en-US" altLang="zh-CN" sz="2000" b="1" smtClean="0"/>
              <a:t>A=(</a:t>
            </a:r>
            <a:r>
              <a:rPr lang="en-US" altLang="zh-CN" sz="2000" b="1" smtClean="0">
                <a:cs typeface="Courier New" panose="02070309020205020404" pitchFamily="49" charset="0"/>
                <a:sym typeface="Kingsoft Phonetic Plain" pitchFamily="2" charset="2"/>
              </a:rPr>
              <a:t>α</a:t>
            </a:r>
            <a:r>
              <a:rPr lang="en-US" altLang="zh-CN" sz="2000" b="1" baseline="-25000" smtClean="0">
                <a:cs typeface="Courier New" panose="02070309020205020404" pitchFamily="49" charset="0"/>
                <a:sym typeface="Kingsoft Phonetic Plain" pitchFamily="2" charset="2"/>
              </a:rPr>
              <a:t>1</a:t>
            </a:r>
            <a:r>
              <a:rPr lang="zh-CN" altLang="en-US" sz="2000" b="1" smtClean="0">
                <a:latin typeface="宋体" panose="02010600030101010101" pitchFamily="2" charset="-122"/>
              </a:rPr>
              <a:t>，</a:t>
            </a:r>
            <a:r>
              <a:rPr lang="en-US" altLang="zh-CN" sz="2000" b="1" smtClean="0">
                <a:cs typeface="Courier New" panose="02070309020205020404" pitchFamily="49" charset="0"/>
                <a:sym typeface="Kingsoft Phonetic Plain" pitchFamily="2" charset="2"/>
              </a:rPr>
              <a:t>α</a:t>
            </a:r>
            <a:r>
              <a:rPr lang="en-US" altLang="zh-CN" sz="2000" b="1" baseline="-25000" smtClean="0">
                <a:cs typeface="Courier New" panose="02070309020205020404" pitchFamily="49" charset="0"/>
                <a:sym typeface="Kingsoft Phonetic Plain" pitchFamily="2" charset="2"/>
              </a:rPr>
              <a:t>2</a:t>
            </a:r>
            <a:r>
              <a:rPr lang="zh-CN" altLang="en-US" sz="2000" b="1" smtClean="0">
                <a:latin typeface="宋体" panose="02010600030101010101" pitchFamily="2" charset="-122"/>
              </a:rPr>
              <a:t>，</a:t>
            </a:r>
            <a:r>
              <a:rPr lang="en-US" altLang="zh-CN" sz="2000" b="1" smtClean="0">
                <a:ea typeface="Arial Unicode MS" pitchFamily="34" charset="-122"/>
              </a:rPr>
              <a:t>…</a:t>
            </a:r>
            <a:r>
              <a:rPr lang="zh-CN" altLang="en-US" sz="2000" b="1" smtClean="0">
                <a:latin typeface="宋体" panose="02010600030101010101" pitchFamily="2" charset="-122"/>
              </a:rPr>
              <a:t>，</a:t>
            </a:r>
            <a:r>
              <a:rPr lang="en-US" altLang="zh-CN" sz="2000" b="1" smtClean="0">
                <a:cs typeface="Courier New" panose="02070309020205020404" pitchFamily="49" charset="0"/>
                <a:sym typeface="Kingsoft Phonetic Plain" pitchFamily="2" charset="2"/>
              </a:rPr>
              <a:t>α</a:t>
            </a:r>
            <a:r>
              <a:rPr lang="en-US" altLang="zh-CN" sz="2000" b="1" baseline="-25000" smtClean="0">
                <a:cs typeface="Courier New" panose="02070309020205020404" pitchFamily="49" charset="0"/>
                <a:sym typeface="Kingsoft Phonetic Plain" pitchFamily="2" charset="2"/>
              </a:rPr>
              <a:t>p</a:t>
            </a:r>
            <a:r>
              <a:rPr lang="en-US" altLang="zh-CN" sz="2000" b="1" smtClean="0"/>
              <a:t>)    (p=m</a:t>
            </a:r>
            <a:r>
              <a:rPr lang="zh-CN" altLang="en-US" sz="2000" b="1" smtClean="0"/>
              <a:t>或</a:t>
            </a:r>
            <a:r>
              <a:rPr lang="en-US" altLang="zh-CN" sz="2000" b="1" smtClean="0"/>
              <a:t>n)</a:t>
            </a:r>
          </a:p>
          <a:p>
            <a:pPr marL="0" indent="0" eaLnBrk="1" hangingPunct="1">
              <a:lnSpc>
                <a:spcPct val="110000"/>
              </a:lnSpc>
              <a:buFont typeface="Wingdings" panose="05000000000000000000" pitchFamily="2" charset="2"/>
              <a:buNone/>
            </a:pPr>
            <a:r>
              <a:rPr lang="zh-CN" altLang="en-US" sz="2000" b="1" smtClean="0">
                <a:latin typeface="宋体" panose="02010600030101010101" pitchFamily="2" charset="-122"/>
              </a:rPr>
              <a:t>其中每个数据元素</a:t>
            </a:r>
            <a:r>
              <a:rPr lang="en-US" altLang="zh-CN" sz="2000" b="1" smtClean="0">
                <a:cs typeface="Courier New" panose="02070309020205020404" pitchFamily="49" charset="0"/>
                <a:sym typeface="Kingsoft Phonetic Plain" pitchFamily="2" charset="2"/>
              </a:rPr>
              <a:t>α</a:t>
            </a:r>
            <a:r>
              <a:rPr lang="en-US" altLang="zh-CN" sz="2000" b="1" baseline="-25000" smtClean="0">
                <a:cs typeface="Courier New" panose="02070309020205020404" pitchFamily="49" charset="0"/>
                <a:sym typeface="Kingsoft Phonetic Plain" pitchFamily="2" charset="2"/>
              </a:rPr>
              <a:t>j</a:t>
            </a:r>
            <a:r>
              <a:rPr lang="zh-CN" altLang="en-US" sz="2000" b="1" smtClean="0">
                <a:latin typeface="宋体" panose="02010600030101010101" pitchFamily="2" charset="-122"/>
              </a:rPr>
              <a:t>是一个列向量</a:t>
            </a:r>
            <a:r>
              <a:rPr lang="en-US" altLang="zh-CN" sz="2000" b="1" smtClean="0"/>
              <a:t>(</a:t>
            </a:r>
            <a:r>
              <a:rPr lang="zh-CN" altLang="en-US" sz="2000" b="1" smtClean="0">
                <a:latin typeface="宋体" panose="02010600030101010101" pitchFamily="2" charset="-122"/>
              </a:rPr>
              <a:t>线性表</a:t>
            </a:r>
            <a:r>
              <a:rPr lang="en-US" altLang="zh-CN" sz="2000" b="1" smtClean="0"/>
              <a:t>) </a:t>
            </a:r>
            <a:r>
              <a:rPr lang="zh-CN" altLang="en-US" sz="2000" b="1" smtClean="0"/>
              <a:t>：</a:t>
            </a:r>
          </a:p>
          <a:p>
            <a:pPr marL="0" indent="0" eaLnBrk="1" hangingPunct="1">
              <a:lnSpc>
                <a:spcPct val="110000"/>
              </a:lnSpc>
              <a:buFont typeface="Wingdings" panose="05000000000000000000" pitchFamily="2" charset="2"/>
              <a:buNone/>
            </a:pPr>
            <a:r>
              <a:rPr lang="zh-CN" altLang="en-US" sz="2000" b="1" smtClean="0">
                <a:cs typeface="Courier New" panose="02070309020205020404" pitchFamily="49" charset="0"/>
                <a:sym typeface="Kingsoft Phonetic Plain" pitchFamily="2" charset="2"/>
              </a:rPr>
              <a:t>         </a:t>
            </a:r>
            <a:r>
              <a:rPr lang="en-US" altLang="zh-CN" sz="2000" b="1" smtClean="0">
                <a:cs typeface="Courier New" panose="02070309020205020404" pitchFamily="49" charset="0"/>
                <a:sym typeface="Kingsoft Phonetic Plain" pitchFamily="2" charset="2"/>
              </a:rPr>
              <a:t>α</a:t>
            </a:r>
            <a:r>
              <a:rPr lang="en-US" altLang="zh-CN" sz="2000" b="1" baseline="-25000" smtClean="0">
                <a:cs typeface="Courier New" panose="02070309020205020404" pitchFamily="49" charset="0"/>
                <a:sym typeface="Kingsoft Phonetic Plain" pitchFamily="2" charset="2"/>
              </a:rPr>
              <a:t>j </a:t>
            </a:r>
            <a:r>
              <a:rPr lang="en-US" altLang="zh-CN" sz="2000" b="1" smtClean="0">
                <a:cs typeface="Courier New" panose="02070309020205020404" pitchFamily="49" charset="0"/>
                <a:sym typeface="Kingsoft Phonetic Plain" pitchFamily="2" charset="2"/>
              </a:rPr>
              <a:t>=(</a:t>
            </a:r>
            <a:r>
              <a:rPr lang="en-US" altLang="zh-CN" sz="2000" b="1" smtClean="0"/>
              <a:t>a</a:t>
            </a:r>
            <a:r>
              <a:rPr lang="en-US" altLang="zh-CN" sz="2000" b="1" baseline="-25000" smtClean="0"/>
              <a:t>1j </a:t>
            </a:r>
            <a:r>
              <a:rPr lang="zh-CN" altLang="en-US" sz="2000" b="1" smtClean="0">
                <a:latin typeface="宋体" panose="02010600030101010101" pitchFamily="2" charset="-122"/>
              </a:rPr>
              <a:t>，</a:t>
            </a:r>
            <a:r>
              <a:rPr lang="en-US" altLang="zh-CN" sz="2000" b="1" smtClean="0"/>
              <a:t>a</a:t>
            </a:r>
            <a:r>
              <a:rPr lang="en-US" altLang="zh-CN" sz="2000" b="1" baseline="-25000" smtClean="0"/>
              <a:t>2j </a:t>
            </a:r>
            <a:r>
              <a:rPr lang="zh-CN" altLang="en-US" sz="2000" b="1" smtClean="0">
                <a:latin typeface="宋体" panose="02010600030101010101" pitchFamily="2" charset="-122"/>
              </a:rPr>
              <a:t>，</a:t>
            </a:r>
            <a:r>
              <a:rPr lang="en-US" altLang="zh-CN" sz="2000" b="1" smtClean="0">
                <a:ea typeface="Arial Unicode MS" pitchFamily="34" charset="-122"/>
              </a:rPr>
              <a:t>…</a:t>
            </a:r>
            <a:r>
              <a:rPr lang="zh-CN" altLang="en-US" sz="2000" b="1" smtClean="0">
                <a:latin typeface="宋体" panose="02010600030101010101" pitchFamily="2" charset="-122"/>
              </a:rPr>
              <a:t>，</a:t>
            </a:r>
            <a:r>
              <a:rPr lang="en-US" altLang="zh-CN" sz="2000" b="1" smtClean="0"/>
              <a:t>a</a:t>
            </a:r>
            <a:r>
              <a:rPr lang="en-US" altLang="zh-CN" sz="2000" b="1" baseline="-25000" smtClean="0"/>
              <a:t>mj</a:t>
            </a:r>
            <a:r>
              <a:rPr lang="en-US" altLang="zh-CN" sz="2000" b="1" smtClean="0">
                <a:cs typeface="Courier New" panose="02070309020205020404" pitchFamily="49" charset="0"/>
                <a:sym typeface="Kingsoft Phonetic Plain" pitchFamily="2" charset="2"/>
              </a:rPr>
              <a:t>)    1</a:t>
            </a:r>
            <a:r>
              <a:rPr lang="en-US" altLang="zh-CN" sz="2000" b="1" smtClean="0">
                <a:latin typeface="宋体" panose="02010600030101010101" pitchFamily="2" charset="-122"/>
                <a:ea typeface="Arial Unicode MS" pitchFamily="34" charset="-122"/>
              </a:rPr>
              <a:t>≦</a:t>
            </a:r>
            <a:r>
              <a:rPr lang="en-US" altLang="zh-CN" sz="2000" b="1" smtClean="0">
                <a:cs typeface="Courier New" panose="02070309020205020404" pitchFamily="49" charset="0"/>
                <a:sym typeface="Kingsoft Phonetic Plain" pitchFamily="2" charset="2"/>
              </a:rPr>
              <a:t>j</a:t>
            </a:r>
            <a:r>
              <a:rPr lang="en-US" altLang="zh-CN" sz="2000" b="1" smtClean="0">
                <a:latin typeface="宋体" panose="02010600030101010101" pitchFamily="2" charset="-122"/>
                <a:ea typeface="Arial Unicode MS" pitchFamily="34" charset="-122"/>
              </a:rPr>
              <a:t>≦</a:t>
            </a:r>
            <a:r>
              <a:rPr lang="en-US" altLang="zh-CN" sz="2000" b="1" smtClean="0">
                <a:cs typeface="Courier New" panose="02070309020205020404" pitchFamily="49" charset="0"/>
                <a:sym typeface="Kingsoft Phonetic Plain" pitchFamily="2" charset="2"/>
              </a:rPr>
              <a:t>n</a:t>
            </a:r>
          </a:p>
          <a:p>
            <a:pPr marL="0" indent="0" eaLnBrk="1" hangingPunct="1">
              <a:lnSpc>
                <a:spcPct val="110000"/>
              </a:lnSpc>
              <a:buFont typeface="Wingdings" panose="05000000000000000000" pitchFamily="2" charset="2"/>
              <a:buNone/>
            </a:pPr>
            <a:r>
              <a:rPr lang="zh-CN" altLang="en-US" sz="2000" b="1" smtClean="0">
                <a:sym typeface="Kingsoft Phonetic Plain" pitchFamily="2" charset="2"/>
              </a:rPr>
              <a:t>或</a:t>
            </a:r>
            <a:r>
              <a:rPr lang="zh-CN" altLang="en-US" sz="2000" b="1" smtClean="0">
                <a:latin typeface="宋体" panose="02010600030101010101" pitchFamily="2" charset="-122"/>
              </a:rPr>
              <a:t>是一个行向量</a:t>
            </a:r>
            <a:r>
              <a:rPr lang="zh-CN" altLang="en-US" sz="2000" b="1" smtClean="0"/>
              <a:t>：</a:t>
            </a:r>
            <a:r>
              <a:rPr lang="zh-CN" altLang="en-US" sz="2000" b="1" smtClean="0">
                <a:sym typeface="Kingsoft Phonetic Plain" pitchFamily="2" charset="2"/>
              </a:rPr>
              <a:t>   </a:t>
            </a:r>
          </a:p>
          <a:p>
            <a:pPr marL="0" indent="0" eaLnBrk="1" hangingPunct="1">
              <a:lnSpc>
                <a:spcPct val="110000"/>
              </a:lnSpc>
              <a:buFont typeface="Wingdings" panose="05000000000000000000" pitchFamily="2" charset="2"/>
              <a:buNone/>
            </a:pPr>
            <a:r>
              <a:rPr lang="zh-CN" altLang="en-US" sz="2000" b="1" smtClean="0">
                <a:cs typeface="Courier New" panose="02070309020205020404" pitchFamily="49" charset="0"/>
                <a:sym typeface="Kingsoft Phonetic Plain" pitchFamily="2" charset="2"/>
              </a:rPr>
              <a:t>         </a:t>
            </a:r>
            <a:r>
              <a:rPr lang="en-US" altLang="zh-CN" sz="2000" b="1" smtClean="0">
                <a:cs typeface="Courier New" panose="02070309020205020404" pitchFamily="49" charset="0"/>
                <a:sym typeface="Kingsoft Phonetic Plain" pitchFamily="2" charset="2"/>
              </a:rPr>
              <a:t>α</a:t>
            </a:r>
            <a:r>
              <a:rPr lang="en-US" altLang="zh-CN" sz="2000" b="1" baseline="-25000" smtClean="0">
                <a:cs typeface="Courier New" panose="02070309020205020404" pitchFamily="49" charset="0"/>
                <a:sym typeface="Kingsoft Phonetic Plain" pitchFamily="2" charset="2"/>
              </a:rPr>
              <a:t>i </a:t>
            </a:r>
            <a:r>
              <a:rPr lang="en-US" altLang="zh-CN" sz="2000" b="1" smtClean="0">
                <a:cs typeface="Courier New" panose="02070309020205020404" pitchFamily="49" charset="0"/>
                <a:sym typeface="Kingsoft Phonetic Plain" pitchFamily="2" charset="2"/>
              </a:rPr>
              <a:t>=(</a:t>
            </a:r>
            <a:r>
              <a:rPr lang="en-US" altLang="zh-CN" sz="2000" b="1" smtClean="0"/>
              <a:t>a</a:t>
            </a:r>
            <a:r>
              <a:rPr lang="en-US" altLang="zh-CN" sz="2000" b="1" baseline="-25000" smtClean="0"/>
              <a:t>i1 </a:t>
            </a:r>
            <a:r>
              <a:rPr lang="zh-CN" altLang="en-US" sz="2000" b="1" smtClean="0"/>
              <a:t>，</a:t>
            </a:r>
            <a:r>
              <a:rPr lang="en-US" altLang="zh-CN" sz="2000" b="1" smtClean="0"/>
              <a:t>a</a:t>
            </a:r>
            <a:r>
              <a:rPr lang="en-US" altLang="zh-CN" sz="2000" b="1" baseline="-25000" smtClean="0"/>
              <a:t>i2 </a:t>
            </a:r>
            <a:r>
              <a:rPr lang="zh-CN" altLang="en-US" sz="2000" b="1" smtClean="0"/>
              <a:t>，</a:t>
            </a:r>
            <a:r>
              <a:rPr lang="en-US" altLang="zh-CN" sz="2000" b="1" smtClean="0">
                <a:ea typeface="Arial Unicode MS" pitchFamily="34" charset="-122"/>
              </a:rPr>
              <a:t>…</a:t>
            </a:r>
            <a:r>
              <a:rPr lang="zh-CN" altLang="en-US" sz="2000" b="1" smtClean="0"/>
              <a:t>，</a:t>
            </a:r>
            <a:r>
              <a:rPr lang="en-US" altLang="zh-CN" sz="2000" b="1" smtClean="0"/>
              <a:t>a</a:t>
            </a:r>
            <a:r>
              <a:rPr lang="en-US" altLang="zh-CN" sz="2000" b="1" baseline="-25000" smtClean="0"/>
              <a:t>in</a:t>
            </a:r>
            <a:r>
              <a:rPr lang="en-US" altLang="zh-CN" sz="2000" b="1" smtClean="0">
                <a:cs typeface="Courier New" panose="02070309020205020404" pitchFamily="49" charset="0"/>
                <a:sym typeface="Kingsoft Phonetic Plain" pitchFamily="2" charset="2"/>
              </a:rPr>
              <a:t>)     1</a:t>
            </a:r>
            <a:r>
              <a:rPr lang="en-US" altLang="zh-CN" sz="2000" b="1" smtClean="0">
                <a:ea typeface="Arial Unicode MS" pitchFamily="34" charset="-122"/>
              </a:rPr>
              <a:t>≦</a:t>
            </a:r>
            <a:r>
              <a:rPr lang="en-US" altLang="zh-CN" sz="2000" b="1" smtClean="0">
                <a:cs typeface="Courier New" panose="02070309020205020404" pitchFamily="49" charset="0"/>
                <a:sym typeface="Kingsoft Phonetic Plain" pitchFamily="2" charset="2"/>
              </a:rPr>
              <a:t>i</a:t>
            </a:r>
            <a:r>
              <a:rPr lang="en-US" altLang="zh-CN" sz="2000" b="1" smtClean="0">
                <a:ea typeface="Arial Unicode MS" pitchFamily="34" charset="-122"/>
              </a:rPr>
              <a:t>≦m</a:t>
            </a:r>
          </a:p>
        </p:txBody>
      </p:sp>
      <p:sp>
        <p:nvSpPr>
          <p:cNvPr id="30723" name="Text Box 3"/>
          <p:cNvSpPr txBox="1">
            <a:spLocks noChangeArrowheads="1"/>
          </p:cNvSpPr>
          <p:nvPr/>
        </p:nvSpPr>
        <p:spPr bwMode="auto">
          <a:xfrm>
            <a:off x="2057400" y="5486400"/>
            <a:ext cx="930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buFontTx/>
              <a:buNone/>
            </a:pPr>
            <a:endParaRPr lang="zh-CN" altLang="en-US" sz="2800">
              <a:ea typeface="楷体_GB2312"/>
              <a:cs typeface="楷体_GB2312"/>
            </a:endParaRPr>
          </a:p>
        </p:txBody>
      </p:sp>
      <p:grpSp>
        <p:nvGrpSpPr>
          <p:cNvPr id="30724" name="Group 8"/>
          <p:cNvGrpSpPr>
            <a:grpSpLocks/>
          </p:cNvGrpSpPr>
          <p:nvPr/>
        </p:nvGrpSpPr>
        <p:grpSpPr bwMode="auto">
          <a:xfrm>
            <a:off x="508000" y="3932238"/>
            <a:ext cx="3471863" cy="2174875"/>
            <a:chOff x="2180" y="2968"/>
            <a:chExt cx="2187" cy="1370"/>
          </a:xfrm>
        </p:grpSpPr>
        <p:sp>
          <p:nvSpPr>
            <p:cNvPr id="30750" name="Rectangle 9"/>
            <p:cNvSpPr>
              <a:spLocks noChangeArrowheads="1"/>
            </p:cNvSpPr>
            <p:nvPr/>
          </p:nvSpPr>
          <p:spPr bwMode="auto">
            <a:xfrm>
              <a:off x="2726" y="3744"/>
              <a:ext cx="144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800">
                  <a:ea typeface="Arial Unicode MS" pitchFamily="34" charset="-122"/>
                  <a:cs typeface="楷体_GB2312"/>
                </a:rPr>
                <a:t>… … … … …</a:t>
              </a:r>
            </a:p>
          </p:txBody>
        </p:sp>
        <p:sp>
          <p:nvSpPr>
            <p:cNvPr id="30751" name="Rectangle 10"/>
            <p:cNvSpPr>
              <a:spLocks noChangeArrowheads="1"/>
            </p:cNvSpPr>
            <p:nvPr/>
          </p:nvSpPr>
          <p:spPr bwMode="auto">
            <a:xfrm>
              <a:off x="2180" y="3600"/>
              <a:ext cx="34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800">
                  <a:ea typeface="宋体" panose="02010600030101010101" pitchFamily="2" charset="-122"/>
                  <a:cs typeface="楷体_GB2312"/>
                </a:rPr>
                <a:t>A=</a:t>
              </a:r>
            </a:p>
          </p:txBody>
        </p:sp>
        <p:sp>
          <p:nvSpPr>
            <p:cNvPr id="30752" name="AutoShape 11"/>
            <p:cNvSpPr>
              <a:spLocks/>
            </p:cNvSpPr>
            <p:nvPr/>
          </p:nvSpPr>
          <p:spPr bwMode="auto">
            <a:xfrm>
              <a:off x="2589" y="3065"/>
              <a:ext cx="45" cy="1247"/>
            </a:xfrm>
            <a:prstGeom prst="leftBracket">
              <a:avLst>
                <a:gd name="adj" fmla="val 230926"/>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30753" name="AutoShape 12"/>
            <p:cNvSpPr>
              <a:spLocks/>
            </p:cNvSpPr>
            <p:nvPr/>
          </p:nvSpPr>
          <p:spPr bwMode="auto">
            <a:xfrm>
              <a:off x="4322" y="3072"/>
              <a:ext cx="45" cy="1247"/>
            </a:xfrm>
            <a:prstGeom prst="rightBracket">
              <a:avLst>
                <a:gd name="adj" fmla="val 230926"/>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grpSp>
          <p:nvGrpSpPr>
            <p:cNvPr id="30754" name="Group 13"/>
            <p:cNvGrpSpPr>
              <a:grpSpLocks/>
            </p:cNvGrpSpPr>
            <p:nvPr/>
          </p:nvGrpSpPr>
          <p:grpSpPr bwMode="auto">
            <a:xfrm>
              <a:off x="2698" y="2968"/>
              <a:ext cx="1468" cy="283"/>
              <a:chOff x="2804" y="2968"/>
              <a:chExt cx="1468" cy="283"/>
            </a:xfrm>
          </p:grpSpPr>
          <p:sp>
            <p:nvSpPr>
              <p:cNvPr id="30763" name="Rectangle 14"/>
              <p:cNvSpPr>
                <a:spLocks noChangeArrowheads="1"/>
              </p:cNvSpPr>
              <p:nvPr/>
            </p:nvSpPr>
            <p:spPr bwMode="auto">
              <a:xfrm>
                <a:off x="2832" y="2968"/>
                <a:ext cx="144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11   </a:t>
                </a: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12  </a:t>
                </a:r>
                <a:r>
                  <a:rPr lang="en-US" altLang="zh-CN" sz="2800">
                    <a:ea typeface="Arial Unicode MS" pitchFamily="34" charset="-122"/>
                    <a:cs typeface="楷体_GB2312"/>
                  </a:rPr>
                  <a:t>…  </a:t>
                </a: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1n</a:t>
                </a:r>
              </a:p>
            </p:txBody>
          </p:sp>
          <p:sp>
            <p:nvSpPr>
              <p:cNvPr id="30764" name="AutoShape 15"/>
              <p:cNvSpPr>
                <a:spLocks/>
              </p:cNvSpPr>
              <p:nvPr/>
            </p:nvSpPr>
            <p:spPr bwMode="auto">
              <a:xfrm>
                <a:off x="2804" y="3014"/>
                <a:ext cx="45" cy="227"/>
              </a:xfrm>
              <a:prstGeom prst="leftBracket">
                <a:avLst>
                  <a:gd name="adj" fmla="val 420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30765" name="AutoShape 16"/>
              <p:cNvSpPr>
                <a:spLocks/>
              </p:cNvSpPr>
              <p:nvPr/>
            </p:nvSpPr>
            <p:spPr bwMode="auto">
              <a:xfrm>
                <a:off x="4204" y="3024"/>
                <a:ext cx="45" cy="227"/>
              </a:xfrm>
              <a:prstGeom prst="rightBracket">
                <a:avLst>
                  <a:gd name="adj" fmla="val 420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grpSp>
        <p:grpSp>
          <p:nvGrpSpPr>
            <p:cNvPr id="30755" name="Group 17"/>
            <p:cNvGrpSpPr>
              <a:grpSpLocks/>
            </p:cNvGrpSpPr>
            <p:nvPr/>
          </p:nvGrpSpPr>
          <p:grpSpPr bwMode="auto">
            <a:xfrm>
              <a:off x="2708" y="3352"/>
              <a:ext cx="1458" cy="276"/>
              <a:chOff x="2814" y="3352"/>
              <a:chExt cx="1458" cy="276"/>
            </a:xfrm>
          </p:grpSpPr>
          <p:sp>
            <p:nvSpPr>
              <p:cNvPr id="30760" name="Rectangle 18"/>
              <p:cNvSpPr>
                <a:spLocks noChangeArrowheads="1"/>
              </p:cNvSpPr>
              <p:nvPr/>
            </p:nvSpPr>
            <p:spPr bwMode="auto">
              <a:xfrm>
                <a:off x="2832" y="3352"/>
                <a:ext cx="144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lvl="1" eaLnBrk="1" hangingPunct="1">
                  <a:spcBef>
                    <a:spcPct val="0"/>
                  </a:spcBef>
                  <a:buFontTx/>
                  <a:buNone/>
                </a:pP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21   </a:t>
                </a: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22  </a:t>
                </a:r>
                <a:r>
                  <a:rPr lang="en-US" altLang="zh-CN" sz="2400">
                    <a:ea typeface="Arial Unicode MS" pitchFamily="34" charset="-122"/>
                    <a:cs typeface="楷体_GB2312"/>
                  </a:rPr>
                  <a:t>…  </a:t>
                </a:r>
                <a:r>
                  <a:rPr lang="en-US" altLang="zh-CN" sz="2400">
                    <a:ea typeface="宋体" panose="02010600030101010101" pitchFamily="2" charset="-122"/>
                    <a:cs typeface="楷体_GB2312"/>
                  </a:rPr>
                  <a:t>a</a:t>
                </a:r>
                <a:r>
                  <a:rPr lang="en-US" altLang="zh-CN" sz="2400" baseline="-25000">
                    <a:ea typeface="宋体" panose="02010600030101010101" pitchFamily="2" charset="-122"/>
                    <a:cs typeface="楷体_GB2312"/>
                  </a:rPr>
                  <a:t>2n</a:t>
                </a:r>
              </a:p>
            </p:txBody>
          </p:sp>
          <p:sp>
            <p:nvSpPr>
              <p:cNvPr id="30761" name="AutoShape 19"/>
              <p:cNvSpPr>
                <a:spLocks/>
              </p:cNvSpPr>
              <p:nvPr/>
            </p:nvSpPr>
            <p:spPr bwMode="auto">
              <a:xfrm>
                <a:off x="2814" y="3394"/>
                <a:ext cx="45" cy="227"/>
              </a:xfrm>
              <a:prstGeom prst="leftBracket">
                <a:avLst>
                  <a:gd name="adj" fmla="val 420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30762" name="AutoShape 20"/>
              <p:cNvSpPr>
                <a:spLocks/>
              </p:cNvSpPr>
              <p:nvPr/>
            </p:nvSpPr>
            <p:spPr bwMode="auto">
              <a:xfrm>
                <a:off x="4194" y="3401"/>
                <a:ext cx="45" cy="227"/>
              </a:xfrm>
              <a:prstGeom prst="rightBracket">
                <a:avLst>
                  <a:gd name="adj" fmla="val 420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grpSp>
        <p:grpSp>
          <p:nvGrpSpPr>
            <p:cNvPr id="30756" name="Group 21"/>
            <p:cNvGrpSpPr>
              <a:grpSpLocks/>
            </p:cNvGrpSpPr>
            <p:nvPr/>
          </p:nvGrpSpPr>
          <p:grpSpPr bwMode="auto">
            <a:xfrm>
              <a:off x="2698" y="4058"/>
              <a:ext cx="1551" cy="280"/>
              <a:chOff x="2804" y="4058"/>
              <a:chExt cx="1551" cy="280"/>
            </a:xfrm>
          </p:grpSpPr>
          <p:sp>
            <p:nvSpPr>
              <p:cNvPr id="30757" name="Rectangle 22"/>
              <p:cNvSpPr>
                <a:spLocks noChangeArrowheads="1"/>
              </p:cNvSpPr>
              <p:nvPr/>
            </p:nvSpPr>
            <p:spPr bwMode="auto">
              <a:xfrm>
                <a:off x="2832" y="4058"/>
                <a:ext cx="144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m1   </a:t>
                </a: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m2  </a:t>
                </a:r>
                <a:r>
                  <a:rPr lang="en-US" altLang="zh-CN" sz="2800">
                    <a:ea typeface="Arial Unicode MS" pitchFamily="34" charset="-122"/>
                    <a:cs typeface="楷体_GB2312"/>
                  </a:rPr>
                  <a:t>…  </a:t>
                </a: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mn</a:t>
                </a:r>
              </a:p>
            </p:txBody>
          </p:sp>
          <p:sp>
            <p:nvSpPr>
              <p:cNvPr id="30758" name="AutoShape 23"/>
              <p:cNvSpPr>
                <a:spLocks/>
              </p:cNvSpPr>
              <p:nvPr/>
            </p:nvSpPr>
            <p:spPr bwMode="auto">
              <a:xfrm>
                <a:off x="2804" y="4096"/>
                <a:ext cx="45" cy="227"/>
              </a:xfrm>
              <a:prstGeom prst="leftBracket">
                <a:avLst>
                  <a:gd name="adj" fmla="val 420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30759" name="AutoShape 24"/>
              <p:cNvSpPr>
                <a:spLocks/>
              </p:cNvSpPr>
              <p:nvPr/>
            </p:nvSpPr>
            <p:spPr bwMode="auto">
              <a:xfrm>
                <a:off x="4310" y="4111"/>
                <a:ext cx="45" cy="227"/>
              </a:xfrm>
              <a:prstGeom prst="rightBracket">
                <a:avLst>
                  <a:gd name="adj" fmla="val 420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grpSp>
      </p:grpSp>
      <p:grpSp>
        <p:nvGrpSpPr>
          <p:cNvPr id="30725" name="Group 25"/>
          <p:cNvGrpSpPr>
            <a:grpSpLocks/>
          </p:cNvGrpSpPr>
          <p:nvPr/>
        </p:nvGrpSpPr>
        <p:grpSpPr bwMode="auto">
          <a:xfrm>
            <a:off x="4586288" y="3994150"/>
            <a:ext cx="4110037" cy="1984375"/>
            <a:chOff x="48" y="1872"/>
            <a:chExt cx="2589" cy="1250"/>
          </a:xfrm>
        </p:grpSpPr>
        <p:grpSp>
          <p:nvGrpSpPr>
            <p:cNvPr id="30734" name="Group 26"/>
            <p:cNvGrpSpPr>
              <a:grpSpLocks/>
            </p:cNvGrpSpPr>
            <p:nvPr/>
          </p:nvGrpSpPr>
          <p:grpSpPr bwMode="auto">
            <a:xfrm>
              <a:off x="576" y="1872"/>
              <a:ext cx="457" cy="1164"/>
              <a:chOff x="576" y="1872"/>
              <a:chExt cx="457" cy="1164"/>
            </a:xfrm>
          </p:grpSpPr>
          <p:sp>
            <p:nvSpPr>
              <p:cNvPr id="30747" name="Rectangle 27"/>
              <p:cNvSpPr>
                <a:spLocks noChangeArrowheads="1"/>
              </p:cNvSpPr>
              <p:nvPr/>
            </p:nvSpPr>
            <p:spPr bwMode="auto">
              <a:xfrm>
                <a:off x="624" y="1872"/>
                <a:ext cx="385" cy="1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11</a:t>
                </a:r>
              </a:p>
              <a:p>
                <a:pPr eaLnBrk="1" hangingPunct="1">
                  <a:spcBef>
                    <a:spcPct val="0"/>
                  </a:spcBef>
                  <a:buFontTx/>
                  <a:buNone/>
                </a:pPr>
                <a:r>
                  <a:rPr lang="en-US" altLang="zh-CN" sz="2800" baseline="-25000">
                    <a:ea typeface="宋体" panose="02010600030101010101" pitchFamily="2" charset="-122"/>
                    <a:cs typeface="楷体_GB2312"/>
                  </a:rPr>
                  <a:t> </a:t>
                </a: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21 </a:t>
                </a:r>
              </a:p>
              <a:p>
                <a:pPr eaLnBrk="1" hangingPunct="1">
                  <a:spcBef>
                    <a:spcPct val="0"/>
                  </a:spcBef>
                  <a:buFontTx/>
                  <a:buNone/>
                </a:pPr>
                <a:r>
                  <a:rPr lang="en-US" altLang="zh-CN" sz="2800">
                    <a:ea typeface="宋体" panose="02010600030101010101" pitchFamily="2" charset="-122"/>
                    <a:cs typeface="Times New Roman" panose="02020603050405020304" pitchFamily="18" charset="0"/>
                  </a:rPr>
                  <a:t>┆</a:t>
                </a:r>
                <a:r>
                  <a:rPr lang="en-US" altLang="zh-CN" sz="2800">
                    <a:ea typeface="Arial Unicode MS" pitchFamily="34" charset="-122"/>
                    <a:cs typeface="楷体_GB2312"/>
                  </a:rPr>
                  <a:t> </a:t>
                </a:r>
              </a:p>
              <a:p>
                <a:pPr eaLnBrk="1" hangingPunct="1">
                  <a:spcBef>
                    <a:spcPct val="0"/>
                  </a:spcBef>
                  <a:buFontTx/>
                  <a:buNone/>
                </a:pP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m1</a:t>
                </a:r>
              </a:p>
            </p:txBody>
          </p:sp>
          <p:sp>
            <p:nvSpPr>
              <p:cNvPr id="30748" name="AutoShape 28"/>
              <p:cNvSpPr>
                <a:spLocks/>
              </p:cNvSpPr>
              <p:nvPr/>
            </p:nvSpPr>
            <p:spPr bwMode="auto">
              <a:xfrm>
                <a:off x="576" y="2016"/>
                <a:ext cx="45" cy="1020"/>
              </a:xfrm>
              <a:prstGeom prst="leftBracket">
                <a:avLst>
                  <a:gd name="adj" fmla="val 18888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30749" name="AutoShape 29"/>
              <p:cNvSpPr>
                <a:spLocks/>
              </p:cNvSpPr>
              <p:nvPr/>
            </p:nvSpPr>
            <p:spPr bwMode="auto">
              <a:xfrm>
                <a:off x="988" y="2014"/>
                <a:ext cx="45" cy="1020"/>
              </a:xfrm>
              <a:prstGeom prst="rightBracket">
                <a:avLst>
                  <a:gd name="adj" fmla="val 18888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grpSp>
        <p:grpSp>
          <p:nvGrpSpPr>
            <p:cNvPr id="30735" name="Group 30"/>
            <p:cNvGrpSpPr>
              <a:grpSpLocks/>
            </p:cNvGrpSpPr>
            <p:nvPr/>
          </p:nvGrpSpPr>
          <p:grpSpPr bwMode="auto">
            <a:xfrm>
              <a:off x="1153" y="1880"/>
              <a:ext cx="476" cy="1162"/>
              <a:chOff x="1153" y="1920"/>
              <a:chExt cx="476" cy="1162"/>
            </a:xfrm>
          </p:grpSpPr>
          <p:sp>
            <p:nvSpPr>
              <p:cNvPr id="30744" name="Rectangle 31"/>
              <p:cNvSpPr>
                <a:spLocks noChangeArrowheads="1"/>
              </p:cNvSpPr>
              <p:nvPr/>
            </p:nvSpPr>
            <p:spPr bwMode="auto">
              <a:xfrm>
                <a:off x="1200" y="1920"/>
                <a:ext cx="385" cy="1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12</a:t>
                </a:r>
              </a:p>
              <a:p>
                <a:pPr eaLnBrk="1" hangingPunct="1">
                  <a:spcBef>
                    <a:spcPct val="0"/>
                  </a:spcBef>
                  <a:buFontTx/>
                  <a:buNone/>
                </a:pPr>
                <a:r>
                  <a:rPr lang="en-US" altLang="zh-CN" sz="2800" baseline="-25000">
                    <a:ea typeface="宋体" panose="02010600030101010101" pitchFamily="2" charset="-122"/>
                    <a:cs typeface="楷体_GB2312"/>
                  </a:rPr>
                  <a:t> </a:t>
                </a: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22 </a:t>
                </a:r>
              </a:p>
              <a:p>
                <a:pPr eaLnBrk="1" hangingPunct="1">
                  <a:spcBef>
                    <a:spcPct val="0"/>
                  </a:spcBef>
                  <a:buFontTx/>
                  <a:buNone/>
                </a:pPr>
                <a:r>
                  <a:rPr lang="en-US" altLang="zh-CN" sz="2800">
                    <a:ea typeface="Arial Unicode MS" pitchFamily="34" charset="-122"/>
                    <a:cs typeface="楷体_GB2312"/>
                  </a:rPr>
                  <a:t>┆ </a:t>
                </a:r>
              </a:p>
              <a:p>
                <a:pPr eaLnBrk="1" hangingPunct="1">
                  <a:spcBef>
                    <a:spcPct val="0"/>
                  </a:spcBef>
                  <a:buFontTx/>
                  <a:buNone/>
                </a:pP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m2</a:t>
                </a:r>
              </a:p>
            </p:txBody>
          </p:sp>
          <p:sp>
            <p:nvSpPr>
              <p:cNvPr id="30745" name="AutoShape 32"/>
              <p:cNvSpPr>
                <a:spLocks/>
              </p:cNvSpPr>
              <p:nvPr/>
            </p:nvSpPr>
            <p:spPr bwMode="auto">
              <a:xfrm>
                <a:off x="1153" y="2062"/>
                <a:ext cx="45" cy="1020"/>
              </a:xfrm>
              <a:prstGeom prst="leftBracket">
                <a:avLst>
                  <a:gd name="adj" fmla="val 18888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30746" name="AutoShape 33"/>
              <p:cNvSpPr>
                <a:spLocks/>
              </p:cNvSpPr>
              <p:nvPr/>
            </p:nvSpPr>
            <p:spPr bwMode="auto">
              <a:xfrm>
                <a:off x="1584" y="2056"/>
                <a:ext cx="45" cy="1020"/>
              </a:xfrm>
              <a:prstGeom prst="rightBracket">
                <a:avLst>
                  <a:gd name="adj" fmla="val 18888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grpSp>
        <p:grpSp>
          <p:nvGrpSpPr>
            <p:cNvPr id="30736" name="Group 34"/>
            <p:cNvGrpSpPr>
              <a:grpSpLocks/>
            </p:cNvGrpSpPr>
            <p:nvPr/>
          </p:nvGrpSpPr>
          <p:grpSpPr bwMode="auto">
            <a:xfrm>
              <a:off x="2064" y="1920"/>
              <a:ext cx="466" cy="1146"/>
              <a:chOff x="2267" y="1920"/>
              <a:chExt cx="466" cy="1146"/>
            </a:xfrm>
          </p:grpSpPr>
          <p:sp>
            <p:nvSpPr>
              <p:cNvPr id="30741" name="Rectangle 35"/>
              <p:cNvSpPr>
                <a:spLocks noChangeArrowheads="1"/>
              </p:cNvSpPr>
              <p:nvPr/>
            </p:nvSpPr>
            <p:spPr bwMode="auto">
              <a:xfrm>
                <a:off x="2304" y="1920"/>
                <a:ext cx="385"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1n</a:t>
                </a:r>
              </a:p>
              <a:p>
                <a:pPr eaLnBrk="1" hangingPunct="1">
                  <a:spcBef>
                    <a:spcPct val="0"/>
                  </a:spcBef>
                  <a:buFontTx/>
                  <a:buNone/>
                </a:pPr>
                <a:r>
                  <a:rPr lang="en-US" altLang="zh-CN" sz="2800" baseline="-25000">
                    <a:ea typeface="宋体" panose="02010600030101010101" pitchFamily="2" charset="-122"/>
                    <a:cs typeface="楷体_GB2312"/>
                  </a:rPr>
                  <a:t> </a:t>
                </a: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2n </a:t>
                </a:r>
              </a:p>
              <a:p>
                <a:pPr eaLnBrk="1" hangingPunct="1">
                  <a:spcBef>
                    <a:spcPct val="0"/>
                  </a:spcBef>
                  <a:buFontTx/>
                  <a:buNone/>
                </a:pPr>
                <a:r>
                  <a:rPr lang="en-US" altLang="zh-CN" sz="2800">
                    <a:ea typeface="Arial Unicode MS" pitchFamily="34" charset="-122"/>
                    <a:cs typeface="楷体_GB2312"/>
                  </a:rPr>
                  <a:t>┆ </a:t>
                </a:r>
              </a:p>
              <a:p>
                <a:pPr eaLnBrk="1" hangingPunct="1">
                  <a:spcBef>
                    <a:spcPct val="0"/>
                  </a:spcBef>
                  <a:buFontTx/>
                  <a:buNone/>
                </a:pP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mn</a:t>
                </a:r>
              </a:p>
            </p:txBody>
          </p:sp>
          <p:sp>
            <p:nvSpPr>
              <p:cNvPr id="30742" name="AutoShape 36"/>
              <p:cNvSpPr>
                <a:spLocks/>
              </p:cNvSpPr>
              <p:nvPr/>
            </p:nvSpPr>
            <p:spPr bwMode="auto">
              <a:xfrm>
                <a:off x="2267" y="2044"/>
                <a:ext cx="45" cy="1020"/>
              </a:xfrm>
              <a:prstGeom prst="leftBracket">
                <a:avLst>
                  <a:gd name="adj" fmla="val 18888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30743" name="AutoShape 37"/>
              <p:cNvSpPr>
                <a:spLocks/>
              </p:cNvSpPr>
              <p:nvPr/>
            </p:nvSpPr>
            <p:spPr bwMode="auto">
              <a:xfrm>
                <a:off x="2688" y="2046"/>
                <a:ext cx="45" cy="1020"/>
              </a:xfrm>
              <a:prstGeom prst="rightBracket">
                <a:avLst>
                  <a:gd name="adj" fmla="val 18888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grpSp>
        <p:sp>
          <p:nvSpPr>
            <p:cNvPr id="30737" name="Rectangle 38"/>
            <p:cNvSpPr>
              <a:spLocks noChangeArrowheads="1"/>
            </p:cNvSpPr>
            <p:nvPr/>
          </p:nvSpPr>
          <p:spPr bwMode="auto">
            <a:xfrm>
              <a:off x="1702" y="2034"/>
              <a:ext cx="317"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zh-CN" altLang="en-US" sz="2800">
                  <a:ea typeface="Arial Unicode MS" pitchFamily="34" charset="-122"/>
                  <a:cs typeface="楷体_GB2312"/>
                </a:rPr>
                <a:t>┆</a:t>
              </a:r>
            </a:p>
            <a:p>
              <a:pPr algn="ctr" eaLnBrk="1" hangingPunct="1">
                <a:spcBef>
                  <a:spcPct val="0"/>
                </a:spcBef>
                <a:buFontTx/>
                <a:buNone/>
              </a:pPr>
              <a:r>
                <a:rPr lang="zh-CN" altLang="en-US" sz="2800">
                  <a:ea typeface="Arial Unicode MS" pitchFamily="34" charset="-122"/>
                  <a:cs typeface="楷体_GB2312"/>
                </a:rPr>
                <a:t>┆</a:t>
              </a:r>
            </a:p>
            <a:p>
              <a:pPr algn="ctr" eaLnBrk="1" hangingPunct="1">
                <a:spcBef>
                  <a:spcPct val="0"/>
                </a:spcBef>
                <a:buFontTx/>
                <a:buNone/>
              </a:pPr>
              <a:r>
                <a:rPr lang="zh-CN" altLang="en-US" sz="2800">
                  <a:ea typeface="Arial Unicode MS" pitchFamily="34" charset="-122"/>
                  <a:cs typeface="楷体_GB2312"/>
                </a:rPr>
                <a:t>┆</a:t>
              </a:r>
            </a:p>
          </p:txBody>
        </p:sp>
        <p:sp>
          <p:nvSpPr>
            <p:cNvPr id="30738" name="AutoShape 39"/>
            <p:cNvSpPr>
              <a:spLocks/>
            </p:cNvSpPr>
            <p:nvPr/>
          </p:nvSpPr>
          <p:spPr bwMode="auto">
            <a:xfrm>
              <a:off x="483" y="1988"/>
              <a:ext cx="45" cy="1134"/>
            </a:xfrm>
            <a:prstGeom prst="leftBracket">
              <a:avLst>
                <a:gd name="adj" fmla="val 21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30739" name="AutoShape 40"/>
            <p:cNvSpPr>
              <a:spLocks/>
            </p:cNvSpPr>
            <p:nvPr/>
          </p:nvSpPr>
          <p:spPr bwMode="auto">
            <a:xfrm>
              <a:off x="2592" y="1986"/>
              <a:ext cx="45" cy="1134"/>
            </a:xfrm>
            <a:prstGeom prst="rightBracket">
              <a:avLst>
                <a:gd name="adj" fmla="val 21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30740" name="Rectangle 41"/>
            <p:cNvSpPr>
              <a:spLocks noChangeArrowheads="1"/>
            </p:cNvSpPr>
            <p:nvPr/>
          </p:nvSpPr>
          <p:spPr bwMode="auto">
            <a:xfrm>
              <a:off x="48" y="2400"/>
              <a:ext cx="385"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eaLnBrk="1" hangingPunct="1">
                <a:spcBef>
                  <a:spcPct val="0"/>
                </a:spcBef>
                <a:buFontTx/>
                <a:buNone/>
              </a:pPr>
              <a:r>
                <a:rPr lang="en-US" altLang="zh-CN" sz="2800">
                  <a:ea typeface="宋体" panose="02010600030101010101" pitchFamily="2" charset="-122"/>
                  <a:cs typeface="楷体_GB2312"/>
                </a:rPr>
                <a:t>A=</a:t>
              </a:r>
            </a:p>
          </p:txBody>
        </p:sp>
      </p:grpSp>
      <p:sp>
        <p:nvSpPr>
          <p:cNvPr id="30726" name="Rectangle 43"/>
          <p:cNvSpPr>
            <a:spLocks noChangeArrowheads="1"/>
          </p:cNvSpPr>
          <p:nvPr/>
        </p:nvSpPr>
        <p:spPr bwMode="auto">
          <a:xfrm>
            <a:off x="5607050" y="3181350"/>
            <a:ext cx="2743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en-US" altLang="zh-CN" sz="2000">
                <a:ea typeface="宋体" panose="02010600030101010101" pitchFamily="2" charset="-122"/>
                <a:cs typeface="楷体_GB2312"/>
              </a:rPr>
              <a:t>(a)</a:t>
            </a:r>
            <a:r>
              <a:rPr kumimoji="0" lang="en-US" altLang="zh-CN" sz="2000">
                <a:latin typeface="Arial" panose="020B0604020202020204" pitchFamily="34" charset="0"/>
                <a:ea typeface="宋体" panose="02010600030101010101" pitchFamily="2" charset="-122"/>
                <a:cs typeface="楷体_GB2312"/>
              </a:rPr>
              <a:t>       </a:t>
            </a:r>
            <a:r>
              <a:rPr lang="zh-CN" altLang="en-US" sz="2000">
                <a:ea typeface="宋体" panose="02010600030101010101" pitchFamily="2" charset="-122"/>
                <a:cs typeface="楷体_GB2312"/>
              </a:rPr>
              <a:t>矩阵</a:t>
            </a:r>
            <a:r>
              <a:rPr kumimoji="0" lang="zh-CN" altLang="en-US" sz="2000">
                <a:latin typeface="Arial" panose="020B0604020202020204" pitchFamily="34" charset="0"/>
                <a:ea typeface="宋体" panose="02010600030101010101" pitchFamily="2" charset="-122"/>
                <a:cs typeface="楷体_GB2312"/>
              </a:rPr>
              <a:t>表示形式</a:t>
            </a:r>
            <a:endParaRPr kumimoji="0" lang="zh-CN" altLang="en-US" sz="2000">
              <a:ea typeface="宋体" panose="02010600030101010101" pitchFamily="2" charset="-122"/>
              <a:cs typeface="楷体_GB2312"/>
            </a:endParaRPr>
          </a:p>
        </p:txBody>
      </p:sp>
      <p:sp>
        <p:nvSpPr>
          <p:cNvPr id="30727" name="Rectangle 44"/>
          <p:cNvSpPr>
            <a:spLocks noChangeArrowheads="1"/>
          </p:cNvSpPr>
          <p:nvPr/>
        </p:nvSpPr>
        <p:spPr bwMode="auto">
          <a:xfrm>
            <a:off x="490538" y="6272213"/>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algn="ctr">
              <a:spcBef>
                <a:spcPct val="0"/>
              </a:spcBef>
              <a:buFontTx/>
              <a:buNone/>
            </a:pPr>
            <a:r>
              <a:rPr kumimoji="0" lang="en-US" altLang="zh-CN" sz="2000">
                <a:ea typeface="宋体" panose="02010600030101010101" pitchFamily="2" charset="-122"/>
                <a:cs typeface="楷体_GB2312"/>
              </a:rPr>
              <a:t>(b)      </a:t>
            </a:r>
            <a:r>
              <a:rPr kumimoji="0" lang="zh-CN" altLang="en-US" sz="2000">
                <a:ea typeface="宋体" panose="02010600030101010101" pitchFamily="2" charset="-122"/>
                <a:cs typeface="楷体_GB2312"/>
              </a:rPr>
              <a:t>列向量的一维数组形式</a:t>
            </a:r>
          </a:p>
        </p:txBody>
      </p:sp>
      <p:sp>
        <p:nvSpPr>
          <p:cNvPr id="11" name="Rectangle 45"/>
          <p:cNvSpPr>
            <a:spLocks noChangeArrowheads="1"/>
          </p:cNvSpPr>
          <p:nvPr/>
        </p:nvSpPr>
        <p:spPr bwMode="auto">
          <a:xfrm>
            <a:off x="5043488" y="6242050"/>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a:defRPr/>
            </a:pPr>
            <a:r>
              <a:rPr kumimoji="0" lang="en-US" altLang="zh-CN" sz="2000" dirty="0"/>
              <a:t>(c)</a:t>
            </a:r>
            <a:r>
              <a:rPr kumimoji="0" lang="en-US" altLang="zh-CN" sz="2000" dirty="0">
                <a:effectLst>
                  <a:outerShdw blurRad="38100" dist="38100" dir="2700000" algn="tl">
                    <a:srgbClr val="000000"/>
                  </a:outerShdw>
                </a:effectLst>
                <a:latin typeface="Arial" panose="020B0604020202020204" pitchFamily="34" charset="0"/>
              </a:rPr>
              <a:t>     </a:t>
            </a:r>
            <a:r>
              <a:rPr kumimoji="0" lang="zh-CN" altLang="en-US" sz="2000" dirty="0">
                <a:latin typeface="Arial" panose="020B0604020202020204" pitchFamily="34" charset="0"/>
              </a:rPr>
              <a:t>行向量的一维数组形式</a:t>
            </a:r>
            <a:endParaRPr kumimoji="0" lang="zh-CN" altLang="en-US" sz="2000" dirty="0"/>
          </a:p>
        </p:txBody>
      </p:sp>
      <p:grpSp>
        <p:nvGrpSpPr>
          <p:cNvPr id="30729" name="Group 3"/>
          <p:cNvGrpSpPr>
            <a:grpSpLocks/>
          </p:cNvGrpSpPr>
          <p:nvPr/>
        </p:nvGrpSpPr>
        <p:grpSpPr bwMode="auto">
          <a:xfrm>
            <a:off x="5330825" y="1036638"/>
            <a:ext cx="3268663" cy="1831975"/>
            <a:chOff x="146" y="3120"/>
            <a:chExt cx="2059" cy="1154"/>
          </a:xfrm>
        </p:grpSpPr>
        <p:sp>
          <p:nvSpPr>
            <p:cNvPr id="30730" name="Rectangle 4"/>
            <p:cNvSpPr>
              <a:spLocks noChangeArrowheads="1"/>
            </p:cNvSpPr>
            <p:nvPr/>
          </p:nvSpPr>
          <p:spPr bwMode="auto">
            <a:xfrm>
              <a:off x="576" y="3120"/>
              <a:ext cx="1564" cy="1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zh-CN" altLang="en-US" sz="2800">
                  <a:ea typeface="宋体" panose="02010600030101010101" pitchFamily="2" charset="-122"/>
                  <a:cs typeface="楷体_GB2312"/>
                </a:rPr>
                <a:t> </a:t>
              </a: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11   </a:t>
              </a: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12  </a:t>
              </a:r>
              <a:r>
                <a:rPr lang="en-US" altLang="zh-CN" sz="2800">
                  <a:ea typeface="Arial Unicode MS" pitchFamily="34" charset="-122"/>
                  <a:cs typeface="楷体_GB2312"/>
                </a:rPr>
                <a:t>…  </a:t>
              </a: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1n</a:t>
              </a:r>
            </a:p>
            <a:p>
              <a:pPr eaLnBrk="1" hangingPunct="1">
                <a:spcBef>
                  <a:spcPct val="0"/>
                </a:spcBef>
                <a:buFontTx/>
                <a:buNone/>
              </a:pPr>
              <a:r>
                <a:rPr lang="en-US" altLang="zh-CN" sz="2800">
                  <a:ea typeface="宋体" panose="02010600030101010101" pitchFamily="2" charset="-122"/>
                  <a:cs typeface="楷体_GB2312"/>
                </a:rPr>
                <a:t> a</a:t>
              </a:r>
              <a:r>
                <a:rPr lang="en-US" altLang="zh-CN" sz="2800" baseline="-25000">
                  <a:ea typeface="宋体" panose="02010600030101010101" pitchFamily="2" charset="-122"/>
                  <a:cs typeface="楷体_GB2312"/>
                </a:rPr>
                <a:t>21   </a:t>
              </a: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22  </a:t>
              </a:r>
              <a:r>
                <a:rPr lang="en-US" altLang="zh-CN" sz="2800">
                  <a:ea typeface="Arial Unicode MS" pitchFamily="34" charset="-122"/>
                  <a:cs typeface="楷体_GB2312"/>
                </a:rPr>
                <a:t>…  </a:t>
              </a: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2n</a:t>
              </a:r>
            </a:p>
            <a:p>
              <a:pPr eaLnBrk="1" hangingPunct="1">
                <a:spcBef>
                  <a:spcPct val="0"/>
                </a:spcBef>
                <a:buFontTx/>
                <a:buNone/>
              </a:pPr>
              <a:r>
                <a:rPr lang="en-US" altLang="zh-CN" sz="2800">
                  <a:ea typeface="宋体" panose="02010600030101010101" pitchFamily="2" charset="-122"/>
                  <a:cs typeface="Times New Roman" panose="02020603050405020304" pitchFamily="18" charset="0"/>
                </a:rPr>
                <a:t>… … … … …</a:t>
              </a:r>
            </a:p>
            <a:p>
              <a:pPr eaLnBrk="1" hangingPunct="1">
                <a:spcBef>
                  <a:spcPct val="0"/>
                </a:spcBef>
                <a:buFontTx/>
                <a:buNone/>
              </a:pPr>
              <a:r>
                <a:rPr lang="en-US" altLang="zh-CN" sz="2800">
                  <a:ea typeface="宋体" panose="02010600030101010101" pitchFamily="2" charset="-122"/>
                  <a:cs typeface="楷体_GB2312"/>
                </a:rPr>
                <a:t> a</a:t>
              </a:r>
              <a:r>
                <a:rPr lang="en-US" altLang="zh-CN" sz="2800" baseline="-25000">
                  <a:ea typeface="宋体" panose="02010600030101010101" pitchFamily="2" charset="-122"/>
                  <a:cs typeface="楷体_GB2312"/>
                </a:rPr>
                <a:t>m1   </a:t>
              </a: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m2  </a:t>
              </a:r>
              <a:r>
                <a:rPr lang="en-US" altLang="zh-CN" sz="2800">
                  <a:ea typeface="Arial Unicode MS" pitchFamily="34" charset="-122"/>
                  <a:cs typeface="楷体_GB2312"/>
                </a:rPr>
                <a:t>…  </a:t>
              </a:r>
              <a:r>
                <a:rPr lang="en-US" altLang="zh-CN" sz="2800">
                  <a:ea typeface="宋体" panose="02010600030101010101" pitchFamily="2" charset="-122"/>
                  <a:cs typeface="楷体_GB2312"/>
                </a:rPr>
                <a:t>a</a:t>
              </a:r>
              <a:r>
                <a:rPr lang="en-US" altLang="zh-CN" sz="2800" baseline="-25000">
                  <a:ea typeface="宋体" panose="02010600030101010101" pitchFamily="2" charset="-122"/>
                  <a:cs typeface="楷体_GB2312"/>
                </a:rPr>
                <a:t>mn</a:t>
              </a:r>
            </a:p>
          </p:txBody>
        </p:sp>
        <p:sp>
          <p:nvSpPr>
            <p:cNvPr id="30731" name="Rectangle 5"/>
            <p:cNvSpPr>
              <a:spLocks noChangeArrowheads="1"/>
            </p:cNvSpPr>
            <p:nvPr/>
          </p:nvSpPr>
          <p:spPr bwMode="auto">
            <a:xfrm>
              <a:off x="146" y="3600"/>
              <a:ext cx="34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r>
                <a:rPr lang="en-US" altLang="zh-CN" sz="2800">
                  <a:ea typeface="宋体" panose="02010600030101010101" pitchFamily="2" charset="-122"/>
                  <a:cs typeface="楷体_GB2312"/>
                </a:rPr>
                <a:t>A=</a:t>
              </a:r>
            </a:p>
          </p:txBody>
        </p:sp>
        <p:sp>
          <p:nvSpPr>
            <p:cNvPr id="30732" name="AutoShape 6"/>
            <p:cNvSpPr>
              <a:spLocks/>
            </p:cNvSpPr>
            <p:nvPr/>
          </p:nvSpPr>
          <p:spPr bwMode="auto">
            <a:xfrm>
              <a:off x="566" y="3186"/>
              <a:ext cx="45" cy="1088"/>
            </a:xfrm>
            <a:prstGeom prst="leftBracket">
              <a:avLst>
                <a:gd name="adj" fmla="val 20148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sp>
          <p:nvSpPr>
            <p:cNvPr id="30733" name="AutoShape 7"/>
            <p:cNvSpPr>
              <a:spLocks/>
            </p:cNvSpPr>
            <p:nvPr/>
          </p:nvSpPr>
          <p:spPr bwMode="auto">
            <a:xfrm>
              <a:off x="2160" y="3168"/>
              <a:ext cx="45" cy="1088"/>
            </a:xfrm>
            <a:prstGeom prst="rightBracket">
              <a:avLst>
                <a:gd name="adj" fmla="val 20148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a:cs typeface="仿宋_GB2312"/>
                </a:defRPr>
              </a:lvl1pPr>
              <a:lvl2pPr marL="742950" indent="-285750">
                <a:spcBef>
                  <a:spcPct val="20000"/>
                </a:spcBef>
                <a:buChar char="–"/>
                <a:defRPr kumimoji="1" sz="2800">
                  <a:solidFill>
                    <a:schemeClr val="tx1"/>
                  </a:solidFill>
                  <a:latin typeface="Times New Roman" panose="02020603050405020304" pitchFamily="18" charset="0"/>
                  <a:ea typeface="仿宋_GB2312"/>
                  <a:cs typeface="仿宋_GB2312"/>
                </a:defRPr>
              </a:lvl2pPr>
              <a:lvl3pPr marL="1143000" indent="-228600">
                <a:spcBef>
                  <a:spcPct val="20000"/>
                </a:spcBef>
                <a:buChar char="•"/>
                <a:defRPr kumimoji="1" sz="2400">
                  <a:solidFill>
                    <a:schemeClr val="tx1"/>
                  </a:solidFill>
                  <a:latin typeface="Times New Roman" panose="02020603050405020304" pitchFamily="18" charset="0"/>
                  <a:ea typeface="仿宋_GB2312"/>
                  <a:cs typeface="仿宋_GB2312"/>
                </a:defRPr>
              </a:lvl3pPr>
              <a:lvl4pPr marL="1600200" indent="-228600">
                <a:spcBef>
                  <a:spcPct val="20000"/>
                </a:spcBef>
                <a:buChar char="–"/>
                <a:defRPr kumimoji="1" sz="2000">
                  <a:solidFill>
                    <a:schemeClr val="tx1"/>
                  </a:solidFill>
                  <a:latin typeface="Times New Roman" panose="02020603050405020304" pitchFamily="18" charset="0"/>
                  <a:ea typeface="仿宋_GB2312"/>
                  <a:cs typeface="仿宋_GB2312"/>
                </a:defRPr>
              </a:lvl4pPr>
              <a:lvl5pPr marL="2057400" indent="-228600">
                <a:spcBef>
                  <a:spcPct val="20000"/>
                </a:spcBef>
                <a:buChar char="»"/>
                <a:defRPr kumimoji="1" sz="20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a:cs typeface="仿宋_GB2312"/>
                </a:defRPr>
              </a:lvl9pPr>
            </a:lstStyle>
            <a:p>
              <a:pPr eaLnBrk="1" hangingPunct="1">
                <a:spcBef>
                  <a:spcPct val="0"/>
                </a:spcBef>
                <a:buFontTx/>
                <a:buNone/>
              </a:pPr>
              <a:endParaRPr lang="zh-CN" altLang="en-US" sz="2400">
                <a:ea typeface="宋体" panose="02010600030101010101" pitchFamily="2" charset="-122"/>
                <a:cs typeface="楷体_GB2312"/>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EFFFF"/>
      </a:lt1>
      <a:dk2>
        <a:srgbClr val="000000"/>
      </a:dk2>
      <a:lt2>
        <a:srgbClr val="969696"/>
      </a:lt2>
      <a:accent1>
        <a:srgbClr val="00CC99"/>
      </a:accent1>
      <a:accent2>
        <a:srgbClr val="3333CC"/>
      </a:accent2>
      <a:accent3>
        <a:srgbClr val="FEFFFF"/>
      </a:accent3>
      <a:accent4>
        <a:srgbClr val="000000"/>
      </a:accent4>
      <a:accent5>
        <a:srgbClr val="AAE2CA"/>
      </a:accent5>
      <a:accent6>
        <a:srgbClr val="2D2DB9"/>
      </a:accent6>
      <a:hlink>
        <a:srgbClr val="0000FF"/>
      </a:hlink>
      <a:folHlink>
        <a:srgbClr val="003366"/>
      </a:folHlink>
    </a:clrScheme>
    <a:fontScheme name="默认设计模板">
      <a:majorFont>
        <a:latin typeface="Times New Roman"/>
        <a:ea typeface="仿宋_GB2312"/>
        <a:cs typeface=""/>
      </a:majorFont>
      <a:minorFont>
        <a:latin typeface="Times New Roman"/>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11804</TotalTime>
  <Words>8645</Words>
  <Application>Microsoft Office PowerPoint</Application>
  <PresentationFormat>全屏显示(4:3)</PresentationFormat>
  <Paragraphs>849</Paragraphs>
  <Slides>71</Slides>
  <Notes>17</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71</vt:i4>
      </vt:variant>
    </vt:vector>
  </HeadingPairs>
  <TitlesOfParts>
    <vt:vector size="90" baseType="lpstr">
      <vt:lpstr>Times New Roman</vt:lpstr>
      <vt:lpstr>楷体_GB2312</vt:lpstr>
      <vt:lpstr>Arial</vt:lpstr>
      <vt:lpstr>仿宋_GB2312</vt:lpstr>
      <vt:lpstr>华文行楷</vt:lpstr>
      <vt:lpstr>华文楷体</vt:lpstr>
      <vt:lpstr>Wingdings</vt:lpstr>
      <vt:lpstr>宋体</vt:lpstr>
      <vt:lpstr>Arial Unicode MS</vt:lpstr>
      <vt:lpstr>Symbol</vt:lpstr>
      <vt:lpstr>Arial Narrow</vt:lpstr>
      <vt:lpstr>Courier New</vt:lpstr>
      <vt:lpstr>Kingsoft Phonetic Plain</vt:lpstr>
      <vt:lpstr>Monotype Sorts</vt:lpstr>
      <vt:lpstr>黑体</vt:lpstr>
      <vt:lpstr>默认设计模板</vt:lpstr>
      <vt:lpstr>Microsoft 公式 3.0</vt:lpstr>
      <vt:lpstr>Microsoft Equation 3.0</vt:lpstr>
      <vt:lpstr>VISIO 5 Drawing</vt:lpstr>
      <vt:lpstr>PowerPoint 演示文稿</vt:lpstr>
      <vt:lpstr>PowerPoint 演示文稿</vt:lpstr>
      <vt:lpstr>PowerPoint 演示文稿</vt:lpstr>
      <vt:lpstr>第5章 数组和广义表</vt:lpstr>
      <vt:lpstr>5.1   数组的定义</vt:lpstr>
      <vt:lpstr>5.1.1  数组的抽象数据类型定义 </vt:lpstr>
      <vt:lpstr>PowerPoint 演示文稿</vt:lpstr>
      <vt:lpstr>PowerPoint 演示文稿</vt:lpstr>
      <vt:lpstr>PowerPoint 演示文稿</vt:lpstr>
      <vt:lpstr>PowerPoint 演示文稿</vt:lpstr>
      <vt:lpstr>5.2  数组的顺序表示和实现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  矩阵的压缩存储</vt:lpstr>
      <vt:lpstr>5.3.1   特殊矩阵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5.3.2    稀疏矩阵</vt:lpstr>
      <vt:lpstr>5.3.2.1    稀疏矩阵的压缩存储</vt:lpstr>
      <vt:lpstr>1    三元组顺序表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行逻辑链接的三元组顺序表</vt:lpstr>
      <vt:lpstr>PowerPoint 演示文稿</vt:lpstr>
      <vt:lpstr>PowerPoint 演示文稿</vt:lpstr>
      <vt:lpstr>PowerPoint 演示文稿</vt:lpstr>
      <vt:lpstr>PowerPoint 演示文稿</vt:lpstr>
      <vt:lpstr>PowerPoint 演示文稿</vt:lpstr>
      <vt:lpstr>3    十字链表</vt:lpstr>
      <vt:lpstr>PowerPoint 演示文稿</vt:lpstr>
      <vt:lpstr>PowerPoint 演示文稿</vt:lpstr>
      <vt:lpstr>PowerPoint 演示文稿</vt:lpstr>
      <vt:lpstr>PowerPoint 演示文稿</vt:lpstr>
      <vt:lpstr>2.  三角矩阵</vt:lpstr>
      <vt:lpstr>3. 对角矩阵（带状矩阵）</vt:lpstr>
      <vt:lpstr>PowerPoint 演示文稿</vt:lpstr>
      <vt:lpstr> 稀疏矩阵</vt:lpstr>
      <vt:lpstr>5.4   广义表</vt:lpstr>
      <vt:lpstr>PowerPoint 演示文稿</vt:lpstr>
      <vt:lpstr>PowerPoint 演示文稿</vt:lpstr>
      <vt:lpstr>5.4.1   广义表的存储结构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习 题</vt:lpstr>
      <vt:lpstr>PowerPoint 演示文稿</vt:lpstr>
    </vt:vector>
  </TitlesOfParts>
  <Company>bjfu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lidongmei</dc:creator>
  <cp:lastModifiedBy>DrW</cp:lastModifiedBy>
  <cp:revision>1101</cp:revision>
  <dcterms:created xsi:type="dcterms:W3CDTF">1996-07-15T15:40:02Z</dcterms:created>
  <dcterms:modified xsi:type="dcterms:W3CDTF">2020-09-14T01:03:23Z</dcterms:modified>
</cp:coreProperties>
</file>