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410" r:id="rId21"/>
    <p:sldId id="278" r:id="rId22"/>
    <p:sldId id="279" r:id="rId23"/>
    <p:sldId id="419" r:id="rId24"/>
    <p:sldId id="420" r:id="rId25"/>
    <p:sldId id="421" r:id="rId26"/>
    <p:sldId id="288" r:id="rId27"/>
    <p:sldId id="289" r:id="rId28"/>
    <p:sldId id="290" r:id="rId29"/>
    <p:sldId id="291" r:id="rId30"/>
    <p:sldId id="292" r:id="rId31"/>
    <p:sldId id="422" r:id="rId32"/>
    <p:sldId id="302" r:id="rId33"/>
    <p:sldId id="303" r:id="rId34"/>
    <p:sldId id="423" r:id="rId35"/>
    <p:sldId id="305" r:id="rId36"/>
    <p:sldId id="424" r:id="rId37"/>
    <p:sldId id="307" r:id="rId38"/>
    <p:sldId id="308" r:id="rId39"/>
    <p:sldId id="426" r:id="rId40"/>
    <p:sldId id="425" r:id="rId41"/>
    <p:sldId id="312" r:id="rId42"/>
    <p:sldId id="313" r:id="rId43"/>
    <p:sldId id="315" r:id="rId44"/>
    <p:sldId id="316" r:id="rId45"/>
    <p:sldId id="317" r:id="rId46"/>
    <p:sldId id="318" r:id="rId47"/>
    <p:sldId id="319" r:id="rId48"/>
    <p:sldId id="411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427" r:id="rId61"/>
    <p:sldId id="428" r:id="rId62"/>
    <p:sldId id="334" r:id="rId63"/>
    <p:sldId id="335" r:id="rId64"/>
    <p:sldId id="336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429" r:id="rId80"/>
    <p:sldId id="431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3" r:id="rId89"/>
    <p:sldId id="364" r:id="rId90"/>
    <p:sldId id="366" r:id="rId91"/>
    <p:sldId id="367" r:id="rId92"/>
    <p:sldId id="368" r:id="rId93"/>
    <p:sldId id="369" r:id="rId94"/>
    <p:sldId id="414" r:id="rId95"/>
    <p:sldId id="432" r:id="rId96"/>
    <p:sldId id="415" r:id="rId97"/>
    <p:sldId id="375" r:id="rId98"/>
    <p:sldId id="376" r:id="rId99"/>
    <p:sldId id="377" r:id="rId100"/>
    <p:sldId id="378" r:id="rId101"/>
    <p:sldId id="379" r:id="rId102"/>
    <p:sldId id="380" r:id="rId103"/>
    <p:sldId id="433" r:id="rId104"/>
    <p:sldId id="434" r:id="rId105"/>
    <p:sldId id="384" r:id="rId106"/>
    <p:sldId id="385" r:id="rId107"/>
    <p:sldId id="386" r:id="rId108"/>
    <p:sldId id="416" r:id="rId109"/>
    <p:sldId id="387" r:id="rId110"/>
    <p:sldId id="388" r:id="rId111"/>
    <p:sldId id="390" r:id="rId112"/>
    <p:sldId id="435" r:id="rId113"/>
    <p:sldId id="393" r:id="rId114"/>
    <p:sldId id="394" r:id="rId115"/>
    <p:sldId id="395" r:id="rId116"/>
    <p:sldId id="396" r:id="rId117"/>
    <p:sldId id="397" r:id="rId118"/>
    <p:sldId id="398" r:id="rId119"/>
    <p:sldId id="399" r:id="rId120"/>
    <p:sldId id="400" r:id="rId121"/>
    <p:sldId id="417" r:id="rId122"/>
    <p:sldId id="436" r:id="rId123"/>
    <p:sldId id="418" r:id="rId1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8CBBC-85B6-49F8-BAEC-E4F090A13F5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9A364-8CC1-4EF0-8D53-59A79ABA1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6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0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9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0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7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3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6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4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22F5-1F38-43B1-B6F0-B39B291D355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CD3B-218B-4F61-AFE8-3F5244275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8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5578"/>
          </a:xfrm>
        </p:spPr>
        <p:txBody>
          <a:bodyPr/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章  图</a:t>
            </a:r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706" y="2539923"/>
            <a:ext cx="2160588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57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629" y="1159727"/>
            <a:ext cx="11485756" cy="530797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连通图、图的连通分量</a:t>
            </a:r>
            <a:r>
              <a:rPr lang="zh-CN" altLang="en-US" b="1" dirty="0" smtClean="0"/>
              <a:t>：</a:t>
            </a:r>
            <a:r>
              <a:rPr lang="zh-CN" altLang="en-US" b="1" dirty="0"/>
              <a:t>对无向图</a:t>
            </a:r>
            <a:r>
              <a:rPr lang="en-US" altLang="zh-CN" b="1" dirty="0"/>
              <a:t>G=(V</a:t>
            </a:r>
            <a:r>
              <a:rPr lang="zh-CN" altLang="en-US" b="1" dirty="0"/>
              <a:t>，</a:t>
            </a:r>
            <a:r>
              <a:rPr lang="en-US" altLang="zh-CN" b="1" dirty="0"/>
              <a:t>E)</a:t>
            </a:r>
            <a:r>
              <a:rPr lang="zh-CN" altLang="en-US" b="1" dirty="0"/>
              <a:t>，若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 </a:t>
            </a:r>
            <a:r>
              <a:rPr lang="zh-CN" altLang="en-US" b="1" dirty="0"/>
              <a:t>，</a:t>
            </a:r>
            <a:r>
              <a:rPr lang="en-US" altLang="zh-CN" b="1" dirty="0" err="1"/>
              <a:t>v</a:t>
            </a:r>
            <a:r>
              <a:rPr lang="en-US" altLang="zh-CN" b="1" baseline="-18000" dirty="0" err="1"/>
              <a:t>j</a:t>
            </a:r>
            <a:r>
              <a:rPr lang="en-US" altLang="zh-CN" b="1" baseline="-18000" dirty="0"/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ea typeface="Arial Unicode MS" pitchFamily="34" charset="-122"/>
              </a:rPr>
              <a:t>V</a:t>
            </a:r>
            <a:r>
              <a:rPr lang="zh-CN" altLang="en-US" b="1" dirty="0"/>
              <a:t>，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和</a:t>
            </a:r>
            <a:r>
              <a:rPr lang="en-US" altLang="zh-CN" b="1" dirty="0" err="1"/>
              <a:t>v</a:t>
            </a:r>
            <a:r>
              <a:rPr lang="en-US" altLang="zh-CN" b="1" baseline="-18000" dirty="0" err="1"/>
              <a:t>j</a:t>
            </a:r>
            <a:r>
              <a:rPr lang="zh-CN" altLang="en-US" b="1" dirty="0"/>
              <a:t>都是连通的，则称图</a:t>
            </a:r>
            <a:r>
              <a:rPr lang="en-US" altLang="zh-CN" b="1" dirty="0"/>
              <a:t>G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chemeClr val="folHlink"/>
                </a:solidFill>
              </a:rPr>
              <a:t>连通图</a:t>
            </a:r>
            <a:r>
              <a:rPr lang="zh-CN" altLang="en-US" b="1" dirty="0"/>
              <a:t>，否则称为</a:t>
            </a:r>
            <a:r>
              <a:rPr lang="zh-CN" altLang="en-US" b="1" dirty="0">
                <a:solidFill>
                  <a:schemeClr val="folHlink"/>
                </a:solidFill>
              </a:rPr>
              <a:t>非连通图</a:t>
            </a:r>
            <a:r>
              <a:rPr lang="zh-CN" altLang="en-US" b="1" dirty="0"/>
              <a:t>。若</a:t>
            </a:r>
            <a:r>
              <a:rPr lang="en-US" altLang="zh-CN" b="1" dirty="0"/>
              <a:t>G</a:t>
            </a:r>
            <a:r>
              <a:rPr lang="zh-CN" altLang="en-US" b="1" dirty="0"/>
              <a:t>是非连通图，则</a:t>
            </a:r>
            <a:r>
              <a:rPr lang="zh-CN" altLang="en-US" b="1" dirty="0">
                <a:solidFill>
                  <a:schemeClr val="accent1"/>
                </a:solidFill>
              </a:rPr>
              <a:t>极大的连通子图</a:t>
            </a:r>
            <a:r>
              <a:rPr lang="zh-CN" altLang="en-US" b="1" dirty="0"/>
              <a:t>称为</a:t>
            </a:r>
            <a:r>
              <a:rPr lang="en-US" altLang="zh-CN" b="1" dirty="0"/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连通分量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强连通图</a:t>
            </a:r>
            <a:r>
              <a:rPr lang="zh-CN" altLang="en-US" b="1" dirty="0" smtClean="0"/>
              <a:t>：对</a:t>
            </a:r>
            <a:r>
              <a:rPr lang="zh-CN" altLang="en-US" b="1" dirty="0"/>
              <a:t>有向图</a:t>
            </a:r>
            <a:r>
              <a:rPr lang="en-US" altLang="zh-CN" b="1" dirty="0"/>
              <a:t>G=(V</a:t>
            </a:r>
            <a:r>
              <a:rPr lang="zh-CN" altLang="en-US" b="1" dirty="0"/>
              <a:t>，</a:t>
            </a:r>
            <a:r>
              <a:rPr lang="en-US" altLang="zh-CN" b="1" dirty="0"/>
              <a:t>E)</a:t>
            </a:r>
            <a:r>
              <a:rPr lang="zh-CN" altLang="en-US" b="1" dirty="0"/>
              <a:t>，若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 </a:t>
            </a:r>
            <a:r>
              <a:rPr lang="zh-CN" altLang="en-US" b="1" dirty="0"/>
              <a:t>，</a:t>
            </a:r>
            <a:r>
              <a:rPr lang="en-US" altLang="zh-CN" b="1" dirty="0" err="1"/>
              <a:t>v</a:t>
            </a:r>
            <a:r>
              <a:rPr lang="en-US" altLang="zh-CN" b="1" baseline="-18000" dirty="0" err="1"/>
              <a:t>j</a:t>
            </a:r>
            <a:r>
              <a:rPr lang="en-US" altLang="zh-CN" b="1" baseline="-18000" dirty="0"/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ea typeface="Arial Unicode MS" pitchFamily="34" charset="-122"/>
              </a:rPr>
              <a:t>V</a:t>
            </a:r>
            <a:r>
              <a:rPr lang="zh-CN" altLang="en-US" b="1" dirty="0"/>
              <a:t>，都有</a:t>
            </a:r>
            <a:r>
              <a:rPr lang="zh-CN" altLang="en-US" b="1" dirty="0">
                <a:solidFill>
                  <a:schemeClr val="accent1"/>
                </a:solidFill>
              </a:rPr>
              <a:t>以</a:t>
            </a:r>
            <a:r>
              <a:rPr lang="en-US" altLang="zh-CN" b="1" dirty="0">
                <a:solidFill>
                  <a:schemeClr val="accent1"/>
                </a:solidFill>
              </a:rPr>
              <a:t>v</a:t>
            </a:r>
            <a:r>
              <a:rPr lang="en-US" altLang="zh-CN" b="1" baseline="-18000" dirty="0">
                <a:solidFill>
                  <a:schemeClr val="accent1"/>
                </a:solidFill>
              </a:rPr>
              <a:t>i</a:t>
            </a:r>
            <a:r>
              <a:rPr lang="zh-CN" altLang="en-US" b="1" dirty="0">
                <a:solidFill>
                  <a:schemeClr val="accent1"/>
                </a:solidFill>
              </a:rPr>
              <a:t>为起点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  <a:r>
              <a:rPr lang="en-US" altLang="zh-CN" b="1" dirty="0" err="1">
                <a:solidFill>
                  <a:schemeClr val="accent1"/>
                </a:solidFill>
              </a:rPr>
              <a:t>v</a:t>
            </a:r>
            <a:r>
              <a:rPr lang="en-US" altLang="zh-CN" b="1" baseline="-18000" dirty="0" err="1">
                <a:solidFill>
                  <a:schemeClr val="accent1"/>
                </a:solidFill>
              </a:rPr>
              <a:t>j</a:t>
            </a:r>
            <a:r>
              <a:rPr lang="en-US" altLang="zh-CN" b="1" dirty="0">
                <a:solidFill>
                  <a:schemeClr val="accent1"/>
                </a:solidFill>
              </a:rPr>
              <a:t> </a:t>
            </a:r>
            <a:r>
              <a:rPr lang="zh-CN" altLang="en-US" b="1" dirty="0">
                <a:solidFill>
                  <a:schemeClr val="accent1"/>
                </a:solidFill>
              </a:rPr>
              <a:t>为终点</a:t>
            </a:r>
            <a:r>
              <a:rPr lang="zh-CN" altLang="en-US" b="1" dirty="0"/>
              <a:t>以及以</a:t>
            </a:r>
            <a:r>
              <a:rPr lang="en-US" altLang="zh-CN" b="1" dirty="0" err="1"/>
              <a:t>v</a:t>
            </a:r>
            <a:r>
              <a:rPr lang="en-US" altLang="zh-CN" b="1" baseline="-18000" dirty="0" err="1"/>
              <a:t>j</a:t>
            </a:r>
            <a:r>
              <a:rPr lang="zh-CN" altLang="en-US" b="1" dirty="0"/>
              <a:t>为起点，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为终点的有向路径，称图</a:t>
            </a:r>
            <a:r>
              <a:rPr lang="en-US" altLang="zh-CN" b="1" dirty="0"/>
              <a:t>G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chemeClr val="folHlink"/>
                </a:solidFill>
              </a:rPr>
              <a:t>强连通图</a:t>
            </a:r>
            <a:r>
              <a:rPr lang="zh-CN" altLang="en-US" b="1" dirty="0"/>
              <a:t>，否则称为</a:t>
            </a:r>
            <a:r>
              <a:rPr lang="zh-CN" altLang="en-US" b="1" dirty="0">
                <a:solidFill>
                  <a:schemeClr val="folHlink"/>
                </a:solidFill>
              </a:rPr>
              <a:t>非强连通图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 smtClean="0">
              <a:solidFill>
                <a:schemeClr val="folHlink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强连通</a:t>
            </a:r>
            <a:r>
              <a:rPr lang="zh-CN" altLang="en-US" b="1" dirty="0">
                <a:solidFill>
                  <a:schemeClr val="folHlink"/>
                </a:solidFill>
              </a:rPr>
              <a:t>分量</a:t>
            </a:r>
            <a:r>
              <a:rPr lang="zh-CN" altLang="en-US" b="1" dirty="0" smtClean="0"/>
              <a:t>：若</a:t>
            </a:r>
            <a:r>
              <a:rPr lang="en-US" altLang="zh-CN" b="1" dirty="0"/>
              <a:t>G</a:t>
            </a:r>
            <a:r>
              <a:rPr lang="zh-CN" altLang="en-US" b="1" dirty="0"/>
              <a:t>是非强连通图，则</a:t>
            </a:r>
            <a:r>
              <a:rPr lang="zh-CN" altLang="en-US" b="1" dirty="0">
                <a:solidFill>
                  <a:schemeClr val="accent1"/>
                </a:solidFill>
              </a:rPr>
              <a:t>极大的强连通子图</a:t>
            </a:r>
            <a:r>
              <a:rPr lang="zh-CN" altLang="en-US" b="1" dirty="0"/>
              <a:t>称为</a:t>
            </a:r>
            <a:r>
              <a:rPr lang="en-US" altLang="zh-CN" b="1" dirty="0"/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强连通分量</a:t>
            </a:r>
            <a:r>
              <a:rPr lang="zh-CN" altLang="en-US" b="1" dirty="0"/>
              <a:t>。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“</a:t>
            </a:r>
            <a:r>
              <a:rPr lang="zh-CN" altLang="en-US" b="1" dirty="0">
                <a:solidFill>
                  <a:schemeClr val="folHlink"/>
                </a:solidFill>
              </a:rPr>
              <a:t>极大</a:t>
            </a:r>
            <a:r>
              <a:rPr lang="zh-CN" altLang="en-US" b="1" dirty="0"/>
              <a:t>”的含义：指的是对子图再增加图</a:t>
            </a:r>
            <a:r>
              <a:rPr lang="en-US" altLang="zh-CN" b="1" dirty="0"/>
              <a:t>G</a:t>
            </a:r>
            <a:r>
              <a:rPr lang="zh-CN" altLang="en-US" b="1" dirty="0"/>
              <a:t>中的其它顶点，子图就不再连通。</a:t>
            </a:r>
          </a:p>
        </p:txBody>
      </p:sp>
    </p:spTree>
    <p:extLst>
      <p:ext uri="{BB962C8B-B14F-4D97-AF65-F5344CB8AC3E}">
        <p14:creationId xmlns:p14="http://schemas.microsoft.com/office/powerpoint/2010/main" val="21195651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ChangeArrowheads="1"/>
          </p:cNvSpPr>
          <p:nvPr/>
        </p:nvSpPr>
        <p:spPr bwMode="auto">
          <a:xfrm>
            <a:off x="533400" y="188914"/>
            <a:ext cx="10953749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303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018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52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86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258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30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02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74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</a:rPr>
              <a:t>含义是</a:t>
            </a:r>
            <a:r>
              <a:rPr lang="zh-CN" altLang="en-US" sz="3200" b="1" dirty="0"/>
              <a:t>：</a:t>
            </a:r>
            <a:r>
              <a:rPr lang="zh-CN" altLang="en-US" sz="2800" b="1" dirty="0"/>
              <a:t>源点事件的最早发生时间设为</a:t>
            </a:r>
            <a:r>
              <a:rPr lang="en-US" altLang="zh-CN" sz="2800" b="1" dirty="0"/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；除源点外</a:t>
            </a:r>
            <a:r>
              <a:rPr lang="zh-CN" altLang="en-US" sz="2800" b="1" dirty="0"/>
              <a:t>，只有</a:t>
            </a:r>
            <a:r>
              <a:rPr lang="zh-CN" altLang="en-US" sz="2800" b="1" dirty="0">
                <a:solidFill>
                  <a:schemeClr val="accent1"/>
                </a:solidFill>
              </a:rPr>
              <a:t>进入顶点</a:t>
            </a:r>
            <a:r>
              <a:rPr lang="en-US" altLang="zh-CN" sz="2800" b="1" dirty="0" err="1">
                <a:solidFill>
                  <a:schemeClr val="accent1"/>
                </a:solidFill>
              </a:rPr>
              <a:t>v</a:t>
            </a:r>
            <a:r>
              <a:rPr lang="en-US" altLang="zh-CN" sz="2800" b="1" baseline="-18000" dirty="0" err="1">
                <a:solidFill>
                  <a:schemeClr val="accent1"/>
                </a:solidFill>
              </a:rPr>
              <a:t>j</a:t>
            </a:r>
            <a:r>
              <a:rPr lang="zh-CN" altLang="en-US" sz="2800" b="1" dirty="0">
                <a:solidFill>
                  <a:schemeClr val="accent1"/>
                </a:solidFill>
              </a:rPr>
              <a:t>的所有弧所代表的活动全部结束后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olidFill>
                  <a:schemeClr val="accent1"/>
                </a:solidFill>
              </a:rPr>
              <a:t>事件</a:t>
            </a:r>
            <a:r>
              <a:rPr lang="en-US" altLang="zh-CN" sz="2800" b="1" dirty="0" err="1">
                <a:solidFill>
                  <a:schemeClr val="accent1"/>
                </a:solidFill>
              </a:rPr>
              <a:t>v</a:t>
            </a:r>
            <a:r>
              <a:rPr lang="en-US" altLang="zh-CN" sz="2800" b="1" baseline="-18000" dirty="0" err="1">
                <a:solidFill>
                  <a:schemeClr val="accent1"/>
                </a:solidFill>
              </a:rPr>
              <a:t>j</a:t>
            </a:r>
            <a:r>
              <a:rPr lang="zh-CN" altLang="en-US" sz="2800" b="1" dirty="0">
                <a:solidFill>
                  <a:schemeClr val="accent1"/>
                </a:solidFill>
              </a:rPr>
              <a:t>才能发生</a:t>
            </a:r>
            <a:r>
              <a:rPr lang="zh-CN" altLang="en-US" sz="2800" b="1" dirty="0">
                <a:latin typeface="宋体" panose="02010600030101010101" pitchFamily="2" charset="-122"/>
              </a:rPr>
              <a:t>。即只有</a:t>
            </a:r>
            <a:r>
              <a:rPr lang="en-US" altLang="zh-CN" sz="2800" b="1" dirty="0" err="1"/>
              <a:t>v</a:t>
            </a:r>
            <a:r>
              <a:rPr lang="en-US" altLang="zh-CN" sz="2800" b="1" baseline="-18000" dirty="0" err="1"/>
              <a:t>j</a:t>
            </a:r>
            <a:r>
              <a:rPr lang="zh-CN" altLang="en-US" sz="2800" b="1" dirty="0"/>
              <a:t>的所有前驱事件</a:t>
            </a:r>
            <a:r>
              <a:rPr lang="en-US" altLang="zh-CN" sz="2800" b="1" dirty="0"/>
              <a:t>v</a:t>
            </a:r>
            <a:r>
              <a:rPr lang="en-US" altLang="zh-CN" sz="2800" b="1" baseline="-18000" dirty="0"/>
              <a:t>i</a:t>
            </a:r>
            <a:r>
              <a:rPr lang="zh-CN" altLang="en-US" sz="2800" b="1" dirty="0"/>
              <a:t>的最早发生时间</a:t>
            </a:r>
            <a:r>
              <a:rPr lang="en-US" altLang="zh-CN" sz="2800" b="1" dirty="0" err="1"/>
              <a:t>ve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计算出来后，才能计算</a:t>
            </a:r>
            <a:r>
              <a:rPr lang="en-US" altLang="zh-CN" sz="2800" b="1" dirty="0" err="1"/>
              <a:t>ve</a:t>
            </a:r>
            <a:r>
              <a:rPr lang="en-US" altLang="zh-CN" sz="2800" b="1" dirty="0"/>
              <a:t>(j) 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</a:rPr>
              <a:t>方法是</a:t>
            </a:r>
            <a:r>
              <a:rPr lang="zh-CN" altLang="en-US" sz="3200" b="1" dirty="0"/>
              <a:t>：</a:t>
            </a:r>
            <a:r>
              <a:rPr lang="zh-CN" altLang="en-US" sz="2800" b="1" dirty="0"/>
              <a:t>对所有事件进行拓扑排序，然后依次按拓扑顺序计算每个事件的最早发生时间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637955" name="Group 3"/>
          <p:cNvGrpSpPr>
            <a:grpSpLocks/>
          </p:cNvGrpSpPr>
          <p:nvPr/>
        </p:nvGrpSpPr>
        <p:grpSpPr bwMode="auto">
          <a:xfrm>
            <a:off x="1676400" y="2928938"/>
            <a:ext cx="8991600" cy="1001712"/>
            <a:chOff x="48" y="2016"/>
            <a:chExt cx="5664" cy="631"/>
          </a:xfrm>
        </p:grpSpPr>
        <p:sp>
          <p:nvSpPr>
            <p:cNvPr id="637957" name="Rectangle 4"/>
            <p:cNvSpPr>
              <a:spLocks noChangeArrowheads="1"/>
            </p:cNvSpPr>
            <p:nvPr/>
          </p:nvSpPr>
          <p:spPr bwMode="auto">
            <a:xfrm>
              <a:off x="784" y="2016"/>
              <a:ext cx="294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ve(n-1)    j=n-1</a:t>
              </a:r>
              <a:r>
                <a:rPr lang="zh-CN" altLang="en-US" sz="2800" b="1"/>
                <a:t>，表示</a:t>
              </a:r>
              <a:r>
                <a:rPr lang="en-US" altLang="zh-CN" sz="2800" b="1"/>
                <a:t>v</a:t>
              </a:r>
              <a:r>
                <a:rPr lang="en-US" altLang="zh-CN" sz="2800" b="1" baseline="-18000"/>
                <a:t>j</a:t>
              </a:r>
              <a:r>
                <a:rPr lang="zh-CN" altLang="en-US" sz="2800" b="1"/>
                <a:t>是终点</a:t>
              </a:r>
            </a:p>
          </p:txBody>
        </p:sp>
        <p:sp>
          <p:nvSpPr>
            <p:cNvPr id="637958" name="Rectangle 5"/>
            <p:cNvSpPr>
              <a:spLocks noChangeArrowheads="1"/>
            </p:cNvSpPr>
            <p:nvPr/>
          </p:nvSpPr>
          <p:spPr bwMode="auto">
            <a:xfrm>
              <a:off x="779" y="2352"/>
              <a:ext cx="444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Min{</a:t>
              </a:r>
              <a:r>
                <a:rPr lang="en-US" altLang="zh-CN" sz="2800" b="1" dirty="0" err="1"/>
                <a:t>v</a:t>
              </a:r>
              <a:r>
                <a:rPr lang="en-US" altLang="zh-CN" sz="2800" b="1" i="1" dirty="0" err="1"/>
                <a:t>l</a:t>
              </a:r>
              <a:r>
                <a:rPr lang="en-US" altLang="zh-CN" sz="2800" b="1" dirty="0"/>
                <a:t>(k)-</a:t>
              </a:r>
              <a:r>
                <a:rPr lang="en-US" altLang="zh-CN" sz="2800" b="1" dirty="0" err="1"/>
                <a:t>dut</a:t>
              </a:r>
              <a:r>
                <a:rPr lang="en-US" altLang="zh-CN" sz="2800" b="1" dirty="0"/>
                <a:t>(&lt;j, k&gt;)|&lt;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j</a:t>
              </a:r>
              <a:r>
                <a:rPr lang="en-US" altLang="zh-CN" sz="2800" b="1" dirty="0"/>
                <a:t>, 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k</a:t>
              </a:r>
              <a:r>
                <a:rPr lang="en-US" altLang="zh-CN" sz="2800" b="1" dirty="0"/>
                <a:t>&gt;</a:t>
              </a:r>
              <a:r>
                <a:rPr lang="zh-CN" altLang="en-US" sz="2800" b="1" dirty="0"/>
                <a:t>是网中的弧</a:t>
              </a:r>
              <a:r>
                <a:rPr lang="en-US" altLang="zh-CN" sz="2800" b="1" dirty="0"/>
                <a:t>}</a:t>
              </a:r>
            </a:p>
          </p:txBody>
        </p:sp>
        <p:sp>
          <p:nvSpPr>
            <p:cNvPr id="637959" name="AutoShape 6"/>
            <p:cNvSpPr>
              <a:spLocks/>
            </p:cNvSpPr>
            <p:nvPr/>
          </p:nvSpPr>
          <p:spPr bwMode="auto">
            <a:xfrm>
              <a:off x="683" y="2160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7960" name="Rectangle 7"/>
            <p:cNvSpPr>
              <a:spLocks noChangeArrowheads="1"/>
            </p:cNvSpPr>
            <p:nvPr/>
          </p:nvSpPr>
          <p:spPr bwMode="auto">
            <a:xfrm>
              <a:off x="48" y="2232"/>
              <a:ext cx="63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v</a:t>
              </a:r>
              <a:r>
                <a:rPr lang="en-US" altLang="zh-CN" sz="2800" b="1" i="1"/>
                <a:t>l</a:t>
              </a:r>
              <a:r>
                <a:rPr lang="en-US" altLang="zh-CN" sz="2800" b="1"/>
                <a:t>(j)=</a:t>
              </a:r>
            </a:p>
          </p:txBody>
        </p:sp>
        <p:sp>
          <p:nvSpPr>
            <p:cNvPr id="637961" name="Rectangle 8"/>
            <p:cNvSpPr>
              <a:spLocks noChangeArrowheads="1"/>
            </p:cNvSpPr>
            <p:nvPr/>
          </p:nvSpPr>
          <p:spPr bwMode="auto">
            <a:xfrm>
              <a:off x="5327" y="2256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7-3</a:t>
              </a:r>
            </a:p>
          </p:txBody>
        </p:sp>
      </p:grpSp>
      <p:sp>
        <p:nvSpPr>
          <p:cNvPr id="637956" name="Rectangle 9"/>
          <p:cNvSpPr>
            <a:spLocks noChangeArrowheads="1"/>
          </p:cNvSpPr>
          <p:nvPr/>
        </p:nvSpPr>
        <p:spPr bwMode="auto">
          <a:xfrm>
            <a:off x="781050" y="4232275"/>
            <a:ext cx="1070609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303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01800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52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86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258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30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02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74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</a:rPr>
              <a:t>含义是</a:t>
            </a:r>
            <a:r>
              <a:rPr lang="zh-CN" altLang="en-US" sz="3200" b="1" dirty="0"/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只有</a:t>
            </a:r>
            <a:r>
              <a:rPr lang="en-US" altLang="zh-CN" sz="2800" b="1" dirty="0" err="1"/>
              <a:t>v</a:t>
            </a:r>
            <a:r>
              <a:rPr lang="en-US" altLang="zh-CN" sz="2800" b="1" baseline="-18000" dirty="0" err="1"/>
              <a:t>j</a:t>
            </a:r>
            <a:r>
              <a:rPr lang="zh-CN" altLang="en-US" sz="2800" b="1" dirty="0"/>
              <a:t>的所有后继事件</a:t>
            </a:r>
            <a:r>
              <a:rPr lang="en-US" altLang="zh-CN" sz="2800" b="1" dirty="0" err="1"/>
              <a:t>v</a:t>
            </a:r>
            <a:r>
              <a:rPr lang="en-US" altLang="zh-CN" sz="2800" b="1" baseline="-18000" dirty="0" err="1"/>
              <a:t>k</a:t>
            </a:r>
            <a:r>
              <a:rPr lang="zh-CN" altLang="en-US" sz="2800" b="1" dirty="0"/>
              <a:t>的最晚发生时间</a:t>
            </a:r>
            <a:r>
              <a:rPr lang="en-US" altLang="zh-CN" sz="2800" b="1" dirty="0" err="1"/>
              <a:t>v</a:t>
            </a:r>
            <a:r>
              <a:rPr lang="en-US" altLang="zh-CN" sz="2800" b="1" i="1" dirty="0" err="1"/>
              <a:t>l</a:t>
            </a:r>
            <a:r>
              <a:rPr lang="en-US" altLang="zh-CN" sz="2800" b="1" dirty="0"/>
              <a:t>(k)</a:t>
            </a:r>
            <a:r>
              <a:rPr lang="zh-CN" altLang="en-US" sz="2800" b="1" dirty="0"/>
              <a:t>计算出来后，才能计算</a:t>
            </a:r>
            <a:r>
              <a:rPr lang="en-US" altLang="zh-CN" sz="2800" b="1" dirty="0" err="1"/>
              <a:t>v</a:t>
            </a:r>
            <a:r>
              <a:rPr lang="en-US" altLang="zh-CN" sz="2800" b="1" i="1" dirty="0" err="1"/>
              <a:t>l</a:t>
            </a:r>
            <a:r>
              <a:rPr lang="en-US" altLang="zh-CN" sz="2800" b="1" dirty="0"/>
              <a:t>(j) 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</a:rPr>
              <a:t>方法是</a:t>
            </a:r>
            <a:r>
              <a:rPr lang="zh-CN" altLang="en-US" sz="3200" b="1" dirty="0"/>
              <a:t>：</a:t>
            </a:r>
            <a:r>
              <a:rPr lang="zh-CN" altLang="en-US" sz="2800" b="1" dirty="0"/>
              <a:t>按拓扑排序的逆顺序，依次计算每个事件的最晚发生时间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88157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225426"/>
            <a:ext cx="11258549" cy="6156325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2</a:t>
            </a:r>
            <a:r>
              <a:rPr lang="en-US" altLang="zh-CN" sz="40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4000" b="1" dirty="0">
                <a:solidFill>
                  <a:schemeClr val="tx2"/>
                </a:solidFill>
              </a:rPr>
              <a:t>AOE</a:t>
            </a:r>
            <a:r>
              <a:rPr lang="zh-CN" altLang="en-US" sz="4000" b="1" dirty="0">
                <a:solidFill>
                  <a:schemeClr val="tx2"/>
                </a:solidFill>
                <a:ea typeface="楷体_GB2312" pitchFamily="49" charset="-122"/>
              </a:rPr>
              <a:t>中关键路径和关键活动</a:t>
            </a:r>
            <a:endParaRPr lang="zh-CN" altLang="en-US" sz="4000" b="1" dirty="0">
              <a:solidFill>
                <a:schemeClr val="folHlink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宋体" panose="02010600030101010101" pitchFamily="2" charset="-122"/>
              </a:rPr>
              <a:t>⑴ </a:t>
            </a:r>
            <a:r>
              <a:rPr lang="zh-CN" altLang="en-US" sz="3600" b="1" dirty="0">
                <a:solidFill>
                  <a:schemeClr val="folHlink"/>
                </a:solidFill>
                <a:ea typeface="楷体_GB2312" pitchFamily="49" charset="-122"/>
              </a:rPr>
              <a:t>算法思想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 sz="2800" b="1" dirty="0" smtClean="0"/>
              <a:t>利用拓扑排序求出</a:t>
            </a:r>
            <a:r>
              <a:rPr lang="en-US" altLang="zh-CN" sz="2800" b="1" dirty="0" smtClean="0"/>
              <a:t>AOE</a:t>
            </a:r>
            <a:r>
              <a:rPr lang="zh-CN" altLang="en-US" sz="2800" b="1" dirty="0" smtClean="0"/>
              <a:t>网的一个拓扑序列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  <a:r>
              <a:rPr lang="zh-CN" altLang="en-US" sz="2800" b="1" dirty="0" smtClean="0"/>
              <a:t> 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②  </a:t>
            </a:r>
            <a:r>
              <a:rPr lang="zh-CN" altLang="en-US" sz="2800" b="1" dirty="0" smtClean="0"/>
              <a:t>从拓扑排序的序列的第一个顶点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源点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开始，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按拓扑顺序</a:t>
            </a:r>
            <a:r>
              <a:rPr lang="zh-CN" altLang="en-US" sz="2800" b="1" dirty="0" smtClean="0"/>
              <a:t>依次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计算</a:t>
            </a:r>
            <a:r>
              <a:rPr lang="zh-CN" altLang="en-US" sz="2800" b="1" dirty="0" smtClean="0"/>
              <a:t>每个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事件的最早发生时间</a:t>
            </a:r>
            <a:r>
              <a:rPr lang="en-US" altLang="zh-CN" sz="2800" b="1" dirty="0" err="1" smtClean="0">
                <a:solidFill>
                  <a:schemeClr val="folHlink"/>
                </a:solidFill>
              </a:rPr>
              <a:t>ve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(</a:t>
            </a:r>
            <a:r>
              <a:rPr lang="en-US" altLang="zh-CN" sz="2800" b="1" dirty="0" err="1" smtClean="0">
                <a:solidFill>
                  <a:schemeClr val="folHlink"/>
                </a:solidFill>
              </a:rPr>
              <a:t>i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)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  <a:r>
              <a:rPr lang="zh-CN" altLang="en-US" sz="2800" b="1" dirty="0" smtClean="0"/>
              <a:t> 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③  </a:t>
            </a:r>
            <a:r>
              <a:rPr lang="zh-CN" altLang="en-US" sz="2800" b="1" dirty="0" smtClean="0"/>
              <a:t>从拓扑排序的序列的最后一个顶点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汇点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开始，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按逆拓扑顺序</a:t>
            </a:r>
            <a:r>
              <a:rPr lang="zh-CN" altLang="en-US" sz="2800" b="1" dirty="0" smtClean="0"/>
              <a:t>依次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计算</a:t>
            </a:r>
            <a:r>
              <a:rPr lang="zh-CN" altLang="en-US" sz="2800" b="1" dirty="0" smtClean="0"/>
              <a:t>每个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事件的最晚发生时间</a:t>
            </a:r>
            <a:r>
              <a:rPr lang="en-US" altLang="zh-CN" sz="2800" b="1" dirty="0" err="1" smtClean="0">
                <a:solidFill>
                  <a:schemeClr val="folHlink"/>
                </a:solidFill>
              </a:rPr>
              <a:t>v</a:t>
            </a:r>
            <a:r>
              <a:rPr lang="en-US" altLang="zh-CN" sz="2800" b="1" i="1" dirty="0" err="1" smtClean="0">
                <a:solidFill>
                  <a:schemeClr val="folHlink"/>
                </a:solidFill>
              </a:rPr>
              <a:t>l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(</a:t>
            </a:r>
            <a:r>
              <a:rPr lang="en-US" altLang="zh-CN" sz="2800" b="1" dirty="0" err="1" smtClean="0">
                <a:solidFill>
                  <a:schemeClr val="folHlink"/>
                </a:solidFill>
              </a:rPr>
              <a:t>i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)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 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1970354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22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7898"/>
              </p:ext>
            </p:extLst>
          </p:nvPr>
        </p:nvGraphicFramePr>
        <p:xfrm>
          <a:off x="2552700" y="4781551"/>
          <a:ext cx="6781800" cy="18002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059370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401036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50889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21988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2732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61570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0460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48074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908549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0727873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顶点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682066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39566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476214"/>
                  </a:ext>
                </a:extLst>
              </a:tr>
            </a:tbl>
          </a:graphicData>
        </a:graphic>
      </p:graphicFrame>
      <p:sp>
        <p:nvSpPr>
          <p:cNvPr id="640048" name="Rectangle 48"/>
          <p:cNvSpPr>
            <a:spLocks noChangeArrowheads="1"/>
          </p:cNvSpPr>
          <p:nvPr/>
        </p:nvSpPr>
        <p:spPr bwMode="auto">
          <a:xfrm>
            <a:off x="3771900" y="4278313"/>
            <a:ext cx="4267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表</a:t>
            </a:r>
            <a:r>
              <a:rPr lang="en-US" altLang="zh-CN" b="1" dirty="0"/>
              <a:t>7-2  </a:t>
            </a:r>
            <a:r>
              <a:rPr lang="zh-CN" altLang="en-US" b="1" dirty="0"/>
              <a:t>图</a:t>
            </a:r>
            <a:r>
              <a:rPr lang="en-US" altLang="zh-CN" b="1" dirty="0"/>
              <a:t>7-24</a:t>
            </a:r>
            <a:r>
              <a:rPr lang="zh-CN" altLang="en-US" b="1" dirty="0"/>
              <a:t>的</a:t>
            </a:r>
            <a:r>
              <a:rPr lang="en-US" altLang="zh-CN" b="1" dirty="0" err="1"/>
              <a:t>ve</a:t>
            </a:r>
            <a:r>
              <a:rPr lang="en-US" altLang="zh-CN" b="1" dirty="0"/>
              <a:t>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和</a:t>
            </a:r>
            <a:r>
              <a:rPr lang="en-US" altLang="zh-CN" b="1" dirty="0" err="1"/>
              <a:t>v</a:t>
            </a:r>
            <a:r>
              <a:rPr lang="en-US" altLang="zh-CN" b="1" i="1" dirty="0" err="1"/>
              <a:t>l</a:t>
            </a:r>
            <a:r>
              <a:rPr lang="en-US" altLang="zh-CN" b="1" dirty="0"/>
              <a:t>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的值</a:t>
            </a:r>
          </a:p>
        </p:txBody>
      </p:sp>
      <p:sp>
        <p:nvSpPr>
          <p:cNvPr id="640049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361950" y="223839"/>
            <a:ext cx="11391899" cy="3757611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对于图</a:t>
            </a:r>
            <a:r>
              <a:rPr lang="en-US" altLang="zh-CN" b="1" dirty="0" smtClean="0"/>
              <a:t>7-24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AOE</a:t>
            </a:r>
            <a:r>
              <a:rPr lang="zh-CN" altLang="en-US" b="1" dirty="0" smtClean="0"/>
              <a:t>网，处理过程如下：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 smtClean="0">
                <a:solidFill>
                  <a:schemeClr val="folHlink"/>
                </a:solidFill>
              </a:rPr>
              <a:t>  </a:t>
            </a:r>
            <a:r>
              <a:rPr lang="zh-CN" altLang="en-US" b="1" dirty="0" smtClean="0"/>
              <a:t>拓扑排序的序列是： </a:t>
            </a:r>
            <a:r>
              <a:rPr lang="en-US" altLang="zh-CN" b="1" dirty="0" smtClean="0"/>
              <a:t>(v</a:t>
            </a:r>
            <a:r>
              <a:rPr lang="en-US" altLang="zh-CN" b="1" baseline="-18000" dirty="0" smtClean="0"/>
              <a:t>0</a:t>
            </a:r>
            <a:r>
              <a:rPr lang="en-US" altLang="zh-CN" b="1" dirty="0" smtClean="0"/>
              <a:t>, v</a:t>
            </a:r>
            <a:r>
              <a:rPr lang="en-US" altLang="zh-CN" b="1" baseline="-18000" dirty="0" smtClean="0"/>
              <a:t>1</a:t>
            </a:r>
            <a:r>
              <a:rPr lang="en-US" altLang="zh-CN" b="1" dirty="0" smtClean="0"/>
              <a:t>, v</a:t>
            </a:r>
            <a:r>
              <a:rPr lang="en-US" altLang="zh-CN" b="1" baseline="-18000" dirty="0" smtClean="0"/>
              <a:t>2</a:t>
            </a:r>
            <a:r>
              <a:rPr lang="en-US" altLang="zh-CN" b="1" dirty="0" smtClean="0"/>
              <a:t>, v</a:t>
            </a:r>
            <a:r>
              <a:rPr lang="en-US" altLang="zh-CN" b="1" baseline="-18000" dirty="0" smtClean="0"/>
              <a:t>3 </a:t>
            </a:r>
            <a:r>
              <a:rPr lang="en-US" altLang="zh-CN" b="1" dirty="0" smtClean="0"/>
              <a:t>,</a:t>
            </a:r>
            <a:r>
              <a:rPr lang="en-US" altLang="zh-CN" b="1" baseline="-18000" dirty="0" smtClean="0"/>
              <a:t> 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4</a:t>
            </a:r>
            <a:r>
              <a:rPr lang="en-US" altLang="zh-CN" b="1" dirty="0" smtClean="0"/>
              <a:t>, v</a:t>
            </a:r>
            <a:r>
              <a:rPr lang="en-US" altLang="zh-CN" b="1" baseline="-18000" dirty="0" smtClean="0"/>
              <a:t>5 </a:t>
            </a:r>
            <a:r>
              <a:rPr lang="en-US" altLang="zh-CN" b="1" dirty="0" smtClean="0"/>
              <a:t>, v</a:t>
            </a:r>
            <a:r>
              <a:rPr lang="en-US" altLang="zh-CN" b="1" baseline="-18000" dirty="0" smtClean="0"/>
              <a:t>6 </a:t>
            </a:r>
            <a:r>
              <a:rPr lang="en-US" altLang="zh-CN" b="1" dirty="0" smtClean="0"/>
              <a:t>, v</a:t>
            </a:r>
            <a:r>
              <a:rPr lang="en-US" altLang="zh-CN" b="1" baseline="-18000" dirty="0" smtClean="0"/>
              <a:t>7 </a:t>
            </a:r>
            <a:r>
              <a:rPr lang="en-US" altLang="zh-CN" b="1" dirty="0" smtClean="0"/>
              <a:t>, v</a:t>
            </a:r>
            <a:r>
              <a:rPr lang="en-US" altLang="zh-CN" b="1" baseline="-18000" dirty="0" smtClean="0"/>
              <a:t>8</a:t>
            </a:r>
            <a:r>
              <a:rPr lang="en-US" altLang="zh-CN" b="1" dirty="0" smtClean="0"/>
              <a:t>)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◆</a:t>
            </a:r>
            <a:r>
              <a:rPr lang="zh-CN" altLang="en-US" b="1" dirty="0" smtClean="0"/>
              <a:t> 根据计算</a:t>
            </a:r>
            <a:r>
              <a:rPr lang="en-US" altLang="zh-CN" b="1" dirty="0" err="1" smtClean="0"/>
              <a:t>ve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的公式</a:t>
            </a:r>
            <a:r>
              <a:rPr lang="en-US" altLang="zh-CN" b="1" dirty="0" smtClean="0"/>
              <a:t>(7-2)</a:t>
            </a:r>
            <a:r>
              <a:rPr lang="zh-CN" altLang="en-US" b="1" dirty="0" smtClean="0"/>
              <a:t>和计算</a:t>
            </a:r>
            <a:r>
              <a:rPr lang="en-US" altLang="zh-CN" b="1" dirty="0" err="1" smtClean="0"/>
              <a:t>v</a:t>
            </a:r>
            <a:r>
              <a:rPr lang="en-US" altLang="zh-CN" b="1" i="1" dirty="0" err="1" smtClean="0"/>
              <a:t>l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的公式</a:t>
            </a:r>
            <a:r>
              <a:rPr lang="en-US" altLang="zh-CN" b="1" dirty="0" smtClean="0"/>
              <a:t>(7-3) </a:t>
            </a:r>
            <a:r>
              <a:rPr lang="zh-CN" altLang="en-US" b="1" dirty="0" smtClean="0"/>
              <a:t>，计算各个事件的</a:t>
            </a:r>
            <a:r>
              <a:rPr lang="en-US" altLang="zh-CN" b="1" dirty="0" err="1" smtClean="0"/>
              <a:t>ve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v</a:t>
            </a:r>
            <a:r>
              <a:rPr lang="en-US" altLang="zh-CN" b="1" i="1" dirty="0" err="1" smtClean="0"/>
              <a:t>l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值，如表</a:t>
            </a:r>
            <a:r>
              <a:rPr lang="en-US" altLang="zh-CN" b="1" dirty="0" smtClean="0"/>
              <a:t>7-2</a:t>
            </a:r>
            <a:r>
              <a:rPr lang="zh-CN" altLang="en-US" b="1" dirty="0" smtClean="0"/>
              <a:t>所示。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◆</a:t>
            </a:r>
            <a:r>
              <a:rPr lang="zh-CN" altLang="en-US" b="1" dirty="0" smtClean="0"/>
              <a:t> 根据关键路径的定义，知该</a:t>
            </a:r>
            <a:r>
              <a:rPr lang="en-US" altLang="zh-CN" b="1" dirty="0" smtClean="0"/>
              <a:t>AOE</a:t>
            </a:r>
            <a:r>
              <a:rPr lang="zh-CN" altLang="en-US" b="1" dirty="0" smtClean="0"/>
              <a:t>网的关键路径是： </a:t>
            </a:r>
            <a:r>
              <a:rPr lang="en-US" altLang="zh-CN" b="1" dirty="0" smtClean="0"/>
              <a:t>(v</a:t>
            </a:r>
            <a:r>
              <a:rPr lang="en-US" altLang="zh-CN" b="1" baseline="-20000" dirty="0" smtClean="0"/>
              <a:t>0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2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4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7</a:t>
            </a:r>
            <a:r>
              <a:rPr lang="en-US" altLang="zh-CN" b="1" dirty="0" smtClean="0"/>
              <a:t> , v</a:t>
            </a:r>
            <a:r>
              <a:rPr lang="en-US" altLang="zh-CN" b="1" baseline="-20000" dirty="0" smtClean="0"/>
              <a:t>8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(v</a:t>
            </a:r>
            <a:r>
              <a:rPr lang="en-US" altLang="zh-CN" b="1" baseline="-20000" dirty="0" smtClean="0"/>
              <a:t>0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2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5</a:t>
            </a:r>
            <a:r>
              <a:rPr lang="en-US" altLang="zh-CN" b="1" dirty="0" smtClean="0"/>
              <a:t> , v</a:t>
            </a:r>
            <a:r>
              <a:rPr lang="en-US" altLang="zh-CN" b="1" baseline="-20000" dirty="0" smtClean="0"/>
              <a:t>7</a:t>
            </a:r>
            <a:r>
              <a:rPr lang="en-US" altLang="zh-CN" b="1" dirty="0" smtClean="0"/>
              <a:t> , v</a:t>
            </a:r>
            <a:r>
              <a:rPr lang="en-US" altLang="zh-CN" b="1" baseline="-20000" dirty="0" smtClean="0"/>
              <a:t>8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◆</a:t>
            </a:r>
            <a:r>
              <a:rPr lang="zh-CN" altLang="en-US" b="1" dirty="0" smtClean="0"/>
              <a:t> 关键路径活动是：</a:t>
            </a:r>
            <a:r>
              <a:rPr lang="en-US" altLang="zh-CN" b="1" dirty="0" smtClean="0"/>
              <a:t>&lt;v</a:t>
            </a:r>
            <a:r>
              <a:rPr lang="en-US" altLang="zh-CN" b="1" baseline="-20000" dirty="0" smtClean="0"/>
              <a:t>0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2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&lt;v</a:t>
            </a:r>
            <a:r>
              <a:rPr lang="en-US" altLang="zh-CN" b="1" baseline="-20000" dirty="0" smtClean="0"/>
              <a:t>2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4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&lt;v</a:t>
            </a:r>
            <a:r>
              <a:rPr lang="en-US" altLang="zh-CN" b="1" baseline="-20000" dirty="0" smtClean="0"/>
              <a:t>2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5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&lt;v</a:t>
            </a:r>
            <a:r>
              <a:rPr lang="en-US" altLang="zh-CN" b="1" baseline="-20000" dirty="0" smtClean="0"/>
              <a:t>4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7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&lt;v</a:t>
            </a:r>
            <a:r>
              <a:rPr lang="en-US" altLang="zh-CN" b="1" baseline="-20000" dirty="0" smtClean="0"/>
              <a:t>5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7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&lt;v</a:t>
            </a:r>
            <a:r>
              <a:rPr lang="en-US" altLang="zh-CN" b="1" baseline="-20000" dirty="0" smtClean="0"/>
              <a:t>5</a:t>
            </a:r>
            <a:r>
              <a:rPr lang="en-US" altLang="zh-CN" b="1" dirty="0" smtClean="0"/>
              <a:t>, v</a:t>
            </a:r>
            <a:r>
              <a:rPr lang="en-US" altLang="zh-CN" b="1" baseline="-20000" dirty="0" smtClean="0"/>
              <a:t>8</a:t>
            </a:r>
            <a:r>
              <a:rPr lang="en-US" altLang="zh-CN" b="1" dirty="0" smtClean="0"/>
              <a:t>&gt; </a:t>
            </a:r>
            <a:r>
              <a:rPr lang="zh-CN" altLang="en-US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74817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566"/>
            <a:ext cx="10515600" cy="605939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Status </a:t>
            </a:r>
            <a:r>
              <a:rPr lang="en-US" altLang="zh-CN" dirty="0" err="1"/>
              <a:t>TopologicalOrder</a:t>
            </a:r>
            <a:r>
              <a:rPr lang="en-US" altLang="zh-CN" dirty="0"/>
              <a:t>(</a:t>
            </a:r>
            <a:r>
              <a:rPr lang="en-US" altLang="zh-CN" dirty="0" err="1"/>
              <a:t>ALGraph</a:t>
            </a:r>
            <a:r>
              <a:rPr lang="en-US" altLang="zh-CN" dirty="0"/>
              <a:t> G, Stack &amp;T) {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∥</a:t>
            </a:r>
            <a:r>
              <a:rPr lang="zh-CN" altLang="zh-CN" dirty="0"/>
              <a:t>有向网</a:t>
            </a:r>
            <a:r>
              <a:rPr lang="en-US" altLang="zh-CN" dirty="0"/>
              <a:t>G</a:t>
            </a:r>
            <a:r>
              <a:rPr lang="zh-CN" altLang="zh-CN" dirty="0"/>
              <a:t>采用邻接表存储结构，求各顶点事件的最早发生时间</a:t>
            </a:r>
            <a:r>
              <a:rPr lang="en-US" altLang="zh-CN" dirty="0" err="1"/>
              <a:t>ve</a:t>
            </a:r>
            <a:r>
              <a:rPr lang="en-US" altLang="zh-CN" dirty="0"/>
              <a:t>(</a:t>
            </a:r>
            <a:r>
              <a:rPr lang="zh-CN" altLang="zh-CN" dirty="0"/>
              <a:t>全局变量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∥</a:t>
            </a:r>
            <a:r>
              <a:rPr lang="en-US" altLang="zh-CN" dirty="0"/>
              <a:t>T</a:t>
            </a:r>
            <a:r>
              <a:rPr lang="zh-CN" altLang="zh-CN" dirty="0"/>
              <a:t>为拓扑序列顶点，</a:t>
            </a:r>
            <a:r>
              <a:rPr lang="en-US" altLang="zh-CN" dirty="0"/>
              <a:t>S</a:t>
            </a:r>
            <a:r>
              <a:rPr lang="zh-CN" altLang="zh-CN" dirty="0"/>
              <a:t>为零入度顶点。</a:t>
            </a:r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∥</a:t>
            </a:r>
            <a:r>
              <a:rPr lang="zh-CN" altLang="zh-CN" dirty="0"/>
              <a:t>若</a:t>
            </a:r>
            <a:r>
              <a:rPr lang="en-US" altLang="zh-CN" dirty="0"/>
              <a:t>G</a:t>
            </a:r>
            <a:r>
              <a:rPr lang="zh-CN" altLang="zh-CN" dirty="0"/>
              <a:t>无回路，则用</a:t>
            </a:r>
            <a:r>
              <a:rPr lang="en-US" altLang="zh-CN" dirty="0"/>
              <a:t>T</a:t>
            </a:r>
            <a:r>
              <a:rPr lang="zh-CN" altLang="zh-CN" dirty="0"/>
              <a:t>返回</a:t>
            </a:r>
            <a:r>
              <a:rPr lang="en-US" altLang="zh-CN" dirty="0"/>
              <a:t>G</a:t>
            </a:r>
            <a:r>
              <a:rPr lang="zh-CN" altLang="zh-CN" dirty="0"/>
              <a:t>的一个拓扑序列，且函数值为</a:t>
            </a:r>
            <a:r>
              <a:rPr lang="en-US" altLang="zh-CN" dirty="0"/>
              <a:t>K</a:t>
            </a:r>
            <a:r>
              <a:rPr lang="zh-CN" altLang="zh-CN" dirty="0"/>
              <a:t>，否则为</a:t>
            </a:r>
            <a:r>
              <a:rPr lang="en-US" altLang="zh-CN" dirty="0"/>
              <a:t>ERROR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/>
              <a:t>FindInDegree</a:t>
            </a:r>
            <a:r>
              <a:rPr lang="en-US" altLang="zh-CN" dirty="0"/>
              <a:t>(G, </a:t>
            </a:r>
            <a:r>
              <a:rPr lang="en-US" altLang="zh-CN" dirty="0" err="1"/>
              <a:t>indegree</a:t>
            </a:r>
            <a:r>
              <a:rPr lang="en-US" altLang="zh-CN" dirty="0"/>
              <a:t>);   ∥</a:t>
            </a:r>
            <a:r>
              <a:rPr lang="zh-CN" altLang="zh-CN" dirty="0"/>
              <a:t>对各顶点求度</a:t>
            </a:r>
            <a:r>
              <a:rPr lang="en-US" altLang="zh-CN" dirty="0"/>
              <a:t> </a:t>
            </a:r>
            <a:r>
              <a:rPr lang="en-US" altLang="zh-CN" dirty="0" err="1"/>
              <a:t>indegree</a:t>
            </a:r>
            <a:r>
              <a:rPr lang="en-US" altLang="zh-CN" dirty="0"/>
              <a:t>[0..vernum-1] </a:t>
            </a:r>
            <a:r>
              <a:rPr lang="zh-CN" altLang="zh-CN" dirty="0"/>
              <a:t>建零人度顶点</a:t>
            </a:r>
            <a:r>
              <a:rPr lang="en-US" altLang="zh-CN" dirty="0"/>
              <a:t>S;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InitStack</a:t>
            </a:r>
            <a:r>
              <a:rPr lang="en-US" altLang="zh-CN" dirty="0" smtClean="0"/>
              <a:t>(T</a:t>
            </a:r>
            <a:r>
              <a:rPr lang="en-US" altLang="zh-CN" dirty="0"/>
              <a:t>); count</a:t>
            </a:r>
            <a:r>
              <a:rPr lang="zh-CN" altLang="zh-CN" dirty="0"/>
              <a:t>＝</a:t>
            </a:r>
            <a:r>
              <a:rPr lang="en-US" altLang="zh-CN" dirty="0"/>
              <a:t>0; </a:t>
            </a:r>
            <a:r>
              <a:rPr lang="en-US" altLang="zh-CN" dirty="0" err="1"/>
              <a:t>ve</a:t>
            </a:r>
            <a:r>
              <a:rPr lang="en-US" altLang="zh-CN" dirty="0"/>
              <a:t>[0..G.vexnum-1]</a:t>
            </a:r>
            <a:r>
              <a:rPr lang="zh-CN" altLang="zh-CN" dirty="0"/>
              <a:t>＝</a:t>
            </a:r>
            <a:r>
              <a:rPr lang="en-US" altLang="zh-CN" dirty="0"/>
              <a:t>0;    ∥</a:t>
            </a:r>
            <a:r>
              <a:rPr lang="zh-CN" altLang="zh-CN" dirty="0"/>
              <a:t>初始化 </a:t>
            </a:r>
          </a:p>
          <a:p>
            <a:r>
              <a:rPr lang="en-US" altLang="zh-CN" dirty="0" smtClean="0"/>
              <a:t>     while</a:t>
            </a:r>
            <a:r>
              <a:rPr lang="en-US" altLang="zh-CN" dirty="0"/>
              <a:t>(! </a:t>
            </a:r>
            <a:r>
              <a:rPr lang="en-US" altLang="zh-CN" dirty="0" err="1"/>
              <a:t>StackEmpty</a:t>
            </a:r>
            <a:r>
              <a:rPr lang="en-US" altLang="zh-CN" dirty="0"/>
              <a:t>(S))  {</a:t>
            </a:r>
            <a:endParaRPr lang="zh-CN" altLang="zh-CN" dirty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Pop(S, j); Push(T, j); ++ count;    </a:t>
            </a:r>
            <a:r>
              <a:rPr lang="zh-CN" altLang="zh-CN" dirty="0"/>
              <a:t>∥</a:t>
            </a:r>
            <a:r>
              <a:rPr lang="en-US" altLang="zh-CN" dirty="0"/>
              <a:t>j</a:t>
            </a:r>
            <a:r>
              <a:rPr lang="zh-CN" altLang="zh-CN" dirty="0"/>
              <a:t>号顶点入</a:t>
            </a:r>
            <a:r>
              <a:rPr lang="en-US" altLang="zh-CN" dirty="0"/>
              <a:t>T</a:t>
            </a:r>
            <a:r>
              <a:rPr lang="zh-CN" altLang="zh-CN" dirty="0"/>
              <a:t>并计数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for </a:t>
            </a:r>
            <a:r>
              <a:rPr lang="en-US" altLang="zh-CN" dirty="0"/>
              <a:t>(p=</a:t>
            </a:r>
            <a:r>
              <a:rPr lang="en-US" altLang="zh-CN" dirty="0" err="1"/>
              <a:t>G.vertices</a:t>
            </a:r>
            <a:r>
              <a:rPr lang="en-US" altLang="zh-CN" dirty="0"/>
              <a:t>[j].</a:t>
            </a:r>
            <a:r>
              <a:rPr lang="en-US" altLang="zh-CN" dirty="0" err="1"/>
              <a:t>firstarc</a:t>
            </a:r>
            <a:r>
              <a:rPr lang="en-US" altLang="zh-CN" dirty="0"/>
              <a:t>: p; p=p-&gt;</a:t>
            </a:r>
            <a:r>
              <a:rPr lang="en-US" altLang="zh-CN" dirty="0" err="1"/>
              <a:t>nextarc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k=p-</a:t>
            </a:r>
            <a:r>
              <a:rPr lang="en-US" altLang="zh-CN" dirty="0" err="1" smtClean="0"/>
              <a:t>adjvex</a:t>
            </a:r>
            <a:r>
              <a:rPr lang="zh-CN" altLang="zh-CN" dirty="0"/>
              <a:t>； ∥对</a:t>
            </a:r>
            <a:r>
              <a:rPr lang="en-US" altLang="zh-CN" dirty="0"/>
              <a:t>j</a:t>
            </a:r>
            <a:r>
              <a:rPr lang="zh-CN" altLang="zh-CN" dirty="0"/>
              <a:t>号顶点的每个邻接点的度减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 smtClean="0"/>
              <a:t>                 </a:t>
            </a:r>
            <a:r>
              <a:rPr lang="en-US" altLang="zh-CN" dirty="0"/>
              <a:t>if(--</a:t>
            </a:r>
            <a:r>
              <a:rPr lang="en-US" altLang="zh-CN" dirty="0" err="1"/>
              <a:t>indegree</a:t>
            </a:r>
            <a:r>
              <a:rPr lang="en-US" altLang="zh-CN" dirty="0"/>
              <a:t>[k]</a:t>
            </a:r>
            <a:r>
              <a:rPr lang="zh-CN" altLang="zh-CN" dirty="0"/>
              <a:t>＝</a:t>
            </a:r>
            <a:r>
              <a:rPr lang="en-US" altLang="zh-CN" dirty="0"/>
              <a:t>=0)  Push(S</a:t>
            </a:r>
            <a:r>
              <a:rPr lang="zh-CN" altLang="zh-CN" dirty="0"/>
              <a:t>，</a:t>
            </a:r>
            <a:r>
              <a:rPr lang="en-US" altLang="zh-CN" dirty="0"/>
              <a:t>k);  ∥</a:t>
            </a:r>
            <a:r>
              <a:rPr lang="zh-CN" altLang="zh-CN" dirty="0"/>
              <a:t>若入度减为</a:t>
            </a:r>
            <a:r>
              <a:rPr lang="en-US" altLang="zh-CN" dirty="0"/>
              <a:t>0</a:t>
            </a:r>
            <a:r>
              <a:rPr lang="zh-CN" altLang="zh-CN" dirty="0"/>
              <a:t>，则入栈</a:t>
            </a:r>
          </a:p>
          <a:p>
            <a:r>
              <a:rPr lang="en-US" altLang="zh-CN" dirty="0" smtClean="0"/>
              <a:t>                 if(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[j</a:t>
            </a:r>
            <a:r>
              <a:rPr lang="en-US" altLang="zh-CN" dirty="0"/>
              <a:t>] + *(p-&gt;info) &gt; </a:t>
            </a:r>
            <a:r>
              <a:rPr lang="en-US" altLang="zh-CN" dirty="0" err="1"/>
              <a:t>ve</a:t>
            </a:r>
            <a:r>
              <a:rPr lang="en-US" altLang="zh-CN" dirty="0"/>
              <a:t>[k]) </a:t>
            </a:r>
            <a:r>
              <a:rPr lang="en-US" altLang="zh-CN" dirty="0" err="1"/>
              <a:t>ve</a:t>
            </a:r>
            <a:r>
              <a:rPr lang="en-US" altLang="zh-CN" dirty="0"/>
              <a:t>[k] = </a:t>
            </a:r>
            <a:r>
              <a:rPr lang="en-US" altLang="zh-CN" dirty="0" err="1"/>
              <a:t>ve</a:t>
            </a:r>
            <a:r>
              <a:rPr lang="en-US" altLang="zh-CN" dirty="0"/>
              <a:t>[j] + *(p-&gt;info); </a:t>
            </a:r>
            <a:endParaRPr lang="zh-CN" altLang="zh-CN" dirty="0"/>
          </a:p>
          <a:p>
            <a:r>
              <a:rPr lang="en-US" altLang="zh-CN" dirty="0" smtClean="0"/>
              <a:t>            }</a:t>
            </a:r>
            <a:r>
              <a:rPr lang="zh-CN" altLang="zh-CN" dirty="0"/>
              <a:t>∥</a:t>
            </a:r>
            <a:r>
              <a:rPr lang="en-US" altLang="zh-CN" dirty="0"/>
              <a:t>for  *(p-&gt;info) = </a:t>
            </a:r>
            <a:r>
              <a:rPr lang="en-US" altLang="zh-CN" dirty="0" err="1"/>
              <a:t>dut</a:t>
            </a:r>
            <a:r>
              <a:rPr lang="en-US" altLang="zh-CN" dirty="0"/>
              <a:t>(&lt;j, k&gt;)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｝</a:t>
            </a:r>
            <a:r>
              <a:rPr lang="zh-CN" altLang="zh-CN" dirty="0"/>
              <a:t>∥ </a:t>
            </a:r>
            <a:r>
              <a:rPr lang="en-US" altLang="zh-CN" dirty="0"/>
              <a:t>while</a:t>
            </a:r>
            <a:endParaRPr lang="zh-CN" altLang="zh-CN" dirty="0"/>
          </a:p>
          <a:p>
            <a:r>
              <a:rPr lang="en-US" altLang="zh-CN" dirty="0" smtClean="0"/>
              <a:t>      if</a:t>
            </a:r>
            <a:r>
              <a:rPr lang="en-US" altLang="zh-CN" dirty="0"/>
              <a:t>( count&lt;</a:t>
            </a:r>
            <a:r>
              <a:rPr lang="en-US" altLang="zh-CN" dirty="0" err="1"/>
              <a:t>G.vexnum</a:t>
            </a:r>
            <a:r>
              <a:rPr lang="en-US" altLang="zh-CN" dirty="0"/>
              <a:t>)  return ERROR;∥</a:t>
            </a:r>
            <a:r>
              <a:rPr lang="zh-CN" altLang="zh-CN" dirty="0"/>
              <a:t>该有向网有回路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/>
              <a:t>else return OK;</a:t>
            </a:r>
            <a:endParaRPr lang="zh-CN" altLang="zh-CN" dirty="0"/>
          </a:p>
          <a:p>
            <a:r>
              <a:rPr lang="zh-CN" altLang="zh-CN" dirty="0"/>
              <a:t>｝∥</a:t>
            </a:r>
            <a:r>
              <a:rPr lang="en-US" altLang="zh-CN" dirty="0"/>
              <a:t> </a:t>
            </a:r>
            <a:r>
              <a:rPr lang="en-US" altLang="zh-CN" dirty="0" err="1"/>
              <a:t>Topologicalorde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633600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0262"/>
            <a:ext cx="10515600" cy="604810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 Status </a:t>
            </a:r>
            <a:r>
              <a:rPr lang="en-US" altLang="zh-CN" dirty="0" err="1"/>
              <a:t>CriticalPath</a:t>
            </a:r>
            <a:r>
              <a:rPr lang="en-US" altLang="zh-CN" dirty="0"/>
              <a:t>(</a:t>
            </a:r>
            <a:r>
              <a:rPr lang="en-US" altLang="zh-CN" dirty="0" err="1"/>
              <a:t>ALGraph</a:t>
            </a:r>
            <a:r>
              <a:rPr lang="en-US" altLang="zh-CN" dirty="0"/>
              <a:t> G) {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∥</a:t>
            </a:r>
            <a:r>
              <a:rPr lang="en-US" altLang="zh-CN" dirty="0"/>
              <a:t>G</a:t>
            </a:r>
            <a:r>
              <a:rPr lang="zh-CN" altLang="zh-CN" dirty="0"/>
              <a:t>为有向网，输出</a:t>
            </a:r>
            <a:r>
              <a:rPr lang="en-US" altLang="zh-CN" dirty="0"/>
              <a:t>G</a:t>
            </a:r>
            <a:r>
              <a:rPr lang="zh-CN" altLang="zh-CN" dirty="0"/>
              <a:t>的各项关键活动。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/>
              <a:t>if (!</a:t>
            </a:r>
            <a:r>
              <a:rPr lang="en-US" altLang="zh-CN" dirty="0" err="1"/>
              <a:t>TopologicalOrder</a:t>
            </a:r>
            <a:r>
              <a:rPr lang="en-US" altLang="zh-CN" dirty="0"/>
              <a:t>(G, T))  return ERROR; </a:t>
            </a:r>
            <a:endParaRPr lang="zh-CN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vl</a:t>
            </a:r>
            <a:r>
              <a:rPr lang="en-US" altLang="zh-CN" dirty="0" smtClean="0"/>
              <a:t>[0</a:t>
            </a:r>
            <a:r>
              <a:rPr lang="en-US" altLang="zh-CN" dirty="0"/>
              <a:t>..G.vexnum-1] = </a:t>
            </a:r>
            <a:r>
              <a:rPr lang="en-US" altLang="zh-CN" dirty="0" err="1"/>
              <a:t>ve</a:t>
            </a:r>
            <a:r>
              <a:rPr lang="en-US" altLang="zh-CN" dirty="0"/>
              <a:t>[G.vexnum-1];   </a:t>
            </a:r>
            <a:r>
              <a:rPr lang="zh-CN" altLang="zh-CN" dirty="0"/>
              <a:t>∥初始化顶点事件的最迟发生时间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while</a:t>
            </a:r>
            <a:r>
              <a:rPr lang="en-US" altLang="zh-CN" dirty="0"/>
              <a:t>(! </a:t>
            </a:r>
            <a:r>
              <a:rPr lang="en-US" altLang="zh-CN" dirty="0" err="1"/>
              <a:t>StackEmpty</a:t>
            </a:r>
            <a:r>
              <a:rPr lang="en-US" altLang="zh-CN" dirty="0"/>
              <a:t>(T) )                //</a:t>
            </a:r>
            <a:r>
              <a:rPr lang="zh-CN" altLang="zh-CN" dirty="0"/>
              <a:t>按拓扑逆序求各顶点的</a:t>
            </a:r>
            <a:r>
              <a:rPr lang="en-US" altLang="zh-CN" dirty="0"/>
              <a:t>v</a:t>
            </a:r>
            <a:r>
              <a:rPr lang="zh-CN" altLang="zh-CN" dirty="0"/>
              <a:t>值</a:t>
            </a:r>
          </a:p>
          <a:p>
            <a:r>
              <a:rPr lang="en-US" altLang="zh-CN" dirty="0" smtClean="0"/>
              <a:t>             </a:t>
            </a:r>
            <a:r>
              <a:rPr lang="en-US" altLang="zh-CN" dirty="0"/>
              <a:t>for (Pop(T, j), p=</a:t>
            </a:r>
            <a:r>
              <a:rPr lang="en-US" altLang="zh-CN" dirty="0" err="1"/>
              <a:t>G.vertices</a:t>
            </a:r>
            <a:r>
              <a:rPr lang="en-US" altLang="zh-CN" dirty="0"/>
              <a:t>[j].</a:t>
            </a:r>
            <a:r>
              <a:rPr lang="en-US" altLang="zh-CN" dirty="0" err="1"/>
              <a:t>firstarc</a:t>
            </a:r>
            <a:r>
              <a:rPr lang="en-US" altLang="zh-CN" dirty="0"/>
              <a:t>; p; p=p-&gt;</a:t>
            </a:r>
            <a:r>
              <a:rPr lang="en-US" altLang="zh-CN" dirty="0" err="1"/>
              <a:t>nextarc</a:t>
            </a:r>
            <a:r>
              <a:rPr lang="en-US" altLang="zh-CN" dirty="0"/>
              <a:t>) { </a:t>
            </a:r>
            <a:endParaRPr lang="zh-CN" altLang="zh-CN" dirty="0"/>
          </a:p>
          <a:p>
            <a:r>
              <a:rPr lang="en-US" altLang="zh-CN" dirty="0" smtClean="0"/>
              <a:t>                   k=p</a:t>
            </a:r>
            <a:r>
              <a:rPr lang="en-US" altLang="zh-CN" dirty="0"/>
              <a:t>&gt; </a:t>
            </a:r>
            <a:r>
              <a:rPr lang="en-US" altLang="zh-CN" dirty="0" err="1"/>
              <a:t>adjvex</a:t>
            </a:r>
            <a:r>
              <a:rPr lang="en-US" altLang="zh-CN" dirty="0"/>
              <a:t>; </a:t>
            </a:r>
            <a:r>
              <a:rPr lang="en-US" altLang="zh-CN" dirty="0" err="1"/>
              <a:t>dut</a:t>
            </a:r>
            <a:r>
              <a:rPr lang="en-US" altLang="zh-CN" dirty="0"/>
              <a:t> =* (p-&gt;info); ∥</a:t>
            </a:r>
            <a:r>
              <a:rPr lang="en-US" altLang="zh-CN" dirty="0" err="1"/>
              <a:t>dut</a:t>
            </a:r>
            <a:r>
              <a:rPr lang="en-US" altLang="zh-CN" dirty="0"/>
              <a:t>&lt;j, k&gt;</a:t>
            </a:r>
            <a:endParaRPr lang="zh-CN" altLang="zh-CN" dirty="0"/>
          </a:p>
          <a:p>
            <a:r>
              <a:rPr lang="en-US" altLang="zh-CN" dirty="0" smtClean="0"/>
              <a:t>                   </a:t>
            </a:r>
            <a:r>
              <a:rPr lang="en-US" altLang="zh-CN" dirty="0"/>
              <a:t>if(</a:t>
            </a:r>
            <a:r>
              <a:rPr lang="en-US" altLang="zh-CN" dirty="0" err="1"/>
              <a:t>vl</a:t>
            </a:r>
            <a:r>
              <a:rPr lang="en-US" altLang="zh-CN" dirty="0"/>
              <a:t>[k] - </a:t>
            </a:r>
            <a:r>
              <a:rPr lang="en-US" altLang="zh-CN" dirty="0" err="1"/>
              <a:t>dut</a:t>
            </a:r>
            <a:r>
              <a:rPr lang="zh-CN" altLang="zh-CN" dirty="0"/>
              <a:t>＜</a:t>
            </a:r>
            <a:r>
              <a:rPr lang="en-US" altLang="zh-CN" dirty="0" err="1"/>
              <a:t>vl</a:t>
            </a:r>
            <a:r>
              <a:rPr lang="en-US" altLang="zh-CN" dirty="0"/>
              <a:t>[j] )  </a:t>
            </a:r>
            <a:r>
              <a:rPr lang="en-US" altLang="zh-CN" dirty="0" err="1"/>
              <a:t>vl</a:t>
            </a:r>
            <a:r>
              <a:rPr lang="en-US" altLang="zh-CN" dirty="0"/>
              <a:t>[j]</a:t>
            </a:r>
            <a:r>
              <a:rPr lang="zh-CN" altLang="zh-CN" dirty="0"/>
              <a:t>＝</a:t>
            </a:r>
            <a:r>
              <a:rPr lang="en-US" altLang="zh-CN" dirty="0" err="1"/>
              <a:t>vl</a:t>
            </a:r>
            <a:r>
              <a:rPr lang="en-US" altLang="zh-CN" dirty="0"/>
              <a:t>[k]-</a:t>
            </a:r>
            <a:r>
              <a:rPr lang="en-US" altLang="zh-CN" dirty="0" err="1"/>
              <a:t>dut</a:t>
            </a:r>
            <a:r>
              <a:rPr lang="zh-CN" altLang="zh-CN" dirty="0"/>
              <a:t>；</a:t>
            </a:r>
          </a:p>
          <a:p>
            <a:r>
              <a:rPr lang="en-US" altLang="zh-CN" dirty="0" smtClean="0"/>
              <a:t>              }; ∥</a:t>
            </a:r>
            <a:r>
              <a:rPr lang="en-US" altLang="zh-CN" dirty="0"/>
              <a:t>for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for (j=0; j&lt;</a:t>
            </a:r>
            <a:r>
              <a:rPr lang="en-US" altLang="zh-CN" dirty="0" err="1"/>
              <a:t>G.vexnum</a:t>
            </a:r>
            <a:r>
              <a:rPr lang="en-US" altLang="zh-CN" dirty="0"/>
              <a:t>; ++j)      </a:t>
            </a:r>
            <a:r>
              <a:rPr lang="zh-CN" altLang="zh-CN" dirty="0"/>
              <a:t>∥求</a:t>
            </a:r>
            <a:r>
              <a:rPr lang="en-US" altLang="zh-CN" dirty="0" err="1"/>
              <a:t>ee</a:t>
            </a:r>
            <a:r>
              <a:rPr lang="en-US" altLang="zh-CN" dirty="0"/>
              <a:t>, el</a:t>
            </a:r>
            <a:r>
              <a:rPr lang="zh-CN" altLang="zh-CN" dirty="0"/>
              <a:t>和关键活动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for </a:t>
            </a:r>
            <a:r>
              <a:rPr lang="en-US" altLang="zh-CN" dirty="0"/>
              <a:t>(p=G vertices[j].</a:t>
            </a:r>
            <a:r>
              <a:rPr lang="en-US" altLang="zh-CN" dirty="0" err="1"/>
              <a:t>firstarc</a:t>
            </a:r>
            <a:r>
              <a:rPr lang="en-US" altLang="zh-CN" dirty="0"/>
              <a:t>;  p;  p=p-&gt; </a:t>
            </a:r>
            <a:r>
              <a:rPr lang="en-US" altLang="zh-CN" dirty="0" err="1"/>
              <a:t>nextarc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 smtClean="0"/>
              <a:t>                    k=p-</a:t>
            </a:r>
            <a:r>
              <a:rPr lang="en-US" altLang="zh-CN" dirty="0"/>
              <a:t>&gt;</a:t>
            </a:r>
            <a:r>
              <a:rPr lang="en-US" altLang="zh-CN" dirty="0" err="1"/>
              <a:t>adjvex</a:t>
            </a:r>
            <a:r>
              <a:rPr lang="en-US" altLang="zh-CN" dirty="0"/>
              <a:t>;  </a:t>
            </a:r>
            <a:r>
              <a:rPr lang="en-US" altLang="zh-CN" dirty="0" err="1"/>
              <a:t>dut</a:t>
            </a:r>
            <a:r>
              <a:rPr lang="en-US" altLang="zh-CN" dirty="0"/>
              <a:t>=* (p-&gt;info);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ee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ve</a:t>
            </a:r>
            <a:r>
              <a:rPr lang="en-US" altLang="zh-CN" dirty="0"/>
              <a:t>[j]; el=</a:t>
            </a:r>
            <a:r>
              <a:rPr lang="en-US" altLang="zh-CN" dirty="0" err="1"/>
              <a:t>vl</a:t>
            </a:r>
            <a:r>
              <a:rPr lang="en-US" altLang="zh-CN" dirty="0"/>
              <a:t>[k]-</a:t>
            </a:r>
            <a:r>
              <a:rPr lang="en-US" altLang="zh-CN" dirty="0" err="1"/>
              <a:t>dut</a:t>
            </a:r>
            <a:endParaRPr lang="zh-CN" altLang="zh-CN" dirty="0"/>
          </a:p>
          <a:p>
            <a:r>
              <a:rPr lang="en-US" altLang="zh-CN" dirty="0"/>
              <a:t>           </a:t>
            </a:r>
            <a:r>
              <a:rPr lang="en-US" altLang="zh-CN" dirty="0" smtClean="0"/>
              <a:t>         tag </a:t>
            </a:r>
            <a:r>
              <a:rPr lang="en-US" altLang="zh-CN" dirty="0"/>
              <a:t>= (</a:t>
            </a:r>
            <a:r>
              <a:rPr lang="en-US" altLang="zh-CN" dirty="0" err="1"/>
              <a:t>ee</a:t>
            </a:r>
            <a:r>
              <a:rPr lang="en-US" altLang="zh-CN" dirty="0"/>
              <a:t>==el)? </a:t>
            </a:r>
            <a:r>
              <a:rPr lang="zh-CN" altLang="zh-CN" dirty="0"/>
              <a:t>‘</a:t>
            </a:r>
            <a:r>
              <a:rPr lang="en-US" altLang="zh-CN" dirty="0"/>
              <a:t>*</a:t>
            </a:r>
            <a:r>
              <a:rPr lang="zh-CN" altLang="zh-CN" dirty="0"/>
              <a:t>’：</a:t>
            </a:r>
            <a:r>
              <a:rPr lang="en-US" altLang="zh-CN" dirty="0"/>
              <a:t>’’;</a:t>
            </a:r>
            <a:endParaRPr lang="zh-CN" altLang="zh-CN" dirty="0"/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(j</a:t>
            </a:r>
            <a:r>
              <a:rPr lang="zh-CN" altLang="zh-CN" dirty="0"/>
              <a:t>，</a:t>
            </a:r>
            <a:r>
              <a:rPr lang="en-US" altLang="zh-CN" dirty="0"/>
              <a:t>k, </a:t>
            </a:r>
            <a:r>
              <a:rPr lang="en-US" altLang="zh-CN" dirty="0" err="1"/>
              <a:t>dut</a:t>
            </a:r>
            <a:r>
              <a:rPr lang="en-US" altLang="zh-CN" dirty="0"/>
              <a:t>, </a:t>
            </a:r>
            <a:r>
              <a:rPr lang="en-US" altLang="zh-CN" dirty="0" err="1"/>
              <a:t>ee</a:t>
            </a:r>
            <a:r>
              <a:rPr lang="en-US" altLang="zh-CN" dirty="0"/>
              <a:t>, el, tag);    ∥</a:t>
            </a:r>
            <a:r>
              <a:rPr lang="zh-CN" altLang="zh-CN" dirty="0"/>
              <a:t>输出关键活动</a:t>
            </a:r>
            <a:r>
              <a:rPr lang="en-US" altLang="zh-CN" dirty="0"/>
              <a:t> tag</a:t>
            </a:r>
            <a:endParaRPr lang="zh-CN" altLang="zh-CN" dirty="0"/>
          </a:p>
          <a:p>
            <a:r>
              <a:rPr lang="en-US" altLang="zh-CN" dirty="0" smtClean="0"/>
              <a:t>               }</a:t>
            </a:r>
            <a:endParaRPr lang="zh-CN" altLang="zh-CN" dirty="0"/>
          </a:p>
          <a:p>
            <a:r>
              <a:rPr lang="en-US" altLang="zh-CN" dirty="0" smtClean="0"/>
              <a:t>   }</a:t>
            </a:r>
            <a:r>
              <a:rPr lang="zh-CN" altLang="zh-CN" dirty="0" smtClean="0"/>
              <a:t>∥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CriticalPath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917077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ChangeArrowheads="1"/>
          </p:cNvSpPr>
          <p:nvPr/>
        </p:nvSpPr>
        <p:spPr bwMode="auto">
          <a:xfrm>
            <a:off x="590550" y="1581150"/>
            <a:ext cx="10896599" cy="434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78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257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3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7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5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宋体" panose="02010600030101010101" pitchFamily="2" charset="-122"/>
              </a:rPr>
              <a:t>⑶ 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算法分析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/>
              <a:t>设</a:t>
            </a:r>
            <a:r>
              <a:rPr lang="en-US" altLang="zh-CN" sz="2800" b="1" dirty="0"/>
              <a:t>AOE</a:t>
            </a:r>
            <a:r>
              <a:rPr lang="zh-CN" altLang="en-US" sz="2800" b="1" dirty="0"/>
              <a:t>网有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个事件，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个活动，则算法的主要执行是：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/>
              <a:t>进行拓扑排序：时间复杂度是</a:t>
            </a:r>
            <a:r>
              <a:rPr lang="en-US" altLang="zh-CN" sz="2800" b="1" dirty="0"/>
              <a:t>O(</a:t>
            </a:r>
            <a:r>
              <a:rPr lang="en-US" altLang="zh-CN" sz="2800" b="1" dirty="0" err="1"/>
              <a:t>n+e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◆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求每个事件的</a:t>
            </a:r>
            <a:r>
              <a:rPr lang="en-US" altLang="zh-CN" sz="2800" b="1" dirty="0" err="1"/>
              <a:t>ve</a:t>
            </a:r>
            <a:r>
              <a:rPr lang="zh-CN" altLang="en-US" sz="2800" b="1" dirty="0"/>
              <a:t>值和</a:t>
            </a:r>
            <a:r>
              <a:rPr lang="en-US" altLang="zh-CN" sz="2800" b="1" dirty="0" err="1"/>
              <a:t>vl</a:t>
            </a:r>
            <a:r>
              <a:rPr lang="zh-CN" altLang="en-US" sz="2800" b="1" dirty="0"/>
              <a:t>值：时间复杂度是</a:t>
            </a:r>
            <a:r>
              <a:rPr lang="en-US" altLang="zh-CN" sz="2800" b="1" dirty="0"/>
              <a:t>O(</a:t>
            </a:r>
            <a:r>
              <a:rPr lang="en-US" altLang="zh-CN" sz="2800" b="1" dirty="0" err="1"/>
              <a:t>n+e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◆</a:t>
            </a:r>
            <a:r>
              <a:rPr lang="zh-CN" altLang="en-US" sz="2800" b="1" dirty="0"/>
              <a:t> 根据</a:t>
            </a:r>
            <a:r>
              <a:rPr lang="en-US" altLang="zh-CN" sz="2800" b="1" dirty="0" err="1"/>
              <a:t>ve</a:t>
            </a:r>
            <a:r>
              <a:rPr lang="zh-CN" altLang="en-US" sz="2800" b="1" dirty="0"/>
              <a:t>值和</a:t>
            </a:r>
            <a:r>
              <a:rPr lang="en-US" altLang="zh-CN" sz="2800" b="1" dirty="0" err="1"/>
              <a:t>vl</a:t>
            </a:r>
            <a:r>
              <a:rPr lang="zh-CN" altLang="en-US" sz="2800" b="1" dirty="0"/>
              <a:t>值找关键活动：时间复杂度是</a:t>
            </a:r>
            <a:r>
              <a:rPr lang="en-US" altLang="zh-CN" sz="2800" b="1" dirty="0"/>
              <a:t>O(</a:t>
            </a:r>
            <a:r>
              <a:rPr lang="en-US" altLang="zh-CN" sz="2800" b="1" dirty="0" err="1"/>
              <a:t>n+e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/>
              <a:t>        因此，整个算法的时间复杂度是</a:t>
            </a:r>
            <a:r>
              <a:rPr lang="en-US" altLang="zh-CN" sz="2800" b="1" dirty="0"/>
              <a:t>O(</a:t>
            </a:r>
            <a:r>
              <a:rPr lang="en-US" altLang="zh-CN" sz="2800" b="1" dirty="0" err="1"/>
              <a:t>n+e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898482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138113"/>
            <a:ext cx="561498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>
                <a:latin typeface="Times New Roman" panose="02020603050405020304" pitchFamily="18" charset="0"/>
              </a:rPr>
              <a:t>7.7</a:t>
            </a:r>
            <a:r>
              <a:rPr lang="en-US" altLang="zh-CN" sz="5400" b="1"/>
              <a:t>   </a:t>
            </a:r>
            <a:r>
              <a:rPr lang="zh-CN" altLang="en-US" sz="5400" b="1">
                <a:ea typeface="楷体_GB2312" pitchFamily="49" charset="-122"/>
              </a:rPr>
              <a:t>最短路径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143001"/>
            <a:ext cx="11277600" cy="51657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若用带权图表示交通网</a:t>
            </a:r>
            <a:r>
              <a:rPr lang="zh-CN" altLang="en-US" b="1" dirty="0"/>
              <a:t>，图中顶点表示地点，边代表两地之间有直接道路，边上的权值表示路程</a:t>
            </a:r>
            <a:r>
              <a:rPr lang="en-US" altLang="zh-CN" b="1" dirty="0"/>
              <a:t>(</a:t>
            </a:r>
            <a:r>
              <a:rPr lang="zh-CN" altLang="en-US" b="1" dirty="0"/>
              <a:t>或所花费用或时间</a:t>
            </a:r>
            <a:r>
              <a:rPr lang="en-US" altLang="zh-CN" b="1" dirty="0"/>
              <a:t>) </a:t>
            </a:r>
            <a:r>
              <a:rPr lang="zh-CN" altLang="en-US" b="1" dirty="0">
                <a:latin typeface="宋体" panose="02010600030101010101" pitchFamily="2" charset="-122"/>
              </a:rPr>
              <a:t>。从一个地方到另一个地方的路径长度表示该路径上各边的权值之和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常见</a:t>
            </a:r>
            <a:r>
              <a:rPr lang="zh-CN" altLang="en-US" b="1" dirty="0" smtClean="0"/>
              <a:t>问题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/>
              <a:t>两地之间是否有通路</a:t>
            </a:r>
            <a:r>
              <a:rPr lang="en-US" altLang="zh-CN" sz="2800" b="1" dirty="0" smtClean="0"/>
              <a:t>?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</a:rPr>
              <a:t>◆</a:t>
            </a:r>
            <a:r>
              <a:rPr lang="en-US" altLang="zh-CN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在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有多条通路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的情况下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哪条</a:t>
            </a:r>
            <a:r>
              <a:rPr lang="zh-CN" altLang="en-US" sz="2800" b="1" dirty="0" smtClean="0"/>
              <a:t>最短</a:t>
            </a:r>
            <a:r>
              <a:rPr lang="en-US" altLang="zh-CN" sz="2800" b="1" dirty="0" smtClean="0"/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考虑到交通网的有向性</a:t>
            </a:r>
            <a:r>
              <a:rPr lang="zh-CN" altLang="en-US" b="1" dirty="0" smtClean="0"/>
              <a:t>，就成为</a:t>
            </a:r>
            <a:r>
              <a:rPr lang="zh-CN" altLang="en-US" b="1" dirty="0" smtClean="0">
                <a:solidFill>
                  <a:schemeClr val="folHlink"/>
                </a:solidFill>
              </a:rPr>
              <a:t>带</a:t>
            </a:r>
            <a:r>
              <a:rPr lang="zh-CN" altLang="en-US" b="1" dirty="0">
                <a:solidFill>
                  <a:schemeClr val="folHlink"/>
                </a:solidFill>
              </a:rPr>
              <a:t>权有向图的</a:t>
            </a:r>
            <a:r>
              <a:rPr lang="zh-CN" altLang="en-US" b="1" dirty="0" smtClean="0">
                <a:solidFill>
                  <a:schemeClr val="folHlink"/>
                </a:solidFill>
              </a:rPr>
              <a:t>最短路径问题</a:t>
            </a:r>
            <a:r>
              <a:rPr lang="zh-CN" altLang="en-US" b="1" dirty="0" smtClean="0"/>
              <a:t>。而解决问题</a:t>
            </a:r>
            <a:r>
              <a:rPr lang="zh-CN" altLang="en-US" b="1" dirty="0"/>
              <a:t>的算法也适用于无向图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将一个路径的起始顶点称为源点</a:t>
            </a:r>
            <a:r>
              <a:rPr lang="zh-CN" altLang="en-US" b="1" dirty="0"/>
              <a:t>，最后一个</a:t>
            </a:r>
            <a:r>
              <a:rPr lang="zh-CN" altLang="en-US" b="1" dirty="0">
                <a:latin typeface="宋体" panose="02010600030101010101" pitchFamily="2" charset="-122"/>
              </a:rPr>
              <a:t>顶点称为终点。</a:t>
            </a:r>
          </a:p>
        </p:txBody>
      </p:sp>
    </p:spTree>
    <p:extLst>
      <p:ext uri="{BB962C8B-B14F-4D97-AF65-F5344CB8AC3E}">
        <p14:creationId xmlns:p14="http://schemas.microsoft.com/office/powerpoint/2010/main" val="15293678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8" y="295275"/>
            <a:ext cx="65532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7.7.1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单源点最短路径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35064"/>
            <a:ext cx="10991849" cy="4814887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对于给定的有向图</a:t>
            </a:r>
            <a:r>
              <a:rPr lang="en-US" altLang="zh-CN" b="1" dirty="0"/>
              <a:t>G=(V</a:t>
            </a:r>
            <a:r>
              <a:rPr lang="zh-CN" altLang="en-US" b="1" dirty="0"/>
              <a:t>，</a:t>
            </a:r>
            <a:r>
              <a:rPr lang="en-US" altLang="zh-CN" b="1" dirty="0"/>
              <a:t>E)</a:t>
            </a:r>
            <a:r>
              <a:rPr lang="zh-CN" altLang="en-US" b="1" dirty="0">
                <a:latin typeface="宋体" panose="02010600030101010101" pitchFamily="2" charset="-122"/>
              </a:rPr>
              <a:t>及单个源点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，求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/>
              <a:t>G</a:t>
            </a:r>
            <a:r>
              <a:rPr lang="zh-CN" altLang="en-US" b="1" dirty="0">
                <a:latin typeface="宋体" panose="02010600030101010101" pitchFamily="2" charset="-122"/>
              </a:rPr>
              <a:t>的其余各顶点的最短路径。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针对单源点的最短路径问题</a:t>
            </a:r>
            <a:r>
              <a:rPr lang="zh-CN" altLang="en-US" b="1" dirty="0"/>
              <a:t>，</a:t>
            </a:r>
            <a:r>
              <a:rPr lang="en-US" altLang="zh-CN" b="1" dirty="0" err="1"/>
              <a:t>Dijkstra</a:t>
            </a:r>
            <a:r>
              <a:rPr lang="zh-CN" altLang="en-US" b="1" dirty="0"/>
              <a:t>提出了一种</a:t>
            </a:r>
            <a:r>
              <a:rPr lang="zh-CN" altLang="en-US" b="1" dirty="0">
                <a:solidFill>
                  <a:schemeClr val="accent1"/>
                </a:solidFill>
              </a:rPr>
              <a:t>按路径长度递增次序</a:t>
            </a:r>
            <a:r>
              <a:rPr lang="zh-CN" altLang="en-US" b="1" dirty="0"/>
              <a:t>产生最短路径的算法，即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迪杰斯特拉</a:t>
            </a:r>
            <a:r>
              <a:rPr lang="en-US" altLang="zh-CN" b="1" dirty="0">
                <a:solidFill>
                  <a:schemeClr val="folHlink"/>
                </a:solidFill>
              </a:rPr>
              <a:t>(</a:t>
            </a:r>
            <a:r>
              <a:rPr lang="en-US" altLang="zh-CN" b="1" dirty="0" err="1">
                <a:solidFill>
                  <a:schemeClr val="folHlink"/>
                </a:solidFill>
              </a:rPr>
              <a:t>Dijkstra</a:t>
            </a:r>
            <a:r>
              <a:rPr lang="en-US" altLang="zh-CN" b="1" dirty="0">
                <a:solidFill>
                  <a:schemeClr val="folHlink"/>
                </a:solidFill>
              </a:rPr>
              <a:t>)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。</a:t>
            </a:r>
            <a:endParaRPr lang="zh-CN" altLang="en-US" sz="36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8970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9150" y="1219200"/>
            <a:ext cx="10267950" cy="385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b="1" dirty="0" smtClean="0">
                <a:solidFill>
                  <a:schemeClr val="tx2"/>
                </a:solidFill>
              </a:rPr>
              <a:t>1</a:t>
            </a:r>
            <a:r>
              <a:rPr lang="en-US" altLang="zh-CN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基本思想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  从图</a:t>
            </a:r>
            <a:r>
              <a:rPr lang="zh-CN" altLang="en-US" sz="2800" b="1" dirty="0" smtClean="0"/>
              <a:t>的给定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源点到其它各个顶点之间客观上应存在一条最短路径，在这组最短路径中，按其长度的递增次序，依次求出到不同顶点的最短路径和路径长度。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  即按长度递增的次序生成各顶点的最短路径，即先求出长度最小的一条最短路径，然后求出长度第二小的最短路径，依此类推，直到求出长度最长的最短路径。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5322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2450" y="114300"/>
            <a:ext cx="11201400" cy="6686550"/>
          </a:xfrm>
          <a:noFill/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000" b="1" dirty="0" smtClean="0">
                <a:solidFill>
                  <a:schemeClr val="tx2"/>
                </a:solidFill>
              </a:rPr>
              <a:t>2</a:t>
            </a:r>
            <a:r>
              <a:rPr lang="en-US" altLang="zh-CN" sz="4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算法思想说明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设</a:t>
            </a:r>
            <a:r>
              <a:rPr lang="zh-CN" altLang="en-US" b="1" dirty="0"/>
              <a:t>给定</a:t>
            </a:r>
            <a:r>
              <a:rPr lang="zh-CN" altLang="en-US" b="1" dirty="0">
                <a:latin typeface="宋体" panose="02010600030101010101" pitchFamily="2" charset="-122"/>
              </a:rPr>
              <a:t>源点为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为已求得最短路径的终点集，开始时令</a:t>
            </a:r>
            <a:r>
              <a:rPr lang="en-US" altLang="zh-CN" b="1" dirty="0"/>
              <a:t>S={V</a:t>
            </a:r>
            <a:r>
              <a:rPr lang="en-US" altLang="zh-CN" b="1" baseline="-18000" dirty="0"/>
              <a:t>s</a:t>
            </a:r>
            <a:r>
              <a:rPr lang="en-US" altLang="zh-CN" b="1" dirty="0"/>
              <a:t>} </a:t>
            </a:r>
            <a:r>
              <a:rPr lang="zh-CN" altLang="en-US" b="1" dirty="0">
                <a:latin typeface="宋体" panose="02010600030101010101" pitchFamily="2" charset="-122"/>
              </a:rPr>
              <a:t>。当求得第一条最短路径</a:t>
            </a:r>
            <a:r>
              <a:rPr lang="en-US" altLang="zh-CN" b="1" dirty="0"/>
              <a:t>(V</a:t>
            </a:r>
            <a:r>
              <a:rPr lang="en-US" altLang="zh-CN" b="1" baseline="-18000" dirty="0"/>
              <a:t>s 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后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S</a:t>
            </a:r>
            <a:r>
              <a:rPr lang="zh-CN" altLang="en-US" b="1" dirty="0"/>
              <a:t>为</a:t>
            </a:r>
            <a:r>
              <a:rPr lang="en-US" altLang="zh-CN" b="1" dirty="0"/>
              <a:t>{V</a:t>
            </a:r>
            <a:r>
              <a:rPr lang="en-US" altLang="zh-CN" b="1" baseline="-18000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en-US" altLang="zh-CN" b="1" dirty="0"/>
              <a:t>} </a:t>
            </a:r>
            <a:r>
              <a:rPr lang="zh-CN" altLang="en-US" b="1" dirty="0">
                <a:latin typeface="宋体" panose="02010600030101010101" pitchFamily="2" charset="-122"/>
              </a:rPr>
              <a:t>。根据以下结论可求下一条最短路径。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设下一条最短路径终点为</a:t>
            </a:r>
            <a:r>
              <a:rPr lang="en-US" altLang="zh-CN" b="1" dirty="0" err="1"/>
              <a:t>V</a:t>
            </a:r>
            <a:r>
              <a:rPr lang="en-US" altLang="zh-CN" b="1" baseline="-18000" dirty="0" err="1"/>
              <a:t>j</a:t>
            </a:r>
            <a:r>
              <a:rPr lang="en-US" altLang="zh-CN" b="1" baseline="-18000" dirty="0"/>
              <a:t> </a:t>
            </a:r>
            <a:r>
              <a:rPr lang="zh-CN" altLang="en-US" b="1" dirty="0"/>
              <a:t>，则</a:t>
            </a:r>
            <a:r>
              <a:rPr lang="en-US" altLang="zh-CN" b="1" dirty="0" err="1"/>
              <a:t>V</a:t>
            </a:r>
            <a:r>
              <a:rPr lang="en-US" altLang="zh-CN" b="1" baseline="-18000" dirty="0" err="1"/>
              <a:t>j</a:t>
            </a:r>
            <a:r>
              <a:rPr lang="zh-CN" altLang="en-US" b="1" dirty="0">
                <a:latin typeface="宋体" panose="02010600030101010101" pitchFamily="2" charset="-122"/>
              </a:rPr>
              <a:t>只有：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 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源点到终点有直接的弧</a:t>
            </a:r>
            <a:r>
              <a:rPr lang="en-US" altLang="zh-CN" sz="2800" b="1" dirty="0" smtClean="0"/>
              <a:t>&lt;V</a:t>
            </a:r>
            <a:r>
              <a:rPr lang="en-US" altLang="zh-CN" sz="2800" b="1" baseline="-18000" dirty="0" smtClean="0"/>
              <a:t>s</a:t>
            </a:r>
            <a:r>
              <a:rPr lang="zh-CN" altLang="en-US" sz="2800" b="1" dirty="0" smtClean="0"/>
              <a:t>，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dirty="0" smtClean="0"/>
              <a:t>&gt;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 </a:t>
            </a: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s </a:t>
            </a:r>
            <a:r>
              <a:rPr lang="zh-CN" altLang="en-US" sz="2800" b="1" dirty="0" smtClean="0"/>
              <a:t>出发到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baseline="-18000" dirty="0" smtClean="0"/>
              <a:t> </a:t>
            </a:r>
            <a:r>
              <a:rPr lang="zh-CN" altLang="en-US" sz="2800" b="1" dirty="0" smtClean="0"/>
              <a:t>的这条最短路径所经过的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所有中间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顶点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必定在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S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。即只有这条最短路径的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最后一条弧才是从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S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内某个顶点连接到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S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外的顶点</a:t>
            </a:r>
            <a:r>
              <a:rPr lang="en-US" altLang="zh-CN" sz="2800" b="1" dirty="0" err="1" smtClean="0">
                <a:solidFill>
                  <a:schemeClr val="folHlink"/>
                </a:solidFill>
              </a:rPr>
              <a:t>V</a:t>
            </a:r>
            <a:r>
              <a:rPr lang="en-US" altLang="zh-CN" sz="2800" b="1" baseline="-18000" dirty="0" err="1" smtClean="0">
                <a:solidFill>
                  <a:schemeClr val="folHlink"/>
                </a:solidFill>
              </a:rPr>
              <a:t>j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    若定义一个数组</a:t>
            </a:r>
            <a:r>
              <a:rPr lang="en-US" altLang="zh-CN" b="1" dirty="0" err="1" smtClean="0"/>
              <a:t>dist</a:t>
            </a:r>
            <a:r>
              <a:rPr lang="en-US" altLang="zh-CN" b="1" dirty="0" smtClean="0"/>
              <a:t>[n]</a:t>
            </a:r>
            <a:r>
              <a:rPr lang="zh-CN" altLang="en-US" b="1" dirty="0" smtClean="0"/>
              <a:t>，其每个</a:t>
            </a:r>
            <a:r>
              <a:rPr lang="en-US" altLang="zh-CN" b="1" dirty="0" err="1" smtClean="0"/>
              <a:t>dist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分量保存从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s </a:t>
            </a:r>
            <a:r>
              <a:rPr lang="zh-CN" altLang="en-US" b="1" dirty="0" smtClean="0"/>
              <a:t>出发</a:t>
            </a:r>
            <a:r>
              <a:rPr lang="zh-CN" altLang="en-US" b="1" dirty="0" smtClean="0">
                <a:solidFill>
                  <a:schemeClr val="folHlink"/>
                </a:solidFill>
              </a:rPr>
              <a:t>中间只经过集合</a:t>
            </a:r>
            <a:r>
              <a:rPr lang="en-US" altLang="zh-CN" b="1" dirty="0" smtClean="0">
                <a:solidFill>
                  <a:schemeClr val="folHlink"/>
                </a:solidFill>
              </a:rPr>
              <a:t>S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b="1" dirty="0" smtClean="0">
                <a:solidFill>
                  <a:schemeClr val="folHlink"/>
                </a:solidFill>
              </a:rPr>
              <a:t>的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顶点</a:t>
            </a:r>
            <a:r>
              <a:rPr lang="zh-CN" altLang="en-US" b="1" dirty="0" smtClean="0">
                <a:latin typeface="宋体" panose="02010600030101010101" pitchFamily="2" charset="-122"/>
              </a:rPr>
              <a:t>而</a:t>
            </a:r>
            <a:r>
              <a:rPr lang="zh-CN" altLang="en-US" b="1" dirty="0" smtClean="0"/>
              <a:t>到达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>
                <a:latin typeface="宋体" panose="02010600030101010101" pitchFamily="2" charset="-122"/>
              </a:rPr>
              <a:t>的所有路径中长度最小的路径长度值</a:t>
            </a:r>
            <a:r>
              <a:rPr lang="zh-CN" altLang="en-US" b="1" dirty="0" smtClean="0"/>
              <a:t>，则</a:t>
            </a:r>
            <a:r>
              <a:rPr lang="zh-CN" altLang="en-US" b="1" dirty="0" smtClean="0">
                <a:latin typeface="宋体" panose="02010600030101010101" pitchFamily="2" charset="-122"/>
              </a:rPr>
              <a:t>下一条最短路径的终点</a:t>
            </a:r>
            <a:r>
              <a:rPr lang="en-US" altLang="zh-CN" b="1" dirty="0" err="1" smtClean="0">
                <a:solidFill>
                  <a:schemeClr val="folHlink"/>
                </a:solidFill>
              </a:rPr>
              <a:t>V</a:t>
            </a:r>
            <a:r>
              <a:rPr lang="en-US" altLang="zh-CN" b="1" baseline="-18000" dirty="0" err="1" smtClean="0">
                <a:solidFill>
                  <a:schemeClr val="folHlink"/>
                </a:solidFill>
              </a:rPr>
              <a:t>j</a:t>
            </a:r>
            <a:r>
              <a:rPr lang="zh-CN" altLang="en-US" b="1" dirty="0" smtClean="0">
                <a:solidFill>
                  <a:schemeClr val="folHlink"/>
                </a:solidFill>
              </a:rPr>
              <a:t>必定是不在</a:t>
            </a:r>
            <a:r>
              <a:rPr lang="en-US" altLang="zh-CN" b="1" dirty="0" smtClean="0">
                <a:solidFill>
                  <a:schemeClr val="folHlink"/>
                </a:solidFill>
              </a:rPr>
              <a:t>S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中且值最小的顶点</a:t>
            </a:r>
            <a:r>
              <a:rPr lang="zh-CN" altLang="en-US" b="1" dirty="0" smtClean="0"/>
              <a:t>，即</a:t>
            </a:r>
            <a:r>
              <a:rPr lang="zh-CN" altLang="en-US" b="1" dirty="0" smtClean="0">
                <a:latin typeface="宋体" panose="02010600030101010101" pitchFamily="2" charset="-122"/>
              </a:rPr>
              <a:t>： 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 dirty="0" smtClean="0"/>
              <a:t>  </a:t>
            </a:r>
            <a:r>
              <a:rPr lang="en-US" altLang="zh-CN" b="1" dirty="0" err="1" smtClean="0"/>
              <a:t>dist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]=Min{ </a:t>
            </a:r>
            <a:r>
              <a:rPr lang="en-US" altLang="zh-CN" b="1" dirty="0" err="1" smtClean="0"/>
              <a:t>dist</a:t>
            </a:r>
            <a:r>
              <a:rPr lang="en-US" altLang="zh-CN" b="1" dirty="0" smtClean="0"/>
              <a:t>[k]| 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k</a:t>
            </a:r>
            <a:r>
              <a:rPr lang="en-US" altLang="zh-CN" b="1" dirty="0" err="1" smtClean="0"/>
              <a:t>∈V-S</a:t>
            </a:r>
            <a:r>
              <a:rPr lang="en-US" altLang="zh-CN" b="1" dirty="0" smtClean="0"/>
              <a:t>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/>
              <a:t>       </a:t>
            </a:r>
            <a:r>
              <a:rPr lang="zh-CN" altLang="en-US" b="1" dirty="0" smtClean="0"/>
              <a:t>利用上述公式就可以依次找出下一条</a:t>
            </a:r>
            <a:r>
              <a:rPr lang="zh-CN" altLang="en-US" b="1" dirty="0" smtClean="0">
                <a:latin typeface="宋体" panose="02010600030101010101" pitchFamily="2" charset="-122"/>
              </a:rPr>
              <a:t>最短路径。</a:t>
            </a:r>
            <a:endParaRPr lang="zh-CN" altLang="en-US" sz="28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4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5259" y="1092819"/>
            <a:ext cx="11329639" cy="5001593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生成树</a:t>
            </a:r>
            <a:r>
              <a:rPr lang="zh-CN" altLang="en-US" b="1" dirty="0" smtClean="0"/>
              <a:t>：</a:t>
            </a:r>
            <a:r>
              <a:rPr lang="zh-CN" altLang="en-US" b="1" dirty="0"/>
              <a:t>一个连通图</a:t>
            </a:r>
            <a:r>
              <a:rPr lang="en-US" altLang="zh-CN" b="1" dirty="0"/>
              <a:t>(</a:t>
            </a:r>
            <a:r>
              <a:rPr lang="zh-CN" altLang="en-US" b="1" dirty="0"/>
              <a:t>无向图</a:t>
            </a:r>
            <a:r>
              <a:rPr lang="en-US" altLang="zh-CN" b="1" dirty="0"/>
              <a:t>)</a:t>
            </a:r>
            <a:r>
              <a:rPr lang="zh-CN" altLang="en-US" b="1" dirty="0"/>
              <a:t>的生成树是一个极小连通子图，它</a:t>
            </a:r>
            <a:r>
              <a:rPr lang="zh-CN" altLang="en-US" b="1" dirty="0">
                <a:solidFill>
                  <a:schemeClr val="folHlink"/>
                </a:solidFill>
              </a:rPr>
              <a:t>含有图中全部</a:t>
            </a:r>
            <a:r>
              <a:rPr lang="en-US" altLang="zh-CN" b="1" dirty="0">
                <a:solidFill>
                  <a:schemeClr val="folHlink"/>
                </a:solidFill>
              </a:rPr>
              <a:t>n</a:t>
            </a:r>
            <a:r>
              <a:rPr lang="zh-CN" altLang="en-US" b="1" dirty="0">
                <a:solidFill>
                  <a:schemeClr val="folHlink"/>
                </a:solidFill>
              </a:rPr>
              <a:t>个顶点</a:t>
            </a:r>
            <a:r>
              <a:rPr lang="zh-CN" altLang="en-US" b="1" dirty="0"/>
              <a:t>和只有足以构成一棵树的</a:t>
            </a:r>
            <a:r>
              <a:rPr lang="en-US" altLang="zh-CN" b="1" dirty="0">
                <a:solidFill>
                  <a:schemeClr val="folHlink"/>
                </a:solidFill>
              </a:rPr>
              <a:t>n-1</a:t>
            </a:r>
            <a:r>
              <a:rPr lang="zh-CN" altLang="en-US" b="1" dirty="0">
                <a:solidFill>
                  <a:schemeClr val="folHlink"/>
                </a:solidFill>
              </a:rPr>
              <a:t>条边</a:t>
            </a:r>
            <a:r>
              <a:rPr lang="zh-CN" altLang="en-US" b="1" dirty="0"/>
              <a:t>，称为图的</a:t>
            </a:r>
            <a:r>
              <a:rPr lang="zh-CN" altLang="en-US" b="1" dirty="0">
                <a:solidFill>
                  <a:schemeClr val="folHlink"/>
                </a:solidFill>
              </a:rPr>
              <a:t>生成树</a:t>
            </a:r>
            <a:r>
              <a:rPr lang="zh-CN" altLang="en-US" b="1" dirty="0"/>
              <a:t>，如图</a:t>
            </a:r>
            <a:r>
              <a:rPr lang="en-US" altLang="zh-CN" b="1" dirty="0"/>
              <a:t>7-2</a:t>
            </a:r>
            <a:r>
              <a:rPr lang="zh-CN" altLang="en-US" b="1" dirty="0"/>
              <a:t>所示。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关于无向图的生成树的几个结论：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/>
              <a:t> 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 smtClean="0"/>
              <a:t> 一棵有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个顶点的生成树有且仅有</a:t>
            </a:r>
            <a:r>
              <a:rPr lang="en-US" altLang="zh-CN" b="1" dirty="0" smtClean="0"/>
              <a:t>n-1</a:t>
            </a:r>
            <a:r>
              <a:rPr lang="zh-CN" altLang="en-US" b="1" dirty="0" smtClean="0"/>
              <a:t>条边；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 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 smtClean="0">
                <a:solidFill>
                  <a:schemeClr val="hlink"/>
                </a:solidFill>
              </a:rPr>
              <a:t> </a:t>
            </a:r>
            <a:r>
              <a:rPr lang="zh-CN" altLang="en-US" b="1" dirty="0" smtClean="0"/>
              <a:t>如果一个图有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个顶点和小于</a:t>
            </a:r>
            <a:r>
              <a:rPr lang="en-US" altLang="zh-CN" b="1" dirty="0" smtClean="0"/>
              <a:t>n-1</a:t>
            </a:r>
            <a:r>
              <a:rPr lang="zh-CN" altLang="en-US" b="1" dirty="0" smtClean="0"/>
              <a:t>条边，则是非连通图；</a:t>
            </a:r>
            <a:endParaRPr lang="en-US" altLang="zh-CN" b="1" dirty="0" smtClean="0"/>
          </a:p>
          <a:p>
            <a:pPr lvl="1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◆</a:t>
            </a:r>
            <a:r>
              <a:rPr lang="zh-CN" altLang="en-US" b="1" dirty="0" smtClean="0">
                <a:solidFill>
                  <a:schemeClr val="hlink"/>
                </a:solidFill>
              </a:rPr>
              <a:t> </a:t>
            </a:r>
            <a:r>
              <a:rPr lang="zh-CN" altLang="en-US" b="1" dirty="0" smtClean="0"/>
              <a:t>如果多于</a:t>
            </a:r>
            <a:r>
              <a:rPr lang="en-US" altLang="zh-CN" b="1" dirty="0" smtClean="0"/>
              <a:t>n-1</a:t>
            </a:r>
            <a:r>
              <a:rPr lang="zh-CN" altLang="en-US" b="1" dirty="0" smtClean="0"/>
              <a:t>条边，则一定有环；</a:t>
            </a:r>
          </a:p>
          <a:p>
            <a:pPr lvl="1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  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 smtClean="0">
                <a:solidFill>
                  <a:schemeClr val="hlink"/>
                </a:solidFill>
              </a:rPr>
              <a:t> 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n-1</a:t>
            </a:r>
            <a:r>
              <a:rPr lang="zh-CN" altLang="en-US" b="1" dirty="0" smtClean="0"/>
              <a:t>条边的图不一定是生成树。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zh-CN" altLang="en-US" b="1" dirty="0" smtClean="0"/>
          </a:p>
        </p:txBody>
      </p:sp>
      <p:grpSp>
        <p:nvGrpSpPr>
          <p:cNvPr id="525315" name="Group 3"/>
          <p:cNvGrpSpPr>
            <a:grpSpLocks/>
          </p:cNvGrpSpPr>
          <p:nvPr/>
        </p:nvGrpSpPr>
        <p:grpSpPr bwMode="auto">
          <a:xfrm>
            <a:off x="8134585" y="4691662"/>
            <a:ext cx="2879725" cy="1657350"/>
            <a:chOff x="3792" y="1896"/>
            <a:chExt cx="1814" cy="1044"/>
          </a:xfrm>
        </p:grpSpPr>
        <p:grpSp>
          <p:nvGrpSpPr>
            <p:cNvPr id="525317" name="Group 4"/>
            <p:cNvGrpSpPr>
              <a:grpSpLocks/>
            </p:cNvGrpSpPr>
            <p:nvPr/>
          </p:nvGrpSpPr>
          <p:grpSpPr bwMode="auto">
            <a:xfrm>
              <a:off x="4368" y="1896"/>
              <a:ext cx="803" cy="696"/>
              <a:chOff x="4464" y="2052"/>
              <a:chExt cx="803" cy="696"/>
            </a:xfrm>
          </p:grpSpPr>
          <p:sp>
            <p:nvSpPr>
              <p:cNvPr id="525319" name="Oval 5"/>
              <p:cNvSpPr>
                <a:spLocks noChangeArrowheads="1"/>
              </p:cNvSpPr>
              <p:nvPr/>
            </p:nvSpPr>
            <p:spPr bwMode="auto">
              <a:xfrm>
                <a:off x="4464" y="2052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</p:txBody>
          </p:sp>
          <p:sp>
            <p:nvSpPr>
              <p:cNvPr id="525320" name="Oval 6"/>
              <p:cNvSpPr>
                <a:spLocks noChangeArrowheads="1"/>
              </p:cNvSpPr>
              <p:nvPr/>
            </p:nvSpPr>
            <p:spPr bwMode="auto">
              <a:xfrm>
                <a:off x="5005" y="2064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d</a:t>
                </a:r>
              </a:p>
            </p:txBody>
          </p:sp>
          <p:sp>
            <p:nvSpPr>
              <p:cNvPr id="525321" name="Oval 7"/>
              <p:cNvSpPr>
                <a:spLocks noChangeArrowheads="1"/>
              </p:cNvSpPr>
              <p:nvPr/>
            </p:nvSpPr>
            <p:spPr bwMode="auto">
              <a:xfrm>
                <a:off x="4469" y="2544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b</a:t>
                </a:r>
              </a:p>
            </p:txBody>
          </p:sp>
          <p:sp>
            <p:nvSpPr>
              <p:cNvPr id="525322" name="Oval 8"/>
              <p:cNvSpPr>
                <a:spLocks noChangeArrowheads="1"/>
              </p:cNvSpPr>
              <p:nvPr/>
            </p:nvSpPr>
            <p:spPr bwMode="auto">
              <a:xfrm>
                <a:off x="5040" y="2544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</a:t>
                </a:r>
              </a:p>
            </p:txBody>
          </p:sp>
          <p:sp>
            <p:nvSpPr>
              <p:cNvPr id="525323" name="Line 9"/>
              <p:cNvSpPr>
                <a:spLocks noChangeShapeType="1"/>
              </p:cNvSpPr>
              <p:nvPr/>
            </p:nvSpPr>
            <p:spPr bwMode="auto">
              <a:xfrm>
                <a:off x="4584" y="226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5324" name="Line 10"/>
              <p:cNvSpPr>
                <a:spLocks noChangeShapeType="1"/>
              </p:cNvSpPr>
              <p:nvPr/>
            </p:nvSpPr>
            <p:spPr bwMode="auto">
              <a:xfrm>
                <a:off x="4696" y="2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5325" name="Line 11"/>
              <p:cNvSpPr>
                <a:spLocks noChangeShapeType="1"/>
              </p:cNvSpPr>
              <p:nvPr/>
            </p:nvSpPr>
            <p:spPr bwMode="auto">
              <a:xfrm>
                <a:off x="4688" y="216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5318" name="Rectangle 12"/>
            <p:cNvSpPr>
              <a:spLocks noChangeArrowheads="1"/>
            </p:cNvSpPr>
            <p:nvPr/>
          </p:nvSpPr>
          <p:spPr bwMode="auto">
            <a:xfrm>
              <a:off x="3792" y="2736"/>
              <a:ext cx="181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/>
                <a:t>图</a:t>
              </a:r>
              <a:r>
                <a:rPr lang="en-US" altLang="zh-CN" sz="2000" b="1" dirty="0"/>
                <a:t>7-2  </a:t>
              </a:r>
              <a:r>
                <a:rPr lang="zh-CN" altLang="en-US" sz="2000" b="1" dirty="0"/>
                <a:t>图</a:t>
              </a:r>
              <a:r>
                <a:rPr lang="en-US" altLang="zh-CN" sz="2000" b="1" dirty="0"/>
                <a:t>G2</a:t>
              </a:r>
              <a:r>
                <a:rPr lang="zh-CN" altLang="en-US" sz="2000" b="1" dirty="0"/>
                <a:t>的一棵生成树</a:t>
              </a:r>
            </a:p>
          </p:txBody>
        </p:sp>
      </p:grp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384624" y="4622393"/>
            <a:ext cx="1690688" cy="1511300"/>
            <a:chOff x="2109" y="119"/>
            <a:chExt cx="1065" cy="952"/>
          </a:xfrm>
        </p:grpSpPr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2205" y="119"/>
              <a:ext cx="816" cy="680"/>
              <a:chOff x="2679" y="3216"/>
              <a:chExt cx="826" cy="699"/>
            </a:xfrm>
          </p:grpSpPr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2679" y="3216"/>
                <a:ext cx="24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2696" y="3688"/>
                <a:ext cx="24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b</a:t>
                </a:r>
              </a:p>
            </p:txBody>
          </p:sp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3256" y="3680"/>
                <a:ext cx="24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</a:t>
                </a:r>
              </a:p>
            </p:txBody>
          </p:sp>
          <p:sp>
            <p:nvSpPr>
              <p:cNvPr id="38" name="Oval 9"/>
              <p:cNvSpPr>
                <a:spLocks noChangeArrowheads="1"/>
              </p:cNvSpPr>
              <p:nvPr/>
            </p:nvSpPr>
            <p:spPr bwMode="auto">
              <a:xfrm>
                <a:off x="3246" y="3216"/>
                <a:ext cx="24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d</a:t>
                </a:r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>
                <a:off x="2816" y="3448"/>
                <a:ext cx="0" cy="2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>
                <a:off x="3376" y="3440"/>
                <a:ext cx="0" cy="2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>
                <a:off x="2896" y="339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2928" y="33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14"/>
              <p:cNvSpPr>
                <a:spLocks noChangeShapeType="1"/>
              </p:cNvSpPr>
              <p:nvPr/>
            </p:nvSpPr>
            <p:spPr bwMode="auto">
              <a:xfrm>
                <a:off x="2944" y="380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 flipV="1">
                <a:off x="2936" y="3400"/>
                <a:ext cx="34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2109" y="867"/>
              <a:ext cx="106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(b)   </a:t>
              </a:r>
              <a:r>
                <a:rPr lang="zh-CN" altLang="en-US" sz="2000" b="1"/>
                <a:t>无向图</a:t>
              </a:r>
              <a:r>
                <a:rPr lang="en-US" altLang="zh-CN" sz="2000" b="1"/>
                <a:t>G2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9000333" y="3894138"/>
            <a:ext cx="18716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图</a:t>
            </a:r>
            <a:r>
              <a:rPr lang="en-US" altLang="zh-CN" sz="2000" b="1"/>
              <a:t>7-1  </a:t>
            </a:r>
            <a:r>
              <a:rPr lang="zh-CN" altLang="en-US" sz="2000" b="1"/>
              <a:t>图的示例</a:t>
            </a:r>
          </a:p>
        </p:txBody>
      </p:sp>
    </p:spTree>
    <p:extLst>
      <p:ext uri="{BB962C8B-B14F-4D97-AF65-F5344CB8AC3E}">
        <p14:creationId xmlns:p14="http://schemas.microsoft.com/office/powerpoint/2010/main" val="28588117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1"/>
            <a:ext cx="10953749" cy="6591299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 dirty="0" smtClean="0">
                <a:solidFill>
                  <a:schemeClr val="tx2"/>
                </a:solidFill>
              </a:rPr>
              <a:t>3  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算法步骤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① </a:t>
            </a:r>
            <a:r>
              <a:rPr lang="zh-CN" altLang="en-US" b="1" dirty="0" smtClean="0"/>
              <a:t>令</a:t>
            </a:r>
            <a:r>
              <a:rPr lang="en-US" altLang="zh-CN" b="1" dirty="0" smtClean="0"/>
              <a:t>S={Vs} </a:t>
            </a:r>
            <a:r>
              <a:rPr lang="zh-CN" altLang="en-US" b="1" dirty="0" smtClean="0"/>
              <a:t>，用带权的邻接矩阵表示有向图，对图中每个顶点</a:t>
            </a:r>
            <a:r>
              <a:rPr lang="en-US" altLang="zh-CN" b="1" dirty="0" smtClean="0"/>
              <a:t>Vi</a:t>
            </a:r>
            <a:r>
              <a:rPr lang="zh-CN" altLang="en-US" b="1" dirty="0" smtClean="0"/>
              <a:t>按以下原则置初值：</a:t>
            </a:r>
            <a:endParaRPr lang="en-US" altLang="zh-CN" b="1" dirty="0" smtClean="0"/>
          </a:p>
          <a:p>
            <a:pPr marL="533400" lvl="1" indent="0">
              <a:lnSpc>
                <a:spcPct val="11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US" altLang="zh-CN" b="1" dirty="0" smtClean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② </a:t>
            </a:r>
            <a:r>
              <a:rPr lang="zh-CN" altLang="en-US" b="1" dirty="0" smtClean="0">
                <a:latin typeface="宋体" panose="02010600030101010101" pitchFamily="2" charset="-122"/>
              </a:rPr>
              <a:t>选择一个顶点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en-US" altLang="zh-CN" b="1" baseline="-18000" dirty="0" smtClean="0"/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，使得</a:t>
            </a:r>
            <a:r>
              <a:rPr lang="zh-CN" altLang="en-US" b="1" dirty="0" smtClean="0"/>
              <a:t>：</a:t>
            </a:r>
          </a:p>
          <a:p>
            <a:pPr marL="1079500" lvl="2" indent="0">
              <a:lnSpc>
                <a:spcPct val="110000"/>
              </a:lnSpc>
              <a:buNone/>
            </a:pP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[j]=Min{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[k]| 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k</a:t>
            </a:r>
            <a:r>
              <a:rPr lang="en-US" altLang="zh-CN" sz="2800" b="1" dirty="0" err="1" smtClean="0"/>
              <a:t>∈V-S</a:t>
            </a:r>
            <a:r>
              <a:rPr lang="en-US" altLang="zh-CN" sz="2800" b="1" dirty="0" smtClean="0"/>
              <a:t> }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zh-CN" altLang="en-US" b="1" dirty="0" smtClean="0">
                <a:latin typeface="宋体" panose="02010600030101010101" pitchFamily="2" charset="-122"/>
              </a:rPr>
              <a:t>就是求得的下一条最短路径终点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将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en-US" altLang="zh-CN" b="1" baseline="-18000" dirty="0" smtClean="0"/>
              <a:t> </a:t>
            </a:r>
            <a:r>
              <a:rPr lang="zh-CN" altLang="en-US" b="1" dirty="0" smtClean="0"/>
              <a:t>并入到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中，即</a:t>
            </a:r>
            <a:r>
              <a:rPr lang="en-US" altLang="zh-CN" b="1" dirty="0" smtClean="0"/>
              <a:t>S=S∪{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en-US" altLang="zh-CN" b="1" dirty="0" smtClean="0"/>
              <a:t>}</a:t>
            </a:r>
            <a:r>
              <a:rPr lang="en-US" altLang="zh-CN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③ </a:t>
            </a:r>
            <a:r>
              <a:rPr lang="zh-CN" altLang="en-US" b="1" dirty="0" smtClean="0">
                <a:latin typeface="宋体" panose="02010600030101010101" pitchFamily="2" charset="-122"/>
              </a:rPr>
              <a:t>对</a:t>
            </a:r>
            <a:r>
              <a:rPr lang="en-US" altLang="zh-CN" b="1" dirty="0" smtClean="0"/>
              <a:t>V-S</a:t>
            </a:r>
            <a:r>
              <a:rPr lang="zh-CN" altLang="en-US" b="1" dirty="0" smtClean="0"/>
              <a:t>中的每个顶点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k</a:t>
            </a:r>
            <a:r>
              <a:rPr lang="en-US" altLang="zh-CN" b="1" baseline="-18000" dirty="0" smtClean="0"/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zh-CN" altLang="en-US" b="1" dirty="0" smtClean="0"/>
              <a:t>修改</a:t>
            </a:r>
            <a:r>
              <a:rPr lang="en-US" altLang="zh-CN" b="1" dirty="0" err="1" smtClean="0"/>
              <a:t>dist</a:t>
            </a:r>
            <a:r>
              <a:rPr lang="en-US" altLang="zh-CN" b="1" dirty="0" smtClean="0"/>
              <a:t>[k]</a:t>
            </a:r>
            <a:r>
              <a:rPr lang="zh-CN" altLang="en-US" b="1" dirty="0" smtClean="0">
                <a:latin typeface="宋体" panose="02010600030101010101" pitchFamily="2" charset="-122"/>
              </a:rPr>
              <a:t>，方法是</a:t>
            </a:r>
            <a:r>
              <a:rPr lang="zh-CN" altLang="en-US" b="1" dirty="0" smtClean="0"/>
              <a:t>：</a:t>
            </a:r>
          </a:p>
          <a:p>
            <a:pPr marL="1079500" lvl="2" indent="0">
              <a:lnSpc>
                <a:spcPct val="110000"/>
              </a:lnSpc>
              <a:buNone/>
            </a:pPr>
            <a:r>
              <a:rPr lang="zh-CN" altLang="en-US" sz="2800" b="1" dirty="0" smtClean="0"/>
              <a:t>若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[j]+</a:t>
            </a:r>
            <a:r>
              <a:rPr lang="en-US" altLang="zh-CN" sz="2800" b="1" dirty="0" err="1" smtClean="0"/>
              <a:t>W</a:t>
            </a:r>
            <a:r>
              <a:rPr lang="en-US" altLang="zh-CN" sz="2800" b="1" baseline="-18000" dirty="0" err="1" smtClean="0"/>
              <a:t>jk</a:t>
            </a:r>
            <a:r>
              <a:rPr lang="en-US" altLang="zh-CN" sz="2800" b="1" dirty="0" smtClean="0"/>
              <a:t>&lt;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[k]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，则修改为</a:t>
            </a:r>
            <a:r>
              <a:rPr lang="zh-CN" altLang="en-US" sz="2800" b="1" dirty="0" smtClean="0"/>
              <a:t>：</a:t>
            </a:r>
          </a:p>
          <a:p>
            <a:pPr marL="1628775" lvl="3" indent="-15875">
              <a:lnSpc>
                <a:spcPct val="110000"/>
              </a:lnSpc>
              <a:buNone/>
            </a:pP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[k]=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[j]+</a:t>
            </a:r>
            <a:r>
              <a:rPr lang="en-US" altLang="zh-CN" sz="2800" b="1" dirty="0" err="1" smtClean="0"/>
              <a:t>W</a:t>
            </a:r>
            <a:r>
              <a:rPr lang="en-US" altLang="zh-CN" sz="2800" b="1" baseline="-18000" dirty="0" err="1" smtClean="0"/>
              <a:t>jk</a:t>
            </a:r>
            <a:r>
              <a:rPr lang="en-US" altLang="zh-CN" sz="2800" b="1" baseline="-18000" dirty="0" smtClean="0"/>
              <a:t> 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k</a:t>
            </a:r>
            <a:r>
              <a:rPr lang="en-US" altLang="zh-CN" sz="2800" b="1" dirty="0" err="1" smtClean="0"/>
              <a:t>∈V-S</a:t>
            </a:r>
            <a:r>
              <a:rPr lang="en-US" altLang="zh-CN" sz="2800" b="1" dirty="0" smtClean="0"/>
              <a:t> )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④ </a:t>
            </a:r>
            <a:r>
              <a:rPr lang="zh-CN" altLang="en-US" b="1" dirty="0" smtClean="0">
                <a:latin typeface="宋体" panose="02010600030101010101" pitchFamily="2" charset="-122"/>
              </a:rPr>
              <a:t>重复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b="1" dirty="0" smtClean="0"/>
              <a:t>，直到</a:t>
            </a:r>
            <a:r>
              <a:rPr lang="en-US" altLang="zh-CN" b="1" dirty="0" smtClean="0"/>
              <a:t>S=V</a:t>
            </a:r>
            <a:r>
              <a:rPr lang="zh-CN" altLang="en-US" b="1" dirty="0" smtClean="0"/>
              <a:t>为止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648195" name="Group 3"/>
          <p:cNvGrpSpPr>
            <a:grpSpLocks/>
          </p:cNvGrpSpPr>
          <p:nvPr/>
        </p:nvGrpSpPr>
        <p:grpSpPr bwMode="auto">
          <a:xfrm>
            <a:off x="2337594" y="1485900"/>
            <a:ext cx="7947025" cy="1447800"/>
            <a:chOff x="82" y="624"/>
            <a:chExt cx="5006" cy="912"/>
          </a:xfrm>
        </p:grpSpPr>
        <p:sp>
          <p:nvSpPr>
            <p:cNvPr id="648196" name="Rectangle 4"/>
            <p:cNvSpPr>
              <a:spLocks noChangeArrowheads="1"/>
            </p:cNvSpPr>
            <p:nvPr/>
          </p:nvSpPr>
          <p:spPr bwMode="auto">
            <a:xfrm>
              <a:off x="962" y="912"/>
              <a:ext cx="412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err="1"/>
                <a:t>W</a:t>
              </a:r>
              <a:r>
                <a:rPr lang="en-US" altLang="zh-CN" sz="2800" b="1" baseline="-18000" dirty="0" err="1"/>
                <a:t>si</a:t>
              </a:r>
              <a:r>
                <a:rPr lang="en-US" altLang="zh-CN" sz="2800" b="1" baseline="-18000" dirty="0"/>
                <a:t>    </a:t>
              </a:r>
              <a:r>
                <a:rPr lang="en-US" altLang="zh-CN" sz="2800" b="1" dirty="0"/>
                <a:t> </a:t>
              </a:r>
              <a:r>
                <a:rPr lang="en-US" altLang="zh-CN" sz="2800" b="1" dirty="0" err="1"/>
                <a:t>i≠s</a:t>
              </a:r>
              <a:r>
                <a:rPr lang="zh-CN" altLang="en-US" sz="2800" b="1" dirty="0"/>
                <a:t>且</a:t>
              </a:r>
              <a:r>
                <a:rPr lang="en-US" altLang="zh-CN" sz="2800" b="1" dirty="0"/>
                <a:t>&lt;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s</a:t>
              </a:r>
              <a:r>
                <a:rPr lang="en-US" altLang="zh-CN" sz="2800" b="1" dirty="0" err="1"/>
                <a:t>,v</a:t>
              </a:r>
              <a:r>
                <a:rPr lang="en-US" altLang="zh-CN" sz="2800" b="1" baseline="-18000" dirty="0" err="1"/>
                <a:t>i</a:t>
              </a:r>
              <a:r>
                <a:rPr lang="en-US" altLang="zh-CN" sz="2800" b="1" dirty="0"/>
                <a:t>&gt;∈</a:t>
              </a:r>
              <a:r>
                <a:rPr lang="en-US" altLang="zh-CN" sz="2800" b="1" dirty="0">
                  <a:ea typeface="Arial Unicode MS" pitchFamily="34" charset="-122"/>
                </a:rPr>
                <a:t>E</a:t>
              </a:r>
              <a:r>
                <a:rPr lang="zh-CN" altLang="en-US" sz="2800" b="1" dirty="0"/>
                <a:t>， </a:t>
              </a:r>
              <a:r>
                <a:rPr lang="en-US" altLang="zh-CN" sz="2800" b="1" dirty="0" err="1"/>
                <a:t>w</a:t>
              </a:r>
              <a:r>
                <a:rPr lang="en-US" altLang="zh-CN" sz="2800" b="1" baseline="-18000" dirty="0" err="1"/>
                <a:t>si</a:t>
              </a:r>
              <a:r>
                <a:rPr lang="zh-CN" altLang="en-US" sz="2800" b="1" dirty="0"/>
                <a:t>为弧上的权值</a:t>
              </a:r>
            </a:p>
          </p:txBody>
        </p:sp>
        <p:sp>
          <p:nvSpPr>
            <p:cNvPr id="648197" name="Rectangle 5"/>
            <p:cNvSpPr>
              <a:spLocks noChangeArrowheads="1"/>
            </p:cNvSpPr>
            <p:nvPr/>
          </p:nvSpPr>
          <p:spPr bwMode="auto">
            <a:xfrm>
              <a:off x="962" y="1241"/>
              <a:ext cx="2110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宋体" panose="02010600030101010101" pitchFamily="2" charset="-122"/>
                </a:rPr>
                <a:t>∞   </a:t>
              </a:r>
              <a:r>
                <a:rPr lang="en-US" altLang="zh-CN" sz="2800" b="1"/>
                <a:t>i≠s</a:t>
              </a:r>
              <a:r>
                <a:rPr lang="zh-CN" altLang="en-US" sz="2800" b="1"/>
                <a:t>且</a:t>
              </a:r>
              <a:r>
                <a:rPr lang="en-US" altLang="zh-CN" sz="2800" b="1"/>
                <a:t>&lt;v</a:t>
              </a:r>
              <a:r>
                <a:rPr lang="en-US" altLang="zh-CN" sz="2800" b="1" baseline="-18000"/>
                <a:t>s</a:t>
              </a:r>
              <a:r>
                <a:rPr lang="en-US" altLang="zh-CN" sz="2800" b="1"/>
                <a:t>,v</a:t>
              </a:r>
              <a:r>
                <a:rPr lang="en-US" altLang="zh-CN" sz="2800" b="1" baseline="-18000"/>
                <a:t>i</a:t>
              </a:r>
              <a:r>
                <a:rPr lang="en-US" altLang="zh-CN" sz="2800" b="1"/>
                <a:t>&gt;</a:t>
              </a:r>
              <a:r>
                <a:rPr lang="zh-CN" altLang="en-US" sz="2800" b="1"/>
                <a:t>不属于</a:t>
              </a:r>
              <a:r>
                <a:rPr lang="en-US" altLang="zh-CN" sz="2800" b="1">
                  <a:ea typeface="Arial Unicode MS" pitchFamily="34" charset="-122"/>
                </a:rPr>
                <a:t>E</a:t>
              </a:r>
            </a:p>
          </p:txBody>
        </p:sp>
        <p:sp>
          <p:nvSpPr>
            <p:cNvPr id="648198" name="Rectangle 6"/>
            <p:cNvSpPr>
              <a:spLocks noChangeArrowheads="1"/>
            </p:cNvSpPr>
            <p:nvPr/>
          </p:nvSpPr>
          <p:spPr bwMode="auto">
            <a:xfrm>
              <a:off x="82" y="912"/>
              <a:ext cx="74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err="1"/>
                <a:t>dist</a:t>
              </a:r>
              <a:r>
                <a:rPr lang="en-US" altLang="zh-CN" sz="2800" b="1" dirty="0"/>
                <a:t>[</a:t>
              </a:r>
              <a:r>
                <a:rPr lang="en-US" altLang="zh-CN" sz="2800" b="1" dirty="0" err="1"/>
                <a:t>i</a:t>
              </a:r>
              <a:r>
                <a:rPr lang="en-US" altLang="zh-CN" sz="2800" b="1" dirty="0"/>
                <a:t>]=</a:t>
              </a:r>
            </a:p>
          </p:txBody>
        </p:sp>
        <p:sp>
          <p:nvSpPr>
            <p:cNvPr id="648199" name="AutoShape 7"/>
            <p:cNvSpPr>
              <a:spLocks/>
            </p:cNvSpPr>
            <p:nvPr/>
          </p:nvSpPr>
          <p:spPr bwMode="auto">
            <a:xfrm>
              <a:off x="866" y="720"/>
              <a:ext cx="91" cy="680"/>
            </a:xfrm>
            <a:prstGeom prst="leftBrace">
              <a:avLst>
                <a:gd name="adj1" fmla="val 6227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8200" name="Rectangle 8"/>
            <p:cNvSpPr>
              <a:spLocks noChangeArrowheads="1"/>
            </p:cNvSpPr>
            <p:nvPr/>
          </p:nvSpPr>
          <p:spPr bwMode="auto">
            <a:xfrm>
              <a:off x="960" y="624"/>
              <a:ext cx="95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宋体" panose="02010600030101010101" pitchFamily="2" charset="-122"/>
                </a:rPr>
                <a:t>0    </a:t>
              </a:r>
              <a:r>
                <a:rPr lang="en-US" altLang="zh-CN" sz="2800" b="1"/>
                <a:t>i =s</a:t>
              </a:r>
              <a:endParaRPr lang="en-US" altLang="zh-CN" sz="2800" b="1">
                <a:ea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768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2950" y="271464"/>
            <a:ext cx="11068050" cy="63976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4</a:t>
            </a:r>
            <a:r>
              <a:rPr lang="en-US" altLang="zh-CN" sz="44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sz="4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endParaRPr lang="en-US" altLang="zh-CN" sz="4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/>
              <a:t>∥</a:t>
            </a:r>
            <a:r>
              <a:rPr lang="zh-CN" altLang="zh-CN" dirty="0"/>
              <a:t>用</a:t>
            </a:r>
            <a:r>
              <a:rPr lang="en-US" altLang="zh-CN" dirty="0"/>
              <a:t> </a:t>
            </a:r>
            <a:r>
              <a:rPr lang="en-US" altLang="zh-CN" dirty="0" err="1"/>
              <a:t>Dijkstra</a:t>
            </a:r>
            <a:r>
              <a:rPr lang="zh-CN" altLang="zh-CN" dirty="0"/>
              <a:t>算法求有向网</a:t>
            </a:r>
            <a:r>
              <a:rPr lang="en-US" altLang="zh-CN" dirty="0"/>
              <a:t>G</a:t>
            </a:r>
            <a:r>
              <a:rPr lang="zh-CN" altLang="zh-CN" dirty="0"/>
              <a:t>的</a:t>
            </a:r>
            <a:r>
              <a:rPr lang="en-US" altLang="zh-CN" dirty="0"/>
              <a:t>v0</a:t>
            </a:r>
            <a:r>
              <a:rPr lang="zh-CN" altLang="zh-CN" dirty="0"/>
              <a:t>顶点到其余顶点</a:t>
            </a:r>
            <a:r>
              <a:rPr lang="en-US" altLang="zh-CN" dirty="0"/>
              <a:t>v</a:t>
            </a:r>
            <a:r>
              <a:rPr lang="zh-CN" altLang="zh-CN" dirty="0"/>
              <a:t>的最短路径</a:t>
            </a:r>
            <a:r>
              <a:rPr lang="en-US" altLang="zh-CN" dirty="0"/>
              <a:t>P[v]</a:t>
            </a:r>
            <a:r>
              <a:rPr lang="zh-CN" altLang="zh-CN" dirty="0"/>
              <a:t>及其带权长度</a:t>
            </a:r>
            <a:r>
              <a:rPr lang="en-US" altLang="zh-CN" dirty="0"/>
              <a:t>D[v]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∥</a:t>
            </a:r>
            <a:r>
              <a:rPr lang="zh-CN" altLang="zh-CN" dirty="0"/>
              <a:t>若</a:t>
            </a:r>
            <a:r>
              <a:rPr lang="en-US" altLang="zh-CN" dirty="0"/>
              <a:t>P[v][w]</a:t>
            </a:r>
            <a:r>
              <a:rPr lang="zh-CN" altLang="zh-CN" dirty="0"/>
              <a:t>为</a:t>
            </a:r>
            <a:r>
              <a:rPr lang="en-US" altLang="zh-CN" dirty="0"/>
              <a:t>TURE</a:t>
            </a:r>
            <a:r>
              <a:rPr lang="zh-CN" altLang="zh-CN" dirty="0"/>
              <a:t>，则</a:t>
            </a:r>
            <a:r>
              <a:rPr lang="en-US" altLang="zh-CN" dirty="0"/>
              <a:t>w</a:t>
            </a:r>
            <a:r>
              <a:rPr lang="zh-CN" altLang="zh-CN" dirty="0"/>
              <a:t>是从</a:t>
            </a:r>
            <a:r>
              <a:rPr lang="en-US" altLang="zh-CN" dirty="0"/>
              <a:t>v0</a:t>
            </a:r>
            <a:r>
              <a:rPr lang="zh-CN" altLang="zh-CN" dirty="0"/>
              <a:t>到</a:t>
            </a:r>
            <a:r>
              <a:rPr lang="en-US" altLang="zh-CN" dirty="0"/>
              <a:t>v</a:t>
            </a:r>
            <a:r>
              <a:rPr lang="zh-CN" altLang="zh-CN" dirty="0"/>
              <a:t>当前求得最短路径上的顶点</a:t>
            </a:r>
          </a:p>
          <a:p>
            <a:r>
              <a:rPr lang="en-US" altLang="zh-CN" dirty="0"/>
              <a:t>∥ final[v]</a:t>
            </a:r>
            <a:r>
              <a:rPr lang="zh-CN" altLang="zh-CN" dirty="0"/>
              <a:t>为</a:t>
            </a:r>
            <a:r>
              <a:rPr lang="en-US" altLang="zh-CN" dirty="0"/>
              <a:t>TURE</a:t>
            </a:r>
            <a:r>
              <a:rPr lang="zh-CN" altLang="zh-CN" dirty="0"/>
              <a:t>当且仅当</a:t>
            </a:r>
            <a:r>
              <a:rPr lang="en-US" altLang="zh-CN" dirty="0" err="1"/>
              <a:t>v∈S</a:t>
            </a:r>
            <a:r>
              <a:rPr lang="zh-CN" altLang="zh-CN" dirty="0"/>
              <a:t>，即已经求得从</a:t>
            </a:r>
            <a:r>
              <a:rPr lang="en-US" altLang="zh-CN" dirty="0"/>
              <a:t>v0</a:t>
            </a:r>
            <a:r>
              <a:rPr lang="zh-CN" altLang="zh-CN" dirty="0"/>
              <a:t>到</a:t>
            </a:r>
            <a:r>
              <a:rPr lang="en-US" altLang="zh-CN" dirty="0"/>
              <a:t>v</a:t>
            </a:r>
            <a:r>
              <a:rPr lang="zh-CN" altLang="zh-CN" dirty="0"/>
              <a:t>的最短路径。 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44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1167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822" y="352697"/>
            <a:ext cx="10515600" cy="613954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Shortestpath.DIJ</a:t>
            </a:r>
            <a:r>
              <a:rPr lang="en-US" altLang="zh-CN" dirty="0"/>
              <a:t>(</a:t>
            </a:r>
            <a:r>
              <a:rPr lang="en-US" altLang="zh-CN" dirty="0" err="1"/>
              <a:t>MGraph</a:t>
            </a:r>
            <a:r>
              <a:rPr lang="en-US" altLang="zh-CN" dirty="0"/>
              <a:t> G, </a:t>
            </a:r>
            <a:r>
              <a:rPr lang="en-US" altLang="zh-CN" dirty="0" err="1"/>
              <a:t>int</a:t>
            </a:r>
            <a:r>
              <a:rPr lang="en-US" altLang="zh-CN" dirty="0"/>
              <a:t> v0, </a:t>
            </a:r>
            <a:r>
              <a:rPr lang="en-US" altLang="zh-CN" dirty="0" err="1"/>
              <a:t>PathMatrix</a:t>
            </a:r>
            <a:r>
              <a:rPr lang="en-US" altLang="zh-CN" dirty="0"/>
              <a:t> </a:t>
            </a:r>
            <a:r>
              <a:rPr lang="zh-CN" altLang="zh-CN" dirty="0"/>
              <a:t>＆</a:t>
            </a:r>
            <a:r>
              <a:rPr lang="en-US" altLang="zh-CN" dirty="0"/>
              <a:t>P, </a:t>
            </a:r>
            <a:r>
              <a:rPr lang="en-US" altLang="zh-CN" dirty="0" err="1"/>
              <a:t>ShortPathTable</a:t>
            </a:r>
            <a:r>
              <a:rPr lang="en-US" altLang="zh-CN" dirty="0"/>
              <a:t> </a:t>
            </a:r>
            <a:r>
              <a:rPr lang="zh-CN" altLang="zh-CN" dirty="0"/>
              <a:t>＆</a:t>
            </a:r>
            <a:r>
              <a:rPr lang="en-US" altLang="zh-CN" dirty="0"/>
              <a:t>D) {</a:t>
            </a:r>
            <a:endParaRPr lang="zh-CN" altLang="zh-CN" dirty="0"/>
          </a:p>
          <a:p>
            <a:r>
              <a:rPr lang="en-US" altLang="zh-CN" dirty="0" smtClean="0"/>
              <a:t>      for(v</a:t>
            </a:r>
            <a:r>
              <a:rPr lang="zh-CN" altLang="zh-CN" dirty="0"/>
              <a:t>＝</a:t>
            </a:r>
            <a:r>
              <a:rPr lang="en-US" altLang="zh-CN" dirty="0"/>
              <a:t>0: v&lt;G. </a:t>
            </a:r>
            <a:r>
              <a:rPr lang="en-US" altLang="zh-CN" dirty="0" err="1"/>
              <a:t>vexnum</a:t>
            </a:r>
            <a:r>
              <a:rPr lang="en-US" altLang="zh-CN" dirty="0"/>
              <a:t>; ++v) {</a:t>
            </a:r>
            <a:endParaRPr lang="zh-CN" altLang="zh-CN" dirty="0"/>
          </a:p>
          <a:p>
            <a:r>
              <a:rPr lang="en-US" altLang="zh-CN" dirty="0" smtClean="0"/>
              <a:t>           </a:t>
            </a:r>
            <a:r>
              <a:rPr lang="en-US" altLang="zh-CN" dirty="0"/>
              <a:t>final[v] = FALSE;  D[v] = G. arcs[v0][v];</a:t>
            </a:r>
            <a:endParaRPr lang="zh-CN" altLang="zh-CN" dirty="0"/>
          </a:p>
          <a:p>
            <a:r>
              <a:rPr lang="en-US" altLang="zh-CN" dirty="0" smtClean="0"/>
              <a:t>           for(w</a:t>
            </a:r>
            <a:r>
              <a:rPr lang="zh-CN" altLang="zh-CN" dirty="0"/>
              <a:t>＝</a:t>
            </a:r>
            <a:r>
              <a:rPr lang="en-US" altLang="zh-CN" dirty="0"/>
              <a:t>0; w&lt;</a:t>
            </a:r>
            <a:r>
              <a:rPr lang="en-US" altLang="zh-CN" dirty="0" err="1"/>
              <a:t>G.vexnum</a:t>
            </a:r>
            <a:r>
              <a:rPr lang="en-US" altLang="zh-CN" dirty="0"/>
              <a:t>; ++w) P[v][w]= EALSE;:∥</a:t>
            </a:r>
            <a:r>
              <a:rPr lang="zh-CN" altLang="zh-CN" dirty="0"/>
              <a:t>设空路径 </a:t>
            </a:r>
          </a:p>
          <a:p>
            <a:r>
              <a:rPr lang="en-US" altLang="zh-CN" dirty="0" smtClean="0"/>
              <a:t>           if(D[v</a:t>
            </a:r>
            <a:r>
              <a:rPr lang="en-US" altLang="zh-CN" dirty="0"/>
              <a:t>]</a:t>
            </a:r>
            <a:r>
              <a:rPr lang="zh-CN" altLang="zh-CN" dirty="0"/>
              <a:t>＜</a:t>
            </a:r>
            <a:r>
              <a:rPr lang="en-US" altLang="zh-CN" dirty="0"/>
              <a:t> INEINITY)  {P[v][v0]</a:t>
            </a:r>
            <a:r>
              <a:rPr lang="zh-CN" altLang="zh-CN" dirty="0"/>
              <a:t>＝ </a:t>
            </a:r>
            <a:r>
              <a:rPr lang="en-US" altLang="zh-CN" dirty="0"/>
              <a:t>TRUE; P[v][v]</a:t>
            </a:r>
            <a:r>
              <a:rPr lang="zh-CN" altLang="zh-CN" dirty="0"/>
              <a:t>＝</a:t>
            </a:r>
            <a:r>
              <a:rPr lang="en-US" altLang="zh-CN" dirty="0"/>
              <a:t>TRUE;</a:t>
            </a:r>
            <a:r>
              <a:rPr lang="zh-CN" altLang="zh-CN" dirty="0"/>
              <a:t>｝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  <a:r>
              <a:rPr lang="en-US" altLang="zh-CN" dirty="0"/>
              <a:t>∥for</a:t>
            </a:r>
            <a:endParaRPr lang="zh-CN" altLang="zh-CN" dirty="0"/>
          </a:p>
          <a:p>
            <a:r>
              <a:rPr lang="en-US" altLang="zh-CN" dirty="0" smtClean="0"/>
              <a:t>       D[v0</a:t>
            </a:r>
            <a:r>
              <a:rPr lang="en-US" altLang="zh-CN" dirty="0"/>
              <a:t>] =0;  final[v0] =TRUE;   </a:t>
            </a:r>
            <a:r>
              <a:rPr lang="zh-CN" altLang="zh-CN" dirty="0"/>
              <a:t>∥初始化，</a:t>
            </a:r>
            <a:r>
              <a:rPr lang="en-US" altLang="zh-CN" dirty="0"/>
              <a:t>v0</a:t>
            </a:r>
            <a:r>
              <a:rPr lang="zh-CN" altLang="zh-CN" dirty="0"/>
              <a:t>顶点属于</a:t>
            </a:r>
            <a:r>
              <a:rPr lang="en-US" altLang="zh-CN" dirty="0"/>
              <a:t>S</a:t>
            </a:r>
            <a:r>
              <a:rPr lang="zh-CN" altLang="zh-CN" dirty="0"/>
              <a:t>集</a:t>
            </a:r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∥</a:t>
            </a:r>
            <a:r>
              <a:rPr lang="zh-CN" altLang="zh-CN" dirty="0"/>
              <a:t>开始主循环，每次求得</a:t>
            </a:r>
            <a:r>
              <a:rPr lang="en-US" altLang="zh-CN" dirty="0"/>
              <a:t>v0</a:t>
            </a:r>
            <a:r>
              <a:rPr lang="zh-CN" altLang="zh-CN" dirty="0"/>
              <a:t>到某个</a:t>
            </a:r>
            <a:r>
              <a:rPr lang="en-US" altLang="zh-CN" dirty="0"/>
              <a:t>v</a:t>
            </a:r>
            <a:r>
              <a:rPr lang="zh-CN" altLang="zh-CN" dirty="0"/>
              <a:t>顶点的最短路径，并加</a:t>
            </a:r>
            <a:r>
              <a:rPr lang="en-US" altLang="zh-CN" dirty="0"/>
              <a:t>v</a:t>
            </a:r>
            <a:r>
              <a:rPr lang="zh-CN" altLang="zh-CN" dirty="0"/>
              <a:t>到</a:t>
            </a:r>
            <a:r>
              <a:rPr lang="en-US" altLang="zh-CN" dirty="0"/>
              <a:t>S</a:t>
            </a:r>
            <a:r>
              <a:rPr lang="zh-CN" altLang="zh-CN" dirty="0"/>
              <a:t>集 </a:t>
            </a:r>
          </a:p>
          <a:p>
            <a:r>
              <a:rPr lang="en-US" altLang="zh-CN" dirty="0" smtClean="0"/>
              <a:t>       for(</a:t>
            </a:r>
            <a:r>
              <a:rPr lang="en-US" altLang="zh-CN" dirty="0" err="1" smtClean="0"/>
              <a:t>i</a:t>
            </a:r>
            <a:r>
              <a:rPr lang="zh-CN" altLang="zh-CN" dirty="0"/>
              <a:t>＝</a:t>
            </a:r>
            <a:r>
              <a:rPr lang="en-US" altLang="zh-CN" dirty="0"/>
              <a:t>1: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G.vexnum</a:t>
            </a:r>
            <a:r>
              <a:rPr lang="en-US" altLang="zh-CN" dirty="0"/>
              <a:t>; ++1) { </a:t>
            </a:r>
            <a:r>
              <a:rPr lang="zh-CN" altLang="zh-CN" dirty="0"/>
              <a:t>∥其余</a:t>
            </a:r>
            <a:r>
              <a:rPr lang="en-US" altLang="zh-CN" dirty="0"/>
              <a:t>G.vexnum-1</a:t>
            </a:r>
            <a:r>
              <a:rPr lang="zh-CN" altLang="zh-CN" dirty="0"/>
              <a:t>个顶点</a:t>
            </a:r>
          </a:p>
          <a:p>
            <a:r>
              <a:rPr lang="en-US" altLang="zh-CN" dirty="0" smtClean="0"/>
              <a:t>            min</a:t>
            </a:r>
            <a:r>
              <a:rPr lang="en-US" altLang="zh-CN" dirty="0"/>
              <a:t>= INFINITY;         </a:t>
            </a:r>
            <a:r>
              <a:rPr lang="zh-CN" altLang="zh-CN" dirty="0"/>
              <a:t>∥当前所知离</a:t>
            </a:r>
            <a:r>
              <a:rPr lang="en-US" altLang="zh-CN" dirty="0"/>
              <a:t>v0</a:t>
            </a:r>
            <a:r>
              <a:rPr lang="zh-CN" altLang="zh-CN" dirty="0"/>
              <a:t>顶点的最近距离</a:t>
            </a:r>
          </a:p>
          <a:p>
            <a:r>
              <a:rPr lang="en-US" altLang="zh-CN" dirty="0" smtClean="0"/>
              <a:t>           for(w</a:t>
            </a:r>
            <a:r>
              <a:rPr lang="zh-CN" altLang="zh-CN" dirty="0"/>
              <a:t>＝</a:t>
            </a:r>
            <a:r>
              <a:rPr lang="en-US" altLang="zh-CN" dirty="0"/>
              <a:t>0; w&lt;</a:t>
            </a:r>
            <a:r>
              <a:rPr lang="en-US" altLang="zh-CN" dirty="0" err="1"/>
              <a:t>G.vexnum</a:t>
            </a:r>
            <a:r>
              <a:rPr lang="en-US" altLang="zh-CN" dirty="0"/>
              <a:t>; ++w ) </a:t>
            </a:r>
            <a:endParaRPr lang="zh-CN" altLang="zh-CN" dirty="0"/>
          </a:p>
          <a:p>
            <a:r>
              <a:rPr lang="en-US" altLang="zh-CN" dirty="0" smtClean="0"/>
              <a:t>                 </a:t>
            </a:r>
            <a:r>
              <a:rPr lang="en-US" altLang="zh-CN" dirty="0"/>
              <a:t>if (! Final[w])        </a:t>
            </a:r>
            <a:r>
              <a:rPr lang="zh-CN" altLang="zh-CN" dirty="0"/>
              <a:t>∥</a:t>
            </a:r>
            <a:r>
              <a:rPr lang="en-US" altLang="zh-CN" dirty="0"/>
              <a:t>w</a:t>
            </a:r>
            <a:r>
              <a:rPr lang="zh-CN" altLang="zh-CN" dirty="0"/>
              <a:t>顶点在</a:t>
            </a:r>
            <a:r>
              <a:rPr lang="en-US" altLang="zh-CN" dirty="0"/>
              <a:t>VS</a:t>
            </a:r>
            <a:r>
              <a:rPr lang="zh-CN" altLang="zh-CN" dirty="0"/>
              <a:t>中</a:t>
            </a:r>
          </a:p>
          <a:p>
            <a:r>
              <a:rPr lang="en-US" altLang="zh-CN" dirty="0" smtClean="0"/>
              <a:t>                       if(D[w</a:t>
            </a:r>
            <a:r>
              <a:rPr lang="en-US" altLang="zh-CN" dirty="0"/>
              <a:t>])</a:t>
            </a:r>
            <a:r>
              <a:rPr lang="zh-CN" altLang="zh-CN" dirty="0"/>
              <a:t>＜</a:t>
            </a:r>
            <a:r>
              <a:rPr lang="en-US" altLang="zh-CN" dirty="0"/>
              <a:t>min)</a:t>
            </a:r>
            <a:r>
              <a:rPr lang="zh-CN" altLang="zh-CN" dirty="0"/>
              <a:t>｛</a:t>
            </a:r>
            <a:r>
              <a:rPr lang="en-US" altLang="zh-CN" dirty="0"/>
              <a:t>v = w; min</a:t>
            </a:r>
            <a:r>
              <a:rPr lang="zh-CN" altLang="zh-CN" dirty="0"/>
              <a:t>＝</a:t>
            </a:r>
            <a:r>
              <a:rPr lang="en-US" altLang="zh-CN" dirty="0"/>
              <a:t>D[w]; ∥w</a:t>
            </a:r>
            <a:r>
              <a:rPr lang="zh-CN" altLang="zh-CN" dirty="0"/>
              <a:t>顶点离</a:t>
            </a:r>
            <a:r>
              <a:rPr lang="en-US" altLang="zh-CN" dirty="0"/>
              <a:t>v0</a:t>
            </a:r>
            <a:r>
              <a:rPr lang="zh-CN" altLang="zh-CN" dirty="0"/>
              <a:t>顶点更近 </a:t>
            </a:r>
          </a:p>
          <a:p>
            <a:r>
              <a:rPr lang="en-US" altLang="zh-CN" dirty="0" smtClean="0"/>
              <a:t>           final[v</a:t>
            </a:r>
            <a:r>
              <a:rPr lang="en-US" altLang="zh-CN" dirty="0"/>
              <a:t>]=TRUE;         </a:t>
            </a:r>
            <a:r>
              <a:rPr lang="zh-CN" altLang="zh-CN" dirty="0"/>
              <a:t>∥离顶点最近的</a:t>
            </a:r>
            <a:r>
              <a:rPr lang="en-US" altLang="zh-CN" dirty="0"/>
              <a:t>v</a:t>
            </a:r>
            <a:r>
              <a:rPr lang="zh-CN" altLang="zh-CN" dirty="0"/>
              <a:t>加入</a:t>
            </a:r>
            <a:r>
              <a:rPr lang="en-US" altLang="zh-CN" dirty="0"/>
              <a:t>S</a:t>
            </a:r>
            <a:r>
              <a:rPr lang="zh-CN" altLang="zh-CN" dirty="0"/>
              <a:t>集出</a:t>
            </a:r>
          </a:p>
          <a:p>
            <a:r>
              <a:rPr lang="en-US" altLang="zh-CN" dirty="0" smtClean="0"/>
              <a:t>           for(w</a:t>
            </a:r>
            <a:r>
              <a:rPr lang="zh-CN" altLang="zh-CN" dirty="0"/>
              <a:t>＝</a:t>
            </a:r>
            <a:r>
              <a:rPr lang="en-US" altLang="zh-CN" dirty="0"/>
              <a:t>0; w&lt;</a:t>
            </a:r>
            <a:r>
              <a:rPr lang="en-US" altLang="zh-CN" dirty="0" err="1"/>
              <a:t>G.vexnum</a:t>
            </a:r>
            <a:r>
              <a:rPr lang="en-US" altLang="zh-CN" dirty="0"/>
              <a:t>;++w)   ∥</a:t>
            </a:r>
            <a:r>
              <a:rPr lang="zh-CN" altLang="zh-CN" dirty="0"/>
              <a:t>更新当前最短路径及距离</a:t>
            </a:r>
          </a:p>
          <a:p>
            <a:r>
              <a:rPr lang="en-US" altLang="zh-CN" dirty="0" smtClean="0"/>
              <a:t>                 if</a:t>
            </a:r>
            <a:r>
              <a:rPr lang="en-US" altLang="zh-CN" dirty="0"/>
              <a:t>(! Final[w] &amp;&amp; (min + </a:t>
            </a:r>
            <a:r>
              <a:rPr lang="en-US" altLang="zh-CN" dirty="0" err="1"/>
              <a:t>G.arcs</a:t>
            </a:r>
            <a:r>
              <a:rPr lang="en-US" altLang="zh-CN" dirty="0"/>
              <a:t>[v][w] </a:t>
            </a:r>
            <a:r>
              <a:rPr lang="zh-CN" altLang="zh-CN" dirty="0"/>
              <a:t>＜ </a:t>
            </a:r>
            <a:r>
              <a:rPr lang="en-US" altLang="zh-CN" dirty="0"/>
              <a:t>D[w] ) )  { ∥</a:t>
            </a:r>
            <a:r>
              <a:rPr lang="zh-CN" altLang="zh-CN" dirty="0"/>
              <a:t>修改</a:t>
            </a:r>
            <a:r>
              <a:rPr lang="en-US" altLang="zh-CN" dirty="0"/>
              <a:t>D[w]</a:t>
            </a:r>
            <a:r>
              <a:rPr lang="zh-CN" altLang="zh-CN" dirty="0"/>
              <a:t>和</a:t>
            </a:r>
            <a:r>
              <a:rPr lang="en-US" altLang="zh-CN" dirty="0"/>
              <a:t>P[w]</a:t>
            </a:r>
            <a:r>
              <a:rPr lang="zh-CN" altLang="zh-CN" dirty="0"/>
              <a:t>，</a:t>
            </a:r>
            <a:r>
              <a:rPr lang="en-US" altLang="zh-CN" dirty="0" err="1"/>
              <a:t>w∈V-S</a:t>
            </a:r>
            <a:endParaRPr lang="zh-CN" altLang="zh-CN" dirty="0"/>
          </a:p>
          <a:p>
            <a:r>
              <a:rPr lang="en-US" altLang="zh-CN" dirty="0" smtClean="0"/>
              <a:t>                       </a:t>
            </a:r>
            <a:r>
              <a:rPr lang="en-US" altLang="zh-CN" dirty="0"/>
              <a:t>D[w]= min +</a:t>
            </a:r>
            <a:r>
              <a:rPr lang="en-US" altLang="zh-CN" dirty="0" err="1"/>
              <a:t>G.arcs</a:t>
            </a:r>
            <a:r>
              <a:rPr lang="en-US" altLang="zh-CN" dirty="0"/>
              <a:t>[v[[w];</a:t>
            </a:r>
            <a:endParaRPr lang="zh-CN" altLang="zh-CN" dirty="0"/>
          </a:p>
          <a:p>
            <a:r>
              <a:rPr lang="en-US" altLang="zh-CN" dirty="0" smtClean="0"/>
              <a:t>                       </a:t>
            </a:r>
            <a:r>
              <a:rPr lang="en-US" altLang="zh-CN" dirty="0"/>
              <a:t>P[w]</a:t>
            </a:r>
            <a:r>
              <a:rPr lang="zh-CN" altLang="zh-CN" dirty="0"/>
              <a:t>＝</a:t>
            </a:r>
            <a:r>
              <a:rPr lang="en-US" altLang="zh-CN" dirty="0"/>
              <a:t>P[v]: P[w][w]</a:t>
            </a:r>
            <a:r>
              <a:rPr lang="zh-CN" altLang="zh-CN" dirty="0"/>
              <a:t>＝</a:t>
            </a:r>
            <a:r>
              <a:rPr lang="en-US" altLang="zh-CN" dirty="0"/>
              <a:t>TRUE;        //P[W]</a:t>
            </a:r>
            <a:r>
              <a:rPr lang="zh-CN" altLang="zh-CN" dirty="0"/>
              <a:t>＝</a:t>
            </a:r>
            <a:r>
              <a:rPr lang="en-US" altLang="zh-CN" dirty="0"/>
              <a:t> P[v]+P[w] </a:t>
            </a:r>
            <a:endParaRPr lang="zh-CN" altLang="zh-CN" dirty="0"/>
          </a:p>
          <a:p>
            <a:r>
              <a:rPr lang="en-US" altLang="zh-CN" dirty="0" smtClean="0"/>
              <a:t>                  }</a:t>
            </a:r>
            <a:r>
              <a:rPr lang="en-US" altLang="zh-CN" dirty="0"/>
              <a:t>∥if</a:t>
            </a:r>
            <a:endParaRPr lang="zh-CN" altLang="zh-CN" dirty="0"/>
          </a:p>
          <a:p>
            <a:r>
              <a:rPr lang="en-US" altLang="zh-CN" dirty="0" smtClean="0"/>
              <a:t>            }</a:t>
            </a:r>
            <a:r>
              <a:rPr lang="zh-CN" altLang="zh-CN" dirty="0"/>
              <a:t>∥</a:t>
            </a:r>
            <a:r>
              <a:rPr lang="en-US" altLang="zh-CN" dirty="0"/>
              <a:t>for</a:t>
            </a:r>
            <a:endParaRPr lang="zh-CN" altLang="zh-CN" dirty="0"/>
          </a:p>
          <a:p>
            <a:r>
              <a:rPr lang="zh-CN" altLang="zh-CN" dirty="0"/>
              <a:t>｝∥</a:t>
            </a:r>
            <a:r>
              <a:rPr lang="en-US" altLang="zh-CN" dirty="0"/>
              <a:t> </a:t>
            </a:r>
            <a:r>
              <a:rPr lang="en-US" altLang="zh-CN" dirty="0" err="1" smtClean="0"/>
              <a:t>ShortestpathDIJ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2338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1676401" y="331788"/>
            <a:ext cx="8812213" cy="561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4000" b="1" dirty="0">
                <a:solidFill>
                  <a:schemeClr val="tx2"/>
                </a:solidFill>
              </a:rPr>
              <a:t>5  </a:t>
            </a:r>
            <a:r>
              <a:rPr lang="zh-CN" altLang="en-US" sz="4000" b="1" dirty="0">
                <a:solidFill>
                  <a:schemeClr val="tx2"/>
                </a:solidFill>
                <a:ea typeface="楷体_GB2312" pitchFamily="49" charset="-122"/>
              </a:rPr>
              <a:t>算法分析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/>
              <a:t>         </a:t>
            </a:r>
            <a:r>
              <a:rPr lang="en-US" altLang="zh-CN" sz="2800" b="1" dirty="0" err="1"/>
              <a:t>Dijkstra</a:t>
            </a:r>
            <a:r>
              <a:rPr lang="zh-CN" altLang="en-US" sz="2800" b="1" dirty="0"/>
              <a:t>算法的主要执行是：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>
                <a:solidFill>
                  <a:schemeClr val="folHlink"/>
                </a:solidFill>
              </a:rPr>
              <a:t> </a:t>
            </a:r>
            <a:r>
              <a:rPr lang="zh-CN" altLang="en-US" sz="2800" b="1" dirty="0"/>
              <a:t>数组变量的初始化：时间复杂度是</a:t>
            </a:r>
            <a:r>
              <a:rPr lang="en-US" altLang="zh-CN" sz="2800" b="1" dirty="0"/>
              <a:t>O(n) </a:t>
            </a:r>
            <a:r>
              <a:rPr lang="zh-CN" altLang="en-US" sz="2800" b="1" dirty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◆ </a:t>
            </a:r>
            <a:r>
              <a:rPr lang="zh-CN" altLang="en-US" sz="2800" b="1" dirty="0"/>
              <a:t>求最短路径的二重循环：时间复杂度是</a:t>
            </a:r>
            <a:r>
              <a:rPr lang="en-US" altLang="zh-CN" sz="2800" b="1" dirty="0"/>
              <a:t>O(n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 </a:t>
            </a:r>
            <a:r>
              <a:rPr lang="zh-CN" altLang="en-US" sz="2800" b="1" dirty="0"/>
              <a:t>       因此，整个算法的时间复杂度是</a:t>
            </a:r>
            <a:r>
              <a:rPr lang="en-US" altLang="zh-CN" sz="2800" b="1" dirty="0"/>
              <a:t>O(n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0462495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338" name="Group 2"/>
          <p:cNvGrpSpPr>
            <a:grpSpLocks/>
          </p:cNvGrpSpPr>
          <p:nvPr/>
        </p:nvGrpSpPr>
        <p:grpSpPr bwMode="auto">
          <a:xfrm>
            <a:off x="2762250" y="2593976"/>
            <a:ext cx="7462838" cy="2697163"/>
            <a:chOff x="624" y="98"/>
            <a:chExt cx="4701" cy="1699"/>
          </a:xfrm>
        </p:grpSpPr>
        <p:grpSp>
          <p:nvGrpSpPr>
            <p:cNvPr id="654339" name="Group 3"/>
            <p:cNvGrpSpPr>
              <a:grpSpLocks/>
            </p:cNvGrpSpPr>
            <p:nvPr/>
          </p:nvGrpSpPr>
          <p:grpSpPr bwMode="auto">
            <a:xfrm>
              <a:off x="624" y="98"/>
              <a:ext cx="1775" cy="1507"/>
              <a:chOff x="488" y="2464"/>
              <a:chExt cx="1775" cy="1507"/>
            </a:xfrm>
          </p:grpSpPr>
          <p:sp>
            <p:nvSpPr>
              <p:cNvPr id="654350" name="Oval 4"/>
              <p:cNvSpPr>
                <a:spLocks noChangeArrowheads="1"/>
              </p:cNvSpPr>
              <p:nvPr/>
            </p:nvSpPr>
            <p:spPr bwMode="auto">
              <a:xfrm>
                <a:off x="864" y="2688"/>
                <a:ext cx="249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  <p:sp>
            <p:nvSpPr>
              <p:cNvPr id="654351" name="Oval 5"/>
              <p:cNvSpPr>
                <a:spLocks noChangeArrowheads="1"/>
              </p:cNvSpPr>
              <p:nvPr/>
            </p:nvSpPr>
            <p:spPr bwMode="auto">
              <a:xfrm>
                <a:off x="488" y="3176"/>
                <a:ext cx="249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654352" name="Oval 6"/>
              <p:cNvSpPr>
                <a:spLocks noChangeArrowheads="1"/>
              </p:cNvSpPr>
              <p:nvPr/>
            </p:nvSpPr>
            <p:spPr bwMode="auto">
              <a:xfrm>
                <a:off x="960" y="3568"/>
                <a:ext cx="249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654353" name="Oval 7"/>
              <p:cNvSpPr>
                <a:spLocks noChangeArrowheads="1"/>
              </p:cNvSpPr>
              <p:nvPr/>
            </p:nvSpPr>
            <p:spPr bwMode="auto">
              <a:xfrm>
                <a:off x="1928" y="3368"/>
                <a:ext cx="249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3</a:t>
                </a:r>
              </a:p>
            </p:txBody>
          </p:sp>
          <p:sp>
            <p:nvSpPr>
              <p:cNvPr id="654354" name="Oval 8"/>
              <p:cNvSpPr>
                <a:spLocks noChangeArrowheads="1"/>
              </p:cNvSpPr>
              <p:nvPr/>
            </p:nvSpPr>
            <p:spPr bwMode="auto">
              <a:xfrm>
                <a:off x="1824" y="2472"/>
                <a:ext cx="249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654355" name="Oval 9"/>
              <p:cNvSpPr>
                <a:spLocks noChangeArrowheads="1"/>
              </p:cNvSpPr>
              <p:nvPr/>
            </p:nvSpPr>
            <p:spPr bwMode="auto">
              <a:xfrm>
                <a:off x="1408" y="3023"/>
                <a:ext cx="249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</a:p>
            </p:txBody>
          </p:sp>
          <p:grpSp>
            <p:nvGrpSpPr>
              <p:cNvPr id="654356" name="Group 10"/>
              <p:cNvGrpSpPr>
                <a:grpSpLocks/>
              </p:cNvGrpSpPr>
              <p:nvPr/>
            </p:nvGrpSpPr>
            <p:grpSpPr bwMode="auto">
              <a:xfrm>
                <a:off x="560" y="2856"/>
                <a:ext cx="352" cy="344"/>
                <a:chOff x="560" y="2856"/>
                <a:chExt cx="352" cy="344"/>
              </a:xfrm>
            </p:grpSpPr>
            <p:sp>
              <p:nvSpPr>
                <p:cNvPr id="654387" name="Rectangle 11"/>
                <p:cNvSpPr>
                  <a:spLocks noChangeArrowheads="1"/>
                </p:cNvSpPr>
                <p:nvPr/>
              </p:nvSpPr>
              <p:spPr bwMode="auto">
                <a:xfrm>
                  <a:off x="560" y="2856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20</a:t>
                  </a:r>
                </a:p>
              </p:txBody>
            </p:sp>
            <p:sp>
              <p:nvSpPr>
                <p:cNvPr id="65438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672" y="2912"/>
                  <a:ext cx="24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57" name="Group 13"/>
              <p:cNvGrpSpPr>
                <a:grpSpLocks/>
              </p:cNvGrpSpPr>
              <p:nvPr/>
            </p:nvGrpSpPr>
            <p:grpSpPr bwMode="auto">
              <a:xfrm>
                <a:off x="608" y="3360"/>
                <a:ext cx="400" cy="291"/>
                <a:chOff x="608" y="3360"/>
                <a:chExt cx="400" cy="291"/>
              </a:xfrm>
            </p:grpSpPr>
            <p:sp>
              <p:nvSpPr>
                <p:cNvPr id="654385" name="Rectangle 14"/>
                <p:cNvSpPr>
                  <a:spLocks noChangeArrowheads="1"/>
                </p:cNvSpPr>
                <p:nvPr/>
              </p:nvSpPr>
              <p:spPr bwMode="auto">
                <a:xfrm>
                  <a:off x="608" y="3424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30</a:t>
                  </a:r>
                </a:p>
              </p:txBody>
            </p:sp>
            <p:sp>
              <p:nvSpPr>
                <p:cNvPr id="654386" name="Line 15"/>
                <p:cNvSpPr>
                  <a:spLocks noChangeShapeType="1"/>
                </p:cNvSpPr>
                <p:nvPr/>
              </p:nvSpPr>
              <p:spPr bwMode="auto">
                <a:xfrm>
                  <a:off x="720" y="3360"/>
                  <a:ext cx="288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58" name="Group 16"/>
              <p:cNvGrpSpPr>
                <a:grpSpLocks/>
              </p:cNvGrpSpPr>
              <p:nvPr/>
            </p:nvGrpSpPr>
            <p:grpSpPr bwMode="auto">
              <a:xfrm>
                <a:off x="768" y="2936"/>
                <a:ext cx="312" cy="624"/>
                <a:chOff x="768" y="2936"/>
                <a:chExt cx="312" cy="624"/>
              </a:xfrm>
            </p:grpSpPr>
            <p:sp>
              <p:nvSpPr>
                <p:cNvPr id="654383" name="Rectangle 17"/>
                <p:cNvSpPr>
                  <a:spLocks noChangeArrowheads="1"/>
                </p:cNvSpPr>
                <p:nvPr/>
              </p:nvSpPr>
              <p:spPr bwMode="auto">
                <a:xfrm>
                  <a:off x="768" y="3120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60</a:t>
                  </a:r>
                </a:p>
              </p:txBody>
            </p:sp>
            <p:sp>
              <p:nvSpPr>
                <p:cNvPr id="654384" name="Line 18"/>
                <p:cNvSpPr>
                  <a:spLocks noChangeShapeType="1"/>
                </p:cNvSpPr>
                <p:nvPr/>
              </p:nvSpPr>
              <p:spPr bwMode="auto">
                <a:xfrm>
                  <a:off x="984" y="2936"/>
                  <a:ext cx="96" cy="6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59" name="Group 19"/>
              <p:cNvGrpSpPr>
                <a:grpSpLocks/>
              </p:cNvGrpSpPr>
              <p:nvPr/>
            </p:nvGrpSpPr>
            <p:grpSpPr bwMode="auto">
              <a:xfrm>
                <a:off x="1104" y="2784"/>
                <a:ext cx="391" cy="288"/>
                <a:chOff x="1104" y="2784"/>
                <a:chExt cx="391" cy="288"/>
              </a:xfrm>
            </p:grpSpPr>
            <p:sp>
              <p:nvSpPr>
                <p:cNvPr id="654381" name="Rectangle 20"/>
                <p:cNvSpPr>
                  <a:spLocks noChangeArrowheads="1"/>
                </p:cNvSpPr>
                <p:nvPr/>
              </p:nvSpPr>
              <p:spPr bwMode="auto">
                <a:xfrm>
                  <a:off x="1200" y="2784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65</a:t>
                  </a:r>
                </a:p>
              </p:txBody>
            </p:sp>
            <p:sp>
              <p:nvSpPr>
                <p:cNvPr id="654382" name="Line 21"/>
                <p:cNvSpPr>
                  <a:spLocks noChangeShapeType="1"/>
                </p:cNvSpPr>
                <p:nvPr/>
              </p:nvSpPr>
              <p:spPr bwMode="auto">
                <a:xfrm>
                  <a:off x="1104" y="2880"/>
                  <a:ext cx="336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60" name="Group 22"/>
              <p:cNvGrpSpPr>
                <a:grpSpLocks/>
              </p:cNvGrpSpPr>
              <p:nvPr/>
            </p:nvGrpSpPr>
            <p:grpSpPr bwMode="auto">
              <a:xfrm>
                <a:off x="1112" y="3216"/>
                <a:ext cx="368" cy="376"/>
                <a:chOff x="1112" y="3216"/>
                <a:chExt cx="368" cy="376"/>
              </a:xfrm>
            </p:grpSpPr>
            <p:sp>
              <p:nvSpPr>
                <p:cNvPr id="654379" name="Rectangle 23"/>
                <p:cNvSpPr>
                  <a:spLocks noChangeArrowheads="1"/>
                </p:cNvSpPr>
                <p:nvPr/>
              </p:nvSpPr>
              <p:spPr bwMode="auto">
                <a:xfrm>
                  <a:off x="1112" y="3216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15</a:t>
                  </a:r>
                </a:p>
              </p:txBody>
            </p:sp>
            <p:sp>
              <p:nvSpPr>
                <p:cNvPr id="65438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144" y="3256"/>
                  <a:ext cx="33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61" name="Group 25"/>
              <p:cNvGrpSpPr>
                <a:grpSpLocks/>
              </p:cNvGrpSpPr>
              <p:nvPr/>
            </p:nvGrpSpPr>
            <p:grpSpPr bwMode="auto">
              <a:xfrm>
                <a:off x="1552" y="2664"/>
                <a:ext cx="368" cy="376"/>
                <a:chOff x="1112" y="3216"/>
                <a:chExt cx="368" cy="376"/>
              </a:xfrm>
            </p:grpSpPr>
            <p:sp>
              <p:nvSpPr>
                <p:cNvPr id="654377" name="Rectangle 26"/>
                <p:cNvSpPr>
                  <a:spLocks noChangeArrowheads="1"/>
                </p:cNvSpPr>
                <p:nvPr/>
              </p:nvSpPr>
              <p:spPr bwMode="auto">
                <a:xfrm>
                  <a:off x="1112" y="3216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20</a:t>
                  </a:r>
                </a:p>
              </p:txBody>
            </p:sp>
            <p:sp>
              <p:nvSpPr>
                <p:cNvPr id="654378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144" y="3256"/>
                  <a:ext cx="33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62" name="Group 28"/>
              <p:cNvGrpSpPr>
                <a:grpSpLocks/>
              </p:cNvGrpSpPr>
              <p:nvPr/>
            </p:nvGrpSpPr>
            <p:grpSpPr bwMode="auto">
              <a:xfrm>
                <a:off x="1096" y="2464"/>
                <a:ext cx="720" cy="272"/>
                <a:chOff x="1096" y="2464"/>
                <a:chExt cx="720" cy="272"/>
              </a:xfrm>
            </p:grpSpPr>
            <p:sp>
              <p:nvSpPr>
                <p:cNvPr id="654375" name="Rectangle 29"/>
                <p:cNvSpPr>
                  <a:spLocks noChangeArrowheads="1"/>
                </p:cNvSpPr>
                <p:nvPr/>
              </p:nvSpPr>
              <p:spPr bwMode="auto">
                <a:xfrm>
                  <a:off x="1256" y="2464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10</a:t>
                  </a:r>
                </a:p>
              </p:txBody>
            </p:sp>
            <p:sp>
              <p:nvSpPr>
                <p:cNvPr id="65437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096" y="2592"/>
                  <a:ext cx="72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63" name="Group 31"/>
              <p:cNvGrpSpPr>
                <a:grpSpLocks/>
              </p:cNvGrpSpPr>
              <p:nvPr/>
            </p:nvGrpSpPr>
            <p:grpSpPr bwMode="auto">
              <a:xfrm>
                <a:off x="1625" y="3120"/>
                <a:ext cx="391" cy="288"/>
                <a:chOff x="1104" y="2784"/>
                <a:chExt cx="391" cy="288"/>
              </a:xfrm>
            </p:grpSpPr>
            <p:sp>
              <p:nvSpPr>
                <p:cNvPr id="654373" name="Rectangle 32"/>
                <p:cNvSpPr>
                  <a:spLocks noChangeArrowheads="1"/>
                </p:cNvSpPr>
                <p:nvPr/>
              </p:nvSpPr>
              <p:spPr bwMode="auto">
                <a:xfrm>
                  <a:off x="1200" y="2784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80</a:t>
                  </a:r>
                </a:p>
              </p:txBody>
            </p:sp>
            <p:sp>
              <p:nvSpPr>
                <p:cNvPr id="654374" name="Line 33"/>
                <p:cNvSpPr>
                  <a:spLocks noChangeShapeType="1"/>
                </p:cNvSpPr>
                <p:nvPr/>
              </p:nvSpPr>
              <p:spPr bwMode="auto">
                <a:xfrm>
                  <a:off x="1104" y="2880"/>
                  <a:ext cx="336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64" name="Group 34"/>
              <p:cNvGrpSpPr>
                <a:grpSpLocks/>
              </p:cNvGrpSpPr>
              <p:nvPr/>
            </p:nvGrpSpPr>
            <p:grpSpPr bwMode="auto">
              <a:xfrm>
                <a:off x="1216" y="3400"/>
                <a:ext cx="720" cy="272"/>
                <a:chOff x="1096" y="2464"/>
                <a:chExt cx="720" cy="272"/>
              </a:xfrm>
            </p:grpSpPr>
            <p:sp>
              <p:nvSpPr>
                <p:cNvPr id="654371" name="Rectangle 35"/>
                <p:cNvSpPr>
                  <a:spLocks noChangeArrowheads="1"/>
                </p:cNvSpPr>
                <p:nvPr/>
              </p:nvSpPr>
              <p:spPr bwMode="auto">
                <a:xfrm>
                  <a:off x="1256" y="2464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40</a:t>
                  </a:r>
                </a:p>
              </p:txBody>
            </p:sp>
            <p:sp>
              <p:nvSpPr>
                <p:cNvPr id="65437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096" y="2592"/>
                  <a:ext cx="72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65" name="Group 37"/>
              <p:cNvGrpSpPr>
                <a:grpSpLocks/>
              </p:cNvGrpSpPr>
              <p:nvPr/>
            </p:nvGrpSpPr>
            <p:grpSpPr bwMode="auto">
              <a:xfrm>
                <a:off x="1960" y="2712"/>
                <a:ext cx="303" cy="657"/>
                <a:chOff x="1960" y="2712"/>
                <a:chExt cx="303" cy="657"/>
              </a:xfrm>
            </p:grpSpPr>
            <p:sp>
              <p:nvSpPr>
                <p:cNvPr id="654369" name="Rectangle 38"/>
                <p:cNvSpPr>
                  <a:spLocks noChangeArrowheads="1"/>
                </p:cNvSpPr>
                <p:nvPr/>
              </p:nvSpPr>
              <p:spPr bwMode="auto">
                <a:xfrm>
                  <a:off x="1968" y="2928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35</a:t>
                  </a:r>
                </a:p>
              </p:txBody>
            </p:sp>
            <p:sp>
              <p:nvSpPr>
                <p:cNvPr id="654370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960" y="2712"/>
                  <a:ext cx="96" cy="65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366" name="Group 40"/>
              <p:cNvGrpSpPr>
                <a:grpSpLocks/>
              </p:cNvGrpSpPr>
              <p:nvPr/>
            </p:nvGrpSpPr>
            <p:grpSpPr bwMode="auto">
              <a:xfrm>
                <a:off x="552" y="3416"/>
                <a:ext cx="1440" cy="555"/>
                <a:chOff x="552" y="3416"/>
                <a:chExt cx="1440" cy="555"/>
              </a:xfrm>
            </p:grpSpPr>
            <p:sp>
              <p:nvSpPr>
                <p:cNvPr id="654367" name="Rectangle 41"/>
                <p:cNvSpPr>
                  <a:spLocks noChangeArrowheads="1"/>
                </p:cNvSpPr>
                <p:nvPr/>
              </p:nvSpPr>
              <p:spPr bwMode="auto">
                <a:xfrm>
                  <a:off x="1552" y="3744"/>
                  <a:ext cx="295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70</a:t>
                  </a:r>
                </a:p>
              </p:txBody>
            </p:sp>
            <p:sp>
              <p:nvSpPr>
                <p:cNvPr id="654368" name="Freeform 42"/>
                <p:cNvSpPr>
                  <a:spLocks/>
                </p:cNvSpPr>
                <p:nvPr/>
              </p:nvSpPr>
              <p:spPr bwMode="auto">
                <a:xfrm>
                  <a:off x="552" y="3416"/>
                  <a:ext cx="1440" cy="521"/>
                </a:xfrm>
                <a:custGeom>
                  <a:avLst/>
                  <a:gdLst>
                    <a:gd name="T0" fmla="*/ 40 w 1432"/>
                    <a:gd name="T1" fmla="*/ 0 h 552"/>
                    <a:gd name="T2" fmla="*/ 88 w 1432"/>
                    <a:gd name="T3" fmla="*/ 317 h 552"/>
                    <a:gd name="T4" fmla="*/ 571 w 1432"/>
                    <a:gd name="T5" fmla="*/ 498 h 552"/>
                    <a:gd name="T6" fmla="*/ 1440 w 1432"/>
                    <a:gd name="T7" fmla="*/ 181 h 5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32" h="552">
                      <a:moveTo>
                        <a:pt x="40" y="0"/>
                      </a:moveTo>
                      <a:cubicBezTo>
                        <a:pt x="20" y="124"/>
                        <a:pt x="0" y="248"/>
                        <a:pt x="88" y="336"/>
                      </a:cubicBezTo>
                      <a:cubicBezTo>
                        <a:pt x="176" y="424"/>
                        <a:pt x="344" y="552"/>
                        <a:pt x="568" y="528"/>
                      </a:cubicBezTo>
                      <a:cubicBezTo>
                        <a:pt x="792" y="504"/>
                        <a:pt x="1288" y="248"/>
                        <a:pt x="1432" y="19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54340" name="Rectangle 43"/>
            <p:cNvSpPr>
              <a:spLocks noChangeArrowheads="1"/>
            </p:cNvSpPr>
            <p:nvPr/>
          </p:nvSpPr>
          <p:spPr bwMode="auto">
            <a:xfrm>
              <a:off x="1791" y="1593"/>
              <a:ext cx="237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7-25  </a:t>
              </a:r>
              <a:r>
                <a:rPr lang="zh-CN" altLang="en-US" sz="2000" b="1"/>
                <a:t>带权有向图及其</a:t>
              </a:r>
              <a:r>
                <a:rPr lang="zh-CN" altLang="en-US" sz="2000" b="1">
                  <a:latin typeface="宋体" panose="02010600030101010101" pitchFamily="2" charset="-122"/>
                </a:rPr>
                <a:t>邻接</a:t>
              </a:r>
              <a:r>
                <a:rPr lang="zh-CN" altLang="en-US" sz="2000" b="1"/>
                <a:t>矩阵</a:t>
              </a:r>
            </a:p>
          </p:txBody>
        </p:sp>
        <p:grpSp>
          <p:nvGrpSpPr>
            <p:cNvPr id="654341" name="Group 44"/>
            <p:cNvGrpSpPr>
              <a:grpSpLocks/>
            </p:cNvGrpSpPr>
            <p:nvPr/>
          </p:nvGrpSpPr>
          <p:grpSpPr bwMode="auto">
            <a:xfrm>
              <a:off x="3360" y="98"/>
              <a:ext cx="1965" cy="1362"/>
              <a:chOff x="3459" y="2736"/>
              <a:chExt cx="1965" cy="1362"/>
            </a:xfrm>
          </p:grpSpPr>
          <p:sp>
            <p:nvSpPr>
              <p:cNvPr id="654342" name="Rectangle 45"/>
              <p:cNvSpPr>
                <a:spLocks noChangeArrowheads="1"/>
              </p:cNvSpPr>
              <p:nvPr/>
            </p:nvSpPr>
            <p:spPr bwMode="auto">
              <a:xfrm>
                <a:off x="3507" y="2736"/>
                <a:ext cx="183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∞  </a:t>
                </a:r>
                <a:r>
                  <a:rPr lang="en-US" altLang="zh-CN"/>
                  <a:t>20   60   ∞  10  65</a:t>
                </a:r>
              </a:p>
            </p:txBody>
          </p:sp>
          <p:sp>
            <p:nvSpPr>
              <p:cNvPr id="654343" name="Rectangle 46"/>
              <p:cNvSpPr>
                <a:spLocks noChangeArrowheads="1"/>
              </p:cNvSpPr>
              <p:nvPr/>
            </p:nvSpPr>
            <p:spPr bwMode="auto">
              <a:xfrm>
                <a:off x="3507" y="2976"/>
                <a:ext cx="183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宋体" panose="02010600030101010101" pitchFamily="2" charset="-122"/>
                  </a:rPr>
                  <a:t>∞ ∞</a:t>
                </a:r>
                <a:r>
                  <a:rPr lang="zh-CN" altLang="en-US"/>
                  <a:t>   </a:t>
                </a:r>
                <a:r>
                  <a:rPr lang="en-US" altLang="zh-CN"/>
                  <a:t>30   70  </a:t>
                </a:r>
                <a:r>
                  <a:rPr lang="en-US" altLang="zh-CN">
                    <a:latin typeface="宋体" panose="02010600030101010101" pitchFamily="2" charset="-122"/>
                  </a:rPr>
                  <a:t>∞ ∞</a:t>
                </a:r>
              </a:p>
            </p:txBody>
          </p:sp>
          <p:sp>
            <p:nvSpPr>
              <p:cNvPr id="654344" name="Rectangle 47"/>
              <p:cNvSpPr>
                <a:spLocks noChangeArrowheads="1"/>
              </p:cNvSpPr>
              <p:nvPr/>
            </p:nvSpPr>
            <p:spPr bwMode="auto">
              <a:xfrm>
                <a:off x="3507" y="3204"/>
                <a:ext cx="183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宋体" panose="02010600030101010101" pitchFamily="2" charset="-122"/>
                  </a:rPr>
                  <a:t>∞</a:t>
                </a:r>
                <a:r>
                  <a:rPr lang="zh-CN" altLang="en-US"/>
                  <a:t>  </a:t>
                </a:r>
                <a:r>
                  <a:rPr lang="zh-CN" altLang="en-US">
                    <a:latin typeface="宋体" panose="02010600030101010101" pitchFamily="2" charset="-122"/>
                  </a:rPr>
                  <a:t>∞</a:t>
                </a:r>
                <a:r>
                  <a:rPr lang="zh-CN" altLang="en-US"/>
                  <a:t>   </a:t>
                </a:r>
                <a:r>
                  <a:rPr lang="zh-CN" altLang="en-US">
                    <a:latin typeface="宋体" panose="02010600030101010101" pitchFamily="2" charset="-122"/>
                  </a:rPr>
                  <a:t>∞</a:t>
                </a:r>
                <a:r>
                  <a:rPr lang="zh-CN" altLang="en-US"/>
                  <a:t>   </a:t>
                </a:r>
                <a:r>
                  <a:rPr lang="en-US" altLang="zh-CN"/>
                  <a:t>40  </a:t>
                </a:r>
                <a:r>
                  <a:rPr lang="en-US" altLang="zh-CN">
                    <a:latin typeface="宋体" panose="02010600030101010101" pitchFamily="2" charset="-122"/>
                  </a:rPr>
                  <a:t>∞ ∞</a:t>
                </a:r>
              </a:p>
            </p:txBody>
          </p:sp>
          <p:sp>
            <p:nvSpPr>
              <p:cNvPr id="654345" name="Rectangle 48"/>
              <p:cNvSpPr>
                <a:spLocks noChangeArrowheads="1"/>
              </p:cNvSpPr>
              <p:nvPr/>
            </p:nvSpPr>
            <p:spPr bwMode="auto">
              <a:xfrm>
                <a:off x="3507" y="3436"/>
                <a:ext cx="183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宋体" panose="02010600030101010101" pitchFamily="2" charset="-122"/>
                  </a:rPr>
                  <a:t>∞ ∞ </a:t>
                </a:r>
                <a:r>
                  <a:rPr lang="zh-CN" altLang="en-US"/>
                  <a:t> </a:t>
                </a:r>
                <a:r>
                  <a:rPr lang="zh-CN" altLang="en-US">
                    <a:latin typeface="宋体" panose="02010600030101010101" pitchFamily="2" charset="-122"/>
                  </a:rPr>
                  <a:t>∞</a:t>
                </a:r>
                <a:r>
                  <a:rPr lang="zh-CN" altLang="en-US"/>
                  <a:t>  </a:t>
                </a:r>
                <a:r>
                  <a:rPr lang="zh-CN" altLang="en-US">
                    <a:latin typeface="宋体" panose="02010600030101010101" pitchFamily="2" charset="-122"/>
                  </a:rPr>
                  <a:t>∞</a:t>
                </a:r>
                <a:r>
                  <a:rPr lang="zh-CN" altLang="en-US"/>
                  <a:t>   </a:t>
                </a:r>
                <a:r>
                  <a:rPr lang="en-US" altLang="zh-CN"/>
                  <a:t>35  </a:t>
                </a:r>
                <a:r>
                  <a:rPr lang="en-US" altLang="zh-CN">
                    <a:latin typeface="宋体" panose="02010600030101010101" pitchFamily="2" charset="-122"/>
                  </a:rPr>
                  <a:t>∞</a:t>
                </a:r>
              </a:p>
            </p:txBody>
          </p:sp>
          <p:sp>
            <p:nvSpPr>
              <p:cNvPr id="654346" name="AutoShape 49"/>
              <p:cNvSpPr>
                <a:spLocks/>
              </p:cNvSpPr>
              <p:nvPr/>
            </p:nvSpPr>
            <p:spPr bwMode="auto">
              <a:xfrm>
                <a:off x="3459" y="2760"/>
                <a:ext cx="45" cy="1338"/>
              </a:xfrm>
              <a:prstGeom prst="leftBracket">
                <a:avLst>
                  <a:gd name="adj" fmla="val 247778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4347" name="AutoShape 50"/>
              <p:cNvSpPr>
                <a:spLocks/>
              </p:cNvSpPr>
              <p:nvPr/>
            </p:nvSpPr>
            <p:spPr bwMode="auto">
              <a:xfrm>
                <a:off x="5379" y="2748"/>
                <a:ext cx="45" cy="1338"/>
              </a:xfrm>
              <a:prstGeom prst="rightBracket">
                <a:avLst>
                  <a:gd name="adj" fmla="val 247778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4348" name="Rectangle 51"/>
              <p:cNvSpPr>
                <a:spLocks noChangeArrowheads="1"/>
              </p:cNvSpPr>
              <p:nvPr/>
            </p:nvSpPr>
            <p:spPr bwMode="auto">
              <a:xfrm>
                <a:off x="3507" y="3656"/>
                <a:ext cx="183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宋体" panose="02010600030101010101" pitchFamily="2" charset="-122"/>
                  </a:rPr>
                  <a:t>∞ ∞</a:t>
                </a:r>
                <a:r>
                  <a:rPr lang="zh-CN" altLang="en-US"/>
                  <a:t>   </a:t>
                </a:r>
                <a:r>
                  <a:rPr lang="zh-CN" altLang="en-US">
                    <a:latin typeface="宋体" panose="02010600030101010101" pitchFamily="2" charset="-122"/>
                  </a:rPr>
                  <a:t>∞ </a:t>
                </a:r>
                <a:r>
                  <a:rPr lang="zh-CN" altLang="en-US"/>
                  <a:t> </a:t>
                </a:r>
                <a:r>
                  <a:rPr lang="zh-CN" altLang="en-US">
                    <a:latin typeface="宋体" panose="02010600030101010101" pitchFamily="2" charset="-122"/>
                  </a:rPr>
                  <a:t>∞</a:t>
                </a:r>
                <a:r>
                  <a:rPr lang="zh-CN" altLang="en-US"/>
                  <a:t>  </a:t>
                </a:r>
                <a:r>
                  <a:rPr lang="zh-CN" altLang="en-US">
                    <a:latin typeface="宋体" panose="02010600030101010101" pitchFamily="2" charset="-122"/>
                  </a:rPr>
                  <a:t>∞ </a:t>
                </a:r>
                <a:r>
                  <a:rPr lang="en-US" altLang="zh-CN"/>
                  <a:t>20</a:t>
                </a:r>
              </a:p>
            </p:txBody>
          </p:sp>
          <p:sp>
            <p:nvSpPr>
              <p:cNvPr id="654349" name="Rectangle 52"/>
              <p:cNvSpPr>
                <a:spLocks noChangeArrowheads="1"/>
              </p:cNvSpPr>
              <p:nvPr/>
            </p:nvSpPr>
            <p:spPr bwMode="auto">
              <a:xfrm>
                <a:off x="3504" y="3876"/>
                <a:ext cx="183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latin typeface="宋体" panose="02010600030101010101" pitchFamily="2" charset="-122"/>
                  </a:rPr>
                  <a:t>∞ ∞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15   80  </a:t>
                </a:r>
                <a:r>
                  <a:rPr lang="en-US" altLang="zh-CN" dirty="0">
                    <a:latin typeface="宋体" panose="02010600030101010101" pitchFamily="2" charset="-122"/>
                  </a:rPr>
                  <a:t>∞ ∞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66750" y="392199"/>
            <a:ext cx="11201400" cy="1577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 smtClean="0"/>
              <a:t>图</a:t>
            </a:r>
            <a:r>
              <a:rPr lang="en-US" altLang="zh-CN" sz="2800" b="1" dirty="0" smtClean="0"/>
              <a:t>7-25</a:t>
            </a:r>
            <a:r>
              <a:rPr lang="zh-CN" altLang="en-US" sz="2800" b="1" dirty="0" smtClean="0"/>
              <a:t>是一个带</a:t>
            </a:r>
            <a:r>
              <a:rPr lang="zh-CN" altLang="en-US" sz="2800" b="1" dirty="0"/>
              <a:t>权</a:t>
            </a:r>
            <a:r>
              <a:rPr lang="zh-CN" altLang="en-US" sz="2800" b="1" dirty="0" smtClean="0"/>
              <a:t>有向图示例，</a:t>
            </a:r>
            <a:endParaRPr lang="en-US" altLang="zh-CN" sz="2800" b="1" dirty="0" smtClean="0"/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 smtClean="0"/>
              <a:t>表</a:t>
            </a:r>
            <a:r>
              <a:rPr lang="en-US" altLang="zh-CN" sz="2800" b="1" dirty="0" smtClean="0"/>
              <a:t>7-3</a:t>
            </a:r>
            <a:r>
              <a:rPr lang="zh-CN" altLang="en-US" sz="2800" b="1" dirty="0" smtClean="0"/>
              <a:t>中表示用</a:t>
            </a:r>
            <a:r>
              <a:rPr lang="en-US" altLang="zh-CN" sz="2800" b="1" dirty="0" err="1"/>
              <a:t>Dijkstra</a:t>
            </a:r>
            <a:r>
              <a:rPr lang="zh-CN" altLang="en-US" sz="2800" b="1" dirty="0"/>
              <a:t>算法求从顶点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到其余各顶点的最短路径，数组</a:t>
            </a:r>
            <a:r>
              <a:rPr lang="en-US" altLang="zh-CN" sz="2800" b="1" dirty="0" err="1"/>
              <a:t>dist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pre</a:t>
            </a:r>
            <a:r>
              <a:rPr lang="zh-CN" altLang="en-US" sz="2800" b="1" dirty="0"/>
              <a:t>的各分量的</a:t>
            </a:r>
            <a:r>
              <a:rPr lang="zh-CN" altLang="en-US" sz="2800" b="1" dirty="0" smtClean="0"/>
              <a:t>变化。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22644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76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24364"/>
              </p:ext>
            </p:extLst>
          </p:nvPr>
        </p:nvGraphicFramePr>
        <p:xfrm>
          <a:off x="1981200" y="800101"/>
          <a:ext cx="7924800" cy="555053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36485192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2566692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97949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70193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719204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37833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0352881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56150410"/>
                    </a:ext>
                  </a:extLst>
                </a:gridCol>
              </a:tblGrid>
              <a:tr h="79216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顶点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步骤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792381"/>
                  </a:ext>
                </a:extLst>
              </a:tr>
              <a:tr h="862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008516"/>
                  </a:ext>
                </a:extLst>
              </a:tr>
              <a:tr h="831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{0,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019399"/>
                  </a:ext>
                </a:extLst>
              </a:tr>
              <a:tr h="803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{0,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82131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{0,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019177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{0,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401371"/>
                  </a:ext>
                </a:extLst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{0,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034037"/>
                  </a:ext>
                </a:extLst>
              </a:tr>
            </a:tbl>
          </a:graphicData>
        </a:graphic>
      </p:graphicFrame>
      <p:sp>
        <p:nvSpPr>
          <p:cNvPr id="655437" name="Line 77"/>
          <p:cNvSpPr>
            <a:spLocks noChangeShapeType="1"/>
          </p:cNvSpPr>
          <p:nvPr/>
        </p:nvSpPr>
        <p:spPr bwMode="auto">
          <a:xfrm>
            <a:off x="1981201" y="808039"/>
            <a:ext cx="1882775" cy="8207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38" name="Rectangle 78"/>
          <p:cNvSpPr>
            <a:spLocks noChangeArrowheads="1"/>
          </p:cNvSpPr>
          <p:nvPr/>
        </p:nvSpPr>
        <p:spPr bwMode="auto">
          <a:xfrm>
            <a:off x="2208214" y="188913"/>
            <a:ext cx="75596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/>
              <a:t>表</a:t>
            </a:r>
            <a:r>
              <a:rPr lang="en-US" altLang="zh-CN" b="1" dirty="0"/>
              <a:t>7-3   </a:t>
            </a:r>
            <a:r>
              <a:rPr lang="zh-CN" altLang="en-US" b="1" dirty="0"/>
              <a:t>求最短路径时</a:t>
            </a:r>
            <a:r>
              <a:rPr lang="zh-CN" altLang="en-US" b="1" dirty="0" smtClean="0"/>
              <a:t>数组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和</a:t>
            </a:r>
            <a:r>
              <a:rPr lang="en-US" altLang="zh-CN" b="1" dirty="0"/>
              <a:t>pre</a:t>
            </a:r>
            <a:r>
              <a:rPr lang="zh-CN" altLang="en-US" b="1" dirty="0"/>
              <a:t>的各分量的变化情况</a:t>
            </a:r>
          </a:p>
        </p:txBody>
      </p:sp>
    </p:spTree>
    <p:extLst>
      <p:ext uri="{BB962C8B-B14F-4D97-AF65-F5344CB8AC3E}">
        <p14:creationId xmlns:p14="http://schemas.microsoft.com/office/powerpoint/2010/main" val="11601412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5"/>
            <a:ext cx="80772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7.7.2 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每一对顶点间的最短路径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905001"/>
            <a:ext cx="10934699" cy="3578225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    使用</a:t>
            </a:r>
            <a:r>
              <a:rPr lang="en-US" altLang="zh-CN" b="1" dirty="0" err="1" smtClean="0"/>
              <a:t>Dijkstra</a:t>
            </a:r>
            <a:r>
              <a:rPr lang="zh-CN" altLang="en-US" b="1" dirty="0" smtClean="0"/>
              <a:t>算法求</a:t>
            </a:r>
            <a:r>
              <a:rPr lang="zh-CN" altLang="en-US" b="1" dirty="0" smtClean="0">
                <a:latin typeface="宋体" panose="02010600030101010101" pitchFamily="2" charset="-122"/>
              </a:rPr>
              <a:t>有向图</a:t>
            </a:r>
            <a:r>
              <a:rPr lang="en-US" altLang="zh-CN" b="1" dirty="0"/>
              <a:t>G=(V</a:t>
            </a:r>
            <a:r>
              <a:rPr lang="zh-CN" altLang="en-US" b="1" dirty="0"/>
              <a:t>，</a:t>
            </a:r>
            <a:r>
              <a:rPr lang="en-US" altLang="zh-CN" b="1" dirty="0"/>
              <a:t>E)</a:t>
            </a:r>
            <a:r>
              <a:rPr lang="zh-CN" altLang="en-US" b="1" dirty="0">
                <a:latin typeface="宋体" panose="02010600030101010101" pitchFamily="2" charset="-122"/>
              </a:rPr>
              <a:t>中每一对顶点间的最短</a:t>
            </a:r>
            <a:r>
              <a:rPr lang="zh-CN" altLang="en-US" b="1" dirty="0" smtClean="0">
                <a:latin typeface="宋体" panose="02010600030101010101" pitchFamily="2" charset="-122"/>
              </a:rPr>
              <a:t>路径，方法</a:t>
            </a:r>
            <a:r>
              <a:rPr lang="zh-CN" altLang="en-US" b="1" dirty="0">
                <a:latin typeface="宋体" panose="02010600030101010101" pitchFamily="2" charset="-122"/>
              </a:rPr>
              <a:t>是</a:t>
            </a:r>
            <a:r>
              <a:rPr lang="zh-CN" altLang="en-US" b="1" dirty="0"/>
              <a:t>：每次以一个不同的顶点为源点重复</a:t>
            </a:r>
            <a:r>
              <a:rPr lang="en-US" altLang="zh-CN" b="1" dirty="0" err="1"/>
              <a:t>Dijkstra</a:t>
            </a:r>
            <a:r>
              <a:rPr lang="zh-CN" altLang="en-US" b="1" dirty="0"/>
              <a:t>算法便可求得</a:t>
            </a:r>
            <a:r>
              <a:rPr lang="zh-CN" altLang="en-US" b="1" dirty="0">
                <a:latin typeface="宋体" panose="02010600030101010101" pitchFamily="2" charset="-122"/>
              </a:rPr>
              <a:t>每一对顶点间的最短路径</a:t>
            </a:r>
            <a:r>
              <a:rPr lang="zh-CN" altLang="en-US" b="1" dirty="0"/>
              <a:t>，时间复杂度是</a:t>
            </a:r>
            <a:r>
              <a:rPr lang="en-US" altLang="zh-CN" b="1" dirty="0"/>
              <a:t>O(n</a:t>
            </a:r>
            <a:r>
              <a:rPr lang="en-US" altLang="zh-CN" b="1" baseline="18000" dirty="0"/>
              <a:t>3</a:t>
            </a:r>
            <a:r>
              <a:rPr lang="en-US" altLang="zh-CN" b="1" dirty="0"/>
              <a:t>) 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b="1" dirty="0"/>
              <a:t>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弗罗伊德</a:t>
            </a:r>
            <a:r>
              <a:rPr lang="en-US" altLang="zh-CN" b="1" dirty="0"/>
              <a:t>(Floyd)</a:t>
            </a:r>
            <a:r>
              <a:rPr lang="zh-CN" altLang="en-US" b="1" dirty="0">
                <a:latin typeface="宋体" panose="02010600030101010101" pitchFamily="2" charset="-122"/>
              </a:rPr>
              <a:t>提出了另一个算法</a:t>
            </a:r>
            <a:r>
              <a:rPr lang="zh-CN" altLang="en-US" b="1" dirty="0"/>
              <a:t>，其时间复杂</a:t>
            </a:r>
            <a:r>
              <a:rPr lang="zh-CN" altLang="en-US" b="1" dirty="0" smtClean="0"/>
              <a:t>度也是</a:t>
            </a:r>
            <a:r>
              <a:rPr lang="en-US" altLang="zh-CN" b="1" dirty="0"/>
              <a:t>O(n</a:t>
            </a:r>
            <a:r>
              <a:rPr lang="en-US" altLang="zh-CN" b="1" baseline="18000" dirty="0"/>
              <a:t>3</a:t>
            </a:r>
            <a:r>
              <a:rPr lang="en-US" altLang="zh-CN" b="1" dirty="0"/>
              <a:t>) </a:t>
            </a:r>
            <a:r>
              <a:rPr lang="zh-CN" altLang="en-US" b="1" dirty="0"/>
              <a:t>， </a:t>
            </a:r>
            <a:r>
              <a:rPr lang="zh-CN" altLang="en-US" b="1" dirty="0" smtClean="0"/>
              <a:t>但其算法形式简明</a:t>
            </a:r>
            <a:r>
              <a:rPr lang="zh-CN" altLang="en-US" b="1" dirty="0"/>
              <a:t>，</a:t>
            </a:r>
            <a:r>
              <a:rPr lang="zh-CN" altLang="en-US" b="1" dirty="0" smtClean="0"/>
              <a:t>步骤简单；</a:t>
            </a:r>
            <a:r>
              <a:rPr lang="en-US" altLang="zh-CN" b="1" dirty="0" err="1" smtClean="0"/>
              <a:t>floyd</a:t>
            </a:r>
            <a:r>
              <a:rPr lang="zh-CN" altLang="en-US" b="1" dirty="0" smtClean="0"/>
              <a:t>算法采用的数据结构是</a:t>
            </a:r>
            <a:r>
              <a:rPr lang="zh-CN" altLang="en-US" b="1" dirty="0"/>
              <a:t>基于图的</a:t>
            </a:r>
            <a:r>
              <a:rPr lang="zh-CN" altLang="en-US" b="1" dirty="0">
                <a:latin typeface="宋体" panose="02010600030101010101" pitchFamily="2" charset="-122"/>
              </a:rPr>
              <a:t>邻接</a:t>
            </a:r>
            <a:r>
              <a:rPr lang="zh-CN" altLang="en-US" b="1" dirty="0"/>
              <a:t>矩阵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639611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1" y="4124324"/>
            <a:ext cx="10820398" cy="2346325"/>
          </a:xfrm>
        </p:spPr>
        <p:txBody>
          <a:bodyPr>
            <a:normAutofit lnSpcReduction="10000"/>
          </a:bodyPr>
          <a:lstStyle/>
          <a:p>
            <a:pPr marL="4445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② </a:t>
            </a:r>
            <a:r>
              <a:rPr lang="zh-CN" altLang="en-US" b="1" dirty="0" smtClean="0">
                <a:latin typeface="宋体" panose="02010600030101010101" pitchFamily="2" charset="-122"/>
              </a:rPr>
              <a:t>将图中一个顶点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k</a:t>
            </a:r>
            <a:r>
              <a:rPr lang="en-US" altLang="zh-CN" b="1" baseline="-18000" dirty="0" smtClean="0"/>
              <a:t> </a:t>
            </a:r>
            <a:r>
              <a:rPr lang="zh-CN" altLang="en-US" b="1" dirty="0" smtClean="0"/>
              <a:t>加入到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中</a:t>
            </a:r>
            <a:r>
              <a:rPr lang="zh-CN" altLang="en-US" b="1" dirty="0" smtClean="0">
                <a:latin typeface="宋体" panose="02010600030101010101" pitchFamily="2" charset="-122"/>
              </a:rPr>
              <a:t>，修改</a:t>
            </a:r>
            <a:r>
              <a:rPr lang="en-US" altLang="zh-CN" b="1" dirty="0" smtClean="0"/>
              <a:t>A[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][j]</a:t>
            </a:r>
            <a:r>
              <a:rPr lang="zh-CN" altLang="en-US" b="1" dirty="0" smtClean="0"/>
              <a:t>的值</a:t>
            </a:r>
            <a:r>
              <a:rPr lang="zh-CN" altLang="en-US" b="1" dirty="0" smtClean="0">
                <a:latin typeface="宋体" panose="02010600030101010101" pitchFamily="2" charset="-122"/>
              </a:rPr>
              <a:t>，修改方法是</a:t>
            </a:r>
            <a:r>
              <a:rPr lang="zh-CN" altLang="en-US" b="1" dirty="0" smtClean="0"/>
              <a:t>：</a:t>
            </a:r>
          </a:p>
          <a:p>
            <a:pPr marL="901700" lvl="2" indent="0">
              <a:lnSpc>
                <a:spcPct val="110000"/>
              </a:lnSpc>
              <a:buNone/>
            </a:pPr>
            <a:r>
              <a:rPr lang="en-US" altLang="zh-CN" sz="2800" b="1" dirty="0"/>
              <a:t>A[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][j]=Min{A[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][j] , (A[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][k]+A[k][j]) </a:t>
            </a:r>
            <a:r>
              <a:rPr lang="en-US" altLang="zh-CN" sz="2800" b="1" dirty="0" smtClean="0"/>
              <a:t>}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444500" lvl="1" indent="0">
              <a:lnSpc>
                <a:spcPct val="110000"/>
              </a:lnSpc>
              <a:buNone/>
            </a:pPr>
            <a:r>
              <a:rPr lang="zh-CN" altLang="en-US" b="1" dirty="0" smtClean="0"/>
              <a:t>    由于从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zh-CN" altLang="en-US" b="1" dirty="0" smtClean="0">
                <a:solidFill>
                  <a:schemeClr val="folHlink"/>
                </a:solidFill>
              </a:rPr>
              <a:t>只经过</a:t>
            </a:r>
            <a:r>
              <a:rPr lang="en-US" altLang="zh-CN" b="1" dirty="0" smtClean="0">
                <a:solidFill>
                  <a:schemeClr val="folHlink"/>
                </a:solidFill>
              </a:rPr>
              <a:t>S</a:t>
            </a:r>
            <a:r>
              <a:rPr lang="zh-CN" altLang="en-US" b="1" dirty="0" smtClean="0">
                <a:solidFill>
                  <a:schemeClr val="folHlink"/>
                </a:solidFill>
              </a:rPr>
              <a:t>中的顶点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k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到达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zh-CN" altLang="en-US" b="1" dirty="0" smtClean="0">
                <a:latin typeface="宋体" panose="02010600030101010101" pitchFamily="2" charset="-122"/>
              </a:rPr>
              <a:t>的路径长度可能比原来不经过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k</a:t>
            </a:r>
            <a:r>
              <a:rPr lang="zh-CN" altLang="en-US" b="1" dirty="0" smtClean="0">
                <a:latin typeface="宋体" panose="02010600030101010101" pitchFamily="2" charset="-122"/>
              </a:rPr>
              <a:t>的路径更短。</a:t>
            </a:r>
          </a:p>
          <a:p>
            <a:pPr marL="4445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③ </a:t>
            </a:r>
            <a:r>
              <a:rPr lang="zh-CN" altLang="en-US" b="1" dirty="0" smtClean="0">
                <a:latin typeface="宋体" panose="02010600030101010101" pitchFamily="2" charset="-122"/>
              </a:rPr>
              <a:t>重复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b="1" dirty="0" smtClean="0">
                <a:latin typeface="宋体" panose="02010600030101010101" pitchFamily="2" charset="-122"/>
              </a:rPr>
              <a:t>，直到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的所有顶点都加入到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中为止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</a:p>
          <a:p>
            <a:pPr marL="901700" lvl="2" indent="0">
              <a:lnSpc>
                <a:spcPct val="110000"/>
              </a:lnSpc>
              <a:buNone/>
            </a:pPr>
            <a:endParaRPr lang="en-US" altLang="zh-CN" sz="2800" b="1" dirty="0" smtClean="0"/>
          </a:p>
        </p:txBody>
      </p:sp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762000" y="228600"/>
            <a:ext cx="10820399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051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62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19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76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339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4000" b="1" dirty="0">
                <a:solidFill>
                  <a:schemeClr val="tx2"/>
                </a:solidFill>
              </a:rPr>
              <a:t>1 </a:t>
            </a:r>
            <a:r>
              <a:rPr lang="zh-CN" altLang="en-US" sz="4000" b="1" dirty="0">
                <a:solidFill>
                  <a:schemeClr val="tx2"/>
                </a:solidFill>
                <a:ea typeface="楷体_GB2312" pitchFamily="49" charset="-122"/>
              </a:rPr>
              <a:t>算法思想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       设顶点集</a:t>
            </a:r>
            <a:r>
              <a:rPr lang="en-US" altLang="zh-CN" sz="2800" b="1" dirty="0"/>
              <a:t>S(</a:t>
            </a:r>
            <a:r>
              <a:rPr lang="zh-CN" altLang="en-US" sz="2800" b="1" dirty="0"/>
              <a:t>初值为空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，用数组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的每个元素</a:t>
            </a:r>
            <a:r>
              <a:rPr lang="en-US" altLang="zh-CN" sz="2800" b="1" dirty="0"/>
              <a:t>A[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][j]</a:t>
            </a:r>
            <a:r>
              <a:rPr lang="zh-CN" altLang="en-US" sz="2800" b="1" dirty="0"/>
              <a:t>保存从</a:t>
            </a:r>
            <a:r>
              <a:rPr lang="en-US" altLang="zh-CN" sz="2800" b="1" dirty="0"/>
              <a:t>V</a:t>
            </a:r>
            <a:r>
              <a:rPr lang="en-US" altLang="zh-CN" sz="2800" b="1" baseline="-20000" dirty="0"/>
              <a:t>i</a:t>
            </a:r>
            <a:r>
              <a:rPr lang="zh-CN" altLang="en-US" sz="2800" b="1" dirty="0">
                <a:solidFill>
                  <a:schemeClr val="folHlink"/>
                </a:solidFill>
              </a:rPr>
              <a:t>只经过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zh-CN" altLang="en-US" sz="2800" b="1" dirty="0">
                <a:solidFill>
                  <a:schemeClr val="folHlink"/>
                </a:solidFill>
              </a:rPr>
              <a:t>中的顶点</a:t>
            </a:r>
            <a:r>
              <a:rPr lang="zh-CN" altLang="en-US" sz="2800" b="1" dirty="0"/>
              <a:t>到达</a:t>
            </a:r>
            <a:r>
              <a:rPr lang="en-US" altLang="zh-CN" sz="2800" b="1" dirty="0" err="1"/>
              <a:t>V</a:t>
            </a:r>
            <a:r>
              <a:rPr lang="en-US" altLang="zh-CN" sz="2800" b="1" baseline="-20000" dirty="0" err="1"/>
              <a:t>j</a:t>
            </a:r>
            <a:r>
              <a:rPr lang="zh-CN" altLang="en-US" sz="2800" b="1" dirty="0"/>
              <a:t>的最短路径长度，其思想是：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 sz="2800" b="1" dirty="0">
                <a:latin typeface="宋体" panose="02010600030101010101" pitchFamily="2" charset="-122"/>
              </a:rPr>
              <a:t>初始时令</a:t>
            </a:r>
            <a:r>
              <a:rPr lang="en-US" altLang="zh-CN" sz="2800" b="1" dirty="0"/>
              <a:t>S={ } </a:t>
            </a:r>
            <a:r>
              <a:rPr lang="zh-CN" altLang="en-US" sz="2800" b="1" dirty="0">
                <a:latin typeface="宋体" panose="02010600030101010101" pitchFamily="2" charset="-122"/>
              </a:rPr>
              <a:t>， </a:t>
            </a:r>
            <a:r>
              <a:rPr lang="en-US" altLang="zh-CN" sz="2800" b="1" dirty="0"/>
              <a:t>A[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][j]</a:t>
            </a:r>
            <a:r>
              <a:rPr lang="zh-CN" altLang="en-US" sz="2800" b="1" dirty="0"/>
              <a:t>的赋</a:t>
            </a:r>
            <a:r>
              <a:rPr lang="zh-CN" altLang="en-US" sz="2800" b="1" dirty="0">
                <a:latin typeface="宋体" panose="02010600030101010101" pitchFamily="2" charset="-122"/>
              </a:rPr>
              <a:t>初值方式是</a:t>
            </a:r>
            <a:r>
              <a:rPr lang="zh-CN" altLang="en-US" sz="2800" b="1" dirty="0"/>
              <a:t>：</a:t>
            </a:r>
          </a:p>
        </p:txBody>
      </p:sp>
      <p:grpSp>
        <p:nvGrpSpPr>
          <p:cNvPr id="657412" name="Group 4"/>
          <p:cNvGrpSpPr>
            <a:grpSpLocks/>
          </p:cNvGrpSpPr>
          <p:nvPr/>
        </p:nvGrpSpPr>
        <p:grpSpPr bwMode="auto">
          <a:xfrm>
            <a:off x="1916114" y="2657475"/>
            <a:ext cx="8066087" cy="1447800"/>
            <a:chOff x="199" y="864"/>
            <a:chExt cx="5081" cy="912"/>
          </a:xfrm>
        </p:grpSpPr>
        <p:sp>
          <p:nvSpPr>
            <p:cNvPr id="657413" name="Rectangle 5"/>
            <p:cNvSpPr>
              <a:spLocks noChangeArrowheads="1"/>
            </p:cNvSpPr>
            <p:nvPr/>
          </p:nvSpPr>
          <p:spPr bwMode="auto">
            <a:xfrm>
              <a:off x="1154" y="1152"/>
              <a:ext cx="412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err="1"/>
                <a:t>W</a:t>
              </a:r>
              <a:r>
                <a:rPr lang="en-US" altLang="zh-CN" sz="2800" b="1" baseline="-18000" dirty="0" err="1"/>
                <a:t>ij</a:t>
              </a:r>
              <a:r>
                <a:rPr lang="en-US" altLang="zh-CN" sz="2800" b="1" baseline="-18000" dirty="0"/>
                <a:t>    </a:t>
              </a:r>
              <a:r>
                <a:rPr lang="en-US" altLang="zh-CN" sz="2800" b="1" dirty="0"/>
                <a:t> </a:t>
              </a:r>
              <a:r>
                <a:rPr lang="en-US" altLang="zh-CN" sz="2800" b="1" dirty="0" err="1"/>
                <a:t>i≠j</a:t>
              </a:r>
              <a:r>
                <a:rPr lang="zh-CN" altLang="en-US" sz="2800" b="1" dirty="0"/>
                <a:t>且</a:t>
              </a:r>
              <a:r>
                <a:rPr lang="en-US" altLang="zh-CN" sz="2800" b="1" dirty="0"/>
                <a:t>&lt;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i</a:t>
              </a:r>
              <a:r>
                <a:rPr lang="en-US" altLang="zh-CN" sz="2800" b="1" dirty="0" err="1"/>
                <a:t>,v</a:t>
              </a:r>
              <a:r>
                <a:rPr lang="en-US" altLang="zh-CN" sz="2800" b="1" baseline="-18000" dirty="0" err="1"/>
                <a:t>j</a:t>
              </a:r>
              <a:r>
                <a:rPr lang="en-US" altLang="zh-CN" sz="2800" b="1" dirty="0"/>
                <a:t>&gt;∈</a:t>
              </a:r>
              <a:r>
                <a:rPr lang="en-US" altLang="zh-CN" sz="2800" b="1" dirty="0">
                  <a:ea typeface="Arial Unicode MS" pitchFamily="34" charset="-122"/>
                </a:rPr>
                <a:t>E</a:t>
              </a:r>
              <a:r>
                <a:rPr lang="zh-CN" altLang="en-US" sz="2800" b="1" dirty="0"/>
                <a:t>， </a:t>
              </a:r>
              <a:r>
                <a:rPr lang="en-US" altLang="zh-CN" sz="2800" b="1" dirty="0" err="1"/>
                <a:t>w</a:t>
              </a:r>
              <a:r>
                <a:rPr lang="en-US" altLang="zh-CN" sz="2800" b="1" baseline="-18000" dirty="0" err="1"/>
                <a:t>ij</a:t>
              </a:r>
              <a:r>
                <a:rPr lang="zh-CN" altLang="en-US" sz="2800" b="1" dirty="0"/>
                <a:t>为弧上的权值</a:t>
              </a:r>
            </a:p>
          </p:txBody>
        </p:sp>
        <p:sp>
          <p:nvSpPr>
            <p:cNvPr id="657414" name="Rectangle 6"/>
            <p:cNvSpPr>
              <a:spLocks noChangeArrowheads="1"/>
            </p:cNvSpPr>
            <p:nvPr/>
          </p:nvSpPr>
          <p:spPr bwMode="auto">
            <a:xfrm>
              <a:off x="1154" y="1481"/>
              <a:ext cx="2110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宋体" panose="02010600030101010101" pitchFamily="2" charset="-122"/>
                </a:rPr>
                <a:t>∞   </a:t>
              </a:r>
              <a:r>
                <a:rPr lang="en-US" altLang="zh-CN" sz="2800" b="1" dirty="0" err="1"/>
                <a:t>i≠j</a:t>
              </a:r>
              <a:r>
                <a:rPr lang="zh-CN" altLang="en-US" sz="2800" b="1" dirty="0"/>
                <a:t>且</a:t>
              </a:r>
              <a:r>
                <a:rPr lang="en-US" altLang="zh-CN" sz="2800" b="1" dirty="0"/>
                <a:t>&lt;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i</a:t>
              </a:r>
              <a:r>
                <a:rPr lang="en-US" altLang="zh-CN" sz="2800" b="1" dirty="0" err="1"/>
                <a:t>,v</a:t>
              </a:r>
              <a:r>
                <a:rPr lang="en-US" altLang="zh-CN" sz="2800" b="1" baseline="-18000" dirty="0" err="1"/>
                <a:t>j</a:t>
              </a:r>
              <a:r>
                <a:rPr lang="en-US" altLang="zh-CN" sz="2800" b="1" dirty="0"/>
                <a:t>&gt;</a:t>
              </a:r>
              <a:r>
                <a:rPr lang="zh-CN" altLang="en-US" sz="2800" b="1" dirty="0"/>
                <a:t>不属于</a:t>
              </a:r>
              <a:r>
                <a:rPr lang="en-US" altLang="zh-CN" sz="2800" b="1" dirty="0">
                  <a:ea typeface="Arial Unicode MS" pitchFamily="34" charset="-122"/>
                </a:rPr>
                <a:t>E</a:t>
              </a:r>
            </a:p>
          </p:txBody>
        </p:sp>
        <p:sp>
          <p:nvSpPr>
            <p:cNvPr id="657415" name="Rectangle 7"/>
            <p:cNvSpPr>
              <a:spLocks noChangeArrowheads="1"/>
            </p:cNvSpPr>
            <p:nvPr/>
          </p:nvSpPr>
          <p:spPr bwMode="auto">
            <a:xfrm>
              <a:off x="199" y="1152"/>
              <a:ext cx="79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A[i][j]=</a:t>
              </a:r>
            </a:p>
          </p:txBody>
        </p:sp>
        <p:sp>
          <p:nvSpPr>
            <p:cNvPr id="657416" name="AutoShape 8"/>
            <p:cNvSpPr>
              <a:spLocks/>
            </p:cNvSpPr>
            <p:nvPr/>
          </p:nvSpPr>
          <p:spPr bwMode="auto">
            <a:xfrm>
              <a:off x="1058" y="960"/>
              <a:ext cx="91" cy="680"/>
            </a:xfrm>
            <a:prstGeom prst="leftBrace">
              <a:avLst>
                <a:gd name="adj1" fmla="val 6227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7417" name="Rectangle 9"/>
            <p:cNvSpPr>
              <a:spLocks noChangeArrowheads="1"/>
            </p:cNvSpPr>
            <p:nvPr/>
          </p:nvSpPr>
          <p:spPr bwMode="auto">
            <a:xfrm>
              <a:off x="1152" y="864"/>
              <a:ext cx="11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宋体" panose="02010600030101010101" pitchFamily="2" charset="-122"/>
                </a:rPr>
                <a:t>0    </a:t>
              </a:r>
              <a:r>
                <a:rPr lang="en-US" altLang="zh-CN" sz="2800" b="1"/>
                <a:t>i =j</a:t>
              </a:r>
              <a:r>
                <a:rPr lang="zh-CN" altLang="en-US" sz="2800" b="1"/>
                <a:t>时</a:t>
              </a:r>
              <a:endParaRPr lang="zh-CN" altLang="en-US" sz="2800" b="1">
                <a:ea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519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11087100" cy="52197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400" b="1" dirty="0" smtClean="0">
                <a:solidFill>
                  <a:schemeClr val="tx2"/>
                </a:solidFill>
              </a:rPr>
              <a:t>2</a:t>
            </a:r>
            <a:r>
              <a:rPr lang="en-US" altLang="zh-CN" sz="4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算法实现</a:t>
            </a:r>
          </a:p>
          <a:p>
            <a:pPr marL="4445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  </a:t>
            </a:r>
            <a:r>
              <a:rPr lang="zh-CN" altLang="en-US" sz="2800" b="1" dirty="0" smtClean="0"/>
              <a:t>定义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二维数组</a:t>
            </a:r>
            <a:r>
              <a:rPr lang="en-US" altLang="zh-CN" sz="2800" b="1" dirty="0" smtClean="0"/>
              <a:t>Path[n][n](n</a:t>
            </a:r>
            <a:r>
              <a:rPr lang="zh-CN" altLang="en-US" sz="2800" b="1" dirty="0" smtClean="0"/>
              <a:t>为图的顶点数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 smtClean="0"/>
              <a:t>元素</a:t>
            </a:r>
            <a:r>
              <a:rPr lang="en-US" altLang="zh-CN" sz="2800" b="1" dirty="0" smtClean="0"/>
              <a:t>Path[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][j]</a:t>
            </a:r>
            <a:r>
              <a:rPr lang="zh-CN" altLang="en-US" sz="2800" b="1" dirty="0" smtClean="0"/>
              <a:t>保存从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i</a:t>
            </a:r>
            <a:r>
              <a:rPr lang="zh-CN" altLang="en-US" sz="2800" b="1" dirty="0" smtClean="0"/>
              <a:t>到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的最短路径所经过的顶点。</a:t>
            </a:r>
          </a:p>
          <a:p>
            <a:pPr marL="4445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 </a:t>
            </a:r>
            <a:r>
              <a:rPr lang="zh-CN" altLang="en-US" sz="2800" b="1" dirty="0" smtClean="0"/>
              <a:t>若</a:t>
            </a:r>
            <a:r>
              <a:rPr lang="en-US" altLang="zh-CN" sz="2800" b="1" dirty="0" smtClean="0"/>
              <a:t>Path[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][j]=k</a:t>
            </a:r>
            <a:r>
              <a:rPr lang="zh-CN" altLang="en-US" sz="2800" b="1" dirty="0" smtClean="0"/>
              <a:t>：从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i</a:t>
            </a:r>
            <a:r>
              <a:rPr lang="zh-CN" altLang="en-US" sz="2800" b="1" dirty="0" smtClean="0"/>
              <a:t>到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baseline="-18000" dirty="0" smtClean="0"/>
              <a:t> </a:t>
            </a:r>
            <a:r>
              <a:rPr lang="zh-CN" altLang="en-US" sz="2800" b="1" dirty="0" smtClean="0"/>
              <a:t>经过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k</a:t>
            </a:r>
            <a:r>
              <a:rPr lang="en-US" altLang="zh-CN" sz="2800" b="1" baseline="-18000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，最短路径序列是</a:t>
            </a:r>
            <a:r>
              <a:rPr lang="en-US" altLang="zh-CN" sz="2800" b="1" dirty="0" smtClean="0"/>
              <a:t>(V</a:t>
            </a:r>
            <a:r>
              <a:rPr lang="en-US" altLang="zh-CN" sz="2800" b="1" baseline="-18000" dirty="0" smtClean="0"/>
              <a:t>i </a:t>
            </a:r>
            <a:r>
              <a:rPr lang="en-US" altLang="zh-CN" sz="2800" b="1" dirty="0" smtClean="0"/>
              <a:t>, 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k</a:t>
            </a:r>
            <a:r>
              <a:rPr lang="en-US" altLang="zh-CN" sz="2800" b="1" baseline="-18000" dirty="0" smtClean="0"/>
              <a:t> </a:t>
            </a:r>
            <a:r>
              <a:rPr lang="en-US" altLang="zh-CN" sz="2800" b="1" dirty="0" smtClean="0"/>
              <a:t>, 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，则路径子序列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(V</a:t>
            </a:r>
            <a:r>
              <a:rPr lang="en-US" altLang="zh-CN" sz="2800" b="1" baseline="-18000" dirty="0" smtClean="0"/>
              <a:t>i </a:t>
            </a:r>
            <a:r>
              <a:rPr lang="en-US" altLang="zh-CN" sz="2800" b="1" dirty="0" smtClean="0"/>
              <a:t>, 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k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k</a:t>
            </a:r>
            <a:r>
              <a:rPr lang="en-US" altLang="zh-CN" sz="2800" b="1" baseline="-18000" dirty="0" smtClean="0"/>
              <a:t> </a:t>
            </a:r>
            <a:r>
              <a:rPr lang="en-US" altLang="zh-CN" sz="2800" b="1" dirty="0" smtClean="0"/>
              <a:t>, 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一定是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从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V</a:t>
            </a:r>
            <a:r>
              <a:rPr lang="en-US" altLang="zh-CN" sz="2800" b="1" baseline="-18000" dirty="0" smtClean="0">
                <a:solidFill>
                  <a:schemeClr val="folHlink"/>
                </a:solidFill>
              </a:rPr>
              <a:t>i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到</a:t>
            </a:r>
            <a:r>
              <a:rPr lang="en-US" altLang="zh-CN" sz="2800" b="1" dirty="0" err="1" smtClean="0">
                <a:solidFill>
                  <a:schemeClr val="folHlink"/>
                </a:solidFill>
              </a:rPr>
              <a:t>V</a:t>
            </a:r>
            <a:r>
              <a:rPr lang="en-US" altLang="zh-CN" sz="2800" b="1" baseline="-18000" dirty="0" err="1" smtClean="0">
                <a:solidFill>
                  <a:schemeClr val="folHlink"/>
                </a:solidFill>
              </a:rPr>
              <a:t>k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从</a:t>
            </a:r>
            <a:r>
              <a:rPr lang="en-US" altLang="zh-CN" sz="2800" b="1" dirty="0" err="1" smtClean="0">
                <a:solidFill>
                  <a:schemeClr val="folHlink"/>
                </a:solidFill>
              </a:rPr>
              <a:t>V</a:t>
            </a:r>
            <a:r>
              <a:rPr lang="en-US" altLang="zh-CN" sz="2800" b="1" baseline="-18000" dirty="0" err="1" smtClean="0">
                <a:solidFill>
                  <a:schemeClr val="folHlink"/>
                </a:solidFill>
              </a:rPr>
              <a:t>k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到</a:t>
            </a:r>
            <a:r>
              <a:rPr lang="en-US" altLang="zh-CN" sz="2800" b="1" dirty="0" err="1" smtClean="0">
                <a:solidFill>
                  <a:schemeClr val="folHlink"/>
                </a:solidFill>
              </a:rPr>
              <a:t>V</a:t>
            </a:r>
            <a:r>
              <a:rPr lang="en-US" altLang="zh-CN" sz="2800" b="1" baseline="-18000" dirty="0" err="1" smtClean="0">
                <a:solidFill>
                  <a:schemeClr val="folHlink"/>
                </a:solidFill>
              </a:rPr>
              <a:t>j</a:t>
            </a:r>
            <a:r>
              <a:rPr lang="en-US" altLang="zh-CN" sz="2800" b="1" baseline="-18000" dirty="0" smtClean="0"/>
              <a:t> 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最短路径。从而可以根据</a:t>
            </a:r>
            <a:r>
              <a:rPr lang="en-US" altLang="zh-CN" sz="2800" b="1" dirty="0" smtClean="0"/>
              <a:t>Path[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][k]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Path[k][j]</a:t>
            </a:r>
            <a:r>
              <a:rPr lang="zh-CN" altLang="en-US" sz="2800" b="1" dirty="0" smtClean="0"/>
              <a:t>的值再找到该路径上所经过的其它顶点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…</a:t>
            </a:r>
            <a:r>
              <a:rPr lang="zh-CN" altLang="en-US" sz="2800" b="1" dirty="0" smtClean="0"/>
              <a:t>依此类推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4445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初始化为</a:t>
            </a:r>
            <a:r>
              <a:rPr lang="en-US" altLang="zh-CN" sz="2800" b="1" dirty="0" smtClean="0"/>
              <a:t>Path[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][j]=-1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，表示</a:t>
            </a:r>
            <a:r>
              <a:rPr lang="zh-CN" altLang="en-US" sz="2800" b="1" dirty="0" smtClean="0"/>
              <a:t>从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i</a:t>
            </a:r>
            <a:r>
              <a:rPr lang="zh-CN" altLang="en-US" sz="2800" b="1" dirty="0" smtClean="0"/>
              <a:t>到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baseline="-18000" dirty="0" smtClean="0"/>
              <a:t> </a:t>
            </a:r>
            <a:r>
              <a:rPr lang="zh-CN" altLang="en-US" sz="2800" b="1" dirty="0" smtClean="0"/>
              <a:t>不经过任何</a:t>
            </a:r>
            <a:r>
              <a:rPr lang="en-US" altLang="zh-CN" sz="2800" b="1" dirty="0" smtClean="0"/>
              <a:t>(S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中的</a:t>
            </a:r>
            <a:r>
              <a:rPr lang="zh-CN" altLang="en-US" sz="2800" b="1" dirty="0" smtClean="0"/>
              <a:t>中间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顶点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。当某个顶点</a:t>
            </a:r>
            <a:r>
              <a:rPr lang="en-US" altLang="zh-CN" sz="2800" b="1" dirty="0" err="1" smtClean="0">
                <a:solidFill>
                  <a:schemeClr val="folHlink"/>
                </a:solidFill>
              </a:rPr>
              <a:t>V</a:t>
            </a:r>
            <a:r>
              <a:rPr lang="en-US" altLang="zh-CN" sz="2800" b="1" baseline="-18000" dirty="0" err="1" smtClean="0">
                <a:solidFill>
                  <a:schemeClr val="folHlink"/>
                </a:solidFill>
              </a:rPr>
              <a:t>k</a:t>
            </a:r>
            <a:r>
              <a:rPr lang="zh-CN" altLang="en-US" sz="2800" b="1" dirty="0" smtClean="0"/>
              <a:t>加入到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中后使</a:t>
            </a:r>
            <a:r>
              <a:rPr lang="en-US" altLang="zh-CN" sz="2800" b="1" dirty="0" smtClean="0"/>
              <a:t>A[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][j]</a:t>
            </a:r>
            <a:r>
              <a:rPr lang="zh-CN" altLang="en-US" sz="2800" b="1" dirty="0" smtClean="0"/>
              <a:t>变小时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，令</a:t>
            </a:r>
            <a:r>
              <a:rPr lang="en-US" altLang="zh-CN" sz="2800" b="1" dirty="0" smtClean="0"/>
              <a:t>Path[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][j]=k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658063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665" y="1105790"/>
            <a:ext cx="10496550" cy="1047750"/>
          </a:xfrm>
        </p:spPr>
        <p:txBody>
          <a:bodyPr/>
          <a:lstStyle/>
          <a:p>
            <a:pPr marL="533400" lvl="1" indent="0"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图</a:t>
            </a:r>
            <a:r>
              <a:rPr lang="en-US" altLang="zh-CN" sz="2800" b="1" dirty="0"/>
              <a:t>7-26</a:t>
            </a:r>
            <a:r>
              <a:rPr lang="zh-CN" altLang="en-US" sz="2800" b="1" dirty="0"/>
              <a:t>的带权有向图</a:t>
            </a:r>
            <a:r>
              <a:rPr lang="zh-CN" altLang="en-US" sz="2800" b="1" dirty="0" smtClean="0"/>
              <a:t>的一个示例。</a:t>
            </a:r>
            <a:endParaRPr lang="en-US" altLang="zh-CN" sz="2800" b="1" dirty="0" smtClean="0"/>
          </a:p>
          <a:p>
            <a:pPr marL="533400" lvl="1" indent="0"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表</a:t>
            </a:r>
            <a:r>
              <a:rPr lang="en-US" altLang="zh-CN" sz="2800" b="1" dirty="0" smtClean="0"/>
              <a:t>7-4</a:t>
            </a:r>
            <a:r>
              <a:rPr lang="zh-CN" altLang="en-US" sz="2800" b="1" dirty="0" smtClean="0"/>
              <a:t>给出了利用</a:t>
            </a:r>
            <a:r>
              <a:rPr lang="en-US" altLang="zh-CN" sz="2800" b="1" dirty="0" smtClean="0"/>
              <a:t>Floyd</a:t>
            </a:r>
            <a:r>
              <a:rPr lang="zh-CN" altLang="en-US" sz="2800" b="1" dirty="0" smtClean="0"/>
              <a:t>算法求任意一对顶点间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最短路径的过程。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533400" lvl="1" indent="0"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59459" name="Group 3"/>
          <p:cNvGrpSpPr>
            <a:grpSpLocks/>
          </p:cNvGrpSpPr>
          <p:nvPr/>
        </p:nvGrpSpPr>
        <p:grpSpPr bwMode="auto">
          <a:xfrm>
            <a:off x="2933700" y="2800350"/>
            <a:ext cx="5810250" cy="2305050"/>
            <a:chOff x="1283" y="3024"/>
            <a:chExt cx="2826" cy="1200"/>
          </a:xfrm>
        </p:grpSpPr>
        <p:sp>
          <p:nvSpPr>
            <p:cNvPr id="659460" name="Rectangle 4"/>
            <p:cNvSpPr>
              <a:spLocks noChangeArrowheads="1"/>
            </p:cNvSpPr>
            <p:nvPr/>
          </p:nvSpPr>
          <p:spPr bwMode="auto">
            <a:xfrm>
              <a:off x="1584" y="4020"/>
              <a:ext cx="237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/>
                <a:t>图</a:t>
              </a:r>
              <a:r>
                <a:rPr lang="en-US" altLang="zh-CN" sz="2000" b="1" dirty="0"/>
                <a:t>7-26  </a:t>
              </a:r>
              <a:r>
                <a:rPr lang="zh-CN" altLang="en-US" sz="2000" b="1" dirty="0"/>
                <a:t>带权有向图及其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邻接</a:t>
              </a:r>
              <a:r>
                <a:rPr lang="zh-CN" altLang="en-US" sz="2000" b="1" dirty="0"/>
                <a:t>矩阵</a:t>
              </a:r>
            </a:p>
          </p:txBody>
        </p:sp>
        <p:grpSp>
          <p:nvGrpSpPr>
            <p:cNvPr id="659461" name="Group 5"/>
            <p:cNvGrpSpPr>
              <a:grpSpLocks/>
            </p:cNvGrpSpPr>
            <p:nvPr/>
          </p:nvGrpSpPr>
          <p:grpSpPr bwMode="auto">
            <a:xfrm>
              <a:off x="3120" y="3207"/>
              <a:ext cx="989" cy="681"/>
              <a:chOff x="3376" y="2904"/>
              <a:chExt cx="989" cy="681"/>
            </a:xfrm>
          </p:grpSpPr>
          <p:sp>
            <p:nvSpPr>
              <p:cNvPr id="659474" name="Rectangle 6"/>
              <p:cNvSpPr>
                <a:spLocks noChangeArrowheads="1"/>
              </p:cNvSpPr>
              <p:nvPr/>
            </p:nvSpPr>
            <p:spPr bwMode="auto">
              <a:xfrm>
                <a:off x="3408" y="2904"/>
                <a:ext cx="861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 </a:t>
                </a:r>
                <a:r>
                  <a:rPr lang="en-US" altLang="zh-CN"/>
                  <a:t>0     2     8</a:t>
                </a:r>
              </a:p>
            </p:txBody>
          </p:sp>
          <p:sp>
            <p:nvSpPr>
              <p:cNvPr id="659475" name="Rectangle 7"/>
              <p:cNvSpPr>
                <a:spLocks noChangeArrowheads="1"/>
              </p:cNvSpPr>
              <p:nvPr/>
            </p:nvSpPr>
            <p:spPr bwMode="auto">
              <a:xfrm>
                <a:off x="3408" y="3144"/>
                <a:ext cx="861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宋体" panose="02010600030101010101" pitchFamily="2" charset="-122"/>
                  </a:rPr>
                  <a:t>∞  </a:t>
                </a:r>
                <a:r>
                  <a:rPr lang="en-US" altLang="zh-CN">
                    <a:latin typeface="宋体" panose="02010600030101010101" pitchFamily="2" charset="-122"/>
                  </a:rPr>
                  <a:t>0</a:t>
                </a:r>
                <a:r>
                  <a:rPr lang="en-US" altLang="zh-CN"/>
                  <a:t>    4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659476" name="Rectangle 8"/>
              <p:cNvSpPr>
                <a:spLocks noChangeArrowheads="1"/>
              </p:cNvSpPr>
              <p:nvPr/>
            </p:nvSpPr>
            <p:spPr bwMode="auto">
              <a:xfrm>
                <a:off x="3408" y="3372"/>
                <a:ext cx="861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latin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</a:rPr>
                  <a:t>5</a:t>
                </a:r>
                <a:r>
                  <a:rPr lang="en-US" altLang="zh-CN" dirty="0"/>
                  <a:t>   </a:t>
                </a:r>
                <a:r>
                  <a:rPr lang="en-US" altLang="zh-CN" dirty="0">
                    <a:latin typeface="宋体" panose="02010600030101010101" pitchFamily="2" charset="-122"/>
                  </a:rPr>
                  <a:t>∞</a:t>
                </a:r>
                <a:r>
                  <a:rPr lang="en-US" altLang="zh-CN" dirty="0"/>
                  <a:t>    </a:t>
                </a:r>
                <a:r>
                  <a:rPr lang="en-US" altLang="zh-CN" dirty="0"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59477" name="AutoShape 9"/>
              <p:cNvSpPr>
                <a:spLocks/>
              </p:cNvSpPr>
              <p:nvPr/>
            </p:nvSpPr>
            <p:spPr bwMode="auto">
              <a:xfrm>
                <a:off x="3376" y="2928"/>
                <a:ext cx="45" cy="657"/>
              </a:xfrm>
              <a:prstGeom prst="leftBracket">
                <a:avLst>
                  <a:gd name="adj" fmla="val 121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9478" name="AutoShape 10"/>
              <p:cNvSpPr>
                <a:spLocks/>
              </p:cNvSpPr>
              <p:nvPr/>
            </p:nvSpPr>
            <p:spPr bwMode="auto">
              <a:xfrm>
                <a:off x="4320" y="2916"/>
                <a:ext cx="45" cy="657"/>
              </a:xfrm>
              <a:prstGeom prst="rightBracket">
                <a:avLst>
                  <a:gd name="adj" fmla="val 121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59462" name="Group 11"/>
            <p:cNvGrpSpPr>
              <a:grpSpLocks/>
            </p:cNvGrpSpPr>
            <p:nvPr/>
          </p:nvGrpSpPr>
          <p:grpSpPr bwMode="auto">
            <a:xfrm>
              <a:off x="1283" y="3024"/>
              <a:ext cx="1261" cy="916"/>
              <a:chOff x="928" y="3037"/>
              <a:chExt cx="1261" cy="916"/>
            </a:xfrm>
          </p:grpSpPr>
          <p:sp>
            <p:nvSpPr>
              <p:cNvPr id="659463" name="Oval 12"/>
              <p:cNvSpPr>
                <a:spLocks noChangeArrowheads="1"/>
              </p:cNvSpPr>
              <p:nvPr/>
            </p:nvSpPr>
            <p:spPr bwMode="auto">
              <a:xfrm>
                <a:off x="1872" y="3135"/>
                <a:ext cx="317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1</a:t>
                </a:r>
              </a:p>
            </p:txBody>
          </p:sp>
          <p:sp>
            <p:nvSpPr>
              <p:cNvPr id="659464" name="Rectangle 13"/>
              <p:cNvSpPr>
                <a:spLocks noChangeArrowheads="1"/>
              </p:cNvSpPr>
              <p:nvPr/>
            </p:nvSpPr>
            <p:spPr bwMode="auto">
              <a:xfrm>
                <a:off x="1848" y="3408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659465" name="Line 14"/>
              <p:cNvSpPr>
                <a:spLocks noChangeShapeType="1"/>
              </p:cNvSpPr>
              <p:nvPr/>
            </p:nvSpPr>
            <p:spPr bwMode="auto">
              <a:xfrm flipH="1">
                <a:off x="1728" y="3384"/>
                <a:ext cx="249" cy="3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9466" name="Rectangle 15"/>
              <p:cNvSpPr>
                <a:spLocks noChangeArrowheads="1"/>
              </p:cNvSpPr>
              <p:nvPr/>
            </p:nvSpPr>
            <p:spPr bwMode="auto">
              <a:xfrm>
                <a:off x="1296" y="3352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8</a:t>
                </a:r>
              </a:p>
            </p:txBody>
          </p:sp>
          <p:sp>
            <p:nvSpPr>
              <p:cNvPr id="659467" name="Line 16"/>
              <p:cNvSpPr>
                <a:spLocks noChangeShapeType="1"/>
              </p:cNvSpPr>
              <p:nvPr/>
            </p:nvSpPr>
            <p:spPr bwMode="auto">
              <a:xfrm>
                <a:off x="1152" y="3376"/>
                <a:ext cx="416" cy="3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9468" name="Rectangle 17"/>
              <p:cNvSpPr>
                <a:spLocks noChangeArrowheads="1"/>
              </p:cNvSpPr>
              <p:nvPr/>
            </p:nvSpPr>
            <p:spPr bwMode="auto">
              <a:xfrm>
                <a:off x="1416" y="303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659469" name="Line 18"/>
              <p:cNvSpPr>
                <a:spLocks noChangeShapeType="1"/>
              </p:cNvSpPr>
              <p:nvPr/>
            </p:nvSpPr>
            <p:spPr bwMode="auto">
              <a:xfrm flipV="1">
                <a:off x="1256" y="3256"/>
                <a:ext cx="6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9470" name="Oval 19"/>
              <p:cNvSpPr>
                <a:spLocks noChangeArrowheads="1"/>
              </p:cNvSpPr>
              <p:nvPr/>
            </p:nvSpPr>
            <p:spPr bwMode="auto">
              <a:xfrm>
                <a:off x="1520" y="3704"/>
                <a:ext cx="317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2</a:t>
                </a:r>
              </a:p>
            </p:txBody>
          </p:sp>
          <p:sp>
            <p:nvSpPr>
              <p:cNvPr id="659471" name="Oval 20"/>
              <p:cNvSpPr>
                <a:spLocks noChangeArrowheads="1"/>
              </p:cNvSpPr>
              <p:nvPr/>
            </p:nvSpPr>
            <p:spPr bwMode="auto">
              <a:xfrm>
                <a:off x="928" y="3128"/>
                <a:ext cx="317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0</a:t>
                </a:r>
              </a:p>
            </p:txBody>
          </p:sp>
          <p:sp>
            <p:nvSpPr>
              <p:cNvPr id="659472" name="Freeform 21"/>
              <p:cNvSpPr>
                <a:spLocks/>
              </p:cNvSpPr>
              <p:nvPr/>
            </p:nvSpPr>
            <p:spPr bwMode="auto">
              <a:xfrm>
                <a:off x="1048" y="3360"/>
                <a:ext cx="480" cy="520"/>
              </a:xfrm>
              <a:custGeom>
                <a:avLst/>
                <a:gdLst>
                  <a:gd name="T0" fmla="*/ 480 w 480"/>
                  <a:gd name="T1" fmla="*/ 480 h 520"/>
                  <a:gd name="T2" fmla="*/ 336 w 480"/>
                  <a:gd name="T3" fmla="*/ 480 h 520"/>
                  <a:gd name="T4" fmla="*/ 96 w 480"/>
                  <a:gd name="T5" fmla="*/ 240 h 520"/>
                  <a:gd name="T6" fmla="*/ 0 w 480"/>
                  <a:gd name="T7" fmla="*/ 0 h 5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0" h="520">
                    <a:moveTo>
                      <a:pt x="480" y="480"/>
                    </a:moveTo>
                    <a:cubicBezTo>
                      <a:pt x="440" y="500"/>
                      <a:pt x="400" y="520"/>
                      <a:pt x="336" y="480"/>
                    </a:cubicBezTo>
                    <a:cubicBezTo>
                      <a:pt x="272" y="440"/>
                      <a:pt x="152" y="320"/>
                      <a:pt x="96" y="240"/>
                    </a:cubicBezTo>
                    <a:cubicBezTo>
                      <a:pt x="40" y="160"/>
                      <a:pt x="16" y="4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9473" name="Rectangle 22"/>
              <p:cNvSpPr>
                <a:spLocks noChangeArrowheads="1"/>
              </p:cNvSpPr>
              <p:nvPr/>
            </p:nvSpPr>
            <p:spPr bwMode="auto">
              <a:xfrm>
                <a:off x="1021" y="3613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83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378823" y="627017"/>
            <a:ext cx="11312434" cy="366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None/>
            </a:pPr>
            <a:r>
              <a:rPr lang="zh-CN" altLang="en-US" sz="2800" dirty="0"/>
              <a:t> 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生成森林：</a:t>
            </a:r>
            <a:r>
              <a:rPr lang="zh-CN" altLang="en-US" sz="2800" b="1" dirty="0" smtClean="0"/>
              <a:t>有向图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chemeClr val="folHlink"/>
                </a:solidFill>
              </a:rPr>
              <a:t>生成森林</a:t>
            </a:r>
            <a:r>
              <a:rPr lang="zh-CN" altLang="en-US" sz="2800" b="1" dirty="0"/>
              <a:t>是这样一个子图，由若干棵</a:t>
            </a:r>
            <a:r>
              <a:rPr lang="zh-CN" altLang="en-US" sz="2800" b="1" dirty="0">
                <a:solidFill>
                  <a:schemeClr val="folHlink"/>
                </a:solidFill>
              </a:rPr>
              <a:t>有向树</a:t>
            </a:r>
            <a:r>
              <a:rPr lang="zh-CN" altLang="en-US" sz="2800" b="1" dirty="0"/>
              <a:t>组成，含有图中全部顶点</a:t>
            </a:r>
            <a:r>
              <a:rPr lang="zh-CN" altLang="en-US" sz="2800" b="1" dirty="0" smtClean="0"/>
              <a:t>。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有向树</a:t>
            </a:r>
            <a:r>
              <a:rPr lang="zh-CN" altLang="en-US" sz="2800" b="1" dirty="0" smtClean="0"/>
              <a:t>是</a:t>
            </a:r>
            <a:r>
              <a:rPr lang="zh-CN" altLang="en-US" sz="2800" b="1" dirty="0"/>
              <a:t>只有一个顶点的入度为</a:t>
            </a:r>
            <a:r>
              <a:rPr lang="en-US" altLang="zh-CN" sz="2800" b="1" dirty="0"/>
              <a:t>0 </a:t>
            </a:r>
            <a:r>
              <a:rPr lang="zh-CN" altLang="en-US" sz="2800" b="1" dirty="0"/>
              <a:t>，其余顶点的入度均为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的有向图，如图</a:t>
            </a:r>
            <a:r>
              <a:rPr lang="en-US" altLang="zh-CN" sz="2800" b="1" dirty="0"/>
              <a:t>7-3</a:t>
            </a:r>
            <a:r>
              <a:rPr lang="zh-CN" altLang="en-US" sz="2800" b="1" dirty="0"/>
              <a:t>所示。</a:t>
            </a:r>
            <a:endParaRPr lang="zh-CN" altLang="en-US" sz="28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folHlink"/>
                </a:solidFill>
              </a:rPr>
              <a:t>       </a:t>
            </a:r>
            <a:endParaRPr lang="en-US" altLang="zh-CN" sz="2000" b="1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网</a:t>
            </a:r>
            <a:r>
              <a:rPr lang="zh-CN" altLang="en-US" b="1" dirty="0"/>
              <a:t>：</a:t>
            </a:r>
            <a:r>
              <a:rPr lang="zh-CN" altLang="en-US" sz="2800" b="1" dirty="0"/>
              <a:t>每个边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或弧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都附加一个权值的图，称为</a:t>
            </a:r>
            <a:r>
              <a:rPr lang="zh-CN" altLang="en-US" sz="2800" b="1" dirty="0">
                <a:solidFill>
                  <a:schemeClr val="folHlink"/>
                </a:solidFill>
              </a:rPr>
              <a:t>带权图</a:t>
            </a:r>
            <a:r>
              <a:rPr lang="zh-CN" altLang="en-US" sz="2800" b="1" dirty="0"/>
              <a:t>。</a:t>
            </a:r>
            <a:r>
              <a:rPr lang="zh-CN" altLang="en-US" sz="2800" b="1" dirty="0">
                <a:solidFill>
                  <a:schemeClr val="folHlink"/>
                </a:solidFill>
              </a:rPr>
              <a:t>带权的连通图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包括弱连通的有向图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称为</a:t>
            </a:r>
            <a:r>
              <a:rPr lang="zh-CN" altLang="en-US" sz="2800" b="1" dirty="0">
                <a:solidFill>
                  <a:schemeClr val="folHlink"/>
                </a:solidFill>
              </a:rPr>
              <a:t>网或网络</a:t>
            </a:r>
            <a:r>
              <a:rPr lang="zh-CN" altLang="en-US" sz="2800" b="1" dirty="0"/>
              <a:t>。网络是</a:t>
            </a:r>
            <a:r>
              <a:rPr lang="zh-CN" altLang="en-US" sz="2800" b="1" dirty="0" smtClean="0"/>
              <a:t>工程中的一</a:t>
            </a:r>
            <a:r>
              <a:rPr lang="zh-CN" altLang="en-US" sz="2800" b="1" dirty="0"/>
              <a:t>个概念</a:t>
            </a:r>
            <a:r>
              <a:rPr lang="zh-CN" altLang="en-US" sz="2800" b="1" dirty="0" smtClean="0"/>
              <a:t>，表示</a:t>
            </a:r>
            <a:r>
              <a:rPr lang="zh-CN" altLang="en-US" sz="2800" b="1" dirty="0"/>
              <a:t>一个</a:t>
            </a:r>
            <a:r>
              <a:rPr lang="zh-CN" altLang="en-US" sz="2800" b="1" dirty="0" smtClean="0"/>
              <a:t>工程的某种</a:t>
            </a:r>
            <a:r>
              <a:rPr lang="zh-CN" altLang="en-US" sz="2800" b="1" dirty="0"/>
              <a:t>流程，如图</a:t>
            </a:r>
            <a:r>
              <a:rPr lang="en-US" altLang="zh-CN" sz="2800" b="1" dirty="0"/>
              <a:t>7-4</a:t>
            </a:r>
            <a:r>
              <a:rPr lang="zh-CN" altLang="en-US" sz="2800" b="1" dirty="0"/>
              <a:t>所示。</a:t>
            </a:r>
          </a:p>
        </p:txBody>
      </p:sp>
      <p:grpSp>
        <p:nvGrpSpPr>
          <p:cNvPr id="526339" name="Group 3"/>
          <p:cNvGrpSpPr>
            <a:grpSpLocks/>
          </p:cNvGrpSpPr>
          <p:nvPr/>
        </p:nvGrpSpPr>
        <p:grpSpPr bwMode="auto">
          <a:xfrm>
            <a:off x="1990726" y="4525964"/>
            <a:ext cx="8208963" cy="2071687"/>
            <a:chOff x="294" y="2805"/>
            <a:chExt cx="5171" cy="1305"/>
          </a:xfrm>
        </p:grpSpPr>
        <p:grpSp>
          <p:nvGrpSpPr>
            <p:cNvPr id="526340" name="Group 4"/>
            <p:cNvGrpSpPr>
              <a:grpSpLocks/>
            </p:cNvGrpSpPr>
            <p:nvPr/>
          </p:nvGrpSpPr>
          <p:grpSpPr bwMode="auto">
            <a:xfrm>
              <a:off x="294" y="2805"/>
              <a:ext cx="3251" cy="1305"/>
              <a:chOff x="294" y="2805"/>
              <a:chExt cx="3251" cy="1305"/>
            </a:xfrm>
          </p:grpSpPr>
          <p:sp>
            <p:nvSpPr>
              <p:cNvPr id="526363" name="Rectangle 5"/>
              <p:cNvSpPr>
                <a:spLocks noChangeArrowheads="1"/>
              </p:cNvSpPr>
              <p:nvPr/>
            </p:nvSpPr>
            <p:spPr bwMode="auto">
              <a:xfrm>
                <a:off x="1038" y="3906"/>
                <a:ext cx="1995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图</a:t>
                </a:r>
                <a:r>
                  <a:rPr lang="en-US" altLang="zh-CN" sz="2000" b="1"/>
                  <a:t>7-3  </a:t>
                </a:r>
                <a:r>
                  <a:rPr lang="zh-CN" altLang="en-US" sz="2000" b="1"/>
                  <a:t>有向图及其生成森林</a:t>
                </a:r>
              </a:p>
            </p:txBody>
          </p:sp>
          <p:grpSp>
            <p:nvGrpSpPr>
              <p:cNvPr id="526364" name="Group 6"/>
              <p:cNvGrpSpPr>
                <a:grpSpLocks/>
              </p:cNvGrpSpPr>
              <p:nvPr/>
            </p:nvGrpSpPr>
            <p:grpSpPr bwMode="auto">
              <a:xfrm>
                <a:off x="294" y="2829"/>
                <a:ext cx="1203" cy="696"/>
                <a:chOff x="4368" y="1896"/>
                <a:chExt cx="1203" cy="696"/>
              </a:xfrm>
            </p:grpSpPr>
            <p:sp>
              <p:nvSpPr>
                <p:cNvPr id="526383" name="Oval 7"/>
                <p:cNvSpPr>
                  <a:spLocks noChangeArrowheads="1"/>
                </p:cNvSpPr>
                <p:nvPr/>
              </p:nvSpPr>
              <p:spPr bwMode="auto">
                <a:xfrm>
                  <a:off x="4368" y="1896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526384" name="Oval 8"/>
                <p:cNvSpPr>
                  <a:spLocks noChangeArrowheads="1"/>
                </p:cNvSpPr>
                <p:nvPr/>
              </p:nvSpPr>
              <p:spPr bwMode="auto">
                <a:xfrm>
                  <a:off x="4909" y="1908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526385" name="Oval 9"/>
                <p:cNvSpPr>
                  <a:spLocks noChangeArrowheads="1"/>
                </p:cNvSpPr>
                <p:nvPr/>
              </p:nvSpPr>
              <p:spPr bwMode="auto">
                <a:xfrm>
                  <a:off x="4373" y="2388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526386" name="Oval 10"/>
                <p:cNvSpPr>
                  <a:spLocks noChangeArrowheads="1"/>
                </p:cNvSpPr>
                <p:nvPr/>
              </p:nvSpPr>
              <p:spPr bwMode="auto">
                <a:xfrm>
                  <a:off x="4928" y="2388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526387" name="Oval 11"/>
                <p:cNvSpPr>
                  <a:spLocks noChangeArrowheads="1"/>
                </p:cNvSpPr>
                <p:nvPr/>
              </p:nvSpPr>
              <p:spPr bwMode="auto">
                <a:xfrm>
                  <a:off x="5344" y="2140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e</a:t>
                  </a:r>
                </a:p>
              </p:txBody>
            </p:sp>
            <p:sp>
              <p:nvSpPr>
                <p:cNvPr id="526388" name="Line 12"/>
                <p:cNvSpPr>
                  <a:spLocks noChangeShapeType="1"/>
                </p:cNvSpPr>
                <p:nvPr/>
              </p:nvSpPr>
              <p:spPr bwMode="auto">
                <a:xfrm>
                  <a:off x="4480" y="211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89" name="Line 13"/>
                <p:cNvSpPr>
                  <a:spLocks noChangeShapeType="1"/>
                </p:cNvSpPr>
                <p:nvPr/>
              </p:nvSpPr>
              <p:spPr bwMode="auto">
                <a:xfrm>
                  <a:off x="5040" y="210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90" name="Line 14"/>
                <p:cNvSpPr>
                  <a:spLocks noChangeShapeType="1"/>
                </p:cNvSpPr>
                <p:nvPr/>
              </p:nvSpPr>
              <p:spPr bwMode="auto">
                <a:xfrm>
                  <a:off x="4592" y="2000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91" name="Line 15"/>
                <p:cNvSpPr>
                  <a:spLocks noChangeShapeType="1"/>
                </p:cNvSpPr>
                <p:nvPr/>
              </p:nvSpPr>
              <p:spPr bwMode="auto">
                <a:xfrm>
                  <a:off x="4608" y="249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9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560" y="2064"/>
                  <a:ext cx="385" cy="3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9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136" y="2304"/>
                  <a:ext cx="24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94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5144" y="2024"/>
                  <a:ext cx="24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6365" name="Group 19"/>
              <p:cNvGrpSpPr>
                <a:grpSpLocks/>
              </p:cNvGrpSpPr>
              <p:nvPr/>
            </p:nvGrpSpPr>
            <p:grpSpPr bwMode="auto">
              <a:xfrm>
                <a:off x="2526" y="2805"/>
                <a:ext cx="611" cy="720"/>
                <a:chOff x="3240" y="1536"/>
                <a:chExt cx="611" cy="720"/>
              </a:xfrm>
            </p:grpSpPr>
            <p:sp>
              <p:nvSpPr>
                <p:cNvPr id="526378" name="Oval 20"/>
                <p:cNvSpPr>
                  <a:spLocks noChangeArrowheads="1"/>
                </p:cNvSpPr>
                <p:nvPr/>
              </p:nvSpPr>
              <p:spPr bwMode="auto">
                <a:xfrm>
                  <a:off x="3408" y="1536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526379" name="Oval 21"/>
                <p:cNvSpPr>
                  <a:spLocks noChangeArrowheads="1"/>
                </p:cNvSpPr>
                <p:nvPr/>
              </p:nvSpPr>
              <p:spPr bwMode="auto">
                <a:xfrm>
                  <a:off x="3240" y="2052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52638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344" y="1736"/>
                  <a:ext cx="136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81" name="Line 23"/>
                <p:cNvSpPr>
                  <a:spLocks noChangeShapeType="1"/>
                </p:cNvSpPr>
                <p:nvPr/>
              </p:nvSpPr>
              <p:spPr bwMode="auto">
                <a:xfrm>
                  <a:off x="3592" y="1712"/>
                  <a:ext cx="159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82" name="Oval 24"/>
                <p:cNvSpPr>
                  <a:spLocks noChangeArrowheads="1"/>
                </p:cNvSpPr>
                <p:nvPr/>
              </p:nvSpPr>
              <p:spPr bwMode="auto">
                <a:xfrm>
                  <a:off x="3624" y="2032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e</a:t>
                  </a:r>
                </a:p>
              </p:txBody>
            </p:sp>
          </p:grpSp>
          <p:sp>
            <p:nvSpPr>
              <p:cNvPr id="526366" name="Rectangle 25"/>
              <p:cNvSpPr>
                <a:spLocks noChangeArrowheads="1"/>
              </p:cNvSpPr>
              <p:nvPr/>
            </p:nvSpPr>
            <p:spPr bwMode="auto">
              <a:xfrm>
                <a:off x="294" y="3621"/>
                <a:ext cx="861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(a)   </a:t>
                </a:r>
                <a:r>
                  <a:rPr lang="zh-CN" altLang="en-US" sz="2000" b="1"/>
                  <a:t>有向图</a:t>
                </a:r>
              </a:p>
            </p:txBody>
          </p:sp>
          <p:sp>
            <p:nvSpPr>
              <p:cNvPr id="526367" name="Rectangle 26"/>
              <p:cNvSpPr>
                <a:spLocks noChangeArrowheads="1"/>
              </p:cNvSpPr>
              <p:nvPr/>
            </p:nvSpPr>
            <p:spPr bwMode="auto">
              <a:xfrm>
                <a:off x="2406" y="3621"/>
                <a:ext cx="105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(b)   </a:t>
                </a:r>
                <a:r>
                  <a:rPr lang="zh-CN" altLang="en-US" sz="2000" b="1"/>
                  <a:t>生成森林</a:t>
                </a:r>
              </a:p>
            </p:txBody>
          </p:sp>
          <p:grpSp>
            <p:nvGrpSpPr>
              <p:cNvPr id="526368" name="Group 27"/>
              <p:cNvGrpSpPr>
                <a:grpSpLocks/>
              </p:cNvGrpSpPr>
              <p:nvPr/>
            </p:nvGrpSpPr>
            <p:grpSpPr bwMode="auto">
              <a:xfrm>
                <a:off x="1782" y="2805"/>
                <a:ext cx="611" cy="720"/>
                <a:chOff x="3240" y="1536"/>
                <a:chExt cx="611" cy="720"/>
              </a:xfrm>
            </p:grpSpPr>
            <p:sp>
              <p:nvSpPr>
                <p:cNvPr id="526373" name="Oval 28"/>
                <p:cNvSpPr>
                  <a:spLocks noChangeArrowheads="1"/>
                </p:cNvSpPr>
                <p:nvPr/>
              </p:nvSpPr>
              <p:spPr bwMode="auto">
                <a:xfrm>
                  <a:off x="3408" y="1536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526374" name="Oval 29"/>
                <p:cNvSpPr>
                  <a:spLocks noChangeArrowheads="1"/>
                </p:cNvSpPr>
                <p:nvPr/>
              </p:nvSpPr>
              <p:spPr bwMode="auto">
                <a:xfrm>
                  <a:off x="3240" y="2052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52637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344" y="1736"/>
                  <a:ext cx="136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76" name="Line 31"/>
                <p:cNvSpPr>
                  <a:spLocks noChangeShapeType="1"/>
                </p:cNvSpPr>
                <p:nvPr/>
              </p:nvSpPr>
              <p:spPr bwMode="auto">
                <a:xfrm>
                  <a:off x="3592" y="1712"/>
                  <a:ext cx="159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77" name="Oval 32"/>
                <p:cNvSpPr>
                  <a:spLocks noChangeArrowheads="1"/>
                </p:cNvSpPr>
                <p:nvPr/>
              </p:nvSpPr>
              <p:spPr bwMode="auto">
                <a:xfrm>
                  <a:off x="3624" y="2032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</p:grpSp>
          <p:grpSp>
            <p:nvGrpSpPr>
              <p:cNvPr id="526369" name="Group 33"/>
              <p:cNvGrpSpPr>
                <a:grpSpLocks/>
              </p:cNvGrpSpPr>
              <p:nvPr/>
            </p:nvGrpSpPr>
            <p:grpSpPr bwMode="auto">
              <a:xfrm>
                <a:off x="3318" y="2805"/>
                <a:ext cx="227" cy="688"/>
                <a:chOff x="4176" y="1536"/>
                <a:chExt cx="227" cy="688"/>
              </a:xfrm>
            </p:grpSpPr>
            <p:sp>
              <p:nvSpPr>
                <p:cNvPr id="526370" name="Oval 34"/>
                <p:cNvSpPr>
                  <a:spLocks noChangeArrowheads="1"/>
                </p:cNvSpPr>
                <p:nvPr/>
              </p:nvSpPr>
              <p:spPr bwMode="auto">
                <a:xfrm>
                  <a:off x="4176" y="1536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526371" name="Oval 35"/>
                <p:cNvSpPr>
                  <a:spLocks noChangeArrowheads="1"/>
                </p:cNvSpPr>
                <p:nvPr/>
              </p:nvSpPr>
              <p:spPr bwMode="auto">
                <a:xfrm>
                  <a:off x="4176" y="2020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526372" name="Line 36"/>
                <p:cNvSpPr>
                  <a:spLocks noChangeShapeType="1"/>
                </p:cNvSpPr>
                <p:nvPr/>
              </p:nvSpPr>
              <p:spPr bwMode="auto">
                <a:xfrm>
                  <a:off x="4288" y="174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6341" name="Group 37"/>
            <p:cNvGrpSpPr>
              <a:grpSpLocks/>
            </p:cNvGrpSpPr>
            <p:nvPr/>
          </p:nvGrpSpPr>
          <p:grpSpPr bwMode="auto">
            <a:xfrm>
              <a:off x="4009" y="2889"/>
              <a:ext cx="1456" cy="1164"/>
              <a:chOff x="3968" y="1560"/>
              <a:chExt cx="1456" cy="1164"/>
            </a:xfrm>
          </p:grpSpPr>
          <p:grpSp>
            <p:nvGrpSpPr>
              <p:cNvPr id="526342" name="Group 38"/>
              <p:cNvGrpSpPr>
                <a:grpSpLocks/>
              </p:cNvGrpSpPr>
              <p:nvPr/>
            </p:nvGrpSpPr>
            <p:grpSpPr bwMode="auto">
              <a:xfrm>
                <a:off x="3984" y="1560"/>
                <a:ext cx="1440" cy="840"/>
                <a:chOff x="3984" y="1424"/>
                <a:chExt cx="1440" cy="840"/>
              </a:xfrm>
            </p:grpSpPr>
            <p:sp>
              <p:nvSpPr>
                <p:cNvPr id="526344" name="Rectangle 39"/>
                <p:cNvSpPr>
                  <a:spLocks noChangeArrowheads="1"/>
                </p:cNvSpPr>
                <p:nvPr/>
              </p:nvSpPr>
              <p:spPr bwMode="auto">
                <a:xfrm>
                  <a:off x="4976" y="1512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3</a:t>
                  </a:r>
                </a:p>
              </p:txBody>
            </p:sp>
            <p:sp>
              <p:nvSpPr>
                <p:cNvPr id="526345" name="Rectangle 40"/>
                <p:cNvSpPr>
                  <a:spLocks noChangeArrowheads="1"/>
                </p:cNvSpPr>
                <p:nvPr/>
              </p:nvSpPr>
              <p:spPr bwMode="auto">
                <a:xfrm>
                  <a:off x="4923" y="1864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5</a:t>
                  </a:r>
                </a:p>
              </p:txBody>
            </p:sp>
            <p:sp>
              <p:nvSpPr>
                <p:cNvPr id="526346" name="Rectangle 41"/>
                <p:cNvSpPr>
                  <a:spLocks noChangeArrowheads="1"/>
                </p:cNvSpPr>
                <p:nvPr/>
              </p:nvSpPr>
              <p:spPr bwMode="auto">
                <a:xfrm>
                  <a:off x="4640" y="1816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4</a:t>
                  </a:r>
                </a:p>
              </p:txBody>
            </p:sp>
            <p:sp>
              <p:nvSpPr>
                <p:cNvPr id="526347" name="Rectangle 42"/>
                <p:cNvSpPr>
                  <a:spLocks noChangeArrowheads="1"/>
                </p:cNvSpPr>
                <p:nvPr/>
              </p:nvSpPr>
              <p:spPr bwMode="auto">
                <a:xfrm>
                  <a:off x="4368" y="1992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526348" name="Rectangle 43"/>
                <p:cNvSpPr>
                  <a:spLocks noChangeArrowheads="1"/>
                </p:cNvSpPr>
                <p:nvPr/>
              </p:nvSpPr>
              <p:spPr bwMode="auto">
                <a:xfrm>
                  <a:off x="3984" y="1760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2</a:t>
                  </a:r>
                </a:p>
              </p:txBody>
            </p:sp>
            <p:sp>
              <p:nvSpPr>
                <p:cNvPr id="526349" name="Rectangle 44"/>
                <p:cNvSpPr>
                  <a:spLocks noChangeArrowheads="1"/>
                </p:cNvSpPr>
                <p:nvPr/>
              </p:nvSpPr>
              <p:spPr bwMode="auto">
                <a:xfrm>
                  <a:off x="4360" y="1424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526350" name="Oval 45"/>
                <p:cNvSpPr>
                  <a:spLocks noChangeArrowheads="1"/>
                </p:cNvSpPr>
                <p:nvPr/>
              </p:nvSpPr>
              <p:spPr bwMode="auto">
                <a:xfrm>
                  <a:off x="4040" y="1488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526351" name="Oval 46"/>
                <p:cNvSpPr>
                  <a:spLocks noChangeArrowheads="1"/>
                </p:cNvSpPr>
                <p:nvPr/>
              </p:nvSpPr>
              <p:spPr bwMode="auto">
                <a:xfrm>
                  <a:off x="4682" y="1500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526352" name="Oval 47"/>
                <p:cNvSpPr>
                  <a:spLocks noChangeArrowheads="1"/>
                </p:cNvSpPr>
                <p:nvPr/>
              </p:nvSpPr>
              <p:spPr bwMode="auto">
                <a:xfrm>
                  <a:off x="4037" y="2060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526353" name="Oval 48"/>
                <p:cNvSpPr>
                  <a:spLocks noChangeArrowheads="1"/>
                </p:cNvSpPr>
                <p:nvPr/>
              </p:nvSpPr>
              <p:spPr bwMode="auto">
                <a:xfrm>
                  <a:off x="4677" y="2052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526354" name="Oval 49"/>
                <p:cNvSpPr>
                  <a:spLocks noChangeArrowheads="1"/>
                </p:cNvSpPr>
                <p:nvPr/>
              </p:nvSpPr>
              <p:spPr bwMode="auto">
                <a:xfrm>
                  <a:off x="5197" y="1740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e</a:t>
                  </a:r>
                </a:p>
              </p:txBody>
            </p:sp>
            <p:sp>
              <p:nvSpPr>
                <p:cNvPr id="526355" name="Line 50"/>
                <p:cNvSpPr>
                  <a:spLocks noChangeShapeType="1"/>
                </p:cNvSpPr>
                <p:nvPr/>
              </p:nvSpPr>
              <p:spPr bwMode="auto">
                <a:xfrm>
                  <a:off x="4152" y="1704"/>
                  <a:ext cx="0" cy="3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56" name="Line 51"/>
                <p:cNvSpPr>
                  <a:spLocks noChangeShapeType="1"/>
                </p:cNvSpPr>
                <p:nvPr/>
              </p:nvSpPr>
              <p:spPr bwMode="auto">
                <a:xfrm>
                  <a:off x="4797" y="1696"/>
                  <a:ext cx="0" cy="3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57" name="Line 52"/>
                <p:cNvSpPr>
                  <a:spLocks noChangeShapeType="1"/>
                </p:cNvSpPr>
                <p:nvPr/>
              </p:nvSpPr>
              <p:spPr bwMode="auto">
                <a:xfrm>
                  <a:off x="4272" y="15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58" name="Line 53"/>
                <p:cNvSpPr>
                  <a:spLocks noChangeShapeType="1"/>
                </p:cNvSpPr>
                <p:nvPr/>
              </p:nvSpPr>
              <p:spPr bwMode="auto">
                <a:xfrm>
                  <a:off x="4272" y="2160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5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32" y="1648"/>
                  <a:ext cx="453" cy="4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6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896" y="1920"/>
                  <a:ext cx="336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61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4901" y="1616"/>
                  <a:ext cx="331" cy="1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6362" name="Rectangle 57"/>
                <p:cNvSpPr>
                  <a:spLocks noChangeArrowheads="1"/>
                </p:cNvSpPr>
                <p:nvPr/>
              </p:nvSpPr>
              <p:spPr bwMode="auto">
                <a:xfrm>
                  <a:off x="4328" y="1712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3</a:t>
                  </a:r>
                </a:p>
              </p:txBody>
            </p:sp>
          </p:grpSp>
          <p:sp>
            <p:nvSpPr>
              <p:cNvPr id="526343" name="Rectangle 58"/>
              <p:cNvSpPr>
                <a:spLocks noChangeArrowheads="1"/>
              </p:cNvSpPr>
              <p:nvPr/>
            </p:nvSpPr>
            <p:spPr bwMode="auto">
              <a:xfrm>
                <a:off x="3968" y="2520"/>
                <a:ext cx="1360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图</a:t>
                </a:r>
                <a:r>
                  <a:rPr lang="en-US" altLang="zh-CN" sz="2000" b="1"/>
                  <a:t>7-4  </a:t>
                </a:r>
                <a:r>
                  <a:rPr lang="zh-CN" altLang="en-US" sz="2000" b="1"/>
                  <a:t>带权有向图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568363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483" name="Group 3"/>
          <p:cNvGrpSpPr>
            <a:grpSpLocks/>
          </p:cNvGrpSpPr>
          <p:nvPr/>
        </p:nvGrpSpPr>
        <p:grpSpPr bwMode="auto">
          <a:xfrm>
            <a:off x="1893889" y="1377950"/>
            <a:ext cx="8702675" cy="4108450"/>
            <a:chOff x="144" y="196"/>
            <a:chExt cx="5482" cy="2588"/>
          </a:xfrm>
        </p:grpSpPr>
        <p:sp>
          <p:nvSpPr>
            <p:cNvPr id="660484" name="Rectangle 4"/>
            <p:cNvSpPr>
              <a:spLocks noChangeArrowheads="1"/>
            </p:cNvSpPr>
            <p:nvPr/>
          </p:nvSpPr>
          <p:spPr bwMode="auto">
            <a:xfrm>
              <a:off x="1176" y="196"/>
              <a:ext cx="331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表</a:t>
              </a:r>
              <a:r>
                <a:rPr lang="en-US" altLang="zh-CN" sz="2000" b="1"/>
                <a:t>7-4  </a:t>
              </a:r>
              <a:r>
                <a:rPr lang="zh-CN" altLang="en-US" sz="2000" b="1"/>
                <a:t>用</a:t>
              </a:r>
              <a:r>
                <a:rPr lang="en-US" altLang="zh-CN" sz="2000" b="1"/>
                <a:t>Floyd</a:t>
              </a:r>
              <a:r>
                <a:rPr lang="zh-CN" altLang="en-US" sz="2000" b="1"/>
                <a:t>算法求任意一对顶点间</a:t>
              </a:r>
              <a:r>
                <a:rPr lang="zh-CN" altLang="en-US" sz="2000" b="1">
                  <a:latin typeface="宋体" panose="02010600030101010101" pitchFamily="2" charset="-122"/>
                </a:rPr>
                <a:t>最短路径</a:t>
              </a:r>
            </a:p>
          </p:txBody>
        </p:sp>
        <p:grpSp>
          <p:nvGrpSpPr>
            <p:cNvPr id="660485" name="Group 5"/>
            <p:cNvGrpSpPr>
              <a:grpSpLocks/>
            </p:cNvGrpSpPr>
            <p:nvPr/>
          </p:nvGrpSpPr>
          <p:grpSpPr bwMode="auto">
            <a:xfrm>
              <a:off x="144" y="472"/>
              <a:ext cx="5482" cy="2312"/>
              <a:chOff x="55" y="1488"/>
              <a:chExt cx="5482" cy="2312"/>
            </a:xfrm>
          </p:grpSpPr>
          <p:grpSp>
            <p:nvGrpSpPr>
              <p:cNvPr id="660486" name="Group 6"/>
              <p:cNvGrpSpPr>
                <a:grpSpLocks/>
              </p:cNvGrpSpPr>
              <p:nvPr/>
            </p:nvGrpSpPr>
            <p:grpSpPr bwMode="auto">
              <a:xfrm>
                <a:off x="240" y="1863"/>
                <a:ext cx="5213" cy="690"/>
                <a:chOff x="240" y="1863"/>
                <a:chExt cx="5213" cy="690"/>
              </a:xfrm>
            </p:grpSpPr>
            <p:grpSp>
              <p:nvGrpSpPr>
                <p:cNvPr id="660536" name="Group 7"/>
                <p:cNvGrpSpPr>
                  <a:grpSpLocks/>
                </p:cNvGrpSpPr>
                <p:nvPr/>
              </p:nvGrpSpPr>
              <p:grpSpPr bwMode="auto">
                <a:xfrm>
                  <a:off x="672" y="1863"/>
                  <a:ext cx="4781" cy="690"/>
                  <a:chOff x="672" y="1863"/>
                  <a:chExt cx="4781" cy="690"/>
                </a:xfrm>
              </p:grpSpPr>
              <p:grpSp>
                <p:nvGrpSpPr>
                  <p:cNvPr id="66053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672" y="1872"/>
                    <a:ext cx="989" cy="681"/>
                    <a:chOff x="3376" y="2904"/>
                    <a:chExt cx="989" cy="681"/>
                  </a:xfrm>
                </p:grpSpPr>
                <p:sp>
                  <p:nvSpPr>
                    <p:cNvPr id="660557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90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0     2     8</a:t>
                      </a:r>
                    </a:p>
                  </p:txBody>
                </p:sp>
                <p:sp>
                  <p:nvSpPr>
                    <p:cNvPr id="66055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14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>
                          <a:latin typeface="宋体" panose="02010600030101010101" pitchFamily="2" charset="-122"/>
                        </a:rPr>
                        <a:t>∞  </a:t>
                      </a:r>
                      <a:r>
                        <a:rPr lang="en-US" altLang="zh-CN">
                          <a:latin typeface="宋体" panose="02010600030101010101" pitchFamily="2" charset="-122"/>
                        </a:rPr>
                        <a:t>0</a:t>
                      </a:r>
                      <a:r>
                        <a:rPr lang="en-US" altLang="zh-CN"/>
                        <a:t>     4</a:t>
                      </a:r>
                      <a:endParaRPr lang="en-US" altLang="zh-CN">
                        <a:latin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60559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72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>
                          <a:latin typeface="宋体" panose="02010600030101010101" pitchFamily="2" charset="-122"/>
                        </a:rPr>
                        <a:t>5</a:t>
                      </a:r>
                      <a:r>
                        <a:rPr lang="en-US" altLang="zh-CN"/>
                        <a:t>    </a:t>
                      </a:r>
                      <a:r>
                        <a:rPr lang="en-US" altLang="zh-CN">
                          <a:latin typeface="宋体" panose="02010600030101010101" pitchFamily="2" charset="-122"/>
                        </a:rPr>
                        <a:t>∞</a:t>
                      </a:r>
                      <a:r>
                        <a:rPr lang="en-US" altLang="zh-CN"/>
                        <a:t>    </a:t>
                      </a:r>
                      <a:r>
                        <a:rPr lang="en-US" altLang="zh-CN">
                          <a:latin typeface="宋体" panose="02010600030101010101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660560" name="AutoShape 12"/>
                    <p:cNvSpPr>
                      <a:spLocks/>
                    </p:cNvSpPr>
                    <p:nvPr/>
                  </p:nvSpPr>
                  <p:spPr bwMode="auto">
                    <a:xfrm>
                      <a:off x="3376" y="2928"/>
                      <a:ext cx="45" cy="657"/>
                    </a:xfrm>
                    <a:prstGeom prst="leftBracket">
                      <a:avLst>
                        <a:gd name="adj" fmla="val 121667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60561" name="AutoShape 13"/>
                    <p:cNvSpPr>
                      <a:spLocks/>
                    </p:cNvSpPr>
                    <p:nvPr/>
                  </p:nvSpPr>
                  <p:spPr bwMode="auto">
                    <a:xfrm>
                      <a:off x="4320" y="2916"/>
                      <a:ext cx="45" cy="657"/>
                    </a:xfrm>
                    <a:prstGeom prst="rightBracket">
                      <a:avLst>
                        <a:gd name="adj" fmla="val 121667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66053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920" y="1863"/>
                    <a:ext cx="989" cy="681"/>
                    <a:chOff x="3376" y="2904"/>
                    <a:chExt cx="989" cy="681"/>
                  </a:xfrm>
                </p:grpSpPr>
                <p:sp>
                  <p:nvSpPr>
                    <p:cNvPr id="660552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90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0     2     8</a:t>
                      </a:r>
                    </a:p>
                  </p:txBody>
                </p:sp>
                <p:sp>
                  <p:nvSpPr>
                    <p:cNvPr id="660553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14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>
                          <a:latin typeface="宋体" panose="02010600030101010101" pitchFamily="2" charset="-122"/>
                        </a:rPr>
                        <a:t>∞  </a:t>
                      </a:r>
                      <a:r>
                        <a:rPr lang="en-US" altLang="zh-CN">
                          <a:latin typeface="宋体" panose="02010600030101010101" pitchFamily="2" charset="-122"/>
                        </a:rPr>
                        <a:t>0</a:t>
                      </a:r>
                      <a:r>
                        <a:rPr lang="en-US" altLang="zh-CN"/>
                        <a:t>     4</a:t>
                      </a:r>
                      <a:endParaRPr lang="en-US" altLang="zh-CN">
                        <a:latin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6055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72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en-US" altLang="zh-CN">
                          <a:latin typeface="宋体" panose="02010600030101010101" pitchFamily="2" charset="-122"/>
                        </a:rPr>
                        <a:t>5</a:t>
                      </a:r>
                      <a:r>
                        <a:rPr lang="en-US" altLang="zh-CN"/>
                        <a:t>    </a:t>
                      </a:r>
                      <a:r>
                        <a:rPr lang="en-US" altLang="zh-CN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r>
                        <a:rPr lang="en-US" altLang="zh-CN"/>
                        <a:t>     </a:t>
                      </a:r>
                      <a:r>
                        <a:rPr lang="en-US" altLang="zh-CN">
                          <a:latin typeface="宋体" panose="02010600030101010101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660555" name="AutoShape 18"/>
                    <p:cNvSpPr>
                      <a:spLocks/>
                    </p:cNvSpPr>
                    <p:nvPr/>
                  </p:nvSpPr>
                  <p:spPr bwMode="auto">
                    <a:xfrm>
                      <a:off x="3376" y="2928"/>
                      <a:ext cx="45" cy="657"/>
                    </a:xfrm>
                    <a:prstGeom prst="leftBracket">
                      <a:avLst>
                        <a:gd name="adj" fmla="val 121667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60556" name="AutoShape 19"/>
                    <p:cNvSpPr>
                      <a:spLocks/>
                    </p:cNvSpPr>
                    <p:nvPr/>
                  </p:nvSpPr>
                  <p:spPr bwMode="auto">
                    <a:xfrm>
                      <a:off x="4320" y="2916"/>
                      <a:ext cx="45" cy="657"/>
                    </a:xfrm>
                    <a:prstGeom prst="rightBracket">
                      <a:avLst>
                        <a:gd name="adj" fmla="val 121667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660540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168" y="1863"/>
                    <a:ext cx="989" cy="681"/>
                    <a:chOff x="3376" y="2904"/>
                    <a:chExt cx="989" cy="681"/>
                  </a:xfrm>
                </p:grpSpPr>
                <p:sp>
                  <p:nvSpPr>
                    <p:cNvPr id="660547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90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0     2     </a:t>
                      </a:r>
                      <a:r>
                        <a:rPr lang="en-US" altLang="zh-CN">
                          <a:solidFill>
                            <a:schemeClr val="folHlink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660548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14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>
                          <a:latin typeface="宋体" panose="02010600030101010101" pitchFamily="2" charset="-122"/>
                        </a:rPr>
                        <a:t>∞  </a:t>
                      </a:r>
                      <a:r>
                        <a:rPr lang="en-US" altLang="zh-CN">
                          <a:latin typeface="宋体" panose="02010600030101010101" pitchFamily="2" charset="-122"/>
                        </a:rPr>
                        <a:t>0</a:t>
                      </a:r>
                      <a:r>
                        <a:rPr lang="en-US" altLang="zh-CN"/>
                        <a:t>     4</a:t>
                      </a:r>
                      <a:endParaRPr lang="en-US" altLang="zh-CN">
                        <a:latin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60549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72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dirty="0"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宋体" panose="02010600030101010101" pitchFamily="2" charset="-122"/>
                        </a:rPr>
                        <a:t>5</a:t>
                      </a:r>
                      <a:r>
                        <a:rPr lang="en-US" altLang="zh-CN" dirty="0"/>
                        <a:t>    </a:t>
                      </a:r>
                      <a:r>
                        <a:rPr lang="en-US" altLang="zh-CN" dirty="0">
                          <a:solidFill>
                            <a:schemeClr val="folHlink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r>
                        <a:rPr lang="en-US" altLang="zh-CN" dirty="0"/>
                        <a:t>     </a:t>
                      </a:r>
                      <a:r>
                        <a:rPr lang="en-US" altLang="zh-CN" dirty="0">
                          <a:latin typeface="宋体" panose="02010600030101010101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660550" name="AutoShape 24"/>
                    <p:cNvSpPr>
                      <a:spLocks/>
                    </p:cNvSpPr>
                    <p:nvPr/>
                  </p:nvSpPr>
                  <p:spPr bwMode="auto">
                    <a:xfrm>
                      <a:off x="3376" y="2928"/>
                      <a:ext cx="45" cy="657"/>
                    </a:xfrm>
                    <a:prstGeom prst="leftBracket">
                      <a:avLst>
                        <a:gd name="adj" fmla="val 121667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60551" name="AutoShape 25"/>
                    <p:cNvSpPr>
                      <a:spLocks/>
                    </p:cNvSpPr>
                    <p:nvPr/>
                  </p:nvSpPr>
                  <p:spPr bwMode="auto">
                    <a:xfrm>
                      <a:off x="4320" y="2916"/>
                      <a:ext cx="45" cy="657"/>
                    </a:xfrm>
                    <a:prstGeom prst="rightBracket">
                      <a:avLst>
                        <a:gd name="adj" fmla="val 121667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66054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4464" y="1872"/>
                    <a:ext cx="989" cy="681"/>
                    <a:chOff x="3376" y="2904"/>
                    <a:chExt cx="989" cy="681"/>
                  </a:xfrm>
                </p:grpSpPr>
                <p:sp>
                  <p:nvSpPr>
                    <p:cNvPr id="66054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90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0     2     </a:t>
                      </a:r>
                      <a:r>
                        <a:rPr lang="en-US" altLang="zh-CN">
                          <a:solidFill>
                            <a:schemeClr val="folHlink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660543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14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>
                          <a:solidFill>
                            <a:schemeClr val="folHlink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chemeClr val="folHlink"/>
                          </a:solidFill>
                        </a:rPr>
                        <a:t>9</a:t>
                      </a:r>
                      <a:r>
                        <a:rPr lang="en-US" altLang="zh-CN"/>
                        <a:t>     0     4</a:t>
                      </a:r>
                    </a:p>
                  </p:txBody>
                </p:sp>
                <p:sp>
                  <p:nvSpPr>
                    <p:cNvPr id="660544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72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5     </a:t>
                      </a:r>
                      <a:r>
                        <a:rPr lang="en-US" altLang="zh-CN">
                          <a:solidFill>
                            <a:schemeClr val="folHlink"/>
                          </a:solidFill>
                        </a:rPr>
                        <a:t>7</a:t>
                      </a:r>
                      <a:r>
                        <a:rPr lang="en-US" altLang="zh-CN"/>
                        <a:t>     0</a:t>
                      </a:r>
                    </a:p>
                  </p:txBody>
                </p:sp>
                <p:sp>
                  <p:nvSpPr>
                    <p:cNvPr id="660545" name="AutoShape 30"/>
                    <p:cNvSpPr>
                      <a:spLocks/>
                    </p:cNvSpPr>
                    <p:nvPr/>
                  </p:nvSpPr>
                  <p:spPr bwMode="auto">
                    <a:xfrm>
                      <a:off x="3376" y="2928"/>
                      <a:ext cx="45" cy="657"/>
                    </a:xfrm>
                    <a:prstGeom prst="leftBracket">
                      <a:avLst>
                        <a:gd name="adj" fmla="val 121667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60546" name="AutoShape 31"/>
                    <p:cNvSpPr>
                      <a:spLocks/>
                    </p:cNvSpPr>
                    <p:nvPr/>
                  </p:nvSpPr>
                  <p:spPr bwMode="auto">
                    <a:xfrm>
                      <a:off x="4320" y="2916"/>
                      <a:ext cx="45" cy="657"/>
                    </a:xfrm>
                    <a:prstGeom prst="rightBracket">
                      <a:avLst>
                        <a:gd name="adj" fmla="val 121667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</p:grpSp>
            <p:sp>
              <p:nvSpPr>
                <p:cNvPr id="660537" name="Rectangle 32"/>
                <p:cNvSpPr>
                  <a:spLocks noChangeArrowheads="1"/>
                </p:cNvSpPr>
                <p:nvPr/>
              </p:nvSpPr>
              <p:spPr bwMode="auto">
                <a:xfrm>
                  <a:off x="240" y="2040"/>
                  <a:ext cx="272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800" b="1"/>
                    <a:t>A</a:t>
                  </a:r>
                </a:p>
              </p:txBody>
            </p:sp>
          </p:grpSp>
          <p:grpSp>
            <p:nvGrpSpPr>
              <p:cNvPr id="660487" name="Group 33"/>
              <p:cNvGrpSpPr>
                <a:grpSpLocks/>
              </p:cNvGrpSpPr>
              <p:nvPr/>
            </p:nvGrpSpPr>
            <p:grpSpPr bwMode="auto">
              <a:xfrm>
                <a:off x="55" y="2687"/>
                <a:ext cx="5417" cy="690"/>
                <a:chOff x="55" y="2727"/>
                <a:chExt cx="5417" cy="690"/>
              </a:xfrm>
            </p:grpSpPr>
            <p:grpSp>
              <p:nvGrpSpPr>
                <p:cNvPr id="660510" name="Group 34"/>
                <p:cNvGrpSpPr>
                  <a:grpSpLocks/>
                </p:cNvGrpSpPr>
                <p:nvPr/>
              </p:nvGrpSpPr>
              <p:grpSpPr bwMode="auto">
                <a:xfrm>
                  <a:off x="672" y="2727"/>
                  <a:ext cx="4800" cy="690"/>
                  <a:chOff x="672" y="2727"/>
                  <a:chExt cx="4800" cy="690"/>
                </a:xfrm>
              </p:grpSpPr>
              <p:grpSp>
                <p:nvGrpSpPr>
                  <p:cNvPr id="660512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672" y="2727"/>
                    <a:ext cx="989" cy="681"/>
                    <a:chOff x="3376" y="2904"/>
                    <a:chExt cx="989" cy="681"/>
                  </a:xfrm>
                </p:grpSpPr>
                <p:sp>
                  <p:nvSpPr>
                    <p:cNvPr id="660531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90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-1   -1</a:t>
                      </a:r>
                    </a:p>
                  </p:txBody>
                </p:sp>
                <p:sp>
                  <p:nvSpPr>
                    <p:cNvPr id="660532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14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-1   -1</a:t>
                      </a:r>
                    </a:p>
                  </p:txBody>
                </p:sp>
                <p:sp>
                  <p:nvSpPr>
                    <p:cNvPr id="660533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72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-1   -1</a:t>
                      </a:r>
                    </a:p>
                  </p:txBody>
                </p:sp>
                <p:sp>
                  <p:nvSpPr>
                    <p:cNvPr id="660534" name="AutoShape 39"/>
                    <p:cNvSpPr>
                      <a:spLocks/>
                    </p:cNvSpPr>
                    <p:nvPr/>
                  </p:nvSpPr>
                  <p:spPr bwMode="auto">
                    <a:xfrm>
                      <a:off x="3376" y="2928"/>
                      <a:ext cx="45" cy="657"/>
                    </a:xfrm>
                    <a:prstGeom prst="leftBracket">
                      <a:avLst>
                        <a:gd name="adj" fmla="val 121667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60535" name="AutoShape 40"/>
                    <p:cNvSpPr>
                      <a:spLocks/>
                    </p:cNvSpPr>
                    <p:nvPr/>
                  </p:nvSpPr>
                  <p:spPr bwMode="auto">
                    <a:xfrm>
                      <a:off x="4320" y="2916"/>
                      <a:ext cx="45" cy="657"/>
                    </a:xfrm>
                    <a:prstGeom prst="rightBracket">
                      <a:avLst>
                        <a:gd name="adj" fmla="val 121667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66051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939" y="2736"/>
                    <a:ext cx="989" cy="681"/>
                    <a:chOff x="3376" y="2904"/>
                    <a:chExt cx="989" cy="681"/>
                  </a:xfrm>
                </p:grpSpPr>
                <p:sp>
                  <p:nvSpPr>
                    <p:cNvPr id="660526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90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-1   -1</a:t>
                      </a:r>
                    </a:p>
                  </p:txBody>
                </p:sp>
                <p:sp>
                  <p:nvSpPr>
                    <p:cNvPr id="660527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14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-1   -1</a:t>
                      </a:r>
                    </a:p>
                  </p:txBody>
                </p:sp>
                <p:sp>
                  <p:nvSpPr>
                    <p:cNvPr id="660528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72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 </a:t>
                      </a:r>
                      <a:r>
                        <a:rPr lang="en-US" altLang="zh-CN">
                          <a:solidFill>
                            <a:schemeClr val="hlink"/>
                          </a:solidFill>
                        </a:rPr>
                        <a:t>0</a:t>
                      </a:r>
                      <a:r>
                        <a:rPr lang="en-US" altLang="zh-CN"/>
                        <a:t>   -1</a:t>
                      </a:r>
                    </a:p>
                  </p:txBody>
                </p:sp>
                <p:sp>
                  <p:nvSpPr>
                    <p:cNvPr id="660529" name="AutoShape 45"/>
                    <p:cNvSpPr>
                      <a:spLocks/>
                    </p:cNvSpPr>
                    <p:nvPr/>
                  </p:nvSpPr>
                  <p:spPr bwMode="auto">
                    <a:xfrm>
                      <a:off x="3376" y="2928"/>
                      <a:ext cx="45" cy="657"/>
                    </a:xfrm>
                    <a:prstGeom prst="leftBracket">
                      <a:avLst>
                        <a:gd name="adj" fmla="val 121667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60530" name="AutoShape 46"/>
                    <p:cNvSpPr>
                      <a:spLocks/>
                    </p:cNvSpPr>
                    <p:nvPr/>
                  </p:nvSpPr>
                  <p:spPr bwMode="auto">
                    <a:xfrm>
                      <a:off x="4320" y="2916"/>
                      <a:ext cx="45" cy="657"/>
                    </a:xfrm>
                    <a:prstGeom prst="rightBracket">
                      <a:avLst>
                        <a:gd name="adj" fmla="val 121667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660514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187" y="2736"/>
                    <a:ext cx="989" cy="681"/>
                    <a:chOff x="3376" y="2904"/>
                    <a:chExt cx="989" cy="681"/>
                  </a:xfrm>
                </p:grpSpPr>
                <p:sp>
                  <p:nvSpPr>
                    <p:cNvPr id="660521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90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-1    </a:t>
                      </a:r>
                      <a:r>
                        <a:rPr lang="en-US" altLang="zh-CN">
                          <a:solidFill>
                            <a:schemeClr val="hlink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660522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14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-1   -1</a:t>
                      </a:r>
                    </a:p>
                  </p:txBody>
                </p:sp>
                <p:sp>
                  <p:nvSpPr>
                    <p:cNvPr id="660523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72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 </a:t>
                      </a:r>
                      <a:r>
                        <a:rPr lang="en-US" altLang="zh-CN">
                          <a:solidFill>
                            <a:schemeClr val="hlink"/>
                          </a:solidFill>
                        </a:rPr>
                        <a:t>0</a:t>
                      </a:r>
                      <a:r>
                        <a:rPr lang="en-US" altLang="zh-CN"/>
                        <a:t>   -1</a:t>
                      </a:r>
                    </a:p>
                  </p:txBody>
                </p:sp>
                <p:sp>
                  <p:nvSpPr>
                    <p:cNvPr id="660524" name="AutoShape 51"/>
                    <p:cNvSpPr>
                      <a:spLocks/>
                    </p:cNvSpPr>
                    <p:nvPr/>
                  </p:nvSpPr>
                  <p:spPr bwMode="auto">
                    <a:xfrm>
                      <a:off x="3376" y="2928"/>
                      <a:ext cx="45" cy="657"/>
                    </a:xfrm>
                    <a:prstGeom prst="leftBracket">
                      <a:avLst>
                        <a:gd name="adj" fmla="val 121667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60525" name="AutoShape 52"/>
                    <p:cNvSpPr>
                      <a:spLocks/>
                    </p:cNvSpPr>
                    <p:nvPr/>
                  </p:nvSpPr>
                  <p:spPr bwMode="auto">
                    <a:xfrm>
                      <a:off x="4320" y="2916"/>
                      <a:ext cx="45" cy="657"/>
                    </a:xfrm>
                    <a:prstGeom prst="rightBracket">
                      <a:avLst>
                        <a:gd name="adj" fmla="val 121667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660515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4483" y="2736"/>
                    <a:ext cx="989" cy="681"/>
                    <a:chOff x="3376" y="2904"/>
                    <a:chExt cx="989" cy="681"/>
                  </a:xfrm>
                </p:grpSpPr>
                <p:sp>
                  <p:nvSpPr>
                    <p:cNvPr id="660516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90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-1    </a:t>
                      </a:r>
                      <a:r>
                        <a:rPr lang="en-US" altLang="zh-CN">
                          <a:solidFill>
                            <a:schemeClr val="hlink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660517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144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 </a:t>
                      </a:r>
                      <a:r>
                        <a:rPr lang="en-US" altLang="zh-CN">
                          <a:solidFill>
                            <a:schemeClr val="hlink"/>
                          </a:solidFill>
                        </a:rPr>
                        <a:t>2</a:t>
                      </a:r>
                      <a:r>
                        <a:rPr lang="en-US" altLang="zh-CN"/>
                        <a:t>   -1   -1</a:t>
                      </a:r>
                    </a:p>
                  </p:txBody>
                </p:sp>
                <p:sp>
                  <p:nvSpPr>
                    <p:cNvPr id="660518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72"/>
                      <a:ext cx="861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/>
                        <a:t> </a:t>
                      </a:r>
                      <a:r>
                        <a:rPr lang="en-US" altLang="zh-CN"/>
                        <a:t>-1    </a:t>
                      </a:r>
                      <a:r>
                        <a:rPr lang="en-US" altLang="zh-CN">
                          <a:solidFill>
                            <a:schemeClr val="hlink"/>
                          </a:solidFill>
                        </a:rPr>
                        <a:t>0</a:t>
                      </a:r>
                      <a:r>
                        <a:rPr lang="en-US" altLang="zh-CN"/>
                        <a:t>   -1</a:t>
                      </a:r>
                    </a:p>
                  </p:txBody>
                </p:sp>
                <p:sp>
                  <p:nvSpPr>
                    <p:cNvPr id="660519" name="AutoShape 57"/>
                    <p:cNvSpPr>
                      <a:spLocks/>
                    </p:cNvSpPr>
                    <p:nvPr/>
                  </p:nvSpPr>
                  <p:spPr bwMode="auto">
                    <a:xfrm>
                      <a:off x="3376" y="2928"/>
                      <a:ext cx="45" cy="657"/>
                    </a:xfrm>
                    <a:prstGeom prst="leftBracket">
                      <a:avLst>
                        <a:gd name="adj" fmla="val 121667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60520" name="AutoShape 58"/>
                    <p:cNvSpPr>
                      <a:spLocks/>
                    </p:cNvSpPr>
                    <p:nvPr/>
                  </p:nvSpPr>
                  <p:spPr bwMode="auto">
                    <a:xfrm>
                      <a:off x="4320" y="2916"/>
                      <a:ext cx="45" cy="657"/>
                    </a:xfrm>
                    <a:prstGeom prst="rightBracket">
                      <a:avLst>
                        <a:gd name="adj" fmla="val 121667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</p:grpSp>
            <p:sp>
              <p:nvSpPr>
                <p:cNvPr id="660511" name="Rectangle 59"/>
                <p:cNvSpPr>
                  <a:spLocks noChangeArrowheads="1"/>
                </p:cNvSpPr>
                <p:nvPr/>
              </p:nvSpPr>
              <p:spPr bwMode="auto">
                <a:xfrm>
                  <a:off x="55" y="2880"/>
                  <a:ext cx="521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Path</a:t>
                  </a:r>
                </a:p>
              </p:txBody>
            </p:sp>
          </p:grpSp>
          <p:grpSp>
            <p:nvGrpSpPr>
              <p:cNvPr id="660488" name="Group 60"/>
              <p:cNvGrpSpPr>
                <a:grpSpLocks/>
              </p:cNvGrpSpPr>
              <p:nvPr/>
            </p:nvGrpSpPr>
            <p:grpSpPr bwMode="auto">
              <a:xfrm>
                <a:off x="192" y="3456"/>
                <a:ext cx="5280" cy="288"/>
                <a:chOff x="192" y="3552"/>
                <a:chExt cx="5280" cy="288"/>
              </a:xfrm>
            </p:grpSpPr>
            <p:sp>
              <p:nvSpPr>
                <p:cNvPr id="660505" name="Rectangle 61"/>
                <p:cNvSpPr>
                  <a:spLocks noChangeArrowheads="1"/>
                </p:cNvSpPr>
                <p:nvPr/>
              </p:nvSpPr>
              <p:spPr bwMode="auto">
                <a:xfrm>
                  <a:off x="192" y="3568"/>
                  <a:ext cx="272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800" b="1"/>
                    <a:t>S</a:t>
                  </a:r>
                </a:p>
              </p:txBody>
            </p:sp>
            <p:sp>
              <p:nvSpPr>
                <p:cNvPr id="660506" name="Rectangle 62"/>
                <p:cNvSpPr>
                  <a:spLocks noChangeArrowheads="1"/>
                </p:cNvSpPr>
                <p:nvPr/>
              </p:nvSpPr>
              <p:spPr bwMode="auto">
                <a:xfrm>
                  <a:off x="967" y="3568"/>
                  <a:ext cx="377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{ }</a:t>
                  </a:r>
                </a:p>
              </p:txBody>
            </p:sp>
            <p:sp>
              <p:nvSpPr>
                <p:cNvPr id="660507" name="Rectangle 63"/>
                <p:cNvSpPr>
                  <a:spLocks noChangeArrowheads="1"/>
                </p:cNvSpPr>
                <p:nvPr/>
              </p:nvSpPr>
              <p:spPr bwMode="auto">
                <a:xfrm>
                  <a:off x="2215" y="3568"/>
                  <a:ext cx="473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{ 0 }</a:t>
                  </a:r>
                </a:p>
              </p:txBody>
            </p:sp>
            <p:sp>
              <p:nvSpPr>
                <p:cNvPr id="660508" name="Rectangle 64"/>
                <p:cNvSpPr>
                  <a:spLocks noChangeArrowheads="1"/>
                </p:cNvSpPr>
                <p:nvPr/>
              </p:nvSpPr>
              <p:spPr bwMode="auto">
                <a:xfrm>
                  <a:off x="3304" y="3552"/>
                  <a:ext cx="680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{ 0, 1 }</a:t>
                  </a:r>
                </a:p>
              </p:txBody>
            </p:sp>
            <p:sp>
              <p:nvSpPr>
                <p:cNvPr id="6605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588" y="3552"/>
                  <a:ext cx="884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{ 0, 1, 2 }</a:t>
                  </a:r>
                </a:p>
              </p:txBody>
            </p:sp>
          </p:grpSp>
          <p:grpSp>
            <p:nvGrpSpPr>
              <p:cNvPr id="660489" name="Group 66"/>
              <p:cNvGrpSpPr>
                <a:grpSpLocks/>
              </p:cNvGrpSpPr>
              <p:nvPr/>
            </p:nvGrpSpPr>
            <p:grpSpPr bwMode="auto">
              <a:xfrm>
                <a:off x="96" y="1488"/>
                <a:ext cx="5088" cy="288"/>
                <a:chOff x="96" y="1488"/>
                <a:chExt cx="5088" cy="288"/>
              </a:xfrm>
            </p:grpSpPr>
            <p:sp>
              <p:nvSpPr>
                <p:cNvPr id="660500" name="Rectangle 67"/>
                <p:cNvSpPr>
                  <a:spLocks noChangeArrowheads="1"/>
                </p:cNvSpPr>
                <p:nvPr/>
              </p:nvSpPr>
              <p:spPr bwMode="auto">
                <a:xfrm>
                  <a:off x="96" y="1504"/>
                  <a:ext cx="499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800" b="1"/>
                    <a:t>步骤</a:t>
                  </a:r>
                </a:p>
              </p:txBody>
            </p:sp>
            <p:sp>
              <p:nvSpPr>
                <p:cNvPr id="660501" name="Rectangle 68"/>
                <p:cNvSpPr>
                  <a:spLocks noChangeArrowheads="1"/>
                </p:cNvSpPr>
                <p:nvPr/>
              </p:nvSpPr>
              <p:spPr bwMode="auto">
                <a:xfrm>
                  <a:off x="967" y="1504"/>
                  <a:ext cx="499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b="1"/>
                    <a:t>初态</a:t>
                  </a:r>
                </a:p>
              </p:txBody>
            </p:sp>
            <p:sp>
              <p:nvSpPr>
                <p:cNvPr id="660502" name="Rectangle 69"/>
                <p:cNvSpPr>
                  <a:spLocks noChangeArrowheads="1"/>
                </p:cNvSpPr>
                <p:nvPr/>
              </p:nvSpPr>
              <p:spPr bwMode="auto">
                <a:xfrm>
                  <a:off x="2215" y="1504"/>
                  <a:ext cx="473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k=0</a:t>
                  </a:r>
                </a:p>
              </p:txBody>
            </p:sp>
            <p:sp>
              <p:nvSpPr>
                <p:cNvPr id="660503" name="Rectangle 70"/>
                <p:cNvSpPr>
                  <a:spLocks noChangeArrowheads="1"/>
                </p:cNvSpPr>
                <p:nvPr/>
              </p:nvSpPr>
              <p:spPr bwMode="auto">
                <a:xfrm>
                  <a:off x="3415" y="1488"/>
                  <a:ext cx="521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K=1</a:t>
                  </a:r>
                </a:p>
              </p:txBody>
            </p:sp>
            <p:sp>
              <p:nvSpPr>
                <p:cNvPr id="660504" name="Rectangle 71"/>
                <p:cNvSpPr>
                  <a:spLocks noChangeArrowheads="1"/>
                </p:cNvSpPr>
                <p:nvPr/>
              </p:nvSpPr>
              <p:spPr bwMode="auto">
                <a:xfrm>
                  <a:off x="4685" y="1488"/>
                  <a:ext cx="499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K=2</a:t>
                  </a:r>
                </a:p>
              </p:txBody>
            </p:sp>
          </p:grpSp>
          <p:sp>
            <p:nvSpPr>
              <p:cNvPr id="660490" name="Line 72"/>
              <p:cNvSpPr>
                <a:spLocks noChangeShapeType="1"/>
              </p:cNvSpPr>
              <p:nvPr/>
            </p:nvSpPr>
            <p:spPr bwMode="auto">
              <a:xfrm>
                <a:off x="96" y="3456"/>
                <a:ext cx="5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0491" name="Line 73"/>
              <p:cNvSpPr>
                <a:spLocks noChangeShapeType="1"/>
              </p:cNvSpPr>
              <p:nvPr/>
            </p:nvSpPr>
            <p:spPr bwMode="auto">
              <a:xfrm>
                <a:off x="96" y="1808"/>
                <a:ext cx="5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0492" name="Line 74"/>
              <p:cNvSpPr>
                <a:spLocks noChangeShapeType="1"/>
              </p:cNvSpPr>
              <p:nvPr/>
            </p:nvSpPr>
            <p:spPr bwMode="auto">
              <a:xfrm>
                <a:off x="96" y="2624"/>
                <a:ext cx="5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0493" name="Line 75"/>
              <p:cNvSpPr>
                <a:spLocks noChangeShapeType="1"/>
              </p:cNvSpPr>
              <p:nvPr/>
            </p:nvSpPr>
            <p:spPr bwMode="auto">
              <a:xfrm>
                <a:off x="96" y="3792"/>
                <a:ext cx="5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0494" name="Line 76"/>
              <p:cNvSpPr>
                <a:spLocks noChangeShapeType="1"/>
              </p:cNvSpPr>
              <p:nvPr/>
            </p:nvSpPr>
            <p:spPr bwMode="auto">
              <a:xfrm>
                <a:off x="96" y="1488"/>
                <a:ext cx="5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0495" name="Line 77"/>
              <p:cNvSpPr>
                <a:spLocks noChangeShapeType="1"/>
              </p:cNvSpPr>
              <p:nvPr/>
            </p:nvSpPr>
            <p:spPr bwMode="auto">
              <a:xfrm>
                <a:off x="608" y="1488"/>
                <a:ext cx="0" cy="2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0496" name="Line 78"/>
              <p:cNvSpPr>
                <a:spLocks noChangeShapeType="1"/>
              </p:cNvSpPr>
              <p:nvPr/>
            </p:nvSpPr>
            <p:spPr bwMode="auto">
              <a:xfrm>
                <a:off x="1776" y="1488"/>
                <a:ext cx="0" cy="2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0497" name="Line 79"/>
              <p:cNvSpPr>
                <a:spLocks noChangeShapeType="1"/>
              </p:cNvSpPr>
              <p:nvPr/>
            </p:nvSpPr>
            <p:spPr bwMode="auto">
              <a:xfrm>
                <a:off x="3072" y="1488"/>
                <a:ext cx="0" cy="2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0498" name="Line 80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0" cy="2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0499" name="Line 81"/>
              <p:cNvSpPr>
                <a:spLocks noChangeShapeType="1"/>
              </p:cNvSpPr>
              <p:nvPr/>
            </p:nvSpPr>
            <p:spPr bwMode="auto">
              <a:xfrm>
                <a:off x="5528" y="1488"/>
                <a:ext cx="0" cy="2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341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1" y="933450"/>
            <a:ext cx="9963149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/>
              <a:t>        </a:t>
            </a:r>
            <a:r>
              <a:rPr lang="zh-CN" altLang="en-US" sz="3200" b="1" dirty="0" smtClean="0"/>
              <a:t>根据上述过程中</a:t>
            </a:r>
            <a:r>
              <a:rPr lang="en-US" altLang="zh-CN" sz="3200" b="1" dirty="0" smtClean="0"/>
              <a:t>Path[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][j]</a:t>
            </a:r>
            <a:r>
              <a:rPr lang="zh-CN" altLang="en-US" sz="3200" b="1" dirty="0" smtClean="0"/>
              <a:t>数组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3200" b="1" dirty="0" smtClean="0"/>
              <a:t>得出：</a:t>
            </a:r>
            <a:endParaRPr lang="en-US" altLang="zh-CN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V0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V1 </a:t>
            </a:r>
            <a:r>
              <a:rPr lang="zh-CN" altLang="en-US" b="1" dirty="0">
                <a:latin typeface="宋体" panose="02010600030101010101" pitchFamily="2" charset="-122"/>
              </a:rPr>
              <a:t>：最短路径是</a:t>
            </a:r>
            <a:r>
              <a:rPr lang="en-US" altLang="zh-CN" b="1" dirty="0">
                <a:latin typeface="宋体" panose="02010600030101010101" pitchFamily="2" charset="-122"/>
              </a:rPr>
              <a:t>{ 0, 1 } </a:t>
            </a:r>
            <a:r>
              <a:rPr lang="zh-CN" altLang="en-US" b="1" dirty="0">
                <a:latin typeface="宋体" panose="02010600030101010101" pitchFamily="2" charset="-122"/>
              </a:rPr>
              <a:t>，路径长度是</a:t>
            </a:r>
            <a:r>
              <a:rPr lang="en-US" altLang="zh-CN" b="1" dirty="0">
                <a:latin typeface="宋体" panose="02010600030101010101" pitchFamily="2" charset="-122"/>
              </a:rPr>
              <a:t>2 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V0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V2 </a:t>
            </a:r>
            <a:r>
              <a:rPr lang="zh-CN" altLang="en-US" b="1" dirty="0">
                <a:latin typeface="宋体" panose="02010600030101010101" pitchFamily="2" charset="-122"/>
              </a:rPr>
              <a:t>：最短路径是</a:t>
            </a:r>
            <a:r>
              <a:rPr lang="en-US" altLang="zh-CN" b="1" dirty="0">
                <a:latin typeface="宋体" panose="02010600030101010101" pitchFamily="2" charset="-122"/>
              </a:rPr>
              <a:t>{ 0, 1, 2 } </a:t>
            </a:r>
            <a:r>
              <a:rPr lang="zh-CN" altLang="en-US" b="1" dirty="0">
                <a:latin typeface="宋体" panose="02010600030101010101" pitchFamily="2" charset="-122"/>
              </a:rPr>
              <a:t>，路径长度是</a:t>
            </a:r>
            <a:r>
              <a:rPr lang="en-US" altLang="zh-CN" b="1" dirty="0">
                <a:latin typeface="宋体" panose="02010600030101010101" pitchFamily="2" charset="-122"/>
              </a:rPr>
              <a:t>6 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V1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V0 </a:t>
            </a:r>
            <a:r>
              <a:rPr lang="zh-CN" altLang="en-US" b="1" dirty="0">
                <a:latin typeface="宋体" panose="02010600030101010101" pitchFamily="2" charset="-122"/>
              </a:rPr>
              <a:t>：最短路径是</a:t>
            </a:r>
            <a:r>
              <a:rPr lang="en-US" altLang="zh-CN" b="1" dirty="0">
                <a:latin typeface="宋体" panose="02010600030101010101" pitchFamily="2" charset="-122"/>
              </a:rPr>
              <a:t>{ 1, 2, 0 } </a:t>
            </a:r>
            <a:r>
              <a:rPr lang="zh-CN" altLang="en-US" b="1" dirty="0">
                <a:latin typeface="宋体" panose="02010600030101010101" pitchFamily="2" charset="-122"/>
              </a:rPr>
              <a:t>，路径长度是</a:t>
            </a:r>
            <a:r>
              <a:rPr lang="en-US" altLang="zh-CN" b="1" dirty="0">
                <a:latin typeface="宋体" panose="02010600030101010101" pitchFamily="2" charset="-122"/>
              </a:rPr>
              <a:t>9 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V1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V2 </a:t>
            </a:r>
            <a:r>
              <a:rPr lang="zh-CN" altLang="en-US" b="1" dirty="0">
                <a:latin typeface="宋体" panose="02010600030101010101" pitchFamily="2" charset="-122"/>
              </a:rPr>
              <a:t>：最短路径是</a:t>
            </a:r>
            <a:r>
              <a:rPr lang="en-US" altLang="zh-CN" b="1" dirty="0">
                <a:latin typeface="宋体" panose="02010600030101010101" pitchFamily="2" charset="-122"/>
              </a:rPr>
              <a:t>{ 1, 2 } </a:t>
            </a:r>
            <a:r>
              <a:rPr lang="zh-CN" altLang="en-US" b="1" dirty="0">
                <a:latin typeface="宋体" panose="02010600030101010101" pitchFamily="2" charset="-122"/>
              </a:rPr>
              <a:t>，路径长度是</a:t>
            </a:r>
            <a:r>
              <a:rPr lang="en-US" altLang="zh-CN" b="1" dirty="0">
                <a:latin typeface="宋体" panose="02010600030101010101" pitchFamily="2" charset="-122"/>
              </a:rPr>
              <a:t>4 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V2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V0 </a:t>
            </a:r>
            <a:r>
              <a:rPr lang="zh-CN" altLang="en-US" b="1" dirty="0">
                <a:latin typeface="宋体" panose="02010600030101010101" pitchFamily="2" charset="-122"/>
              </a:rPr>
              <a:t>：最短路径是</a:t>
            </a:r>
            <a:r>
              <a:rPr lang="en-US" altLang="zh-CN" b="1" dirty="0">
                <a:latin typeface="宋体" panose="02010600030101010101" pitchFamily="2" charset="-122"/>
              </a:rPr>
              <a:t>{ 2, 0 } </a:t>
            </a:r>
            <a:r>
              <a:rPr lang="zh-CN" altLang="en-US" b="1" dirty="0">
                <a:latin typeface="宋体" panose="02010600030101010101" pitchFamily="2" charset="-122"/>
              </a:rPr>
              <a:t>，路径长度是</a:t>
            </a:r>
            <a:r>
              <a:rPr lang="en-US" altLang="zh-CN" b="1" dirty="0">
                <a:latin typeface="宋体" panose="02010600030101010101" pitchFamily="2" charset="-122"/>
              </a:rPr>
              <a:t>5 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V2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V1 </a:t>
            </a:r>
            <a:r>
              <a:rPr lang="zh-CN" altLang="en-US" b="1" dirty="0">
                <a:latin typeface="宋体" panose="02010600030101010101" pitchFamily="2" charset="-122"/>
              </a:rPr>
              <a:t>：最短路径是</a:t>
            </a:r>
            <a:r>
              <a:rPr lang="en-US" altLang="zh-CN" b="1" dirty="0">
                <a:latin typeface="宋体" panose="02010600030101010101" pitchFamily="2" charset="-122"/>
              </a:rPr>
              <a:t>{ 2, 0, 1 } </a:t>
            </a:r>
            <a:r>
              <a:rPr lang="zh-CN" altLang="en-US" b="1" dirty="0">
                <a:latin typeface="宋体" panose="02010600030101010101" pitchFamily="2" charset="-122"/>
              </a:rPr>
              <a:t>，路径长度是</a:t>
            </a:r>
            <a:r>
              <a:rPr lang="en-US" altLang="zh-CN" b="1" dirty="0">
                <a:latin typeface="宋体" panose="02010600030101010101" pitchFamily="2" charset="-122"/>
              </a:rPr>
              <a:t>7 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803302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691"/>
            <a:ext cx="10515600" cy="649224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 void </a:t>
            </a:r>
            <a:r>
              <a:rPr lang="en-US" altLang="zh-CN" dirty="0" err="1"/>
              <a:t>ShortestPath</a:t>
            </a:r>
            <a:r>
              <a:rPr lang="en-US" altLang="zh-CN" dirty="0"/>
              <a:t> FLOYD( </a:t>
            </a:r>
            <a:r>
              <a:rPr lang="en-US" altLang="zh-CN" dirty="0" err="1"/>
              <a:t>Mgraph</a:t>
            </a:r>
            <a:r>
              <a:rPr lang="en-US" altLang="zh-CN" dirty="0"/>
              <a:t> G, </a:t>
            </a:r>
            <a:r>
              <a:rPr lang="en-US" altLang="zh-CN" dirty="0" err="1"/>
              <a:t>PathMatrix</a:t>
            </a:r>
            <a:r>
              <a:rPr lang="en-US" altLang="zh-CN" dirty="0"/>
              <a:t> &amp;P[ ], </a:t>
            </a:r>
            <a:r>
              <a:rPr lang="en-US" altLang="zh-CN" dirty="0" err="1"/>
              <a:t>DistancMatrix</a:t>
            </a:r>
            <a:r>
              <a:rPr lang="en-US" altLang="zh-CN" dirty="0"/>
              <a:t> &amp;D) {</a:t>
            </a:r>
            <a:endParaRPr lang="zh-CN" altLang="zh-CN" dirty="0"/>
          </a:p>
          <a:p>
            <a:r>
              <a:rPr lang="en-US" altLang="zh-CN" dirty="0" smtClean="0"/>
              <a:t>     //</a:t>
            </a:r>
            <a:r>
              <a:rPr lang="zh-CN" altLang="zh-CN" dirty="0"/>
              <a:t>用</a:t>
            </a:r>
            <a:r>
              <a:rPr lang="en-US" altLang="zh-CN" dirty="0" err="1"/>
              <a:t>Foyd</a:t>
            </a:r>
            <a:r>
              <a:rPr lang="zh-CN" altLang="zh-CN" dirty="0"/>
              <a:t>算法求有向网</a:t>
            </a:r>
            <a:r>
              <a:rPr lang="en-US" altLang="zh-CN" dirty="0"/>
              <a:t>G</a:t>
            </a:r>
            <a:r>
              <a:rPr lang="zh-CN" altLang="zh-CN" dirty="0"/>
              <a:t>中各对顶点</a:t>
            </a:r>
            <a:r>
              <a:rPr lang="en-US" altLang="zh-CN" dirty="0"/>
              <a:t>vi</a:t>
            </a:r>
            <a:r>
              <a:rPr lang="zh-CN" altLang="zh-CN" dirty="0"/>
              <a:t>和</a:t>
            </a:r>
            <a:r>
              <a:rPr lang="en-US" altLang="zh-CN" dirty="0" err="1"/>
              <a:t>vj</a:t>
            </a:r>
            <a:r>
              <a:rPr lang="zh-CN" altLang="zh-CN" dirty="0"/>
              <a:t>之间的最短路径</a:t>
            </a:r>
            <a:r>
              <a:rPr lang="en-US" altLang="zh-CN" dirty="0"/>
              <a:t>P[w]</a:t>
            </a:r>
            <a:r>
              <a:rPr lang="zh-CN" altLang="zh-CN" dirty="0"/>
              <a:t>及其</a:t>
            </a:r>
          </a:p>
          <a:p>
            <a:r>
              <a:rPr lang="en-US" altLang="zh-CN" dirty="0" smtClean="0"/>
              <a:t>    ∥</a:t>
            </a:r>
            <a:r>
              <a:rPr lang="zh-CN" altLang="zh-CN" dirty="0"/>
              <a:t>带权长度</a:t>
            </a:r>
            <a:r>
              <a:rPr lang="en-US" altLang="zh-CN" dirty="0"/>
              <a:t>D[v][w]</a:t>
            </a:r>
            <a:r>
              <a:rPr lang="zh-CN" altLang="zh-CN" dirty="0"/>
              <a:t>。若</a:t>
            </a:r>
            <a:r>
              <a:rPr lang="en-US" altLang="zh-CN" dirty="0"/>
              <a:t>P[v][w][u]</a:t>
            </a:r>
            <a:r>
              <a:rPr lang="zh-CN" altLang="zh-CN" dirty="0"/>
              <a:t>为</a:t>
            </a:r>
            <a:r>
              <a:rPr lang="en-US" altLang="zh-CN" dirty="0"/>
              <a:t>TRUE</a:t>
            </a:r>
            <a:r>
              <a:rPr lang="zh-CN" altLang="zh-CN" dirty="0"/>
              <a:t>，则</a:t>
            </a:r>
            <a:r>
              <a:rPr lang="en-US" altLang="zh-CN" dirty="0"/>
              <a:t>u</a:t>
            </a:r>
            <a:r>
              <a:rPr lang="zh-CN" altLang="zh-CN" dirty="0"/>
              <a:t>是从</a:t>
            </a:r>
            <a:r>
              <a:rPr lang="en-US" altLang="zh-CN" dirty="0"/>
              <a:t>v</a:t>
            </a:r>
            <a:r>
              <a:rPr lang="zh-CN" altLang="zh-CN" dirty="0"/>
              <a:t>到</a:t>
            </a:r>
            <a:r>
              <a:rPr lang="en-US" altLang="zh-CN" dirty="0"/>
              <a:t>w</a:t>
            </a:r>
            <a:r>
              <a:rPr lang="zh-CN" altLang="zh-CN" dirty="0"/>
              <a:t>当前求得</a:t>
            </a:r>
          </a:p>
          <a:p>
            <a:r>
              <a:rPr lang="en-US" altLang="zh-CN" dirty="0" smtClean="0"/>
              <a:t>    ∥</a:t>
            </a:r>
            <a:r>
              <a:rPr lang="zh-CN" altLang="zh-CN" dirty="0"/>
              <a:t>最短路径上的顶点。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for(v=0</a:t>
            </a:r>
            <a:r>
              <a:rPr lang="en-US" altLang="zh-CN" dirty="0"/>
              <a:t>: v&lt;G. </a:t>
            </a:r>
            <a:r>
              <a:rPr lang="en-US" altLang="zh-CN" dirty="0" err="1"/>
              <a:t>vexnum</a:t>
            </a:r>
            <a:r>
              <a:rPr lang="en-US" altLang="zh-CN" dirty="0"/>
              <a:t>: ++ v)      </a:t>
            </a:r>
            <a:r>
              <a:rPr lang="zh-CN" altLang="zh-CN" dirty="0"/>
              <a:t>∥各对结点之间初始已知路径及距离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for (w=0; w&lt;G. </a:t>
            </a:r>
            <a:r>
              <a:rPr lang="en-US" altLang="zh-CN" dirty="0" err="1"/>
              <a:t>vexnum</a:t>
            </a:r>
            <a:r>
              <a:rPr lang="en-US" altLang="zh-CN" dirty="0"/>
              <a:t>; ++w) {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D[v</a:t>
            </a:r>
            <a:r>
              <a:rPr lang="en-US" altLang="zh-CN" dirty="0"/>
              <a:t>][w]=G arcs[]w],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for </a:t>
            </a:r>
            <a:r>
              <a:rPr lang="en-US" altLang="zh-CN" dirty="0"/>
              <a:t>(u</a:t>
            </a:r>
            <a:r>
              <a:rPr lang="zh-CN" altLang="zh-CN" dirty="0"/>
              <a:t>＝</a:t>
            </a:r>
            <a:r>
              <a:rPr lang="en-US" altLang="zh-CN" dirty="0"/>
              <a:t>0; u&lt;</a:t>
            </a:r>
            <a:r>
              <a:rPr lang="en-US" altLang="zh-CN" dirty="0" err="1"/>
              <a:t>G.vexnum</a:t>
            </a:r>
            <a:r>
              <a:rPr lang="en-US" altLang="zh-CN" dirty="0"/>
              <a:t>; ++u)  P[v][w][u]</a:t>
            </a:r>
            <a:r>
              <a:rPr lang="zh-CN" altLang="zh-CN" dirty="0"/>
              <a:t>＝</a:t>
            </a:r>
            <a:r>
              <a:rPr lang="en-US" altLang="zh-CN" dirty="0"/>
              <a:t> FALSE;</a:t>
            </a:r>
            <a:endParaRPr lang="zh-CN" altLang="zh-CN" dirty="0"/>
          </a:p>
          <a:p>
            <a:r>
              <a:rPr lang="en-US" altLang="zh-CN" dirty="0" smtClean="0"/>
              <a:t>          if(D[v</a:t>
            </a:r>
            <a:r>
              <a:rPr lang="en-US" altLang="zh-CN" dirty="0"/>
              <a:t>][w]</a:t>
            </a:r>
            <a:r>
              <a:rPr lang="zh-CN" altLang="zh-CN" dirty="0"/>
              <a:t>＜</a:t>
            </a:r>
            <a:r>
              <a:rPr lang="en-US" altLang="zh-CN" dirty="0"/>
              <a:t>INFINITY)  {     ∥</a:t>
            </a:r>
            <a:r>
              <a:rPr lang="zh-CN" altLang="zh-CN" dirty="0"/>
              <a:t>从到</a:t>
            </a:r>
            <a:r>
              <a:rPr lang="en-US" altLang="zh-CN" dirty="0"/>
              <a:t>w</a:t>
            </a:r>
            <a:r>
              <a:rPr lang="zh-CN" altLang="zh-CN" dirty="0"/>
              <a:t>有直接路径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P[v</a:t>
            </a:r>
            <a:r>
              <a:rPr lang="en-US" altLang="zh-CN" dirty="0"/>
              <a:t>](w][v]=TRUE; P[v][w][w] = TRUE;</a:t>
            </a:r>
            <a:endParaRPr lang="zh-CN" altLang="zh-CN" dirty="0"/>
          </a:p>
          <a:p>
            <a:r>
              <a:rPr lang="en-US" altLang="zh-CN" dirty="0" smtClean="0"/>
              <a:t>          </a:t>
            </a:r>
            <a:r>
              <a:rPr lang="zh-CN" altLang="zh-CN" dirty="0" smtClean="0"/>
              <a:t>｝</a:t>
            </a:r>
            <a:r>
              <a:rPr lang="zh-CN" altLang="zh-CN" dirty="0"/>
              <a:t>∥</a:t>
            </a:r>
            <a:r>
              <a:rPr lang="en-US" altLang="zh-CN" dirty="0"/>
              <a:t>if 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｝</a:t>
            </a:r>
            <a:r>
              <a:rPr lang="zh-CN" altLang="zh-CN" dirty="0"/>
              <a:t>∥</a:t>
            </a:r>
            <a:r>
              <a:rPr lang="en-US" altLang="zh-CN" dirty="0"/>
              <a:t>for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for (u=0</a:t>
            </a:r>
            <a:r>
              <a:rPr lang="en-US" altLang="zh-CN" dirty="0"/>
              <a:t>; u&lt;</a:t>
            </a:r>
            <a:r>
              <a:rPr lang="en-US" altLang="zh-CN" dirty="0" err="1"/>
              <a:t>G.vexnum</a:t>
            </a:r>
            <a:r>
              <a:rPr lang="en-US" altLang="zh-CN" dirty="0"/>
              <a:t>; ++u) </a:t>
            </a:r>
            <a:endParaRPr lang="zh-CN" altLang="zh-CN" dirty="0"/>
          </a:p>
          <a:p>
            <a:r>
              <a:rPr lang="en-US" altLang="zh-CN" dirty="0" smtClean="0"/>
              <a:t>           for </a:t>
            </a:r>
            <a:r>
              <a:rPr lang="en-US" altLang="zh-CN" dirty="0"/>
              <a:t>(v=0; v&lt;</a:t>
            </a:r>
            <a:r>
              <a:rPr lang="en-US" altLang="zh-CN" dirty="0" err="1"/>
              <a:t>G.vexnum</a:t>
            </a:r>
            <a:r>
              <a:rPr lang="en-US" altLang="zh-CN" dirty="0"/>
              <a:t>: ++v) </a:t>
            </a:r>
            <a:endParaRPr lang="zh-CN" altLang="zh-CN" dirty="0"/>
          </a:p>
          <a:p>
            <a:r>
              <a:rPr lang="en-US" altLang="zh-CN" dirty="0" smtClean="0"/>
              <a:t>                 for </a:t>
            </a:r>
            <a:r>
              <a:rPr lang="en-US" altLang="zh-CN" dirty="0"/>
              <a:t>(w=0; w&lt;</a:t>
            </a:r>
            <a:r>
              <a:rPr lang="en-US" altLang="zh-CN" dirty="0" err="1"/>
              <a:t>G.vexnum</a:t>
            </a:r>
            <a:r>
              <a:rPr lang="en-US" altLang="zh-CN" dirty="0"/>
              <a:t>; ++w)</a:t>
            </a:r>
            <a:endParaRPr lang="zh-CN" altLang="zh-CN" dirty="0"/>
          </a:p>
          <a:p>
            <a:r>
              <a:rPr lang="en-US" altLang="zh-CN" dirty="0" smtClean="0"/>
              <a:t>                       if (D[v</a:t>
            </a:r>
            <a:r>
              <a:rPr lang="en-US" altLang="zh-CN" dirty="0"/>
              <a:t>][u]+D[u][w]</a:t>
            </a:r>
            <a:r>
              <a:rPr lang="zh-CN" altLang="zh-CN" dirty="0"/>
              <a:t>＜</a:t>
            </a:r>
            <a:r>
              <a:rPr lang="en-US" altLang="zh-CN" dirty="0"/>
              <a:t>D[v][w])   {   ∥</a:t>
            </a:r>
            <a:r>
              <a:rPr lang="zh-CN" altLang="zh-CN" dirty="0"/>
              <a:t>从</a:t>
            </a:r>
            <a:r>
              <a:rPr lang="en-US" altLang="zh-CN" dirty="0"/>
              <a:t>v</a:t>
            </a:r>
            <a:r>
              <a:rPr lang="zh-CN" altLang="zh-CN" dirty="0"/>
              <a:t>经</a:t>
            </a:r>
            <a:r>
              <a:rPr lang="en-US" altLang="zh-CN" dirty="0"/>
              <a:t>u</a:t>
            </a:r>
            <a:r>
              <a:rPr lang="zh-CN" altLang="zh-CN" dirty="0"/>
              <a:t>到</a:t>
            </a:r>
            <a:r>
              <a:rPr lang="en-US" altLang="zh-CN" dirty="0"/>
              <a:t>w</a:t>
            </a:r>
            <a:r>
              <a:rPr lang="zh-CN" altLang="zh-CN" dirty="0"/>
              <a:t>的一条路径更短</a:t>
            </a:r>
          </a:p>
          <a:p>
            <a:r>
              <a:rPr lang="en-US" altLang="zh-CN" dirty="0" smtClean="0"/>
              <a:t>                            D[v</a:t>
            </a:r>
            <a:r>
              <a:rPr lang="en-US" altLang="zh-CN" dirty="0"/>
              <a:t>][w] = D[v][u]+ D[u][w];</a:t>
            </a:r>
            <a:endParaRPr lang="zh-CN" altLang="zh-CN" dirty="0"/>
          </a:p>
          <a:p>
            <a:r>
              <a:rPr lang="en-US" altLang="zh-CN" dirty="0" smtClean="0"/>
              <a:t>                            for 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G.vexnum</a:t>
            </a:r>
            <a:r>
              <a:rPr lang="en-US" altLang="zh-CN" dirty="0"/>
              <a:t>: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P[v</a:t>
            </a:r>
            <a:r>
              <a:rPr lang="en-US" altLang="zh-CN" dirty="0"/>
              <a:t>][w][</a:t>
            </a:r>
            <a:r>
              <a:rPr lang="en-US" altLang="zh-CN" dirty="0" err="1"/>
              <a:t>i</a:t>
            </a:r>
            <a:r>
              <a:rPr lang="en-US" altLang="zh-CN" dirty="0"/>
              <a:t>] = P[v][u][</a:t>
            </a:r>
            <a:r>
              <a:rPr lang="en-US" altLang="zh-CN" dirty="0" err="1"/>
              <a:t>i</a:t>
            </a:r>
            <a:r>
              <a:rPr lang="en-US" altLang="zh-CN" dirty="0"/>
              <a:t>] || P[u][w][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zh-CN" altLang="zh-CN" dirty="0"/>
          </a:p>
          <a:p>
            <a:r>
              <a:rPr lang="en-US" altLang="zh-CN" dirty="0" smtClean="0"/>
              <a:t>                        </a:t>
            </a:r>
            <a:r>
              <a:rPr lang="zh-CN" altLang="zh-CN" dirty="0" smtClean="0"/>
              <a:t>｝</a:t>
            </a:r>
            <a:r>
              <a:rPr lang="en-US" altLang="zh-CN" dirty="0"/>
              <a:t>∥if</a:t>
            </a:r>
            <a:endParaRPr lang="zh-CN" altLang="zh-CN" dirty="0"/>
          </a:p>
          <a:p>
            <a:r>
              <a:rPr lang="en-US" altLang="zh-CN" dirty="0"/>
              <a:t> )// </a:t>
            </a:r>
            <a:r>
              <a:rPr lang="en-US" altLang="zh-CN" dirty="0" err="1"/>
              <a:t>ShortestPath</a:t>
            </a:r>
            <a:r>
              <a:rPr lang="en-US" altLang="zh-CN" dirty="0"/>
              <a:t>. FLOYD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3724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、图的定义和基本概念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、图的抽象数据类型和图的存储方式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、图的连通性、生成树和最小生成树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AOV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AOE</a:t>
            </a:r>
          </a:p>
          <a:p>
            <a:r>
              <a:rPr lang="en-US" altLang="zh-CN" dirty="0" smtClean="0"/>
              <a:t>5</a:t>
            </a:r>
            <a:r>
              <a:rPr lang="zh-CN" altLang="en-US" smtClean="0"/>
              <a:t>、最短路径（单源、多源）算法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7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0663"/>
            <a:ext cx="7543800" cy="7604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7.1.2</a:t>
            </a:r>
            <a:r>
              <a:rPr lang="en-US" altLang="zh-CN" b="1" smtClean="0"/>
              <a:t>  </a:t>
            </a:r>
            <a:r>
              <a:rPr lang="zh-CN" altLang="en-US" b="1" smtClean="0">
                <a:ea typeface="楷体_GB2312" pitchFamily="49" charset="-122"/>
              </a:rPr>
              <a:t>图的抽象数据类型定义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535577" y="1127125"/>
            <a:ext cx="11155680" cy="431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sz="2800" dirty="0"/>
              <a:t>        </a:t>
            </a:r>
            <a:r>
              <a:rPr kumimoji="0" lang="zh-CN" altLang="en-US" sz="2800" b="1" dirty="0"/>
              <a:t>图是一种数据结构</a:t>
            </a:r>
            <a:r>
              <a:rPr lang="zh-CN" altLang="en-US" sz="2800" b="1" dirty="0"/>
              <a:t>，</a:t>
            </a:r>
            <a:r>
              <a:rPr kumimoji="0" lang="zh-CN" altLang="en-US" sz="2800" b="1" dirty="0"/>
              <a:t>加上一组基本操作就构成了图的抽象数据类型</a:t>
            </a:r>
            <a:r>
              <a:rPr lang="zh-CN" altLang="en-US" sz="2800" b="1" dirty="0"/>
              <a:t>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sz="2800" b="1" dirty="0"/>
              <a:t>图的抽象数据类型定义如下：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800" b="1" dirty="0"/>
              <a:t>ADT Graph{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sz="2800" b="1" dirty="0"/>
              <a:t>数据对象</a:t>
            </a:r>
            <a:r>
              <a:rPr kumimoji="0" lang="en-US" altLang="zh-CN" sz="2800" b="1" dirty="0"/>
              <a:t>V</a:t>
            </a:r>
            <a:r>
              <a:rPr kumimoji="0" lang="zh-CN" altLang="en-US" sz="2800" b="1" dirty="0"/>
              <a:t>：具有相同特性的数据元素的集合</a:t>
            </a:r>
            <a:r>
              <a:rPr lang="zh-CN" altLang="en-US" sz="2800" b="1" dirty="0"/>
              <a:t>，</a:t>
            </a:r>
            <a:r>
              <a:rPr kumimoji="0" lang="zh-CN" altLang="en-US" sz="2800" b="1" dirty="0"/>
              <a:t>称为顶点集</a:t>
            </a:r>
            <a:r>
              <a:rPr kumimoji="0"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sz="2800" b="1" dirty="0"/>
              <a:t>数据关系</a:t>
            </a:r>
            <a:r>
              <a:rPr kumimoji="0" lang="en-US" altLang="zh-CN" sz="2800" b="1" dirty="0"/>
              <a:t>R</a:t>
            </a:r>
            <a:r>
              <a:rPr kumimoji="0" lang="zh-CN" altLang="en-US" sz="2800" b="1" dirty="0"/>
              <a:t>：</a:t>
            </a:r>
            <a:r>
              <a:rPr kumimoji="0" lang="en-US" altLang="zh-CN" sz="2800" b="1" dirty="0"/>
              <a:t>R={VR}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800" b="1" dirty="0"/>
              <a:t>VR={&lt;</a:t>
            </a:r>
            <a:r>
              <a:rPr kumimoji="0" lang="en-US" altLang="zh-CN" sz="2800" b="1" dirty="0" err="1"/>
              <a:t>v,w</a:t>
            </a:r>
            <a:r>
              <a:rPr kumimoji="0" lang="en-US" altLang="zh-CN" sz="2800" b="1" dirty="0"/>
              <a:t>&gt;|&lt;</a:t>
            </a:r>
            <a:r>
              <a:rPr kumimoji="0" lang="en-US" altLang="zh-CN" sz="2800" b="1" dirty="0" err="1"/>
              <a:t>v,w</a:t>
            </a:r>
            <a:r>
              <a:rPr kumimoji="0" lang="en-US" altLang="zh-CN" sz="2800" b="1" dirty="0"/>
              <a:t>&gt;</a:t>
            </a:r>
            <a:r>
              <a:rPr lang="en-US" altLang="zh-CN" sz="2800" b="1" dirty="0"/>
              <a:t>| </a:t>
            </a:r>
            <a:r>
              <a:rPr lang="en-US" altLang="zh-CN" sz="2800" b="1" dirty="0" err="1"/>
              <a:t>v,w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ea typeface="Arial Unicode MS" pitchFamily="34" charset="-122"/>
              </a:rPr>
              <a:t>V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∧</a:t>
            </a:r>
            <a:r>
              <a:rPr lang="en-US" altLang="zh-CN" sz="2800" b="1" dirty="0" err="1">
                <a:ea typeface="Arial Unicode MS" pitchFamily="34" charset="-122"/>
              </a:rPr>
              <a:t>p</a:t>
            </a:r>
            <a:r>
              <a:rPr lang="en-US" altLang="zh-CN" sz="2800" b="1" dirty="0">
                <a:ea typeface="Arial Unicode MS" pitchFamily="34" charset="-122"/>
              </a:rPr>
              <a:t>(</a:t>
            </a:r>
            <a:r>
              <a:rPr lang="en-US" altLang="zh-CN" sz="2800" b="1" dirty="0" err="1">
                <a:ea typeface="Arial Unicode MS" pitchFamily="34" charset="-122"/>
              </a:rPr>
              <a:t>v,w</a:t>
            </a:r>
            <a:r>
              <a:rPr lang="en-US" altLang="zh-CN" sz="2800" b="1" dirty="0">
                <a:ea typeface="Arial Unicode MS" pitchFamily="34" charset="-122"/>
              </a:rPr>
              <a:t>) 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v,w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表示                                     从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的弧，</a:t>
            </a:r>
            <a:r>
              <a:rPr lang="en-US" altLang="zh-CN" sz="2800" b="1" dirty="0"/>
              <a:t>P(</a:t>
            </a:r>
            <a:r>
              <a:rPr lang="en-US" altLang="zh-CN" sz="2800" b="1" dirty="0" err="1"/>
              <a:t>v,w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定义了弧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v,w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的信息 </a:t>
            </a:r>
            <a:r>
              <a:rPr kumimoji="0" lang="en-US" altLang="zh-CN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16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304800" y="52388"/>
            <a:ext cx="11569337" cy="682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b="1" dirty="0"/>
              <a:t>基本操作</a:t>
            </a:r>
            <a:r>
              <a:rPr kumimoji="0" lang="en-US" altLang="zh-CN" b="1" dirty="0"/>
              <a:t>P</a:t>
            </a:r>
            <a:r>
              <a:rPr kumimoji="0" lang="zh-CN" altLang="en-US" b="1" dirty="0"/>
              <a:t>： 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b="1" dirty="0" err="1"/>
              <a:t>Create_Graph</a:t>
            </a:r>
            <a:r>
              <a:rPr kumimoji="0" lang="en-US" altLang="zh-CN" b="1" dirty="0"/>
              <a:t>() </a:t>
            </a:r>
            <a:r>
              <a:rPr kumimoji="0" lang="zh-CN" altLang="en-US" b="1" dirty="0"/>
              <a:t>： 图的创建操作</a:t>
            </a:r>
            <a:r>
              <a:rPr kumimoji="0" lang="zh-CN" altLang="en-US" b="1" dirty="0">
                <a:latin typeface="宋体" panose="02010600030101010101" pitchFamily="2" charset="-122"/>
              </a:rPr>
              <a:t>。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b="1" dirty="0"/>
              <a:t>初始条件：无。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b="1" dirty="0"/>
              <a:t>     操作结果：生成一个没有顶点的空图</a:t>
            </a:r>
            <a:r>
              <a:rPr kumimoji="0" lang="en-US" altLang="zh-CN" b="1" dirty="0"/>
              <a:t>G</a:t>
            </a:r>
            <a:r>
              <a:rPr kumimoji="0" lang="zh-CN" altLang="en-US" b="1" dirty="0"/>
              <a:t>。</a:t>
            </a:r>
            <a:r>
              <a:rPr kumimoji="0" lang="en-US" altLang="zh-CN" b="1" dirty="0" err="1"/>
              <a:t>GetVex</a:t>
            </a:r>
            <a:r>
              <a:rPr kumimoji="0" lang="en-US" altLang="zh-CN" b="1" dirty="0"/>
              <a:t>(G, v) </a:t>
            </a:r>
            <a:r>
              <a:rPr kumimoji="0" lang="zh-CN" altLang="en-US" b="1" dirty="0"/>
              <a:t>： 求图中的顶点</a:t>
            </a:r>
            <a:r>
              <a:rPr kumimoji="0" lang="en-US" altLang="zh-CN" b="1" dirty="0"/>
              <a:t>v</a:t>
            </a:r>
            <a:r>
              <a:rPr kumimoji="0" lang="zh-CN" altLang="en-US" b="1" dirty="0"/>
              <a:t>的值。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b="1" dirty="0"/>
              <a:t>初始条件：图</a:t>
            </a:r>
            <a:r>
              <a:rPr kumimoji="0" lang="en-US" altLang="zh-CN" b="1" dirty="0"/>
              <a:t>G</a:t>
            </a:r>
            <a:r>
              <a:rPr kumimoji="0" lang="zh-CN" altLang="en-US" b="1" dirty="0"/>
              <a:t>存在，</a:t>
            </a:r>
            <a:r>
              <a:rPr kumimoji="0" lang="en-US" altLang="zh-CN" b="1" dirty="0"/>
              <a:t>v</a:t>
            </a:r>
            <a:r>
              <a:rPr kumimoji="0" lang="zh-CN" altLang="en-US" b="1" dirty="0"/>
              <a:t>是图中的一个顶点。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b="1" dirty="0"/>
              <a:t>操作结果：生成一个没有顶点的空图</a:t>
            </a:r>
            <a:r>
              <a:rPr kumimoji="0" lang="en-US" altLang="zh-CN" b="1" dirty="0"/>
              <a:t>G</a:t>
            </a:r>
            <a:r>
              <a:rPr kumimoji="0" lang="zh-CN" altLang="en-US" b="1" dirty="0"/>
              <a:t>。</a:t>
            </a:r>
            <a:r>
              <a:rPr kumimoji="0" lang="zh-CN" altLang="en-US" b="1" dirty="0">
                <a:latin typeface="宋体" panose="02010600030101010101" pitchFamily="2" charset="-122"/>
                <a:ea typeface="Arial Unicode MS" pitchFamily="34" charset="-122"/>
              </a:rPr>
              <a:t> 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b="1" dirty="0" err="1" smtClean="0"/>
              <a:t>DFStraver</a:t>
            </a:r>
            <a:r>
              <a:rPr kumimoji="0" lang="en-US" altLang="zh-CN" b="1" dirty="0" smtClean="0"/>
              <a:t>(G,V</a:t>
            </a:r>
            <a:r>
              <a:rPr kumimoji="0" lang="en-US" altLang="zh-CN" b="1" dirty="0"/>
              <a:t>)</a:t>
            </a:r>
            <a:r>
              <a:rPr kumimoji="0" lang="zh-CN" altLang="en-US" b="1" dirty="0"/>
              <a:t>：从</a:t>
            </a:r>
            <a:r>
              <a:rPr kumimoji="0" lang="en-US" altLang="zh-CN" b="1" dirty="0"/>
              <a:t>v</a:t>
            </a:r>
            <a:r>
              <a:rPr kumimoji="0" lang="zh-CN" altLang="en-US" b="1" dirty="0"/>
              <a:t>出发对图</a:t>
            </a:r>
            <a:r>
              <a:rPr kumimoji="0" lang="en-US" altLang="zh-CN" b="1" dirty="0"/>
              <a:t>G</a:t>
            </a:r>
            <a:r>
              <a:rPr kumimoji="0" lang="zh-CN" altLang="en-US" b="1" dirty="0"/>
              <a:t>深度优先遍历。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b="1" dirty="0"/>
              <a:t>    初始条件：图</a:t>
            </a:r>
            <a:r>
              <a:rPr kumimoji="0" lang="en-US" altLang="zh-CN" b="1" dirty="0"/>
              <a:t>G</a:t>
            </a:r>
            <a:r>
              <a:rPr kumimoji="0" lang="zh-CN" altLang="en-US" b="1" dirty="0"/>
              <a:t>存在。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b="1" dirty="0"/>
              <a:t>    操作结果：对图</a:t>
            </a:r>
            <a:r>
              <a:rPr kumimoji="0" lang="en-US" altLang="zh-CN" b="1" dirty="0"/>
              <a:t>G</a:t>
            </a:r>
            <a:r>
              <a:rPr kumimoji="0" lang="zh-CN" altLang="en-US" b="1" dirty="0"/>
              <a:t>深度优先遍历，每个顶点访问且只访问一次</a:t>
            </a:r>
            <a:r>
              <a:rPr kumimoji="0" lang="zh-CN" altLang="en-US" b="1" dirty="0" smtClean="0"/>
              <a:t>。</a:t>
            </a:r>
            <a:endParaRPr kumimoji="0" lang="en-US" altLang="zh-CN" b="1" dirty="0" smtClean="0"/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b="1" dirty="0" err="1" smtClean="0"/>
              <a:t>BFStraver</a:t>
            </a:r>
            <a:r>
              <a:rPr kumimoji="0" lang="en-US" altLang="zh-CN" b="1" dirty="0" smtClean="0"/>
              <a:t>(G,V)</a:t>
            </a:r>
            <a:r>
              <a:rPr kumimoji="0" lang="zh-CN" altLang="en-US" b="1" dirty="0" smtClean="0"/>
              <a:t>：从</a:t>
            </a:r>
            <a:r>
              <a:rPr kumimoji="0" lang="en-US" altLang="zh-CN" b="1" dirty="0" smtClean="0"/>
              <a:t>v</a:t>
            </a:r>
            <a:r>
              <a:rPr kumimoji="0" lang="zh-CN" altLang="en-US" b="1" dirty="0" smtClean="0"/>
              <a:t>出发对图</a:t>
            </a:r>
            <a:r>
              <a:rPr kumimoji="0" lang="en-US" altLang="zh-CN" b="1" dirty="0" smtClean="0"/>
              <a:t>G</a:t>
            </a:r>
            <a:r>
              <a:rPr kumimoji="0" lang="zh-CN" altLang="en-US" b="1" dirty="0" smtClean="0"/>
              <a:t>广度优先遍历。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b="1" dirty="0" smtClean="0"/>
              <a:t>    初始条件：图</a:t>
            </a:r>
            <a:r>
              <a:rPr kumimoji="0" lang="en-US" altLang="zh-CN" b="1" dirty="0" smtClean="0"/>
              <a:t>G</a:t>
            </a:r>
            <a:r>
              <a:rPr kumimoji="0" lang="zh-CN" altLang="en-US" b="1" dirty="0" smtClean="0"/>
              <a:t>存在。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zh-CN" altLang="en-US" b="1" dirty="0" smtClean="0"/>
              <a:t>    操作结果：对图</a:t>
            </a:r>
            <a:r>
              <a:rPr kumimoji="0" lang="en-US" altLang="zh-CN" b="1" dirty="0" smtClean="0"/>
              <a:t>G</a:t>
            </a:r>
            <a:r>
              <a:rPr kumimoji="0" lang="zh-CN" altLang="en-US" b="1" dirty="0" smtClean="0"/>
              <a:t>广度优先遍历，每个顶点访问且只访问一次。</a:t>
            </a:r>
            <a:endParaRPr kumimoji="0" lang="en-US" altLang="zh-CN" b="1" dirty="0" smtClean="0"/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b="1" dirty="0" smtClean="0"/>
              <a:t>……                       //</a:t>
            </a:r>
            <a:endParaRPr kumimoji="0" lang="zh-CN" altLang="en-US" b="1" dirty="0" smtClean="0"/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2800" b="1" dirty="0" smtClean="0"/>
              <a:t>} ADT Graph </a:t>
            </a:r>
          </a:p>
        </p:txBody>
      </p:sp>
    </p:spTree>
    <p:extLst>
      <p:ext uri="{BB962C8B-B14F-4D97-AF65-F5344CB8AC3E}">
        <p14:creationId xmlns:p14="http://schemas.microsoft.com/office/powerpoint/2010/main" val="232993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0" y="138113"/>
            <a:ext cx="6019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>
                <a:latin typeface="Times New Roman" panose="02020603050405020304" pitchFamily="18" charset="0"/>
              </a:rPr>
              <a:t>7.2 </a:t>
            </a:r>
            <a:r>
              <a:rPr lang="en-US" altLang="zh-CN" sz="5400" b="1"/>
              <a:t> </a:t>
            </a:r>
            <a:r>
              <a:rPr lang="zh-CN" altLang="en-US" sz="5400" b="1">
                <a:ea typeface="楷体_GB2312" pitchFamily="49" charset="-122"/>
              </a:rPr>
              <a:t>图的存储结构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96976"/>
            <a:ext cx="11525250" cy="46085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</a:t>
            </a:r>
            <a:r>
              <a:rPr lang="zh-CN" altLang="en-US" b="1" dirty="0"/>
              <a:t>图的存储结构比较复杂</a:t>
            </a:r>
            <a:r>
              <a:rPr lang="zh-CN" altLang="en-US" b="1" dirty="0" smtClean="0"/>
              <a:t>，主要表现为：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◆ </a:t>
            </a:r>
            <a:r>
              <a:rPr lang="zh-CN" altLang="en-US" sz="2800" b="1" dirty="0" smtClean="0"/>
              <a:t>任意顶点之间可能存在联系，无法以数据元素在存储区中的物理位置来表示元素之间的关系。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◆ </a:t>
            </a:r>
            <a:r>
              <a:rPr lang="zh-CN" altLang="en-US" sz="2800" b="1" dirty="0" smtClean="0"/>
              <a:t>图中顶点的度不一样，有的可能相差很大，若按度数最大的顶点设计结构，则会浪费很多存储单元，反之按每个顶点自己的度设计不同的结构，又会影响操作。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图的常用的存储结构有：</a:t>
            </a:r>
            <a:r>
              <a:rPr lang="zh-CN" altLang="en-US" b="1" dirty="0">
                <a:solidFill>
                  <a:schemeClr val="folHlink"/>
                </a:solidFill>
              </a:rPr>
              <a:t>邻接矩阵</a:t>
            </a:r>
            <a:r>
              <a:rPr lang="zh-CN" altLang="en-US" b="1" dirty="0"/>
              <a:t>、</a:t>
            </a:r>
            <a:r>
              <a:rPr lang="zh-CN" altLang="en-US" b="1" dirty="0" smtClean="0">
                <a:solidFill>
                  <a:schemeClr val="folHlink"/>
                </a:solidFill>
              </a:rPr>
              <a:t>邻接（链）表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1"/>
                </a:solidFill>
              </a:rPr>
              <a:t>十字链表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1"/>
                </a:solidFill>
              </a:rPr>
              <a:t>邻接多重</a:t>
            </a:r>
            <a:r>
              <a:rPr lang="zh-CN" altLang="en-US" b="1" dirty="0" smtClean="0">
                <a:solidFill>
                  <a:schemeClr val="accent1"/>
                </a:solidFill>
              </a:rPr>
              <a:t>表。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       </a:t>
            </a:r>
            <a:r>
              <a:rPr lang="zh-CN" altLang="en-US" b="1" dirty="0" smtClean="0">
                <a:solidFill>
                  <a:srgbClr val="FF0000"/>
                </a:solidFill>
              </a:rPr>
              <a:t>（补充）一种图的存储结构：边表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8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63538"/>
            <a:ext cx="8153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7</a:t>
            </a:r>
            <a:r>
              <a:rPr lang="en-US" altLang="zh-CN" b="1" smtClean="0">
                <a:latin typeface="Times New Roman" panose="02020603050405020304" pitchFamily="18" charset="0"/>
              </a:rPr>
              <a:t>.2.1  </a:t>
            </a:r>
            <a:r>
              <a:rPr lang="zh-CN" altLang="en-US" b="1" smtClean="0">
                <a:ea typeface="楷体_GB2312" pitchFamily="49" charset="-122"/>
              </a:rPr>
              <a:t>邻接矩阵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zh-CN" altLang="en-US" b="1" smtClean="0">
                <a:ea typeface="楷体_GB2312" pitchFamily="49" charset="-122"/>
              </a:rPr>
              <a:t>数组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  <a:r>
              <a:rPr lang="zh-CN" altLang="en-US" b="1" smtClean="0">
                <a:ea typeface="楷体_GB2312" pitchFamily="49" charset="-122"/>
              </a:rPr>
              <a:t>表示法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95450"/>
            <a:ext cx="11068049" cy="32766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邻接矩阵基本方法</a:t>
            </a:r>
            <a:r>
              <a:rPr lang="zh-CN" altLang="en-US" b="1" dirty="0" smtClean="0"/>
              <a:t>：</a:t>
            </a:r>
            <a:r>
              <a:rPr lang="zh-CN" altLang="en-US" b="1" dirty="0"/>
              <a:t>对于有</a:t>
            </a:r>
            <a:r>
              <a:rPr lang="en-US" altLang="zh-CN" b="1" dirty="0"/>
              <a:t>n</a:t>
            </a:r>
            <a:r>
              <a:rPr lang="zh-CN" altLang="en-US" b="1" dirty="0"/>
              <a:t>个顶点的图，用一维数组</a:t>
            </a:r>
            <a:r>
              <a:rPr lang="en-US" altLang="zh-CN" b="1" dirty="0" err="1"/>
              <a:t>vexs</a:t>
            </a:r>
            <a:r>
              <a:rPr lang="en-US" altLang="zh-CN" b="1" dirty="0"/>
              <a:t>[n]</a:t>
            </a:r>
            <a:r>
              <a:rPr lang="zh-CN" altLang="en-US" b="1" dirty="0"/>
              <a:t>存储顶点信息，用二维数组</a:t>
            </a:r>
            <a:r>
              <a:rPr lang="en-US" altLang="zh-CN" b="1" dirty="0"/>
              <a:t>A[n][n]</a:t>
            </a:r>
            <a:r>
              <a:rPr lang="zh-CN" altLang="en-US" b="1" dirty="0"/>
              <a:t>存储顶点之间关系的信息。该二维数组称为</a:t>
            </a:r>
            <a:r>
              <a:rPr lang="zh-CN" altLang="en-US" b="1" dirty="0">
                <a:solidFill>
                  <a:schemeClr val="folHlink"/>
                </a:solidFill>
              </a:rPr>
              <a:t>邻接矩阵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在</a:t>
            </a:r>
            <a:r>
              <a:rPr lang="zh-CN" altLang="en-US" b="1" dirty="0"/>
              <a:t>邻接矩阵中，以顶点在</a:t>
            </a:r>
            <a:r>
              <a:rPr lang="en-US" altLang="zh-CN" b="1" dirty="0" err="1"/>
              <a:t>vexs</a:t>
            </a:r>
            <a:r>
              <a:rPr lang="zh-CN" altLang="en-US" b="1" dirty="0"/>
              <a:t>数组中的下标代表顶点，邻接矩阵中的元素</a:t>
            </a:r>
            <a:r>
              <a:rPr lang="en-US" altLang="zh-CN" b="1" dirty="0"/>
              <a:t>A[</a:t>
            </a:r>
            <a:r>
              <a:rPr lang="en-US" altLang="zh-CN" b="1" dirty="0" err="1"/>
              <a:t>i</a:t>
            </a:r>
            <a:r>
              <a:rPr lang="en-US" altLang="zh-CN" b="1" dirty="0"/>
              <a:t>][j]</a:t>
            </a:r>
            <a:r>
              <a:rPr lang="zh-CN" altLang="en-US" b="1" dirty="0"/>
              <a:t>存放的是顶点</a:t>
            </a:r>
            <a:r>
              <a:rPr lang="en-US" altLang="zh-CN" b="1" dirty="0" err="1"/>
              <a:t>i</a:t>
            </a:r>
            <a:r>
              <a:rPr lang="zh-CN" altLang="en-US" b="1" dirty="0"/>
              <a:t>到顶点</a:t>
            </a:r>
            <a:r>
              <a:rPr lang="en-US" altLang="zh-CN" b="1" dirty="0"/>
              <a:t>j</a:t>
            </a:r>
            <a:r>
              <a:rPr lang="zh-CN" altLang="en-US" b="1" dirty="0"/>
              <a:t>之间关系的信息。</a:t>
            </a:r>
          </a:p>
        </p:txBody>
      </p:sp>
    </p:spTree>
    <p:extLst>
      <p:ext uri="{BB962C8B-B14F-4D97-AF65-F5344CB8AC3E}">
        <p14:creationId xmlns:p14="http://schemas.microsoft.com/office/powerpoint/2010/main" val="112244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6051"/>
            <a:ext cx="11239499" cy="2562225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1  </a:t>
            </a:r>
            <a:r>
              <a:rPr lang="zh-CN" altLang="en-US" sz="4000" b="1" dirty="0">
                <a:solidFill>
                  <a:schemeClr val="tx2"/>
                </a:solidFill>
                <a:ea typeface="楷体_GB2312" pitchFamily="49" charset="-122"/>
              </a:rPr>
              <a:t>无向图的数组表示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chemeClr val="folHlink"/>
                </a:solidFill>
              </a:rPr>
              <a:t>(1)  </a:t>
            </a:r>
            <a:r>
              <a:rPr lang="zh-CN" altLang="en-US" sz="3600" b="1" dirty="0">
                <a:solidFill>
                  <a:schemeClr val="folHlink"/>
                </a:solidFill>
              </a:rPr>
              <a:t>无权图的邻接矩阵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  </a:t>
            </a:r>
            <a:r>
              <a:rPr lang="zh-CN" altLang="en-US" b="1" dirty="0"/>
              <a:t>无向无权图</a:t>
            </a:r>
            <a:r>
              <a:rPr lang="en-US" altLang="zh-CN" b="1" dirty="0"/>
              <a:t>G=(V</a:t>
            </a:r>
            <a:r>
              <a:rPr lang="zh-CN" altLang="en-US" b="1" dirty="0"/>
              <a:t>，</a:t>
            </a:r>
            <a:r>
              <a:rPr lang="en-US" altLang="zh-CN" b="1" dirty="0"/>
              <a:t>E)</a:t>
            </a:r>
            <a:r>
              <a:rPr lang="zh-CN" altLang="en-US" b="1" dirty="0"/>
              <a:t>有</a:t>
            </a:r>
            <a:r>
              <a:rPr lang="en-US" altLang="zh-CN" b="1" dirty="0"/>
              <a:t>n(n≧1)</a:t>
            </a:r>
            <a:r>
              <a:rPr lang="zh-CN" altLang="en-US" b="1" dirty="0"/>
              <a:t>个顶点，其邻接矩阵是</a:t>
            </a:r>
            <a:r>
              <a:rPr lang="en-US" altLang="zh-CN" b="1" dirty="0"/>
              <a:t>n</a:t>
            </a:r>
            <a:r>
              <a:rPr lang="zh-CN" altLang="en-US" b="1" dirty="0"/>
              <a:t>阶对称方阵，如图</a:t>
            </a:r>
            <a:r>
              <a:rPr lang="en-US" altLang="zh-CN" b="1" dirty="0"/>
              <a:t>7-5</a:t>
            </a:r>
            <a:r>
              <a:rPr lang="zh-CN" altLang="en-US" b="1" dirty="0"/>
              <a:t>所示。其元素的定义如下：</a:t>
            </a:r>
          </a:p>
        </p:txBody>
      </p:sp>
      <p:grpSp>
        <p:nvGrpSpPr>
          <p:cNvPr id="532483" name="Group 3"/>
          <p:cNvGrpSpPr>
            <a:grpSpLocks/>
          </p:cNvGrpSpPr>
          <p:nvPr/>
        </p:nvGrpSpPr>
        <p:grpSpPr bwMode="auto">
          <a:xfrm>
            <a:off x="2208213" y="2852738"/>
            <a:ext cx="6551612" cy="3613150"/>
            <a:chOff x="431" y="1797"/>
            <a:chExt cx="4127" cy="2276"/>
          </a:xfrm>
        </p:grpSpPr>
        <p:grpSp>
          <p:nvGrpSpPr>
            <p:cNvPr id="532484" name="Group 4"/>
            <p:cNvGrpSpPr>
              <a:grpSpLocks/>
            </p:cNvGrpSpPr>
            <p:nvPr/>
          </p:nvGrpSpPr>
          <p:grpSpPr bwMode="auto">
            <a:xfrm>
              <a:off x="431" y="1797"/>
              <a:ext cx="4127" cy="631"/>
              <a:chOff x="114" y="2160"/>
              <a:chExt cx="4127" cy="631"/>
            </a:xfrm>
          </p:grpSpPr>
          <p:sp>
            <p:nvSpPr>
              <p:cNvPr id="532521" name="Rectangle 5"/>
              <p:cNvSpPr>
                <a:spLocks noChangeArrowheads="1"/>
              </p:cNvSpPr>
              <p:nvPr/>
            </p:nvSpPr>
            <p:spPr bwMode="auto">
              <a:xfrm>
                <a:off x="1021" y="2160"/>
                <a:ext cx="312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1   </a:t>
                </a:r>
                <a:r>
                  <a:rPr lang="zh-CN" altLang="en-US" sz="2800" b="1"/>
                  <a:t>若</a:t>
                </a:r>
                <a:r>
                  <a:rPr lang="en-US" altLang="zh-CN" sz="2800" b="1"/>
                  <a:t>(v</a:t>
                </a:r>
                <a:r>
                  <a:rPr lang="en-US" altLang="zh-CN" sz="2800" b="1" baseline="-18000"/>
                  <a:t>i</a:t>
                </a:r>
                <a:r>
                  <a:rPr lang="en-US" altLang="zh-CN" sz="2800" b="1"/>
                  <a:t> , v</a:t>
                </a:r>
                <a:r>
                  <a:rPr lang="en-US" altLang="zh-CN" sz="2800" b="1" baseline="-18000"/>
                  <a:t>j</a:t>
                </a:r>
                <a:r>
                  <a:rPr lang="en-US" altLang="zh-CN" sz="2800" b="1"/>
                  <a:t>)</a:t>
                </a:r>
                <a:r>
                  <a:rPr lang="en-US" altLang="zh-CN" sz="2800" b="1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800" b="1">
                    <a:ea typeface="Arial Unicode MS" pitchFamily="34" charset="-122"/>
                  </a:rPr>
                  <a:t>E</a:t>
                </a:r>
                <a:r>
                  <a:rPr lang="zh-CN" altLang="en-US" sz="2800" b="1"/>
                  <a:t>，即</a:t>
                </a:r>
                <a:r>
                  <a:rPr lang="en-US" altLang="zh-CN" sz="2800" b="1"/>
                  <a:t>v</a:t>
                </a:r>
                <a:r>
                  <a:rPr lang="en-US" altLang="zh-CN" sz="2800" b="1" baseline="-18000"/>
                  <a:t>i</a:t>
                </a:r>
                <a:r>
                  <a:rPr lang="en-US" altLang="zh-CN" sz="2800" b="1"/>
                  <a:t> , v</a:t>
                </a:r>
                <a:r>
                  <a:rPr lang="en-US" altLang="zh-CN" sz="2800" b="1" baseline="-18000"/>
                  <a:t>j</a:t>
                </a:r>
                <a:r>
                  <a:rPr lang="zh-CN" altLang="en-US" sz="2800" b="1"/>
                  <a:t>邻接</a:t>
                </a:r>
              </a:p>
            </p:txBody>
          </p:sp>
          <p:sp>
            <p:nvSpPr>
              <p:cNvPr id="532522" name="Rectangle 6"/>
              <p:cNvSpPr>
                <a:spLocks noChangeArrowheads="1"/>
              </p:cNvSpPr>
              <p:nvPr/>
            </p:nvSpPr>
            <p:spPr bwMode="auto">
              <a:xfrm>
                <a:off x="1021" y="2496"/>
                <a:ext cx="322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0   </a:t>
                </a:r>
                <a:r>
                  <a:rPr lang="zh-CN" altLang="en-US" sz="2800" b="1" dirty="0"/>
                  <a:t>若</a:t>
                </a:r>
                <a:r>
                  <a:rPr lang="en-US" altLang="zh-CN" sz="2800" b="1" dirty="0"/>
                  <a:t>(v</a:t>
                </a:r>
                <a:r>
                  <a:rPr lang="en-US" altLang="zh-CN" sz="2800" b="1" baseline="-18000" dirty="0"/>
                  <a:t>i</a:t>
                </a:r>
                <a:r>
                  <a:rPr lang="en-US" altLang="zh-CN" sz="2800" b="1" dirty="0"/>
                  <a:t> , </a:t>
                </a:r>
                <a:r>
                  <a:rPr lang="en-US" altLang="zh-CN" sz="2800" b="1" dirty="0" err="1"/>
                  <a:t>v</a:t>
                </a:r>
                <a:r>
                  <a:rPr lang="en-US" altLang="zh-CN" sz="2800" b="1" baseline="-18000" dirty="0" err="1"/>
                  <a:t>j</a:t>
                </a:r>
                <a:r>
                  <a:rPr lang="en-US" altLang="zh-CN" sz="2800" b="1" dirty="0"/>
                  <a:t>)</a:t>
                </a:r>
                <a:r>
                  <a:rPr lang="en-US" altLang="zh-CN" sz="2800" b="1" dirty="0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800" b="1" dirty="0">
                    <a:ea typeface="Arial Unicode MS" pitchFamily="34" charset="-122"/>
                  </a:rPr>
                  <a:t>E</a:t>
                </a:r>
                <a:r>
                  <a:rPr lang="zh-CN" altLang="en-US" sz="2800" b="1" dirty="0"/>
                  <a:t>，即</a:t>
                </a:r>
                <a:r>
                  <a:rPr lang="en-US" altLang="zh-CN" sz="2800" b="1" dirty="0"/>
                  <a:t>v</a:t>
                </a:r>
                <a:r>
                  <a:rPr lang="en-US" altLang="zh-CN" sz="2800" b="1" baseline="-18000" dirty="0"/>
                  <a:t>i</a:t>
                </a:r>
                <a:r>
                  <a:rPr lang="en-US" altLang="zh-CN" sz="2800" b="1" dirty="0"/>
                  <a:t> , </a:t>
                </a:r>
                <a:r>
                  <a:rPr lang="en-US" altLang="zh-CN" sz="2800" b="1" dirty="0" err="1"/>
                  <a:t>v</a:t>
                </a:r>
                <a:r>
                  <a:rPr lang="en-US" altLang="zh-CN" sz="2800" b="1" baseline="-18000" dirty="0" err="1"/>
                  <a:t>j</a:t>
                </a:r>
                <a:r>
                  <a:rPr lang="zh-CN" altLang="en-US" sz="2800" b="1" dirty="0"/>
                  <a:t>不邻接</a:t>
                </a:r>
              </a:p>
            </p:txBody>
          </p:sp>
          <p:sp>
            <p:nvSpPr>
              <p:cNvPr id="532523" name="Rectangle 7"/>
              <p:cNvSpPr>
                <a:spLocks noChangeArrowheads="1"/>
              </p:cNvSpPr>
              <p:nvPr/>
            </p:nvSpPr>
            <p:spPr bwMode="auto">
              <a:xfrm>
                <a:off x="114" y="2328"/>
                <a:ext cx="74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A[i][j]=</a:t>
                </a:r>
              </a:p>
            </p:txBody>
          </p:sp>
          <p:sp>
            <p:nvSpPr>
              <p:cNvPr id="532524" name="AutoShape 8"/>
              <p:cNvSpPr>
                <a:spLocks/>
              </p:cNvSpPr>
              <p:nvPr/>
            </p:nvSpPr>
            <p:spPr bwMode="auto">
              <a:xfrm>
                <a:off x="928" y="2208"/>
                <a:ext cx="91" cy="499"/>
              </a:xfrm>
              <a:prstGeom prst="leftBrace">
                <a:avLst>
                  <a:gd name="adj1" fmla="val 4569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2485" name="Group 9"/>
            <p:cNvGrpSpPr>
              <a:grpSpLocks/>
            </p:cNvGrpSpPr>
            <p:nvPr/>
          </p:nvGrpSpPr>
          <p:grpSpPr bwMode="auto">
            <a:xfrm>
              <a:off x="703" y="2523"/>
              <a:ext cx="3514" cy="1550"/>
              <a:chOff x="1610" y="2636"/>
              <a:chExt cx="3514" cy="1550"/>
            </a:xfrm>
          </p:grpSpPr>
          <p:grpSp>
            <p:nvGrpSpPr>
              <p:cNvPr id="532487" name="Group 10"/>
              <p:cNvGrpSpPr>
                <a:grpSpLocks/>
              </p:cNvGrpSpPr>
              <p:nvPr/>
            </p:nvGrpSpPr>
            <p:grpSpPr bwMode="auto">
              <a:xfrm>
                <a:off x="1610" y="2931"/>
                <a:ext cx="907" cy="975"/>
                <a:chOff x="1610" y="2931"/>
                <a:chExt cx="907" cy="975"/>
              </a:xfrm>
            </p:grpSpPr>
            <p:sp>
              <p:nvSpPr>
                <p:cNvPr id="532509" name="Rectangle 11"/>
                <p:cNvSpPr>
                  <a:spLocks noChangeArrowheads="1"/>
                </p:cNvSpPr>
                <p:nvPr/>
              </p:nvSpPr>
              <p:spPr bwMode="auto">
                <a:xfrm>
                  <a:off x="1610" y="3702"/>
                  <a:ext cx="907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(a)   </a:t>
                  </a:r>
                  <a:r>
                    <a:rPr lang="zh-CN" altLang="en-US" sz="2000" b="1"/>
                    <a:t>无向图</a:t>
                  </a:r>
                  <a:r>
                    <a:rPr lang="zh-CN" altLang="en-US" sz="2000"/>
                    <a:t> </a:t>
                  </a:r>
                </a:p>
              </p:txBody>
            </p:sp>
            <p:grpSp>
              <p:nvGrpSpPr>
                <p:cNvPr id="532510" name="Group 12"/>
                <p:cNvGrpSpPr>
                  <a:grpSpLocks/>
                </p:cNvGrpSpPr>
                <p:nvPr/>
              </p:nvGrpSpPr>
              <p:grpSpPr bwMode="auto">
                <a:xfrm>
                  <a:off x="1655" y="2931"/>
                  <a:ext cx="816" cy="688"/>
                  <a:chOff x="3552" y="2056"/>
                  <a:chExt cx="816" cy="688"/>
                </a:xfrm>
              </p:grpSpPr>
              <p:sp>
                <p:nvSpPr>
                  <p:cNvPr id="53251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056"/>
                    <a:ext cx="246" cy="22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a</a:t>
                    </a:r>
                  </a:p>
                </p:txBody>
              </p:sp>
              <p:sp>
                <p:nvSpPr>
                  <p:cNvPr id="53251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569" y="2523"/>
                    <a:ext cx="246" cy="22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b</a:t>
                    </a:r>
                  </a:p>
                </p:txBody>
              </p:sp>
              <p:sp>
                <p:nvSpPr>
                  <p:cNvPr id="53251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122" y="2515"/>
                    <a:ext cx="246" cy="22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c</a:t>
                    </a:r>
                  </a:p>
                </p:txBody>
              </p:sp>
              <p:sp>
                <p:nvSpPr>
                  <p:cNvPr id="53251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112" y="2056"/>
                    <a:ext cx="246" cy="22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d</a:t>
                    </a:r>
                  </a:p>
                </p:txBody>
              </p:sp>
              <p:sp>
                <p:nvSpPr>
                  <p:cNvPr id="53251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687" y="2282"/>
                    <a:ext cx="0" cy="24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51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241" y="2282"/>
                    <a:ext cx="0" cy="24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51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766" y="2235"/>
                    <a:ext cx="380" cy="3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51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798" y="2157"/>
                    <a:ext cx="31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5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814" y="2640"/>
                    <a:ext cx="31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52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6" y="2243"/>
                    <a:ext cx="336" cy="33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32488" name="Rectangle 23"/>
              <p:cNvSpPr>
                <a:spLocks noChangeArrowheads="1"/>
              </p:cNvSpPr>
              <p:nvPr/>
            </p:nvSpPr>
            <p:spPr bwMode="auto">
              <a:xfrm>
                <a:off x="2290" y="3982"/>
                <a:ext cx="2178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图</a:t>
                </a:r>
                <a:r>
                  <a:rPr lang="en-US" altLang="zh-CN" sz="2000" b="1"/>
                  <a:t>7-5  </a:t>
                </a:r>
                <a:r>
                  <a:rPr lang="zh-CN" altLang="en-US" sz="2000" b="1"/>
                  <a:t>无向无权图的数组存储</a:t>
                </a:r>
              </a:p>
            </p:txBody>
          </p:sp>
          <p:grpSp>
            <p:nvGrpSpPr>
              <p:cNvPr id="532489" name="Group 24"/>
              <p:cNvGrpSpPr>
                <a:grpSpLocks/>
              </p:cNvGrpSpPr>
              <p:nvPr/>
            </p:nvGrpSpPr>
            <p:grpSpPr bwMode="auto">
              <a:xfrm>
                <a:off x="2653" y="2636"/>
                <a:ext cx="1043" cy="1270"/>
                <a:chOff x="2653" y="2636"/>
                <a:chExt cx="1043" cy="1270"/>
              </a:xfrm>
            </p:grpSpPr>
            <p:sp>
              <p:nvSpPr>
                <p:cNvPr id="532501" name="Rectangle 25"/>
                <p:cNvSpPr>
                  <a:spLocks noChangeArrowheads="1"/>
                </p:cNvSpPr>
                <p:nvPr/>
              </p:nvSpPr>
              <p:spPr bwMode="auto">
                <a:xfrm>
                  <a:off x="2653" y="3702"/>
                  <a:ext cx="104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(b)   </a:t>
                  </a:r>
                  <a:r>
                    <a:rPr lang="zh-CN" altLang="en-US" sz="2000" b="1"/>
                    <a:t>顶点矩阵</a:t>
                  </a:r>
                </a:p>
              </p:txBody>
            </p:sp>
            <p:grpSp>
              <p:nvGrpSpPr>
                <p:cNvPr id="532502" name="Group 26"/>
                <p:cNvGrpSpPr>
                  <a:grpSpLocks/>
                </p:cNvGrpSpPr>
                <p:nvPr/>
              </p:nvGrpSpPr>
              <p:grpSpPr bwMode="auto">
                <a:xfrm>
                  <a:off x="2971" y="2636"/>
                  <a:ext cx="453" cy="976"/>
                  <a:chOff x="1691" y="2768"/>
                  <a:chExt cx="453" cy="976"/>
                </a:xfrm>
              </p:grpSpPr>
              <p:sp>
                <p:nvSpPr>
                  <p:cNvPr id="53250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691" y="2768"/>
                    <a:ext cx="453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vexs</a:t>
                    </a:r>
                  </a:p>
                </p:txBody>
              </p:sp>
              <p:grpSp>
                <p:nvGrpSpPr>
                  <p:cNvPr id="53250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749" y="3008"/>
                    <a:ext cx="366" cy="736"/>
                    <a:chOff x="1749" y="2832"/>
                    <a:chExt cx="366" cy="736"/>
                  </a:xfrm>
                </p:grpSpPr>
                <p:sp>
                  <p:nvSpPr>
                    <p:cNvPr id="53250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9" y="2832"/>
                      <a:ext cx="363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/>
                        <a:t>a</a:t>
                      </a:r>
                    </a:p>
                  </p:txBody>
                </p:sp>
                <p:sp>
                  <p:nvSpPr>
                    <p:cNvPr id="53250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3019"/>
                      <a:ext cx="363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/>
                        <a:t>b</a:t>
                      </a:r>
                    </a:p>
                  </p:txBody>
                </p:sp>
                <p:sp>
                  <p:nvSpPr>
                    <p:cNvPr id="53250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3203"/>
                      <a:ext cx="363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/>
                        <a:t>c</a:t>
                      </a:r>
                    </a:p>
                  </p:txBody>
                </p:sp>
                <p:sp>
                  <p:nvSpPr>
                    <p:cNvPr id="53250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3387"/>
                      <a:ext cx="363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/>
                        <a:t>d</a:t>
                      </a:r>
                    </a:p>
                  </p:txBody>
                </p:sp>
              </p:grpSp>
            </p:grpSp>
          </p:grpSp>
          <p:grpSp>
            <p:nvGrpSpPr>
              <p:cNvPr id="532490" name="Group 33"/>
              <p:cNvGrpSpPr>
                <a:grpSpLocks/>
              </p:cNvGrpSpPr>
              <p:nvPr/>
            </p:nvGrpSpPr>
            <p:grpSpPr bwMode="auto">
              <a:xfrm>
                <a:off x="4059" y="2704"/>
                <a:ext cx="1065" cy="1157"/>
                <a:chOff x="4059" y="2704"/>
                <a:chExt cx="1065" cy="1157"/>
              </a:xfrm>
            </p:grpSpPr>
            <p:grpSp>
              <p:nvGrpSpPr>
                <p:cNvPr id="532491" name="Group 34"/>
                <p:cNvGrpSpPr>
                  <a:grpSpLocks/>
                </p:cNvGrpSpPr>
                <p:nvPr/>
              </p:nvGrpSpPr>
              <p:grpSpPr bwMode="auto">
                <a:xfrm>
                  <a:off x="4098" y="2704"/>
                  <a:ext cx="1005" cy="912"/>
                  <a:chOff x="4503" y="2784"/>
                  <a:chExt cx="1005" cy="912"/>
                </a:xfrm>
              </p:grpSpPr>
              <p:sp>
                <p:nvSpPr>
                  <p:cNvPr id="53249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880"/>
                    <a:ext cx="816" cy="768"/>
                  </a:xfrm>
                  <a:prstGeom prst="line">
                    <a:avLst/>
                  </a:prstGeom>
                  <a:noFill/>
                  <a:ln w="28575">
                    <a:solidFill>
                      <a:srgbClr val="FF1F1F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3249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503" y="2784"/>
                    <a:ext cx="1005" cy="912"/>
                    <a:chOff x="1200" y="2832"/>
                    <a:chExt cx="1005" cy="912"/>
                  </a:xfrm>
                </p:grpSpPr>
                <p:sp>
                  <p:nvSpPr>
                    <p:cNvPr id="532495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832"/>
                      <a:ext cx="88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0   1   1   1</a:t>
                      </a:r>
                    </a:p>
                  </p:txBody>
                </p:sp>
                <p:sp>
                  <p:nvSpPr>
                    <p:cNvPr id="532496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3072"/>
                      <a:ext cx="88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1   0   1   1</a:t>
                      </a:r>
                    </a:p>
                  </p:txBody>
                </p:sp>
                <p:sp>
                  <p:nvSpPr>
                    <p:cNvPr id="532497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3300"/>
                      <a:ext cx="88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1   1   0   1</a:t>
                      </a:r>
                    </a:p>
                  </p:txBody>
                </p:sp>
                <p:sp>
                  <p:nvSpPr>
                    <p:cNvPr id="532498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3540"/>
                      <a:ext cx="88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1   1   1   0</a:t>
                      </a:r>
                    </a:p>
                  </p:txBody>
                </p:sp>
                <p:sp>
                  <p:nvSpPr>
                    <p:cNvPr id="532499" name="AutoShape 41"/>
                    <p:cNvSpPr>
                      <a:spLocks/>
                    </p:cNvSpPr>
                    <p:nvPr/>
                  </p:nvSpPr>
                  <p:spPr bwMode="auto">
                    <a:xfrm>
                      <a:off x="1200" y="2856"/>
                      <a:ext cx="45" cy="884"/>
                    </a:xfrm>
                    <a:prstGeom prst="leftBracket">
                      <a:avLst>
                        <a:gd name="adj" fmla="val 163704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532500" name="AutoShape 42"/>
                    <p:cNvSpPr>
                      <a:spLocks/>
                    </p:cNvSpPr>
                    <p:nvPr/>
                  </p:nvSpPr>
                  <p:spPr bwMode="auto">
                    <a:xfrm>
                      <a:off x="2160" y="2856"/>
                      <a:ext cx="45" cy="884"/>
                    </a:xfrm>
                    <a:prstGeom prst="rightBracket">
                      <a:avLst>
                        <a:gd name="adj" fmla="val 163704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</p:grpSp>
            <p:sp>
              <p:nvSpPr>
                <p:cNvPr id="532492" name="Rectangle 43"/>
                <p:cNvSpPr>
                  <a:spLocks noChangeArrowheads="1"/>
                </p:cNvSpPr>
                <p:nvPr/>
              </p:nvSpPr>
              <p:spPr bwMode="auto">
                <a:xfrm>
                  <a:off x="4059" y="3657"/>
                  <a:ext cx="1065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(c)   </a:t>
                  </a:r>
                  <a:r>
                    <a:rPr lang="zh-CN" altLang="en-US" sz="2000" b="1"/>
                    <a:t>邻接矩阵</a:t>
                  </a:r>
                </a:p>
              </p:txBody>
            </p:sp>
          </p:grpSp>
        </p:grpSp>
        <p:sp>
          <p:nvSpPr>
            <p:cNvPr id="532486" name="Line 44"/>
            <p:cNvSpPr>
              <a:spLocks noChangeShapeType="1"/>
            </p:cNvSpPr>
            <p:nvPr/>
          </p:nvSpPr>
          <p:spPr bwMode="auto">
            <a:xfrm flipH="1">
              <a:off x="2600" y="2221"/>
              <a:ext cx="45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92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333376" y="419894"/>
            <a:ext cx="11506199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623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folHlink"/>
                </a:solidFill>
              </a:rPr>
              <a:t>(2)  </a:t>
            </a:r>
            <a:r>
              <a:rPr lang="zh-CN" altLang="en-US" sz="3600" b="1" dirty="0">
                <a:solidFill>
                  <a:schemeClr val="folHlink"/>
                </a:solidFill>
              </a:rPr>
              <a:t>带权图的邻接矩阵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/>
              <a:t>       </a:t>
            </a:r>
            <a:r>
              <a:rPr lang="zh-CN" altLang="en-US" sz="2800" b="1" dirty="0"/>
              <a:t>无向带权图</a:t>
            </a:r>
            <a:r>
              <a:rPr lang="en-US" altLang="zh-CN" sz="2800" b="1" dirty="0"/>
              <a:t>G=(V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E) </a:t>
            </a:r>
            <a:r>
              <a:rPr lang="zh-CN" altLang="en-US" sz="2800" b="1" dirty="0"/>
              <a:t>的邻接矩阵如图</a:t>
            </a:r>
            <a:r>
              <a:rPr lang="en-US" altLang="zh-CN" sz="2800" b="1" dirty="0"/>
              <a:t>7-6</a:t>
            </a:r>
            <a:r>
              <a:rPr lang="zh-CN" altLang="en-US" sz="2800" b="1" dirty="0"/>
              <a:t>所示。其元素的定义如下：</a:t>
            </a:r>
          </a:p>
        </p:txBody>
      </p:sp>
      <p:grpSp>
        <p:nvGrpSpPr>
          <p:cNvPr id="533507" name="Group 3"/>
          <p:cNvGrpSpPr>
            <a:grpSpLocks/>
          </p:cNvGrpSpPr>
          <p:nvPr/>
        </p:nvGrpSpPr>
        <p:grpSpPr bwMode="auto">
          <a:xfrm>
            <a:off x="1916114" y="2078038"/>
            <a:ext cx="8066087" cy="3871912"/>
            <a:chOff x="247" y="1309"/>
            <a:chExt cx="5081" cy="2439"/>
          </a:xfrm>
        </p:grpSpPr>
        <p:sp>
          <p:nvSpPr>
            <p:cNvPr id="533508" name="Rectangle 4"/>
            <p:cNvSpPr>
              <a:spLocks noChangeArrowheads="1"/>
            </p:cNvSpPr>
            <p:nvPr/>
          </p:nvSpPr>
          <p:spPr bwMode="auto">
            <a:xfrm>
              <a:off x="579" y="3172"/>
              <a:ext cx="113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(a)  </a:t>
              </a:r>
              <a:r>
                <a:rPr lang="zh-CN" altLang="en-US" sz="2000" b="1"/>
                <a:t>带权无向图</a:t>
              </a:r>
              <a:r>
                <a:rPr lang="zh-CN" altLang="en-US" sz="2000"/>
                <a:t> </a:t>
              </a:r>
            </a:p>
          </p:txBody>
        </p:sp>
        <p:sp>
          <p:nvSpPr>
            <p:cNvPr id="533509" name="Rectangle 5"/>
            <p:cNvSpPr>
              <a:spLocks noChangeArrowheads="1"/>
            </p:cNvSpPr>
            <p:nvPr/>
          </p:nvSpPr>
          <p:spPr bwMode="auto">
            <a:xfrm>
              <a:off x="2067" y="3304"/>
              <a:ext cx="104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(b)   </a:t>
              </a:r>
              <a:r>
                <a:rPr lang="zh-CN" altLang="en-US" sz="2000" b="1"/>
                <a:t>顶点矩阵</a:t>
              </a:r>
            </a:p>
          </p:txBody>
        </p:sp>
        <p:sp>
          <p:nvSpPr>
            <p:cNvPr id="533510" name="Rectangle 6"/>
            <p:cNvSpPr>
              <a:spLocks noChangeArrowheads="1"/>
            </p:cNvSpPr>
            <p:nvPr/>
          </p:nvSpPr>
          <p:spPr bwMode="auto">
            <a:xfrm>
              <a:off x="1683" y="3544"/>
              <a:ext cx="213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7-6  </a:t>
              </a:r>
              <a:r>
                <a:rPr lang="zh-CN" altLang="en-US" sz="2000" b="1"/>
                <a:t>无向带权图的数组存储</a:t>
              </a:r>
            </a:p>
          </p:txBody>
        </p:sp>
        <p:sp>
          <p:nvSpPr>
            <p:cNvPr id="533511" name="Rectangle 7"/>
            <p:cNvSpPr>
              <a:spLocks noChangeArrowheads="1"/>
            </p:cNvSpPr>
            <p:nvPr/>
          </p:nvSpPr>
          <p:spPr bwMode="auto">
            <a:xfrm>
              <a:off x="3642" y="3304"/>
              <a:ext cx="106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(c)   </a:t>
              </a:r>
              <a:r>
                <a:rPr lang="zh-CN" altLang="en-US" sz="2000" b="1"/>
                <a:t>邻接矩阵</a:t>
              </a:r>
            </a:p>
          </p:txBody>
        </p:sp>
        <p:grpSp>
          <p:nvGrpSpPr>
            <p:cNvPr id="533512" name="Group 8"/>
            <p:cNvGrpSpPr>
              <a:grpSpLocks/>
            </p:cNvGrpSpPr>
            <p:nvPr/>
          </p:nvGrpSpPr>
          <p:grpSpPr bwMode="auto">
            <a:xfrm>
              <a:off x="483" y="2164"/>
              <a:ext cx="1440" cy="840"/>
              <a:chOff x="928" y="2256"/>
              <a:chExt cx="1440" cy="840"/>
            </a:xfrm>
          </p:grpSpPr>
          <p:sp>
            <p:nvSpPr>
              <p:cNvPr id="533535" name="Rectangle 9"/>
              <p:cNvSpPr>
                <a:spLocks noChangeArrowheads="1"/>
              </p:cNvSpPr>
              <p:nvPr/>
            </p:nvSpPr>
            <p:spPr bwMode="auto">
              <a:xfrm>
                <a:off x="1920" y="2344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533536" name="Rectangle 10"/>
              <p:cNvSpPr>
                <a:spLocks noChangeArrowheads="1"/>
              </p:cNvSpPr>
              <p:nvPr/>
            </p:nvSpPr>
            <p:spPr bwMode="auto">
              <a:xfrm>
                <a:off x="1867" y="2696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5</a:t>
                </a:r>
              </a:p>
            </p:txBody>
          </p:sp>
          <p:sp>
            <p:nvSpPr>
              <p:cNvPr id="533537" name="Rectangle 11"/>
              <p:cNvSpPr>
                <a:spLocks noChangeArrowheads="1"/>
              </p:cNvSpPr>
              <p:nvPr/>
            </p:nvSpPr>
            <p:spPr bwMode="auto">
              <a:xfrm>
                <a:off x="1584" y="2648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  <p:sp>
            <p:nvSpPr>
              <p:cNvPr id="533538" name="Rectangle 12"/>
              <p:cNvSpPr>
                <a:spLocks noChangeArrowheads="1"/>
              </p:cNvSpPr>
              <p:nvPr/>
            </p:nvSpPr>
            <p:spPr bwMode="auto">
              <a:xfrm>
                <a:off x="1312" y="2824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533539" name="Rectangle 13"/>
              <p:cNvSpPr>
                <a:spLocks noChangeArrowheads="1"/>
              </p:cNvSpPr>
              <p:nvPr/>
            </p:nvSpPr>
            <p:spPr bwMode="auto">
              <a:xfrm>
                <a:off x="928" y="2592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</a:t>
                </a:r>
              </a:p>
            </p:txBody>
          </p:sp>
          <p:sp>
            <p:nvSpPr>
              <p:cNvPr id="533540" name="Rectangle 14"/>
              <p:cNvSpPr>
                <a:spLocks noChangeArrowheads="1"/>
              </p:cNvSpPr>
              <p:nvPr/>
            </p:nvSpPr>
            <p:spPr bwMode="auto">
              <a:xfrm>
                <a:off x="1304" y="2256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6</a:t>
                </a:r>
              </a:p>
            </p:txBody>
          </p:sp>
          <p:sp>
            <p:nvSpPr>
              <p:cNvPr id="533541" name="Oval 15"/>
              <p:cNvSpPr>
                <a:spLocks noChangeArrowheads="1"/>
              </p:cNvSpPr>
              <p:nvPr/>
            </p:nvSpPr>
            <p:spPr bwMode="auto">
              <a:xfrm>
                <a:off x="984" y="2320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</p:txBody>
          </p:sp>
          <p:sp>
            <p:nvSpPr>
              <p:cNvPr id="533542" name="Oval 16"/>
              <p:cNvSpPr>
                <a:spLocks noChangeArrowheads="1"/>
              </p:cNvSpPr>
              <p:nvPr/>
            </p:nvSpPr>
            <p:spPr bwMode="auto">
              <a:xfrm>
                <a:off x="1626" y="2332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b</a:t>
                </a:r>
              </a:p>
            </p:txBody>
          </p:sp>
          <p:sp>
            <p:nvSpPr>
              <p:cNvPr id="533543" name="Oval 17"/>
              <p:cNvSpPr>
                <a:spLocks noChangeArrowheads="1"/>
              </p:cNvSpPr>
              <p:nvPr/>
            </p:nvSpPr>
            <p:spPr bwMode="auto">
              <a:xfrm>
                <a:off x="981" y="2892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</a:t>
                </a:r>
              </a:p>
            </p:txBody>
          </p:sp>
          <p:sp>
            <p:nvSpPr>
              <p:cNvPr id="533544" name="Oval 18"/>
              <p:cNvSpPr>
                <a:spLocks noChangeArrowheads="1"/>
              </p:cNvSpPr>
              <p:nvPr/>
            </p:nvSpPr>
            <p:spPr bwMode="auto">
              <a:xfrm>
                <a:off x="1621" y="2884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d</a:t>
                </a:r>
              </a:p>
            </p:txBody>
          </p:sp>
          <p:sp>
            <p:nvSpPr>
              <p:cNvPr id="533545" name="Oval 19"/>
              <p:cNvSpPr>
                <a:spLocks noChangeArrowheads="1"/>
              </p:cNvSpPr>
              <p:nvPr/>
            </p:nvSpPr>
            <p:spPr bwMode="auto">
              <a:xfrm>
                <a:off x="2141" y="2572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533546" name="Line 20"/>
              <p:cNvSpPr>
                <a:spLocks noChangeShapeType="1"/>
              </p:cNvSpPr>
              <p:nvPr/>
            </p:nvSpPr>
            <p:spPr bwMode="auto">
              <a:xfrm>
                <a:off x="1096" y="2536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547" name="Line 21"/>
              <p:cNvSpPr>
                <a:spLocks noChangeShapeType="1"/>
              </p:cNvSpPr>
              <p:nvPr/>
            </p:nvSpPr>
            <p:spPr bwMode="auto">
              <a:xfrm>
                <a:off x="1741" y="2528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548" name="Line 22"/>
              <p:cNvSpPr>
                <a:spLocks noChangeShapeType="1"/>
              </p:cNvSpPr>
              <p:nvPr/>
            </p:nvSpPr>
            <p:spPr bwMode="auto">
              <a:xfrm>
                <a:off x="1216" y="242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549" name="Line 23"/>
              <p:cNvSpPr>
                <a:spLocks noChangeShapeType="1"/>
              </p:cNvSpPr>
              <p:nvPr/>
            </p:nvSpPr>
            <p:spPr bwMode="auto">
              <a:xfrm>
                <a:off x="1216" y="2992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550" name="Line 24"/>
              <p:cNvSpPr>
                <a:spLocks noChangeShapeType="1"/>
              </p:cNvSpPr>
              <p:nvPr/>
            </p:nvSpPr>
            <p:spPr bwMode="auto">
              <a:xfrm flipV="1">
                <a:off x="1176" y="2480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551" name="Line 25"/>
              <p:cNvSpPr>
                <a:spLocks noChangeShapeType="1"/>
              </p:cNvSpPr>
              <p:nvPr/>
            </p:nvSpPr>
            <p:spPr bwMode="auto">
              <a:xfrm flipV="1">
                <a:off x="1840" y="2752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552" name="Line 26"/>
              <p:cNvSpPr>
                <a:spLocks noChangeShapeType="1"/>
              </p:cNvSpPr>
              <p:nvPr/>
            </p:nvSpPr>
            <p:spPr bwMode="auto">
              <a:xfrm flipH="1" flipV="1">
                <a:off x="1845" y="2448"/>
                <a:ext cx="331" cy="1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553" name="Rectangle 27"/>
              <p:cNvSpPr>
                <a:spLocks noChangeArrowheads="1"/>
              </p:cNvSpPr>
              <p:nvPr/>
            </p:nvSpPr>
            <p:spPr bwMode="auto">
              <a:xfrm>
                <a:off x="1272" y="2544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</p:grpSp>
        <p:grpSp>
          <p:nvGrpSpPr>
            <p:cNvPr id="533513" name="Group 28"/>
            <p:cNvGrpSpPr>
              <a:grpSpLocks/>
            </p:cNvGrpSpPr>
            <p:nvPr/>
          </p:nvGrpSpPr>
          <p:grpSpPr bwMode="auto">
            <a:xfrm>
              <a:off x="2333" y="2068"/>
              <a:ext cx="453" cy="1160"/>
              <a:chOff x="2234" y="2196"/>
              <a:chExt cx="453" cy="1160"/>
            </a:xfrm>
          </p:grpSpPr>
          <p:sp>
            <p:nvSpPr>
              <p:cNvPr id="533529" name="Rectangle 29"/>
              <p:cNvSpPr>
                <a:spLocks noChangeArrowheads="1"/>
              </p:cNvSpPr>
              <p:nvPr/>
            </p:nvSpPr>
            <p:spPr bwMode="auto">
              <a:xfrm>
                <a:off x="2234" y="2196"/>
                <a:ext cx="45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vexs</a:t>
                </a:r>
              </a:p>
            </p:txBody>
          </p:sp>
          <p:sp>
            <p:nvSpPr>
              <p:cNvPr id="533530" name="Rectangle 30"/>
              <p:cNvSpPr>
                <a:spLocks noChangeArrowheads="1"/>
              </p:cNvSpPr>
              <p:nvPr/>
            </p:nvSpPr>
            <p:spPr bwMode="auto">
              <a:xfrm>
                <a:off x="2292" y="2444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a</a:t>
                </a:r>
              </a:p>
            </p:txBody>
          </p:sp>
          <p:sp>
            <p:nvSpPr>
              <p:cNvPr id="533531" name="Rectangle 31"/>
              <p:cNvSpPr>
                <a:spLocks noChangeArrowheads="1"/>
              </p:cNvSpPr>
              <p:nvPr/>
            </p:nvSpPr>
            <p:spPr bwMode="auto">
              <a:xfrm>
                <a:off x="2295" y="2623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b</a:t>
                </a:r>
              </a:p>
            </p:txBody>
          </p:sp>
          <p:sp>
            <p:nvSpPr>
              <p:cNvPr id="533532" name="Rectangle 32"/>
              <p:cNvSpPr>
                <a:spLocks noChangeArrowheads="1"/>
              </p:cNvSpPr>
              <p:nvPr/>
            </p:nvSpPr>
            <p:spPr bwMode="auto">
              <a:xfrm>
                <a:off x="2295" y="2807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c</a:t>
                </a:r>
              </a:p>
            </p:txBody>
          </p:sp>
          <p:sp>
            <p:nvSpPr>
              <p:cNvPr id="533533" name="Rectangle 33"/>
              <p:cNvSpPr>
                <a:spLocks noChangeArrowheads="1"/>
              </p:cNvSpPr>
              <p:nvPr/>
            </p:nvSpPr>
            <p:spPr bwMode="auto">
              <a:xfrm>
                <a:off x="2295" y="2991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d</a:t>
                </a:r>
              </a:p>
            </p:txBody>
          </p:sp>
          <p:sp>
            <p:nvSpPr>
              <p:cNvPr id="533534" name="Rectangle 34"/>
              <p:cNvSpPr>
                <a:spLocks noChangeArrowheads="1"/>
              </p:cNvSpPr>
              <p:nvPr/>
            </p:nvSpPr>
            <p:spPr bwMode="auto">
              <a:xfrm>
                <a:off x="2298" y="3175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e</a:t>
                </a:r>
              </a:p>
            </p:txBody>
          </p:sp>
        </p:grpSp>
        <p:grpSp>
          <p:nvGrpSpPr>
            <p:cNvPr id="533514" name="Group 35"/>
            <p:cNvGrpSpPr>
              <a:grpSpLocks/>
            </p:cNvGrpSpPr>
            <p:nvPr/>
          </p:nvGrpSpPr>
          <p:grpSpPr bwMode="auto">
            <a:xfrm>
              <a:off x="3459" y="2164"/>
              <a:ext cx="1341" cy="1135"/>
              <a:chOff x="3459" y="1548"/>
              <a:chExt cx="1341" cy="1135"/>
            </a:xfrm>
          </p:grpSpPr>
          <p:sp>
            <p:nvSpPr>
              <p:cNvPr id="533522" name="Rectangle 36"/>
              <p:cNvSpPr>
                <a:spLocks noChangeArrowheads="1"/>
              </p:cNvSpPr>
              <p:nvPr/>
            </p:nvSpPr>
            <p:spPr bwMode="auto">
              <a:xfrm>
                <a:off x="3507" y="1548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宋体" panose="02010600030101010101" pitchFamily="2" charset="-122"/>
                  </a:rPr>
                  <a:t>∞ </a:t>
                </a:r>
                <a:r>
                  <a:rPr lang="en-US" altLang="zh-CN"/>
                  <a:t>6   2  </a:t>
                </a:r>
                <a:r>
                  <a:rPr lang="en-US" altLang="zh-CN">
                    <a:latin typeface="宋体" panose="02010600030101010101" pitchFamily="2" charset="-122"/>
                  </a:rPr>
                  <a:t>∞ ∞</a:t>
                </a:r>
              </a:p>
            </p:txBody>
          </p:sp>
          <p:sp>
            <p:nvSpPr>
              <p:cNvPr id="533523" name="Rectangle 37"/>
              <p:cNvSpPr>
                <a:spLocks noChangeArrowheads="1"/>
              </p:cNvSpPr>
              <p:nvPr/>
            </p:nvSpPr>
            <p:spPr bwMode="auto">
              <a:xfrm>
                <a:off x="3507" y="1788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6   </a:t>
                </a:r>
                <a:r>
                  <a:rPr lang="en-US" altLang="zh-CN">
                    <a:latin typeface="宋体" panose="02010600030101010101" pitchFamily="2" charset="-122"/>
                  </a:rPr>
                  <a:t>∞</a:t>
                </a:r>
                <a:r>
                  <a:rPr lang="en-US" altLang="zh-CN"/>
                  <a:t>  3   4    3</a:t>
                </a:r>
              </a:p>
            </p:txBody>
          </p:sp>
          <p:sp>
            <p:nvSpPr>
              <p:cNvPr id="533524" name="Rectangle 38"/>
              <p:cNvSpPr>
                <a:spLocks noChangeArrowheads="1"/>
              </p:cNvSpPr>
              <p:nvPr/>
            </p:nvSpPr>
            <p:spPr bwMode="auto">
              <a:xfrm>
                <a:off x="3507" y="2016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2    3  </a:t>
                </a:r>
                <a:r>
                  <a:rPr lang="en-US" altLang="zh-CN">
                    <a:latin typeface="宋体" panose="02010600030101010101" pitchFamily="2" charset="-122"/>
                  </a:rPr>
                  <a:t>∞</a:t>
                </a:r>
                <a:r>
                  <a:rPr lang="en-US" altLang="zh-CN"/>
                  <a:t>  1   </a:t>
                </a:r>
                <a:r>
                  <a:rPr lang="en-US" altLang="zh-CN">
                    <a:latin typeface="宋体" panose="02010600030101010101" pitchFamily="2" charset="-122"/>
                  </a:rPr>
                  <a:t>∞</a:t>
                </a:r>
              </a:p>
            </p:txBody>
          </p:sp>
          <p:sp>
            <p:nvSpPr>
              <p:cNvPr id="533525" name="Rectangle 39"/>
              <p:cNvSpPr>
                <a:spLocks noChangeArrowheads="1"/>
              </p:cNvSpPr>
              <p:nvPr/>
            </p:nvSpPr>
            <p:spPr bwMode="auto">
              <a:xfrm>
                <a:off x="3507" y="2248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宋体" panose="02010600030101010101" pitchFamily="2" charset="-122"/>
                  </a:rPr>
                  <a:t>∞ </a:t>
                </a:r>
                <a:r>
                  <a:rPr lang="en-US" altLang="zh-CN"/>
                  <a:t>4   3  </a:t>
                </a:r>
                <a:r>
                  <a:rPr lang="en-US" altLang="zh-CN">
                    <a:latin typeface="宋体" panose="02010600030101010101" pitchFamily="2" charset="-122"/>
                  </a:rPr>
                  <a:t>∞</a:t>
                </a:r>
                <a:r>
                  <a:rPr lang="en-US" altLang="zh-CN"/>
                  <a:t>   5</a:t>
                </a:r>
              </a:p>
            </p:txBody>
          </p:sp>
          <p:sp>
            <p:nvSpPr>
              <p:cNvPr id="533526" name="AutoShape 40"/>
              <p:cNvSpPr>
                <a:spLocks/>
              </p:cNvSpPr>
              <p:nvPr/>
            </p:nvSpPr>
            <p:spPr bwMode="auto">
              <a:xfrm>
                <a:off x="3459" y="1572"/>
                <a:ext cx="45" cy="1111"/>
              </a:xfrm>
              <a:prstGeom prst="leftBracket">
                <a:avLst>
                  <a:gd name="adj" fmla="val 20574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3527" name="AutoShape 41"/>
              <p:cNvSpPr>
                <a:spLocks/>
              </p:cNvSpPr>
              <p:nvPr/>
            </p:nvSpPr>
            <p:spPr bwMode="auto">
              <a:xfrm>
                <a:off x="4755" y="1560"/>
                <a:ext cx="45" cy="1111"/>
              </a:xfrm>
              <a:prstGeom prst="rightBracket">
                <a:avLst>
                  <a:gd name="adj" fmla="val 20574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3528" name="Rectangle 42"/>
              <p:cNvSpPr>
                <a:spLocks noChangeArrowheads="1"/>
              </p:cNvSpPr>
              <p:nvPr/>
            </p:nvSpPr>
            <p:spPr bwMode="auto">
              <a:xfrm>
                <a:off x="3507" y="2468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宋体" panose="02010600030101010101" pitchFamily="2" charset="-122"/>
                  </a:rPr>
                  <a:t>∞ </a:t>
                </a:r>
                <a:r>
                  <a:rPr lang="en-US" altLang="zh-CN"/>
                  <a:t>3  </a:t>
                </a:r>
                <a:r>
                  <a:rPr lang="en-US" altLang="zh-CN">
                    <a:latin typeface="宋体" panose="02010600030101010101" pitchFamily="2" charset="-122"/>
                  </a:rPr>
                  <a:t>∞</a:t>
                </a:r>
                <a:r>
                  <a:rPr lang="en-US" altLang="zh-CN"/>
                  <a:t>  5   </a:t>
                </a:r>
                <a:r>
                  <a:rPr lang="en-US" altLang="zh-CN">
                    <a:latin typeface="宋体" panose="02010600030101010101" pitchFamily="2" charset="-122"/>
                  </a:rPr>
                  <a:t>∞</a:t>
                </a:r>
              </a:p>
            </p:txBody>
          </p:sp>
        </p:grpSp>
        <p:grpSp>
          <p:nvGrpSpPr>
            <p:cNvPr id="533515" name="Group 43"/>
            <p:cNvGrpSpPr>
              <a:grpSpLocks/>
            </p:cNvGrpSpPr>
            <p:nvPr/>
          </p:nvGrpSpPr>
          <p:grpSpPr bwMode="auto">
            <a:xfrm>
              <a:off x="247" y="1309"/>
              <a:ext cx="5081" cy="624"/>
              <a:chOff x="247" y="1309"/>
              <a:chExt cx="5081" cy="624"/>
            </a:xfrm>
          </p:grpSpPr>
          <p:grpSp>
            <p:nvGrpSpPr>
              <p:cNvPr id="533516" name="Group 44"/>
              <p:cNvGrpSpPr>
                <a:grpSpLocks/>
              </p:cNvGrpSpPr>
              <p:nvPr/>
            </p:nvGrpSpPr>
            <p:grpSpPr bwMode="auto">
              <a:xfrm>
                <a:off x="247" y="1309"/>
                <a:ext cx="5081" cy="624"/>
                <a:chOff x="2" y="1152"/>
                <a:chExt cx="5081" cy="624"/>
              </a:xfrm>
            </p:grpSpPr>
            <p:sp>
              <p:nvSpPr>
                <p:cNvPr id="533518" name="Rectangle 45"/>
                <p:cNvSpPr>
                  <a:spLocks noChangeArrowheads="1"/>
                </p:cNvSpPr>
                <p:nvPr/>
              </p:nvSpPr>
              <p:spPr bwMode="auto">
                <a:xfrm>
                  <a:off x="912" y="1152"/>
                  <a:ext cx="4171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W</a:t>
                  </a:r>
                  <a:r>
                    <a:rPr lang="en-US" altLang="zh-CN" sz="2800" b="1" baseline="-18000"/>
                    <a:t>ij   </a:t>
                  </a:r>
                  <a:r>
                    <a:rPr lang="en-US" altLang="zh-CN" sz="2800" b="1"/>
                    <a:t> </a:t>
                  </a:r>
                  <a:r>
                    <a:rPr lang="zh-CN" altLang="en-US" sz="2800" b="1"/>
                    <a:t>若</a:t>
                  </a:r>
                  <a:r>
                    <a:rPr lang="en-US" altLang="zh-CN" sz="2800" b="1"/>
                    <a:t>(v</a:t>
                  </a:r>
                  <a:r>
                    <a:rPr lang="en-US" altLang="zh-CN" sz="2800" b="1" baseline="-18000"/>
                    <a:t>i</a:t>
                  </a:r>
                  <a:r>
                    <a:rPr lang="en-US" altLang="zh-CN" sz="2800" b="1"/>
                    <a:t> , v</a:t>
                  </a:r>
                  <a:r>
                    <a:rPr lang="en-US" altLang="zh-CN" sz="2800" b="1" baseline="-18000"/>
                    <a:t>j</a:t>
                  </a:r>
                  <a:r>
                    <a:rPr lang="en-US" altLang="zh-CN" sz="2800" b="1"/>
                    <a:t>)</a:t>
                  </a:r>
                  <a:r>
                    <a:rPr lang="en-US" altLang="zh-CN" sz="2800" b="1">
                      <a:latin typeface="楷体_GB2312" pitchFamily="49" charset="-122"/>
                      <a:ea typeface="楷体_GB2312" pitchFamily="49" charset="-122"/>
                      <a:sym typeface="Symbol" panose="05050102010706020507" pitchFamily="18" charset="2"/>
                    </a:rPr>
                    <a:t></a:t>
                  </a:r>
                  <a:r>
                    <a:rPr lang="en-US" altLang="zh-CN" sz="2800" b="1">
                      <a:ea typeface="Arial Unicode MS" pitchFamily="34" charset="-122"/>
                    </a:rPr>
                    <a:t>E</a:t>
                  </a:r>
                  <a:r>
                    <a:rPr lang="zh-CN" altLang="en-US" sz="2800" b="1"/>
                    <a:t>，即</a:t>
                  </a:r>
                  <a:r>
                    <a:rPr lang="en-US" altLang="zh-CN" sz="2800" b="1"/>
                    <a:t>v</a:t>
                  </a:r>
                  <a:r>
                    <a:rPr lang="en-US" altLang="zh-CN" sz="2800" b="1" baseline="-18000"/>
                    <a:t>i</a:t>
                  </a:r>
                  <a:r>
                    <a:rPr lang="en-US" altLang="zh-CN" sz="2800" b="1"/>
                    <a:t> , v</a:t>
                  </a:r>
                  <a:r>
                    <a:rPr lang="en-US" altLang="zh-CN" sz="2800" b="1" baseline="-18000"/>
                    <a:t>j</a:t>
                  </a:r>
                  <a:r>
                    <a:rPr lang="zh-CN" altLang="en-US" sz="2800" b="1"/>
                    <a:t>邻接，权值为</a:t>
                  </a:r>
                  <a:r>
                    <a:rPr lang="en-US" altLang="zh-CN" sz="2800" b="1"/>
                    <a:t>w</a:t>
                  </a:r>
                  <a:r>
                    <a:rPr lang="en-US" altLang="zh-CN" sz="2800" b="1" baseline="-18000"/>
                    <a:t>ij</a:t>
                  </a:r>
                </a:p>
              </p:txBody>
            </p:sp>
            <p:sp>
              <p:nvSpPr>
                <p:cNvPr id="533519" name="Rectangle 46"/>
                <p:cNvSpPr>
                  <a:spLocks noChangeArrowheads="1"/>
                </p:cNvSpPr>
                <p:nvPr/>
              </p:nvSpPr>
              <p:spPr bwMode="auto">
                <a:xfrm>
                  <a:off x="906" y="1481"/>
                  <a:ext cx="3446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b="1" dirty="0">
                      <a:latin typeface="宋体" panose="02010600030101010101" pitchFamily="2" charset="-122"/>
                    </a:rPr>
                    <a:t>∞ </a:t>
                  </a:r>
                  <a:r>
                    <a:rPr lang="zh-CN" altLang="en-US" sz="2800" b="1" dirty="0"/>
                    <a:t>  若</a:t>
                  </a:r>
                  <a:r>
                    <a:rPr lang="en-US" altLang="zh-CN" sz="2800" b="1" dirty="0"/>
                    <a:t>(v</a:t>
                  </a:r>
                  <a:r>
                    <a:rPr lang="en-US" altLang="zh-CN" sz="2800" b="1" baseline="-18000" dirty="0"/>
                    <a:t>i</a:t>
                  </a:r>
                  <a:r>
                    <a:rPr lang="en-US" altLang="zh-CN" sz="2800" b="1" dirty="0"/>
                    <a:t> , </a:t>
                  </a:r>
                  <a:r>
                    <a:rPr lang="en-US" altLang="zh-CN" sz="2800" b="1" dirty="0" err="1"/>
                    <a:t>v</a:t>
                  </a:r>
                  <a:r>
                    <a:rPr lang="en-US" altLang="zh-CN" sz="2800" b="1" baseline="-18000" dirty="0" err="1"/>
                    <a:t>j</a:t>
                  </a:r>
                  <a:r>
                    <a:rPr lang="en-US" altLang="zh-CN" sz="2800" b="1" dirty="0"/>
                    <a:t>)</a:t>
                  </a:r>
                  <a:r>
                    <a:rPr lang="en-US" altLang="zh-CN" sz="2800" b="1" dirty="0">
                      <a:latin typeface="楷体_GB2312" pitchFamily="49" charset="-122"/>
                      <a:ea typeface="楷体_GB2312" pitchFamily="49" charset="-122"/>
                      <a:sym typeface="Symbol" panose="05050102010706020507" pitchFamily="18" charset="2"/>
                    </a:rPr>
                    <a:t></a:t>
                  </a:r>
                  <a:r>
                    <a:rPr lang="en-US" altLang="zh-CN" sz="2800" b="1" dirty="0">
                      <a:ea typeface="Arial Unicode MS" pitchFamily="34" charset="-122"/>
                    </a:rPr>
                    <a:t>E</a:t>
                  </a:r>
                  <a:r>
                    <a:rPr lang="zh-CN" altLang="en-US" sz="2800" b="1" dirty="0"/>
                    <a:t>，即</a:t>
                  </a:r>
                  <a:r>
                    <a:rPr lang="en-US" altLang="zh-CN" sz="2800" b="1" dirty="0"/>
                    <a:t>v</a:t>
                  </a:r>
                  <a:r>
                    <a:rPr lang="en-US" altLang="zh-CN" sz="2800" b="1" baseline="-18000" dirty="0"/>
                    <a:t>i</a:t>
                  </a:r>
                  <a:r>
                    <a:rPr lang="en-US" altLang="zh-CN" sz="2800" b="1" dirty="0"/>
                    <a:t> , </a:t>
                  </a:r>
                  <a:r>
                    <a:rPr lang="en-US" altLang="zh-CN" sz="2800" b="1" dirty="0" err="1"/>
                    <a:t>v</a:t>
                  </a:r>
                  <a:r>
                    <a:rPr lang="en-US" altLang="zh-CN" sz="2800" b="1" baseline="-18000" dirty="0" err="1"/>
                    <a:t>j</a:t>
                  </a:r>
                  <a:r>
                    <a:rPr lang="zh-CN" altLang="en-US" sz="2800" b="1" dirty="0"/>
                    <a:t>不邻接时</a:t>
                  </a:r>
                </a:p>
              </p:txBody>
            </p:sp>
            <p:sp>
              <p:nvSpPr>
                <p:cNvPr id="533520" name="Rectangle 47"/>
                <p:cNvSpPr>
                  <a:spLocks noChangeArrowheads="1"/>
                </p:cNvSpPr>
                <p:nvPr/>
              </p:nvSpPr>
              <p:spPr bwMode="auto">
                <a:xfrm>
                  <a:off x="2" y="1320"/>
                  <a:ext cx="74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A[i][j]=</a:t>
                  </a:r>
                </a:p>
              </p:txBody>
            </p:sp>
            <p:sp>
              <p:nvSpPr>
                <p:cNvPr id="533521" name="AutoShape 48"/>
                <p:cNvSpPr>
                  <a:spLocks/>
                </p:cNvSpPr>
                <p:nvPr/>
              </p:nvSpPr>
              <p:spPr bwMode="auto">
                <a:xfrm>
                  <a:off x="810" y="1223"/>
                  <a:ext cx="91" cy="453"/>
                </a:xfrm>
                <a:prstGeom prst="leftBrace">
                  <a:avLst>
                    <a:gd name="adj1" fmla="val 41484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33517" name="Line 49"/>
              <p:cNvSpPr>
                <a:spLocks noChangeShapeType="1"/>
              </p:cNvSpPr>
              <p:nvPr/>
            </p:nvSpPr>
            <p:spPr bwMode="auto">
              <a:xfrm flipH="1">
                <a:off x="2576" y="1730"/>
                <a:ext cx="45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26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ChangeArrowheads="1"/>
          </p:cNvSpPr>
          <p:nvPr/>
        </p:nvSpPr>
        <p:spPr bwMode="auto">
          <a:xfrm>
            <a:off x="1181100" y="1295400"/>
            <a:ext cx="10458449" cy="319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folHlink"/>
                </a:solidFill>
              </a:rPr>
              <a:t>(3)</a:t>
            </a:r>
            <a:r>
              <a:rPr lang="en-US" altLang="zh-CN" sz="3600" b="1" dirty="0"/>
              <a:t>  </a:t>
            </a:r>
            <a:r>
              <a:rPr lang="zh-CN" altLang="en-US" sz="3600" b="1" dirty="0">
                <a:solidFill>
                  <a:schemeClr val="folHlink"/>
                </a:solidFill>
              </a:rPr>
              <a:t>无向图邻接矩阵的特性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◆ </a:t>
            </a:r>
            <a:r>
              <a:rPr lang="zh-CN" altLang="en-US" b="1" dirty="0"/>
              <a:t>邻接矩阵是</a:t>
            </a:r>
            <a:r>
              <a:rPr lang="zh-CN" altLang="en-US" b="1" dirty="0">
                <a:solidFill>
                  <a:schemeClr val="folHlink"/>
                </a:solidFill>
              </a:rPr>
              <a:t>对称方阵</a:t>
            </a:r>
            <a:r>
              <a:rPr lang="zh-CN" altLang="en-US" b="1" dirty="0"/>
              <a:t>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/>
              <a:t>对于顶点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，其</a:t>
            </a:r>
            <a:r>
              <a:rPr lang="zh-CN" altLang="en-US" b="1" dirty="0">
                <a:solidFill>
                  <a:schemeClr val="folHlink"/>
                </a:solidFill>
              </a:rPr>
              <a:t>度数</a:t>
            </a:r>
            <a:r>
              <a:rPr lang="zh-CN" altLang="en-US" b="1" dirty="0"/>
              <a:t>是第</a:t>
            </a:r>
            <a:r>
              <a:rPr lang="en-US" altLang="zh-CN" b="1" dirty="0" err="1"/>
              <a:t>i</a:t>
            </a:r>
            <a:r>
              <a:rPr lang="zh-CN" altLang="en-US" b="1" dirty="0"/>
              <a:t>行的非</a:t>
            </a:r>
            <a:r>
              <a:rPr lang="en-US" altLang="zh-CN" b="1" dirty="0"/>
              <a:t>0</a:t>
            </a:r>
            <a:r>
              <a:rPr lang="zh-CN" altLang="en-US" b="1" dirty="0"/>
              <a:t>元素的个数；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/>
              <a:t>无向图的</a:t>
            </a:r>
            <a:r>
              <a:rPr lang="zh-CN" altLang="en-US" b="1" dirty="0">
                <a:solidFill>
                  <a:schemeClr val="folHlink"/>
                </a:solidFill>
              </a:rPr>
              <a:t>边数</a:t>
            </a:r>
            <a:r>
              <a:rPr lang="zh-CN" altLang="en-US" b="1" dirty="0"/>
              <a:t>是上</a:t>
            </a:r>
            <a:r>
              <a:rPr lang="en-US" altLang="zh-CN" b="1" dirty="0"/>
              <a:t>(</a:t>
            </a:r>
            <a:r>
              <a:rPr lang="zh-CN" altLang="en-US" b="1" dirty="0"/>
              <a:t>或下</a:t>
            </a:r>
            <a:r>
              <a:rPr lang="en-US" altLang="zh-CN" b="1" dirty="0"/>
              <a:t>)</a:t>
            </a:r>
            <a:r>
              <a:rPr lang="zh-CN" altLang="en-US" b="1" dirty="0"/>
              <a:t>三角形矩阵中非</a:t>
            </a:r>
            <a:r>
              <a:rPr lang="en-US" altLang="zh-CN" b="1" dirty="0"/>
              <a:t>0</a:t>
            </a:r>
            <a:r>
              <a:rPr lang="zh-CN" altLang="en-US" b="1" dirty="0"/>
              <a:t>元素个数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324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722" y="178420"/>
            <a:ext cx="11731083" cy="66795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图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chemeClr val="accent1"/>
                </a:solidFill>
              </a:rPr>
              <a:t>Graph</a:t>
            </a:r>
            <a:r>
              <a:rPr lang="en-US" altLang="zh-CN" b="1" dirty="0"/>
              <a:t>)</a:t>
            </a:r>
            <a:r>
              <a:rPr lang="zh-CN" altLang="en-US" b="1" dirty="0"/>
              <a:t>是一种比线性表和树更为复杂的数据结构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线性结构</a:t>
            </a:r>
            <a:r>
              <a:rPr lang="zh-CN" altLang="en-US" b="1" dirty="0" smtClean="0"/>
              <a:t>：</a:t>
            </a:r>
            <a:r>
              <a:rPr lang="zh-CN" altLang="en-US" b="1" dirty="0"/>
              <a:t>是研究数据元素之间的一对一关系。在这种结构中，除第一个和最后一个元素外，任何一个元素都有唯一的一个直接前驱和直接后继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树结构</a:t>
            </a:r>
            <a:r>
              <a:rPr lang="zh-CN" altLang="en-US" b="1" dirty="0" smtClean="0"/>
              <a:t>：</a:t>
            </a:r>
            <a:r>
              <a:rPr lang="zh-CN" altLang="en-US" b="1" dirty="0"/>
              <a:t>是研究数据元素之间的一对多的关系。在这种结构中，每个元素对下</a:t>
            </a:r>
            <a:r>
              <a:rPr lang="en-US" altLang="zh-CN" b="1" dirty="0"/>
              <a:t>(</a:t>
            </a:r>
            <a:r>
              <a:rPr lang="zh-CN" altLang="en-US" b="1" dirty="0"/>
              <a:t>层</a:t>
            </a:r>
            <a:r>
              <a:rPr lang="en-US" altLang="zh-CN" b="1" dirty="0"/>
              <a:t>)</a:t>
            </a:r>
            <a:r>
              <a:rPr lang="zh-CN" altLang="en-US" b="1" dirty="0"/>
              <a:t>可以有</a:t>
            </a:r>
            <a:r>
              <a:rPr lang="en-US" altLang="zh-CN" b="1" dirty="0"/>
              <a:t>0</a:t>
            </a:r>
            <a:r>
              <a:rPr lang="zh-CN" altLang="en-US" b="1" dirty="0"/>
              <a:t>个或多个元素相联系，对上</a:t>
            </a:r>
            <a:r>
              <a:rPr lang="en-US" altLang="zh-CN" b="1" dirty="0"/>
              <a:t>(</a:t>
            </a:r>
            <a:r>
              <a:rPr lang="zh-CN" altLang="en-US" b="1" dirty="0"/>
              <a:t>层</a:t>
            </a:r>
            <a:r>
              <a:rPr lang="en-US" altLang="zh-CN" b="1" dirty="0"/>
              <a:t>)</a:t>
            </a:r>
            <a:r>
              <a:rPr lang="zh-CN" altLang="en-US" b="1" dirty="0"/>
              <a:t>只有唯一的一个元素相关，数据元素之间有明显的层次关系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图结构</a:t>
            </a:r>
            <a:r>
              <a:rPr lang="zh-CN" altLang="en-US" b="1" dirty="0" smtClean="0"/>
              <a:t>：是研究数据元素之间的多对多的关系。在这种结构中，任意两个元素之间可能存在关系。即结点之间的关系可以是任意的，图中任意元素之间都可能相关。图的应用极为广泛。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58963474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ChangeArrowheads="1"/>
          </p:cNvSpPr>
          <p:nvPr/>
        </p:nvSpPr>
        <p:spPr bwMode="auto">
          <a:xfrm>
            <a:off x="464344" y="230190"/>
            <a:ext cx="11239499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4000" b="1" dirty="0" smtClean="0">
                <a:solidFill>
                  <a:schemeClr val="tx2"/>
                </a:solidFill>
              </a:rPr>
              <a:t>2  </a:t>
            </a:r>
            <a:r>
              <a:rPr lang="zh-CN" altLang="en-US" sz="4000" b="1" dirty="0">
                <a:solidFill>
                  <a:schemeClr val="tx2"/>
                </a:solidFill>
                <a:ea typeface="楷体_GB2312" pitchFamily="49" charset="-122"/>
              </a:rPr>
              <a:t>有向图的数组表示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3600" b="1" dirty="0">
                <a:solidFill>
                  <a:schemeClr val="folHlink"/>
                </a:solidFill>
              </a:rPr>
              <a:t>(1)  </a:t>
            </a:r>
            <a:r>
              <a:rPr lang="zh-CN" altLang="en-US" sz="3600" b="1" dirty="0">
                <a:solidFill>
                  <a:schemeClr val="folHlink"/>
                </a:solidFill>
              </a:rPr>
              <a:t>无权图的邻接矩阵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dirty="0"/>
              <a:t>         </a:t>
            </a:r>
            <a:r>
              <a:rPr lang="zh-CN" altLang="en-US" sz="2800" b="1" dirty="0"/>
              <a:t>若有向无权图</a:t>
            </a:r>
            <a:r>
              <a:rPr lang="en-US" altLang="zh-CN" sz="2800" b="1" dirty="0"/>
              <a:t>G=(V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E)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n(n≧1)</a:t>
            </a:r>
            <a:r>
              <a:rPr lang="zh-CN" altLang="en-US" sz="2800" b="1" dirty="0"/>
              <a:t>个顶点，则其邻接矩阵是</a:t>
            </a:r>
            <a:r>
              <a:rPr lang="en-US" altLang="zh-CN" sz="2800" b="1" dirty="0">
                <a:solidFill>
                  <a:schemeClr val="folHlink"/>
                </a:solidFill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</a:rPr>
              <a:t>阶对称方阵</a:t>
            </a:r>
            <a:r>
              <a:rPr lang="zh-CN" altLang="en-US" sz="2800" b="1" dirty="0"/>
              <a:t>，如图</a:t>
            </a:r>
            <a:r>
              <a:rPr lang="en-US" altLang="zh-CN" sz="2800" b="1" dirty="0"/>
              <a:t>7-7</a:t>
            </a:r>
            <a:r>
              <a:rPr lang="zh-CN" altLang="en-US" sz="2800" b="1" dirty="0"/>
              <a:t>所示。元素定义如下：</a:t>
            </a:r>
          </a:p>
        </p:txBody>
      </p:sp>
      <p:grpSp>
        <p:nvGrpSpPr>
          <p:cNvPr id="534531" name="Group 3"/>
          <p:cNvGrpSpPr>
            <a:grpSpLocks/>
          </p:cNvGrpSpPr>
          <p:nvPr/>
        </p:nvGrpSpPr>
        <p:grpSpPr bwMode="auto">
          <a:xfrm>
            <a:off x="1339849" y="2650333"/>
            <a:ext cx="6719888" cy="1103313"/>
            <a:chOff x="416" y="3506"/>
            <a:chExt cx="4233" cy="695"/>
          </a:xfrm>
        </p:grpSpPr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1360" y="3506"/>
              <a:ext cx="315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1   </a:t>
              </a:r>
              <a:r>
                <a:rPr lang="zh-CN" altLang="en-US" sz="2800" b="1" dirty="0"/>
                <a:t>若</a:t>
              </a:r>
              <a:r>
                <a:rPr lang="en-US" altLang="zh-CN" sz="2800" b="1" dirty="0"/>
                <a:t>&lt;v</a:t>
              </a:r>
              <a:r>
                <a:rPr lang="en-US" altLang="zh-CN" sz="2800" b="1" baseline="-18000" dirty="0"/>
                <a:t>i</a:t>
              </a:r>
              <a:r>
                <a:rPr lang="en-US" altLang="zh-CN" sz="2800" b="1" dirty="0"/>
                <a:t>, 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j</a:t>
              </a:r>
              <a:r>
                <a:rPr lang="en-US" altLang="zh-CN" sz="2800" b="1" dirty="0"/>
                <a:t>&gt;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lang="en-US" altLang="zh-CN" sz="2800" b="1" dirty="0">
                  <a:ea typeface="Arial Unicode MS" pitchFamily="34" charset="-122"/>
                </a:rPr>
                <a:t>E</a:t>
              </a:r>
              <a:r>
                <a:rPr lang="zh-CN" altLang="en-US" sz="2800" b="1" dirty="0"/>
                <a:t>，从</a:t>
              </a:r>
              <a:r>
                <a:rPr lang="en-US" altLang="zh-CN" sz="2800" b="1" dirty="0"/>
                <a:t>v</a:t>
              </a:r>
              <a:r>
                <a:rPr lang="en-US" altLang="zh-CN" sz="2800" b="1" baseline="-18000" dirty="0"/>
                <a:t>i</a:t>
              </a:r>
              <a:r>
                <a:rPr lang="zh-CN" altLang="en-US" sz="2800" b="1" dirty="0"/>
                <a:t>到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j</a:t>
              </a:r>
              <a:r>
                <a:rPr lang="zh-CN" altLang="en-US" sz="2800" b="1" dirty="0"/>
                <a:t>有弧</a:t>
              </a:r>
            </a:p>
          </p:txBody>
        </p:sp>
        <p:sp>
          <p:nvSpPr>
            <p:cNvPr id="534533" name="Rectangle 5"/>
            <p:cNvSpPr>
              <a:spLocks noChangeArrowheads="1"/>
            </p:cNvSpPr>
            <p:nvPr/>
          </p:nvSpPr>
          <p:spPr bwMode="auto">
            <a:xfrm>
              <a:off x="416" y="3706"/>
              <a:ext cx="74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A[i][j]=</a:t>
              </a:r>
            </a:p>
          </p:txBody>
        </p:sp>
        <p:sp>
          <p:nvSpPr>
            <p:cNvPr id="534534" name="AutoShape 6"/>
            <p:cNvSpPr>
              <a:spLocks/>
            </p:cNvSpPr>
            <p:nvPr/>
          </p:nvSpPr>
          <p:spPr bwMode="auto">
            <a:xfrm>
              <a:off x="1255" y="3586"/>
              <a:ext cx="91" cy="499"/>
            </a:xfrm>
            <a:prstGeom prst="leftBrace">
              <a:avLst>
                <a:gd name="adj1" fmla="val 45696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34535" name="Group 7"/>
            <p:cNvGrpSpPr>
              <a:grpSpLocks/>
            </p:cNvGrpSpPr>
            <p:nvPr/>
          </p:nvGrpSpPr>
          <p:grpSpPr bwMode="auto">
            <a:xfrm>
              <a:off x="1360" y="3906"/>
              <a:ext cx="3289" cy="295"/>
              <a:chOff x="1360" y="3906"/>
              <a:chExt cx="3289" cy="295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1360" y="3906"/>
                <a:ext cx="328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0   </a:t>
                </a:r>
                <a:r>
                  <a:rPr lang="zh-CN" altLang="en-US" sz="2800" b="1"/>
                  <a:t>若</a:t>
                </a:r>
                <a:r>
                  <a:rPr lang="en-US" altLang="zh-CN" sz="2800" b="1"/>
                  <a:t>&lt;v</a:t>
                </a:r>
                <a:r>
                  <a:rPr lang="en-US" altLang="zh-CN" sz="2800" b="1" baseline="-18000"/>
                  <a:t>i</a:t>
                </a:r>
                <a:r>
                  <a:rPr lang="en-US" altLang="zh-CN" sz="2800" b="1"/>
                  <a:t> , v</a:t>
                </a:r>
                <a:r>
                  <a:rPr lang="en-US" altLang="zh-CN" sz="2800" b="1" baseline="-18000"/>
                  <a:t>j</a:t>
                </a:r>
                <a:r>
                  <a:rPr lang="en-US" altLang="zh-CN" sz="2800" b="1"/>
                  <a:t>&gt;</a:t>
                </a:r>
                <a:r>
                  <a:rPr lang="en-US" altLang="zh-CN" sz="2800" b="1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800" b="1">
                    <a:ea typeface="Arial Unicode MS" pitchFamily="34" charset="-122"/>
                  </a:rPr>
                  <a:t>E  </a:t>
                </a:r>
                <a:r>
                  <a:rPr lang="zh-CN" altLang="en-US" sz="2800" b="1"/>
                  <a:t>从</a:t>
                </a:r>
                <a:r>
                  <a:rPr lang="en-US" altLang="zh-CN" sz="2800" b="1"/>
                  <a:t>v</a:t>
                </a:r>
                <a:r>
                  <a:rPr lang="en-US" altLang="zh-CN" sz="2800" b="1" baseline="-25000"/>
                  <a:t>i</a:t>
                </a:r>
                <a:r>
                  <a:rPr lang="zh-CN" altLang="en-US" sz="2800" b="1"/>
                  <a:t>到</a:t>
                </a:r>
                <a:r>
                  <a:rPr lang="en-US" altLang="zh-CN" sz="2800" b="1"/>
                  <a:t>v</a:t>
                </a:r>
                <a:r>
                  <a:rPr lang="en-US" altLang="zh-CN" sz="2800" b="1" baseline="-25000"/>
                  <a:t>j </a:t>
                </a:r>
                <a:r>
                  <a:rPr lang="zh-CN" altLang="en-US" sz="2800" b="1"/>
                  <a:t>没有弧</a:t>
                </a:r>
              </a:p>
            </p:txBody>
          </p:sp>
          <p:sp>
            <p:nvSpPr>
              <p:cNvPr id="534537" name="Line 9"/>
              <p:cNvSpPr>
                <a:spLocks noChangeShapeType="1"/>
              </p:cNvSpPr>
              <p:nvPr/>
            </p:nvSpPr>
            <p:spPr bwMode="auto">
              <a:xfrm flipH="1">
                <a:off x="2728" y="4003"/>
                <a:ext cx="45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3447255" y="3908430"/>
            <a:ext cx="6645275" cy="2736850"/>
            <a:chOff x="1383" y="2205"/>
            <a:chExt cx="4186" cy="1724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383" y="2523"/>
              <a:ext cx="1104" cy="1111"/>
              <a:chOff x="1383" y="2523"/>
              <a:chExt cx="1104" cy="1111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1474" y="3430"/>
                <a:ext cx="86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(a)   </a:t>
                </a:r>
                <a:r>
                  <a:rPr lang="zh-CN" altLang="en-US" sz="2000" b="1"/>
                  <a:t>有向图</a:t>
                </a:r>
              </a:p>
            </p:txBody>
          </p:sp>
          <p:grpSp>
            <p:nvGrpSpPr>
              <p:cNvPr id="34" name="Group 5"/>
              <p:cNvGrpSpPr>
                <a:grpSpLocks/>
              </p:cNvGrpSpPr>
              <p:nvPr/>
            </p:nvGrpSpPr>
            <p:grpSpPr bwMode="auto">
              <a:xfrm>
                <a:off x="1383" y="2523"/>
                <a:ext cx="1104" cy="773"/>
                <a:chOff x="4287" y="1759"/>
                <a:chExt cx="1104" cy="773"/>
              </a:xfrm>
            </p:grpSpPr>
            <p:sp>
              <p:nvSpPr>
                <p:cNvPr id="35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59"/>
                  <a:ext cx="247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36" name="Oval 7"/>
                <p:cNvSpPr>
                  <a:spLocks noChangeArrowheads="1"/>
                </p:cNvSpPr>
                <p:nvPr/>
              </p:nvSpPr>
              <p:spPr bwMode="auto">
                <a:xfrm>
                  <a:off x="4287" y="2306"/>
                  <a:ext cx="247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37" name="Oval 8"/>
                <p:cNvSpPr>
                  <a:spLocks noChangeArrowheads="1"/>
                </p:cNvSpPr>
                <p:nvPr/>
              </p:nvSpPr>
              <p:spPr bwMode="auto">
                <a:xfrm>
                  <a:off x="5145" y="1767"/>
                  <a:ext cx="24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38" name="Oval 9"/>
                <p:cNvSpPr>
                  <a:spLocks noChangeArrowheads="1"/>
                </p:cNvSpPr>
                <p:nvPr/>
              </p:nvSpPr>
              <p:spPr bwMode="auto">
                <a:xfrm>
                  <a:off x="5129" y="2301"/>
                  <a:ext cx="247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39" name="Oval 10"/>
                <p:cNvSpPr>
                  <a:spLocks noChangeArrowheads="1"/>
                </p:cNvSpPr>
                <p:nvPr/>
              </p:nvSpPr>
              <p:spPr bwMode="auto">
                <a:xfrm>
                  <a:off x="4716" y="2059"/>
                  <a:ext cx="247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e</a:t>
                  </a:r>
                </a:p>
              </p:txBody>
            </p:sp>
            <p:sp>
              <p:nvSpPr>
                <p:cNvPr id="40" name="Line 11"/>
                <p:cNvSpPr>
                  <a:spLocks noChangeShapeType="1"/>
                </p:cNvSpPr>
                <p:nvPr/>
              </p:nvSpPr>
              <p:spPr bwMode="auto">
                <a:xfrm>
                  <a:off x="4399" y="1990"/>
                  <a:ext cx="0" cy="3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" name="Line 12"/>
                <p:cNvSpPr>
                  <a:spLocks noChangeShapeType="1"/>
                </p:cNvSpPr>
                <p:nvPr/>
              </p:nvSpPr>
              <p:spPr bwMode="auto">
                <a:xfrm>
                  <a:off x="5256" y="1990"/>
                  <a:ext cx="0" cy="3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" name="Line 13"/>
                <p:cNvSpPr>
                  <a:spLocks noChangeShapeType="1"/>
                </p:cNvSpPr>
                <p:nvPr/>
              </p:nvSpPr>
              <p:spPr bwMode="auto">
                <a:xfrm>
                  <a:off x="4526" y="1863"/>
                  <a:ext cx="6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" name="Line 14"/>
                <p:cNvSpPr>
                  <a:spLocks noChangeShapeType="1"/>
                </p:cNvSpPr>
                <p:nvPr/>
              </p:nvSpPr>
              <p:spPr bwMode="auto">
                <a:xfrm>
                  <a:off x="4494" y="1951"/>
                  <a:ext cx="247" cy="1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" name="Line 15"/>
                <p:cNvSpPr>
                  <a:spLocks noChangeShapeType="1"/>
                </p:cNvSpPr>
                <p:nvPr/>
              </p:nvSpPr>
              <p:spPr bwMode="auto">
                <a:xfrm>
                  <a:off x="4542" y="2429"/>
                  <a:ext cx="5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" name="Line 16"/>
                <p:cNvSpPr>
                  <a:spLocks noChangeShapeType="1"/>
                </p:cNvSpPr>
                <p:nvPr/>
              </p:nvSpPr>
              <p:spPr bwMode="auto">
                <a:xfrm>
                  <a:off x="4946" y="2221"/>
                  <a:ext cx="225" cy="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512" y="2256"/>
                  <a:ext cx="24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/>
              </p:nvSpPr>
              <p:spPr bwMode="auto">
                <a:xfrm>
                  <a:off x="4520" y="1904"/>
                  <a:ext cx="720" cy="400"/>
                </a:xfrm>
                <a:custGeom>
                  <a:avLst/>
                  <a:gdLst>
                    <a:gd name="T0" fmla="*/ 720 w 720"/>
                    <a:gd name="T1" fmla="*/ 400 h 400"/>
                    <a:gd name="T2" fmla="*/ 384 w 720"/>
                    <a:gd name="T3" fmla="*/ 64 h 400"/>
                    <a:gd name="T4" fmla="*/ 0 w 720"/>
                    <a:gd name="T5" fmla="*/ 16 h 4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0" h="400">
                      <a:moveTo>
                        <a:pt x="720" y="400"/>
                      </a:moveTo>
                      <a:cubicBezTo>
                        <a:pt x="612" y="264"/>
                        <a:pt x="504" y="128"/>
                        <a:pt x="384" y="64"/>
                      </a:cubicBezTo>
                      <a:cubicBezTo>
                        <a:pt x="264" y="0"/>
                        <a:pt x="64" y="24"/>
                        <a:pt x="0" y="1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2245" y="3725"/>
              <a:ext cx="217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7-7   </a:t>
              </a:r>
              <a:r>
                <a:rPr lang="zh-CN" altLang="en-US" sz="2000" b="1"/>
                <a:t>有向无权图的数组存储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2789" y="2205"/>
              <a:ext cx="1043" cy="1452"/>
              <a:chOff x="2789" y="2205"/>
              <a:chExt cx="1043" cy="1452"/>
            </a:xfrm>
          </p:grpSpPr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2789" y="3453"/>
                <a:ext cx="104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(b)   </a:t>
                </a:r>
                <a:r>
                  <a:rPr lang="zh-CN" altLang="en-US" sz="2000" b="1"/>
                  <a:t>顶点矩阵</a:t>
                </a:r>
              </a:p>
            </p:txBody>
          </p:sp>
          <p:grpSp>
            <p:nvGrpSpPr>
              <p:cNvPr id="26" name="Group 22"/>
              <p:cNvGrpSpPr>
                <a:grpSpLocks/>
              </p:cNvGrpSpPr>
              <p:nvPr/>
            </p:nvGrpSpPr>
            <p:grpSpPr bwMode="auto">
              <a:xfrm>
                <a:off x="3055" y="2205"/>
                <a:ext cx="453" cy="1160"/>
                <a:chOff x="2234" y="2196"/>
                <a:chExt cx="453" cy="1160"/>
              </a:xfrm>
            </p:grpSpPr>
            <p:sp>
              <p:nvSpPr>
                <p:cNvPr id="27" name="Rectangle 23"/>
                <p:cNvSpPr>
                  <a:spLocks noChangeArrowheads="1"/>
                </p:cNvSpPr>
                <p:nvPr/>
              </p:nvSpPr>
              <p:spPr bwMode="auto">
                <a:xfrm>
                  <a:off x="2234" y="2196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vexs</a:t>
                  </a: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2292" y="2444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29" name="Rectangle 25"/>
                <p:cNvSpPr>
                  <a:spLocks noChangeArrowheads="1"/>
                </p:cNvSpPr>
                <p:nvPr/>
              </p:nvSpPr>
              <p:spPr bwMode="auto">
                <a:xfrm>
                  <a:off x="2295" y="2623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2295" y="2807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2295" y="2991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2298" y="3175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e</a:t>
                  </a:r>
                </a:p>
              </p:txBody>
            </p:sp>
          </p:grpSp>
        </p:grp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4241" y="2250"/>
              <a:ext cx="1328" cy="1370"/>
              <a:chOff x="4241" y="2250"/>
              <a:chExt cx="1328" cy="1370"/>
            </a:xfrm>
          </p:grpSpPr>
          <p:sp>
            <p:nvSpPr>
              <p:cNvPr id="15" name="Rectangle 30"/>
              <p:cNvSpPr>
                <a:spLocks noChangeArrowheads="1"/>
              </p:cNvSpPr>
              <p:nvPr/>
            </p:nvSpPr>
            <p:spPr bwMode="auto">
              <a:xfrm>
                <a:off x="4377" y="3416"/>
                <a:ext cx="1065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(c)   </a:t>
                </a:r>
                <a:r>
                  <a:rPr lang="zh-CN" altLang="en-US" sz="2000" b="1"/>
                  <a:t>邻接矩阵</a:t>
                </a:r>
              </a:p>
            </p:txBody>
          </p:sp>
          <p:grpSp>
            <p:nvGrpSpPr>
              <p:cNvPr id="16" name="Group 31"/>
              <p:cNvGrpSpPr>
                <a:grpSpLocks/>
              </p:cNvGrpSpPr>
              <p:nvPr/>
            </p:nvGrpSpPr>
            <p:grpSpPr bwMode="auto">
              <a:xfrm>
                <a:off x="4241" y="2250"/>
                <a:ext cx="1328" cy="1135"/>
                <a:chOff x="4320" y="2388"/>
                <a:chExt cx="1328" cy="1135"/>
              </a:xfrm>
            </p:grpSpPr>
            <p:sp>
              <p:nvSpPr>
                <p:cNvPr id="17" name="Rectangle 32"/>
                <p:cNvSpPr>
                  <a:spLocks noChangeArrowheads="1"/>
                </p:cNvSpPr>
                <p:nvPr/>
              </p:nvSpPr>
              <p:spPr bwMode="auto">
                <a:xfrm>
                  <a:off x="4368" y="2388"/>
                  <a:ext cx="1202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latin typeface="宋体" panose="02010600030101010101" pitchFamily="2" charset="-122"/>
                    </a:rPr>
                    <a:t>0  </a:t>
                  </a:r>
                  <a:r>
                    <a:rPr lang="en-US" altLang="zh-CN"/>
                    <a:t>1   1   </a:t>
                  </a:r>
                  <a:r>
                    <a:rPr lang="en-US" altLang="zh-CN">
                      <a:latin typeface="宋体" panose="02010600030101010101" pitchFamily="2" charset="-122"/>
                    </a:rPr>
                    <a:t>0  1</a:t>
                  </a:r>
                </a:p>
              </p:txBody>
            </p:sp>
            <p:sp>
              <p:nvSpPr>
                <p:cNvPr id="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368" y="2628"/>
                  <a:ext cx="1202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0    0   0   0    0</a:t>
                  </a:r>
                </a:p>
              </p:txBody>
            </p:sp>
            <p:sp>
              <p:nvSpPr>
                <p:cNvPr id="19" name="Rectangle 34"/>
                <p:cNvSpPr>
                  <a:spLocks noChangeArrowheads="1"/>
                </p:cNvSpPr>
                <p:nvPr/>
              </p:nvSpPr>
              <p:spPr bwMode="auto">
                <a:xfrm>
                  <a:off x="4368" y="2856"/>
                  <a:ext cx="1202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/>
                    <a:t>0    0   0   1    </a:t>
                  </a:r>
                  <a:r>
                    <a:rPr lang="en-US" altLang="zh-CN" dirty="0"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20" name="Rectangle 35"/>
                <p:cNvSpPr>
                  <a:spLocks noChangeArrowheads="1"/>
                </p:cNvSpPr>
                <p:nvPr/>
              </p:nvSpPr>
              <p:spPr bwMode="auto">
                <a:xfrm>
                  <a:off x="4368" y="3088"/>
                  <a:ext cx="1202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latin typeface="宋体" panose="02010600030101010101" pitchFamily="2" charset="-122"/>
                    </a:rPr>
                    <a:t>1  </a:t>
                  </a:r>
                  <a:r>
                    <a:rPr lang="en-US" altLang="zh-CN"/>
                    <a:t>1   0   0    0</a:t>
                  </a:r>
                </a:p>
              </p:txBody>
            </p:sp>
            <p:sp>
              <p:nvSpPr>
                <p:cNvPr id="21" name="AutoShape 36"/>
                <p:cNvSpPr>
                  <a:spLocks/>
                </p:cNvSpPr>
                <p:nvPr/>
              </p:nvSpPr>
              <p:spPr bwMode="auto">
                <a:xfrm>
                  <a:off x="4320" y="2412"/>
                  <a:ext cx="45" cy="1111"/>
                </a:xfrm>
                <a:prstGeom prst="leftBracket">
                  <a:avLst>
                    <a:gd name="adj" fmla="val 205741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" name="AutoShape 37"/>
                <p:cNvSpPr>
                  <a:spLocks/>
                </p:cNvSpPr>
                <p:nvPr/>
              </p:nvSpPr>
              <p:spPr bwMode="auto">
                <a:xfrm>
                  <a:off x="5603" y="2400"/>
                  <a:ext cx="45" cy="1111"/>
                </a:xfrm>
                <a:prstGeom prst="rightBracket">
                  <a:avLst>
                    <a:gd name="adj" fmla="val 205741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" name="Rectangle 38"/>
                <p:cNvSpPr>
                  <a:spLocks noChangeArrowheads="1"/>
                </p:cNvSpPr>
                <p:nvPr/>
              </p:nvSpPr>
              <p:spPr bwMode="auto">
                <a:xfrm>
                  <a:off x="4368" y="3308"/>
                  <a:ext cx="1202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>
                      <a:latin typeface="宋体" panose="02010600030101010101" pitchFamily="2" charset="-122"/>
                    </a:rPr>
                    <a:t>0  </a:t>
                  </a:r>
                  <a:r>
                    <a:rPr lang="en-US" altLang="zh-CN" dirty="0"/>
                    <a:t>0   </a:t>
                  </a:r>
                  <a:r>
                    <a:rPr lang="en-US" altLang="zh-CN" dirty="0">
                      <a:latin typeface="宋体" panose="02010600030101010101" pitchFamily="2" charset="-122"/>
                    </a:rPr>
                    <a:t>0</a:t>
                  </a:r>
                  <a:r>
                    <a:rPr lang="en-US" altLang="zh-CN" dirty="0"/>
                    <a:t>   1    0</a:t>
                  </a:r>
                </a:p>
              </p:txBody>
            </p:sp>
            <p:sp>
              <p:nvSpPr>
                <p:cNvPr id="24" name="Line 39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1152" cy="1008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6877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Rectangle 40"/>
          <p:cNvSpPr>
            <a:spLocks noChangeArrowheads="1"/>
          </p:cNvSpPr>
          <p:nvPr/>
        </p:nvSpPr>
        <p:spPr bwMode="auto">
          <a:xfrm>
            <a:off x="514351" y="303213"/>
            <a:ext cx="112395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623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folHlink"/>
                </a:solidFill>
              </a:rPr>
              <a:t>(2)  </a:t>
            </a:r>
            <a:r>
              <a:rPr lang="zh-CN" altLang="en-US" sz="3600" b="1" dirty="0">
                <a:solidFill>
                  <a:schemeClr val="folHlink"/>
                </a:solidFill>
              </a:rPr>
              <a:t>带权图的邻接矩阵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/>
              <a:t>       </a:t>
            </a:r>
            <a:r>
              <a:rPr lang="zh-CN" altLang="en-US" sz="2800" b="1" dirty="0"/>
              <a:t>有向带权图</a:t>
            </a:r>
            <a:r>
              <a:rPr lang="en-US" altLang="zh-CN" sz="2800" b="1" dirty="0"/>
              <a:t>G=(V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E)</a:t>
            </a:r>
            <a:r>
              <a:rPr lang="zh-CN" altLang="en-US" sz="2800" b="1" dirty="0"/>
              <a:t>的邻接矩阵如图</a:t>
            </a:r>
            <a:r>
              <a:rPr lang="en-US" altLang="zh-CN" sz="2800" b="1" dirty="0"/>
              <a:t>7-8</a:t>
            </a:r>
            <a:r>
              <a:rPr lang="zh-CN" altLang="en-US" sz="2800" b="1" dirty="0"/>
              <a:t>所示。其元素的定义如下：</a:t>
            </a:r>
          </a:p>
        </p:txBody>
      </p:sp>
      <p:grpSp>
        <p:nvGrpSpPr>
          <p:cNvPr id="535556" name="Group 41"/>
          <p:cNvGrpSpPr>
            <a:grpSpLocks/>
          </p:cNvGrpSpPr>
          <p:nvPr/>
        </p:nvGrpSpPr>
        <p:grpSpPr bwMode="auto">
          <a:xfrm>
            <a:off x="1422400" y="1646238"/>
            <a:ext cx="8382000" cy="1223962"/>
            <a:chOff x="140" y="3113"/>
            <a:chExt cx="5280" cy="771"/>
          </a:xfrm>
        </p:grpSpPr>
        <p:grpSp>
          <p:nvGrpSpPr>
            <p:cNvPr id="535557" name="Group 42"/>
            <p:cNvGrpSpPr>
              <a:grpSpLocks/>
            </p:cNvGrpSpPr>
            <p:nvPr/>
          </p:nvGrpSpPr>
          <p:grpSpPr bwMode="auto">
            <a:xfrm>
              <a:off x="140" y="3113"/>
              <a:ext cx="5280" cy="771"/>
              <a:chOff x="49" y="3067"/>
              <a:chExt cx="5280" cy="771"/>
            </a:xfrm>
          </p:grpSpPr>
          <p:sp>
            <p:nvSpPr>
              <p:cNvPr id="535559" name="Rectangle 43"/>
              <p:cNvSpPr>
                <a:spLocks noChangeArrowheads="1"/>
              </p:cNvSpPr>
              <p:nvPr/>
            </p:nvSpPr>
            <p:spPr bwMode="auto">
              <a:xfrm>
                <a:off x="977" y="3067"/>
                <a:ext cx="4352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w</a:t>
                </a:r>
                <a:r>
                  <a:rPr lang="en-US" altLang="zh-CN" sz="2800" b="1" baseline="-18000"/>
                  <a:t>ij   </a:t>
                </a:r>
                <a:r>
                  <a:rPr lang="en-US" altLang="zh-CN" sz="2800" b="1"/>
                  <a:t> </a:t>
                </a:r>
                <a:r>
                  <a:rPr lang="zh-CN" altLang="en-US" sz="2800" b="1"/>
                  <a:t>若</a:t>
                </a:r>
                <a:r>
                  <a:rPr lang="en-US" altLang="zh-CN" sz="2800" b="1"/>
                  <a:t>&lt;v</a:t>
                </a:r>
                <a:r>
                  <a:rPr lang="en-US" altLang="zh-CN" sz="2800" b="1" baseline="-18000"/>
                  <a:t>i</a:t>
                </a:r>
                <a:r>
                  <a:rPr lang="en-US" altLang="zh-CN" sz="2800" b="1"/>
                  <a:t>,v</a:t>
                </a:r>
                <a:r>
                  <a:rPr lang="en-US" altLang="zh-CN" sz="2800" b="1" baseline="-18000"/>
                  <a:t>j</a:t>
                </a:r>
                <a:r>
                  <a:rPr lang="en-US" altLang="zh-CN" sz="2800" b="1"/>
                  <a:t>&gt;</a:t>
                </a:r>
                <a:r>
                  <a:rPr lang="en-US" altLang="zh-CN" sz="2800" b="1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800" b="1">
                    <a:ea typeface="Arial Unicode MS" pitchFamily="34" charset="-122"/>
                  </a:rPr>
                  <a:t>E</a:t>
                </a:r>
                <a:r>
                  <a:rPr lang="zh-CN" altLang="en-US" sz="2800" b="1"/>
                  <a:t>，即</a:t>
                </a:r>
                <a:r>
                  <a:rPr lang="en-US" altLang="zh-CN" sz="2800" b="1"/>
                  <a:t>v</a:t>
                </a:r>
                <a:r>
                  <a:rPr lang="en-US" altLang="zh-CN" sz="2800" b="1" baseline="-18000"/>
                  <a:t>i</a:t>
                </a:r>
                <a:r>
                  <a:rPr lang="en-US" altLang="zh-CN" sz="2800" b="1"/>
                  <a:t> , v</a:t>
                </a:r>
                <a:r>
                  <a:rPr lang="en-US" altLang="zh-CN" sz="2800" b="1" baseline="-18000"/>
                  <a:t>j</a:t>
                </a:r>
                <a:r>
                  <a:rPr lang="zh-CN" altLang="en-US" sz="2800" b="1"/>
                  <a:t>邻接，权值为</a:t>
                </a:r>
                <a:r>
                  <a:rPr lang="en-US" altLang="zh-CN" sz="2800" b="1"/>
                  <a:t>w</a:t>
                </a:r>
                <a:r>
                  <a:rPr lang="en-US" altLang="zh-CN" sz="2800" b="1" baseline="-18000"/>
                  <a:t>ij</a:t>
                </a:r>
              </a:p>
            </p:txBody>
          </p:sp>
          <p:sp>
            <p:nvSpPr>
              <p:cNvPr id="535560" name="Rectangle 44"/>
              <p:cNvSpPr>
                <a:spLocks noChangeArrowheads="1"/>
              </p:cNvSpPr>
              <p:nvPr/>
            </p:nvSpPr>
            <p:spPr bwMode="auto">
              <a:xfrm>
                <a:off x="977" y="3543"/>
                <a:ext cx="346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latin typeface="宋体" panose="02010600030101010101" pitchFamily="2" charset="-122"/>
                  </a:rPr>
                  <a:t>∞ </a:t>
                </a:r>
                <a:r>
                  <a:rPr lang="zh-CN" altLang="en-US" sz="2800" b="1"/>
                  <a:t>  若</a:t>
                </a:r>
                <a:r>
                  <a:rPr lang="en-US" altLang="zh-CN" sz="2800" b="1"/>
                  <a:t>&lt;v</a:t>
                </a:r>
                <a:r>
                  <a:rPr lang="en-US" altLang="zh-CN" sz="2800" b="1" baseline="-18000"/>
                  <a:t>i</a:t>
                </a:r>
                <a:r>
                  <a:rPr lang="en-US" altLang="zh-CN" sz="2800" b="1"/>
                  <a:t>,v</a:t>
                </a:r>
                <a:r>
                  <a:rPr lang="en-US" altLang="zh-CN" sz="2800" b="1" baseline="-18000"/>
                  <a:t>j</a:t>
                </a:r>
                <a:r>
                  <a:rPr lang="en-US" altLang="zh-CN" sz="2800" b="1"/>
                  <a:t>&gt;</a:t>
                </a:r>
                <a:r>
                  <a:rPr lang="en-US" altLang="zh-CN" sz="2800" b="1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800" b="1">
                    <a:ea typeface="Arial Unicode MS" pitchFamily="34" charset="-122"/>
                  </a:rPr>
                  <a:t>E</a:t>
                </a:r>
                <a:r>
                  <a:rPr lang="zh-CN" altLang="en-US" sz="2800" b="1"/>
                  <a:t>，即</a:t>
                </a:r>
                <a:r>
                  <a:rPr lang="en-US" altLang="zh-CN" sz="2800" b="1"/>
                  <a:t>v</a:t>
                </a:r>
                <a:r>
                  <a:rPr lang="en-US" altLang="zh-CN" sz="2800" b="1" baseline="-18000"/>
                  <a:t>i</a:t>
                </a:r>
                <a:r>
                  <a:rPr lang="en-US" altLang="zh-CN" sz="2800" b="1"/>
                  <a:t> , v</a:t>
                </a:r>
                <a:r>
                  <a:rPr lang="en-US" altLang="zh-CN" sz="2800" b="1" baseline="-18000"/>
                  <a:t>j</a:t>
                </a:r>
                <a:r>
                  <a:rPr lang="zh-CN" altLang="en-US" sz="2800" b="1"/>
                  <a:t>不邻接时</a:t>
                </a:r>
              </a:p>
            </p:txBody>
          </p:sp>
          <p:sp>
            <p:nvSpPr>
              <p:cNvPr id="535561" name="Rectangle 45"/>
              <p:cNvSpPr>
                <a:spLocks noChangeArrowheads="1"/>
              </p:cNvSpPr>
              <p:nvPr/>
            </p:nvSpPr>
            <p:spPr bwMode="auto">
              <a:xfrm>
                <a:off x="49" y="3332"/>
                <a:ext cx="74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A[i][j]=</a:t>
                </a:r>
              </a:p>
            </p:txBody>
          </p:sp>
          <p:sp>
            <p:nvSpPr>
              <p:cNvPr id="535562" name="AutoShape 46"/>
              <p:cNvSpPr>
                <a:spLocks/>
              </p:cNvSpPr>
              <p:nvPr/>
            </p:nvSpPr>
            <p:spPr bwMode="auto">
              <a:xfrm>
                <a:off x="881" y="3243"/>
                <a:ext cx="91" cy="453"/>
              </a:xfrm>
              <a:prstGeom prst="leftBrace">
                <a:avLst>
                  <a:gd name="adj1" fmla="val 4148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35558" name="Line 47"/>
            <p:cNvSpPr>
              <a:spLocks noChangeShapeType="1"/>
            </p:cNvSpPr>
            <p:nvPr/>
          </p:nvSpPr>
          <p:spPr bwMode="auto">
            <a:xfrm flipH="1">
              <a:off x="2488" y="3678"/>
              <a:ext cx="68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2609850" y="3157538"/>
            <a:ext cx="6788150" cy="2787650"/>
            <a:chOff x="521" y="-4"/>
            <a:chExt cx="4276" cy="1756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680" y="1548"/>
              <a:ext cx="213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7-8  </a:t>
              </a:r>
              <a:r>
                <a:rPr lang="zh-CN" altLang="en-US" sz="2000" b="1"/>
                <a:t>带权有向图的数组存储</a:t>
              </a:r>
            </a:p>
          </p:txBody>
        </p:sp>
        <p:grpSp>
          <p:nvGrpSpPr>
            <p:cNvPr id="50" name="Group 4"/>
            <p:cNvGrpSpPr>
              <a:grpSpLocks/>
            </p:cNvGrpSpPr>
            <p:nvPr/>
          </p:nvGrpSpPr>
          <p:grpSpPr bwMode="auto">
            <a:xfrm>
              <a:off x="2067" y="-4"/>
              <a:ext cx="1043" cy="1436"/>
              <a:chOff x="2067" y="-4"/>
              <a:chExt cx="1043" cy="1436"/>
            </a:xfrm>
          </p:grpSpPr>
          <p:sp>
            <p:nvSpPr>
              <p:cNvPr id="83" name="Rectangle 5"/>
              <p:cNvSpPr>
                <a:spLocks noChangeArrowheads="1"/>
              </p:cNvSpPr>
              <p:nvPr/>
            </p:nvSpPr>
            <p:spPr bwMode="auto">
              <a:xfrm>
                <a:off x="2067" y="1228"/>
                <a:ext cx="104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(b)   </a:t>
                </a:r>
                <a:r>
                  <a:rPr lang="zh-CN" altLang="en-US" sz="2000" b="1"/>
                  <a:t>顶点矩阵</a:t>
                </a:r>
              </a:p>
            </p:txBody>
          </p:sp>
          <p:grpSp>
            <p:nvGrpSpPr>
              <p:cNvPr id="84" name="Group 6"/>
              <p:cNvGrpSpPr>
                <a:grpSpLocks/>
              </p:cNvGrpSpPr>
              <p:nvPr/>
            </p:nvGrpSpPr>
            <p:grpSpPr bwMode="auto">
              <a:xfrm>
                <a:off x="2333" y="-4"/>
                <a:ext cx="453" cy="1134"/>
                <a:chOff x="2234" y="2196"/>
                <a:chExt cx="453" cy="1160"/>
              </a:xfrm>
            </p:grpSpPr>
            <p:sp>
              <p:nvSpPr>
                <p:cNvPr id="85" name="Rectangle 7"/>
                <p:cNvSpPr>
                  <a:spLocks noChangeArrowheads="1"/>
                </p:cNvSpPr>
                <p:nvPr/>
              </p:nvSpPr>
              <p:spPr bwMode="auto">
                <a:xfrm>
                  <a:off x="2234" y="2196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vexs</a:t>
                  </a:r>
                </a:p>
              </p:txBody>
            </p:sp>
            <p:sp>
              <p:nvSpPr>
                <p:cNvPr id="86" name="Rectangle 8"/>
                <p:cNvSpPr>
                  <a:spLocks noChangeArrowheads="1"/>
                </p:cNvSpPr>
                <p:nvPr/>
              </p:nvSpPr>
              <p:spPr bwMode="auto">
                <a:xfrm>
                  <a:off x="2292" y="2444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87" name="Rectangle 9"/>
                <p:cNvSpPr>
                  <a:spLocks noChangeArrowheads="1"/>
                </p:cNvSpPr>
                <p:nvPr/>
              </p:nvSpPr>
              <p:spPr bwMode="auto">
                <a:xfrm>
                  <a:off x="2295" y="2623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88" name="Rectangle 10"/>
                <p:cNvSpPr>
                  <a:spLocks noChangeArrowheads="1"/>
                </p:cNvSpPr>
                <p:nvPr/>
              </p:nvSpPr>
              <p:spPr bwMode="auto">
                <a:xfrm>
                  <a:off x="2295" y="2807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89" name="Rectangle 11"/>
                <p:cNvSpPr>
                  <a:spLocks noChangeArrowheads="1"/>
                </p:cNvSpPr>
                <p:nvPr/>
              </p:nvSpPr>
              <p:spPr bwMode="auto">
                <a:xfrm>
                  <a:off x="2295" y="2991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90" name="Rectangle 12"/>
                <p:cNvSpPr>
                  <a:spLocks noChangeArrowheads="1"/>
                </p:cNvSpPr>
                <p:nvPr/>
              </p:nvSpPr>
              <p:spPr bwMode="auto">
                <a:xfrm>
                  <a:off x="2298" y="3175"/>
                  <a:ext cx="360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e</a:t>
                  </a:r>
                </a:p>
              </p:txBody>
            </p:sp>
          </p:grpSp>
        </p:grpSp>
        <p:grpSp>
          <p:nvGrpSpPr>
            <p:cNvPr id="51" name="Group 13"/>
            <p:cNvGrpSpPr>
              <a:grpSpLocks/>
            </p:cNvGrpSpPr>
            <p:nvPr/>
          </p:nvGrpSpPr>
          <p:grpSpPr bwMode="auto">
            <a:xfrm>
              <a:off x="3312" y="84"/>
              <a:ext cx="1485" cy="1360"/>
              <a:chOff x="3312" y="84"/>
              <a:chExt cx="1485" cy="1360"/>
            </a:xfrm>
          </p:grpSpPr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3495" y="1240"/>
                <a:ext cx="1065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(c)   </a:t>
                </a:r>
                <a:r>
                  <a:rPr lang="zh-CN" altLang="en-US" sz="2000" b="1"/>
                  <a:t>邻接矩阵</a:t>
                </a:r>
              </a:p>
            </p:txBody>
          </p:sp>
          <p:grpSp>
            <p:nvGrpSpPr>
              <p:cNvPr id="75" name="Group 15"/>
              <p:cNvGrpSpPr>
                <a:grpSpLocks/>
              </p:cNvGrpSpPr>
              <p:nvPr/>
            </p:nvGrpSpPr>
            <p:grpSpPr bwMode="auto">
              <a:xfrm>
                <a:off x="3312" y="84"/>
                <a:ext cx="1485" cy="1135"/>
                <a:chOff x="3459" y="2220"/>
                <a:chExt cx="1485" cy="1135"/>
              </a:xfrm>
            </p:grpSpPr>
            <p:sp>
              <p:nvSpPr>
                <p:cNvPr id="7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07" y="2220"/>
                  <a:ext cx="138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>
                      <a:latin typeface="宋体" panose="02010600030101010101" pitchFamily="2" charset="-122"/>
                    </a:rPr>
                    <a:t>∞ </a:t>
                  </a:r>
                  <a:r>
                    <a:rPr lang="en-US" altLang="zh-CN"/>
                    <a:t>6    2   </a:t>
                  </a:r>
                  <a:r>
                    <a:rPr lang="en-US" altLang="zh-CN">
                      <a:latin typeface="宋体" panose="02010600030101010101" pitchFamily="2" charset="-122"/>
                    </a:rPr>
                    <a:t>∞ ∞</a:t>
                  </a:r>
                </a:p>
              </p:txBody>
            </p:sp>
            <p:sp>
              <p:nvSpPr>
                <p:cNvPr id="7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07" y="2460"/>
                  <a:ext cx="138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>
                      <a:latin typeface="宋体" panose="02010600030101010101" pitchFamily="2" charset="-122"/>
                    </a:rPr>
                    <a:t>∞ ∞</a:t>
                  </a:r>
                  <a:r>
                    <a:rPr lang="zh-CN" altLang="en-US"/>
                    <a:t> </a:t>
                  </a:r>
                  <a:r>
                    <a:rPr lang="zh-CN" altLang="en-US">
                      <a:latin typeface="宋体" panose="02010600030101010101" pitchFamily="2" charset="-122"/>
                    </a:rPr>
                    <a:t>∞</a:t>
                  </a:r>
                  <a:r>
                    <a:rPr lang="zh-CN" altLang="en-US"/>
                    <a:t>  </a:t>
                  </a:r>
                  <a:r>
                    <a:rPr lang="zh-CN" altLang="en-US">
                      <a:latin typeface="宋体" panose="02010600030101010101" pitchFamily="2" charset="-122"/>
                    </a:rPr>
                    <a:t>∞</a:t>
                  </a:r>
                  <a:r>
                    <a:rPr lang="zh-CN" altLang="en-US"/>
                    <a:t>   </a:t>
                  </a:r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7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07" y="2688"/>
                  <a:ext cx="138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>
                      <a:latin typeface="宋体" panose="02010600030101010101" pitchFamily="2" charset="-122"/>
                    </a:rPr>
                    <a:t>∞</a:t>
                  </a:r>
                  <a:r>
                    <a:rPr lang="zh-CN" altLang="en-US"/>
                    <a:t>   </a:t>
                  </a:r>
                  <a:r>
                    <a:rPr lang="en-US" altLang="zh-CN"/>
                    <a:t>3  </a:t>
                  </a:r>
                  <a:r>
                    <a:rPr lang="en-US" altLang="zh-CN">
                      <a:latin typeface="宋体" panose="02010600030101010101" pitchFamily="2" charset="-122"/>
                    </a:rPr>
                    <a:t>∞</a:t>
                  </a:r>
                  <a:r>
                    <a:rPr lang="en-US" altLang="zh-CN"/>
                    <a:t>   1   </a:t>
                  </a:r>
                  <a:r>
                    <a:rPr lang="en-US" altLang="zh-CN">
                      <a:latin typeface="宋体" panose="02010600030101010101" pitchFamily="2" charset="-122"/>
                    </a:rPr>
                    <a:t>∞</a:t>
                  </a:r>
                </a:p>
              </p:txBody>
            </p:sp>
            <p:sp>
              <p:nvSpPr>
                <p:cNvPr id="7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07" y="2920"/>
                  <a:ext cx="138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>
                      <a:latin typeface="宋体" panose="02010600030101010101" pitchFamily="2" charset="-122"/>
                    </a:rPr>
                    <a:t>∞ </a:t>
                  </a:r>
                  <a:r>
                    <a:rPr lang="en-US" altLang="zh-CN">
                      <a:latin typeface="宋体" panose="02010600030101010101" pitchFamily="2" charset="-122"/>
                    </a:rPr>
                    <a:t>4 </a:t>
                  </a:r>
                  <a:r>
                    <a:rPr lang="en-US" altLang="zh-CN"/>
                    <a:t> </a:t>
                  </a:r>
                  <a:r>
                    <a:rPr lang="en-US" altLang="zh-CN">
                      <a:latin typeface="宋体" panose="02010600030101010101" pitchFamily="2" charset="-122"/>
                    </a:rPr>
                    <a:t>∞ ∞ </a:t>
                  </a:r>
                  <a:r>
                    <a:rPr lang="en-US" altLang="zh-CN"/>
                    <a:t> 5</a:t>
                  </a:r>
                </a:p>
              </p:txBody>
            </p:sp>
            <p:sp>
              <p:nvSpPr>
                <p:cNvPr id="80" name="AutoShape 20"/>
                <p:cNvSpPr>
                  <a:spLocks/>
                </p:cNvSpPr>
                <p:nvPr/>
              </p:nvSpPr>
              <p:spPr bwMode="auto">
                <a:xfrm>
                  <a:off x="3459" y="2244"/>
                  <a:ext cx="45" cy="1111"/>
                </a:xfrm>
                <a:prstGeom prst="leftBracket">
                  <a:avLst>
                    <a:gd name="adj" fmla="val 205741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1" name="AutoShape 21"/>
                <p:cNvSpPr>
                  <a:spLocks/>
                </p:cNvSpPr>
                <p:nvPr/>
              </p:nvSpPr>
              <p:spPr bwMode="auto">
                <a:xfrm>
                  <a:off x="4899" y="2232"/>
                  <a:ext cx="45" cy="1111"/>
                </a:xfrm>
                <a:prstGeom prst="rightBracket">
                  <a:avLst>
                    <a:gd name="adj" fmla="val 205741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07" y="3140"/>
                  <a:ext cx="138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>
                      <a:latin typeface="宋体" panose="02010600030101010101" pitchFamily="2" charset="-122"/>
                    </a:rPr>
                    <a:t>∞ ∞</a:t>
                  </a:r>
                  <a:r>
                    <a:rPr lang="zh-CN" altLang="en-US" dirty="0"/>
                    <a:t> </a:t>
                  </a:r>
                  <a:r>
                    <a:rPr lang="zh-CN" altLang="en-US" dirty="0">
                      <a:latin typeface="宋体" panose="02010600030101010101" pitchFamily="2" charset="-122"/>
                    </a:rPr>
                    <a:t>∞ ∞ ∞</a:t>
                  </a:r>
                </a:p>
              </p:txBody>
            </p:sp>
          </p:grpSp>
        </p:grpSp>
        <p:grpSp>
          <p:nvGrpSpPr>
            <p:cNvPr id="52" name="Group 23"/>
            <p:cNvGrpSpPr>
              <a:grpSpLocks/>
            </p:cNvGrpSpPr>
            <p:nvPr/>
          </p:nvGrpSpPr>
          <p:grpSpPr bwMode="auto">
            <a:xfrm>
              <a:off x="521" y="268"/>
              <a:ext cx="1447" cy="1164"/>
              <a:chOff x="521" y="268"/>
              <a:chExt cx="1447" cy="1164"/>
            </a:xfrm>
          </p:grpSpPr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521" y="1228"/>
                <a:ext cx="1180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(a)  </a:t>
                </a:r>
                <a:r>
                  <a:rPr lang="zh-CN" altLang="en-US" sz="2000" b="1"/>
                  <a:t>带权有向图</a:t>
                </a:r>
                <a:r>
                  <a:rPr lang="zh-CN" altLang="en-US" sz="2000"/>
                  <a:t> </a:t>
                </a:r>
              </a:p>
            </p:txBody>
          </p:sp>
          <p:grpSp>
            <p:nvGrpSpPr>
              <p:cNvPr id="54" name="Group 25"/>
              <p:cNvGrpSpPr>
                <a:grpSpLocks/>
              </p:cNvGrpSpPr>
              <p:nvPr/>
            </p:nvGrpSpPr>
            <p:grpSpPr bwMode="auto">
              <a:xfrm>
                <a:off x="528" y="268"/>
                <a:ext cx="1440" cy="840"/>
                <a:chOff x="3984" y="1424"/>
                <a:chExt cx="1440" cy="840"/>
              </a:xfrm>
            </p:grpSpPr>
            <p:sp>
              <p:nvSpPr>
                <p:cNvPr id="55" name="Rectangle 26"/>
                <p:cNvSpPr>
                  <a:spLocks noChangeArrowheads="1"/>
                </p:cNvSpPr>
                <p:nvPr/>
              </p:nvSpPr>
              <p:spPr bwMode="auto">
                <a:xfrm>
                  <a:off x="4976" y="1512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3</a:t>
                  </a:r>
                </a:p>
              </p:txBody>
            </p:sp>
            <p:sp>
              <p:nvSpPr>
                <p:cNvPr id="56" name="Rectangle 27"/>
                <p:cNvSpPr>
                  <a:spLocks noChangeArrowheads="1"/>
                </p:cNvSpPr>
                <p:nvPr/>
              </p:nvSpPr>
              <p:spPr bwMode="auto">
                <a:xfrm>
                  <a:off x="4923" y="1864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5</a:t>
                  </a:r>
                </a:p>
              </p:txBody>
            </p:sp>
            <p:sp>
              <p:nvSpPr>
                <p:cNvPr id="57" name="Rectangle 28"/>
                <p:cNvSpPr>
                  <a:spLocks noChangeArrowheads="1"/>
                </p:cNvSpPr>
                <p:nvPr/>
              </p:nvSpPr>
              <p:spPr bwMode="auto">
                <a:xfrm>
                  <a:off x="4640" y="1816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4</a:t>
                  </a:r>
                </a:p>
              </p:txBody>
            </p:sp>
            <p:sp>
              <p:nvSpPr>
                <p:cNvPr id="58" name="Rectangle 29"/>
                <p:cNvSpPr>
                  <a:spLocks noChangeArrowheads="1"/>
                </p:cNvSpPr>
                <p:nvPr/>
              </p:nvSpPr>
              <p:spPr bwMode="auto">
                <a:xfrm>
                  <a:off x="4368" y="1992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59" name="Rectangle 30"/>
                <p:cNvSpPr>
                  <a:spLocks noChangeArrowheads="1"/>
                </p:cNvSpPr>
                <p:nvPr/>
              </p:nvSpPr>
              <p:spPr bwMode="auto">
                <a:xfrm>
                  <a:off x="3984" y="1760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2</a:t>
                  </a:r>
                </a:p>
              </p:txBody>
            </p:sp>
            <p:sp>
              <p:nvSpPr>
                <p:cNvPr id="60" name="Rectangle 31"/>
                <p:cNvSpPr>
                  <a:spLocks noChangeArrowheads="1"/>
                </p:cNvSpPr>
                <p:nvPr/>
              </p:nvSpPr>
              <p:spPr bwMode="auto">
                <a:xfrm>
                  <a:off x="4360" y="1424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61" name="Oval 32"/>
                <p:cNvSpPr>
                  <a:spLocks noChangeArrowheads="1"/>
                </p:cNvSpPr>
                <p:nvPr/>
              </p:nvSpPr>
              <p:spPr bwMode="auto">
                <a:xfrm>
                  <a:off x="4040" y="1488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62" name="Oval 33"/>
                <p:cNvSpPr>
                  <a:spLocks noChangeArrowheads="1"/>
                </p:cNvSpPr>
                <p:nvPr/>
              </p:nvSpPr>
              <p:spPr bwMode="auto">
                <a:xfrm>
                  <a:off x="4682" y="1500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63" name="Oval 34"/>
                <p:cNvSpPr>
                  <a:spLocks noChangeArrowheads="1"/>
                </p:cNvSpPr>
                <p:nvPr/>
              </p:nvSpPr>
              <p:spPr bwMode="auto">
                <a:xfrm>
                  <a:off x="4037" y="2060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64" name="Oval 35"/>
                <p:cNvSpPr>
                  <a:spLocks noChangeArrowheads="1"/>
                </p:cNvSpPr>
                <p:nvPr/>
              </p:nvSpPr>
              <p:spPr bwMode="auto">
                <a:xfrm>
                  <a:off x="4677" y="2052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65" name="Oval 36"/>
                <p:cNvSpPr>
                  <a:spLocks noChangeArrowheads="1"/>
                </p:cNvSpPr>
                <p:nvPr/>
              </p:nvSpPr>
              <p:spPr bwMode="auto">
                <a:xfrm>
                  <a:off x="5197" y="1740"/>
                  <a:ext cx="227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e</a:t>
                  </a:r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152" y="1704"/>
                  <a:ext cx="0" cy="3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" name="Line 38"/>
                <p:cNvSpPr>
                  <a:spLocks noChangeShapeType="1"/>
                </p:cNvSpPr>
                <p:nvPr/>
              </p:nvSpPr>
              <p:spPr bwMode="auto">
                <a:xfrm>
                  <a:off x="4797" y="1696"/>
                  <a:ext cx="0" cy="3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4272" y="15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4272" y="2160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4232" y="1648"/>
                  <a:ext cx="453" cy="4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896" y="1920"/>
                  <a:ext cx="336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4901" y="1616"/>
                  <a:ext cx="331" cy="1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" name="Rectangle 44"/>
                <p:cNvSpPr>
                  <a:spLocks noChangeArrowheads="1"/>
                </p:cNvSpPr>
                <p:nvPr/>
              </p:nvSpPr>
              <p:spPr bwMode="auto">
                <a:xfrm>
                  <a:off x="4328" y="1712"/>
                  <a:ext cx="181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7102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45"/>
          <p:cNvSpPr>
            <a:spLocks noChangeArrowheads="1"/>
          </p:cNvSpPr>
          <p:nvPr/>
        </p:nvSpPr>
        <p:spPr bwMode="auto">
          <a:xfrm>
            <a:off x="1485901" y="1258888"/>
            <a:ext cx="881221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17675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42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08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480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52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24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196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宋体" panose="02010600030101010101" pitchFamily="2" charset="-122"/>
              </a:rPr>
              <a:t>⑶ </a:t>
            </a:r>
            <a:r>
              <a:rPr lang="zh-CN" altLang="en-US" sz="3600" b="1" dirty="0">
                <a:solidFill>
                  <a:schemeClr val="folHlink"/>
                </a:solidFill>
              </a:rPr>
              <a:t>有向图邻接矩阵的特性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sz="2800" b="1" dirty="0"/>
              <a:t>对于顶点</a:t>
            </a:r>
            <a:r>
              <a:rPr lang="en-US" altLang="zh-CN" sz="2800" b="1" dirty="0"/>
              <a:t>v</a:t>
            </a:r>
            <a:r>
              <a:rPr lang="en-US" altLang="zh-CN" sz="2800" b="1" baseline="-18000" dirty="0"/>
              <a:t>i</a:t>
            </a:r>
            <a:r>
              <a:rPr lang="zh-CN" altLang="en-US" sz="2800" b="1" dirty="0"/>
              <a:t>，第</a:t>
            </a:r>
            <a:r>
              <a:rPr lang="en-US" altLang="zh-CN" sz="2800" b="1" dirty="0" err="1"/>
              <a:t>i</a:t>
            </a:r>
            <a:r>
              <a:rPr lang="zh-CN" altLang="en-US" sz="2800" b="1" dirty="0"/>
              <a:t>行的非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元素的个数是其</a:t>
            </a:r>
            <a:r>
              <a:rPr lang="zh-CN" altLang="en-US" sz="2800" b="1" dirty="0">
                <a:solidFill>
                  <a:schemeClr val="folHlink"/>
                </a:solidFill>
              </a:rPr>
              <a:t>出度</a:t>
            </a:r>
            <a:r>
              <a:rPr lang="en-US" altLang="zh-CN" sz="2800" b="1" dirty="0"/>
              <a:t>OD(v</a:t>
            </a:r>
            <a:r>
              <a:rPr lang="en-US" altLang="zh-CN" sz="2800" b="1" baseline="-18000" dirty="0"/>
              <a:t>i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；第</a:t>
            </a:r>
            <a:r>
              <a:rPr lang="en-US" altLang="zh-CN" sz="2800" b="1" dirty="0" err="1"/>
              <a:t>i</a:t>
            </a:r>
            <a:r>
              <a:rPr lang="zh-CN" altLang="en-US" sz="2800" b="1" dirty="0"/>
              <a:t>列的非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元素的个数是其</a:t>
            </a:r>
            <a:r>
              <a:rPr lang="zh-CN" altLang="en-US" sz="2800" b="1" dirty="0">
                <a:solidFill>
                  <a:schemeClr val="folHlink"/>
                </a:solidFill>
              </a:rPr>
              <a:t>入度</a:t>
            </a:r>
            <a:r>
              <a:rPr lang="en-US" altLang="zh-CN" sz="2800" b="1" dirty="0"/>
              <a:t>ID(v</a:t>
            </a:r>
            <a:r>
              <a:rPr lang="en-US" altLang="zh-CN" sz="2800" b="1" baseline="-18000" dirty="0"/>
              <a:t>i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◆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/>
              <a:t>邻接矩阵中非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元素的个数就是图的弧的数目。</a:t>
            </a:r>
          </a:p>
        </p:txBody>
      </p:sp>
    </p:spTree>
    <p:extLst>
      <p:ext uri="{BB962C8B-B14F-4D97-AF65-F5344CB8AC3E}">
        <p14:creationId xmlns:p14="http://schemas.microsoft.com/office/powerpoint/2010/main" val="404273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904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1" dirty="0">
                <a:solidFill>
                  <a:schemeClr val="tx2"/>
                </a:solidFill>
              </a:rPr>
              <a:t>3  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图的邻接矩阵的操作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4749607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图的数组表示</a:t>
            </a:r>
            <a:r>
              <a:rPr lang="zh-CN" altLang="zh-CN" dirty="0" smtClean="0"/>
              <a:t>法</a:t>
            </a:r>
            <a:r>
              <a:rPr lang="zh-CN" altLang="en-US" dirty="0" smtClean="0"/>
              <a:t>数据结构类型</a:t>
            </a:r>
            <a:r>
              <a:rPr lang="zh-CN" altLang="zh-CN" dirty="0" smtClean="0"/>
              <a:t>定义</a:t>
            </a:r>
            <a:endParaRPr lang="zh-CN" altLang="zh-CN" dirty="0"/>
          </a:p>
          <a:p>
            <a:r>
              <a:rPr lang="en-US" altLang="zh-CN" dirty="0"/>
              <a:t>#define INFINITY    INT_MAX       //</a:t>
            </a:r>
            <a:r>
              <a:rPr lang="zh-CN" altLang="zh-CN" dirty="0"/>
              <a:t>最大整数值</a:t>
            </a:r>
          </a:p>
          <a:p>
            <a:r>
              <a:rPr lang="en-US" altLang="zh-CN" dirty="0"/>
              <a:t>#define MAX_VETEX_NUM  20       //</a:t>
            </a:r>
            <a:r>
              <a:rPr lang="zh-CN" altLang="zh-CN" dirty="0"/>
              <a:t>最大顶点个数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r>
              <a:rPr lang="en-US" altLang="zh-CN" dirty="0"/>
              <a:t>{DG, DN, UDG, UDN} </a:t>
            </a:r>
            <a:r>
              <a:rPr lang="en-US" altLang="zh-CN" dirty="0" err="1"/>
              <a:t>GraphKind</a:t>
            </a:r>
            <a:r>
              <a:rPr lang="en-US" altLang="zh-CN" dirty="0"/>
              <a:t>  //{</a:t>
            </a:r>
            <a:r>
              <a:rPr lang="zh-CN" altLang="zh-CN" dirty="0"/>
              <a:t>有向图，有向网，无向图，无向网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ArcCell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 err="1"/>
              <a:t>VRType</a:t>
            </a:r>
            <a:r>
              <a:rPr lang="en-US" altLang="zh-CN" dirty="0"/>
              <a:t>   </a:t>
            </a:r>
            <a:r>
              <a:rPr lang="en-US" altLang="zh-CN" dirty="0" err="1"/>
              <a:t>adj</a:t>
            </a:r>
            <a:r>
              <a:rPr lang="en-US" altLang="zh-CN" dirty="0"/>
              <a:t>;                  //</a:t>
            </a:r>
            <a:r>
              <a:rPr lang="zh-CN" altLang="zh-CN" dirty="0"/>
              <a:t>顶点关系类型。无权图用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0</a:t>
            </a:r>
            <a:r>
              <a:rPr lang="zh-CN" altLang="zh-CN" dirty="0"/>
              <a:t>；有权图为权值。</a:t>
            </a:r>
          </a:p>
          <a:p>
            <a:r>
              <a:rPr lang="en-US" altLang="zh-CN" dirty="0" err="1"/>
              <a:t>InfoType</a:t>
            </a:r>
            <a:r>
              <a:rPr lang="en-US" altLang="zh-CN" dirty="0"/>
              <a:t>  *info;                 //</a:t>
            </a:r>
            <a:r>
              <a:rPr lang="zh-CN" altLang="zh-CN" dirty="0"/>
              <a:t>指向该弧相关信息的指针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ArcCell</a:t>
            </a:r>
            <a:r>
              <a:rPr lang="en-US" altLang="zh-CN" dirty="0"/>
              <a:t>, </a:t>
            </a:r>
            <a:r>
              <a:rPr lang="en-US" altLang="zh-CN" dirty="0" err="1"/>
              <a:t>AdjMatrix</a:t>
            </a:r>
            <a:r>
              <a:rPr lang="en-US" altLang="zh-CN" dirty="0"/>
              <a:t>[MAX_VETEX_NUM][ MAX_VETEX_NUM];</a:t>
            </a:r>
            <a:endParaRPr lang="zh-CN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 err="1"/>
              <a:t>VertexType</a:t>
            </a:r>
            <a:r>
              <a:rPr lang="en-US" altLang="zh-CN" dirty="0"/>
              <a:t> </a:t>
            </a:r>
            <a:r>
              <a:rPr lang="en-US" altLang="zh-CN" dirty="0" err="1"/>
              <a:t>vexs</a:t>
            </a:r>
            <a:r>
              <a:rPr lang="en-US" altLang="zh-CN" dirty="0"/>
              <a:t>[MAX_VETEX_NUM];  //</a:t>
            </a:r>
            <a:r>
              <a:rPr lang="zh-CN" altLang="zh-CN" dirty="0"/>
              <a:t>顶点向量</a:t>
            </a:r>
          </a:p>
          <a:p>
            <a:r>
              <a:rPr lang="en-US" altLang="zh-CN" dirty="0" err="1"/>
              <a:t>AdjMatrix</a:t>
            </a:r>
            <a:r>
              <a:rPr lang="en-US" altLang="zh-CN" dirty="0"/>
              <a:t>  arcs;                   //</a:t>
            </a:r>
            <a:r>
              <a:rPr lang="zh-CN" altLang="zh-CN" dirty="0"/>
              <a:t>邻接矩阵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    </a:t>
            </a:r>
            <a:r>
              <a:rPr lang="en-US" altLang="zh-CN" dirty="0" err="1"/>
              <a:t>vexnum,arcnum</a:t>
            </a:r>
            <a:r>
              <a:rPr lang="en-US" altLang="zh-CN" dirty="0"/>
              <a:t>;            //</a:t>
            </a:r>
            <a:r>
              <a:rPr lang="zh-CN" altLang="zh-CN" dirty="0"/>
              <a:t>图的当前定点数和弧数</a:t>
            </a:r>
          </a:p>
          <a:p>
            <a:r>
              <a:rPr lang="en-US" altLang="zh-CN" dirty="0" err="1"/>
              <a:t>GraphKind</a:t>
            </a:r>
            <a:r>
              <a:rPr lang="en-US" altLang="zh-CN" dirty="0"/>
              <a:t>  kind</a:t>
            </a:r>
            <a:r>
              <a:rPr lang="zh-CN" altLang="zh-CN" dirty="0"/>
              <a:t>； </a:t>
            </a:r>
            <a:r>
              <a:rPr lang="en-US" altLang="zh-CN" dirty="0"/>
              <a:t>                //</a:t>
            </a:r>
            <a:r>
              <a:rPr lang="zh-CN" altLang="zh-CN" dirty="0"/>
              <a:t>图的种类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Mgraph</a:t>
            </a:r>
            <a:r>
              <a:rPr lang="en-US" altLang="zh-CN" dirty="0"/>
              <a:t>;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03186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Status </a:t>
            </a:r>
            <a:r>
              <a:rPr lang="en-US" altLang="zh-CN" dirty="0" err="1"/>
              <a:t>CreateGraph</a:t>
            </a:r>
            <a:r>
              <a:rPr lang="en-US" altLang="zh-CN" dirty="0"/>
              <a:t>(</a:t>
            </a:r>
            <a:r>
              <a:rPr lang="en-US" altLang="zh-CN" dirty="0" err="1"/>
              <a:t>MGraph</a:t>
            </a:r>
            <a:r>
              <a:rPr lang="en-US" altLang="zh-CN" dirty="0"/>
              <a:t> &amp;G) {</a:t>
            </a:r>
            <a:endParaRPr lang="zh-CN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(&amp;</a:t>
            </a:r>
            <a:r>
              <a:rPr lang="en-US" altLang="zh-CN" dirty="0" err="1"/>
              <a:t>G.kind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switch(</a:t>
            </a:r>
            <a:r>
              <a:rPr lang="en-US" altLang="zh-CN" dirty="0" err="1"/>
              <a:t>G.kind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case DG:   return </a:t>
            </a:r>
            <a:r>
              <a:rPr lang="en-US" altLang="zh-CN" dirty="0" err="1"/>
              <a:t>CreateDG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case DN:   return </a:t>
            </a:r>
            <a:r>
              <a:rPr lang="en-US" altLang="zh-CN" dirty="0" err="1"/>
              <a:t>CreateDN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case UDG:  return </a:t>
            </a:r>
            <a:r>
              <a:rPr lang="en-US" altLang="zh-CN" dirty="0" err="1"/>
              <a:t>CreateUDG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case UDN:  return </a:t>
            </a:r>
            <a:r>
              <a:rPr lang="en-US" altLang="zh-CN" dirty="0" err="1"/>
              <a:t>CreateUDN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default: return ERROR;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} //</a:t>
            </a:r>
            <a:r>
              <a:rPr lang="en-US" altLang="zh-CN" dirty="0" err="1" smtClean="0"/>
              <a:t>CreateGraph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8733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2234"/>
            <a:ext cx="10515600" cy="624468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Status </a:t>
            </a:r>
            <a:r>
              <a:rPr lang="en-US" altLang="zh-CN" dirty="0" err="1"/>
              <a:t>CreateUDN</a:t>
            </a:r>
            <a:r>
              <a:rPr lang="en-US" altLang="zh-CN" dirty="0"/>
              <a:t>(</a:t>
            </a:r>
            <a:r>
              <a:rPr lang="en-US" altLang="zh-CN" dirty="0" err="1"/>
              <a:t>MGraph</a:t>
            </a:r>
            <a:r>
              <a:rPr lang="en-US" altLang="zh-CN" dirty="0"/>
              <a:t> &amp;G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无向图的构建</a:t>
            </a:r>
            <a:endParaRPr lang="zh-CN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scanf</a:t>
            </a:r>
            <a:r>
              <a:rPr lang="en-US" altLang="zh-CN" dirty="0"/>
              <a:t>(&amp;</a:t>
            </a:r>
            <a:r>
              <a:rPr lang="en-US" altLang="zh-CN" dirty="0" err="1"/>
              <a:t>G.vexnum</a:t>
            </a:r>
            <a:r>
              <a:rPr lang="en-US" altLang="zh-CN" dirty="0"/>
              <a:t>, &amp;</a:t>
            </a:r>
            <a:r>
              <a:rPr lang="en-US" altLang="zh-CN" dirty="0" err="1"/>
              <a:t>G.arcnum</a:t>
            </a:r>
            <a:r>
              <a:rPr lang="en-US" altLang="zh-CN" dirty="0"/>
              <a:t>, &amp;</a:t>
            </a:r>
            <a:r>
              <a:rPr lang="en-US" altLang="zh-CN" dirty="0" err="1"/>
              <a:t>Incinfo</a:t>
            </a:r>
            <a:r>
              <a:rPr lang="en-US" altLang="zh-CN" dirty="0"/>
              <a:t>)  //</a:t>
            </a:r>
            <a:r>
              <a:rPr lang="en-US" altLang="zh-CN" dirty="0" err="1"/>
              <a:t>Incinfo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r>
              <a:rPr lang="zh-CN" altLang="zh-CN" dirty="0"/>
              <a:t>则弧不含其他信息</a:t>
            </a:r>
          </a:p>
          <a:p>
            <a:r>
              <a:rPr lang="en-US" altLang="zh-CN" dirty="0" smtClean="0"/>
              <a:t>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G.arcnum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scanf</a:t>
            </a:r>
            <a:r>
              <a:rPr lang="en-US" altLang="zh-CN" dirty="0"/>
              <a:t>(&amp;</a:t>
            </a:r>
            <a:r>
              <a:rPr lang="en-US" altLang="zh-CN" dirty="0" err="1"/>
              <a:t>G.vexs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]));</a:t>
            </a:r>
            <a:endParaRPr lang="zh-CN" altLang="zh-CN" dirty="0"/>
          </a:p>
          <a:p>
            <a:r>
              <a:rPr lang="en-US" altLang="zh-CN" dirty="0" smtClean="0"/>
              <a:t>   for(1=0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G.vexnum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  for(j=0</a:t>
            </a:r>
            <a:r>
              <a:rPr lang="en-US" altLang="zh-CN" dirty="0"/>
              <a:t>; j&lt;</a:t>
            </a:r>
            <a:r>
              <a:rPr lang="en-US" altLang="zh-CN" dirty="0" err="1"/>
              <a:t>G.vexnum</a:t>
            </a:r>
            <a:r>
              <a:rPr lang="en-US" altLang="zh-CN" dirty="0"/>
              <a:t>; ++j) </a:t>
            </a:r>
            <a:endParaRPr lang="zh-CN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G.arcs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][j] = {INFINITY,NULL};    //{</a:t>
            </a:r>
            <a:r>
              <a:rPr lang="en-US" altLang="zh-CN" dirty="0" err="1"/>
              <a:t>adj</a:t>
            </a:r>
            <a:r>
              <a:rPr lang="en-US" altLang="zh-CN" dirty="0"/>
              <a:t>, info}</a:t>
            </a:r>
            <a:endParaRPr lang="zh-CN" altLang="zh-CN" dirty="0"/>
          </a:p>
          <a:p>
            <a:r>
              <a:rPr lang="en-US" altLang="zh-CN" dirty="0" smtClean="0"/>
              <a:t>   for(k=0</a:t>
            </a:r>
            <a:r>
              <a:rPr lang="en-US" altLang="zh-CN" dirty="0"/>
              <a:t>; k&lt;</a:t>
            </a:r>
            <a:r>
              <a:rPr lang="en-US" altLang="zh-CN" dirty="0" err="1"/>
              <a:t>G.vexnum</a:t>
            </a:r>
            <a:r>
              <a:rPr lang="en-US" altLang="zh-CN" dirty="0"/>
              <a:t>; ++k) {           //</a:t>
            </a:r>
            <a:r>
              <a:rPr lang="zh-CN" altLang="zh-CN" dirty="0"/>
              <a:t>构造邻接矩阵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scanf</a:t>
            </a:r>
            <a:r>
              <a:rPr lang="en-US" altLang="zh-CN" dirty="0"/>
              <a:t>(&amp;v1, &amp;v2, &amp;w);              //</a:t>
            </a:r>
            <a:r>
              <a:rPr lang="zh-CN" altLang="zh-CN" dirty="0"/>
              <a:t>输入一条边衣服的顶点和权值；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LocateVex</a:t>
            </a:r>
            <a:r>
              <a:rPr lang="en-US" altLang="zh-CN" dirty="0"/>
              <a:t>(G, v1); </a:t>
            </a:r>
            <a:r>
              <a:rPr lang="en-US" altLang="zh-CN" dirty="0" err="1"/>
              <a:t>j+LocateVex</a:t>
            </a:r>
            <a:r>
              <a:rPr lang="en-US" altLang="zh-CN" dirty="0"/>
              <a:t>(G, v2); // </a:t>
            </a:r>
            <a:r>
              <a:rPr lang="zh-CN" altLang="zh-CN" dirty="0"/>
              <a:t>确定</a:t>
            </a:r>
            <a:r>
              <a:rPr lang="en-US" altLang="zh-CN" dirty="0"/>
              <a:t>v1</a:t>
            </a:r>
            <a:r>
              <a:rPr lang="zh-CN" altLang="zh-CN" dirty="0"/>
              <a:t>，</a:t>
            </a:r>
            <a:r>
              <a:rPr lang="en-US" altLang="zh-CN" dirty="0"/>
              <a:t>v2</a:t>
            </a:r>
            <a:r>
              <a:rPr lang="zh-CN" altLang="zh-CN" dirty="0"/>
              <a:t>在</a:t>
            </a:r>
            <a:r>
              <a:rPr lang="en-US" altLang="zh-CN" dirty="0"/>
              <a:t>G</a:t>
            </a:r>
            <a:r>
              <a:rPr lang="zh-CN" altLang="zh-CN" dirty="0"/>
              <a:t>中的位置；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G.arcs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][j].</a:t>
            </a:r>
            <a:r>
              <a:rPr lang="en-US" altLang="zh-CN" dirty="0" err="1"/>
              <a:t>adj</a:t>
            </a:r>
            <a:r>
              <a:rPr lang="en-US" altLang="zh-CN" dirty="0"/>
              <a:t> = w;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  if(</a:t>
            </a:r>
            <a:r>
              <a:rPr lang="en-US" altLang="zh-CN" dirty="0" err="1" smtClean="0"/>
              <a:t>IncInfo</a:t>
            </a:r>
            <a:r>
              <a:rPr lang="en-US" altLang="zh-CN" dirty="0"/>
              <a:t>) Input(*</a:t>
            </a:r>
            <a:r>
              <a:rPr lang="en-US" altLang="zh-CN" dirty="0" err="1"/>
              <a:t>G.arcs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][j].info);     //</a:t>
            </a:r>
            <a:r>
              <a:rPr lang="zh-CN" altLang="zh-CN" dirty="0"/>
              <a:t>如有弧的信息则输入；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G.arcs</a:t>
            </a:r>
            <a:r>
              <a:rPr lang="en-US" altLang="zh-CN" dirty="0" smtClean="0"/>
              <a:t>[j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G.arcs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][j];             //</a:t>
            </a:r>
            <a:r>
              <a:rPr lang="zh-CN" altLang="zh-CN" dirty="0"/>
              <a:t>置</a:t>
            </a:r>
            <a:r>
              <a:rPr lang="en-US" altLang="zh-CN" dirty="0"/>
              <a:t>&lt;v1,v2&gt;</a:t>
            </a:r>
            <a:r>
              <a:rPr lang="zh-CN" altLang="zh-CN" dirty="0"/>
              <a:t>的对称弧</a:t>
            </a:r>
            <a:r>
              <a:rPr lang="en-US" altLang="zh-CN" dirty="0"/>
              <a:t>&lt;v2,v1&gt;</a:t>
            </a:r>
            <a:endParaRPr lang="zh-CN" altLang="zh-CN" dirty="0"/>
          </a:p>
          <a:p>
            <a:r>
              <a:rPr lang="en-US" altLang="zh-CN" dirty="0" smtClean="0"/>
              <a:t>    }</a:t>
            </a:r>
            <a:endParaRPr lang="zh-CN" altLang="zh-CN" dirty="0"/>
          </a:p>
          <a:p>
            <a:r>
              <a:rPr lang="en-US" altLang="zh-CN" dirty="0" smtClean="0"/>
              <a:t>    return </a:t>
            </a:r>
            <a:r>
              <a:rPr lang="en-US" altLang="zh-CN" dirty="0"/>
              <a:t>OK;</a:t>
            </a:r>
            <a:endParaRPr lang="zh-CN" altLang="zh-CN" dirty="0"/>
          </a:p>
          <a:p>
            <a:r>
              <a:rPr lang="en-US" altLang="zh-CN" dirty="0"/>
              <a:t>} // </a:t>
            </a:r>
            <a:r>
              <a:rPr lang="en-US" altLang="zh-CN" dirty="0" err="1"/>
              <a:t>CreateUDN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2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533400"/>
            <a:ext cx="9984988" cy="12001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 smtClean="0">
                <a:latin typeface="Times New Roman" panose="02020603050405020304" pitchFamily="18" charset="0"/>
              </a:rPr>
              <a:t>7.2.2</a:t>
            </a:r>
            <a:r>
              <a:rPr lang="en-US" altLang="zh-CN" b="1" dirty="0" smtClean="0"/>
              <a:t>  </a:t>
            </a:r>
            <a:r>
              <a:rPr lang="zh-CN" altLang="en-US" b="1" dirty="0" smtClean="0">
                <a:ea typeface="楷体_GB2312" pitchFamily="49" charset="-122"/>
              </a:rPr>
              <a:t>邻接表 （邻接链表）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2247900"/>
            <a:ext cx="10744200" cy="26543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基本方法：</a:t>
            </a:r>
            <a:r>
              <a:rPr lang="zh-CN" altLang="en-US" b="1" dirty="0"/>
              <a:t>对图的每个顶点建立一个单链表，存储该顶点所有邻接顶点及其相关信息。每一个单链表设一个表头结点。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第</a:t>
            </a:r>
            <a:r>
              <a:rPr lang="en-US" altLang="zh-CN" b="1" dirty="0" err="1"/>
              <a:t>i</a:t>
            </a:r>
            <a:r>
              <a:rPr lang="zh-CN" altLang="en-US" b="1" dirty="0"/>
              <a:t>个单链表表示依附于顶点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的边</a:t>
            </a:r>
            <a:r>
              <a:rPr lang="en-US" altLang="zh-CN" b="1" dirty="0"/>
              <a:t>(</a:t>
            </a:r>
            <a:r>
              <a:rPr lang="zh-CN" altLang="en-US" b="1" dirty="0"/>
              <a:t>对有向图是以顶点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为头或尾的弧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881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50" y="533400"/>
            <a:ext cx="11601450" cy="484028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1  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结点结构与邻接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</a:rPr>
              <a:t>链表</a:t>
            </a:r>
            <a:endParaRPr lang="zh-CN" altLang="en-US" sz="36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        </a:t>
            </a:r>
            <a:r>
              <a:rPr lang="zh-CN" altLang="en-US" b="1" dirty="0"/>
              <a:t>链表中的结点称为</a:t>
            </a:r>
            <a:r>
              <a:rPr lang="zh-CN" altLang="en-US" b="1" dirty="0">
                <a:solidFill>
                  <a:schemeClr val="folHlink"/>
                </a:solidFill>
              </a:rPr>
              <a:t>表结点</a:t>
            </a:r>
            <a:r>
              <a:rPr lang="zh-CN" altLang="en-US" b="1" dirty="0"/>
              <a:t>，每个结点由三个域组成，如图</a:t>
            </a:r>
            <a:r>
              <a:rPr lang="en-US" altLang="zh-CN" b="1" dirty="0"/>
              <a:t>7-9(a)</a:t>
            </a:r>
            <a:r>
              <a:rPr lang="zh-CN" altLang="en-US" b="1" dirty="0"/>
              <a:t>所示。其中邻接点域</a:t>
            </a:r>
            <a:r>
              <a:rPr lang="en-US" altLang="zh-CN" b="1" dirty="0"/>
              <a:t>(</a:t>
            </a:r>
            <a:r>
              <a:rPr lang="en-US" altLang="zh-CN" b="1" dirty="0" err="1"/>
              <a:t>adjvex</a:t>
            </a:r>
            <a:r>
              <a:rPr lang="en-US" altLang="zh-CN" b="1" dirty="0"/>
              <a:t>)</a:t>
            </a:r>
            <a:r>
              <a:rPr lang="zh-CN" altLang="en-US" b="1" dirty="0"/>
              <a:t>指示与顶点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邻接的顶点在图中的位置</a:t>
            </a:r>
            <a:r>
              <a:rPr lang="en-US" altLang="zh-CN" b="1" dirty="0"/>
              <a:t>(</a:t>
            </a:r>
            <a:r>
              <a:rPr lang="zh-CN" altLang="en-US" b="1" dirty="0"/>
              <a:t>顶点编号</a:t>
            </a:r>
            <a:r>
              <a:rPr lang="en-US" altLang="zh-CN" b="1" dirty="0"/>
              <a:t>)</a:t>
            </a:r>
            <a:r>
              <a:rPr lang="zh-CN" altLang="en-US" b="1" dirty="0"/>
              <a:t>，链域</a:t>
            </a:r>
            <a:r>
              <a:rPr lang="en-US" altLang="zh-CN" b="1" dirty="0"/>
              <a:t>(</a:t>
            </a:r>
            <a:r>
              <a:rPr lang="en-US" altLang="zh-CN" b="1" dirty="0" err="1"/>
              <a:t>nextarc</a:t>
            </a:r>
            <a:r>
              <a:rPr lang="en-US" altLang="zh-CN" b="1" dirty="0"/>
              <a:t>)</a:t>
            </a:r>
            <a:r>
              <a:rPr lang="zh-CN" altLang="en-US" b="1" dirty="0"/>
              <a:t>指向下一个与顶点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邻接的表结点，数据域</a:t>
            </a:r>
            <a:r>
              <a:rPr lang="en-US" altLang="zh-CN" b="1" dirty="0"/>
              <a:t>(info)</a:t>
            </a:r>
            <a:r>
              <a:rPr lang="zh-CN" altLang="en-US" b="1" dirty="0"/>
              <a:t>存储和边或弧相关的信息，如权值等。对于无权图，如果没有与边相关的其他信息，可省略此域。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每个链表设一个表头结点</a:t>
            </a:r>
            <a:r>
              <a:rPr lang="en-US" altLang="zh-CN" b="1" dirty="0"/>
              <a:t>(</a:t>
            </a:r>
            <a:r>
              <a:rPr lang="zh-CN" altLang="en-US" b="1" dirty="0"/>
              <a:t>称为</a:t>
            </a:r>
            <a:r>
              <a:rPr lang="zh-CN" altLang="en-US" b="1" dirty="0">
                <a:solidFill>
                  <a:schemeClr val="folHlink"/>
                </a:solidFill>
              </a:rPr>
              <a:t>顶点结点</a:t>
            </a:r>
            <a:r>
              <a:rPr lang="en-US" altLang="zh-CN" b="1" dirty="0"/>
              <a:t>)</a:t>
            </a:r>
            <a:r>
              <a:rPr lang="zh-CN" altLang="en-US" b="1" dirty="0"/>
              <a:t>，由两个域组成，如图</a:t>
            </a:r>
            <a:r>
              <a:rPr lang="en-US" altLang="zh-CN" b="1" dirty="0"/>
              <a:t>7-9(b)</a:t>
            </a:r>
            <a:r>
              <a:rPr lang="zh-CN" altLang="en-US" b="1" dirty="0"/>
              <a:t>所示。链域</a:t>
            </a:r>
            <a:r>
              <a:rPr lang="en-US" altLang="zh-CN" b="1" dirty="0"/>
              <a:t>(</a:t>
            </a:r>
            <a:r>
              <a:rPr lang="en-US" altLang="zh-CN" b="1" dirty="0" err="1"/>
              <a:t>firstarc</a:t>
            </a:r>
            <a:r>
              <a:rPr lang="en-US" altLang="zh-CN" b="1" dirty="0"/>
              <a:t>)</a:t>
            </a:r>
            <a:r>
              <a:rPr lang="zh-CN" altLang="en-US" b="1" dirty="0"/>
              <a:t>指向链表中的第一个结点，数据域</a:t>
            </a:r>
            <a:r>
              <a:rPr lang="en-US" altLang="zh-CN" b="1" dirty="0"/>
              <a:t>(data) </a:t>
            </a:r>
            <a:r>
              <a:rPr lang="zh-CN" altLang="en-US" b="1" dirty="0"/>
              <a:t>存储顶点名或其他信息。</a:t>
            </a:r>
          </a:p>
        </p:txBody>
      </p:sp>
      <p:grpSp>
        <p:nvGrpSpPr>
          <p:cNvPr id="546819" name="Group 3"/>
          <p:cNvGrpSpPr>
            <a:grpSpLocks/>
          </p:cNvGrpSpPr>
          <p:nvPr/>
        </p:nvGrpSpPr>
        <p:grpSpPr bwMode="auto">
          <a:xfrm>
            <a:off x="1992313" y="5667375"/>
            <a:ext cx="7886700" cy="857250"/>
            <a:chOff x="120" y="2064"/>
            <a:chExt cx="4968" cy="540"/>
          </a:xfrm>
        </p:grpSpPr>
        <p:grpSp>
          <p:nvGrpSpPr>
            <p:cNvPr id="546820" name="Group 4"/>
            <p:cNvGrpSpPr>
              <a:grpSpLocks/>
            </p:cNvGrpSpPr>
            <p:nvPr/>
          </p:nvGrpSpPr>
          <p:grpSpPr bwMode="auto">
            <a:xfrm>
              <a:off x="120" y="2064"/>
              <a:ext cx="2555" cy="258"/>
              <a:chOff x="120" y="2064"/>
              <a:chExt cx="2555" cy="258"/>
            </a:xfrm>
          </p:grpSpPr>
          <p:grpSp>
            <p:nvGrpSpPr>
              <p:cNvPr id="546827" name="Group 5"/>
              <p:cNvGrpSpPr>
                <a:grpSpLocks/>
              </p:cNvGrpSpPr>
              <p:nvPr/>
            </p:nvGrpSpPr>
            <p:grpSpPr bwMode="auto">
              <a:xfrm>
                <a:off x="816" y="2073"/>
                <a:ext cx="1859" cy="249"/>
                <a:chOff x="720" y="2592"/>
                <a:chExt cx="1859" cy="249"/>
              </a:xfrm>
            </p:grpSpPr>
            <p:sp>
              <p:nvSpPr>
                <p:cNvPr id="546829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2592"/>
                  <a:ext cx="1859" cy="24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/>
                    <a:t>adjvex   info   nextarc</a:t>
                  </a:r>
                </a:p>
              </p:txBody>
            </p:sp>
            <p:sp>
              <p:nvSpPr>
                <p:cNvPr id="546830" name="Line 7"/>
                <p:cNvSpPr>
                  <a:spLocks noChangeShapeType="1"/>
                </p:cNvSpPr>
                <p:nvPr/>
              </p:nvSpPr>
              <p:spPr bwMode="auto">
                <a:xfrm>
                  <a:off x="1392" y="2592"/>
                  <a:ext cx="0" cy="2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6831" name="Line 8"/>
                <p:cNvSpPr>
                  <a:spLocks noChangeShapeType="1"/>
                </p:cNvSpPr>
                <p:nvPr/>
              </p:nvSpPr>
              <p:spPr bwMode="auto">
                <a:xfrm>
                  <a:off x="1872" y="2592"/>
                  <a:ext cx="0" cy="2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46828" name="Rectangle 9"/>
              <p:cNvSpPr>
                <a:spLocks noChangeArrowheads="1"/>
              </p:cNvSpPr>
              <p:nvPr/>
            </p:nvSpPr>
            <p:spPr bwMode="auto">
              <a:xfrm>
                <a:off x="120" y="2064"/>
                <a:ext cx="68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000" b="1">
                    <a:latin typeface="宋体" panose="02010600030101010101" pitchFamily="2" charset="-122"/>
                  </a:rPr>
                  <a:t>表结点</a:t>
                </a:r>
                <a:r>
                  <a:rPr lang="zh-CN" altLang="en-US" sz="2000" b="1"/>
                  <a:t>：</a:t>
                </a:r>
              </a:p>
            </p:txBody>
          </p:sp>
        </p:grpSp>
        <p:grpSp>
          <p:nvGrpSpPr>
            <p:cNvPr id="546821" name="Group 10"/>
            <p:cNvGrpSpPr>
              <a:grpSpLocks/>
            </p:cNvGrpSpPr>
            <p:nvPr/>
          </p:nvGrpSpPr>
          <p:grpSpPr bwMode="auto">
            <a:xfrm>
              <a:off x="3024" y="2064"/>
              <a:ext cx="2064" cy="249"/>
              <a:chOff x="3120" y="2064"/>
              <a:chExt cx="2064" cy="249"/>
            </a:xfrm>
          </p:grpSpPr>
          <p:grpSp>
            <p:nvGrpSpPr>
              <p:cNvPr id="546823" name="Group 11"/>
              <p:cNvGrpSpPr>
                <a:grpSpLocks/>
              </p:cNvGrpSpPr>
              <p:nvPr/>
            </p:nvGrpSpPr>
            <p:grpSpPr bwMode="auto">
              <a:xfrm>
                <a:off x="3997" y="2064"/>
                <a:ext cx="1187" cy="249"/>
                <a:chOff x="2941" y="2535"/>
                <a:chExt cx="1187" cy="249"/>
              </a:xfrm>
            </p:grpSpPr>
            <p:sp>
              <p:nvSpPr>
                <p:cNvPr id="546825" name="Rectangle 12"/>
                <p:cNvSpPr>
                  <a:spLocks noChangeArrowheads="1"/>
                </p:cNvSpPr>
                <p:nvPr/>
              </p:nvSpPr>
              <p:spPr bwMode="auto">
                <a:xfrm>
                  <a:off x="2941" y="2535"/>
                  <a:ext cx="1187" cy="24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/>
                    <a:t>data   firstarc</a:t>
                  </a:r>
                </a:p>
              </p:txBody>
            </p:sp>
            <p:sp>
              <p:nvSpPr>
                <p:cNvPr id="546826" name="Line 13"/>
                <p:cNvSpPr>
                  <a:spLocks noChangeShapeType="1"/>
                </p:cNvSpPr>
                <p:nvPr/>
              </p:nvSpPr>
              <p:spPr bwMode="auto">
                <a:xfrm>
                  <a:off x="3408" y="2535"/>
                  <a:ext cx="0" cy="2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46824" name="Rectangle 14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861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000" b="1">
                    <a:latin typeface="宋体" panose="02010600030101010101" pitchFamily="2" charset="-122"/>
                  </a:rPr>
                  <a:t>顶点结点</a:t>
                </a:r>
                <a:r>
                  <a:rPr lang="zh-CN" altLang="en-US" sz="2000" b="1"/>
                  <a:t>：</a:t>
                </a:r>
              </a:p>
            </p:txBody>
          </p:sp>
        </p:grpSp>
        <p:sp>
          <p:nvSpPr>
            <p:cNvPr id="546822" name="Rectangle 15"/>
            <p:cNvSpPr>
              <a:spLocks noChangeArrowheads="1"/>
            </p:cNvSpPr>
            <p:nvPr/>
          </p:nvSpPr>
          <p:spPr bwMode="auto">
            <a:xfrm>
              <a:off x="1872" y="2400"/>
              <a:ext cx="185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7-9   </a:t>
              </a:r>
              <a:r>
                <a:rPr lang="zh-CN" altLang="en-US" sz="2000" b="1"/>
                <a:t>邻接链表结点结构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69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4" y="190500"/>
            <a:ext cx="10248900" cy="2438401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所有</a:t>
            </a:r>
            <a:r>
              <a:rPr lang="zh-CN" altLang="en-US" b="1" dirty="0">
                <a:solidFill>
                  <a:schemeClr val="folHlink"/>
                </a:solidFill>
              </a:rPr>
              <a:t>顶点结点</a:t>
            </a:r>
            <a:r>
              <a:rPr lang="zh-CN" altLang="en-US" b="1" dirty="0"/>
              <a:t>用一个</a:t>
            </a:r>
            <a:r>
              <a:rPr lang="zh-CN" altLang="en-US" b="1" dirty="0" smtClean="0"/>
              <a:t>向量，以</a:t>
            </a:r>
            <a:r>
              <a:rPr lang="zh-CN" altLang="en-US" b="1" dirty="0"/>
              <a:t>顺序结构形式存储</a:t>
            </a:r>
            <a:r>
              <a:rPr lang="zh-CN" altLang="en-US" b="1" dirty="0" smtClean="0"/>
              <a:t>，该</a:t>
            </a:r>
            <a:r>
              <a:rPr lang="zh-CN" altLang="en-US" b="1" dirty="0"/>
              <a:t>向量称为</a:t>
            </a:r>
            <a:r>
              <a:rPr lang="zh-CN" altLang="en-US" b="1" dirty="0">
                <a:solidFill>
                  <a:schemeClr val="folHlink"/>
                </a:solidFill>
              </a:rPr>
              <a:t>表头向量</a:t>
            </a:r>
            <a:r>
              <a:rPr lang="zh-CN" altLang="en-US" b="1" dirty="0"/>
              <a:t>，向量的下标指示顶点的序号。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</a:t>
            </a:r>
            <a:r>
              <a:rPr lang="zh-CN" altLang="en-US" b="1" dirty="0" smtClean="0"/>
              <a:t>用</a:t>
            </a:r>
            <a:r>
              <a:rPr lang="zh-CN" altLang="en-US" b="1" dirty="0"/>
              <a:t>邻接链表存储图时</a:t>
            </a:r>
            <a:r>
              <a:rPr lang="zh-CN" altLang="en-US" b="1" dirty="0" smtClean="0"/>
              <a:t>，无向图的邻接</a:t>
            </a:r>
            <a:r>
              <a:rPr lang="zh-CN" altLang="en-US" b="1" dirty="0"/>
              <a:t>链表是唯一的，如图</a:t>
            </a:r>
            <a:r>
              <a:rPr lang="en-US" altLang="zh-CN" b="1" dirty="0"/>
              <a:t>7-10</a:t>
            </a:r>
            <a:r>
              <a:rPr lang="zh-CN" altLang="en-US" b="1" dirty="0"/>
              <a:t>所示</a:t>
            </a:r>
            <a:r>
              <a:rPr lang="zh-CN" altLang="en-US" b="1" dirty="0" smtClean="0"/>
              <a:t>；有向图的邻接</a:t>
            </a:r>
            <a:r>
              <a:rPr lang="zh-CN" altLang="en-US" b="1" dirty="0"/>
              <a:t>链表有两种形式，如图</a:t>
            </a:r>
            <a:r>
              <a:rPr lang="en-US" altLang="zh-CN" b="1" dirty="0"/>
              <a:t>7-11</a:t>
            </a:r>
            <a:r>
              <a:rPr lang="zh-CN" altLang="en-US" b="1" dirty="0"/>
              <a:t>所示。</a:t>
            </a:r>
          </a:p>
        </p:txBody>
      </p:sp>
      <p:grpSp>
        <p:nvGrpSpPr>
          <p:cNvPr id="547843" name="Group 3"/>
          <p:cNvGrpSpPr>
            <a:grpSpLocks/>
          </p:cNvGrpSpPr>
          <p:nvPr/>
        </p:nvGrpSpPr>
        <p:grpSpPr bwMode="auto">
          <a:xfrm>
            <a:off x="2344739" y="2628901"/>
            <a:ext cx="8137525" cy="3365500"/>
            <a:chOff x="385" y="2081"/>
            <a:chExt cx="5126" cy="2120"/>
          </a:xfrm>
        </p:grpSpPr>
        <p:sp>
          <p:nvSpPr>
            <p:cNvPr id="547844" name="Rectangle 4"/>
            <p:cNvSpPr>
              <a:spLocks noChangeArrowheads="1"/>
            </p:cNvSpPr>
            <p:nvPr/>
          </p:nvSpPr>
          <p:spPr bwMode="auto">
            <a:xfrm>
              <a:off x="1463" y="3997"/>
              <a:ext cx="214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7-10  </a:t>
              </a:r>
              <a:r>
                <a:rPr lang="zh-CN" altLang="en-US" sz="2000" b="1"/>
                <a:t>无向图及其邻接链表</a:t>
              </a:r>
            </a:p>
          </p:txBody>
        </p:sp>
        <p:grpSp>
          <p:nvGrpSpPr>
            <p:cNvPr id="547845" name="Group 5"/>
            <p:cNvGrpSpPr>
              <a:grpSpLocks/>
            </p:cNvGrpSpPr>
            <p:nvPr/>
          </p:nvGrpSpPr>
          <p:grpSpPr bwMode="auto">
            <a:xfrm>
              <a:off x="385" y="2478"/>
              <a:ext cx="1384" cy="839"/>
              <a:chOff x="392" y="2784"/>
              <a:chExt cx="1384" cy="839"/>
            </a:xfrm>
          </p:grpSpPr>
          <p:sp>
            <p:nvSpPr>
              <p:cNvPr id="547932" name="Oval 6"/>
              <p:cNvSpPr>
                <a:spLocks noChangeArrowheads="1"/>
              </p:cNvSpPr>
              <p:nvPr/>
            </p:nvSpPr>
            <p:spPr bwMode="auto">
              <a:xfrm>
                <a:off x="392" y="292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1</a:t>
                </a:r>
              </a:p>
            </p:txBody>
          </p:sp>
          <p:sp>
            <p:nvSpPr>
              <p:cNvPr id="547933" name="Oval 7"/>
              <p:cNvSpPr>
                <a:spLocks noChangeArrowheads="1"/>
              </p:cNvSpPr>
              <p:nvPr/>
            </p:nvSpPr>
            <p:spPr bwMode="auto">
              <a:xfrm>
                <a:off x="409" y="3396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2</a:t>
                </a:r>
              </a:p>
            </p:txBody>
          </p:sp>
          <p:sp>
            <p:nvSpPr>
              <p:cNvPr id="547934" name="Oval 8"/>
              <p:cNvSpPr>
                <a:spLocks noChangeArrowheads="1"/>
              </p:cNvSpPr>
              <p:nvPr/>
            </p:nvSpPr>
            <p:spPr bwMode="auto">
              <a:xfrm>
                <a:off x="1010" y="338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3</a:t>
                </a:r>
              </a:p>
            </p:txBody>
          </p:sp>
          <p:sp>
            <p:nvSpPr>
              <p:cNvPr id="547935" name="Oval 9"/>
              <p:cNvSpPr>
                <a:spLocks noChangeArrowheads="1"/>
              </p:cNvSpPr>
              <p:nvPr/>
            </p:nvSpPr>
            <p:spPr bwMode="auto">
              <a:xfrm>
                <a:off x="961" y="2784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4</a:t>
                </a:r>
              </a:p>
            </p:txBody>
          </p:sp>
          <p:sp>
            <p:nvSpPr>
              <p:cNvPr id="547936" name="Line 10"/>
              <p:cNvSpPr>
                <a:spLocks noChangeShapeType="1"/>
              </p:cNvSpPr>
              <p:nvPr/>
            </p:nvSpPr>
            <p:spPr bwMode="auto">
              <a:xfrm>
                <a:off x="536" y="3163"/>
                <a:ext cx="0" cy="2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7937" name="Line 11"/>
              <p:cNvSpPr>
                <a:spLocks noChangeShapeType="1"/>
              </p:cNvSpPr>
              <p:nvPr/>
            </p:nvSpPr>
            <p:spPr bwMode="auto">
              <a:xfrm>
                <a:off x="1136" y="3007"/>
                <a:ext cx="0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7938" name="Line 12"/>
              <p:cNvSpPr>
                <a:spLocks noChangeShapeType="1"/>
              </p:cNvSpPr>
              <p:nvPr/>
            </p:nvSpPr>
            <p:spPr bwMode="auto">
              <a:xfrm>
                <a:off x="654" y="3108"/>
                <a:ext cx="380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7939" name="Line 13"/>
              <p:cNvSpPr>
                <a:spLocks noChangeShapeType="1"/>
              </p:cNvSpPr>
              <p:nvPr/>
            </p:nvSpPr>
            <p:spPr bwMode="auto">
              <a:xfrm flipV="1">
                <a:off x="686" y="2928"/>
                <a:ext cx="282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7940" name="Line 14"/>
              <p:cNvSpPr>
                <a:spLocks noChangeShapeType="1"/>
              </p:cNvSpPr>
              <p:nvPr/>
            </p:nvSpPr>
            <p:spPr bwMode="auto">
              <a:xfrm>
                <a:off x="702" y="3513"/>
                <a:ext cx="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7941" name="Oval 15"/>
              <p:cNvSpPr>
                <a:spLocks noChangeArrowheads="1"/>
              </p:cNvSpPr>
              <p:nvPr/>
            </p:nvSpPr>
            <p:spPr bwMode="auto">
              <a:xfrm>
                <a:off x="1481" y="3117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5</a:t>
                </a:r>
              </a:p>
            </p:txBody>
          </p:sp>
          <p:sp>
            <p:nvSpPr>
              <p:cNvPr id="547942" name="Line 16"/>
              <p:cNvSpPr>
                <a:spLocks noChangeShapeType="1"/>
              </p:cNvSpPr>
              <p:nvPr/>
            </p:nvSpPr>
            <p:spPr bwMode="auto">
              <a:xfrm>
                <a:off x="1256" y="2928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7943" name="Line 17"/>
              <p:cNvSpPr>
                <a:spLocks noChangeShapeType="1"/>
              </p:cNvSpPr>
              <p:nvPr/>
            </p:nvSpPr>
            <p:spPr bwMode="auto">
              <a:xfrm flipV="1">
                <a:off x="1304" y="3320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47846" name="Group 18"/>
            <p:cNvGrpSpPr>
              <a:grpSpLocks/>
            </p:cNvGrpSpPr>
            <p:nvPr/>
          </p:nvGrpSpPr>
          <p:grpSpPr bwMode="auto">
            <a:xfrm>
              <a:off x="1474" y="2081"/>
              <a:ext cx="4037" cy="1865"/>
              <a:chOff x="1474" y="2081"/>
              <a:chExt cx="4037" cy="1865"/>
            </a:xfrm>
          </p:grpSpPr>
          <p:sp>
            <p:nvSpPr>
              <p:cNvPr id="547847" name="Rectangle 19"/>
              <p:cNvSpPr>
                <a:spLocks noChangeArrowheads="1"/>
              </p:cNvSpPr>
              <p:nvPr/>
            </p:nvSpPr>
            <p:spPr bwMode="auto">
              <a:xfrm>
                <a:off x="2243" y="2098"/>
                <a:ext cx="226" cy="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0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1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2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3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4</a:t>
                </a:r>
              </a:p>
            </p:txBody>
          </p:sp>
          <p:sp>
            <p:nvSpPr>
              <p:cNvPr id="547848" name="Rectangle 20"/>
              <p:cNvSpPr>
                <a:spLocks noChangeArrowheads="1"/>
              </p:cNvSpPr>
              <p:nvPr/>
            </p:nvSpPr>
            <p:spPr bwMode="auto">
              <a:xfrm>
                <a:off x="1474" y="3702"/>
                <a:ext cx="99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MAX_VEX-1</a:t>
                </a:r>
              </a:p>
            </p:txBody>
          </p:sp>
          <p:grpSp>
            <p:nvGrpSpPr>
              <p:cNvPr id="547849" name="Group 21"/>
              <p:cNvGrpSpPr>
                <a:grpSpLocks/>
              </p:cNvGrpSpPr>
              <p:nvPr/>
            </p:nvGrpSpPr>
            <p:grpSpPr bwMode="auto">
              <a:xfrm>
                <a:off x="2472" y="2105"/>
                <a:ext cx="590" cy="1841"/>
                <a:chOff x="1973" y="518"/>
                <a:chExt cx="590" cy="1841"/>
              </a:xfrm>
            </p:grpSpPr>
            <p:grpSp>
              <p:nvGrpSpPr>
                <p:cNvPr id="547911" name="Group 22"/>
                <p:cNvGrpSpPr>
                  <a:grpSpLocks/>
                </p:cNvGrpSpPr>
                <p:nvPr/>
              </p:nvGrpSpPr>
              <p:grpSpPr bwMode="auto">
                <a:xfrm>
                  <a:off x="1973" y="518"/>
                  <a:ext cx="590" cy="262"/>
                  <a:chOff x="476" y="2750"/>
                  <a:chExt cx="544" cy="226"/>
                </a:xfrm>
              </p:grpSpPr>
              <p:sp>
                <p:nvSpPr>
                  <p:cNvPr id="547930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1</a:t>
                    </a:r>
                    <a:r>
                      <a:rPr lang="en-US" altLang="zh-CN" b="1"/>
                      <a:t>       </a:t>
                    </a:r>
                  </a:p>
                </p:txBody>
              </p:sp>
              <p:sp>
                <p:nvSpPr>
                  <p:cNvPr id="54793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912" name="Group 25"/>
                <p:cNvGrpSpPr>
                  <a:grpSpLocks/>
                </p:cNvGrpSpPr>
                <p:nvPr/>
              </p:nvGrpSpPr>
              <p:grpSpPr bwMode="auto">
                <a:xfrm>
                  <a:off x="1973" y="781"/>
                  <a:ext cx="590" cy="263"/>
                  <a:chOff x="476" y="2750"/>
                  <a:chExt cx="544" cy="226"/>
                </a:xfrm>
              </p:grpSpPr>
              <p:sp>
                <p:nvSpPr>
                  <p:cNvPr id="54792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2</a:t>
                    </a:r>
                    <a:endParaRPr lang="en-US" altLang="zh-CN" b="1"/>
                  </a:p>
                </p:txBody>
              </p:sp>
              <p:sp>
                <p:nvSpPr>
                  <p:cNvPr id="54792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913" name="Group 28"/>
                <p:cNvGrpSpPr>
                  <a:grpSpLocks/>
                </p:cNvGrpSpPr>
                <p:nvPr/>
              </p:nvGrpSpPr>
              <p:grpSpPr bwMode="auto">
                <a:xfrm>
                  <a:off x="1973" y="1045"/>
                  <a:ext cx="590" cy="262"/>
                  <a:chOff x="476" y="2750"/>
                  <a:chExt cx="544" cy="226"/>
                </a:xfrm>
              </p:grpSpPr>
              <p:sp>
                <p:nvSpPr>
                  <p:cNvPr id="54792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3</a:t>
                    </a:r>
                    <a:r>
                      <a:rPr lang="en-US" altLang="zh-CN" b="1"/>
                      <a:t>       </a:t>
                    </a:r>
                  </a:p>
                </p:txBody>
              </p:sp>
              <p:sp>
                <p:nvSpPr>
                  <p:cNvPr id="54792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914" name="Group 31"/>
                <p:cNvGrpSpPr>
                  <a:grpSpLocks/>
                </p:cNvGrpSpPr>
                <p:nvPr/>
              </p:nvGrpSpPr>
              <p:grpSpPr bwMode="auto">
                <a:xfrm>
                  <a:off x="1973" y="1308"/>
                  <a:ext cx="590" cy="262"/>
                  <a:chOff x="476" y="2750"/>
                  <a:chExt cx="544" cy="226"/>
                </a:xfrm>
              </p:grpSpPr>
              <p:sp>
                <p:nvSpPr>
                  <p:cNvPr id="54792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4</a:t>
                    </a:r>
                    <a:endParaRPr lang="en-US" altLang="zh-CN" b="1"/>
                  </a:p>
                </p:txBody>
              </p:sp>
              <p:sp>
                <p:nvSpPr>
                  <p:cNvPr id="54792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915" name="Group 34"/>
                <p:cNvGrpSpPr>
                  <a:grpSpLocks/>
                </p:cNvGrpSpPr>
                <p:nvPr/>
              </p:nvGrpSpPr>
              <p:grpSpPr bwMode="auto">
                <a:xfrm>
                  <a:off x="1973" y="1835"/>
                  <a:ext cx="590" cy="262"/>
                  <a:chOff x="476" y="2750"/>
                  <a:chExt cx="544" cy="226"/>
                </a:xfrm>
              </p:grpSpPr>
              <p:sp>
                <p:nvSpPr>
                  <p:cNvPr id="54792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b="1">
                        <a:latin typeface="宋体" panose="02010600030101010101" pitchFamily="2" charset="-122"/>
                      </a:rPr>
                      <a:t>┇</a:t>
                    </a:r>
                    <a:r>
                      <a:rPr lang="zh-CN" altLang="en-US" b="1"/>
                      <a:t> ┇ </a:t>
                    </a:r>
                  </a:p>
                </p:txBody>
              </p:sp>
              <p:sp>
                <p:nvSpPr>
                  <p:cNvPr id="54792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916" name="Group 37"/>
                <p:cNvGrpSpPr>
                  <a:grpSpLocks/>
                </p:cNvGrpSpPr>
                <p:nvPr/>
              </p:nvGrpSpPr>
              <p:grpSpPr bwMode="auto">
                <a:xfrm>
                  <a:off x="1973" y="2097"/>
                  <a:ext cx="590" cy="262"/>
                  <a:chOff x="1565" y="3884"/>
                  <a:chExt cx="544" cy="226"/>
                </a:xfrm>
              </p:grpSpPr>
              <p:sp>
                <p:nvSpPr>
                  <p:cNvPr id="54792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3884"/>
                    <a:ext cx="544" cy="226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  <p:sp>
                <p:nvSpPr>
                  <p:cNvPr id="54792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858" y="3884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917" name="Group 40"/>
                <p:cNvGrpSpPr>
                  <a:grpSpLocks/>
                </p:cNvGrpSpPr>
                <p:nvPr/>
              </p:nvGrpSpPr>
              <p:grpSpPr bwMode="auto">
                <a:xfrm>
                  <a:off x="1973" y="1571"/>
                  <a:ext cx="590" cy="263"/>
                  <a:chOff x="476" y="2750"/>
                  <a:chExt cx="544" cy="226"/>
                </a:xfrm>
              </p:grpSpPr>
              <p:sp>
                <p:nvSpPr>
                  <p:cNvPr id="547918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5</a:t>
                    </a:r>
                    <a:r>
                      <a:rPr lang="en-US" altLang="zh-CN" b="1"/>
                      <a:t>       </a:t>
                    </a:r>
                  </a:p>
                </p:txBody>
              </p:sp>
              <p:sp>
                <p:nvSpPr>
                  <p:cNvPr id="54791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7850" name="Group 43"/>
              <p:cNvGrpSpPr>
                <a:grpSpLocks/>
              </p:cNvGrpSpPr>
              <p:nvPr/>
            </p:nvGrpSpPr>
            <p:grpSpPr bwMode="auto">
              <a:xfrm>
                <a:off x="2925" y="2081"/>
                <a:ext cx="1983" cy="235"/>
                <a:chOff x="2562" y="510"/>
                <a:chExt cx="1983" cy="235"/>
              </a:xfrm>
            </p:grpSpPr>
            <p:grpSp>
              <p:nvGrpSpPr>
                <p:cNvPr id="547899" name="Group 44"/>
                <p:cNvGrpSpPr>
                  <a:grpSpLocks/>
                </p:cNvGrpSpPr>
                <p:nvPr/>
              </p:nvGrpSpPr>
              <p:grpSpPr bwMode="auto">
                <a:xfrm>
                  <a:off x="3467" y="510"/>
                  <a:ext cx="456" cy="226"/>
                  <a:chOff x="3467" y="510"/>
                  <a:chExt cx="456" cy="226"/>
                </a:xfrm>
              </p:grpSpPr>
              <p:sp>
                <p:nvSpPr>
                  <p:cNvPr id="54790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2</a:t>
                    </a:r>
                  </a:p>
                </p:txBody>
              </p:sp>
              <p:sp>
                <p:nvSpPr>
                  <p:cNvPr id="54791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900" name="Group 47"/>
                <p:cNvGrpSpPr>
                  <a:grpSpLocks/>
                </p:cNvGrpSpPr>
                <p:nvPr/>
              </p:nvGrpSpPr>
              <p:grpSpPr bwMode="auto">
                <a:xfrm>
                  <a:off x="2837" y="511"/>
                  <a:ext cx="456" cy="226"/>
                  <a:chOff x="3467" y="510"/>
                  <a:chExt cx="456" cy="226"/>
                </a:xfrm>
              </p:grpSpPr>
              <p:sp>
                <p:nvSpPr>
                  <p:cNvPr id="54790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1</a:t>
                    </a:r>
                  </a:p>
                </p:txBody>
              </p:sp>
              <p:sp>
                <p:nvSpPr>
                  <p:cNvPr id="54790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901" name="Group 50"/>
                <p:cNvGrpSpPr>
                  <a:grpSpLocks/>
                </p:cNvGrpSpPr>
                <p:nvPr/>
              </p:nvGrpSpPr>
              <p:grpSpPr bwMode="auto">
                <a:xfrm>
                  <a:off x="4089" y="519"/>
                  <a:ext cx="456" cy="226"/>
                  <a:chOff x="3467" y="510"/>
                  <a:chExt cx="456" cy="226"/>
                </a:xfrm>
              </p:grpSpPr>
              <p:sp>
                <p:nvSpPr>
                  <p:cNvPr id="54790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3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790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7902" name="Line 53"/>
                <p:cNvSpPr>
                  <a:spLocks noChangeShapeType="1"/>
                </p:cNvSpPr>
                <p:nvPr/>
              </p:nvSpPr>
              <p:spPr bwMode="auto">
                <a:xfrm>
                  <a:off x="2562" y="6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903" name="Line 54"/>
                <p:cNvSpPr>
                  <a:spLocks noChangeShapeType="1"/>
                </p:cNvSpPr>
                <p:nvPr/>
              </p:nvSpPr>
              <p:spPr bwMode="auto">
                <a:xfrm>
                  <a:off x="3192" y="639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904" name="Line 55"/>
                <p:cNvSpPr>
                  <a:spLocks noChangeShapeType="1"/>
                </p:cNvSpPr>
                <p:nvPr/>
              </p:nvSpPr>
              <p:spPr bwMode="auto">
                <a:xfrm>
                  <a:off x="3817" y="6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7851" name="Group 56"/>
              <p:cNvGrpSpPr>
                <a:grpSpLocks/>
              </p:cNvGrpSpPr>
              <p:nvPr/>
            </p:nvGrpSpPr>
            <p:grpSpPr bwMode="auto">
              <a:xfrm>
                <a:off x="2925" y="2362"/>
                <a:ext cx="1353" cy="235"/>
                <a:chOff x="2426" y="791"/>
                <a:chExt cx="1353" cy="235"/>
              </a:xfrm>
            </p:grpSpPr>
            <p:grpSp>
              <p:nvGrpSpPr>
                <p:cNvPr id="547891" name="Group 57"/>
                <p:cNvGrpSpPr>
                  <a:grpSpLocks/>
                </p:cNvGrpSpPr>
                <p:nvPr/>
              </p:nvGrpSpPr>
              <p:grpSpPr bwMode="auto">
                <a:xfrm>
                  <a:off x="2701" y="791"/>
                  <a:ext cx="456" cy="226"/>
                  <a:chOff x="3467" y="510"/>
                  <a:chExt cx="456" cy="226"/>
                </a:xfrm>
              </p:grpSpPr>
              <p:sp>
                <p:nvSpPr>
                  <p:cNvPr id="547897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0</a:t>
                    </a:r>
                  </a:p>
                </p:txBody>
              </p:sp>
              <p:sp>
                <p:nvSpPr>
                  <p:cNvPr id="54789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892" name="Group 60"/>
                <p:cNvGrpSpPr>
                  <a:grpSpLocks/>
                </p:cNvGrpSpPr>
                <p:nvPr/>
              </p:nvGrpSpPr>
              <p:grpSpPr bwMode="auto">
                <a:xfrm>
                  <a:off x="3323" y="800"/>
                  <a:ext cx="456" cy="226"/>
                  <a:chOff x="3467" y="510"/>
                  <a:chExt cx="456" cy="226"/>
                </a:xfrm>
              </p:grpSpPr>
              <p:sp>
                <p:nvSpPr>
                  <p:cNvPr id="547895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2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789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7893" name="Line 63"/>
                <p:cNvSpPr>
                  <a:spLocks noChangeShapeType="1"/>
                </p:cNvSpPr>
                <p:nvPr/>
              </p:nvSpPr>
              <p:spPr bwMode="auto">
                <a:xfrm>
                  <a:off x="2426" y="92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94" name="Line 64"/>
                <p:cNvSpPr>
                  <a:spLocks noChangeShapeType="1"/>
                </p:cNvSpPr>
                <p:nvPr/>
              </p:nvSpPr>
              <p:spPr bwMode="auto">
                <a:xfrm>
                  <a:off x="3051" y="91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7852" name="Group 65"/>
              <p:cNvGrpSpPr>
                <a:grpSpLocks/>
              </p:cNvGrpSpPr>
              <p:nvPr/>
            </p:nvGrpSpPr>
            <p:grpSpPr bwMode="auto">
              <a:xfrm>
                <a:off x="2925" y="2650"/>
                <a:ext cx="2586" cy="235"/>
                <a:chOff x="2426" y="1071"/>
                <a:chExt cx="2586" cy="235"/>
              </a:xfrm>
            </p:grpSpPr>
            <p:grpSp>
              <p:nvGrpSpPr>
                <p:cNvPr id="547875" name="Group 66"/>
                <p:cNvGrpSpPr>
                  <a:grpSpLocks/>
                </p:cNvGrpSpPr>
                <p:nvPr/>
              </p:nvGrpSpPr>
              <p:grpSpPr bwMode="auto">
                <a:xfrm>
                  <a:off x="2701" y="1071"/>
                  <a:ext cx="456" cy="226"/>
                  <a:chOff x="3467" y="510"/>
                  <a:chExt cx="456" cy="226"/>
                </a:xfrm>
              </p:grpSpPr>
              <p:sp>
                <p:nvSpPr>
                  <p:cNvPr id="547889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0</a:t>
                    </a:r>
                  </a:p>
                </p:txBody>
              </p:sp>
              <p:sp>
                <p:nvSpPr>
                  <p:cNvPr id="54789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7876" name="Line 69"/>
                <p:cNvSpPr>
                  <a:spLocks noChangeShapeType="1"/>
                </p:cNvSpPr>
                <p:nvPr/>
              </p:nvSpPr>
              <p:spPr bwMode="auto">
                <a:xfrm>
                  <a:off x="2426" y="119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47877" name="Group 70"/>
                <p:cNvGrpSpPr>
                  <a:grpSpLocks/>
                </p:cNvGrpSpPr>
                <p:nvPr/>
              </p:nvGrpSpPr>
              <p:grpSpPr bwMode="auto">
                <a:xfrm>
                  <a:off x="3934" y="1071"/>
                  <a:ext cx="456" cy="226"/>
                  <a:chOff x="3467" y="510"/>
                  <a:chExt cx="456" cy="226"/>
                </a:xfrm>
              </p:grpSpPr>
              <p:sp>
                <p:nvSpPr>
                  <p:cNvPr id="5478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3</a:t>
                    </a:r>
                  </a:p>
                </p:txBody>
              </p:sp>
              <p:sp>
                <p:nvSpPr>
                  <p:cNvPr id="54788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878" name="Group 73"/>
                <p:cNvGrpSpPr>
                  <a:grpSpLocks/>
                </p:cNvGrpSpPr>
                <p:nvPr/>
              </p:nvGrpSpPr>
              <p:grpSpPr bwMode="auto">
                <a:xfrm>
                  <a:off x="3304" y="1072"/>
                  <a:ext cx="456" cy="226"/>
                  <a:chOff x="3467" y="510"/>
                  <a:chExt cx="456" cy="226"/>
                </a:xfrm>
              </p:grpSpPr>
              <p:sp>
                <p:nvSpPr>
                  <p:cNvPr id="54788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1</a:t>
                    </a:r>
                  </a:p>
                </p:txBody>
              </p:sp>
              <p:sp>
                <p:nvSpPr>
                  <p:cNvPr id="547886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879" name="Group 76"/>
                <p:cNvGrpSpPr>
                  <a:grpSpLocks/>
                </p:cNvGrpSpPr>
                <p:nvPr/>
              </p:nvGrpSpPr>
              <p:grpSpPr bwMode="auto">
                <a:xfrm>
                  <a:off x="4556" y="1080"/>
                  <a:ext cx="456" cy="226"/>
                  <a:chOff x="3467" y="510"/>
                  <a:chExt cx="456" cy="226"/>
                </a:xfrm>
              </p:grpSpPr>
              <p:sp>
                <p:nvSpPr>
                  <p:cNvPr id="54788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4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788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7880" name="Line 79"/>
                <p:cNvSpPr>
                  <a:spLocks noChangeShapeType="1"/>
                </p:cNvSpPr>
                <p:nvPr/>
              </p:nvSpPr>
              <p:spPr bwMode="auto">
                <a:xfrm>
                  <a:off x="3029" y="119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81" name="Line 80"/>
                <p:cNvSpPr>
                  <a:spLocks noChangeShapeType="1"/>
                </p:cNvSpPr>
                <p:nvPr/>
              </p:nvSpPr>
              <p:spPr bwMode="auto">
                <a:xfrm>
                  <a:off x="3659" y="120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82" name="Line 81"/>
                <p:cNvSpPr>
                  <a:spLocks noChangeShapeType="1"/>
                </p:cNvSpPr>
                <p:nvPr/>
              </p:nvSpPr>
              <p:spPr bwMode="auto">
                <a:xfrm>
                  <a:off x="4284" y="119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7853" name="Group 82"/>
              <p:cNvGrpSpPr>
                <a:grpSpLocks/>
              </p:cNvGrpSpPr>
              <p:nvPr/>
            </p:nvGrpSpPr>
            <p:grpSpPr bwMode="auto">
              <a:xfrm>
                <a:off x="2925" y="2936"/>
                <a:ext cx="1983" cy="235"/>
                <a:chOff x="2698" y="1381"/>
                <a:chExt cx="1983" cy="235"/>
              </a:xfrm>
            </p:grpSpPr>
            <p:grpSp>
              <p:nvGrpSpPr>
                <p:cNvPr id="547863" name="Group 83"/>
                <p:cNvGrpSpPr>
                  <a:grpSpLocks/>
                </p:cNvGrpSpPr>
                <p:nvPr/>
              </p:nvGrpSpPr>
              <p:grpSpPr bwMode="auto">
                <a:xfrm>
                  <a:off x="3603" y="1381"/>
                  <a:ext cx="456" cy="226"/>
                  <a:chOff x="3467" y="510"/>
                  <a:chExt cx="456" cy="226"/>
                </a:xfrm>
              </p:grpSpPr>
              <p:sp>
                <p:nvSpPr>
                  <p:cNvPr id="547873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2</a:t>
                    </a:r>
                  </a:p>
                </p:txBody>
              </p:sp>
              <p:sp>
                <p:nvSpPr>
                  <p:cNvPr id="54787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864" name="Group 86"/>
                <p:cNvGrpSpPr>
                  <a:grpSpLocks/>
                </p:cNvGrpSpPr>
                <p:nvPr/>
              </p:nvGrpSpPr>
              <p:grpSpPr bwMode="auto">
                <a:xfrm>
                  <a:off x="2973" y="1382"/>
                  <a:ext cx="456" cy="226"/>
                  <a:chOff x="3467" y="510"/>
                  <a:chExt cx="456" cy="226"/>
                </a:xfrm>
              </p:grpSpPr>
              <p:sp>
                <p:nvSpPr>
                  <p:cNvPr id="54787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0</a:t>
                    </a:r>
                  </a:p>
                </p:txBody>
              </p:sp>
              <p:sp>
                <p:nvSpPr>
                  <p:cNvPr id="547872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865" name="Group 89"/>
                <p:cNvGrpSpPr>
                  <a:grpSpLocks/>
                </p:cNvGrpSpPr>
                <p:nvPr/>
              </p:nvGrpSpPr>
              <p:grpSpPr bwMode="auto">
                <a:xfrm>
                  <a:off x="4225" y="1390"/>
                  <a:ext cx="456" cy="226"/>
                  <a:chOff x="3467" y="510"/>
                  <a:chExt cx="456" cy="226"/>
                </a:xfrm>
              </p:grpSpPr>
              <p:sp>
                <p:nvSpPr>
                  <p:cNvPr id="547869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4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7870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7866" name="Line 92"/>
                <p:cNvSpPr>
                  <a:spLocks noChangeShapeType="1"/>
                </p:cNvSpPr>
                <p:nvPr/>
              </p:nvSpPr>
              <p:spPr bwMode="auto">
                <a:xfrm>
                  <a:off x="2698" y="150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67" name="Line 93"/>
                <p:cNvSpPr>
                  <a:spLocks noChangeShapeType="1"/>
                </p:cNvSpPr>
                <p:nvPr/>
              </p:nvSpPr>
              <p:spPr bwMode="auto">
                <a:xfrm>
                  <a:off x="3328" y="151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68" name="Line 94"/>
                <p:cNvSpPr>
                  <a:spLocks noChangeShapeType="1"/>
                </p:cNvSpPr>
                <p:nvPr/>
              </p:nvSpPr>
              <p:spPr bwMode="auto">
                <a:xfrm>
                  <a:off x="3953" y="150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7854" name="Group 95"/>
              <p:cNvGrpSpPr>
                <a:grpSpLocks/>
              </p:cNvGrpSpPr>
              <p:nvPr/>
            </p:nvGrpSpPr>
            <p:grpSpPr bwMode="auto">
              <a:xfrm>
                <a:off x="2925" y="3208"/>
                <a:ext cx="1353" cy="235"/>
                <a:chOff x="2426" y="1621"/>
                <a:chExt cx="1353" cy="235"/>
              </a:xfrm>
            </p:grpSpPr>
            <p:grpSp>
              <p:nvGrpSpPr>
                <p:cNvPr id="547855" name="Group 96"/>
                <p:cNvGrpSpPr>
                  <a:grpSpLocks/>
                </p:cNvGrpSpPr>
                <p:nvPr/>
              </p:nvGrpSpPr>
              <p:grpSpPr bwMode="auto">
                <a:xfrm>
                  <a:off x="2701" y="1621"/>
                  <a:ext cx="456" cy="226"/>
                  <a:chOff x="3467" y="510"/>
                  <a:chExt cx="456" cy="226"/>
                </a:xfrm>
              </p:grpSpPr>
              <p:sp>
                <p:nvSpPr>
                  <p:cNvPr id="54786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2</a:t>
                    </a:r>
                  </a:p>
                </p:txBody>
              </p:sp>
              <p:sp>
                <p:nvSpPr>
                  <p:cNvPr id="547862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7856" name="Group 99"/>
                <p:cNvGrpSpPr>
                  <a:grpSpLocks/>
                </p:cNvGrpSpPr>
                <p:nvPr/>
              </p:nvGrpSpPr>
              <p:grpSpPr bwMode="auto">
                <a:xfrm>
                  <a:off x="3323" y="1630"/>
                  <a:ext cx="456" cy="226"/>
                  <a:chOff x="3467" y="510"/>
                  <a:chExt cx="456" cy="226"/>
                </a:xfrm>
              </p:grpSpPr>
              <p:sp>
                <p:nvSpPr>
                  <p:cNvPr id="547859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3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786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7857" name="Line 102"/>
                <p:cNvSpPr>
                  <a:spLocks noChangeShapeType="1"/>
                </p:cNvSpPr>
                <p:nvPr/>
              </p:nvSpPr>
              <p:spPr bwMode="auto">
                <a:xfrm>
                  <a:off x="2426" y="17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58" name="Line 103"/>
                <p:cNvSpPr>
                  <a:spLocks noChangeShapeType="1"/>
                </p:cNvSpPr>
                <p:nvPr/>
              </p:nvSpPr>
              <p:spPr bwMode="auto">
                <a:xfrm>
                  <a:off x="3053" y="173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62306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867" name="Group 3"/>
          <p:cNvGrpSpPr>
            <a:grpSpLocks/>
          </p:cNvGrpSpPr>
          <p:nvPr/>
        </p:nvGrpSpPr>
        <p:grpSpPr bwMode="auto">
          <a:xfrm>
            <a:off x="565149" y="496101"/>
            <a:ext cx="2197100" cy="1731963"/>
            <a:chOff x="392" y="2905"/>
            <a:chExt cx="1384" cy="1091"/>
          </a:xfrm>
        </p:grpSpPr>
        <p:sp>
          <p:nvSpPr>
            <p:cNvPr id="549002" name="Rectangle 4"/>
            <p:cNvSpPr>
              <a:spLocks noChangeArrowheads="1"/>
            </p:cNvSpPr>
            <p:nvPr/>
          </p:nvSpPr>
          <p:spPr bwMode="auto">
            <a:xfrm>
              <a:off x="629" y="3792"/>
              <a:ext cx="90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(a)   </a:t>
              </a:r>
              <a:r>
                <a:rPr lang="zh-CN" altLang="en-US" sz="2000" b="1"/>
                <a:t>有向图</a:t>
              </a:r>
            </a:p>
          </p:txBody>
        </p:sp>
        <p:grpSp>
          <p:nvGrpSpPr>
            <p:cNvPr id="549003" name="Group 5"/>
            <p:cNvGrpSpPr>
              <a:grpSpLocks/>
            </p:cNvGrpSpPr>
            <p:nvPr/>
          </p:nvGrpSpPr>
          <p:grpSpPr bwMode="auto">
            <a:xfrm>
              <a:off x="392" y="2905"/>
              <a:ext cx="1384" cy="839"/>
              <a:chOff x="392" y="2905"/>
              <a:chExt cx="1384" cy="839"/>
            </a:xfrm>
          </p:grpSpPr>
          <p:sp>
            <p:nvSpPr>
              <p:cNvPr id="549004" name="Oval 6"/>
              <p:cNvSpPr>
                <a:spLocks noChangeArrowheads="1"/>
              </p:cNvSpPr>
              <p:nvPr/>
            </p:nvSpPr>
            <p:spPr bwMode="auto">
              <a:xfrm>
                <a:off x="392" y="3049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1</a:t>
                </a:r>
              </a:p>
            </p:txBody>
          </p:sp>
          <p:sp>
            <p:nvSpPr>
              <p:cNvPr id="549005" name="Oval 7"/>
              <p:cNvSpPr>
                <a:spLocks noChangeArrowheads="1"/>
              </p:cNvSpPr>
              <p:nvPr/>
            </p:nvSpPr>
            <p:spPr bwMode="auto">
              <a:xfrm>
                <a:off x="409" y="3517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2</a:t>
                </a:r>
              </a:p>
            </p:txBody>
          </p:sp>
          <p:sp>
            <p:nvSpPr>
              <p:cNvPr id="549006" name="Oval 8"/>
              <p:cNvSpPr>
                <a:spLocks noChangeArrowheads="1"/>
              </p:cNvSpPr>
              <p:nvPr/>
            </p:nvSpPr>
            <p:spPr bwMode="auto">
              <a:xfrm>
                <a:off x="1010" y="3509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3</a:t>
                </a:r>
              </a:p>
            </p:txBody>
          </p:sp>
          <p:sp>
            <p:nvSpPr>
              <p:cNvPr id="549007" name="Oval 9"/>
              <p:cNvSpPr>
                <a:spLocks noChangeArrowheads="1"/>
              </p:cNvSpPr>
              <p:nvPr/>
            </p:nvSpPr>
            <p:spPr bwMode="auto">
              <a:xfrm>
                <a:off x="961" y="2905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4</a:t>
                </a:r>
              </a:p>
            </p:txBody>
          </p:sp>
          <p:sp>
            <p:nvSpPr>
              <p:cNvPr id="549008" name="Line 10"/>
              <p:cNvSpPr>
                <a:spLocks noChangeShapeType="1"/>
              </p:cNvSpPr>
              <p:nvPr/>
            </p:nvSpPr>
            <p:spPr bwMode="auto">
              <a:xfrm>
                <a:off x="536" y="3284"/>
                <a:ext cx="0" cy="2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9009" name="Line 11"/>
              <p:cNvSpPr>
                <a:spLocks noChangeShapeType="1"/>
              </p:cNvSpPr>
              <p:nvPr/>
            </p:nvSpPr>
            <p:spPr bwMode="auto">
              <a:xfrm>
                <a:off x="1136" y="3128"/>
                <a:ext cx="0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9010" name="Line 12"/>
              <p:cNvSpPr>
                <a:spLocks noChangeShapeType="1"/>
              </p:cNvSpPr>
              <p:nvPr/>
            </p:nvSpPr>
            <p:spPr bwMode="auto">
              <a:xfrm>
                <a:off x="654" y="3237"/>
                <a:ext cx="380" cy="3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9011" name="Line 13"/>
              <p:cNvSpPr>
                <a:spLocks noChangeShapeType="1"/>
              </p:cNvSpPr>
              <p:nvPr/>
            </p:nvSpPr>
            <p:spPr bwMode="auto">
              <a:xfrm flipV="1">
                <a:off x="686" y="3049"/>
                <a:ext cx="282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9012" name="Line 14"/>
              <p:cNvSpPr>
                <a:spLocks noChangeShapeType="1"/>
              </p:cNvSpPr>
              <p:nvPr/>
            </p:nvSpPr>
            <p:spPr bwMode="auto">
              <a:xfrm>
                <a:off x="702" y="3634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9013" name="Oval 15"/>
              <p:cNvSpPr>
                <a:spLocks noChangeArrowheads="1"/>
              </p:cNvSpPr>
              <p:nvPr/>
            </p:nvSpPr>
            <p:spPr bwMode="auto">
              <a:xfrm>
                <a:off x="1481" y="323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5</a:t>
                </a:r>
              </a:p>
            </p:txBody>
          </p:sp>
          <p:sp>
            <p:nvSpPr>
              <p:cNvPr id="549014" name="Line 16"/>
              <p:cNvSpPr>
                <a:spLocks noChangeShapeType="1"/>
              </p:cNvSpPr>
              <p:nvPr/>
            </p:nvSpPr>
            <p:spPr bwMode="auto">
              <a:xfrm>
                <a:off x="1256" y="3049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9015" name="Line 17"/>
              <p:cNvSpPr>
                <a:spLocks noChangeShapeType="1"/>
              </p:cNvSpPr>
              <p:nvPr/>
            </p:nvSpPr>
            <p:spPr bwMode="auto">
              <a:xfrm flipV="1">
                <a:off x="1304" y="3441"/>
                <a:ext cx="24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48868" name="Group 18"/>
          <p:cNvGrpSpPr>
            <a:grpSpLocks/>
          </p:cNvGrpSpPr>
          <p:nvPr/>
        </p:nvGrpSpPr>
        <p:grpSpPr bwMode="auto">
          <a:xfrm>
            <a:off x="1646235" y="1685140"/>
            <a:ext cx="5764213" cy="3373438"/>
            <a:chOff x="2061" y="284"/>
            <a:chExt cx="3631" cy="2125"/>
          </a:xfrm>
        </p:grpSpPr>
        <p:grpSp>
          <p:nvGrpSpPr>
            <p:cNvPr id="548937" name="Group 19"/>
            <p:cNvGrpSpPr>
              <a:grpSpLocks/>
            </p:cNvGrpSpPr>
            <p:nvPr/>
          </p:nvGrpSpPr>
          <p:grpSpPr bwMode="auto">
            <a:xfrm>
              <a:off x="2061" y="284"/>
              <a:ext cx="3631" cy="1848"/>
              <a:chOff x="2061" y="284"/>
              <a:chExt cx="3631" cy="1848"/>
            </a:xfrm>
          </p:grpSpPr>
          <p:grpSp>
            <p:nvGrpSpPr>
              <p:cNvPr id="548939" name="Group 20"/>
              <p:cNvGrpSpPr>
                <a:grpSpLocks/>
              </p:cNvGrpSpPr>
              <p:nvPr/>
            </p:nvGrpSpPr>
            <p:grpSpPr bwMode="auto">
              <a:xfrm>
                <a:off x="3739" y="284"/>
                <a:ext cx="1364" cy="234"/>
                <a:chOff x="2426" y="495"/>
                <a:chExt cx="1364" cy="234"/>
              </a:xfrm>
            </p:grpSpPr>
            <p:grpSp>
              <p:nvGrpSpPr>
                <p:cNvPr id="548994" name="Group 21"/>
                <p:cNvGrpSpPr>
                  <a:grpSpLocks/>
                </p:cNvGrpSpPr>
                <p:nvPr/>
              </p:nvGrpSpPr>
              <p:grpSpPr bwMode="auto">
                <a:xfrm>
                  <a:off x="2701" y="495"/>
                  <a:ext cx="456" cy="226"/>
                  <a:chOff x="3467" y="510"/>
                  <a:chExt cx="456" cy="226"/>
                </a:xfrm>
              </p:grpSpPr>
              <p:sp>
                <p:nvSpPr>
                  <p:cNvPr id="54900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1</a:t>
                    </a:r>
                  </a:p>
                </p:txBody>
              </p:sp>
              <p:sp>
                <p:nvSpPr>
                  <p:cNvPr id="54900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995" name="Group 24"/>
                <p:cNvGrpSpPr>
                  <a:grpSpLocks/>
                </p:cNvGrpSpPr>
                <p:nvPr/>
              </p:nvGrpSpPr>
              <p:grpSpPr bwMode="auto">
                <a:xfrm>
                  <a:off x="3334" y="503"/>
                  <a:ext cx="456" cy="226"/>
                  <a:chOff x="3467" y="510"/>
                  <a:chExt cx="456" cy="226"/>
                </a:xfrm>
              </p:grpSpPr>
              <p:sp>
                <p:nvSpPr>
                  <p:cNvPr id="54899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3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899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996" name="Line 27"/>
                <p:cNvSpPr>
                  <a:spLocks noChangeShapeType="1"/>
                </p:cNvSpPr>
                <p:nvPr/>
              </p:nvSpPr>
              <p:spPr bwMode="auto">
                <a:xfrm>
                  <a:off x="2426" y="618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8997" name="Line 28"/>
                <p:cNvSpPr>
                  <a:spLocks noChangeShapeType="1"/>
                </p:cNvSpPr>
                <p:nvPr/>
              </p:nvSpPr>
              <p:spPr bwMode="auto">
                <a:xfrm>
                  <a:off x="3056" y="623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8940" name="Group 29"/>
              <p:cNvGrpSpPr>
                <a:grpSpLocks/>
              </p:cNvGrpSpPr>
              <p:nvPr/>
            </p:nvGrpSpPr>
            <p:grpSpPr bwMode="auto">
              <a:xfrm>
                <a:off x="3739" y="828"/>
                <a:ext cx="1953" cy="235"/>
                <a:chOff x="2426" y="1055"/>
                <a:chExt cx="1953" cy="235"/>
              </a:xfrm>
            </p:grpSpPr>
            <p:grpSp>
              <p:nvGrpSpPr>
                <p:cNvPr id="548982" name="Group 30"/>
                <p:cNvGrpSpPr>
                  <a:grpSpLocks/>
                </p:cNvGrpSpPr>
                <p:nvPr/>
              </p:nvGrpSpPr>
              <p:grpSpPr bwMode="auto">
                <a:xfrm>
                  <a:off x="2701" y="1055"/>
                  <a:ext cx="456" cy="226"/>
                  <a:chOff x="3467" y="510"/>
                  <a:chExt cx="456" cy="226"/>
                </a:xfrm>
              </p:grpSpPr>
              <p:sp>
                <p:nvSpPr>
                  <p:cNvPr id="54899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0</a:t>
                    </a:r>
                  </a:p>
                </p:txBody>
              </p:sp>
              <p:sp>
                <p:nvSpPr>
                  <p:cNvPr id="54899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983" name="Line 33"/>
                <p:cNvSpPr>
                  <a:spLocks noChangeShapeType="1"/>
                </p:cNvSpPr>
                <p:nvPr/>
              </p:nvSpPr>
              <p:spPr bwMode="auto">
                <a:xfrm>
                  <a:off x="2426" y="1178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48984" name="Group 34"/>
                <p:cNvGrpSpPr>
                  <a:grpSpLocks/>
                </p:cNvGrpSpPr>
                <p:nvPr/>
              </p:nvGrpSpPr>
              <p:grpSpPr bwMode="auto">
                <a:xfrm>
                  <a:off x="3304" y="1056"/>
                  <a:ext cx="456" cy="226"/>
                  <a:chOff x="3467" y="510"/>
                  <a:chExt cx="456" cy="226"/>
                </a:xfrm>
              </p:grpSpPr>
              <p:sp>
                <p:nvSpPr>
                  <p:cNvPr id="54899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1</a:t>
                    </a:r>
                  </a:p>
                </p:txBody>
              </p:sp>
              <p:sp>
                <p:nvSpPr>
                  <p:cNvPr id="54899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985" name="Group 37"/>
                <p:cNvGrpSpPr>
                  <a:grpSpLocks/>
                </p:cNvGrpSpPr>
                <p:nvPr/>
              </p:nvGrpSpPr>
              <p:grpSpPr bwMode="auto">
                <a:xfrm>
                  <a:off x="3923" y="1064"/>
                  <a:ext cx="456" cy="226"/>
                  <a:chOff x="3467" y="510"/>
                  <a:chExt cx="456" cy="226"/>
                </a:xfrm>
              </p:grpSpPr>
              <p:sp>
                <p:nvSpPr>
                  <p:cNvPr id="54898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4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898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986" name="Line 40"/>
                <p:cNvSpPr>
                  <a:spLocks noChangeShapeType="1"/>
                </p:cNvSpPr>
                <p:nvPr/>
              </p:nvSpPr>
              <p:spPr bwMode="auto">
                <a:xfrm>
                  <a:off x="3029" y="1179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8987" name="Line 41"/>
                <p:cNvSpPr>
                  <a:spLocks noChangeShapeType="1"/>
                </p:cNvSpPr>
                <p:nvPr/>
              </p:nvSpPr>
              <p:spPr bwMode="auto">
                <a:xfrm>
                  <a:off x="3651" y="1179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8941" name="Group 42"/>
              <p:cNvGrpSpPr>
                <a:grpSpLocks/>
              </p:cNvGrpSpPr>
              <p:nvPr/>
            </p:nvGrpSpPr>
            <p:grpSpPr bwMode="auto">
              <a:xfrm>
                <a:off x="3739" y="1115"/>
                <a:ext cx="729" cy="226"/>
                <a:chOff x="2426" y="1342"/>
                <a:chExt cx="729" cy="226"/>
              </a:xfrm>
            </p:grpSpPr>
            <p:grpSp>
              <p:nvGrpSpPr>
                <p:cNvPr id="548978" name="Group 43"/>
                <p:cNvGrpSpPr>
                  <a:grpSpLocks/>
                </p:cNvGrpSpPr>
                <p:nvPr/>
              </p:nvGrpSpPr>
              <p:grpSpPr bwMode="auto">
                <a:xfrm>
                  <a:off x="2699" y="1342"/>
                  <a:ext cx="456" cy="226"/>
                  <a:chOff x="3467" y="510"/>
                  <a:chExt cx="456" cy="226"/>
                </a:xfrm>
              </p:grpSpPr>
              <p:sp>
                <p:nvSpPr>
                  <p:cNvPr id="54898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2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898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979" name="Line 46"/>
                <p:cNvSpPr>
                  <a:spLocks noChangeShapeType="1"/>
                </p:cNvSpPr>
                <p:nvPr/>
              </p:nvSpPr>
              <p:spPr bwMode="auto">
                <a:xfrm>
                  <a:off x="2426" y="1457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8942" name="Group 47"/>
              <p:cNvGrpSpPr>
                <a:grpSpLocks/>
              </p:cNvGrpSpPr>
              <p:nvPr/>
            </p:nvGrpSpPr>
            <p:grpSpPr bwMode="auto">
              <a:xfrm>
                <a:off x="3739" y="1387"/>
                <a:ext cx="729" cy="226"/>
                <a:chOff x="2426" y="1614"/>
                <a:chExt cx="729" cy="226"/>
              </a:xfrm>
            </p:grpSpPr>
            <p:grpSp>
              <p:nvGrpSpPr>
                <p:cNvPr id="548974" name="Group 48"/>
                <p:cNvGrpSpPr>
                  <a:grpSpLocks/>
                </p:cNvGrpSpPr>
                <p:nvPr/>
              </p:nvGrpSpPr>
              <p:grpSpPr bwMode="auto">
                <a:xfrm>
                  <a:off x="2699" y="1614"/>
                  <a:ext cx="456" cy="226"/>
                  <a:chOff x="3467" y="510"/>
                  <a:chExt cx="456" cy="226"/>
                </a:xfrm>
              </p:grpSpPr>
              <p:sp>
                <p:nvSpPr>
                  <p:cNvPr id="54897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3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897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975" name="Line 51"/>
                <p:cNvSpPr>
                  <a:spLocks noChangeShapeType="1"/>
                </p:cNvSpPr>
                <p:nvPr/>
              </p:nvSpPr>
              <p:spPr bwMode="auto">
                <a:xfrm>
                  <a:off x="2426" y="17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48943" name="Rectangle 52"/>
              <p:cNvSpPr>
                <a:spLocks noChangeArrowheads="1"/>
              </p:cNvSpPr>
              <p:nvPr/>
            </p:nvSpPr>
            <p:spPr bwMode="auto">
              <a:xfrm>
                <a:off x="2830" y="284"/>
                <a:ext cx="226" cy="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0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1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2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3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4</a:t>
                </a:r>
              </a:p>
            </p:txBody>
          </p:sp>
          <p:sp>
            <p:nvSpPr>
              <p:cNvPr id="548944" name="Rectangle 53"/>
              <p:cNvSpPr>
                <a:spLocks noChangeArrowheads="1"/>
              </p:cNvSpPr>
              <p:nvPr/>
            </p:nvSpPr>
            <p:spPr bwMode="auto">
              <a:xfrm>
                <a:off x="2061" y="1888"/>
                <a:ext cx="99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MAX_VEX-1</a:t>
                </a:r>
              </a:p>
            </p:txBody>
          </p:sp>
          <p:grpSp>
            <p:nvGrpSpPr>
              <p:cNvPr id="548945" name="Group 54"/>
              <p:cNvGrpSpPr>
                <a:grpSpLocks/>
              </p:cNvGrpSpPr>
              <p:nvPr/>
            </p:nvGrpSpPr>
            <p:grpSpPr bwMode="auto">
              <a:xfrm>
                <a:off x="3104" y="291"/>
                <a:ext cx="772" cy="1841"/>
                <a:chOff x="1791" y="518"/>
                <a:chExt cx="772" cy="1841"/>
              </a:xfrm>
            </p:grpSpPr>
            <p:grpSp>
              <p:nvGrpSpPr>
                <p:cNvPr id="548946" name="Group 55"/>
                <p:cNvGrpSpPr>
                  <a:grpSpLocks/>
                </p:cNvGrpSpPr>
                <p:nvPr/>
              </p:nvGrpSpPr>
              <p:grpSpPr bwMode="auto">
                <a:xfrm>
                  <a:off x="1791" y="518"/>
                  <a:ext cx="772" cy="262"/>
                  <a:chOff x="1791" y="518"/>
                  <a:chExt cx="772" cy="262"/>
                </a:xfrm>
              </p:grpSpPr>
              <p:sp>
                <p:nvSpPr>
                  <p:cNvPr id="54897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518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 dirty="0"/>
                      <a:t>v</a:t>
                    </a:r>
                    <a:r>
                      <a:rPr lang="en-US" altLang="zh-CN" b="1" baseline="-20000" dirty="0"/>
                      <a:t>1</a:t>
                    </a:r>
                    <a:r>
                      <a:rPr lang="en-US" altLang="zh-CN" b="1" dirty="0"/>
                      <a:t>    2     </a:t>
                    </a:r>
                  </a:p>
                </p:txBody>
              </p:sp>
              <p:sp>
                <p:nvSpPr>
                  <p:cNvPr id="54897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51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7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51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947" name="Group 59"/>
                <p:cNvGrpSpPr>
                  <a:grpSpLocks/>
                </p:cNvGrpSpPr>
                <p:nvPr/>
              </p:nvGrpSpPr>
              <p:grpSpPr bwMode="auto">
                <a:xfrm>
                  <a:off x="1791" y="781"/>
                  <a:ext cx="772" cy="263"/>
                  <a:chOff x="1791" y="781"/>
                  <a:chExt cx="772" cy="263"/>
                </a:xfrm>
              </p:grpSpPr>
              <p:sp>
                <p:nvSpPr>
                  <p:cNvPr id="54896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781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2 </a:t>
                    </a:r>
                    <a:r>
                      <a:rPr lang="en-US" altLang="zh-CN" b="1"/>
                      <a:t>   0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896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78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7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78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948" name="Group 63"/>
                <p:cNvGrpSpPr>
                  <a:grpSpLocks/>
                </p:cNvGrpSpPr>
                <p:nvPr/>
              </p:nvGrpSpPr>
              <p:grpSpPr bwMode="auto">
                <a:xfrm>
                  <a:off x="1791" y="1045"/>
                  <a:ext cx="772" cy="262"/>
                  <a:chOff x="1791" y="1045"/>
                  <a:chExt cx="772" cy="262"/>
                </a:xfrm>
              </p:grpSpPr>
              <p:sp>
                <p:nvSpPr>
                  <p:cNvPr id="548965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045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 dirty="0"/>
                      <a:t>v</a:t>
                    </a:r>
                    <a:r>
                      <a:rPr lang="en-US" altLang="zh-CN" b="1" baseline="-20000" dirty="0"/>
                      <a:t>3</a:t>
                    </a:r>
                    <a:r>
                      <a:rPr lang="en-US" altLang="zh-CN" b="1" dirty="0"/>
                      <a:t>    3</a:t>
                    </a:r>
                  </a:p>
                </p:txBody>
              </p:sp>
              <p:sp>
                <p:nvSpPr>
                  <p:cNvPr id="54896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04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67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04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949" name="Group 67"/>
                <p:cNvGrpSpPr>
                  <a:grpSpLocks/>
                </p:cNvGrpSpPr>
                <p:nvPr/>
              </p:nvGrpSpPr>
              <p:grpSpPr bwMode="auto">
                <a:xfrm>
                  <a:off x="1791" y="1308"/>
                  <a:ext cx="772" cy="262"/>
                  <a:chOff x="1791" y="1308"/>
                  <a:chExt cx="772" cy="262"/>
                </a:xfrm>
              </p:grpSpPr>
              <p:sp>
                <p:nvSpPr>
                  <p:cNvPr id="548962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308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4</a:t>
                    </a:r>
                    <a:r>
                      <a:rPr lang="en-US" altLang="zh-CN" b="1"/>
                      <a:t>    1</a:t>
                    </a:r>
                  </a:p>
                </p:txBody>
              </p:sp>
              <p:sp>
                <p:nvSpPr>
                  <p:cNvPr id="54896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30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6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30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950" name="Group 71"/>
                <p:cNvGrpSpPr>
                  <a:grpSpLocks/>
                </p:cNvGrpSpPr>
                <p:nvPr/>
              </p:nvGrpSpPr>
              <p:grpSpPr bwMode="auto">
                <a:xfrm>
                  <a:off x="1791" y="1835"/>
                  <a:ext cx="772" cy="262"/>
                  <a:chOff x="1791" y="1835"/>
                  <a:chExt cx="772" cy="262"/>
                </a:xfrm>
              </p:grpSpPr>
              <p:sp>
                <p:nvSpPr>
                  <p:cNvPr id="548959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835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b="1">
                        <a:latin typeface="宋体" panose="02010600030101010101" pitchFamily="2" charset="-122"/>
                      </a:rPr>
                      <a:t>┇</a:t>
                    </a:r>
                    <a:r>
                      <a:rPr lang="zh-CN" altLang="en-US" b="1"/>
                      <a:t> ┇ ┇</a:t>
                    </a:r>
                  </a:p>
                </p:txBody>
              </p:sp>
              <p:sp>
                <p:nvSpPr>
                  <p:cNvPr id="548960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83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61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83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951" name="Group 75"/>
                <p:cNvGrpSpPr>
                  <a:grpSpLocks/>
                </p:cNvGrpSpPr>
                <p:nvPr/>
              </p:nvGrpSpPr>
              <p:grpSpPr bwMode="auto">
                <a:xfrm>
                  <a:off x="1791" y="2097"/>
                  <a:ext cx="772" cy="262"/>
                  <a:chOff x="1791" y="2097"/>
                  <a:chExt cx="772" cy="262"/>
                </a:xfrm>
              </p:grpSpPr>
              <p:sp>
                <p:nvSpPr>
                  <p:cNvPr id="54895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097"/>
                    <a:ext cx="772" cy="2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  <p:sp>
                <p:nvSpPr>
                  <p:cNvPr id="54895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2097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5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2097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952" name="Group 79"/>
                <p:cNvGrpSpPr>
                  <a:grpSpLocks/>
                </p:cNvGrpSpPr>
                <p:nvPr/>
              </p:nvGrpSpPr>
              <p:grpSpPr bwMode="auto">
                <a:xfrm>
                  <a:off x="1791" y="1571"/>
                  <a:ext cx="772" cy="263"/>
                  <a:chOff x="1791" y="1571"/>
                  <a:chExt cx="772" cy="263"/>
                </a:xfrm>
              </p:grpSpPr>
              <p:sp>
                <p:nvSpPr>
                  <p:cNvPr id="54895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571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5</a:t>
                    </a:r>
                    <a:r>
                      <a:rPr lang="en-US" altLang="zh-CN" b="1"/>
                      <a:t>   1 </a:t>
                    </a:r>
                  </a:p>
                </p:txBody>
              </p:sp>
              <p:sp>
                <p:nvSpPr>
                  <p:cNvPr id="54895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57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55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57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48938" name="Rectangle 83"/>
            <p:cNvSpPr>
              <a:spLocks noChangeArrowheads="1"/>
            </p:cNvSpPr>
            <p:nvPr/>
          </p:nvSpPr>
          <p:spPr bwMode="auto">
            <a:xfrm>
              <a:off x="3062" y="2205"/>
              <a:ext cx="195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(b)  </a:t>
              </a:r>
              <a:r>
                <a:rPr lang="zh-CN" altLang="en-US" sz="2000" b="1"/>
                <a:t>正邻接链表，出度直观</a:t>
              </a:r>
            </a:p>
          </p:txBody>
        </p:sp>
      </p:grpSp>
      <p:grpSp>
        <p:nvGrpSpPr>
          <p:cNvPr id="548869" name="Group 84"/>
          <p:cNvGrpSpPr>
            <a:grpSpLocks/>
          </p:cNvGrpSpPr>
          <p:nvPr/>
        </p:nvGrpSpPr>
        <p:grpSpPr bwMode="auto">
          <a:xfrm>
            <a:off x="6515096" y="2897994"/>
            <a:ext cx="4781550" cy="3419475"/>
            <a:chOff x="0" y="1979"/>
            <a:chExt cx="3012" cy="2154"/>
          </a:xfrm>
        </p:grpSpPr>
        <p:grpSp>
          <p:nvGrpSpPr>
            <p:cNvPr id="548871" name="Group 85"/>
            <p:cNvGrpSpPr>
              <a:grpSpLocks/>
            </p:cNvGrpSpPr>
            <p:nvPr/>
          </p:nvGrpSpPr>
          <p:grpSpPr bwMode="auto">
            <a:xfrm>
              <a:off x="0" y="1979"/>
              <a:ext cx="3012" cy="1848"/>
              <a:chOff x="0" y="2144"/>
              <a:chExt cx="3012" cy="1848"/>
            </a:xfrm>
          </p:grpSpPr>
          <p:grpSp>
            <p:nvGrpSpPr>
              <p:cNvPr id="548873" name="Group 86"/>
              <p:cNvGrpSpPr>
                <a:grpSpLocks/>
              </p:cNvGrpSpPr>
              <p:nvPr/>
            </p:nvGrpSpPr>
            <p:grpSpPr bwMode="auto">
              <a:xfrm>
                <a:off x="1678" y="2152"/>
                <a:ext cx="728" cy="226"/>
                <a:chOff x="1655" y="2379"/>
                <a:chExt cx="728" cy="226"/>
              </a:xfrm>
            </p:grpSpPr>
            <p:grpSp>
              <p:nvGrpSpPr>
                <p:cNvPr id="548933" name="Group 87"/>
                <p:cNvGrpSpPr>
                  <a:grpSpLocks/>
                </p:cNvGrpSpPr>
                <p:nvPr/>
              </p:nvGrpSpPr>
              <p:grpSpPr bwMode="auto">
                <a:xfrm>
                  <a:off x="1927" y="2379"/>
                  <a:ext cx="456" cy="226"/>
                  <a:chOff x="3467" y="510"/>
                  <a:chExt cx="456" cy="226"/>
                </a:xfrm>
              </p:grpSpPr>
              <p:sp>
                <p:nvSpPr>
                  <p:cNvPr id="54893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2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8936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934" name="Line 90"/>
                <p:cNvSpPr>
                  <a:spLocks noChangeShapeType="1"/>
                </p:cNvSpPr>
                <p:nvPr/>
              </p:nvSpPr>
              <p:spPr bwMode="auto">
                <a:xfrm>
                  <a:off x="1655" y="249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8874" name="Group 91"/>
              <p:cNvGrpSpPr>
                <a:grpSpLocks/>
              </p:cNvGrpSpPr>
              <p:nvPr/>
            </p:nvGrpSpPr>
            <p:grpSpPr bwMode="auto">
              <a:xfrm>
                <a:off x="1678" y="2416"/>
                <a:ext cx="1334" cy="235"/>
                <a:chOff x="1655" y="2643"/>
                <a:chExt cx="1334" cy="235"/>
              </a:xfrm>
            </p:grpSpPr>
            <p:grpSp>
              <p:nvGrpSpPr>
                <p:cNvPr id="548925" name="Group 92"/>
                <p:cNvGrpSpPr>
                  <a:grpSpLocks/>
                </p:cNvGrpSpPr>
                <p:nvPr/>
              </p:nvGrpSpPr>
              <p:grpSpPr bwMode="auto">
                <a:xfrm>
                  <a:off x="1930" y="2643"/>
                  <a:ext cx="456" cy="226"/>
                  <a:chOff x="3467" y="510"/>
                  <a:chExt cx="456" cy="226"/>
                </a:xfrm>
              </p:grpSpPr>
              <p:sp>
                <p:nvSpPr>
                  <p:cNvPr id="54893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0</a:t>
                    </a:r>
                  </a:p>
                </p:txBody>
              </p:sp>
              <p:sp>
                <p:nvSpPr>
                  <p:cNvPr id="548932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926" name="Line 95"/>
                <p:cNvSpPr>
                  <a:spLocks noChangeShapeType="1"/>
                </p:cNvSpPr>
                <p:nvPr/>
              </p:nvSpPr>
              <p:spPr bwMode="auto">
                <a:xfrm>
                  <a:off x="1655" y="2766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48927" name="Group 96"/>
                <p:cNvGrpSpPr>
                  <a:grpSpLocks/>
                </p:cNvGrpSpPr>
                <p:nvPr/>
              </p:nvGrpSpPr>
              <p:grpSpPr bwMode="auto">
                <a:xfrm>
                  <a:off x="2533" y="2652"/>
                  <a:ext cx="456" cy="226"/>
                  <a:chOff x="3467" y="510"/>
                  <a:chExt cx="456" cy="226"/>
                </a:xfrm>
              </p:grpSpPr>
              <p:sp>
                <p:nvSpPr>
                  <p:cNvPr id="54892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2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893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928" name="Line 99"/>
                <p:cNvSpPr>
                  <a:spLocks noChangeShapeType="1"/>
                </p:cNvSpPr>
                <p:nvPr/>
              </p:nvSpPr>
              <p:spPr bwMode="auto">
                <a:xfrm>
                  <a:off x="2258" y="2767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8875" name="Group 100"/>
              <p:cNvGrpSpPr>
                <a:grpSpLocks/>
              </p:cNvGrpSpPr>
              <p:nvPr/>
            </p:nvGrpSpPr>
            <p:grpSpPr bwMode="auto">
              <a:xfrm>
                <a:off x="1678" y="3247"/>
                <a:ext cx="729" cy="226"/>
                <a:chOff x="2426" y="1614"/>
                <a:chExt cx="729" cy="226"/>
              </a:xfrm>
            </p:grpSpPr>
            <p:grpSp>
              <p:nvGrpSpPr>
                <p:cNvPr id="548921" name="Group 101"/>
                <p:cNvGrpSpPr>
                  <a:grpSpLocks/>
                </p:cNvGrpSpPr>
                <p:nvPr/>
              </p:nvGrpSpPr>
              <p:grpSpPr bwMode="auto">
                <a:xfrm>
                  <a:off x="2699" y="1614"/>
                  <a:ext cx="456" cy="226"/>
                  <a:chOff x="3467" y="510"/>
                  <a:chExt cx="456" cy="226"/>
                </a:xfrm>
              </p:grpSpPr>
              <p:sp>
                <p:nvSpPr>
                  <p:cNvPr id="548923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2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8924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922" name="Line 104"/>
                <p:cNvSpPr>
                  <a:spLocks noChangeShapeType="1"/>
                </p:cNvSpPr>
                <p:nvPr/>
              </p:nvSpPr>
              <p:spPr bwMode="auto">
                <a:xfrm>
                  <a:off x="2426" y="17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48876" name="Rectangle 105"/>
              <p:cNvSpPr>
                <a:spLocks noChangeArrowheads="1"/>
              </p:cNvSpPr>
              <p:nvPr/>
            </p:nvSpPr>
            <p:spPr bwMode="auto">
              <a:xfrm>
                <a:off x="769" y="2144"/>
                <a:ext cx="226" cy="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0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1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2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3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b="1"/>
                  <a:t>4</a:t>
                </a:r>
              </a:p>
            </p:txBody>
          </p:sp>
          <p:sp>
            <p:nvSpPr>
              <p:cNvPr id="548877" name="Rectangle 106"/>
              <p:cNvSpPr>
                <a:spLocks noChangeArrowheads="1"/>
              </p:cNvSpPr>
              <p:nvPr/>
            </p:nvSpPr>
            <p:spPr bwMode="auto">
              <a:xfrm>
                <a:off x="0" y="3748"/>
                <a:ext cx="99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/>
                  <a:t>MAX_VEX-1</a:t>
                </a:r>
              </a:p>
            </p:txBody>
          </p:sp>
          <p:grpSp>
            <p:nvGrpSpPr>
              <p:cNvPr id="548878" name="Group 107"/>
              <p:cNvGrpSpPr>
                <a:grpSpLocks/>
              </p:cNvGrpSpPr>
              <p:nvPr/>
            </p:nvGrpSpPr>
            <p:grpSpPr bwMode="auto">
              <a:xfrm>
                <a:off x="1043" y="2151"/>
                <a:ext cx="772" cy="1841"/>
                <a:chOff x="1791" y="518"/>
                <a:chExt cx="772" cy="1841"/>
              </a:xfrm>
            </p:grpSpPr>
            <p:grpSp>
              <p:nvGrpSpPr>
                <p:cNvPr id="548893" name="Group 108"/>
                <p:cNvGrpSpPr>
                  <a:grpSpLocks/>
                </p:cNvGrpSpPr>
                <p:nvPr/>
              </p:nvGrpSpPr>
              <p:grpSpPr bwMode="auto">
                <a:xfrm>
                  <a:off x="1791" y="518"/>
                  <a:ext cx="772" cy="262"/>
                  <a:chOff x="1791" y="518"/>
                  <a:chExt cx="772" cy="262"/>
                </a:xfrm>
              </p:grpSpPr>
              <p:sp>
                <p:nvSpPr>
                  <p:cNvPr id="548918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518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1</a:t>
                    </a:r>
                    <a:r>
                      <a:rPr lang="en-US" altLang="zh-CN" b="1"/>
                      <a:t>    1</a:t>
                    </a:r>
                  </a:p>
                </p:txBody>
              </p:sp>
              <p:sp>
                <p:nvSpPr>
                  <p:cNvPr id="548919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51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20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51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894" name="Group 112"/>
                <p:cNvGrpSpPr>
                  <a:grpSpLocks/>
                </p:cNvGrpSpPr>
                <p:nvPr/>
              </p:nvGrpSpPr>
              <p:grpSpPr bwMode="auto">
                <a:xfrm>
                  <a:off x="1791" y="781"/>
                  <a:ext cx="772" cy="263"/>
                  <a:chOff x="1791" y="781"/>
                  <a:chExt cx="772" cy="263"/>
                </a:xfrm>
              </p:grpSpPr>
              <p:sp>
                <p:nvSpPr>
                  <p:cNvPr id="54891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781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2 </a:t>
                    </a:r>
                    <a:r>
                      <a:rPr lang="en-US" altLang="zh-CN" b="1"/>
                      <a:t>   2</a:t>
                    </a:r>
                    <a:endParaRPr lang="en-US" altLang="zh-CN"/>
                  </a:p>
                </p:txBody>
              </p:sp>
              <p:sp>
                <p:nvSpPr>
                  <p:cNvPr id="548916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78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17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78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895" name="Group 116"/>
                <p:cNvGrpSpPr>
                  <a:grpSpLocks/>
                </p:cNvGrpSpPr>
                <p:nvPr/>
              </p:nvGrpSpPr>
              <p:grpSpPr bwMode="auto">
                <a:xfrm>
                  <a:off x="1791" y="1045"/>
                  <a:ext cx="772" cy="262"/>
                  <a:chOff x="1791" y="1045"/>
                  <a:chExt cx="772" cy="262"/>
                </a:xfrm>
              </p:grpSpPr>
              <p:sp>
                <p:nvSpPr>
                  <p:cNvPr id="548912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045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3</a:t>
                    </a:r>
                    <a:r>
                      <a:rPr lang="en-US" altLang="zh-CN" b="1"/>
                      <a:t>    1</a:t>
                    </a:r>
                  </a:p>
                </p:txBody>
              </p:sp>
              <p:sp>
                <p:nvSpPr>
                  <p:cNvPr id="548913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04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14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04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896" name="Group 120"/>
                <p:cNvGrpSpPr>
                  <a:grpSpLocks/>
                </p:cNvGrpSpPr>
                <p:nvPr/>
              </p:nvGrpSpPr>
              <p:grpSpPr bwMode="auto">
                <a:xfrm>
                  <a:off x="1791" y="1308"/>
                  <a:ext cx="772" cy="262"/>
                  <a:chOff x="1791" y="1308"/>
                  <a:chExt cx="772" cy="262"/>
                </a:xfrm>
              </p:grpSpPr>
              <p:sp>
                <p:nvSpPr>
                  <p:cNvPr id="54890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308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4</a:t>
                    </a:r>
                    <a:r>
                      <a:rPr lang="en-US" altLang="zh-CN" b="1"/>
                      <a:t>    2</a:t>
                    </a:r>
                  </a:p>
                </p:txBody>
              </p:sp>
              <p:sp>
                <p:nvSpPr>
                  <p:cNvPr id="548910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30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11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30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897" name="Group 124"/>
                <p:cNvGrpSpPr>
                  <a:grpSpLocks/>
                </p:cNvGrpSpPr>
                <p:nvPr/>
              </p:nvGrpSpPr>
              <p:grpSpPr bwMode="auto">
                <a:xfrm>
                  <a:off x="1791" y="1835"/>
                  <a:ext cx="772" cy="262"/>
                  <a:chOff x="1791" y="1835"/>
                  <a:chExt cx="772" cy="262"/>
                </a:xfrm>
              </p:grpSpPr>
              <p:sp>
                <p:nvSpPr>
                  <p:cNvPr id="54890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835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b="1">
                        <a:latin typeface="宋体" panose="02010600030101010101" pitchFamily="2" charset="-122"/>
                      </a:rPr>
                      <a:t>┇</a:t>
                    </a:r>
                    <a:r>
                      <a:rPr lang="zh-CN" altLang="en-US" b="1"/>
                      <a:t> ┇ ┇</a:t>
                    </a:r>
                  </a:p>
                </p:txBody>
              </p:sp>
              <p:sp>
                <p:nvSpPr>
                  <p:cNvPr id="548907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83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08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83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898" name="Group 128"/>
                <p:cNvGrpSpPr>
                  <a:grpSpLocks/>
                </p:cNvGrpSpPr>
                <p:nvPr/>
              </p:nvGrpSpPr>
              <p:grpSpPr bwMode="auto">
                <a:xfrm>
                  <a:off x="1791" y="2097"/>
                  <a:ext cx="772" cy="262"/>
                  <a:chOff x="1791" y="2097"/>
                  <a:chExt cx="772" cy="262"/>
                </a:xfrm>
              </p:grpSpPr>
              <p:sp>
                <p:nvSpPr>
                  <p:cNvPr id="548903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097"/>
                    <a:ext cx="772" cy="2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  <p:sp>
                <p:nvSpPr>
                  <p:cNvPr id="548904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2097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0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2097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8899" name="Group 132"/>
                <p:cNvGrpSpPr>
                  <a:grpSpLocks/>
                </p:cNvGrpSpPr>
                <p:nvPr/>
              </p:nvGrpSpPr>
              <p:grpSpPr bwMode="auto">
                <a:xfrm>
                  <a:off x="1791" y="1571"/>
                  <a:ext cx="772" cy="263"/>
                  <a:chOff x="1791" y="1571"/>
                  <a:chExt cx="772" cy="263"/>
                </a:xfrm>
              </p:grpSpPr>
              <p:sp>
                <p:nvSpPr>
                  <p:cNvPr id="548900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571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5</a:t>
                    </a:r>
                    <a:r>
                      <a:rPr lang="en-US" altLang="zh-CN" b="1"/>
                      <a:t>   1 </a:t>
                    </a:r>
                  </a:p>
                </p:txBody>
              </p:sp>
              <p:sp>
                <p:nvSpPr>
                  <p:cNvPr id="548901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57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902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57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8879" name="Group 136"/>
              <p:cNvGrpSpPr>
                <a:grpSpLocks/>
              </p:cNvGrpSpPr>
              <p:nvPr/>
            </p:nvGrpSpPr>
            <p:grpSpPr bwMode="auto">
              <a:xfrm>
                <a:off x="1678" y="2704"/>
                <a:ext cx="729" cy="226"/>
                <a:chOff x="2426" y="1614"/>
                <a:chExt cx="729" cy="226"/>
              </a:xfrm>
            </p:grpSpPr>
            <p:grpSp>
              <p:nvGrpSpPr>
                <p:cNvPr id="548889" name="Group 137"/>
                <p:cNvGrpSpPr>
                  <a:grpSpLocks/>
                </p:cNvGrpSpPr>
                <p:nvPr/>
              </p:nvGrpSpPr>
              <p:grpSpPr bwMode="auto">
                <a:xfrm>
                  <a:off x="2699" y="1614"/>
                  <a:ext cx="456" cy="226"/>
                  <a:chOff x="3467" y="510"/>
                  <a:chExt cx="456" cy="226"/>
                </a:xfrm>
              </p:grpSpPr>
              <p:sp>
                <p:nvSpPr>
                  <p:cNvPr id="548891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 dirty="0"/>
                      <a:t>3   </a:t>
                    </a:r>
                    <a:r>
                      <a:rPr lang="en-US" altLang="zh-CN" dirty="0"/>
                      <a:t>⋀</a:t>
                    </a:r>
                  </a:p>
                </p:txBody>
              </p:sp>
              <p:sp>
                <p:nvSpPr>
                  <p:cNvPr id="548892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890" name="Line 140"/>
                <p:cNvSpPr>
                  <a:spLocks noChangeShapeType="1"/>
                </p:cNvSpPr>
                <p:nvPr/>
              </p:nvSpPr>
              <p:spPr bwMode="auto">
                <a:xfrm>
                  <a:off x="2426" y="17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8880" name="Group 141"/>
              <p:cNvGrpSpPr>
                <a:grpSpLocks/>
              </p:cNvGrpSpPr>
              <p:nvPr/>
            </p:nvGrpSpPr>
            <p:grpSpPr bwMode="auto">
              <a:xfrm>
                <a:off x="1678" y="2968"/>
                <a:ext cx="1334" cy="235"/>
                <a:chOff x="1655" y="2643"/>
                <a:chExt cx="1334" cy="235"/>
              </a:xfrm>
            </p:grpSpPr>
            <p:grpSp>
              <p:nvGrpSpPr>
                <p:cNvPr id="548881" name="Group 142"/>
                <p:cNvGrpSpPr>
                  <a:grpSpLocks/>
                </p:cNvGrpSpPr>
                <p:nvPr/>
              </p:nvGrpSpPr>
              <p:grpSpPr bwMode="auto">
                <a:xfrm>
                  <a:off x="1930" y="2643"/>
                  <a:ext cx="456" cy="226"/>
                  <a:chOff x="3467" y="510"/>
                  <a:chExt cx="456" cy="226"/>
                </a:xfrm>
              </p:grpSpPr>
              <p:sp>
                <p:nvSpPr>
                  <p:cNvPr id="54888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0</a:t>
                    </a:r>
                  </a:p>
                </p:txBody>
              </p:sp>
              <p:sp>
                <p:nvSpPr>
                  <p:cNvPr id="548888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882" name="Line 145"/>
                <p:cNvSpPr>
                  <a:spLocks noChangeShapeType="1"/>
                </p:cNvSpPr>
                <p:nvPr/>
              </p:nvSpPr>
              <p:spPr bwMode="auto">
                <a:xfrm>
                  <a:off x="1655" y="2766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48883" name="Group 146"/>
                <p:cNvGrpSpPr>
                  <a:grpSpLocks/>
                </p:cNvGrpSpPr>
                <p:nvPr/>
              </p:nvGrpSpPr>
              <p:grpSpPr bwMode="auto">
                <a:xfrm>
                  <a:off x="2533" y="2652"/>
                  <a:ext cx="456" cy="226"/>
                  <a:chOff x="3467" y="510"/>
                  <a:chExt cx="456" cy="226"/>
                </a:xfrm>
              </p:grpSpPr>
              <p:sp>
                <p:nvSpPr>
                  <p:cNvPr id="54888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b="1"/>
                      <a:t>4   </a:t>
                    </a:r>
                    <a:r>
                      <a:rPr lang="en-US" altLang="zh-CN"/>
                      <a:t>⋀</a:t>
                    </a:r>
                  </a:p>
                </p:txBody>
              </p:sp>
              <p:sp>
                <p:nvSpPr>
                  <p:cNvPr id="548886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8884" name="Line 149"/>
                <p:cNvSpPr>
                  <a:spLocks noChangeShapeType="1"/>
                </p:cNvSpPr>
                <p:nvPr/>
              </p:nvSpPr>
              <p:spPr bwMode="auto">
                <a:xfrm>
                  <a:off x="2258" y="2767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48872" name="Rectangle 150"/>
            <p:cNvSpPr>
              <a:spLocks noChangeArrowheads="1"/>
            </p:cNvSpPr>
            <p:nvPr/>
          </p:nvSpPr>
          <p:spPr bwMode="auto">
            <a:xfrm>
              <a:off x="521" y="3929"/>
              <a:ext cx="195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(c)  </a:t>
              </a:r>
              <a:r>
                <a:rPr lang="zh-CN" altLang="en-US" sz="2000" b="1"/>
                <a:t>逆邻接链表，入度直观</a:t>
              </a:r>
            </a:p>
          </p:txBody>
        </p:sp>
      </p:grpSp>
      <p:sp>
        <p:nvSpPr>
          <p:cNvPr id="548870" name="Rectangle 151"/>
          <p:cNvSpPr>
            <a:spLocks noChangeArrowheads="1"/>
          </p:cNvSpPr>
          <p:nvPr/>
        </p:nvSpPr>
        <p:spPr bwMode="auto">
          <a:xfrm>
            <a:off x="2012949" y="6138076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图</a:t>
            </a:r>
            <a:r>
              <a:rPr lang="en-US" altLang="zh-CN" sz="2000" b="1" dirty="0"/>
              <a:t>7-11  </a:t>
            </a:r>
            <a:r>
              <a:rPr lang="zh-CN" altLang="en-US" sz="2000" b="1" dirty="0"/>
              <a:t>有向图及其邻接</a:t>
            </a:r>
            <a:r>
              <a:rPr lang="zh-CN" altLang="en-US" sz="2000" b="1" dirty="0" smtClean="0"/>
              <a:t>链表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743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6705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 dirty="0">
                <a:latin typeface="Times New Roman" panose="02020603050405020304" pitchFamily="18" charset="0"/>
              </a:rPr>
              <a:t>7.1</a:t>
            </a:r>
            <a:r>
              <a:rPr lang="en-US" altLang="zh-CN" sz="5400" b="1" dirty="0"/>
              <a:t>  </a:t>
            </a:r>
            <a:r>
              <a:rPr lang="zh-CN" altLang="en-US" sz="5400" b="1" dirty="0">
                <a:ea typeface="楷体_GB2312" pitchFamily="49" charset="-122"/>
              </a:rPr>
              <a:t>图的基本概念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654" y="1271238"/>
            <a:ext cx="11084312" cy="539784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7.1.1  </a:t>
            </a:r>
            <a:r>
              <a:rPr lang="zh-CN" altLang="en-US" sz="4400" b="1" dirty="0">
                <a:solidFill>
                  <a:schemeClr val="tx2"/>
                </a:solidFill>
                <a:ea typeface="楷体_GB2312" pitchFamily="49" charset="-122"/>
              </a:rPr>
              <a:t>图的定义和术语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b="1" dirty="0"/>
              <a:t>一个图</a:t>
            </a:r>
            <a:r>
              <a:rPr lang="en-US" altLang="zh-CN" b="1" dirty="0"/>
              <a:t>(G)</a:t>
            </a:r>
            <a:r>
              <a:rPr lang="zh-CN" altLang="en-US" b="1" dirty="0"/>
              <a:t>定义为一个偶对</a:t>
            </a:r>
            <a:r>
              <a:rPr lang="en-US" altLang="zh-CN" b="1" dirty="0"/>
              <a:t>(V,E) </a:t>
            </a:r>
            <a:r>
              <a:rPr lang="zh-CN" altLang="en-US" b="1" dirty="0"/>
              <a:t>，记为</a:t>
            </a:r>
            <a:r>
              <a:rPr lang="en-US" altLang="zh-CN" b="1" dirty="0"/>
              <a:t>G=(V,E) </a:t>
            </a:r>
            <a:r>
              <a:rPr lang="zh-CN" altLang="en-US" b="1" dirty="0"/>
              <a:t>。其中： </a:t>
            </a:r>
            <a:r>
              <a:rPr lang="en-US" altLang="zh-CN" b="1" dirty="0"/>
              <a:t>V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chemeClr val="folHlink"/>
                </a:solidFill>
              </a:rPr>
              <a:t>顶点</a:t>
            </a:r>
            <a:r>
              <a:rPr lang="en-US" altLang="zh-CN" b="1" dirty="0"/>
              <a:t>(Vertex)</a:t>
            </a:r>
            <a:r>
              <a:rPr lang="zh-CN" altLang="en-US" b="1" dirty="0"/>
              <a:t>的非空有限集合，记为</a:t>
            </a:r>
            <a:r>
              <a:rPr lang="en-US" altLang="zh-CN" b="1" dirty="0"/>
              <a:t>V(G)</a:t>
            </a:r>
            <a:r>
              <a:rPr lang="zh-CN" altLang="en-US" b="1" dirty="0"/>
              <a:t>；</a:t>
            </a:r>
            <a:r>
              <a:rPr lang="en-US" altLang="zh-CN" b="1" dirty="0"/>
              <a:t>E</a:t>
            </a:r>
            <a:r>
              <a:rPr lang="zh-CN" altLang="en-US" b="1" dirty="0"/>
              <a:t>是无序集</a:t>
            </a:r>
            <a:r>
              <a:rPr lang="en-US" altLang="zh-CN" b="1" dirty="0"/>
              <a:t>V&amp;V</a:t>
            </a:r>
            <a:r>
              <a:rPr lang="zh-CN" altLang="en-US" b="1" dirty="0"/>
              <a:t>的一个子集，记为</a:t>
            </a:r>
            <a:r>
              <a:rPr lang="en-US" altLang="zh-CN" b="1" dirty="0"/>
              <a:t>E(G) </a:t>
            </a:r>
            <a:r>
              <a:rPr lang="zh-CN" altLang="en-US" b="1" dirty="0"/>
              <a:t>，其元素是图的</a:t>
            </a:r>
            <a:r>
              <a:rPr lang="zh-CN" altLang="en-US" b="1" dirty="0">
                <a:solidFill>
                  <a:schemeClr val="folHlink"/>
                </a:solidFill>
              </a:rPr>
              <a:t>弧</a:t>
            </a:r>
            <a:r>
              <a:rPr lang="en-US" altLang="zh-CN" b="1" dirty="0"/>
              <a:t>(Arc)</a:t>
            </a:r>
            <a:r>
              <a:rPr lang="zh-CN" altLang="en-US" b="1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将顶点集合为空的图称为空图。其形式化定义为：</a:t>
            </a:r>
          </a:p>
          <a:p>
            <a:pPr marL="723900" lvl="1" indent="0">
              <a:lnSpc>
                <a:spcPct val="110000"/>
              </a:lnSpc>
              <a:buNone/>
            </a:pPr>
            <a:r>
              <a:rPr lang="en-US" altLang="zh-CN" b="1" dirty="0" smtClean="0"/>
              <a:t>         G=(V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E)</a:t>
            </a:r>
          </a:p>
          <a:p>
            <a:pPr marL="723900" lvl="1" indent="0">
              <a:lnSpc>
                <a:spcPct val="110000"/>
              </a:lnSpc>
              <a:buNone/>
            </a:pPr>
            <a:r>
              <a:rPr lang="en-US" altLang="zh-CN" b="1" dirty="0" smtClean="0"/>
              <a:t>            V={</a:t>
            </a:r>
            <a:r>
              <a:rPr lang="en-US" altLang="zh-CN" b="1" dirty="0" err="1" smtClean="0"/>
              <a:t>v|v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 smtClean="0">
                <a:ea typeface="Arial Unicode MS" pitchFamily="34" charset="-122"/>
              </a:rPr>
              <a:t>data</a:t>
            </a:r>
            <a:r>
              <a:rPr lang="en-US" altLang="zh-CN" b="1" dirty="0" smtClean="0">
                <a:ea typeface="Arial Unicode MS" pitchFamily="34" charset="-122"/>
              </a:rPr>
              <a:t> object</a:t>
            </a:r>
            <a:r>
              <a:rPr lang="en-US" altLang="zh-CN" b="1" dirty="0" smtClean="0"/>
              <a:t>}</a:t>
            </a:r>
          </a:p>
          <a:p>
            <a:pPr marL="723900" lvl="1" indent="0">
              <a:lnSpc>
                <a:spcPct val="110000"/>
              </a:lnSpc>
              <a:buNone/>
            </a:pPr>
            <a:r>
              <a:rPr lang="en-US" altLang="zh-CN" b="1" dirty="0" smtClean="0"/>
              <a:t>            E={&lt;</a:t>
            </a:r>
            <a:r>
              <a:rPr lang="en-US" altLang="zh-CN" b="1" dirty="0" err="1" smtClean="0"/>
              <a:t>v,w</a:t>
            </a:r>
            <a:r>
              <a:rPr lang="en-US" altLang="zh-CN" b="1" dirty="0" smtClean="0"/>
              <a:t>&gt;| </a:t>
            </a:r>
            <a:r>
              <a:rPr lang="en-US" altLang="zh-CN" b="1" dirty="0" err="1" smtClean="0"/>
              <a:t>v,w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 smtClean="0">
                <a:ea typeface="Arial Unicode MS" pitchFamily="34" charset="-122"/>
              </a:rPr>
              <a:t>V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∧</a:t>
            </a:r>
            <a:r>
              <a:rPr lang="en-US" altLang="zh-CN" b="1" dirty="0" err="1" smtClean="0">
                <a:ea typeface="Arial Unicode MS" pitchFamily="34" charset="-122"/>
              </a:rPr>
              <a:t>p</a:t>
            </a:r>
            <a:r>
              <a:rPr lang="en-US" altLang="zh-CN" b="1" dirty="0" smtClean="0">
                <a:ea typeface="Arial Unicode MS" pitchFamily="34" charset="-122"/>
              </a:rPr>
              <a:t>(</a:t>
            </a:r>
            <a:r>
              <a:rPr lang="en-US" altLang="zh-CN" b="1" dirty="0" err="1" smtClean="0">
                <a:ea typeface="Arial Unicode MS" pitchFamily="34" charset="-122"/>
              </a:rPr>
              <a:t>v,w</a:t>
            </a:r>
            <a:r>
              <a:rPr lang="en-US" altLang="zh-CN" b="1" dirty="0" smtClean="0">
                <a:ea typeface="Arial Unicode MS" pitchFamily="34" charset="-122"/>
              </a:rPr>
              <a:t>)</a:t>
            </a:r>
            <a:r>
              <a:rPr lang="en-US" altLang="zh-CN" b="1" dirty="0" smtClean="0"/>
              <a:t>}</a:t>
            </a:r>
          </a:p>
          <a:p>
            <a:pPr marL="723900" lvl="1" indent="0">
              <a:lnSpc>
                <a:spcPct val="110000"/>
              </a:lnSpc>
              <a:buNone/>
            </a:pPr>
            <a:r>
              <a:rPr lang="en-US" altLang="zh-CN" b="1" dirty="0" smtClean="0"/>
              <a:t>            P(</a:t>
            </a:r>
            <a:r>
              <a:rPr lang="en-US" altLang="zh-CN" b="1" dirty="0" err="1" smtClean="0"/>
              <a:t>v,w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表示从顶点</a:t>
            </a:r>
            <a:r>
              <a:rPr lang="en-US" altLang="zh-CN" b="1" dirty="0" smtClean="0"/>
              <a:t>v</a:t>
            </a:r>
            <a:r>
              <a:rPr lang="zh-CN" altLang="en-US" b="1" dirty="0" smtClean="0"/>
              <a:t>到顶点</a:t>
            </a:r>
            <a:r>
              <a:rPr lang="en-US" altLang="zh-CN" b="1" dirty="0" smtClean="0"/>
              <a:t>w</a:t>
            </a:r>
            <a:r>
              <a:rPr lang="zh-CN" altLang="en-US" b="1" dirty="0" smtClean="0"/>
              <a:t>有一条直接通路。</a:t>
            </a:r>
          </a:p>
        </p:txBody>
      </p:sp>
    </p:spTree>
    <p:extLst>
      <p:ext uri="{BB962C8B-B14F-4D97-AF65-F5344CB8AC3E}">
        <p14:creationId xmlns:p14="http://schemas.microsoft.com/office/powerpoint/2010/main" val="2416298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0050" y="952499"/>
            <a:ext cx="11353799" cy="55721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3600" b="1" dirty="0">
                <a:solidFill>
                  <a:schemeClr val="tx2"/>
                </a:solidFill>
              </a:rPr>
              <a:t>2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邻接表法的特点</a:t>
            </a:r>
          </a:p>
          <a:p>
            <a:pPr marL="533400" lvl="1" indent="0">
              <a:lnSpc>
                <a:spcPct val="110000"/>
              </a:lnSpc>
              <a:buNone/>
              <a:defRPr/>
            </a:pPr>
            <a:r>
              <a:rPr lang="zh-CN" altLang="en-US" b="1" dirty="0" smtClean="0"/>
              <a:t>◆ </a:t>
            </a:r>
            <a:r>
              <a:rPr lang="zh-CN" altLang="en-US" b="1" dirty="0"/>
              <a:t>表头向量中每个分量就是一个单链表的头结点，分量个数就是图中的顶点数目；</a:t>
            </a:r>
          </a:p>
          <a:p>
            <a:pPr marL="533400" lvl="1" indent="0">
              <a:lnSpc>
                <a:spcPct val="110000"/>
              </a:lnSpc>
              <a:buNone/>
              <a:defRPr/>
            </a:pPr>
            <a:r>
              <a:rPr lang="zh-CN" altLang="en-US" b="1" dirty="0" smtClean="0"/>
              <a:t>◆ </a:t>
            </a:r>
            <a:r>
              <a:rPr lang="zh-CN" altLang="en-US" b="1" dirty="0"/>
              <a:t>在边或弧稀疏的条件下，用邻接表表示比用邻接矩阵表示节省存储空间；</a:t>
            </a:r>
          </a:p>
          <a:p>
            <a:pPr marL="533400" lvl="1" indent="0">
              <a:lnSpc>
                <a:spcPct val="110000"/>
              </a:lnSpc>
              <a:buNone/>
              <a:defRPr/>
            </a:pPr>
            <a:r>
              <a:rPr lang="zh-CN" altLang="en-US" b="1" dirty="0" smtClean="0"/>
              <a:t>◆ 在无向图的邻接表中，</a:t>
            </a:r>
            <a:r>
              <a:rPr lang="zh-CN" altLang="en-US" b="1" dirty="0"/>
              <a:t>顶点</a:t>
            </a:r>
            <a:r>
              <a:rPr lang="en-US" altLang="zh-CN" b="1" dirty="0"/>
              <a:t>Vi</a:t>
            </a:r>
            <a:r>
              <a:rPr lang="zh-CN" altLang="en-US" b="1" dirty="0"/>
              <a:t>的度是第</a:t>
            </a:r>
            <a:r>
              <a:rPr lang="en-US" altLang="zh-CN" b="1" dirty="0" err="1"/>
              <a:t>i</a:t>
            </a:r>
            <a:r>
              <a:rPr lang="zh-CN" altLang="en-US" b="1" dirty="0"/>
              <a:t>个链表的结点数；</a:t>
            </a:r>
          </a:p>
          <a:p>
            <a:pPr marL="533400" lvl="1" indent="0">
              <a:lnSpc>
                <a:spcPct val="110000"/>
              </a:lnSpc>
              <a:buNone/>
              <a:defRPr/>
            </a:pPr>
            <a:r>
              <a:rPr lang="zh-CN" altLang="en-US" b="1" dirty="0"/>
              <a:t>◆ 对</a:t>
            </a:r>
            <a:r>
              <a:rPr lang="zh-CN" altLang="en-US" b="1" dirty="0" smtClean="0"/>
              <a:t>有向图</a:t>
            </a:r>
            <a:r>
              <a:rPr lang="zh-CN" altLang="en-US" b="1" dirty="0"/>
              <a:t>，</a:t>
            </a:r>
            <a:r>
              <a:rPr lang="zh-CN" altLang="en-US" b="1" dirty="0" smtClean="0"/>
              <a:t>可以</a:t>
            </a:r>
            <a:r>
              <a:rPr lang="zh-CN" altLang="en-US" b="1" dirty="0"/>
              <a:t>建立正邻接表或逆邻接表。正邻接表是以顶点</a:t>
            </a:r>
            <a:r>
              <a:rPr lang="en-US" altLang="zh-CN" b="1" dirty="0"/>
              <a:t>Vi</a:t>
            </a:r>
            <a:r>
              <a:rPr lang="zh-CN" altLang="en-US" b="1" dirty="0"/>
              <a:t>为出度</a:t>
            </a:r>
            <a:r>
              <a:rPr lang="en-US" altLang="zh-CN" b="1" dirty="0"/>
              <a:t>(</a:t>
            </a:r>
            <a:r>
              <a:rPr lang="zh-CN" altLang="en-US" b="1" dirty="0"/>
              <a:t>即为弧的起点</a:t>
            </a:r>
            <a:r>
              <a:rPr lang="en-US" altLang="zh-CN" b="1" dirty="0"/>
              <a:t>)</a:t>
            </a:r>
            <a:r>
              <a:rPr lang="zh-CN" altLang="en-US" b="1" dirty="0"/>
              <a:t>而建立的邻接表；逆邻接表是以顶点</a:t>
            </a:r>
            <a:r>
              <a:rPr lang="en-US" altLang="zh-CN" b="1" dirty="0"/>
              <a:t>Vi</a:t>
            </a:r>
            <a:r>
              <a:rPr lang="zh-CN" altLang="en-US" b="1" dirty="0"/>
              <a:t>为入度</a:t>
            </a:r>
            <a:r>
              <a:rPr lang="en-US" altLang="zh-CN" b="1" dirty="0"/>
              <a:t>(</a:t>
            </a:r>
            <a:r>
              <a:rPr lang="zh-CN" altLang="en-US" b="1" dirty="0"/>
              <a:t>即为弧的终点</a:t>
            </a:r>
            <a:r>
              <a:rPr lang="en-US" altLang="zh-CN" b="1" dirty="0"/>
              <a:t>)</a:t>
            </a:r>
            <a:r>
              <a:rPr lang="zh-CN" altLang="en-US" b="1" dirty="0"/>
              <a:t>而建立的邻接表；</a:t>
            </a:r>
          </a:p>
          <a:p>
            <a:pPr marL="533400" lvl="1" indent="0">
              <a:lnSpc>
                <a:spcPct val="110000"/>
              </a:lnSpc>
              <a:buNone/>
              <a:defRPr/>
            </a:pPr>
            <a:r>
              <a:rPr lang="zh-CN" altLang="en-US" b="1" dirty="0"/>
              <a:t>◆ </a:t>
            </a:r>
            <a:r>
              <a:rPr lang="zh-CN" altLang="en-US" b="1" dirty="0" smtClean="0"/>
              <a:t>在有向图的邻接表中，</a:t>
            </a:r>
            <a:r>
              <a:rPr lang="zh-CN" altLang="en-US" b="1" dirty="0"/>
              <a:t>第</a:t>
            </a:r>
            <a:r>
              <a:rPr lang="en-US" altLang="zh-CN" b="1" dirty="0" err="1"/>
              <a:t>i</a:t>
            </a:r>
            <a:r>
              <a:rPr lang="zh-CN" altLang="en-US" b="1" dirty="0"/>
              <a:t>个链表中的结点数是顶点</a:t>
            </a:r>
            <a:r>
              <a:rPr lang="en-US" altLang="zh-CN" b="1" dirty="0"/>
              <a:t>Vi</a:t>
            </a:r>
            <a:r>
              <a:rPr lang="zh-CN" altLang="en-US" b="1" dirty="0"/>
              <a:t>的出 </a:t>
            </a:r>
            <a:r>
              <a:rPr lang="en-US" altLang="zh-CN" b="1" dirty="0"/>
              <a:t>(</a:t>
            </a:r>
            <a:r>
              <a:rPr lang="zh-CN" altLang="en-US" b="1" dirty="0"/>
              <a:t>或入</a:t>
            </a:r>
            <a:r>
              <a:rPr lang="en-US" altLang="zh-CN" b="1" dirty="0"/>
              <a:t>)</a:t>
            </a:r>
            <a:r>
              <a:rPr lang="zh-CN" altLang="en-US" b="1" dirty="0"/>
              <a:t>度；求入 </a:t>
            </a:r>
            <a:r>
              <a:rPr lang="en-US" altLang="zh-CN" b="1" dirty="0"/>
              <a:t>(</a:t>
            </a:r>
            <a:r>
              <a:rPr lang="zh-CN" altLang="en-US" b="1" dirty="0"/>
              <a:t>或出</a:t>
            </a:r>
            <a:r>
              <a:rPr lang="en-US" altLang="zh-CN" b="1" dirty="0"/>
              <a:t>)</a:t>
            </a:r>
            <a:r>
              <a:rPr lang="zh-CN" altLang="en-US" b="1" dirty="0"/>
              <a:t>度，须遍历整个邻接表；</a:t>
            </a:r>
            <a:endParaRPr lang="en-US" altLang="zh-CN" b="1" dirty="0"/>
          </a:p>
          <a:p>
            <a:pPr marL="533400" lvl="1" indent="0">
              <a:lnSpc>
                <a:spcPct val="110000"/>
              </a:lnSpc>
              <a:buNone/>
              <a:defRPr/>
            </a:pPr>
            <a:r>
              <a:rPr lang="zh-CN" altLang="en-US" b="1" dirty="0"/>
              <a:t>◆ 在邻接表上容易找出任一顶点的第一个邻接点和下一个邻接点</a:t>
            </a:r>
            <a:r>
              <a:rPr lang="zh-CN" altLang="en-US" b="1" dirty="0" smtClean="0"/>
              <a:t>；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2766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805" y="847492"/>
            <a:ext cx="10515600" cy="5820124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图的邻接表表示定义</a:t>
            </a:r>
          </a:p>
          <a:p>
            <a:r>
              <a:rPr lang="en-US" altLang="zh-CN" dirty="0"/>
              <a:t>#define MAX_VETEX_NUM  20       //</a:t>
            </a:r>
            <a:r>
              <a:rPr lang="zh-CN" altLang="zh-CN" dirty="0"/>
              <a:t>最大顶点个数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ArcNode</a:t>
            </a:r>
            <a:r>
              <a:rPr lang="en-US" altLang="zh-CN" dirty="0"/>
              <a:t> {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            </a:t>
            </a:r>
            <a:r>
              <a:rPr lang="en-US" altLang="zh-CN" dirty="0" err="1"/>
              <a:t>adjvex</a:t>
            </a:r>
            <a:r>
              <a:rPr lang="en-US" altLang="zh-CN" dirty="0"/>
              <a:t>; //</a:t>
            </a:r>
            <a:r>
              <a:rPr lang="zh-CN" altLang="zh-CN" dirty="0"/>
              <a:t>该弧指向的顶点的位置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ArcNode</a:t>
            </a:r>
            <a:r>
              <a:rPr lang="en-US" altLang="zh-CN" dirty="0"/>
              <a:t>   *</a:t>
            </a:r>
            <a:r>
              <a:rPr lang="en-US" altLang="zh-CN" dirty="0" err="1"/>
              <a:t>nextarc</a:t>
            </a:r>
            <a:r>
              <a:rPr lang="en-US" altLang="zh-CN" dirty="0"/>
              <a:t>; //</a:t>
            </a:r>
            <a:r>
              <a:rPr lang="zh-CN" altLang="zh-CN" dirty="0"/>
              <a:t>指向下一条弧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InfoType</a:t>
            </a:r>
            <a:r>
              <a:rPr lang="en-US" altLang="zh-CN" dirty="0"/>
              <a:t>         *info    // </a:t>
            </a:r>
            <a:r>
              <a:rPr lang="zh-CN" altLang="zh-CN" dirty="0"/>
              <a:t>该弧的相关信息的指针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ArcNode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VNode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VextexType</a:t>
            </a:r>
            <a:r>
              <a:rPr lang="en-US" altLang="zh-CN" dirty="0"/>
              <a:t>   data;    // </a:t>
            </a:r>
            <a:r>
              <a:rPr lang="zh-CN" altLang="zh-CN" dirty="0"/>
              <a:t>顶点信息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ArcNode</a:t>
            </a:r>
            <a:r>
              <a:rPr lang="en-US" altLang="zh-CN" dirty="0"/>
              <a:t>     *</a:t>
            </a:r>
            <a:r>
              <a:rPr lang="en-US" altLang="zh-CN" dirty="0" err="1"/>
              <a:t>firstarc</a:t>
            </a:r>
            <a:r>
              <a:rPr lang="en-US" altLang="zh-CN" dirty="0"/>
              <a:t>;   //</a:t>
            </a:r>
            <a:r>
              <a:rPr lang="zh-CN" altLang="zh-CN" dirty="0"/>
              <a:t>指向第一条依附该顶点的弧的指针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VNode</a:t>
            </a:r>
            <a:r>
              <a:rPr lang="en-US" altLang="zh-CN" dirty="0"/>
              <a:t>, </a:t>
            </a:r>
            <a:r>
              <a:rPr lang="en-US" altLang="zh-CN" dirty="0" err="1"/>
              <a:t>AdjList</a:t>
            </a:r>
            <a:r>
              <a:rPr lang="en-US" altLang="zh-CN" dirty="0"/>
              <a:t>[MAX_VETEX-NUM];</a:t>
            </a:r>
            <a:endParaRPr lang="zh-CN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AdjList</a:t>
            </a:r>
            <a:r>
              <a:rPr lang="en-US" altLang="zh-CN" dirty="0"/>
              <a:t>   vertices;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     </a:t>
            </a:r>
            <a:r>
              <a:rPr lang="en-US" altLang="zh-CN" dirty="0" err="1"/>
              <a:t>vextexnum</a:t>
            </a:r>
            <a:r>
              <a:rPr lang="en-US" altLang="zh-CN" dirty="0"/>
              <a:t>, </a:t>
            </a:r>
            <a:r>
              <a:rPr lang="en-US" altLang="zh-CN" dirty="0" err="1"/>
              <a:t>arcnum</a:t>
            </a:r>
            <a:r>
              <a:rPr lang="en-US" altLang="zh-CN" dirty="0"/>
              <a:t>;     //</a:t>
            </a:r>
            <a:r>
              <a:rPr lang="zh-CN" altLang="zh-CN" dirty="0"/>
              <a:t>图当前的顶点数和弧数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     kind;                //</a:t>
            </a:r>
            <a:r>
              <a:rPr lang="zh-CN" altLang="zh-CN" dirty="0"/>
              <a:t>图的种类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ALGraph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06605" y="254619"/>
            <a:ext cx="10667999" cy="592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smtClean="0">
                <a:solidFill>
                  <a:schemeClr val="tx2"/>
                </a:solidFill>
              </a:rPr>
              <a:t>3  </a:t>
            </a:r>
            <a:r>
              <a:rPr lang="zh-CN" altLang="en-US" sz="3600" b="1" smtClean="0">
                <a:solidFill>
                  <a:schemeClr val="tx2"/>
                </a:solidFill>
                <a:ea typeface="楷体_GB2312" pitchFamily="49" charset="-122"/>
              </a:rPr>
              <a:t>结点及其类型定义</a:t>
            </a:r>
            <a:endParaRPr lang="zh-CN" altLang="en-US" sz="24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590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5725" y="290513"/>
            <a:ext cx="5486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7.2.3</a:t>
            </a:r>
            <a:r>
              <a:rPr lang="en-US" altLang="zh-CN" b="1" smtClean="0"/>
              <a:t>  </a:t>
            </a:r>
            <a:r>
              <a:rPr lang="zh-CN" altLang="en-US" b="1" smtClean="0">
                <a:ea typeface="楷体_GB2312" pitchFamily="49" charset="-122"/>
              </a:rPr>
              <a:t>十字链表法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206500"/>
            <a:ext cx="11449050" cy="300355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十字链表</a:t>
            </a:r>
            <a:r>
              <a:rPr lang="en-US" altLang="zh-CN" b="1" dirty="0" smtClean="0"/>
              <a:t>(Orthogonal List)</a:t>
            </a:r>
            <a:r>
              <a:rPr lang="zh-CN" altLang="en-US" b="1" dirty="0"/>
              <a:t>是有向图的另一种链式存储结构，是将有向图的正邻接表和逆邻接表结合起来得到的一种链表。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       每</a:t>
            </a:r>
            <a:r>
              <a:rPr lang="zh-CN" altLang="en-US" b="1" dirty="0"/>
              <a:t>条弧的弧头结点和弧尾结点都存放在链表中，并将</a:t>
            </a:r>
            <a:r>
              <a:rPr lang="zh-CN" altLang="en-US" b="1" dirty="0">
                <a:solidFill>
                  <a:schemeClr val="folHlink"/>
                </a:solidFill>
              </a:rPr>
              <a:t>弧结点</a:t>
            </a:r>
            <a:r>
              <a:rPr lang="zh-CN" altLang="en-US" b="1" dirty="0"/>
              <a:t>分别组织到</a:t>
            </a:r>
            <a:r>
              <a:rPr lang="zh-CN" altLang="en-US" b="1" u="sng" dirty="0">
                <a:solidFill>
                  <a:schemeClr val="accent1"/>
                </a:solidFill>
              </a:rPr>
              <a:t>以弧尾结点为头</a:t>
            </a:r>
            <a:r>
              <a:rPr lang="en-US" altLang="zh-CN" b="1" u="sng" dirty="0">
                <a:solidFill>
                  <a:schemeClr val="accent1"/>
                </a:solidFill>
              </a:rPr>
              <a:t>(</a:t>
            </a:r>
            <a:r>
              <a:rPr lang="zh-CN" altLang="en-US" b="1" u="sng" dirty="0">
                <a:solidFill>
                  <a:schemeClr val="accent1"/>
                </a:solidFill>
              </a:rPr>
              <a:t>顶点</a:t>
            </a:r>
            <a:r>
              <a:rPr lang="en-US" altLang="zh-CN" b="1" u="sng" dirty="0">
                <a:solidFill>
                  <a:schemeClr val="accent1"/>
                </a:solidFill>
              </a:rPr>
              <a:t>)</a:t>
            </a:r>
            <a:r>
              <a:rPr lang="zh-CN" altLang="en-US" b="1" u="sng" dirty="0">
                <a:solidFill>
                  <a:schemeClr val="accent1"/>
                </a:solidFill>
              </a:rPr>
              <a:t>结点</a:t>
            </a:r>
            <a:r>
              <a:rPr lang="zh-CN" altLang="en-US" b="1" dirty="0"/>
              <a:t>和</a:t>
            </a:r>
            <a:r>
              <a:rPr lang="zh-CN" altLang="en-US" b="1" u="sng" dirty="0">
                <a:solidFill>
                  <a:schemeClr val="accent1"/>
                </a:solidFill>
              </a:rPr>
              <a:t>以弧头结点为头</a:t>
            </a:r>
            <a:r>
              <a:rPr lang="en-US" altLang="zh-CN" b="1" u="sng" dirty="0">
                <a:solidFill>
                  <a:schemeClr val="accent1"/>
                </a:solidFill>
              </a:rPr>
              <a:t>(</a:t>
            </a:r>
            <a:r>
              <a:rPr lang="zh-CN" altLang="en-US" b="1" u="sng" dirty="0">
                <a:solidFill>
                  <a:schemeClr val="accent1"/>
                </a:solidFill>
              </a:rPr>
              <a:t>顶点</a:t>
            </a:r>
            <a:r>
              <a:rPr lang="en-US" altLang="zh-CN" b="1" u="sng" dirty="0">
                <a:solidFill>
                  <a:schemeClr val="accent1"/>
                </a:solidFill>
              </a:rPr>
              <a:t>)</a:t>
            </a:r>
            <a:r>
              <a:rPr lang="zh-CN" altLang="en-US" b="1" u="sng" dirty="0">
                <a:solidFill>
                  <a:schemeClr val="accent1"/>
                </a:solidFill>
              </a:rPr>
              <a:t>结点</a:t>
            </a:r>
            <a:r>
              <a:rPr lang="zh-CN" altLang="en-US" b="1" dirty="0"/>
              <a:t>的链表中。这种结构的结点逻辑结构如图</a:t>
            </a:r>
            <a:r>
              <a:rPr lang="en-US" altLang="zh-CN" b="1" dirty="0"/>
              <a:t>7-12</a:t>
            </a:r>
            <a:r>
              <a:rPr lang="zh-CN" altLang="en-US" b="1" dirty="0"/>
              <a:t>所示。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2076451" y="4608514"/>
            <a:ext cx="7731125" cy="1525587"/>
            <a:chOff x="432" y="2159"/>
            <a:chExt cx="4870" cy="961"/>
          </a:xfrm>
        </p:grpSpPr>
        <p:grpSp>
          <p:nvGrpSpPr>
            <p:cNvPr id="560133" name="Group 5"/>
            <p:cNvGrpSpPr>
              <a:grpSpLocks/>
            </p:cNvGrpSpPr>
            <p:nvPr/>
          </p:nvGrpSpPr>
          <p:grpSpPr bwMode="auto">
            <a:xfrm>
              <a:off x="2400" y="2159"/>
              <a:ext cx="2902" cy="592"/>
              <a:chOff x="672" y="1984"/>
              <a:chExt cx="2902" cy="592"/>
            </a:xfrm>
          </p:grpSpPr>
          <p:sp>
            <p:nvSpPr>
              <p:cNvPr id="560141" name="Text Box 6"/>
              <p:cNvSpPr txBox="1">
                <a:spLocks noChangeArrowheads="1"/>
              </p:cNvSpPr>
              <p:nvPr/>
            </p:nvSpPr>
            <p:spPr bwMode="auto">
              <a:xfrm>
                <a:off x="1582" y="1984"/>
                <a:ext cx="77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b="1">
                    <a:latin typeface="宋体" panose="02010600030101010101" pitchFamily="2" charset="-122"/>
                  </a:rPr>
                  <a:t>弧结点</a:t>
                </a:r>
              </a:p>
            </p:txBody>
          </p:sp>
          <p:grpSp>
            <p:nvGrpSpPr>
              <p:cNvPr id="560142" name="Group 7"/>
              <p:cNvGrpSpPr>
                <a:grpSpLocks/>
              </p:cNvGrpSpPr>
              <p:nvPr/>
            </p:nvGrpSpPr>
            <p:grpSpPr bwMode="auto">
              <a:xfrm>
                <a:off x="672" y="2304"/>
                <a:ext cx="2902" cy="272"/>
                <a:chOff x="672" y="2304"/>
                <a:chExt cx="2902" cy="272"/>
              </a:xfrm>
            </p:grpSpPr>
            <p:sp>
              <p:nvSpPr>
                <p:cNvPr id="560143" name="Rectangle 8"/>
                <p:cNvSpPr>
                  <a:spLocks noChangeArrowheads="1"/>
                </p:cNvSpPr>
                <p:nvPr/>
              </p:nvSpPr>
              <p:spPr bwMode="auto">
                <a:xfrm>
                  <a:off x="672" y="2304"/>
                  <a:ext cx="290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tailvex   headvex   info   hlink   tlink</a:t>
                  </a:r>
                </a:p>
              </p:txBody>
            </p:sp>
            <p:sp>
              <p:nvSpPr>
                <p:cNvPr id="560144" name="Line 9"/>
                <p:cNvSpPr>
                  <a:spLocks noChangeShapeType="1"/>
                </p:cNvSpPr>
                <p:nvPr/>
              </p:nvSpPr>
              <p:spPr bwMode="auto">
                <a:xfrm>
                  <a:off x="1344" y="230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0145" name="Line 10"/>
                <p:cNvSpPr>
                  <a:spLocks noChangeShapeType="1"/>
                </p:cNvSpPr>
                <p:nvPr/>
              </p:nvSpPr>
              <p:spPr bwMode="auto">
                <a:xfrm>
                  <a:off x="2136" y="230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0146" name="Line 11"/>
                <p:cNvSpPr>
                  <a:spLocks noChangeShapeType="1"/>
                </p:cNvSpPr>
                <p:nvPr/>
              </p:nvSpPr>
              <p:spPr bwMode="auto">
                <a:xfrm>
                  <a:off x="2568" y="230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0147" name="Line 12"/>
                <p:cNvSpPr>
                  <a:spLocks noChangeShapeType="1"/>
                </p:cNvSpPr>
                <p:nvPr/>
              </p:nvSpPr>
              <p:spPr bwMode="auto">
                <a:xfrm>
                  <a:off x="3072" y="230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60134" name="Group 13"/>
            <p:cNvGrpSpPr>
              <a:grpSpLocks/>
            </p:cNvGrpSpPr>
            <p:nvPr/>
          </p:nvGrpSpPr>
          <p:grpSpPr bwMode="auto">
            <a:xfrm>
              <a:off x="432" y="2167"/>
              <a:ext cx="1746" cy="592"/>
              <a:chOff x="3840" y="2080"/>
              <a:chExt cx="1746" cy="592"/>
            </a:xfrm>
          </p:grpSpPr>
          <p:sp>
            <p:nvSpPr>
              <p:cNvPr id="560136" name="Text Box 14"/>
              <p:cNvSpPr txBox="1">
                <a:spLocks noChangeArrowheads="1"/>
              </p:cNvSpPr>
              <p:nvPr/>
            </p:nvSpPr>
            <p:spPr bwMode="auto">
              <a:xfrm>
                <a:off x="4156" y="2080"/>
                <a:ext cx="88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b="1">
                    <a:latin typeface="宋体" panose="02010600030101010101" pitchFamily="2" charset="-122"/>
                  </a:rPr>
                  <a:t>顶点结点</a:t>
                </a:r>
              </a:p>
            </p:txBody>
          </p:sp>
          <p:grpSp>
            <p:nvGrpSpPr>
              <p:cNvPr id="560137" name="Group 15"/>
              <p:cNvGrpSpPr>
                <a:grpSpLocks/>
              </p:cNvGrpSpPr>
              <p:nvPr/>
            </p:nvGrpSpPr>
            <p:grpSpPr bwMode="auto">
              <a:xfrm>
                <a:off x="3840" y="2400"/>
                <a:ext cx="1746" cy="272"/>
                <a:chOff x="3840" y="2400"/>
                <a:chExt cx="1746" cy="272"/>
              </a:xfrm>
            </p:grpSpPr>
            <p:sp>
              <p:nvSpPr>
                <p:cNvPr id="560138" name="Rectangle 16"/>
                <p:cNvSpPr>
                  <a:spLocks noChangeArrowheads="1"/>
                </p:cNvSpPr>
                <p:nvPr/>
              </p:nvSpPr>
              <p:spPr bwMode="auto">
                <a:xfrm>
                  <a:off x="3840" y="2400"/>
                  <a:ext cx="174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Data   firstin   firstout</a:t>
                  </a:r>
                </a:p>
              </p:txBody>
            </p:sp>
            <p:sp>
              <p:nvSpPr>
                <p:cNvPr id="560139" name="Line 17"/>
                <p:cNvSpPr>
                  <a:spLocks noChangeShapeType="1"/>
                </p:cNvSpPr>
                <p:nvPr/>
              </p:nvSpPr>
              <p:spPr bwMode="auto">
                <a:xfrm>
                  <a:off x="4328" y="240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0140" name="Line 18"/>
                <p:cNvSpPr>
                  <a:spLocks noChangeShapeType="1"/>
                </p:cNvSpPr>
                <p:nvPr/>
              </p:nvSpPr>
              <p:spPr bwMode="auto">
                <a:xfrm>
                  <a:off x="4944" y="240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0135" name="Rectangle 19"/>
            <p:cNvSpPr>
              <a:spLocks noChangeArrowheads="1"/>
            </p:cNvSpPr>
            <p:nvPr/>
          </p:nvSpPr>
          <p:spPr bwMode="auto">
            <a:xfrm>
              <a:off x="1824" y="2871"/>
              <a:ext cx="19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7-12   </a:t>
              </a:r>
              <a:r>
                <a:rPr lang="zh-CN" altLang="en-US" sz="2000" b="1"/>
                <a:t>十字链表结点结构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0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152400" y="1867692"/>
            <a:ext cx="11715750" cy="481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>
                <a:latin typeface="宋体" panose="02010600030101010101" pitchFamily="2" charset="-122"/>
              </a:rPr>
              <a:t>域：存储和顶点相关的信息；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指针域</a:t>
            </a:r>
            <a:r>
              <a:rPr lang="en-US" altLang="zh-CN" b="1" dirty="0" err="1"/>
              <a:t>firstin</a:t>
            </a:r>
            <a:r>
              <a:rPr lang="zh-CN" altLang="en-US" b="1" dirty="0">
                <a:latin typeface="宋体" panose="02010600030101010101" pitchFamily="2" charset="-122"/>
              </a:rPr>
              <a:t>：指向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以该顶点为弧头</a:t>
            </a:r>
            <a:r>
              <a:rPr lang="zh-CN" altLang="en-US" b="1" dirty="0">
                <a:latin typeface="宋体" panose="02010600030101010101" pitchFamily="2" charset="-122"/>
              </a:rPr>
              <a:t>的第一条弧所对应的弧结点；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zh-CN" altLang="en-US" b="1" dirty="0"/>
              <a:t>指针域</a:t>
            </a:r>
            <a:r>
              <a:rPr lang="en-US" altLang="zh-CN" b="1" dirty="0" err="1"/>
              <a:t>firstout</a:t>
            </a:r>
            <a:r>
              <a:rPr lang="zh-CN" altLang="en-US" b="1" dirty="0"/>
              <a:t>：指向</a:t>
            </a:r>
            <a:r>
              <a:rPr lang="zh-CN" altLang="en-US" b="1" dirty="0">
                <a:solidFill>
                  <a:schemeClr val="folHlink"/>
                </a:solidFill>
              </a:rPr>
              <a:t>以该顶点为弧尾</a:t>
            </a:r>
            <a:r>
              <a:rPr lang="zh-CN" altLang="en-US" b="1" dirty="0"/>
              <a:t>的第一条弧所对应的弧结点；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zh-CN" altLang="en-US" b="1" dirty="0"/>
              <a:t>尾域</a:t>
            </a:r>
            <a:r>
              <a:rPr lang="en-US" altLang="zh-CN" b="1" dirty="0" err="1"/>
              <a:t>tailvex</a:t>
            </a:r>
            <a:r>
              <a:rPr lang="zh-CN" altLang="en-US" b="1" dirty="0"/>
              <a:t>：指示弧尾顶点在图中的位置；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zh-CN" altLang="en-US" b="1" dirty="0"/>
              <a:t>头域</a:t>
            </a:r>
            <a:r>
              <a:rPr lang="en-US" altLang="zh-CN" b="1" dirty="0" err="1"/>
              <a:t>headvex</a:t>
            </a:r>
            <a:r>
              <a:rPr lang="zh-CN" altLang="en-US" b="1" dirty="0"/>
              <a:t>：指示弧头顶点在图中的位置；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zh-CN" altLang="en-US" b="1" dirty="0"/>
              <a:t>指针域</a:t>
            </a:r>
            <a:r>
              <a:rPr lang="en-US" altLang="zh-CN" b="1" dirty="0" err="1"/>
              <a:t>hlink</a:t>
            </a:r>
            <a:r>
              <a:rPr lang="zh-CN" altLang="en-US" b="1" dirty="0"/>
              <a:t>：指向弧头相同的下一条弧；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zh-CN" altLang="en-US" b="1" dirty="0"/>
              <a:t>指针域</a:t>
            </a:r>
            <a:r>
              <a:rPr lang="en-US" altLang="zh-CN" b="1" dirty="0" err="1"/>
              <a:t>tlink</a:t>
            </a:r>
            <a:r>
              <a:rPr lang="zh-CN" altLang="en-US" b="1" dirty="0"/>
              <a:t>：指向弧尾相同的下一条弧；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/>
              <a:t> </a:t>
            </a:r>
            <a:r>
              <a:rPr lang="en-US" altLang="zh-CN" b="1" dirty="0"/>
              <a:t>Info</a:t>
            </a:r>
            <a:r>
              <a:rPr lang="zh-CN" altLang="en-US" b="1" dirty="0"/>
              <a:t>域：指向该弧的相关信息；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973261" y="342105"/>
            <a:ext cx="7731125" cy="1525587"/>
            <a:chOff x="432" y="2159"/>
            <a:chExt cx="4870" cy="961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400" y="2159"/>
              <a:ext cx="2902" cy="592"/>
              <a:chOff x="672" y="1984"/>
              <a:chExt cx="2902" cy="592"/>
            </a:xfrm>
          </p:grpSpPr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1582" y="1984"/>
                <a:ext cx="77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b="1">
                    <a:latin typeface="宋体" panose="02010600030101010101" pitchFamily="2" charset="-122"/>
                  </a:rPr>
                  <a:t>弧结点</a:t>
                </a:r>
              </a:p>
            </p:txBody>
          </p:sp>
          <p:grpSp>
            <p:nvGrpSpPr>
              <p:cNvPr id="13" name="Group 7"/>
              <p:cNvGrpSpPr>
                <a:grpSpLocks/>
              </p:cNvGrpSpPr>
              <p:nvPr/>
            </p:nvGrpSpPr>
            <p:grpSpPr bwMode="auto">
              <a:xfrm>
                <a:off x="672" y="2304"/>
                <a:ext cx="2902" cy="272"/>
                <a:chOff x="672" y="2304"/>
                <a:chExt cx="2902" cy="272"/>
              </a:xfrm>
            </p:grpSpPr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672" y="2304"/>
                  <a:ext cx="290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tailvex   headvex   info   hlink   tlink</a:t>
                  </a:r>
                </a:p>
              </p:txBody>
            </p:sp>
            <p:sp>
              <p:nvSpPr>
                <p:cNvPr id="15" name="Line 9"/>
                <p:cNvSpPr>
                  <a:spLocks noChangeShapeType="1"/>
                </p:cNvSpPr>
                <p:nvPr/>
              </p:nvSpPr>
              <p:spPr bwMode="auto">
                <a:xfrm>
                  <a:off x="1344" y="230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" name="Line 10"/>
                <p:cNvSpPr>
                  <a:spLocks noChangeShapeType="1"/>
                </p:cNvSpPr>
                <p:nvPr/>
              </p:nvSpPr>
              <p:spPr bwMode="auto">
                <a:xfrm>
                  <a:off x="2136" y="230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2568" y="230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3072" y="230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32" y="2167"/>
              <a:ext cx="1746" cy="592"/>
              <a:chOff x="3840" y="2080"/>
              <a:chExt cx="1746" cy="592"/>
            </a:xfrm>
          </p:grpSpPr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>
                <a:off x="4156" y="2080"/>
                <a:ext cx="91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b="1" dirty="0">
                    <a:latin typeface="宋体" panose="02010600030101010101" pitchFamily="2" charset="-122"/>
                  </a:rPr>
                  <a:t>顶点结点</a:t>
                </a:r>
              </a:p>
            </p:txBody>
          </p: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3840" y="2400"/>
                <a:ext cx="1746" cy="272"/>
                <a:chOff x="3840" y="2400"/>
                <a:chExt cx="1746" cy="272"/>
              </a:xfrm>
            </p:grpSpPr>
            <p:sp>
              <p:nvSpPr>
                <p:cNvPr id="9" name="Rectangle 16"/>
                <p:cNvSpPr>
                  <a:spLocks noChangeArrowheads="1"/>
                </p:cNvSpPr>
                <p:nvPr/>
              </p:nvSpPr>
              <p:spPr bwMode="auto">
                <a:xfrm>
                  <a:off x="3840" y="2400"/>
                  <a:ext cx="174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Data   firstin   firstout</a:t>
                  </a:r>
                </a:p>
              </p:txBody>
            </p:sp>
            <p:sp>
              <p:nvSpPr>
                <p:cNvPr id="10" name="Line 17"/>
                <p:cNvSpPr>
                  <a:spLocks noChangeShapeType="1"/>
                </p:cNvSpPr>
                <p:nvPr/>
              </p:nvSpPr>
              <p:spPr bwMode="auto">
                <a:xfrm>
                  <a:off x="4328" y="240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" name="Line 18"/>
                <p:cNvSpPr>
                  <a:spLocks noChangeShapeType="1"/>
                </p:cNvSpPr>
                <p:nvPr/>
              </p:nvSpPr>
              <p:spPr bwMode="auto">
                <a:xfrm>
                  <a:off x="4944" y="240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1824" y="2871"/>
              <a:ext cx="19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7-12   </a:t>
              </a:r>
              <a:r>
                <a:rPr lang="zh-CN" altLang="en-US" sz="2000" b="1"/>
                <a:t>十字链表结点结构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9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596" y="419449"/>
            <a:ext cx="10515600" cy="5811838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有向图的十字链表定义</a:t>
            </a:r>
          </a:p>
          <a:p>
            <a:r>
              <a:rPr lang="en-US" altLang="zh-CN" dirty="0"/>
              <a:t>#define MAX_VETEX_NUM  20       //</a:t>
            </a:r>
            <a:r>
              <a:rPr lang="zh-CN" altLang="zh-CN" dirty="0"/>
              <a:t>最大顶点个数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ArcBox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   </a:t>
            </a:r>
            <a:r>
              <a:rPr lang="en-US" altLang="zh-CN" dirty="0" err="1"/>
              <a:t>tailvex</a:t>
            </a:r>
            <a:r>
              <a:rPr lang="en-US" altLang="zh-CN" dirty="0"/>
              <a:t>, </a:t>
            </a:r>
            <a:r>
              <a:rPr lang="en-US" altLang="zh-CN" dirty="0" err="1"/>
              <a:t>headvex</a:t>
            </a:r>
            <a:r>
              <a:rPr lang="en-US" altLang="zh-CN" dirty="0"/>
              <a:t>;  //</a:t>
            </a:r>
            <a:r>
              <a:rPr lang="zh-CN" altLang="zh-CN" dirty="0"/>
              <a:t>该弧的为何头顶点位置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ArcBox</a:t>
            </a:r>
            <a:r>
              <a:rPr lang="en-US" altLang="zh-CN" dirty="0"/>
              <a:t>  *</a:t>
            </a:r>
            <a:r>
              <a:rPr lang="en-US" altLang="zh-CN" dirty="0" err="1"/>
              <a:t>hilink</a:t>
            </a:r>
            <a:r>
              <a:rPr lang="en-US" altLang="zh-CN" dirty="0"/>
              <a:t>, *</a:t>
            </a:r>
            <a:r>
              <a:rPr lang="en-US" altLang="zh-CN" dirty="0" err="1"/>
              <a:t>tlink</a:t>
            </a:r>
            <a:r>
              <a:rPr lang="en-US" altLang="zh-CN" dirty="0"/>
              <a:t>; //</a:t>
            </a:r>
            <a:r>
              <a:rPr lang="zh-CN" altLang="zh-CN" dirty="0"/>
              <a:t>分别为弧头相同和弧尾相同的链域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InfoType</a:t>
            </a:r>
            <a:r>
              <a:rPr lang="en-US" altLang="zh-CN" dirty="0"/>
              <a:t>    *info       //</a:t>
            </a:r>
            <a:r>
              <a:rPr lang="zh-CN" altLang="zh-CN" dirty="0"/>
              <a:t>该弧相关信息的指针</a:t>
            </a:r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VexNode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VertexType</a:t>
            </a:r>
            <a:r>
              <a:rPr lang="en-US" altLang="zh-CN" dirty="0"/>
              <a:t>   data;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ArcBox</a:t>
            </a:r>
            <a:r>
              <a:rPr lang="en-US" altLang="zh-CN" dirty="0"/>
              <a:t>    *</a:t>
            </a:r>
            <a:r>
              <a:rPr lang="en-US" altLang="zh-CN" dirty="0" err="1"/>
              <a:t>firstin</a:t>
            </a:r>
            <a:r>
              <a:rPr lang="en-US" altLang="zh-CN" dirty="0"/>
              <a:t>, *</a:t>
            </a:r>
            <a:r>
              <a:rPr lang="en-US" altLang="zh-CN" dirty="0" err="1"/>
              <a:t>firstout</a:t>
            </a:r>
            <a:r>
              <a:rPr lang="en-US" altLang="zh-CN" dirty="0"/>
              <a:t>; //</a:t>
            </a:r>
            <a:r>
              <a:rPr lang="zh-CN" altLang="zh-CN" dirty="0"/>
              <a:t>分别指向该顶点第一条入户和出弧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VexNode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VexNode</a:t>
            </a:r>
            <a:r>
              <a:rPr lang="en-US" altLang="zh-CN" dirty="0"/>
              <a:t>   </a:t>
            </a:r>
            <a:r>
              <a:rPr lang="en-US" altLang="zh-CN" dirty="0" err="1"/>
              <a:t>xlist</a:t>
            </a:r>
            <a:r>
              <a:rPr lang="en-US" altLang="zh-CN" dirty="0"/>
              <a:t>[MAX_VETEX_NUM];  //</a:t>
            </a:r>
            <a:r>
              <a:rPr lang="zh-CN" altLang="zh-CN" dirty="0"/>
              <a:t>表头向量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      </a:t>
            </a:r>
            <a:r>
              <a:rPr lang="en-US" altLang="zh-CN" dirty="0" err="1"/>
              <a:t>vexnum</a:t>
            </a:r>
            <a:r>
              <a:rPr lang="en-US" altLang="zh-CN" dirty="0"/>
              <a:t>, </a:t>
            </a:r>
            <a:r>
              <a:rPr lang="en-US" altLang="zh-CN" dirty="0" err="1"/>
              <a:t>arcnum</a:t>
            </a:r>
            <a:r>
              <a:rPr lang="en-US" altLang="zh-CN" dirty="0"/>
              <a:t>;         //</a:t>
            </a:r>
            <a:r>
              <a:rPr lang="zh-CN" altLang="zh-CN" dirty="0"/>
              <a:t>有向图当前顶点数和弧数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OLGraph</a:t>
            </a:r>
            <a:r>
              <a:rPr lang="en-US" altLang="zh-CN" dirty="0"/>
              <a:t>; 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543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119" y="715380"/>
            <a:ext cx="11677649" cy="1723291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 smtClean="0"/>
              <a:t>图</a:t>
            </a:r>
            <a:r>
              <a:rPr lang="en-US" altLang="zh-CN" sz="2400" b="1" dirty="0" smtClean="0"/>
              <a:t>7-13</a:t>
            </a:r>
            <a:r>
              <a:rPr lang="zh-CN" altLang="en-US" sz="2400" b="1" dirty="0" smtClean="0"/>
              <a:t> 是</a:t>
            </a:r>
            <a:r>
              <a:rPr lang="zh-CN" altLang="en-US" sz="2400" b="1" dirty="0"/>
              <a:t>一个有向图及其十字链表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略去了表结点的</a:t>
            </a:r>
            <a:r>
              <a:rPr lang="en-US" altLang="zh-CN" sz="2400" b="1" dirty="0"/>
              <a:t>info</a:t>
            </a:r>
            <a:r>
              <a:rPr lang="zh-CN" altLang="en-US" sz="2400" b="1" dirty="0"/>
              <a:t>域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 smtClean="0"/>
              <a:t>从</a:t>
            </a:r>
            <a:r>
              <a:rPr lang="zh-CN" altLang="en-US" sz="2400" b="1" dirty="0"/>
              <a:t>一个顶点结点的</a:t>
            </a:r>
            <a:r>
              <a:rPr lang="en-US" altLang="zh-CN" sz="2400" b="1" dirty="0" err="1"/>
              <a:t>firstout</a:t>
            </a:r>
            <a:r>
              <a:rPr lang="zh-CN" altLang="en-US" sz="2400" b="1" dirty="0"/>
              <a:t>出发，沿表结点的</a:t>
            </a:r>
            <a:r>
              <a:rPr lang="en-US" altLang="zh-CN" sz="2400" b="1" dirty="0" err="1"/>
              <a:t>tlink</a:t>
            </a:r>
            <a:r>
              <a:rPr lang="zh-CN" altLang="en-US" sz="2400" b="1" dirty="0"/>
              <a:t>指针构成了正邻接表的链表结构，而从一个顶点结点的</a:t>
            </a:r>
            <a:r>
              <a:rPr lang="en-US" altLang="zh-CN" sz="2400" b="1" dirty="0" err="1"/>
              <a:t>firstin</a:t>
            </a:r>
            <a:r>
              <a:rPr lang="zh-CN" altLang="en-US" sz="2400" b="1" dirty="0"/>
              <a:t>出发，沿表结点的</a:t>
            </a:r>
            <a:r>
              <a:rPr lang="en-US" altLang="zh-CN" sz="2400" b="1" dirty="0" err="1"/>
              <a:t>hlink</a:t>
            </a:r>
            <a:r>
              <a:rPr lang="zh-CN" altLang="en-US" sz="2400" b="1" dirty="0"/>
              <a:t>指针构成了逆邻接表的链表结构。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77206" y="3129660"/>
            <a:ext cx="8440738" cy="2832100"/>
            <a:chOff x="211" y="2400"/>
            <a:chExt cx="5317" cy="1784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3408" y="3280"/>
              <a:ext cx="0" cy="27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11" y="2400"/>
              <a:ext cx="5317" cy="1784"/>
              <a:chOff x="211" y="2488"/>
              <a:chExt cx="5317" cy="1784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211" y="2591"/>
                <a:ext cx="1325" cy="1153"/>
                <a:chOff x="272" y="976"/>
                <a:chExt cx="1325" cy="1153"/>
              </a:xfrm>
            </p:grpSpPr>
            <p:sp>
              <p:nvSpPr>
                <p:cNvPr id="101" name="Oval 6"/>
                <p:cNvSpPr>
                  <a:spLocks noChangeArrowheads="1"/>
                </p:cNvSpPr>
                <p:nvPr/>
              </p:nvSpPr>
              <p:spPr bwMode="auto">
                <a:xfrm>
                  <a:off x="272" y="976"/>
                  <a:ext cx="363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>
                      <a:latin typeface="宋体" panose="02010600030101010101" pitchFamily="2" charset="-122"/>
                    </a:rPr>
                    <a:t>V</a:t>
                  </a:r>
                  <a:r>
                    <a:rPr kumimoji="0" lang="en-US" altLang="zh-CN" baseline="-18000">
                      <a:latin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02" name="Oval 7"/>
                <p:cNvSpPr>
                  <a:spLocks noChangeArrowheads="1"/>
                </p:cNvSpPr>
                <p:nvPr/>
              </p:nvSpPr>
              <p:spPr bwMode="auto">
                <a:xfrm>
                  <a:off x="1226" y="976"/>
                  <a:ext cx="363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>
                      <a:latin typeface="宋体" panose="02010600030101010101" pitchFamily="2" charset="-122"/>
                    </a:rPr>
                    <a:t>V</a:t>
                  </a:r>
                  <a:r>
                    <a:rPr kumimoji="0" lang="en-US" altLang="zh-CN" baseline="-18000"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03" name="Oval 8"/>
                <p:cNvSpPr>
                  <a:spLocks noChangeArrowheads="1"/>
                </p:cNvSpPr>
                <p:nvPr/>
              </p:nvSpPr>
              <p:spPr bwMode="auto">
                <a:xfrm>
                  <a:off x="272" y="1812"/>
                  <a:ext cx="363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>
                      <a:latin typeface="宋体" panose="02010600030101010101" pitchFamily="2" charset="-122"/>
                    </a:rPr>
                    <a:t>V</a:t>
                  </a:r>
                  <a:r>
                    <a:rPr kumimoji="0" lang="en-US" altLang="zh-CN" baseline="-18000">
                      <a:latin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104" name="Oval 9"/>
                <p:cNvSpPr>
                  <a:spLocks noChangeArrowheads="1"/>
                </p:cNvSpPr>
                <p:nvPr/>
              </p:nvSpPr>
              <p:spPr bwMode="auto">
                <a:xfrm>
                  <a:off x="1234" y="1788"/>
                  <a:ext cx="363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>
                      <a:latin typeface="宋体" panose="02010600030101010101" pitchFamily="2" charset="-122"/>
                    </a:rPr>
                    <a:t>V</a:t>
                  </a:r>
                  <a:r>
                    <a:rPr kumimoji="0" lang="en-US" altLang="zh-CN" baseline="-18000">
                      <a:latin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0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433" y="1281"/>
                  <a:ext cx="0" cy="5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Line 11"/>
                <p:cNvSpPr>
                  <a:spLocks noChangeShapeType="1"/>
                </p:cNvSpPr>
                <p:nvPr/>
              </p:nvSpPr>
              <p:spPr bwMode="auto">
                <a:xfrm>
                  <a:off x="638" y="1133"/>
                  <a:ext cx="5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12"/>
                <p:cNvSpPr>
                  <a:spLocks noChangeShapeType="1"/>
                </p:cNvSpPr>
                <p:nvPr/>
              </p:nvSpPr>
              <p:spPr bwMode="auto">
                <a:xfrm>
                  <a:off x="488" y="1305"/>
                  <a:ext cx="0" cy="5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13"/>
                <p:cNvSpPr>
                  <a:spLocks noChangeShapeType="1"/>
                </p:cNvSpPr>
                <p:nvPr/>
              </p:nvSpPr>
              <p:spPr bwMode="auto">
                <a:xfrm>
                  <a:off x="638" y="1936"/>
                  <a:ext cx="5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595" y="1223"/>
                  <a:ext cx="680" cy="63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36" y="1255"/>
                  <a:ext cx="0" cy="6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86" y="2064"/>
                  <a:ext cx="70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1680" y="2488"/>
                <a:ext cx="3848" cy="1448"/>
                <a:chOff x="1728" y="2555"/>
                <a:chExt cx="3848" cy="1448"/>
              </a:xfrm>
            </p:grpSpPr>
            <p:grpSp>
              <p:nvGrpSpPr>
                <p:cNvPr id="9" name="Group 18"/>
                <p:cNvGrpSpPr>
                  <a:grpSpLocks/>
                </p:cNvGrpSpPr>
                <p:nvPr/>
              </p:nvGrpSpPr>
              <p:grpSpPr bwMode="auto">
                <a:xfrm>
                  <a:off x="2688" y="2555"/>
                  <a:ext cx="2888" cy="235"/>
                  <a:chOff x="2688" y="2536"/>
                  <a:chExt cx="2888" cy="235"/>
                </a:xfrm>
              </p:grpSpPr>
              <p:grpSp>
                <p:nvGrpSpPr>
                  <p:cNvPr id="8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504" y="2544"/>
                    <a:ext cx="771" cy="227"/>
                    <a:chOff x="3312" y="2544"/>
                    <a:chExt cx="771" cy="227"/>
                  </a:xfrm>
                </p:grpSpPr>
                <p:sp>
                  <p:nvSpPr>
                    <p:cNvPr id="97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544"/>
                      <a:ext cx="77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0  1</a:t>
                      </a:r>
                    </a:p>
                  </p:txBody>
                </p:sp>
                <p:sp>
                  <p:nvSpPr>
                    <p:cNvPr id="98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0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9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805" y="2536"/>
                    <a:ext cx="771" cy="227"/>
                    <a:chOff x="3312" y="2544"/>
                    <a:chExt cx="771" cy="227"/>
                  </a:xfrm>
                </p:grpSpPr>
                <p:sp>
                  <p:nvSpPr>
                    <p:cNvPr id="9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544"/>
                      <a:ext cx="77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0  2     </a:t>
                      </a:r>
                      <a:r>
                        <a:rPr lang="en-US" altLang="zh-CN">
                          <a:cs typeface="Times New Roman" panose="02020603050405020304" pitchFamily="18" charset="0"/>
                        </a:rPr>
                        <a:t>∧</a:t>
                      </a:r>
                    </a:p>
                  </p:txBody>
                </p:sp>
                <p:sp>
                  <p:nvSpPr>
                    <p:cNvPr id="94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0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200" y="2640"/>
                    <a:ext cx="61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648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>
                  <a:off x="2696" y="3288"/>
                  <a:ext cx="2251" cy="235"/>
                  <a:chOff x="2696" y="3269"/>
                  <a:chExt cx="2251" cy="235"/>
                </a:xfrm>
              </p:grpSpPr>
              <p:grpSp>
                <p:nvGrpSpPr>
                  <p:cNvPr id="77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941" y="3277"/>
                    <a:ext cx="771" cy="227"/>
                    <a:chOff x="3312" y="2544"/>
                    <a:chExt cx="771" cy="227"/>
                  </a:xfrm>
                </p:grpSpPr>
                <p:sp>
                  <p:nvSpPr>
                    <p:cNvPr id="85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544"/>
                      <a:ext cx="77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2  0</a:t>
                      </a:r>
                    </a:p>
                  </p:txBody>
                </p:sp>
                <p:sp>
                  <p:nvSpPr>
                    <p:cNvPr id="86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0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8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4176" y="3269"/>
                    <a:ext cx="771" cy="227"/>
                    <a:chOff x="3312" y="2544"/>
                    <a:chExt cx="771" cy="227"/>
                  </a:xfrm>
                </p:grpSpPr>
                <p:sp>
                  <p:nvSpPr>
                    <p:cNvPr id="81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544"/>
                      <a:ext cx="771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2  3 </a:t>
                      </a:r>
                      <a:r>
                        <a:rPr lang="en-US" altLang="zh-CN">
                          <a:cs typeface="Times New Roman" panose="02020603050405020304" pitchFamily="18" charset="0"/>
                        </a:rPr>
                        <a:t>∧∧</a:t>
                      </a:r>
                    </a:p>
                  </p:txBody>
                </p:sp>
                <p:sp>
                  <p:nvSpPr>
                    <p:cNvPr id="82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0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544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629" y="3373"/>
                    <a:ext cx="5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696" y="3397"/>
                    <a:ext cx="24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44"/>
                <p:cNvGrpSpPr>
                  <a:grpSpLocks/>
                </p:cNvGrpSpPr>
                <p:nvPr/>
              </p:nvGrpSpPr>
              <p:grpSpPr bwMode="auto">
                <a:xfrm>
                  <a:off x="2688" y="3696"/>
                  <a:ext cx="2888" cy="235"/>
                  <a:chOff x="2688" y="3677"/>
                  <a:chExt cx="2888" cy="235"/>
                </a:xfrm>
              </p:grpSpPr>
              <p:grpSp>
                <p:nvGrpSpPr>
                  <p:cNvPr id="57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936" y="3677"/>
                    <a:ext cx="2640" cy="235"/>
                    <a:chOff x="3168" y="3600"/>
                    <a:chExt cx="2640" cy="235"/>
                  </a:xfrm>
                </p:grpSpPr>
                <p:grpSp>
                  <p:nvGrpSpPr>
                    <p:cNvPr id="59" name="Group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8" y="3600"/>
                      <a:ext cx="1707" cy="235"/>
                      <a:chOff x="3312" y="2536"/>
                      <a:chExt cx="1707" cy="235"/>
                    </a:xfrm>
                  </p:grpSpPr>
                  <p:grpSp>
                    <p:nvGrpSpPr>
                      <p:cNvPr id="66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2" y="2544"/>
                        <a:ext cx="771" cy="227"/>
                        <a:chOff x="3312" y="2544"/>
                        <a:chExt cx="771" cy="227"/>
                      </a:xfrm>
                    </p:grpSpPr>
                    <p:sp>
                      <p:nvSpPr>
                        <p:cNvPr id="73" name="Rectangle 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2544"/>
                          <a:ext cx="771" cy="22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zh-CN"/>
                            <a:t>3  0 </a:t>
                          </a:r>
                          <a:r>
                            <a:rPr lang="en-US" altLang="zh-CN">
                              <a:cs typeface="Times New Roman" panose="02020603050405020304" pitchFamily="18" charset="0"/>
                            </a:rPr>
                            <a:t>∧</a:t>
                          </a:r>
                          <a:endParaRPr lang="en-US" altLang="zh-CN">
                            <a:ea typeface="Arial Unicode MS" pitchFamily="34" charset="-122"/>
                          </a:endParaRPr>
                        </a:p>
                      </p:txBody>
                    </p:sp>
                    <p:sp>
                      <p:nvSpPr>
                        <p:cNvPr id="74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20" y="2544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5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6" y="2544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6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8" y="2544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7" name="Group 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48" y="2536"/>
                        <a:ext cx="771" cy="227"/>
                        <a:chOff x="3312" y="2544"/>
                        <a:chExt cx="771" cy="227"/>
                      </a:xfrm>
                    </p:grpSpPr>
                    <p:sp>
                      <p:nvSpPr>
                        <p:cNvPr id="69" name="Rectangle 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2544"/>
                          <a:ext cx="771" cy="22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r>
                            <a:rPr lang="en-US" altLang="zh-CN"/>
                            <a:t>3  1 </a:t>
                          </a:r>
                          <a:r>
                            <a:rPr lang="en-US" altLang="zh-CN">
                              <a:cs typeface="Times New Roman" panose="02020603050405020304" pitchFamily="18" charset="0"/>
                            </a:rPr>
                            <a:t>∧</a:t>
                          </a:r>
                        </a:p>
                      </p:txBody>
                    </p:sp>
                    <p:sp>
                      <p:nvSpPr>
                        <p:cNvPr id="70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20" y="2544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1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6" y="2544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2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88" y="2544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8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08" y="2640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37" y="3600"/>
                      <a:ext cx="771" cy="227"/>
                      <a:chOff x="3312" y="2544"/>
                      <a:chExt cx="771" cy="227"/>
                    </a:xfrm>
                  </p:grpSpPr>
                  <p:sp>
                    <p:nvSpPr>
                      <p:cNvPr id="62" name="Rectangle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2544"/>
                        <a:ext cx="771" cy="22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/>
                          <a:t>3  2 </a:t>
                        </a:r>
                        <a:r>
                          <a:rPr lang="en-US" altLang="zh-CN">
                            <a:cs typeface="Times New Roman" panose="02020603050405020304" pitchFamily="18" charset="0"/>
                          </a:rPr>
                          <a:t>∧∧</a:t>
                        </a:r>
                      </a:p>
                    </p:txBody>
                  </p:sp>
                  <p:sp>
                    <p:nvSpPr>
                      <p:cNvPr id="63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20" y="2544"/>
                        <a:ext cx="0" cy="22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96" y="2544"/>
                        <a:ext cx="0" cy="22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5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88" y="2544"/>
                        <a:ext cx="0" cy="22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1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97" y="3704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3789"/>
                    <a:ext cx="24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65"/>
                <p:cNvGrpSpPr>
                  <a:grpSpLocks/>
                </p:cNvGrpSpPr>
                <p:nvPr/>
              </p:nvGrpSpPr>
              <p:grpSpPr bwMode="auto">
                <a:xfrm>
                  <a:off x="1728" y="2563"/>
                  <a:ext cx="1056" cy="1440"/>
                  <a:chOff x="1728" y="2544"/>
                  <a:chExt cx="1056" cy="1440"/>
                </a:xfrm>
              </p:grpSpPr>
              <p:grpSp>
                <p:nvGrpSpPr>
                  <p:cNvPr id="31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728" y="2552"/>
                    <a:ext cx="227" cy="1428"/>
                    <a:chOff x="2256" y="2608"/>
                    <a:chExt cx="227" cy="1280"/>
                  </a:xfrm>
                </p:grpSpPr>
                <p:sp>
                  <p:nvSpPr>
                    <p:cNvPr id="53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608"/>
                      <a:ext cx="227" cy="3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0</a:t>
                      </a:r>
                    </a:p>
                  </p:txBody>
                </p:sp>
                <p:sp>
                  <p:nvSpPr>
                    <p:cNvPr id="54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3248"/>
                      <a:ext cx="227" cy="3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2</a:t>
                      </a:r>
                    </a:p>
                  </p:txBody>
                </p:sp>
                <p:sp>
                  <p:nvSpPr>
                    <p:cNvPr id="55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928"/>
                      <a:ext cx="227" cy="3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1</a:t>
                      </a:r>
                    </a:p>
                  </p:txBody>
                </p:sp>
                <p:sp>
                  <p:nvSpPr>
                    <p:cNvPr id="56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3571"/>
                      <a:ext cx="227" cy="3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3</a:t>
                      </a:r>
                    </a:p>
                  </p:txBody>
                </p:sp>
              </p:grpSp>
              <p:grpSp>
                <p:nvGrpSpPr>
                  <p:cNvPr id="32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968" y="2544"/>
                    <a:ext cx="816" cy="1440"/>
                    <a:chOff x="1968" y="2544"/>
                    <a:chExt cx="816" cy="1440"/>
                  </a:xfrm>
                </p:grpSpPr>
                <p:grpSp>
                  <p:nvGrpSpPr>
                    <p:cNvPr id="33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2544"/>
                      <a:ext cx="816" cy="363"/>
                      <a:chOff x="1968" y="2544"/>
                      <a:chExt cx="816" cy="340"/>
                    </a:xfrm>
                  </p:grpSpPr>
                  <p:sp>
                    <p:nvSpPr>
                      <p:cNvPr id="49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2544"/>
                        <a:ext cx="816" cy="3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/>
                          <a:t>V</a:t>
                        </a:r>
                        <a:r>
                          <a:rPr lang="en-US" altLang="zh-CN" baseline="-18000"/>
                          <a:t>0</a:t>
                        </a:r>
                      </a:p>
                    </p:txBody>
                  </p:sp>
                  <p:sp>
                    <p:nvSpPr>
                      <p:cNvPr id="50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0" cy="2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44" y="2544"/>
                        <a:ext cx="0" cy="2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2824"/>
                        <a:ext cx="8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4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2901"/>
                      <a:ext cx="816" cy="363"/>
                      <a:chOff x="1968" y="2544"/>
                      <a:chExt cx="816" cy="340"/>
                    </a:xfrm>
                  </p:grpSpPr>
                  <p:sp>
                    <p:nvSpPr>
                      <p:cNvPr id="45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2544"/>
                        <a:ext cx="816" cy="3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dirty="0"/>
                          <a:t>V</a:t>
                        </a:r>
                        <a:r>
                          <a:rPr lang="en-US" altLang="zh-CN" baseline="-18000" dirty="0"/>
                          <a:t>1           </a:t>
                        </a:r>
                        <a:r>
                          <a:rPr lang="en-US" altLang="zh-CN" dirty="0">
                            <a:cs typeface="Times New Roman" panose="02020603050405020304" pitchFamily="18" charset="0"/>
                          </a:rPr>
                          <a:t>∧</a:t>
                        </a:r>
                      </a:p>
                    </p:txBody>
                  </p:sp>
                  <p:sp>
                    <p:nvSpPr>
                      <p:cNvPr id="46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0" cy="2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44" y="2544"/>
                        <a:ext cx="0" cy="2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2824"/>
                        <a:ext cx="8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5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3261"/>
                      <a:ext cx="816" cy="363"/>
                      <a:chOff x="1968" y="2544"/>
                      <a:chExt cx="816" cy="340"/>
                    </a:xfrm>
                  </p:grpSpPr>
                  <p:sp>
                    <p:nvSpPr>
                      <p:cNvPr id="41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2544"/>
                        <a:ext cx="816" cy="3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/>
                          <a:t>V</a:t>
                        </a:r>
                        <a:r>
                          <a:rPr lang="en-US" altLang="zh-CN" baseline="-18000"/>
                          <a:t>2</a:t>
                        </a:r>
                      </a:p>
                    </p:txBody>
                  </p:sp>
                  <p:sp>
                    <p:nvSpPr>
                      <p:cNvPr id="42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0" cy="2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44" y="2544"/>
                        <a:ext cx="0" cy="2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2824"/>
                        <a:ext cx="8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6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3621"/>
                      <a:ext cx="816" cy="363"/>
                      <a:chOff x="1968" y="2544"/>
                      <a:chExt cx="816" cy="340"/>
                    </a:xfrm>
                  </p:grpSpPr>
                  <p:sp>
                    <p:nvSpPr>
                      <p:cNvPr id="37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8" y="2544"/>
                        <a:ext cx="816" cy="3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/>
                          <a:t>V</a:t>
                        </a:r>
                        <a:r>
                          <a:rPr lang="en-US" altLang="zh-CN" baseline="-18000"/>
                          <a:t>3</a:t>
                        </a:r>
                      </a:p>
                    </p:txBody>
                  </p:sp>
                  <p:sp>
                    <p:nvSpPr>
                      <p:cNvPr id="38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0" cy="2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44" y="2544"/>
                        <a:ext cx="0" cy="27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2824"/>
                        <a:ext cx="81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13" name="Group 92"/>
                <p:cNvGrpSpPr>
                  <a:grpSpLocks/>
                </p:cNvGrpSpPr>
                <p:nvPr/>
              </p:nvGrpSpPr>
              <p:grpSpPr bwMode="auto">
                <a:xfrm>
                  <a:off x="2400" y="2747"/>
                  <a:ext cx="720" cy="546"/>
                  <a:chOff x="2400" y="2728"/>
                  <a:chExt cx="720" cy="546"/>
                </a:xfrm>
              </p:grpSpPr>
              <p:sp>
                <p:nvSpPr>
                  <p:cNvPr id="2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72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872"/>
                    <a:ext cx="72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112" y="2880"/>
                    <a:ext cx="0" cy="394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" name="Group 96"/>
                <p:cNvGrpSpPr>
                  <a:grpSpLocks/>
                </p:cNvGrpSpPr>
                <p:nvPr/>
              </p:nvGrpSpPr>
              <p:grpSpPr bwMode="auto">
                <a:xfrm>
                  <a:off x="2464" y="2779"/>
                  <a:ext cx="1179" cy="476"/>
                  <a:chOff x="2464" y="2760"/>
                  <a:chExt cx="1179" cy="476"/>
                </a:xfrm>
              </p:grpSpPr>
              <p:sp>
                <p:nvSpPr>
                  <p:cNvPr id="2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464" y="3086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464" y="3230"/>
                    <a:ext cx="117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632" y="2760"/>
                    <a:ext cx="0" cy="476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" name="Line 100"/>
                <p:cNvSpPr>
                  <a:spLocks noChangeShapeType="1"/>
                </p:cNvSpPr>
                <p:nvPr/>
              </p:nvSpPr>
              <p:spPr bwMode="auto">
                <a:xfrm>
                  <a:off x="3984" y="2707"/>
                  <a:ext cx="0" cy="102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6" name="Group 101"/>
                <p:cNvGrpSpPr>
                  <a:grpSpLocks/>
                </p:cNvGrpSpPr>
                <p:nvPr/>
              </p:nvGrpSpPr>
              <p:grpSpPr bwMode="auto">
                <a:xfrm>
                  <a:off x="2448" y="2771"/>
                  <a:ext cx="2607" cy="842"/>
                  <a:chOff x="2448" y="2752"/>
                  <a:chExt cx="2539" cy="842"/>
                </a:xfrm>
              </p:grpSpPr>
              <p:sp>
                <p:nvSpPr>
                  <p:cNvPr id="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45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594"/>
                    <a:ext cx="253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976" y="2752"/>
                    <a:ext cx="0" cy="83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" name="Line 105"/>
                <p:cNvSpPr>
                  <a:spLocks noChangeShapeType="1"/>
                </p:cNvSpPr>
                <p:nvPr/>
              </p:nvSpPr>
              <p:spPr bwMode="auto">
                <a:xfrm>
                  <a:off x="5280" y="2683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8" name="Group 106"/>
                <p:cNvGrpSpPr>
                  <a:grpSpLocks/>
                </p:cNvGrpSpPr>
                <p:nvPr/>
              </p:nvGrpSpPr>
              <p:grpSpPr bwMode="auto">
                <a:xfrm>
                  <a:off x="2448" y="3503"/>
                  <a:ext cx="2267" cy="476"/>
                  <a:chOff x="2448" y="3484"/>
                  <a:chExt cx="2267" cy="476"/>
                </a:xfrm>
              </p:grpSpPr>
              <p:sp>
                <p:nvSpPr>
                  <p:cNvPr id="19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81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3366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954"/>
                    <a:ext cx="226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3366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484"/>
                    <a:ext cx="0" cy="476"/>
                  </a:xfrm>
                  <a:prstGeom prst="line">
                    <a:avLst/>
                  </a:prstGeom>
                  <a:noFill/>
                  <a:ln w="19050">
                    <a:solidFill>
                      <a:srgbClr val="336600"/>
                    </a:solidFill>
                    <a:miter lim="800000"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" name="Rectangle 110"/>
              <p:cNvSpPr>
                <a:spLocks noChangeArrowheads="1"/>
              </p:cNvSpPr>
              <p:nvPr/>
            </p:nvSpPr>
            <p:spPr bwMode="auto">
              <a:xfrm>
                <a:off x="1576" y="4045"/>
                <a:ext cx="231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图</a:t>
                </a:r>
                <a:r>
                  <a:rPr lang="en-US" altLang="zh-CN" sz="2000" b="1"/>
                  <a:t>7-13   </a:t>
                </a:r>
                <a:r>
                  <a:rPr lang="zh-CN" altLang="en-US" sz="2000" b="1"/>
                  <a:t>有向图的十字链表结构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006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62223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Status </a:t>
            </a:r>
            <a:r>
              <a:rPr lang="en-US" altLang="zh-CN" dirty="0" err="1"/>
              <a:t>CreateDG</a:t>
            </a:r>
            <a:r>
              <a:rPr lang="en-US" altLang="zh-CN" dirty="0"/>
              <a:t>(</a:t>
            </a:r>
            <a:r>
              <a:rPr lang="en-US" altLang="zh-CN" dirty="0" err="1"/>
              <a:t>OLGraph</a:t>
            </a:r>
            <a:r>
              <a:rPr lang="en-US" altLang="zh-CN" dirty="0"/>
              <a:t> &amp;G)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十字链表构建图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scanf</a:t>
            </a:r>
            <a:r>
              <a:rPr lang="en-US" altLang="zh-CN" dirty="0"/>
              <a:t>(&amp;</a:t>
            </a:r>
            <a:r>
              <a:rPr lang="en-US" altLang="zh-CN" dirty="0" err="1"/>
              <a:t>G.vexnum</a:t>
            </a:r>
            <a:r>
              <a:rPr lang="en-US" altLang="zh-CN" dirty="0"/>
              <a:t>, &amp;</a:t>
            </a:r>
            <a:r>
              <a:rPr lang="en-US" altLang="zh-CN" dirty="0" err="1"/>
              <a:t>G.arcnum</a:t>
            </a:r>
            <a:r>
              <a:rPr lang="en-US" altLang="zh-CN" dirty="0"/>
              <a:t>, &amp;</a:t>
            </a:r>
            <a:r>
              <a:rPr lang="en-US" altLang="zh-CN" dirty="0" err="1"/>
              <a:t>IncInfo</a:t>
            </a:r>
            <a:r>
              <a:rPr lang="en-US" altLang="zh-CN" dirty="0"/>
              <a:t>); </a:t>
            </a:r>
            <a:r>
              <a:rPr lang="en-US" altLang="zh-CN" dirty="0" smtClean="0"/>
              <a:t>   //info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则不含其他信息</a:t>
            </a:r>
            <a:endParaRPr lang="zh-CN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G.vexnum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smtClean="0"/>
              <a:t>{                           //</a:t>
            </a:r>
            <a:r>
              <a:rPr lang="zh-CN" altLang="en-US" dirty="0" smtClean="0"/>
              <a:t>构造表头向量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scanf</a:t>
            </a:r>
            <a:r>
              <a:rPr lang="en-US" altLang="zh-CN" dirty="0"/>
              <a:t>(&amp;</a:t>
            </a:r>
            <a:r>
              <a:rPr lang="en-US" altLang="zh-CN" dirty="0" err="1"/>
              <a:t>G.xlist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]).data</a:t>
            </a:r>
            <a:r>
              <a:rPr lang="en-US" altLang="zh-CN" dirty="0" smtClean="0"/>
              <a:t>);                               //</a:t>
            </a:r>
            <a:r>
              <a:rPr lang="zh-CN" altLang="en-US" dirty="0" smtClean="0"/>
              <a:t>输入结点值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G.xlist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firstin</a:t>
            </a:r>
            <a:r>
              <a:rPr lang="en-US" altLang="zh-CN" dirty="0"/>
              <a:t> =NULL; </a:t>
            </a:r>
            <a:r>
              <a:rPr lang="en-US" altLang="zh-CN" dirty="0" err="1"/>
              <a:t>G.xlist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firstout</a:t>
            </a:r>
            <a:r>
              <a:rPr lang="en-US" altLang="zh-CN" dirty="0"/>
              <a:t>=NULL</a:t>
            </a:r>
            <a:r>
              <a:rPr lang="en-US" altLang="zh-CN" dirty="0" smtClean="0"/>
              <a:t>;   //</a:t>
            </a:r>
            <a:r>
              <a:rPr lang="zh-CN" altLang="en-US" dirty="0" smtClean="0"/>
              <a:t>初始化指针</a:t>
            </a:r>
            <a:endParaRPr lang="zh-CN" altLang="zh-CN" dirty="0"/>
          </a:p>
          <a:p>
            <a:r>
              <a:rPr lang="en-US" altLang="zh-CN" dirty="0" smtClean="0"/>
              <a:t>    };</a:t>
            </a:r>
            <a:endParaRPr lang="zh-CN" altLang="zh-CN" dirty="0"/>
          </a:p>
          <a:p>
            <a:r>
              <a:rPr lang="en-US" altLang="zh-CN" dirty="0" smtClean="0"/>
              <a:t>    for(k=0</a:t>
            </a:r>
            <a:r>
              <a:rPr lang="en-US" altLang="zh-CN" dirty="0"/>
              <a:t>; k&lt;</a:t>
            </a:r>
            <a:r>
              <a:rPr lang="en-US" altLang="zh-CN" dirty="0" err="1"/>
              <a:t>G.arcnum</a:t>
            </a:r>
            <a:r>
              <a:rPr lang="en-US" altLang="zh-CN" dirty="0"/>
              <a:t>; ++k) </a:t>
            </a:r>
            <a:r>
              <a:rPr lang="en-US" altLang="zh-CN" dirty="0" smtClean="0"/>
              <a:t>{                       //</a:t>
            </a:r>
            <a:r>
              <a:rPr lang="zh-CN" altLang="en-US" dirty="0"/>
              <a:t>输入各弧并构造十字链表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(&amp;v1, &amp;v2</a:t>
            </a:r>
            <a:r>
              <a:rPr lang="en-US" altLang="zh-CN" dirty="0" smtClean="0"/>
              <a:t>);                                    //</a:t>
            </a:r>
            <a:r>
              <a:rPr lang="zh-CN" altLang="en-US" dirty="0"/>
              <a:t>输入一条弧</a:t>
            </a:r>
            <a:r>
              <a:rPr lang="zh-CN" altLang="en-US" dirty="0" smtClean="0"/>
              <a:t>的始点和终点</a:t>
            </a:r>
            <a:endParaRPr lang="zh-CN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LocateVex</a:t>
            </a:r>
            <a:r>
              <a:rPr lang="en-US" altLang="zh-CN" dirty="0" smtClean="0"/>
              <a:t>(G, v1); j = Locate(G, v2);  //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v1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v2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中位置</a:t>
            </a:r>
            <a:endParaRPr lang="zh-CN" altLang="zh-CN" dirty="0" smtClean="0"/>
          </a:p>
          <a:p>
            <a:r>
              <a:rPr lang="en-US" altLang="zh-CN" dirty="0" smtClean="0"/>
              <a:t>         p </a:t>
            </a:r>
            <a:r>
              <a:rPr lang="en-US" altLang="zh-CN" dirty="0"/>
              <a:t>=(</a:t>
            </a:r>
            <a:r>
              <a:rPr lang="en-US" altLang="zh-CN" dirty="0" err="1"/>
              <a:t>ArcBox</a:t>
            </a:r>
            <a:r>
              <a:rPr lang="en-US" altLang="zh-CN" dirty="0"/>
              <a:t> *) </a:t>
            </a:r>
            <a:r>
              <a:rPr lang="en-US" altLang="zh-CN" dirty="0" err="1"/>
              <a:t>malloc</a:t>
            </a:r>
            <a:r>
              <a:rPr lang="en-US" altLang="zh-CN" dirty="0"/>
              <a:t> (</a:t>
            </a:r>
            <a:r>
              <a:rPr lang="en-US" altLang="zh-CN" dirty="0" err="1"/>
              <a:t>sizeof</a:t>
            </a:r>
            <a:r>
              <a:rPr lang="en-US" altLang="zh-CN" dirty="0"/>
              <a:t> (</a:t>
            </a:r>
            <a:r>
              <a:rPr lang="en-US" altLang="zh-CN" dirty="0" err="1"/>
              <a:t>ArcBox</a:t>
            </a:r>
            <a:r>
              <a:rPr lang="en-US" altLang="zh-CN" dirty="0" smtClean="0"/>
              <a:t>));  //</a:t>
            </a:r>
            <a:r>
              <a:rPr lang="zh-CN" altLang="en-US" dirty="0" smtClean="0"/>
              <a:t>如果有足够存储空间</a:t>
            </a:r>
            <a:endParaRPr lang="zh-CN" altLang="zh-CN" dirty="0"/>
          </a:p>
          <a:p>
            <a:r>
              <a:rPr lang="en-US" altLang="zh-CN" dirty="0" smtClean="0"/>
              <a:t>         *</a:t>
            </a:r>
            <a:r>
              <a:rPr lang="en-US" altLang="zh-CN" dirty="0"/>
              <a:t>p = {</a:t>
            </a:r>
            <a:r>
              <a:rPr lang="en-US" altLang="zh-CN" dirty="0" err="1"/>
              <a:t>i</a:t>
            </a:r>
            <a:r>
              <a:rPr lang="en-US" altLang="zh-CN" dirty="0"/>
              <a:t>, j, </a:t>
            </a:r>
            <a:r>
              <a:rPr lang="en-US" altLang="zh-CN" dirty="0" err="1"/>
              <a:t>G.xlist</a:t>
            </a:r>
            <a:r>
              <a:rPr lang="en-US" altLang="zh-CN" dirty="0"/>
              <a:t>[j].</a:t>
            </a:r>
            <a:r>
              <a:rPr lang="en-US" altLang="zh-CN" dirty="0" err="1"/>
              <a:t>firstin</a:t>
            </a:r>
            <a:r>
              <a:rPr lang="en-US" altLang="zh-CN" dirty="0"/>
              <a:t>, </a:t>
            </a:r>
            <a:r>
              <a:rPr lang="en-US" altLang="zh-CN" dirty="0" err="1"/>
              <a:t>G.xlist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firstout</a:t>
            </a:r>
            <a:r>
              <a:rPr lang="en-US" altLang="zh-CN" dirty="0"/>
              <a:t>, NULL</a:t>
            </a:r>
            <a:r>
              <a:rPr lang="en-US" altLang="zh-CN" dirty="0" smtClean="0"/>
              <a:t>};   //</a:t>
            </a:r>
            <a:r>
              <a:rPr lang="zh-CN" altLang="en-US" dirty="0" smtClean="0"/>
              <a:t>对弧结点赋值</a:t>
            </a:r>
            <a:endParaRPr lang="zh-CN" altLang="zh-CN" dirty="0"/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G.xlist</a:t>
            </a:r>
            <a:r>
              <a:rPr lang="en-US" altLang="zh-CN" dirty="0" smtClean="0"/>
              <a:t>[j</a:t>
            </a:r>
            <a:r>
              <a:rPr lang="en-US" altLang="zh-CN" dirty="0"/>
              <a:t>].</a:t>
            </a:r>
            <a:r>
              <a:rPr lang="en-US" altLang="zh-CN" dirty="0" err="1"/>
              <a:t>firstin</a:t>
            </a:r>
            <a:r>
              <a:rPr lang="en-US" altLang="zh-CN" dirty="0"/>
              <a:t> = </a:t>
            </a:r>
            <a:r>
              <a:rPr lang="en-US" altLang="zh-CN" dirty="0" err="1"/>
              <a:t>G.xlist.firstout</a:t>
            </a:r>
            <a:r>
              <a:rPr lang="en-US" altLang="zh-CN" dirty="0"/>
              <a:t> = p</a:t>
            </a:r>
            <a:r>
              <a:rPr lang="en-US" altLang="zh-CN" dirty="0" smtClean="0"/>
              <a:t>;   //</a:t>
            </a:r>
            <a:r>
              <a:rPr lang="zh-CN" altLang="en-US" dirty="0" smtClean="0"/>
              <a:t>完成在入弧和出弧链头的插入</a:t>
            </a:r>
            <a:r>
              <a:rPr lang="en-US" altLang="zh-CN" dirty="0" smtClean="0"/>
              <a:t>     </a:t>
            </a:r>
            <a:endParaRPr lang="zh-CN" altLang="zh-CN" dirty="0"/>
          </a:p>
          <a:p>
            <a:r>
              <a:rPr lang="en-US" altLang="zh-CN" dirty="0" smtClean="0"/>
              <a:t>         if(</a:t>
            </a:r>
            <a:r>
              <a:rPr lang="en-US" altLang="zh-CN" dirty="0" err="1" smtClean="0"/>
              <a:t>IncInfo</a:t>
            </a:r>
            <a:r>
              <a:rPr lang="en-US" altLang="zh-CN" dirty="0"/>
              <a:t>) Input(*p-&gt;info</a:t>
            </a:r>
            <a:r>
              <a:rPr lang="en-US" altLang="zh-CN" dirty="0" smtClean="0"/>
              <a:t>);                //</a:t>
            </a:r>
            <a:r>
              <a:rPr lang="zh-CN" altLang="en-US" dirty="0" smtClean="0"/>
              <a:t>若有相关信息则输入</a:t>
            </a:r>
            <a:endParaRPr lang="zh-CN" altLang="zh-CN" dirty="0"/>
          </a:p>
          <a:p>
            <a:r>
              <a:rPr lang="en-US" altLang="zh-CN" dirty="0" smtClean="0"/>
              <a:t>     }</a:t>
            </a:r>
            <a:endParaRPr lang="zh-CN" altLang="zh-CN" dirty="0"/>
          </a:p>
          <a:p>
            <a:r>
              <a:rPr lang="en-US" altLang="zh-CN" dirty="0"/>
              <a:t>} // </a:t>
            </a:r>
            <a:r>
              <a:rPr lang="en-US" altLang="zh-CN" dirty="0" err="1"/>
              <a:t>CreateDG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6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55626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7.2.4</a:t>
            </a:r>
            <a:r>
              <a:rPr lang="en-US" altLang="zh-CN" b="1" smtClean="0"/>
              <a:t>  </a:t>
            </a:r>
            <a:r>
              <a:rPr lang="zh-CN" altLang="en-US" b="1" smtClean="0">
                <a:ea typeface="楷体_GB2312" pitchFamily="49" charset="-122"/>
              </a:rPr>
              <a:t>邻接多重表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990601"/>
            <a:ext cx="11277600" cy="377189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邻接多重表</a:t>
            </a:r>
            <a:r>
              <a:rPr lang="en-US" altLang="zh-CN" b="1" dirty="0" smtClean="0"/>
              <a:t>(Adjacency </a:t>
            </a:r>
            <a:r>
              <a:rPr lang="en-US" altLang="zh-CN" b="1" dirty="0" err="1" smtClean="0"/>
              <a:t>Multilist</a:t>
            </a:r>
            <a:r>
              <a:rPr lang="en-US" altLang="zh-CN" b="1" dirty="0" smtClean="0"/>
              <a:t>)</a:t>
            </a:r>
            <a:r>
              <a:rPr lang="zh-CN" altLang="en-US" b="1" dirty="0"/>
              <a:t>是无向图的另一种链式存储结构。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邻接</a:t>
            </a:r>
            <a:r>
              <a:rPr lang="zh-CN" altLang="en-US" b="1" dirty="0" smtClean="0"/>
              <a:t>表也是</a:t>
            </a:r>
            <a:r>
              <a:rPr lang="zh-CN" altLang="en-US" b="1" dirty="0"/>
              <a:t>无向图的一种有效的存储结构，在无向图的邻接表中，一条边</a:t>
            </a:r>
            <a:r>
              <a:rPr lang="en-US" altLang="zh-CN" b="1" dirty="0"/>
              <a:t>(</a:t>
            </a:r>
            <a:r>
              <a:rPr lang="en-US" altLang="zh-CN" b="1" dirty="0" err="1"/>
              <a:t>v,w</a:t>
            </a:r>
            <a:r>
              <a:rPr lang="en-US" altLang="zh-CN" b="1" dirty="0"/>
              <a:t>)</a:t>
            </a:r>
            <a:r>
              <a:rPr lang="zh-CN" altLang="en-US" b="1" dirty="0"/>
              <a:t>的两个表结点分别初选在以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w</a:t>
            </a:r>
            <a:r>
              <a:rPr lang="zh-CN" altLang="en-US" b="1" dirty="0"/>
              <a:t>为头结点的链表中，很容易求得顶点和边的信息，但在涉及到边的操作会带来不便。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邻接多重表的结构和十字链表类似，</a:t>
            </a:r>
            <a:r>
              <a:rPr lang="zh-CN" altLang="en-US" b="1" dirty="0">
                <a:solidFill>
                  <a:schemeClr val="folHlink"/>
                </a:solidFill>
              </a:rPr>
              <a:t>每条边用一个结点表示</a:t>
            </a:r>
            <a:r>
              <a:rPr lang="zh-CN" altLang="en-US" b="1" dirty="0"/>
              <a:t>；邻接多重表中的顶点结点结构与邻接表中的完全相同，而表结点包括六个域如图</a:t>
            </a:r>
            <a:r>
              <a:rPr lang="en-US" altLang="zh-CN" b="1" dirty="0"/>
              <a:t>7-14</a:t>
            </a:r>
            <a:r>
              <a:rPr lang="zh-CN" altLang="en-US" b="1" dirty="0"/>
              <a:t>所示。</a:t>
            </a:r>
          </a:p>
        </p:txBody>
      </p:sp>
      <p:grpSp>
        <p:nvGrpSpPr>
          <p:cNvPr id="565252" name="Group 4"/>
          <p:cNvGrpSpPr>
            <a:grpSpLocks/>
          </p:cNvGrpSpPr>
          <p:nvPr/>
        </p:nvGrpSpPr>
        <p:grpSpPr bwMode="auto">
          <a:xfrm>
            <a:off x="2438400" y="4916488"/>
            <a:ext cx="7200900" cy="1295400"/>
            <a:chOff x="657" y="3312"/>
            <a:chExt cx="4536" cy="816"/>
          </a:xfrm>
        </p:grpSpPr>
        <p:grpSp>
          <p:nvGrpSpPr>
            <p:cNvPr id="565253" name="Group 5"/>
            <p:cNvGrpSpPr>
              <a:grpSpLocks/>
            </p:cNvGrpSpPr>
            <p:nvPr/>
          </p:nvGrpSpPr>
          <p:grpSpPr bwMode="auto">
            <a:xfrm>
              <a:off x="657" y="3588"/>
              <a:ext cx="1298" cy="249"/>
              <a:chOff x="657" y="3588"/>
              <a:chExt cx="1298" cy="249"/>
            </a:xfrm>
          </p:grpSpPr>
          <p:sp>
            <p:nvSpPr>
              <p:cNvPr id="565264" name="Rectangle 6"/>
              <p:cNvSpPr>
                <a:spLocks noChangeArrowheads="1"/>
              </p:cNvSpPr>
              <p:nvPr/>
            </p:nvSpPr>
            <p:spPr bwMode="auto">
              <a:xfrm>
                <a:off x="657" y="3588"/>
                <a:ext cx="1298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data   firstedge</a:t>
                </a:r>
              </a:p>
            </p:txBody>
          </p:sp>
          <p:sp>
            <p:nvSpPr>
              <p:cNvPr id="565265" name="Line 7"/>
              <p:cNvSpPr>
                <a:spLocks noChangeShapeType="1"/>
              </p:cNvSpPr>
              <p:nvPr/>
            </p:nvSpPr>
            <p:spPr bwMode="auto">
              <a:xfrm>
                <a:off x="1168" y="3588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5254" name="Rectangle 8"/>
            <p:cNvSpPr>
              <a:spLocks noChangeArrowheads="1"/>
            </p:cNvSpPr>
            <p:nvPr/>
          </p:nvSpPr>
          <p:spPr bwMode="auto">
            <a:xfrm>
              <a:off x="1040" y="3312"/>
              <a:ext cx="77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2000" b="1">
                  <a:latin typeface="宋体" panose="02010600030101010101" pitchFamily="2" charset="-122"/>
                </a:rPr>
                <a:t>顶点结点</a:t>
              </a:r>
              <a:endParaRPr lang="zh-CN" altLang="en-US" sz="2000" b="1"/>
            </a:p>
          </p:txBody>
        </p:sp>
        <p:sp>
          <p:nvSpPr>
            <p:cNvPr id="565255" name="Rectangle 9"/>
            <p:cNvSpPr>
              <a:spLocks noChangeArrowheads="1"/>
            </p:cNvSpPr>
            <p:nvPr/>
          </p:nvSpPr>
          <p:spPr bwMode="auto">
            <a:xfrm>
              <a:off x="1714" y="3924"/>
              <a:ext cx="222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7-14   </a:t>
              </a:r>
              <a:r>
                <a:rPr lang="zh-CN" altLang="en-US" sz="2000" b="1"/>
                <a:t>邻接多重表的结点结构</a:t>
              </a:r>
            </a:p>
          </p:txBody>
        </p:sp>
        <p:sp>
          <p:nvSpPr>
            <p:cNvPr id="565256" name="Rectangle 10"/>
            <p:cNvSpPr>
              <a:spLocks noChangeArrowheads="1"/>
            </p:cNvSpPr>
            <p:nvPr/>
          </p:nvSpPr>
          <p:spPr bwMode="auto">
            <a:xfrm>
              <a:off x="3406" y="3312"/>
              <a:ext cx="54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2000" b="1">
                  <a:latin typeface="宋体" panose="02010600030101010101" pitchFamily="2" charset="-122"/>
                </a:rPr>
                <a:t>表结点</a:t>
              </a:r>
              <a:endParaRPr lang="zh-CN" altLang="en-US" sz="2000" b="1"/>
            </a:p>
          </p:txBody>
        </p:sp>
        <p:grpSp>
          <p:nvGrpSpPr>
            <p:cNvPr id="565257" name="Group 11"/>
            <p:cNvGrpSpPr>
              <a:grpSpLocks/>
            </p:cNvGrpSpPr>
            <p:nvPr/>
          </p:nvGrpSpPr>
          <p:grpSpPr bwMode="auto">
            <a:xfrm>
              <a:off x="2206" y="3592"/>
              <a:ext cx="2987" cy="254"/>
              <a:chOff x="2206" y="3592"/>
              <a:chExt cx="2987" cy="254"/>
            </a:xfrm>
          </p:grpSpPr>
          <p:sp>
            <p:nvSpPr>
              <p:cNvPr id="565258" name="Rectangle 12"/>
              <p:cNvSpPr>
                <a:spLocks noChangeArrowheads="1"/>
              </p:cNvSpPr>
              <p:nvPr/>
            </p:nvSpPr>
            <p:spPr bwMode="auto">
              <a:xfrm>
                <a:off x="2206" y="3597"/>
                <a:ext cx="2987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/>
                  <a:t>mark  </a:t>
                </a:r>
                <a:r>
                  <a:rPr lang="en-US" altLang="zh-CN" b="1" dirty="0" err="1"/>
                  <a:t>ivex</a:t>
                </a:r>
                <a:r>
                  <a:rPr lang="en-US" altLang="zh-CN" b="1" dirty="0"/>
                  <a:t>   </a:t>
                </a:r>
                <a:r>
                  <a:rPr lang="en-US" altLang="zh-CN" b="1" dirty="0" err="1"/>
                  <a:t>jvex</a:t>
                </a:r>
                <a:r>
                  <a:rPr lang="en-US" altLang="zh-CN" b="1" dirty="0"/>
                  <a:t>   info  </a:t>
                </a:r>
                <a:r>
                  <a:rPr lang="en-US" altLang="zh-CN" b="1" dirty="0" err="1"/>
                  <a:t>ilink</a:t>
                </a:r>
                <a:r>
                  <a:rPr lang="en-US" altLang="zh-CN" b="1" dirty="0"/>
                  <a:t>   </a:t>
                </a:r>
                <a:r>
                  <a:rPr lang="en-US" altLang="zh-CN" b="1" dirty="0" err="1"/>
                  <a:t>jlink</a:t>
                </a:r>
                <a:endParaRPr lang="en-US" altLang="zh-CN" b="1" dirty="0"/>
              </a:p>
            </p:txBody>
          </p:sp>
          <p:sp>
            <p:nvSpPr>
              <p:cNvPr id="565259" name="Line 13"/>
              <p:cNvSpPr>
                <a:spLocks noChangeShapeType="1"/>
              </p:cNvSpPr>
              <p:nvPr/>
            </p:nvSpPr>
            <p:spPr bwMode="auto">
              <a:xfrm>
                <a:off x="2755" y="359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5260" name="Line 14"/>
              <p:cNvSpPr>
                <a:spLocks noChangeShapeType="1"/>
              </p:cNvSpPr>
              <p:nvPr/>
            </p:nvSpPr>
            <p:spPr bwMode="auto">
              <a:xfrm>
                <a:off x="3699" y="359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5261" name="Line 15"/>
              <p:cNvSpPr>
                <a:spLocks noChangeShapeType="1"/>
              </p:cNvSpPr>
              <p:nvPr/>
            </p:nvSpPr>
            <p:spPr bwMode="auto">
              <a:xfrm>
                <a:off x="3238" y="3592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5262" name="Line 16"/>
              <p:cNvSpPr>
                <a:spLocks noChangeShapeType="1"/>
              </p:cNvSpPr>
              <p:nvPr/>
            </p:nvSpPr>
            <p:spPr bwMode="auto">
              <a:xfrm>
                <a:off x="4129" y="3592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5263" name="Line 17"/>
              <p:cNvSpPr>
                <a:spLocks noChangeShapeType="1"/>
              </p:cNvSpPr>
              <p:nvPr/>
            </p:nvSpPr>
            <p:spPr bwMode="auto">
              <a:xfrm>
                <a:off x="4643" y="359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4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ChangeArrowheads="1"/>
          </p:cNvSpPr>
          <p:nvPr/>
        </p:nvSpPr>
        <p:spPr bwMode="auto">
          <a:xfrm>
            <a:off x="742950" y="2019300"/>
            <a:ext cx="10915649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74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>
                <a:latin typeface="宋体" panose="02010600030101010101" pitchFamily="2" charset="-122"/>
              </a:rPr>
              <a:t>域：存储和顶点相关的信息；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指针域</a:t>
            </a:r>
            <a:r>
              <a:rPr lang="en-US" altLang="zh-CN" b="1" dirty="0" err="1"/>
              <a:t>firstedge</a:t>
            </a:r>
            <a:r>
              <a:rPr lang="zh-CN" altLang="en-US" b="1" dirty="0">
                <a:latin typeface="宋体" panose="02010600030101010101" pitchFamily="2" charset="-122"/>
              </a:rPr>
              <a:t>：指向依附于该顶点的第一条边所对应的表结点；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标志域</a:t>
            </a:r>
            <a:r>
              <a:rPr lang="en-US" altLang="zh-CN" b="1" dirty="0"/>
              <a:t>mark</a:t>
            </a:r>
            <a:r>
              <a:rPr lang="zh-CN" altLang="en-US" b="1" dirty="0">
                <a:latin typeface="宋体" panose="02010600030101010101" pitchFamily="2" charset="-122"/>
              </a:rPr>
              <a:t>：用以标识该条边是否被访问过；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◆ </a:t>
            </a:r>
            <a:r>
              <a:rPr lang="zh-CN" altLang="en-US" b="1" dirty="0" smtClean="0"/>
              <a:t> </a:t>
            </a:r>
            <a:r>
              <a:rPr lang="en-US" altLang="zh-CN" b="1" dirty="0" err="1"/>
              <a:t>ivex</a:t>
            </a:r>
            <a:r>
              <a:rPr lang="zh-CN" altLang="en-US" b="1" dirty="0"/>
              <a:t>和</a:t>
            </a:r>
            <a:r>
              <a:rPr lang="en-US" altLang="zh-CN" b="1" dirty="0" err="1"/>
              <a:t>jvex</a:t>
            </a:r>
            <a:r>
              <a:rPr lang="zh-CN" altLang="en-US" b="1" dirty="0">
                <a:latin typeface="宋体" panose="02010600030101010101" pitchFamily="2" charset="-122"/>
              </a:rPr>
              <a:t>域：分别保存该边所依附的两个顶点在图中的位置；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◆ </a:t>
            </a:r>
            <a:r>
              <a:rPr lang="zh-CN" altLang="en-US" b="1" dirty="0" smtClean="0"/>
              <a:t> </a:t>
            </a:r>
            <a:r>
              <a:rPr lang="en-US" altLang="zh-CN" b="1" dirty="0"/>
              <a:t>info</a:t>
            </a:r>
            <a:r>
              <a:rPr lang="zh-CN" altLang="en-US" b="1" dirty="0">
                <a:latin typeface="宋体" panose="02010600030101010101" pitchFamily="2" charset="-122"/>
              </a:rPr>
              <a:t>域：保存该边的相关信息；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指针域</a:t>
            </a:r>
            <a:r>
              <a:rPr lang="en-US" altLang="zh-CN" b="1" dirty="0" err="1"/>
              <a:t>ilink</a:t>
            </a:r>
            <a:r>
              <a:rPr lang="zh-CN" altLang="en-US" b="1" dirty="0">
                <a:latin typeface="宋体" panose="02010600030101010101" pitchFamily="2" charset="-122"/>
              </a:rPr>
              <a:t>：指向下一条依附于顶点</a:t>
            </a:r>
            <a:r>
              <a:rPr lang="en-US" altLang="zh-CN" b="1" dirty="0" err="1"/>
              <a:t>ivex</a:t>
            </a:r>
            <a:r>
              <a:rPr lang="zh-CN" altLang="en-US" b="1" dirty="0">
                <a:latin typeface="宋体" panose="02010600030101010101" pitchFamily="2" charset="-122"/>
              </a:rPr>
              <a:t>的边；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指针域</a:t>
            </a:r>
            <a:r>
              <a:rPr lang="en-US" altLang="zh-CN" b="1" dirty="0" err="1"/>
              <a:t>jlink</a:t>
            </a:r>
            <a:r>
              <a:rPr lang="zh-CN" altLang="en-US" b="1" dirty="0">
                <a:latin typeface="宋体" panose="02010600030101010101" pitchFamily="2" charset="-122"/>
              </a:rPr>
              <a:t>：指向下一条依附于顶点</a:t>
            </a:r>
            <a:r>
              <a:rPr lang="en-US" altLang="zh-CN" b="1" dirty="0" err="1"/>
              <a:t>jvex</a:t>
            </a:r>
            <a:r>
              <a:rPr lang="zh-CN" altLang="en-US" b="1" dirty="0">
                <a:latin typeface="宋体" panose="02010600030101010101" pitchFamily="2" charset="-122"/>
              </a:rPr>
              <a:t>的边；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600324" y="304800"/>
            <a:ext cx="7200900" cy="1295400"/>
            <a:chOff x="657" y="3312"/>
            <a:chExt cx="4536" cy="816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657" y="3588"/>
              <a:ext cx="1298" cy="249"/>
              <a:chOff x="657" y="3588"/>
              <a:chExt cx="1298" cy="249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657" y="3588"/>
                <a:ext cx="1298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data   firstedge</a:t>
                </a: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168" y="3588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040" y="3312"/>
              <a:ext cx="77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2000" b="1">
                  <a:latin typeface="宋体" panose="02010600030101010101" pitchFamily="2" charset="-122"/>
                </a:rPr>
                <a:t>顶点结点</a:t>
              </a:r>
              <a:endParaRPr lang="zh-CN" altLang="en-US" sz="2000" b="1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14" y="3924"/>
              <a:ext cx="222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7-14   </a:t>
              </a:r>
              <a:r>
                <a:rPr lang="zh-CN" altLang="en-US" sz="2000" b="1"/>
                <a:t>邻接多重表的结点结构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406" y="3312"/>
              <a:ext cx="54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2000" b="1">
                  <a:latin typeface="宋体" panose="02010600030101010101" pitchFamily="2" charset="-122"/>
                </a:rPr>
                <a:t>表结点</a:t>
              </a:r>
              <a:endParaRPr lang="zh-CN" altLang="en-US" sz="2000" b="1"/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2206" y="3592"/>
              <a:ext cx="2987" cy="254"/>
              <a:chOff x="2206" y="3592"/>
              <a:chExt cx="2987" cy="254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2206" y="3597"/>
                <a:ext cx="2987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/>
                  <a:t>mark  </a:t>
                </a:r>
                <a:r>
                  <a:rPr lang="en-US" altLang="zh-CN" b="1" dirty="0" err="1"/>
                  <a:t>ivex</a:t>
                </a:r>
                <a:r>
                  <a:rPr lang="en-US" altLang="zh-CN" b="1" dirty="0"/>
                  <a:t>   </a:t>
                </a:r>
                <a:r>
                  <a:rPr lang="en-US" altLang="zh-CN" b="1" dirty="0" err="1"/>
                  <a:t>jvex</a:t>
                </a:r>
                <a:r>
                  <a:rPr lang="en-US" altLang="zh-CN" b="1" dirty="0"/>
                  <a:t>   info  </a:t>
                </a:r>
                <a:r>
                  <a:rPr lang="en-US" altLang="zh-CN" b="1" dirty="0" err="1"/>
                  <a:t>ilink</a:t>
                </a:r>
                <a:r>
                  <a:rPr lang="en-US" altLang="zh-CN" b="1" dirty="0"/>
                  <a:t>   </a:t>
                </a:r>
                <a:r>
                  <a:rPr lang="en-US" altLang="zh-CN" b="1" dirty="0" err="1"/>
                  <a:t>jlink</a:t>
                </a:r>
                <a:endParaRPr lang="en-US" altLang="zh-CN" b="1" dirty="0"/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2755" y="359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3699" y="359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3238" y="3592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129" y="3592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4643" y="359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95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0155" y="3744674"/>
            <a:ext cx="12020550" cy="2305045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        图</a:t>
            </a:r>
            <a:r>
              <a:rPr lang="en-US" altLang="zh-CN" b="1" dirty="0" smtClean="0"/>
              <a:t>7-15</a:t>
            </a:r>
            <a:r>
              <a:rPr lang="zh-CN" altLang="en-US" b="1" dirty="0" smtClean="0"/>
              <a:t> 是一个无向图及其邻接多重表的示例。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000" b="1" dirty="0" smtClean="0">
                <a:solidFill>
                  <a:schemeClr val="folHlink"/>
                </a:solidFill>
              </a:rPr>
              <a:t>邻接多重表与邻接表的区别</a:t>
            </a:r>
            <a:r>
              <a:rPr lang="zh-CN" altLang="en-US" b="1" dirty="0" smtClean="0"/>
              <a:t>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        一条边前者只用一个表结点表示，而后者的用</a:t>
            </a:r>
            <a:r>
              <a:rPr lang="zh-CN" altLang="en-US" b="1" dirty="0"/>
              <a:t>两个表结点</a:t>
            </a:r>
            <a:r>
              <a:rPr lang="zh-CN" altLang="en-US" b="1" dirty="0" smtClean="0"/>
              <a:t>表示</a:t>
            </a:r>
            <a:r>
              <a:rPr lang="zh-CN" altLang="en-US" b="1" dirty="0" smtClean="0">
                <a:latin typeface="宋体" panose="02010600030101010101" pitchFamily="2" charset="-122"/>
              </a:rPr>
              <a:t>；</a:t>
            </a:r>
            <a:r>
              <a:rPr lang="zh-CN" altLang="en-US" b="1" dirty="0"/>
              <a:t>除标志域外，邻接多重表与邻接表表达的信息是相同的</a:t>
            </a:r>
            <a:r>
              <a:rPr lang="zh-CN" altLang="en-US" b="1" dirty="0" smtClean="0"/>
              <a:t>，操作</a:t>
            </a:r>
            <a:r>
              <a:rPr lang="zh-CN" altLang="en-US" b="1" dirty="0"/>
              <a:t>的</a:t>
            </a:r>
            <a:r>
              <a:rPr lang="zh-CN" altLang="en-US" b="1" dirty="0" smtClean="0"/>
              <a:t>实现相似</a:t>
            </a:r>
            <a:r>
              <a:rPr lang="zh-CN" altLang="en-US" b="1" dirty="0"/>
              <a:t>。</a:t>
            </a:r>
          </a:p>
        </p:txBody>
      </p:sp>
      <p:grpSp>
        <p:nvGrpSpPr>
          <p:cNvPr id="569347" name="Group 3"/>
          <p:cNvGrpSpPr>
            <a:grpSpLocks/>
          </p:cNvGrpSpPr>
          <p:nvPr/>
        </p:nvGrpSpPr>
        <p:grpSpPr bwMode="auto">
          <a:xfrm>
            <a:off x="1866243" y="949086"/>
            <a:ext cx="7316787" cy="2268538"/>
            <a:chOff x="575" y="2747"/>
            <a:chExt cx="4609" cy="1429"/>
          </a:xfrm>
        </p:grpSpPr>
        <p:sp>
          <p:nvSpPr>
            <p:cNvPr id="569348" name="Rectangle 4"/>
            <p:cNvSpPr>
              <a:spLocks noChangeArrowheads="1"/>
            </p:cNvSpPr>
            <p:nvPr/>
          </p:nvSpPr>
          <p:spPr bwMode="auto">
            <a:xfrm>
              <a:off x="1470" y="3972"/>
              <a:ext cx="233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/>
                <a:t>图</a:t>
              </a:r>
              <a:r>
                <a:rPr lang="en-US" altLang="zh-CN" sz="2000" b="1" dirty="0"/>
                <a:t>7-15  </a:t>
              </a:r>
              <a:r>
                <a:rPr lang="zh-CN" altLang="en-US" sz="2000" b="1" dirty="0"/>
                <a:t>无向图及其多重邻接链表</a:t>
              </a:r>
            </a:p>
          </p:txBody>
        </p:sp>
        <p:grpSp>
          <p:nvGrpSpPr>
            <p:cNvPr id="569349" name="Group 5"/>
            <p:cNvGrpSpPr>
              <a:grpSpLocks/>
            </p:cNvGrpSpPr>
            <p:nvPr/>
          </p:nvGrpSpPr>
          <p:grpSpPr bwMode="auto">
            <a:xfrm>
              <a:off x="575" y="2917"/>
              <a:ext cx="913" cy="731"/>
              <a:chOff x="392" y="3253"/>
              <a:chExt cx="913" cy="731"/>
            </a:xfrm>
          </p:grpSpPr>
          <p:sp>
            <p:nvSpPr>
              <p:cNvPr id="569426" name="Oval 6"/>
              <p:cNvSpPr>
                <a:spLocks noChangeArrowheads="1"/>
              </p:cNvSpPr>
              <p:nvPr/>
            </p:nvSpPr>
            <p:spPr bwMode="auto">
              <a:xfrm>
                <a:off x="392" y="3289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1</a:t>
                </a:r>
              </a:p>
            </p:txBody>
          </p:sp>
          <p:sp>
            <p:nvSpPr>
              <p:cNvPr id="569427" name="Oval 7"/>
              <p:cNvSpPr>
                <a:spLocks noChangeArrowheads="1"/>
              </p:cNvSpPr>
              <p:nvPr/>
            </p:nvSpPr>
            <p:spPr bwMode="auto">
              <a:xfrm>
                <a:off x="409" y="3757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2</a:t>
                </a:r>
              </a:p>
            </p:txBody>
          </p:sp>
          <p:sp>
            <p:nvSpPr>
              <p:cNvPr id="569428" name="Oval 8"/>
              <p:cNvSpPr>
                <a:spLocks noChangeArrowheads="1"/>
              </p:cNvSpPr>
              <p:nvPr/>
            </p:nvSpPr>
            <p:spPr bwMode="auto">
              <a:xfrm>
                <a:off x="1010" y="3749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3</a:t>
                </a:r>
              </a:p>
            </p:txBody>
          </p:sp>
          <p:sp>
            <p:nvSpPr>
              <p:cNvPr id="569429" name="Oval 9"/>
              <p:cNvSpPr>
                <a:spLocks noChangeArrowheads="1"/>
              </p:cNvSpPr>
              <p:nvPr/>
            </p:nvSpPr>
            <p:spPr bwMode="auto">
              <a:xfrm>
                <a:off x="993" y="3253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0000"/>
                  <a:t>4</a:t>
                </a:r>
              </a:p>
            </p:txBody>
          </p:sp>
          <p:sp>
            <p:nvSpPr>
              <p:cNvPr id="569430" name="Line 10"/>
              <p:cNvSpPr>
                <a:spLocks noChangeShapeType="1"/>
              </p:cNvSpPr>
              <p:nvPr/>
            </p:nvSpPr>
            <p:spPr bwMode="auto">
              <a:xfrm>
                <a:off x="536" y="3524"/>
                <a:ext cx="0" cy="2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9431" name="Line 11"/>
              <p:cNvSpPr>
                <a:spLocks noChangeShapeType="1"/>
              </p:cNvSpPr>
              <p:nvPr/>
            </p:nvSpPr>
            <p:spPr bwMode="auto">
              <a:xfrm>
                <a:off x="1144" y="348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9432" name="Line 12"/>
              <p:cNvSpPr>
                <a:spLocks noChangeShapeType="1"/>
              </p:cNvSpPr>
              <p:nvPr/>
            </p:nvSpPr>
            <p:spPr bwMode="auto">
              <a:xfrm>
                <a:off x="654" y="3469"/>
                <a:ext cx="380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9433" name="Line 13"/>
              <p:cNvSpPr>
                <a:spLocks noChangeShapeType="1"/>
              </p:cNvSpPr>
              <p:nvPr/>
            </p:nvSpPr>
            <p:spPr bwMode="auto">
              <a:xfrm flipV="1">
                <a:off x="695" y="3392"/>
                <a:ext cx="2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9434" name="Line 14"/>
              <p:cNvSpPr>
                <a:spLocks noChangeShapeType="1"/>
              </p:cNvSpPr>
              <p:nvPr/>
            </p:nvSpPr>
            <p:spPr bwMode="auto">
              <a:xfrm>
                <a:off x="702" y="3874"/>
                <a:ext cx="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69350" name="Group 15"/>
            <p:cNvGrpSpPr>
              <a:grpSpLocks/>
            </p:cNvGrpSpPr>
            <p:nvPr/>
          </p:nvGrpSpPr>
          <p:grpSpPr bwMode="auto">
            <a:xfrm>
              <a:off x="1728" y="2747"/>
              <a:ext cx="3456" cy="1141"/>
              <a:chOff x="1728" y="2736"/>
              <a:chExt cx="3456" cy="1141"/>
            </a:xfrm>
          </p:grpSpPr>
          <p:grpSp>
            <p:nvGrpSpPr>
              <p:cNvPr id="569351" name="Group 16"/>
              <p:cNvGrpSpPr>
                <a:grpSpLocks/>
              </p:cNvGrpSpPr>
              <p:nvPr/>
            </p:nvGrpSpPr>
            <p:grpSpPr bwMode="auto">
              <a:xfrm>
                <a:off x="2880" y="3312"/>
                <a:ext cx="680" cy="227"/>
                <a:chOff x="2976" y="2832"/>
                <a:chExt cx="1104" cy="227"/>
              </a:xfrm>
            </p:grpSpPr>
            <p:sp>
              <p:nvSpPr>
                <p:cNvPr id="569423" name="Line 17"/>
                <p:cNvSpPr>
                  <a:spLocks noChangeShapeType="1"/>
                </p:cNvSpPr>
                <p:nvPr/>
              </p:nvSpPr>
              <p:spPr bwMode="auto">
                <a:xfrm>
                  <a:off x="2976" y="2832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9424" name="Line 18"/>
                <p:cNvSpPr>
                  <a:spLocks noChangeShapeType="1"/>
                </p:cNvSpPr>
                <p:nvPr/>
              </p:nvSpPr>
              <p:spPr bwMode="auto">
                <a:xfrm>
                  <a:off x="2976" y="2832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9425" name="Line 19"/>
                <p:cNvSpPr>
                  <a:spLocks noChangeShapeType="1"/>
                </p:cNvSpPr>
                <p:nvPr/>
              </p:nvSpPr>
              <p:spPr bwMode="auto">
                <a:xfrm>
                  <a:off x="4080" y="283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9352" name="Group 20"/>
              <p:cNvGrpSpPr>
                <a:grpSpLocks/>
              </p:cNvGrpSpPr>
              <p:nvPr/>
            </p:nvGrpSpPr>
            <p:grpSpPr bwMode="auto">
              <a:xfrm>
                <a:off x="1728" y="2736"/>
                <a:ext cx="3456" cy="1141"/>
                <a:chOff x="1824" y="2832"/>
                <a:chExt cx="3456" cy="1141"/>
              </a:xfrm>
            </p:grpSpPr>
            <p:sp>
              <p:nvSpPr>
                <p:cNvPr id="569353" name="Line 21"/>
                <p:cNvSpPr>
                  <a:spLocks noChangeShapeType="1"/>
                </p:cNvSpPr>
                <p:nvPr/>
              </p:nvSpPr>
              <p:spPr bwMode="auto">
                <a:xfrm>
                  <a:off x="2333" y="3648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9354" name="Line 22"/>
                <p:cNvSpPr>
                  <a:spLocks noChangeShapeType="1"/>
                </p:cNvSpPr>
                <p:nvPr/>
              </p:nvSpPr>
              <p:spPr bwMode="auto">
                <a:xfrm>
                  <a:off x="2336" y="3080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69355" name="Group 23"/>
                <p:cNvGrpSpPr>
                  <a:grpSpLocks/>
                </p:cNvGrpSpPr>
                <p:nvPr/>
              </p:nvGrpSpPr>
              <p:grpSpPr bwMode="auto">
                <a:xfrm>
                  <a:off x="1824" y="2976"/>
                  <a:ext cx="600" cy="997"/>
                  <a:chOff x="1803" y="2976"/>
                  <a:chExt cx="600" cy="993"/>
                </a:xfrm>
              </p:grpSpPr>
              <p:grpSp>
                <p:nvGrpSpPr>
                  <p:cNvPr id="569405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016" y="2976"/>
                    <a:ext cx="387" cy="993"/>
                    <a:chOff x="2016" y="2976"/>
                    <a:chExt cx="387" cy="993"/>
                  </a:xfrm>
                </p:grpSpPr>
                <p:grpSp>
                  <p:nvGrpSpPr>
                    <p:cNvPr id="569411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7" y="2976"/>
                      <a:ext cx="385" cy="249"/>
                      <a:chOff x="1728" y="3552"/>
                      <a:chExt cx="385" cy="204"/>
                    </a:xfrm>
                  </p:grpSpPr>
                  <p:sp>
                    <p:nvSpPr>
                      <p:cNvPr id="569421" name="Rectangl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3552"/>
                        <a:ext cx="385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/>
                          <a:t>v</a:t>
                        </a:r>
                        <a:r>
                          <a:rPr lang="en-US" altLang="zh-CN" baseline="-20000"/>
                          <a:t>1</a:t>
                        </a:r>
                      </a:p>
                    </p:txBody>
                  </p:sp>
                  <p:sp>
                    <p:nvSpPr>
                      <p:cNvPr id="569422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3552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69412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3223"/>
                      <a:ext cx="385" cy="249"/>
                      <a:chOff x="1728" y="3552"/>
                      <a:chExt cx="385" cy="204"/>
                    </a:xfrm>
                  </p:grpSpPr>
                  <p:sp>
                    <p:nvSpPr>
                      <p:cNvPr id="569419" name="Rectangl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3552"/>
                        <a:ext cx="385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/>
                          <a:t>v</a:t>
                        </a:r>
                        <a:r>
                          <a:rPr lang="en-US" altLang="zh-CN" baseline="-20000"/>
                          <a:t>2</a:t>
                        </a:r>
                      </a:p>
                    </p:txBody>
                  </p:sp>
                  <p:sp>
                    <p:nvSpPr>
                      <p:cNvPr id="569420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3552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69413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8" y="3472"/>
                      <a:ext cx="385" cy="249"/>
                      <a:chOff x="1728" y="3552"/>
                      <a:chExt cx="385" cy="204"/>
                    </a:xfrm>
                  </p:grpSpPr>
                  <p:sp>
                    <p:nvSpPr>
                      <p:cNvPr id="569417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3552"/>
                        <a:ext cx="385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/>
                          <a:t>v</a:t>
                        </a:r>
                        <a:r>
                          <a:rPr lang="en-US" altLang="zh-CN" baseline="-20000"/>
                          <a:t>3</a:t>
                        </a:r>
                      </a:p>
                    </p:txBody>
                  </p:sp>
                  <p:sp>
                    <p:nvSpPr>
                      <p:cNvPr id="569418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3552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69414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8" y="3720"/>
                      <a:ext cx="385" cy="249"/>
                      <a:chOff x="1728" y="3552"/>
                      <a:chExt cx="385" cy="204"/>
                    </a:xfrm>
                  </p:grpSpPr>
                  <p:sp>
                    <p:nvSpPr>
                      <p:cNvPr id="569415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3552"/>
                        <a:ext cx="385" cy="2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/>
                          <a:t>v</a:t>
                        </a:r>
                        <a:r>
                          <a:rPr lang="en-US" altLang="zh-CN" baseline="-20000"/>
                          <a:t>4</a:t>
                        </a:r>
                      </a:p>
                    </p:txBody>
                  </p:sp>
                  <p:sp>
                    <p:nvSpPr>
                      <p:cNvPr id="569416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68" y="3552"/>
                        <a:ext cx="0" cy="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6940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03" y="2976"/>
                    <a:ext cx="181" cy="992"/>
                    <a:chOff x="1584" y="2976"/>
                    <a:chExt cx="181" cy="992"/>
                  </a:xfrm>
                </p:grpSpPr>
                <p:sp>
                  <p:nvSpPr>
                    <p:cNvPr id="569407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976"/>
                      <a:ext cx="181" cy="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0</a:t>
                      </a:r>
                    </a:p>
                  </p:txBody>
                </p:sp>
                <p:sp>
                  <p:nvSpPr>
                    <p:cNvPr id="569408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223"/>
                      <a:ext cx="181" cy="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1</a:t>
                      </a:r>
                    </a:p>
                  </p:txBody>
                </p:sp>
                <p:sp>
                  <p:nvSpPr>
                    <p:cNvPr id="569409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471"/>
                      <a:ext cx="181" cy="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2</a:t>
                      </a:r>
                    </a:p>
                  </p:txBody>
                </p:sp>
                <p:sp>
                  <p:nvSpPr>
                    <p:cNvPr id="569410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719"/>
                      <a:ext cx="181" cy="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/>
                        <a:t>3</a:t>
                      </a:r>
                    </a:p>
                  </p:txBody>
                </p:sp>
              </p:grpSp>
            </p:grpSp>
            <p:grpSp>
              <p:nvGrpSpPr>
                <p:cNvPr id="569356" name="Group 42"/>
                <p:cNvGrpSpPr>
                  <a:grpSpLocks/>
                </p:cNvGrpSpPr>
                <p:nvPr/>
              </p:nvGrpSpPr>
              <p:grpSpPr bwMode="auto">
                <a:xfrm>
                  <a:off x="2560" y="2976"/>
                  <a:ext cx="816" cy="204"/>
                  <a:chOff x="4512" y="2976"/>
                  <a:chExt cx="816" cy="204"/>
                </a:xfrm>
              </p:grpSpPr>
              <p:sp>
                <p:nvSpPr>
                  <p:cNvPr id="569400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976"/>
                    <a:ext cx="816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/>
                      <a:t>   </a:t>
                    </a:r>
                    <a:r>
                      <a:rPr lang="en-US" altLang="zh-CN"/>
                      <a:t>0     1</a:t>
                    </a:r>
                  </a:p>
                </p:txBody>
              </p:sp>
              <p:sp>
                <p:nvSpPr>
                  <p:cNvPr id="56940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40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40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40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9357" name="Group 48"/>
                <p:cNvGrpSpPr>
                  <a:grpSpLocks/>
                </p:cNvGrpSpPr>
                <p:nvPr/>
              </p:nvGrpSpPr>
              <p:grpSpPr bwMode="auto">
                <a:xfrm>
                  <a:off x="3504" y="2976"/>
                  <a:ext cx="816" cy="204"/>
                  <a:chOff x="4512" y="2976"/>
                  <a:chExt cx="816" cy="204"/>
                </a:xfrm>
              </p:grpSpPr>
              <p:sp>
                <p:nvSpPr>
                  <p:cNvPr id="56939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976"/>
                    <a:ext cx="816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/>
                      <a:t>   </a:t>
                    </a:r>
                    <a:r>
                      <a:rPr lang="en-US" altLang="zh-CN"/>
                      <a:t>0     2</a:t>
                    </a:r>
                    <a:r>
                      <a:rPr lang="en-US" altLang="zh-CN">
                        <a:cs typeface="Times New Roman" panose="02020603050405020304" pitchFamily="18" charset="0"/>
                      </a:rPr>
                      <a:t>∧</a:t>
                    </a:r>
                  </a:p>
                </p:txBody>
              </p:sp>
              <p:sp>
                <p:nvSpPr>
                  <p:cNvPr id="56939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9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9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9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9358" name="Group 54"/>
                <p:cNvGrpSpPr>
                  <a:grpSpLocks/>
                </p:cNvGrpSpPr>
                <p:nvPr/>
              </p:nvGrpSpPr>
              <p:grpSpPr bwMode="auto">
                <a:xfrm>
                  <a:off x="2344" y="3184"/>
                  <a:ext cx="453" cy="159"/>
                  <a:chOff x="2344" y="3184"/>
                  <a:chExt cx="453" cy="159"/>
                </a:xfrm>
              </p:grpSpPr>
              <p:sp>
                <p:nvSpPr>
                  <p:cNvPr id="56939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3336"/>
                    <a:ext cx="45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94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2" y="3184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9359" name="Group 57"/>
                <p:cNvGrpSpPr>
                  <a:grpSpLocks/>
                </p:cNvGrpSpPr>
                <p:nvPr/>
              </p:nvGrpSpPr>
              <p:grpSpPr bwMode="auto">
                <a:xfrm>
                  <a:off x="2560" y="3548"/>
                  <a:ext cx="816" cy="204"/>
                  <a:chOff x="4512" y="2976"/>
                  <a:chExt cx="816" cy="204"/>
                </a:xfrm>
              </p:grpSpPr>
              <p:sp>
                <p:nvSpPr>
                  <p:cNvPr id="56938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976"/>
                    <a:ext cx="816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/>
                      <a:t>   </a:t>
                    </a:r>
                    <a:r>
                      <a:rPr lang="en-US" altLang="zh-CN"/>
                      <a:t>2     1</a:t>
                    </a:r>
                    <a:r>
                      <a:rPr lang="en-US" altLang="zh-CN">
                        <a:cs typeface="Times New Roman" panose="02020603050405020304" pitchFamily="18" charset="0"/>
                      </a:rPr>
                      <a:t>∧</a:t>
                    </a:r>
                  </a:p>
                </p:txBody>
              </p:sp>
              <p:sp>
                <p:nvSpPr>
                  <p:cNvPr id="56938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9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9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9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9360" name="Group 63"/>
                <p:cNvGrpSpPr>
                  <a:grpSpLocks/>
                </p:cNvGrpSpPr>
                <p:nvPr/>
              </p:nvGrpSpPr>
              <p:grpSpPr bwMode="auto">
                <a:xfrm>
                  <a:off x="3504" y="3548"/>
                  <a:ext cx="816" cy="204"/>
                  <a:chOff x="4512" y="2976"/>
                  <a:chExt cx="816" cy="204"/>
                </a:xfrm>
              </p:grpSpPr>
              <p:sp>
                <p:nvSpPr>
                  <p:cNvPr id="569383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976"/>
                    <a:ext cx="816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/>
                      <a:t>   </a:t>
                    </a:r>
                    <a:r>
                      <a:rPr lang="en-US" altLang="zh-CN"/>
                      <a:t>2     3</a:t>
                    </a:r>
                    <a:endParaRPr lang="en-US" altLang="zh-CN">
                      <a:ea typeface="Arial Unicode MS" pitchFamily="34" charset="-122"/>
                    </a:endParaRPr>
                  </a:p>
                </p:txBody>
              </p:sp>
              <p:sp>
                <p:nvSpPr>
                  <p:cNvPr id="56938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8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86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8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9361" name="Group 69"/>
                <p:cNvGrpSpPr>
                  <a:grpSpLocks/>
                </p:cNvGrpSpPr>
                <p:nvPr/>
              </p:nvGrpSpPr>
              <p:grpSpPr bwMode="auto">
                <a:xfrm>
                  <a:off x="2976" y="2832"/>
                  <a:ext cx="680" cy="227"/>
                  <a:chOff x="2976" y="2832"/>
                  <a:chExt cx="1104" cy="227"/>
                </a:xfrm>
              </p:grpSpPr>
              <p:sp>
                <p:nvSpPr>
                  <p:cNvPr id="56938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832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8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832"/>
                    <a:ext cx="110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8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283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9362" name="Line 73"/>
                <p:cNvSpPr>
                  <a:spLocks noChangeShapeType="1"/>
                </p:cNvSpPr>
                <p:nvPr/>
              </p:nvSpPr>
              <p:spPr bwMode="auto">
                <a:xfrm>
                  <a:off x="3312" y="3120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69363" name="Group 74"/>
                <p:cNvGrpSpPr>
                  <a:grpSpLocks/>
                </p:cNvGrpSpPr>
                <p:nvPr/>
              </p:nvGrpSpPr>
              <p:grpSpPr bwMode="auto">
                <a:xfrm>
                  <a:off x="3928" y="2832"/>
                  <a:ext cx="680" cy="227"/>
                  <a:chOff x="2976" y="2832"/>
                  <a:chExt cx="1104" cy="227"/>
                </a:xfrm>
              </p:grpSpPr>
              <p:sp>
                <p:nvSpPr>
                  <p:cNvPr id="569377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832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78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832"/>
                    <a:ext cx="110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7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283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9364" name="Group 78"/>
                <p:cNvGrpSpPr>
                  <a:grpSpLocks/>
                </p:cNvGrpSpPr>
                <p:nvPr/>
              </p:nvGrpSpPr>
              <p:grpSpPr bwMode="auto">
                <a:xfrm>
                  <a:off x="4464" y="2976"/>
                  <a:ext cx="816" cy="204"/>
                  <a:chOff x="4512" y="2976"/>
                  <a:chExt cx="816" cy="204"/>
                </a:xfrm>
              </p:grpSpPr>
              <p:sp>
                <p:nvSpPr>
                  <p:cNvPr id="569372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976"/>
                    <a:ext cx="816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/>
                      <a:t>   </a:t>
                    </a:r>
                    <a:r>
                      <a:rPr lang="en-US" altLang="zh-CN"/>
                      <a:t>0</a:t>
                    </a:r>
                    <a:r>
                      <a:rPr lang="en-US" altLang="zh-CN">
                        <a:cs typeface="Times New Roman" panose="02020603050405020304" pitchFamily="18" charset="0"/>
                      </a:rPr>
                      <a:t>∧</a:t>
                    </a:r>
                    <a:r>
                      <a:rPr lang="en-US" altLang="zh-CN"/>
                      <a:t> 3</a:t>
                    </a:r>
                    <a:r>
                      <a:rPr lang="en-US" altLang="zh-CN">
                        <a:cs typeface="Times New Roman" panose="02020603050405020304" pitchFamily="18" charset="0"/>
                      </a:rPr>
                      <a:t>∧</a:t>
                    </a:r>
                  </a:p>
                </p:txBody>
              </p:sp>
              <p:sp>
                <p:nvSpPr>
                  <p:cNvPr id="56937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7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75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76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2976"/>
                    <a:ext cx="0" cy="2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9365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912" y="3176"/>
                  <a:ext cx="0" cy="45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69366" name="Group 85"/>
                <p:cNvGrpSpPr>
                  <a:grpSpLocks/>
                </p:cNvGrpSpPr>
                <p:nvPr/>
              </p:nvGrpSpPr>
              <p:grpSpPr bwMode="auto">
                <a:xfrm>
                  <a:off x="2336" y="3744"/>
                  <a:ext cx="1587" cy="159"/>
                  <a:chOff x="2336" y="3744"/>
                  <a:chExt cx="1587" cy="159"/>
                </a:xfrm>
              </p:grpSpPr>
              <p:sp>
                <p:nvSpPr>
                  <p:cNvPr id="569370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336" y="3896"/>
                    <a:ext cx="15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71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20" y="3744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9367" name="Group 88"/>
                <p:cNvGrpSpPr>
                  <a:grpSpLocks/>
                </p:cNvGrpSpPr>
                <p:nvPr/>
              </p:nvGrpSpPr>
              <p:grpSpPr bwMode="auto">
                <a:xfrm>
                  <a:off x="4232" y="3176"/>
                  <a:ext cx="952" cy="456"/>
                  <a:chOff x="4232" y="3176"/>
                  <a:chExt cx="952" cy="456"/>
                </a:xfrm>
              </p:grpSpPr>
              <p:sp>
                <p:nvSpPr>
                  <p:cNvPr id="569368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84" y="3176"/>
                    <a:ext cx="0" cy="45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36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4232" y="3632"/>
                    <a:ext cx="9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967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561" y="981307"/>
            <a:ext cx="11240429" cy="500356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       </a:t>
            </a:r>
            <a:r>
              <a:rPr lang="zh-CN" altLang="en-US" b="1" dirty="0" smtClean="0">
                <a:solidFill>
                  <a:schemeClr val="folHlink"/>
                </a:solidFill>
              </a:rPr>
              <a:t>弧</a:t>
            </a:r>
            <a:r>
              <a:rPr lang="en-US" altLang="zh-CN" b="1" dirty="0" smtClean="0"/>
              <a:t>(Arc)</a:t>
            </a:r>
            <a:r>
              <a:rPr lang="en-US" altLang="zh-CN" b="1" dirty="0"/>
              <a:t> </a:t>
            </a:r>
            <a:r>
              <a:rPr lang="zh-CN" altLang="en-US" b="1" dirty="0" smtClean="0"/>
              <a:t>：</a:t>
            </a:r>
            <a:r>
              <a:rPr lang="zh-CN" altLang="en-US" b="1" dirty="0"/>
              <a:t>表示两个顶点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w</a:t>
            </a:r>
            <a:r>
              <a:rPr lang="zh-CN" altLang="en-US" b="1" dirty="0"/>
              <a:t>之间存在一个关系，用顶点偶对</a:t>
            </a:r>
            <a:r>
              <a:rPr lang="en-US" altLang="zh-CN" b="1" dirty="0"/>
              <a:t>&lt;</a:t>
            </a:r>
            <a:r>
              <a:rPr lang="en-US" altLang="zh-CN" b="1" dirty="0" err="1"/>
              <a:t>v,w</a:t>
            </a:r>
            <a:r>
              <a:rPr lang="en-US" altLang="zh-CN" b="1" dirty="0"/>
              <a:t>&gt;</a:t>
            </a:r>
            <a:r>
              <a:rPr lang="zh-CN" altLang="en-US" b="1" dirty="0"/>
              <a:t>表示。通常根据图的顶点偶对将图分为有向图和无向图。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      </a:t>
            </a:r>
            <a:r>
              <a:rPr lang="zh-CN" altLang="en-US" b="1" dirty="0" smtClean="0">
                <a:solidFill>
                  <a:schemeClr val="folHlink"/>
                </a:solidFill>
              </a:rPr>
              <a:t>有向图</a:t>
            </a:r>
            <a:r>
              <a:rPr lang="en-US" altLang="zh-CN" b="1" dirty="0" smtClean="0"/>
              <a:t>(Digraph)</a:t>
            </a:r>
            <a:r>
              <a:rPr lang="zh-CN" altLang="en-US" b="1" dirty="0" smtClean="0"/>
              <a:t>：</a:t>
            </a:r>
            <a:r>
              <a:rPr lang="zh-CN" altLang="en-US" b="1" dirty="0"/>
              <a:t> 若图</a:t>
            </a:r>
            <a:r>
              <a:rPr lang="en-US" altLang="zh-CN" b="1" dirty="0"/>
              <a:t>G</a:t>
            </a:r>
            <a:r>
              <a:rPr lang="zh-CN" altLang="en-US" b="1" dirty="0"/>
              <a:t>的关系集合</a:t>
            </a:r>
            <a:r>
              <a:rPr lang="en-US" altLang="zh-CN" b="1" dirty="0"/>
              <a:t>E(G)</a:t>
            </a:r>
            <a:r>
              <a:rPr lang="zh-CN" altLang="en-US" b="1" dirty="0"/>
              <a:t>中，顶点偶对</a:t>
            </a:r>
            <a:r>
              <a:rPr lang="en-US" altLang="zh-CN" b="1" dirty="0"/>
              <a:t>&lt;</a:t>
            </a:r>
            <a:r>
              <a:rPr lang="en-US" altLang="zh-CN" b="1" dirty="0" err="1"/>
              <a:t>v,w</a:t>
            </a:r>
            <a:r>
              <a:rPr lang="en-US" altLang="zh-CN" b="1" dirty="0"/>
              <a:t>&gt;</a:t>
            </a:r>
            <a:r>
              <a:rPr lang="zh-CN" altLang="en-US" b="1" dirty="0"/>
              <a:t>的</a:t>
            </a:r>
            <a:r>
              <a:rPr lang="en-US" altLang="zh-CN" b="1" dirty="0">
                <a:solidFill>
                  <a:schemeClr val="accent1"/>
                </a:solidFill>
              </a:rPr>
              <a:t>v</a:t>
            </a:r>
            <a:r>
              <a:rPr lang="zh-CN" altLang="en-US" b="1" dirty="0">
                <a:solidFill>
                  <a:schemeClr val="accent1"/>
                </a:solidFill>
              </a:rPr>
              <a:t>和</a:t>
            </a:r>
            <a:r>
              <a:rPr lang="en-US" altLang="zh-CN" b="1" dirty="0">
                <a:solidFill>
                  <a:schemeClr val="accent1"/>
                </a:solidFill>
              </a:rPr>
              <a:t>w</a:t>
            </a:r>
            <a:r>
              <a:rPr lang="zh-CN" altLang="en-US" b="1" dirty="0">
                <a:solidFill>
                  <a:schemeClr val="accent1"/>
                </a:solidFill>
              </a:rPr>
              <a:t>之间是</a:t>
            </a:r>
            <a:r>
              <a:rPr lang="zh-CN" altLang="en-US" b="1" u="sng" dirty="0">
                <a:solidFill>
                  <a:schemeClr val="accent1"/>
                </a:solidFill>
              </a:rPr>
              <a:t>有序</a:t>
            </a:r>
            <a:r>
              <a:rPr lang="zh-CN" altLang="en-US" b="1" dirty="0"/>
              <a:t>的，称图</a:t>
            </a:r>
            <a:r>
              <a:rPr lang="en-US" altLang="zh-CN" b="1" dirty="0"/>
              <a:t>G</a:t>
            </a:r>
            <a:r>
              <a:rPr lang="zh-CN" altLang="en-US" b="1" dirty="0"/>
              <a:t>是有向图。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在有向图中，若 </a:t>
            </a:r>
            <a:r>
              <a:rPr lang="en-US" altLang="zh-CN" b="1" dirty="0"/>
              <a:t>&lt;</a:t>
            </a:r>
            <a:r>
              <a:rPr lang="en-US" altLang="zh-CN" b="1" dirty="0" err="1"/>
              <a:t>v,w</a:t>
            </a:r>
            <a:r>
              <a:rPr lang="en-US" altLang="zh-CN" b="1" dirty="0"/>
              <a:t>&gt;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E(G) </a:t>
            </a:r>
            <a:r>
              <a:rPr lang="zh-CN" altLang="en-US" b="1" dirty="0"/>
              <a:t>，表示从顶点</a:t>
            </a:r>
            <a:r>
              <a:rPr lang="en-US" altLang="zh-CN" b="1" dirty="0"/>
              <a:t>v</a:t>
            </a:r>
            <a:r>
              <a:rPr lang="zh-CN" altLang="en-US" b="1" dirty="0"/>
              <a:t>到顶点</a:t>
            </a:r>
            <a:r>
              <a:rPr lang="en-US" altLang="zh-CN" b="1" dirty="0"/>
              <a:t>w</a:t>
            </a:r>
            <a:r>
              <a:rPr lang="zh-CN" altLang="en-US" b="1" dirty="0"/>
              <a:t>有一条</a:t>
            </a:r>
            <a:r>
              <a:rPr lang="zh-CN" altLang="en-US" b="1" dirty="0">
                <a:solidFill>
                  <a:schemeClr val="folHlink"/>
                </a:solidFill>
              </a:rPr>
              <a:t>弧</a:t>
            </a:r>
            <a:r>
              <a:rPr lang="zh-CN" altLang="en-US" b="1" dirty="0"/>
              <a:t>。 其中：</a:t>
            </a:r>
            <a:r>
              <a:rPr lang="en-US" altLang="zh-CN" b="1" dirty="0"/>
              <a:t>v</a:t>
            </a:r>
            <a:r>
              <a:rPr lang="zh-CN" altLang="en-US" b="1" dirty="0"/>
              <a:t>称为</a:t>
            </a:r>
            <a:r>
              <a:rPr lang="zh-CN" altLang="en-US" b="1" dirty="0">
                <a:solidFill>
                  <a:schemeClr val="folHlink"/>
                </a:solidFill>
              </a:rPr>
              <a:t>弧尾</a:t>
            </a:r>
            <a:r>
              <a:rPr lang="en-US" altLang="zh-CN" b="1" dirty="0"/>
              <a:t>(tail)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chemeClr val="folHlink"/>
                </a:solidFill>
              </a:rPr>
              <a:t>始点</a:t>
            </a:r>
            <a:r>
              <a:rPr lang="en-US" altLang="zh-CN" b="1" dirty="0"/>
              <a:t>(initial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b="1" dirty="0"/>
              <a:t>node)</a:t>
            </a:r>
            <a:r>
              <a:rPr lang="zh-CN" altLang="en-US" b="1" dirty="0"/>
              <a:t>，</a:t>
            </a:r>
            <a:r>
              <a:rPr lang="en-US" altLang="zh-CN" b="1" dirty="0"/>
              <a:t>w</a:t>
            </a:r>
            <a:r>
              <a:rPr lang="zh-CN" altLang="en-US" b="1" dirty="0"/>
              <a:t>称为</a:t>
            </a:r>
            <a:r>
              <a:rPr lang="zh-CN" altLang="en-US" b="1" dirty="0">
                <a:solidFill>
                  <a:schemeClr val="folHlink"/>
                </a:solidFill>
              </a:rPr>
              <a:t>弧头</a:t>
            </a:r>
            <a:r>
              <a:rPr lang="en-US" altLang="zh-CN" b="1" dirty="0"/>
              <a:t>(head)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chemeClr val="folHlink"/>
                </a:solidFill>
              </a:rPr>
              <a:t>终点</a:t>
            </a:r>
            <a:r>
              <a:rPr lang="en-US" altLang="zh-CN" b="1" dirty="0"/>
              <a:t>(terminal node)</a:t>
            </a:r>
            <a:r>
              <a:rPr lang="en-US" altLang="zh-CN" b="1" dirty="0">
                <a:solidFill>
                  <a:schemeClr val="hlink"/>
                </a:solidFill>
              </a:rPr>
              <a:t> </a:t>
            </a:r>
            <a:r>
              <a:rPr lang="zh-CN" altLang="en-US" b="1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      </a:t>
            </a:r>
            <a:r>
              <a:rPr lang="zh-CN" altLang="en-US" b="1" dirty="0" smtClean="0">
                <a:solidFill>
                  <a:schemeClr val="folHlink"/>
                </a:solidFill>
              </a:rPr>
              <a:t>无向图</a:t>
            </a:r>
            <a:r>
              <a:rPr lang="en-US" altLang="zh-CN" b="1" dirty="0" smtClean="0">
                <a:solidFill>
                  <a:schemeClr val="folHlink"/>
                </a:solidFill>
              </a:rPr>
              <a:t>(</a:t>
            </a:r>
            <a:r>
              <a:rPr lang="en-US" altLang="zh-CN" b="1" dirty="0" err="1" smtClean="0">
                <a:solidFill>
                  <a:schemeClr val="folHlink"/>
                </a:solidFill>
              </a:rPr>
              <a:t>Undigraph</a:t>
            </a:r>
            <a:r>
              <a:rPr lang="en-US" altLang="zh-CN" b="1" dirty="0" smtClean="0">
                <a:solidFill>
                  <a:schemeClr val="folHlink"/>
                </a:solidFill>
              </a:rPr>
              <a:t>)</a:t>
            </a:r>
            <a:r>
              <a:rPr lang="zh-CN" altLang="en-US" b="1" dirty="0" smtClean="0"/>
              <a:t>：</a:t>
            </a:r>
            <a:r>
              <a:rPr lang="zh-CN" altLang="en-US" b="1" dirty="0"/>
              <a:t> 若图</a:t>
            </a:r>
            <a:r>
              <a:rPr lang="en-US" altLang="zh-CN" b="1" dirty="0"/>
              <a:t>G</a:t>
            </a:r>
            <a:r>
              <a:rPr lang="zh-CN" altLang="en-US" b="1" dirty="0"/>
              <a:t>的关系集合</a:t>
            </a:r>
            <a:r>
              <a:rPr lang="en-US" altLang="zh-CN" b="1" dirty="0"/>
              <a:t>E(G)</a:t>
            </a:r>
            <a:r>
              <a:rPr lang="zh-CN" altLang="en-US" b="1" dirty="0"/>
              <a:t>中，顶点偶对</a:t>
            </a:r>
            <a:r>
              <a:rPr lang="en-US" altLang="zh-CN" b="1" dirty="0"/>
              <a:t>&lt;</a:t>
            </a:r>
            <a:r>
              <a:rPr lang="en-US" altLang="zh-CN" b="1" dirty="0" err="1"/>
              <a:t>v,w</a:t>
            </a:r>
            <a:r>
              <a:rPr lang="en-US" altLang="zh-CN" b="1" dirty="0"/>
              <a:t>&gt;</a:t>
            </a:r>
            <a:r>
              <a:rPr lang="zh-CN" altLang="en-US" b="1" dirty="0"/>
              <a:t>的</a:t>
            </a:r>
            <a:r>
              <a:rPr lang="en-US" altLang="zh-CN" b="1" dirty="0">
                <a:solidFill>
                  <a:schemeClr val="accent1"/>
                </a:solidFill>
              </a:rPr>
              <a:t>v</a:t>
            </a:r>
            <a:r>
              <a:rPr lang="zh-CN" altLang="en-US" b="1" dirty="0">
                <a:solidFill>
                  <a:schemeClr val="accent1"/>
                </a:solidFill>
              </a:rPr>
              <a:t>和</a:t>
            </a:r>
            <a:r>
              <a:rPr lang="en-US" altLang="zh-CN" b="1" dirty="0">
                <a:solidFill>
                  <a:schemeClr val="accent1"/>
                </a:solidFill>
              </a:rPr>
              <a:t>w</a:t>
            </a:r>
            <a:r>
              <a:rPr lang="zh-CN" altLang="en-US" b="1" dirty="0">
                <a:solidFill>
                  <a:schemeClr val="accent1"/>
                </a:solidFill>
              </a:rPr>
              <a:t>之间是</a:t>
            </a:r>
            <a:r>
              <a:rPr lang="zh-CN" altLang="en-US" b="1" u="sng" dirty="0">
                <a:solidFill>
                  <a:schemeClr val="accent1"/>
                </a:solidFill>
              </a:rPr>
              <a:t>无序</a:t>
            </a:r>
            <a:r>
              <a:rPr lang="zh-CN" altLang="en-US" b="1" dirty="0"/>
              <a:t>的，称图</a:t>
            </a:r>
            <a:r>
              <a:rPr lang="en-US" altLang="zh-CN" b="1" dirty="0"/>
              <a:t>G</a:t>
            </a:r>
            <a:r>
              <a:rPr lang="zh-CN" altLang="en-US" b="1" dirty="0"/>
              <a:t>是无向图。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005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024"/>
            <a:ext cx="10515600" cy="6634975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无向图的邻接多重</a:t>
            </a:r>
            <a:r>
              <a:rPr lang="zh-CN" altLang="zh-CN" dirty="0" smtClean="0"/>
              <a:t>表</a:t>
            </a:r>
            <a:r>
              <a:rPr lang="zh-CN" altLang="en-US" dirty="0" smtClean="0"/>
              <a:t>的结构定义</a:t>
            </a:r>
            <a:endParaRPr lang="zh-CN" altLang="zh-CN" dirty="0"/>
          </a:p>
          <a:p>
            <a:r>
              <a:rPr lang="en-US" altLang="zh-CN" dirty="0"/>
              <a:t>#define MAX_VEXTEX_NUM  20 </a:t>
            </a:r>
            <a:endParaRPr lang="zh-CN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r>
              <a:rPr lang="en-US" altLang="zh-CN" dirty="0"/>
              <a:t>{unvisited, visited}  </a:t>
            </a:r>
            <a:r>
              <a:rPr lang="en-US" altLang="zh-CN" dirty="0" err="1"/>
              <a:t>VisitIf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Ebox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VisiteIf</a:t>
            </a:r>
            <a:r>
              <a:rPr lang="en-US" altLang="zh-CN" dirty="0"/>
              <a:t>   mark;  //</a:t>
            </a:r>
            <a:r>
              <a:rPr lang="zh-CN" altLang="zh-CN" dirty="0"/>
              <a:t>访问标记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</a:t>
            </a:r>
            <a:r>
              <a:rPr lang="en-US" altLang="zh-CN" dirty="0" err="1"/>
              <a:t>ivex</a:t>
            </a:r>
            <a:r>
              <a:rPr lang="zh-CN" altLang="zh-CN" dirty="0"/>
              <a:t>，</a:t>
            </a:r>
            <a:r>
              <a:rPr lang="en-US" altLang="zh-CN" dirty="0" err="1"/>
              <a:t>jvex</a:t>
            </a:r>
            <a:r>
              <a:rPr lang="en-US" altLang="zh-CN" dirty="0"/>
              <a:t>;  ∥</a:t>
            </a:r>
            <a:r>
              <a:rPr lang="zh-CN" altLang="zh-CN" dirty="0"/>
              <a:t>该边依附的两个顶点的位置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EBox</a:t>
            </a:r>
            <a:r>
              <a:rPr lang="en-US" altLang="zh-CN" dirty="0"/>
              <a:t>  *</a:t>
            </a:r>
            <a:r>
              <a:rPr lang="en-US" altLang="zh-CN" dirty="0" err="1"/>
              <a:t>jlink</a:t>
            </a:r>
            <a:r>
              <a:rPr lang="zh-CN" altLang="zh-CN" dirty="0"/>
              <a:t>，</a:t>
            </a:r>
            <a:r>
              <a:rPr lang="en-US" altLang="zh-CN" dirty="0"/>
              <a:t>*j1ink; ∥</a:t>
            </a:r>
            <a:r>
              <a:rPr lang="zh-CN" altLang="zh-CN" dirty="0"/>
              <a:t>分别指向依附这两个顶点的下一条边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InfoType</a:t>
            </a:r>
            <a:r>
              <a:rPr lang="en-US" altLang="zh-CN" dirty="0"/>
              <a:t>    *info;        ∥</a:t>
            </a:r>
            <a:r>
              <a:rPr lang="zh-CN" altLang="zh-CN" dirty="0"/>
              <a:t>该边信息指针</a:t>
            </a:r>
          </a:p>
          <a:p>
            <a:r>
              <a:rPr lang="zh-CN" altLang="zh-CN" dirty="0"/>
              <a:t>｝</a:t>
            </a:r>
            <a:r>
              <a:rPr lang="en-US" altLang="zh-CN" dirty="0" err="1"/>
              <a:t>EBox</a:t>
            </a:r>
            <a:r>
              <a:rPr lang="zh-CN" altLang="zh-CN" dirty="0"/>
              <a:t>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Vexbox</a:t>
            </a:r>
            <a:r>
              <a:rPr lang="zh-CN" altLang="zh-CN" dirty="0"/>
              <a:t>｛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VertexType</a:t>
            </a:r>
            <a:r>
              <a:rPr lang="en-US" altLang="zh-CN" dirty="0"/>
              <a:t>   data</a:t>
            </a:r>
            <a:r>
              <a:rPr lang="zh-CN" altLang="zh-CN" dirty="0"/>
              <a:t>； 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EBox</a:t>
            </a:r>
            <a:r>
              <a:rPr lang="en-US" altLang="zh-CN" dirty="0"/>
              <a:t>        *</a:t>
            </a:r>
            <a:r>
              <a:rPr lang="en-US" altLang="zh-CN" dirty="0" err="1"/>
              <a:t>firstedge</a:t>
            </a:r>
            <a:r>
              <a:rPr lang="en-US" altLang="zh-CN" dirty="0"/>
              <a:t>;∥</a:t>
            </a:r>
            <a:r>
              <a:rPr lang="zh-CN" altLang="zh-CN" dirty="0"/>
              <a:t>指向第一条依附该点的边</a:t>
            </a:r>
          </a:p>
          <a:p>
            <a:r>
              <a:rPr lang="en-US" altLang="zh-CN" dirty="0"/>
              <a:t> </a:t>
            </a:r>
            <a:r>
              <a:rPr lang="zh-CN" altLang="zh-CN" dirty="0"/>
              <a:t>｝</a:t>
            </a:r>
            <a:r>
              <a:rPr lang="en-US" altLang="zh-CN" dirty="0" err="1"/>
              <a:t>VexBox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zh-CN" altLang="zh-CN" dirty="0"/>
              <a:t>｛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Vexbox</a:t>
            </a:r>
            <a:r>
              <a:rPr lang="en-US" altLang="zh-CN" dirty="0" smtClean="0"/>
              <a:t>     </a:t>
            </a:r>
            <a:r>
              <a:rPr lang="en-US" altLang="zh-CN" dirty="0" err="1"/>
              <a:t>adjmulist</a:t>
            </a:r>
            <a:r>
              <a:rPr lang="en-US" altLang="zh-CN" dirty="0"/>
              <a:t>[MAX-VERTEX-NUM]; 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        </a:t>
            </a:r>
            <a:r>
              <a:rPr lang="en-US" altLang="zh-CN" dirty="0" err="1"/>
              <a:t>vexnum</a:t>
            </a:r>
            <a:r>
              <a:rPr lang="en-US" altLang="zh-CN" dirty="0"/>
              <a:t>, </a:t>
            </a:r>
            <a:r>
              <a:rPr lang="en-US" altLang="zh-CN" dirty="0" err="1"/>
              <a:t>edgenum</a:t>
            </a:r>
            <a:r>
              <a:rPr lang="en-US" altLang="zh-CN" dirty="0"/>
              <a:t>;      </a:t>
            </a:r>
            <a:r>
              <a:rPr lang="zh-CN" altLang="zh-CN" dirty="0"/>
              <a:t>∥无向图的当前顶点数和边数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AMLGraph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778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248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7.2.5</a:t>
            </a:r>
            <a:r>
              <a:rPr lang="en-US" altLang="zh-CN" b="1" smtClean="0"/>
              <a:t>  </a:t>
            </a:r>
            <a:r>
              <a:rPr lang="zh-CN" altLang="en-US" b="1" smtClean="0">
                <a:ea typeface="楷体_GB2312" pitchFamily="49" charset="-122"/>
              </a:rPr>
              <a:t>图的边表存储结构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990600"/>
            <a:ext cx="11296650" cy="56070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       </a:t>
            </a:r>
            <a:r>
              <a:rPr lang="zh-CN" altLang="en-US" b="1" dirty="0" smtClean="0"/>
              <a:t>记录图</a:t>
            </a:r>
            <a:r>
              <a:rPr lang="zh-CN" altLang="en-US" b="1" dirty="0"/>
              <a:t>中各个边的权</a:t>
            </a:r>
            <a:r>
              <a:rPr lang="zh-CN" altLang="en-US" b="1" dirty="0" smtClean="0"/>
              <a:t>值和所</a:t>
            </a:r>
            <a:r>
              <a:rPr lang="zh-CN" altLang="en-US" b="1" dirty="0"/>
              <a:t>依附的两个顶点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chemeClr val="folHlink"/>
                </a:solidFill>
              </a:rPr>
              <a:t>图</a:t>
            </a:r>
            <a:r>
              <a:rPr lang="zh-CN" altLang="en-US" b="1" dirty="0">
                <a:solidFill>
                  <a:schemeClr val="folHlink"/>
                </a:solidFill>
              </a:rPr>
              <a:t>的结构主要由边来表示</a:t>
            </a:r>
            <a:r>
              <a:rPr lang="zh-CN" altLang="en-US" b="1" dirty="0"/>
              <a:t>，称为</a:t>
            </a:r>
            <a:r>
              <a:rPr lang="zh-CN" altLang="en-US" b="1" dirty="0">
                <a:solidFill>
                  <a:schemeClr val="folHlink"/>
                </a:solidFill>
              </a:rPr>
              <a:t>边表存储结构</a:t>
            </a:r>
            <a:r>
              <a:rPr lang="zh-CN" altLang="en-US" b="1" dirty="0" smtClean="0"/>
              <a:t>。在</a:t>
            </a:r>
            <a:r>
              <a:rPr lang="zh-CN" altLang="en-US" b="1" dirty="0"/>
              <a:t>边表结构中，边采用顺序存储，每个边元素由三部分组成</a:t>
            </a:r>
            <a:r>
              <a:rPr lang="zh-CN" altLang="en-US" b="1" dirty="0">
                <a:latin typeface="宋体" panose="02010600030101010101" pitchFamily="2" charset="-122"/>
              </a:rPr>
              <a:t>：边所依附的</a:t>
            </a:r>
            <a:r>
              <a:rPr lang="zh-CN" altLang="en-US" b="1" dirty="0"/>
              <a:t>两个顶点和边的权值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r>
              <a:rPr lang="zh-CN" altLang="en-US" b="1" dirty="0"/>
              <a:t>图的顶点用另一个顺序结构的顶点表存储。如图</a:t>
            </a:r>
            <a:r>
              <a:rPr lang="en-US" altLang="zh-CN" b="1" dirty="0"/>
              <a:t>7-16</a:t>
            </a:r>
            <a:r>
              <a:rPr lang="zh-CN" altLang="en-US" b="1" dirty="0"/>
              <a:t>所示</a:t>
            </a:r>
            <a:r>
              <a:rPr lang="zh-CN" altLang="en-US" b="1" dirty="0" smtClean="0"/>
              <a:t>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（联想矩阵的压缩存储）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028950" y="3378200"/>
            <a:ext cx="5429250" cy="2679700"/>
            <a:chOff x="784" y="2440"/>
            <a:chExt cx="3420" cy="168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344" y="3924"/>
              <a:ext cx="195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7-16   </a:t>
              </a:r>
              <a:r>
                <a:rPr lang="zh-CN" altLang="en-US" sz="2000" b="1"/>
                <a:t>无向图的边表表示</a:t>
              </a: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84" y="2544"/>
              <a:ext cx="1184" cy="1112"/>
              <a:chOff x="240" y="3024"/>
              <a:chExt cx="1184" cy="1112"/>
            </a:xfrm>
          </p:grpSpPr>
          <p:sp>
            <p:nvSpPr>
              <p:cNvPr id="32" name="Oval 5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288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0</a:t>
                </a:r>
              </a:p>
            </p:txBody>
          </p:sp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136" y="3392"/>
                <a:ext cx="288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2</a:t>
                </a:r>
              </a:p>
            </p:txBody>
          </p:sp>
          <p:sp>
            <p:nvSpPr>
              <p:cNvPr id="34" name="Oval 7"/>
              <p:cNvSpPr>
                <a:spLocks noChangeArrowheads="1"/>
              </p:cNvSpPr>
              <p:nvPr/>
            </p:nvSpPr>
            <p:spPr bwMode="auto">
              <a:xfrm>
                <a:off x="1008" y="3896"/>
                <a:ext cx="288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4</a:t>
                </a:r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392" y="3880"/>
                <a:ext cx="288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3</a:t>
                </a:r>
              </a:p>
            </p:txBody>
          </p:sp>
          <p:sp>
            <p:nvSpPr>
              <p:cNvPr id="36" name="Oval 9"/>
              <p:cNvSpPr>
                <a:spLocks noChangeArrowheads="1"/>
              </p:cNvSpPr>
              <p:nvPr/>
            </p:nvSpPr>
            <p:spPr bwMode="auto">
              <a:xfrm>
                <a:off x="240" y="3400"/>
                <a:ext cx="288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1</a:t>
                </a:r>
              </a:p>
            </p:txBody>
          </p:sp>
          <p:grpSp>
            <p:nvGrpSpPr>
              <p:cNvPr id="37" name="Group 10"/>
              <p:cNvGrpSpPr>
                <a:grpSpLocks/>
              </p:cNvGrpSpPr>
              <p:nvPr/>
            </p:nvGrpSpPr>
            <p:grpSpPr bwMode="auto">
              <a:xfrm>
                <a:off x="424" y="3160"/>
                <a:ext cx="288" cy="256"/>
                <a:chOff x="424" y="3160"/>
                <a:chExt cx="288" cy="256"/>
              </a:xfrm>
            </p:grpSpPr>
            <p:sp>
              <p:nvSpPr>
                <p:cNvPr id="56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72" y="3224"/>
                  <a:ext cx="24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4" y="316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6</a:t>
                  </a:r>
                </a:p>
              </p:txBody>
            </p:sp>
          </p:grpSp>
          <p:grpSp>
            <p:nvGrpSpPr>
              <p:cNvPr id="38" name="Group 13"/>
              <p:cNvGrpSpPr>
                <a:grpSpLocks/>
              </p:cNvGrpSpPr>
              <p:nvPr/>
            </p:nvGrpSpPr>
            <p:grpSpPr bwMode="auto">
              <a:xfrm>
                <a:off x="944" y="3120"/>
                <a:ext cx="288" cy="280"/>
                <a:chOff x="944" y="3120"/>
                <a:chExt cx="288" cy="280"/>
              </a:xfrm>
            </p:grpSpPr>
            <p:sp>
              <p:nvSpPr>
                <p:cNvPr id="5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16" y="312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5" name="Line 15"/>
                <p:cNvSpPr>
                  <a:spLocks noChangeShapeType="1"/>
                </p:cNvSpPr>
                <p:nvPr/>
              </p:nvSpPr>
              <p:spPr bwMode="auto">
                <a:xfrm>
                  <a:off x="944" y="3208"/>
                  <a:ext cx="288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Group 16"/>
              <p:cNvGrpSpPr>
                <a:grpSpLocks/>
              </p:cNvGrpSpPr>
              <p:nvPr/>
            </p:nvGrpSpPr>
            <p:grpSpPr bwMode="auto">
              <a:xfrm>
                <a:off x="688" y="3840"/>
                <a:ext cx="317" cy="192"/>
                <a:chOff x="768" y="3848"/>
                <a:chExt cx="317" cy="192"/>
              </a:xfrm>
            </p:grpSpPr>
            <p:sp>
              <p:nvSpPr>
                <p:cNvPr id="52" name="Rectangle 17"/>
                <p:cNvSpPr>
                  <a:spLocks noChangeArrowheads="1"/>
                </p:cNvSpPr>
                <p:nvPr/>
              </p:nvSpPr>
              <p:spPr bwMode="auto">
                <a:xfrm>
                  <a:off x="824" y="384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53" name="Line 18"/>
                <p:cNvSpPr>
                  <a:spLocks noChangeShapeType="1"/>
                </p:cNvSpPr>
                <p:nvPr/>
              </p:nvSpPr>
              <p:spPr bwMode="auto">
                <a:xfrm>
                  <a:off x="768" y="4032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Group 19"/>
              <p:cNvGrpSpPr>
                <a:grpSpLocks/>
              </p:cNvGrpSpPr>
              <p:nvPr/>
            </p:nvGrpSpPr>
            <p:grpSpPr bwMode="auto">
              <a:xfrm>
                <a:off x="280" y="3648"/>
                <a:ext cx="216" cy="240"/>
                <a:chOff x="264" y="3648"/>
                <a:chExt cx="216" cy="240"/>
              </a:xfrm>
            </p:grpSpPr>
            <p:sp>
              <p:nvSpPr>
                <p:cNvPr id="50" name="Rectangle 20"/>
                <p:cNvSpPr>
                  <a:spLocks noChangeArrowheads="1"/>
                </p:cNvSpPr>
                <p:nvPr/>
              </p:nvSpPr>
              <p:spPr bwMode="auto">
                <a:xfrm>
                  <a:off x="264" y="36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51" name="Line 21"/>
                <p:cNvSpPr>
                  <a:spLocks noChangeShapeType="1"/>
                </p:cNvSpPr>
                <p:nvPr/>
              </p:nvSpPr>
              <p:spPr bwMode="auto">
                <a:xfrm>
                  <a:off x="384" y="3648"/>
                  <a:ext cx="96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1128" y="3616"/>
                <a:ext cx="232" cy="288"/>
                <a:chOff x="1128" y="3616"/>
                <a:chExt cx="232" cy="288"/>
              </a:xfrm>
            </p:grpSpPr>
            <p:sp>
              <p:nvSpPr>
                <p:cNvPr id="48" name="Rectangle 23"/>
                <p:cNvSpPr>
                  <a:spLocks noChangeArrowheads="1"/>
                </p:cNvSpPr>
                <p:nvPr/>
              </p:nvSpPr>
              <p:spPr bwMode="auto">
                <a:xfrm>
                  <a:off x="1168" y="368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128" y="3616"/>
                  <a:ext cx="96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Group 25"/>
              <p:cNvGrpSpPr>
                <a:grpSpLocks/>
              </p:cNvGrpSpPr>
              <p:nvPr/>
            </p:nvGrpSpPr>
            <p:grpSpPr bwMode="auto">
              <a:xfrm>
                <a:off x="528" y="3472"/>
                <a:ext cx="576" cy="432"/>
                <a:chOff x="528" y="3472"/>
                <a:chExt cx="576" cy="432"/>
              </a:xfrm>
            </p:grpSpPr>
            <p:sp>
              <p:nvSpPr>
                <p:cNvPr id="46" name="Rectangle 26"/>
                <p:cNvSpPr>
                  <a:spLocks noChangeArrowheads="1"/>
                </p:cNvSpPr>
                <p:nvPr/>
              </p:nvSpPr>
              <p:spPr bwMode="auto">
                <a:xfrm>
                  <a:off x="600" y="3472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528" y="3568"/>
                  <a:ext cx="57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28"/>
              <p:cNvGrpSpPr>
                <a:grpSpLocks/>
              </p:cNvGrpSpPr>
              <p:nvPr/>
            </p:nvGrpSpPr>
            <p:grpSpPr bwMode="auto">
              <a:xfrm>
                <a:off x="568" y="3488"/>
                <a:ext cx="576" cy="400"/>
                <a:chOff x="568" y="3488"/>
                <a:chExt cx="576" cy="400"/>
              </a:xfrm>
            </p:grpSpPr>
            <p:sp>
              <p:nvSpPr>
                <p:cNvPr id="44" name="Rectangle 29"/>
                <p:cNvSpPr>
                  <a:spLocks noChangeArrowheads="1"/>
                </p:cNvSpPr>
                <p:nvPr/>
              </p:nvSpPr>
              <p:spPr bwMode="auto">
                <a:xfrm>
                  <a:off x="832" y="3488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4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568" y="3552"/>
                  <a:ext cx="57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448" y="2448"/>
              <a:ext cx="672" cy="1283"/>
              <a:chOff x="2544" y="2989"/>
              <a:chExt cx="672" cy="1283"/>
            </a:xfrm>
          </p:grpSpPr>
          <p:sp>
            <p:nvSpPr>
              <p:cNvPr id="18" name="Rectangle 32"/>
              <p:cNvSpPr>
                <a:spLocks noChangeArrowheads="1"/>
              </p:cNvSpPr>
              <p:nvPr/>
            </p:nvSpPr>
            <p:spPr bwMode="auto">
              <a:xfrm>
                <a:off x="2640" y="2989"/>
                <a:ext cx="576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000" b="1">
                    <a:latin typeface="宋体" panose="02010600030101010101" pitchFamily="2" charset="-122"/>
                  </a:rPr>
                  <a:t>顶点表</a:t>
                </a:r>
                <a:endParaRPr lang="zh-CN" altLang="en-US" sz="2000" b="1"/>
              </a:p>
            </p:txBody>
          </p:sp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2544" y="3264"/>
                <a:ext cx="544" cy="1008"/>
                <a:chOff x="2560" y="2736"/>
                <a:chExt cx="544" cy="1008"/>
              </a:xfrm>
            </p:grpSpPr>
            <p:grpSp>
              <p:nvGrpSpPr>
                <p:cNvPr id="20" name="Group 34"/>
                <p:cNvGrpSpPr>
                  <a:grpSpLocks/>
                </p:cNvGrpSpPr>
                <p:nvPr/>
              </p:nvGrpSpPr>
              <p:grpSpPr bwMode="auto">
                <a:xfrm>
                  <a:off x="2832" y="2736"/>
                  <a:ext cx="272" cy="1008"/>
                  <a:chOff x="2784" y="2928"/>
                  <a:chExt cx="249" cy="1008"/>
                </a:xfrm>
              </p:grpSpPr>
              <p:sp>
                <p:nvSpPr>
                  <p:cNvPr id="2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928"/>
                    <a:ext cx="24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0</a:t>
                    </a:r>
                  </a:p>
                </p:txBody>
              </p:sp>
              <p:sp>
                <p:nvSpPr>
                  <p:cNvPr id="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132"/>
                    <a:ext cx="24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1</a:t>
                    </a:r>
                  </a:p>
                </p:txBody>
              </p:sp>
              <p:sp>
                <p:nvSpPr>
                  <p:cNvPr id="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332"/>
                    <a:ext cx="24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2</a:t>
                    </a:r>
                  </a:p>
                </p:txBody>
              </p:sp>
              <p:sp>
                <p:nvSpPr>
                  <p:cNvPr id="3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532"/>
                    <a:ext cx="24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3</a:t>
                    </a:r>
                  </a:p>
                </p:txBody>
              </p:sp>
              <p:sp>
                <p:nvSpPr>
                  <p:cNvPr id="3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732"/>
                    <a:ext cx="24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4</a:t>
                    </a:r>
                  </a:p>
                </p:txBody>
              </p:sp>
            </p:grpSp>
            <p:grpSp>
              <p:nvGrpSpPr>
                <p:cNvPr id="21" name="Group 40"/>
                <p:cNvGrpSpPr>
                  <a:grpSpLocks/>
                </p:cNvGrpSpPr>
                <p:nvPr/>
              </p:nvGrpSpPr>
              <p:grpSpPr bwMode="auto">
                <a:xfrm>
                  <a:off x="2560" y="2736"/>
                  <a:ext cx="272" cy="1008"/>
                  <a:chOff x="2784" y="2928"/>
                  <a:chExt cx="249" cy="1008"/>
                </a:xfrm>
              </p:grpSpPr>
              <p:sp>
                <p:nvSpPr>
                  <p:cNvPr id="2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928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0</a:t>
                    </a:r>
                    <a:endParaRPr lang="en-US" altLang="zh-CN" baseline="-18000"/>
                  </a:p>
                </p:txBody>
              </p:sp>
              <p:sp>
                <p:nvSpPr>
                  <p:cNvPr id="23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132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1</a:t>
                    </a:r>
                    <a:endParaRPr lang="en-US" altLang="zh-CN" baseline="-18000"/>
                  </a:p>
                </p:txBody>
              </p:sp>
              <p:sp>
                <p:nvSpPr>
                  <p:cNvPr id="24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332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2</a:t>
                    </a:r>
                    <a:endParaRPr lang="en-US" altLang="zh-CN" baseline="-18000"/>
                  </a:p>
                </p:txBody>
              </p:sp>
              <p:sp>
                <p:nvSpPr>
                  <p:cNvPr id="2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532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3</a:t>
                    </a:r>
                    <a:endParaRPr lang="en-US" altLang="zh-CN" baseline="-18000"/>
                  </a:p>
                </p:txBody>
              </p:sp>
              <p:sp>
                <p:nvSpPr>
                  <p:cNvPr id="2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732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4</a:t>
                    </a:r>
                    <a:endParaRPr lang="en-US" altLang="zh-CN" baseline="-18000"/>
                  </a:p>
                </p:txBody>
              </p:sp>
            </p:grpSp>
          </p:grp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3456" y="2440"/>
              <a:ext cx="748" cy="1688"/>
              <a:chOff x="3456" y="2440"/>
              <a:chExt cx="748" cy="1688"/>
            </a:xfrm>
          </p:grpSpPr>
          <p:sp>
            <p:nvSpPr>
              <p:cNvPr id="9" name="Rectangle 47"/>
              <p:cNvSpPr>
                <a:spLocks noChangeArrowheads="1"/>
              </p:cNvSpPr>
              <p:nvPr/>
            </p:nvSpPr>
            <p:spPr bwMode="auto">
              <a:xfrm>
                <a:off x="3552" y="2440"/>
                <a:ext cx="544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2000" b="1">
                    <a:latin typeface="宋体" panose="02010600030101010101" pitchFamily="2" charset="-122"/>
                  </a:rPr>
                  <a:t>边  表</a:t>
                </a:r>
                <a:endParaRPr lang="zh-CN" altLang="en-US" sz="2000" b="1"/>
              </a:p>
            </p:txBody>
          </p:sp>
          <p:grpSp>
            <p:nvGrpSpPr>
              <p:cNvPr id="10" name="Group 48"/>
              <p:cNvGrpSpPr>
                <a:grpSpLocks/>
              </p:cNvGrpSpPr>
              <p:nvPr/>
            </p:nvGrpSpPr>
            <p:grpSpPr bwMode="auto">
              <a:xfrm>
                <a:off x="3456" y="2704"/>
                <a:ext cx="748" cy="1424"/>
                <a:chOff x="3888" y="2704"/>
                <a:chExt cx="748" cy="1424"/>
              </a:xfrm>
            </p:grpSpPr>
            <p:sp>
              <p:nvSpPr>
                <p:cNvPr id="11" name="Rectangle 49"/>
                <p:cNvSpPr>
                  <a:spLocks noChangeArrowheads="1"/>
                </p:cNvSpPr>
                <p:nvPr/>
              </p:nvSpPr>
              <p:spPr bwMode="auto">
                <a:xfrm>
                  <a:off x="3888" y="3120"/>
                  <a:ext cx="74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1    3    2</a:t>
                  </a:r>
                </a:p>
              </p:txBody>
            </p:sp>
            <p:sp>
              <p:nvSpPr>
                <p:cNvPr id="12" name="Rectangle 50"/>
                <p:cNvSpPr>
                  <a:spLocks noChangeArrowheads="1"/>
                </p:cNvSpPr>
                <p:nvPr/>
              </p:nvSpPr>
              <p:spPr bwMode="auto">
                <a:xfrm>
                  <a:off x="3888" y="3324"/>
                  <a:ext cx="74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1    4    9</a:t>
                  </a:r>
                </a:p>
              </p:txBody>
            </p:sp>
            <p:sp>
              <p:nvSpPr>
                <p:cNvPr id="13" name="Rectangle 51"/>
                <p:cNvSpPr>
                  <a:spLocks noChangeArrowheads="1"/>
                </p:cNvSpPr>
                <p:nvPr/>
              </p:nvSpPr>
              <p:spPr bwMode="auto">
                <a:xfrm>
                  <a:off x="3888" y="3524"/>
                  <a:ext cx="74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2    3    8</a:t>
                  </a:r>
                </a:p>
              </p:txBody>
            </p:sp>
            <p:sp>
              <p:nvSpPr>
                <p:cNvPr id="14" name="Rectangle 52"/>
                <p:cNvSpPr>
                  <a:spLocks noChangeArrowheads="1"/>
                </p:cNvSpPr>
                <p:nvPr/>
              </p:nvSpPr>
              <p:spPr bwMode="auto">
                <a:xfrm>
                  <a:off x="3888" y="3724"/>
                  <a:ext cx="74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2    4    3</a:t>
                  </a:r>
                </a:p>
              </p:txBody>
            </p:sp>
            <p:sp>
              <p:nvSpPr>
                <p:cNvPr id="15" name="Rectangle 53"/>
                <p:cNvSpPr>
                  <a:spLocks noChangeArrowheads="1"/>
                </p:cNvSpPr>
                <p:nvPr/>
              </p:nvSpPr>
              <p:spPr bwMode="auto">
                <a:xfrm>
                  <a:off x="3888" y="3924"/>
                  <a:ext cx="74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3    4    4</a:t>
                  </a:r>
                </a:p>
              </p:txBody>
            </p:sp>
            <p:sp>
              <p:nvSpPr>
                <p:cNvPr id="16" name="Rectangle 54"/>
                <p:cNvSpPr>
                  <a:spLocks noChangeArrowheads="1"/>
                </p:cNvSpPr>
                <p:nvPr/>
              </p:nvSpPr>
              <p:spPr bwMode="auto">
                <a:xfrm>
                  <a:off x="3888" y="2912"/>
                  <a:ext cx="74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0    2    7</a:t>
                  </a:r>
                </a:p>
              </p:txBody>
            </p:sp>
            <p:sp>
              <p:nvSpPr>
                <p:cNvPr id="17" name="Rectangle 55"/>
                <p:cNvSpPr>
                  <a:spLocks noChangeArrowheads="1"/>
                </p:cNvSpPr>
                <p:nvPr/>
              </p:nvSpPr>
              <p:spPr bwMode="auto">
                <a:xfrm>
                  <a:off x="3888" y="2704"/>
                  <a:ext cx="74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0    1    6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2044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666750"/>
            <a:ext cx="10420349" cy="567689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ct val="10000"/>
              </a:spcAft>
              <a:buNone/>
            </a:pPr>
            <a:r>
              <a:rPr lang="zh-CN" altLang="en-US" sz="3300" b="1" dirty="0" smtClean="0">
                <a:solidFill>
                  <a:schemeClr val="tx2"/>
                </a:solidFill>
              </a:rPr>
              <a:t>边表存储结构 </a:t>
            </a:r>
            <a:endParaRPr lang="zh-CN" altLang="en-US" sz="33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/>
              <a:t>#define INFINITY  MAX_VAL     </a:t>
            </a:r>
            <a:r>
              <a:rPr lang="en-US" altLang="zh-CN" sz="2400" b="1" dirty="0" smtClean="0"/>
              <a:t>/* </a:t>
            </a:r>
            <a:r>
              <a:rPr lang="zh-CN" altLang="en-US" sz="2400" b="1" dirty="0" smtClean="0"/>
              <a:t>最大值∞ *</a:t>
            </a:r>
            <a:r>
              <a:rPr lang="en-US" altLang="zh-CN" sz="2400" b="1" dirty="0" smtClean="0"/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/>
              <a:t>#define MAX_VEX  30     </a:t>
            </a:r>
            <a:r>
              <a:rPr lang="en-US" altLang="zh-CN" sz="2400" b="1" dirty="0" smtClean="0"/>
              <a:t>/*  </a:t>
            </a:r>
            <a:r>
              <a:rPr lang="zh-CN" altLang="en-US" sz="2400" b="1" dirty="0" smtClean="0"/>
              <a:t>最大顶点数  *</a:t>
            </a:r>
            <a:r>
              <a:rPr lang="en-US" altLang="zh-CN" sz="2400" b="1" dirty="0" smtClean="0"/>
              <a:t>/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/>
              <a:t>#define MAX_EDGE  100     </a:t>
            </a:r>
            <a:r>
              <a:rPr lang="en-US" altLang="zh-CN" sz="2400" b="1" dirty="0" smtClean="0"/>
              <a:t>/*  </a:t>
            </a:r>
            <a:r>
              <a:rPr lang="zh-CN" altLang="en-US" sz="2400" b="1" dirty="0" smtClean="0"/>
              <a:t>最大边数  *</a:t>
            </a:r>
            <a:r>
              <a:rPr lang="en-US" altLang="zh-CN" sz="2400" b="1" dirty="0" smtClean="0"/>
              <a:t>/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err="1" smtClean="0"/>
              <a:t>typedef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ENode</a:t>
            </a:r>
            <a:endParaRPr lang="en-US" altLang="zh-CN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 dirty="0" smtClean="0"/>
              <a:t>{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ivex</a:t>
            </a:r>
            <a:r>
              <a:rPr lang="en-US" altLang="zh-CN" b="1" dirty="0" smtClean="0"/>
              <a:t> , </a:t>
            </a:r>
            <a:r>
              <a:rPr lang="en-US" altLang="zh-CN" b="1" dirty="0" err="1" smtClean="0"/>
              <a:t>jvex</a:t>
            </a:r>
            <a:r>
              <a:rPr lang="en-US" altLang="zh-CN" b="1" dirty="0" smtClean="0"/>
              <a:t>  ;   </a:t>
            </a:r>
            <a:r>
              <a:rPr lang="en-US" altLang="zh-CN" b="1" dirty="0"/>
              <a:t>/*   </a:t>
            </a:r>
            <a:r>
              <a:rPr lang="zh-CN" altLang="en-US" b="1" dirty="0"/>
              <a:t>边所依附的两个顶点  *</a:t>
            </a:r>
            <a:r>
              <a:rPr lang="en-US" altLang="zh-CN" b="1" dirty="0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 dirty="0" err="1"/>
              <a:t>WeightType</a:t>
            </a:r>
            <a:r>
              <a:rPr lang="en-US" altLang="zh-CN" sz="2800" b="1" dirty="0"/>
              <a:t>    weight  ;       </a:t>
            </a:r>
            <a:r>
              <a:rPr lang="en-US" altLang="zh-CN" b="1" dirty="0" smtClean="0"/>
              <a:t>/*   </a:t>
            </a:r>
            <a:r>
              <a:rPr lang="zh-CN" altLang="en-US" b="1" dirty="0" smtClean="0"/>
              <a:t>边的权值   *</a:t>
            </a:r>
            <a:r>
              <a:rPr lang="en-US" altLang="zh-CN" b="1" dirty="0" smtClean="0"/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 dirty="0" smtClean="0"/>
              <a:t>}</a:t>
            </a:r>
            <a:r>
              <a:rPr lang="en-US" altLang="zh-CN" b="1" dirty="0" err="1" smtClean="0"/>
              <a:t>ENode</a:t>
            </a:r>
            <a:r>
              <a:rPr lang="en-US" altLang="zh-CN" b="1" dirty="0" smtClean="0"/>
              <a:t> ;    </a:t>
            </a:r>
            <a:r>
              <a:rPr lang="en-US" altLang="zh-CN" b="1" dirty="0"/>
              <a:t>/*  </a:t>
            </a:r>
            <a:r>
              <a:rPr lang="zh-CN" altLang="en-US" b="1" dirty="0"/>
              <a:t>边表元素类型定义   *</a:t>
            </a:r>
            <a:r>
              <a:rPr lang="en-US" altLang="zh-CN" b="1" dirty="0"/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 dirty="0" smtClean="0"/>
              <a:t>{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vexnum</a:t>
            </a:r>
            <a:r>
              <a:rPr lang="en-US" altLang="zh-CN" b="1" dirty="0" smtClean="0"/>
              <a:t> , </a:t>
            </a:r>
            <a:r>
              <a:rPr lang="en-US" altLang="zh-CN" b="1" dirty="0" err="1" smtClean="0"/>
              <a:t>edgenum</a:t>
            </a:r>
            <a:r>
              <a:rPr lang="en-US" altLang="zh-CN" b="1" dirty="0" smtClean="0"/>
              <a:t> ;     </a:t>
            </a:r>
            <a:r>
              <a:rPr lang="en-US" altLang="zh-CN" b="1" dirty="0"/>
              <a:t>/*   </a:t>
            </a:r>
            <a:r>
              <a:rPr lang="zh-CN" altLang="en-US" b="1" dirty="0"/>
              <a:t>顶点数和边数    *</a:t>
            </a:r>
            <a:r>
              <a:rPr lang="en-US" altLang="zh-CN" b="1" dirty="0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 dirty="0" err="1"/>
              <a:t>VexType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vexlist</a:t>
            </a:r>
            <a:r>
              <a:rPr lang="en-US" altLang="zh-CN" sz="2800" b="1" dirty="0"/>
              <a:t>[MAX_VEX] ;    </a:t>
            </a:r>
            <a:r>
              <a:rPr lang="en-US" altLang="zh-CN" b="1" dirty="0" smtClean="0"/>
              <a:t>/*   </a:t>
            </a:r>
            <a:r>
              <a:rPr lang="zh-CN" altLang="en-US" b="1" dirty="0" smtClean="0"/>
              <a:t>顶点表    *</a:t>
            </a:r>
            <a:r>
              <a:rPr lang="en-US" altLang="zh-CN" b="1" dirty="0" smtClean="0"/>
              <a:t>/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 dirty="0" err="1"/>
              <a:t>ENode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edgelist</a:t>
            </a:r>
            <a:r>
              <a:rPr lang="en-US" altLang="zh-CN" sz="2800" b="1" dirty="0"/>
              <a:t>[MAX_EDGE] ;     </a:t>
            </a:r>
            <a:r>
              <a:rPr lang="en-US" altLang="zh-CN" b="1" dirty="0" smtClean="0"/>
              <a:t>/*   </a:t>
            </a:r>
            <a:r>
              <a:rPr lang="zh-CN" altLang="en-US" b="1" dirty="0" smtClean="0"/>
              <a:t>边表    *</a:t>
            </a:r>
            <a:r>
              <a:rPr lang="en-US" altLang="zh-CN" b="1" dirty="0" smtClean="0"/>
              <a:t>/</a:t>
            </a:r>
            <a:r>
              <a:rPr lang="en-US" altLang="zh-CN" sz="2800" b="1" dirty="0"/>
              <a:t>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 dirty="0" smtClean="0"/>
              <a:t>}</a:t>
            </a:r>
            <a:r>
              <a:rPr lang="en-US" altLang="zh-CN" b="1" dirty="0" err="1" smtClean="0"/>
              <a:t>ELGraph</a:t>
            </a:r>
            <a:r>
              <a:rPr lang="en-US" altLang="zh-CN" b="1" dirty="0" smtClean="0"/>
              <a:t> ; </a:t>
            </a:r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65300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019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>
                <a:latin typeface="Times New Roman" panose="02020603050405020304" pitchFamily="18" charset="0"/>
              </a:rPr>
              <a:t>7.3</a:t>
            </a:r>
            <a:r>
              <a:rPr lang="en-US" altLang="zh-CN" sz="5400" b="1"/>
              <a:t>  </a:t>
            </a:r>
            <a:r>
              <a:rPr lang="zh-CN" altLang="en-US" sz="5400" b="1">
                <a:ea typeface="楷体_GB2312" pitchFamily="49" charset="-122"/>
              </a:rPr>
              <a:t>图的遍历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866900"/>
            <a:ext cx="11449049" cy="40957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图的遍历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Travering</a:t>
            </a:r>
            <a:r>
              <a:rPr lang="en-US" altLang="zh-CN" b="1" dirty="0" smtClean="0"/>
              <a:t> Graph)</a:t>
            </a:r>
            <a:r>
              <a:rPr lang="zh-CN" altLang="en-US" b="1" dirty="0" smtClean="0"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从图的某一顶点出发，访遍图中的其余顶点，且每个顶点仅被访问一次。图的遍历算法是各种图的操作的基础。</a:t>
            </a:r>
          </a:p>
          <a:p>
            <a:pPr marL="533400" lvl="1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◆ 复杂性：</a:t>
            </a:r>
            <a:r>
              <a:rPr lang="zh-CN" altLang="en-US" b="1" dirty="0" smtClean="0">
                <a:latin typeface="宋体" panose="02010600030101010101" pitchFamily="2" charset="-122"/>
              </a:rPr>
              <a:t>图的任意顶点可能和其余的顶点相邻接，可能在访问了某个顶点后，沿某条路径搜索后又回到原顶点。</a:t>
            </a:r>
          </a:p>
          <a:p>
            <a:pPr marL="533400" lvl="1" indent="0"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◆ 解决方法：</a:t>
            </a:r>
            <a:r>
              <a:rPr lang="zh-CN" altLang="en-US" b="1" dirty="0" smtClean="0">
                <a:latin typeface="宋体" panose="02010600030101010101" pitchFamily="2" charset="-122"/>
              </a:rPr>
              <a:t>在遍历过程中记下已被访问过的顶点。设置一个辅助向量</a:t>
            </a:r>
            <a:r>
              <a:rPr lang="en-US" altLang="zh-CN" b="1" dirty="0" smtClean="0"/>
              <a:t>Visited[1</a:t>
            </a: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en-US" altLang="zh-CN" b="1" dirty="0" smtClean="0"/>
              <a:t>n](n</a:t>
            </a:r>
            <a:r>
              <a:rPr lang="zh-CN" altLang="en-US" b="1" dirty="0" smtClean="0"/>
              <a:t>为顶点数</a:t>
            </a:r>
            <a:r>
              <a:rPr lang="en-US" altLang="zh-CN" b="1" dirty="0" smtClean="0"/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，其初值为</a:t>
            </a:r>
            <a:r>
              <a:rPr lang="en-US" altLang="zh-CN" b="1" dirty="0" smtClean="0"/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，一旦访问了顶点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>
                <a:latin typeface="宋体" panose="02010600030101010101" pitchFamily="2" charset="-122"/>
              </a:rPr>
              <a:t>后，使</a:t>
            </a:r>
            <a:r>
              <a:rPr lang="en-US" altLang="zh-CN" b="1" dirty="0" smtClean="0"/>
              <a:t>Visited[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或为访问的次序号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图的遍历算法有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深度优先搜索算法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广度优先搜索算法</a:t>
            </a:r>
            <a:r>
              <a:rPr lang="zh-CN" altLang="en-US" b="1" dirty="0">
                <a:latin typeface="宋体" panose="02010600030101010101" pitchFamily="2" charset="-122"/>
              </a:rPr>
              <a:t>。采用的数据结构是</a:t>
            </a:r>
            <a:r>
              <a:rPr lang="en-US" altLang="zh-CN" b="1" dirty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正</a:t>
            </a:r>
            <a:r>
              <a:rPr lang="en-US" altLang="zh-CN" b="1" dirty="0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邻接链表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635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222250"/>
            <a:ext cx="6248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7.3.1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深度优先搜索算法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111250"/>
            <a:ext cx="11277599" cy="4927600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  深度优先搜索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accent1"/>
                </a:solidFill>
              </a:rPr>
              <a:t>D</a:t>
            </a:r>
            <a:r>
              <a:rPr lang="en-US" altLang="zh-CN" b="1" dirty="0" smtClean="0"/>
              <a:t>epth</a:t>
            </a:r>
            <a:r>
              <a:rPr lang="en-US" altLang="zh-CN" b="1" dirty="0" smtClean="0">
                <a:solidFill>
                  <a:schemeClr val="accent1"/>
                </a:solidFill>
              </a:rPr>
              <a:t> F</a:t>
            </a:r>
            <a:r>
              <a:rPr lang="en-US" altLang="zh-CN" b="1" dirty="0" smtClean="0"/>
              <a:t>irst </a:t>
            </a:r>
            <a:r>
              <a:rPr lang="en-US" altLang="zh-CN" b="1" dirty="0" smtClean="0">
                <a:solidFill>
                  <a:schemeClr val="accent1"/>
                </a:solidFill>
              </a:rPr>
              <a:t>S</a:t>
            </a:r>
            <a:r>
              <a:rPr lang="en-US" altLang="zh-CN" b="1" dirty="0" smtClean="0"/>
              <a:t>earch--</a:t>
            </a:r>
            <a:r>
              <a:rPr lang="en-US" altLang="zh-CN" b="1" dirty="0" smtClean="0">
                <a:solidFill>
                  <a:schemeClr val="folHlink"/>
                </a:solidFill>
              </a:rPr>
              <a:t>DFS</a:t>
            </a:r>
            <a:r>
              <a:rPr lang="en-US" altLang="zh-CN" b="1" dirty="0" smtClean="0"/>
              <a:t>)</a:t>
            </a:r>
            <a:r>
              <a:rPr lang="zh-CN" altLang="en-US" b="1" dirty="0"/>
              <a:t>遍历类似</a:t>
            </a:r>
            <a:r>
              <a:rPr lang="zh-CN" altLang="en-US" b="1" dirty="0" smtClean="0">
                <a:solidFill>
                  <a:schemeClr val="folHlink"/>
                </a:solidFill>
              </a:rPr>
              <a:t>树的先序遍历</a:t>
            </a:r>
            <a:r>
              <a:rPr lang="zh-CN" altLang="en-US" b="1" dirty="0">
                <a:latin typeface="宋体" panose="02010600030101010101" pitchFamily="2" charset="-122"/>
              </a:rPr>
              <a:t>，是</a:t>
            </a:r>
            <a:r>
              <a:rPr lang="zh-CN" altLang="en-US" b="1" dirty="0"/>
              <a:t>树的先序遍历的推广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1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算法思想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设初始状态时图中的所有顶点未被访问，则：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⑴：</a:t>
            </a:r>
            <a:r>
              <a:rPr lang="zh-CN" altLang="en-US" b="1" dirty="0" smtClean="0"/>
              <a:t>从图中某个顶点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出发</a:t>
            </a:r>
            <a:r>
              <a:rPr lang="zh-CN" altLang="en-US" b="1" dirty="0" smtClean="0">
                <a:latin typeface="宋体" panose="02010600030101010101" pitchFamily="2" charset="-122"/>
              </a:rPr>
              <a:t>，访问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>
                <a:latin typeface="宋体" panose="02010600030101010101" pitchFamily="2" charset="-122"/>
              </a:rPr>
              <a:t>；然后找到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latin typeface="宋体" panose="02010600030101010101" pitchFamily="2" charset="-122"/>
              </a:rPr>
              <a:t>一个邻接顶点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i1 </a:t>
            </a:r>
            <a:r>
              <a:rPr lang="zh-CN" altLang="en-US" b="1" dirty="0" smtClean="0">
                <a:latin typeface="宋体" panose="02010600030101010101" pitchFamily="2" charset="-122"/>
              </a:rPr>
              <a:t>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⑵：从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i1</a:t>
            </a:r>
            <a:r>
              <a:rPr lang="zh-CN" altLang="en-US" b="1" dirty="0" smtClean="0">
                <a:latin typeface="宋体" panose="02010600030101010101" pitchFamily="2" charset="-122"/>
              </a:rPr>
              <a:t>出发，深度优先搜索访问和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i1</a:t>
            </a:r>
            <a:r>
              <a:rPr lang="zh-CN" altLang="en-US" b="1" dirty="0" smtClean="0"/>
              <a:t>相</a:t>
            </a:r>
            <a:r>
              <a:rPr lang="zh-CN" altLang="en-US" b="1" dirty="0" smtClean="0">
                <a:latin typeface="宋体" panose="02010600030101010101" pitchFamily="2" charset="-122"/>
              </a:rPr>
              <a:t>邻接且未被访问的所有顶点；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⑶：转⑴</a:t>
            </a:r>
            <a:r>
              <a:rPr lang="zh-CN" altLang="en-US" b="1" dirty="0" smtClean="0"/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，直到和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相</a:t>
            </a:r>
            <a:r>
              <a:rPr lang="zh-CN" altLang="en-US" b="1" dirty="0" smtClean="0">
                <a:latin typeface="宋体" panose="02010600030101010101" pitchFamily="2" charset="-122"/>
              </a:rPr>
              <a:t>邻接的所有顶点都被访问为止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⑷</a:t>
            </a:r>
            <a:r>
              <a:rPr lang="zh-CN" altLang="en-US" b="1" dirty="0" smtClean="0"/>
              <a:t>：继续选取图中未被访问顶点</a:t>
            </a:r>
            <a:r>
              <a:rPr lang="en-US" altLang="zh-CN" b="1" dirty="0" err="1" smtClean="0"/>
              <a:t>vj</a:t>
            </a:r>
            <a:r>
              <a:rPr lang="zh-CN" altLang="en-US" b="1" dirty="0" smtClean="0"/>
              <a:t>作为起始顶点，转</a:t>
            </a:r>
            <a:r>
              <a:rPr lang="en-US" altLang="zh-CN" b="1" dirty="0" smtClean="0"/>
              <a:t>(1)</a:t>
            </a:r>
            <a:r>
              <a:rPr lang="zh-CN" altLang="en-US" b="1" dirty="0" smtClean="0"/>
              <a:t>，直到图中所有顶点都被访问为止。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zh-CN" altLang="en-US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910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490" name="Group 2"/>
          <p:cNvGrpSpPr>
            <a:grpSpLocks/>
          </p:cNvGrpSpPr>
          <p:nvPr/>
        </p:nvGrpSpPr>
        <p:grpSpPr bwMode="auto">
          <a:xfrm>
            <a:off x="2640014" y="1649416"/>
            <a:ext cx="6905625" cy="3876675"/>
            <a:chOff x="427" y="1283"/>
            <a:chExt cx="4350" cy="2442"/>
          </a:xfrm>
        </p:grpSpPr>
        <p:sp>
          <p:nvSpPr>
            <p:cNvPr id="575492" name="Rectangle 3"/>
            <p:cNvSpPr>
              <a:spLocks noChangeArrowheads="1"/>
            </p:cNvSpPr>
            <p:nvPr/>
          </p:nvSpPr>
          <p:spPr bwMode="auto">
            <a:xfrm>
              <a:off x="1104" y="3521"/>
              <a:ext cx="242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7-17  </a:t>
              </a:r>
              <a:r>
                <a:rPr lang="zh-CN" altLang="en-US" sz="2000" b="1"/>
                <a:t>无向图深度优先搜索遍历</a:t>
              </a:r>
            </a:p>
          </p:txBody>
        </p:sp>
        <p:grpSp>
          <p:nvGrpSpPr>
            <p:cNvPr id="575493" name="Group 4"/>
            <p:cNvGrpSpPr>
              <a:grpSpLocks/>
            </p:cNvGrpSpPr>
            <p:nvPr/>
          </p:nvGrpSpPr>
          <p:grpSpPr bwMode="auto">
            <a:xfrm>
              <a:off x="427" y="1669"/>
              <a:ext cx="1541" cy="1148"/>
              <a:chOff x="427" y="1669"/>
              <a:chExt cx="1541" cy="1148"/>
            </a:xfrm>
          </p:grpSpPr>
          <p:sp>
            <p:nvSpPr>
              <p:cNvPr id="575561" name="Rectangle 5"/>
              <p:cNvSpPr>
                <a:spLocks noChangeArrowheads="1"/>
              </p:cNvSpPr>
              <p:nvPr/>
            </p:nvSpPr>
            <p:spPr bwMode="auto">
              <a:xfrm>
                <a:off x="720" y="2613"/>
                <a:ext cx="90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(a)  </a:t>
                </a:r>
                <a:r>
                  <a:rPr lang="zh-CN" altLang="en-US" sz="2000" b="1"/>
                  <a:t>无向图</a:t>
                </a:r>
                <a:r>
                  <a:rPr lang="en-US" altLang="zh-CN" sz="2000" b="1"/>
                  <a:t>G</a:t>
                </a:r>
              </a:p>
            </p:txBody>
          </p:sp>
          <p:grpSp>
            <p:nvGrpSpPr>
              <p:cNvPr id="575562" name="Group 6"/>
              <p:cNvGrpSpPr>
                <a:grpSpLocks/>
              </p:cNvGrpSpPr>
              <p:nvPr/>
            </p:nvGrpSpPr>
            <p:grpSpPr bwMode="auto">
              <a:xfrm>
                <a:off x="427" y="1669"/>
                <a:ext cx="992" cy="864"/>
                <a:chOff x="384" y="160"/>
                <a:chExt cx="992" cy="864"/>
              </a:xfrm>
            </p:grpSpPr>
            <p:sp>
              <p:nvSpPr>
                <p:cNvPr id="575569" name="Oval 7"/>
                <p:cNvSpPr>
                  <a:spLocks noChangeArrowheads="1"/>
                </p:cNvSpPr>
                <p:nvPr/>
              </p:nvSpPr>
              <p:spPr bwMode="auto">
                <a:xfrm>
                  <a:off x="384" y="240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1</a:t>
                  </a:r>
                </a:p>
              </p:txBody>
            </p:sp>
            <p:sp>
              <p:nvSpPr>
                <p:cNvPr id="575570" name="Oval 8"/>
                <p:cNvSpPr>
                  <a:spLocks noChangeArrowheads="1"/>
                </p:cNvSpPr>
                <p:nvPr/>
              </p:nvSpPr>
              <p:spPr bwMode="auto">
                <a:xfrm>
                  <a:off x="384" y="775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2</a:t>
                  </a:r>
                </a:p>
              </p:txBody>
            </p:sp>
            <p:sp>
              <p:nvSpPr>
                <p:cNvPr id="575571" name="Oval 9"/>
                <p:cNvSpPr>
                  <a:spLocks noChangeArrowheads="1"/>
                </p:cNvSpPr>
                <p:nvPr/>
              </p:nvSpPr>
              <p:spPr bwMode="auto">
                <a:xfrm>
                  <a:off x="1059" y="240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/>
                    <a:t>v</a:t>
                  </a:r>
                  <a:r>
                    <a:rPr lang="en-US" altLang="zh-CN" baseline="-18000" dirty="0"/>
                    <a:t>3</a:t>
                  </a:r>
                </a:p>
              </p:txBody>
            </p:sp>
            <p:sp>
              <p:nvSpPr>
                <p:cNvPr id="575572" name="Line 10"/>
                <p:cNvSpPr>
                  <a:spLocks noChangeShapeType="1"/>
                </p:cNvSpPr>
                <p:nvPr/>
              </p:nvSpPr>
              <p:spPr bwMode="auto">
                <a:xfrm>
                  <a:off x="544" y="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5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672" y="480"/>
                  <a:ext cx="480" cy="3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574" name="Line 12"/>
                <p:cNvSpPr>
                  <a:spLocks noChangeShapeType="1"/>
                </p:cNvSpPr>
                <p:nvPr/>
              </p:nvSpPr>
              <p:spPr bwMode="auto">
                <a:xfrm>
                  <a:off x="704" y="352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575" name="Freeform 13"/>
                <p:cNvSpPr>
                  <a:spLocks/>
                </p:cNvSpPr>
                <p:nvPr/>
              </p:nvSpPr>
              <p:spPr bwMode="auto">
                <a:xfrm>
                  <a:off x="592" y="160"/>
                  <a:ext cx="528" cy="96"/>
                </a:xfrm>
                <a:custGeom>
                  <a:avLst/>
                  <a:gdLst>
                    <a:gd name="T0" fmla="*/ 0 w 528"/>
                    <a:gd name="T1" fmla="*/ 96 h 96"/>
                    <a:gd name="T2" fmla="*/ 192 w 528"/>
                    <a:gd name="T3" fmla="*/ 0 h 96"/>
                    <a:gd name="T4" fmla="*/ 528 w 528"/>
                    <a:gd name="T5" fmla="*/ 96 h 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28" h="96">
                      <a:moveTo>
                        <a:pt x="0" y="96"/>
                      </a:moveTo>
                      <a:cubicBezTo>
                        <a:pt x="52" y="48"/>
                        <a:pt x="104" y="0"/>
                        <a:pt x="192" y="0"/>
                      </a:cubicBezTo>
                      <a:cubicBezTo>
                        <a:pt x="280" y="0"/>
                        <a:pt x="472" y="80"/>
                        <a:pt x="528" y="9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576" name="Freeform 14"/>
                <p:cNvSpPr>
                  <a:spLocks/>
                </p:cNvSpPr>
                <p:nvPr/>
              </p:nvSpPr>
              <p:spPr bwMode="auto">
                <a:xfrm>
                  <a:off x="696" y="496"/>
                  <a:ext cx="528" cy="384"/>
                </a:xfrm>
                <a:custGeom>
                  <a:avLst/>
                  <a:gdLst>
                    <a:gd name="T0" fmla="*/ 528 w 528"/>
                    <a:gd name="T1" fmla="*/ 0 h 384"/>
                    <a:gd name="T2" fmla="*/ 432 w 528"/>
                    <a:gd name="T3" fmla="*/ 192 h 384"/>
                    <a:gd name="T4" fmla="*/ 0 w 528"/>
                    <a:gd name="T5" fmla="*/ 384 h 38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28" h="384">
                      <a:moveTo>
                        <a:pt x="528" y="0"/>
                      </a:moveTo>
                      <a:cubicBezTo>
                        <a:pt x="524" y="64"/>
                        <a:pt x="520" y="128"/>
                        <a:pt x="432" y="192"/>
                      </a:cubicBezTo>
                      <a:cubicBezTo>
                        <a:pt x="344" y="256"/>
                        <a:pt x="72" y="352"/>
                        <a:pt x="0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5563" name="Group 15"/>
              <p:cNvGrpSpPr>
                <a:grpSpLocks/>
              </p:cNvGrpSpPr>
              <p:nvPr/>
            </p:nvGrpSpPr>
            <p:grpSpPr bwMode="auto">
              <a:xfrm>
                <a:off x="1003" y="2197"/>
                <a:ext cx="965" cy="329"/>
                <a:chOff x="1003" y="2197"/>
                <a:chExt cx="965" cy="329"/>
              </a:xfrm>
            </p:grpSpPr>
            <p:grpSp>
              <p:nvGrpSpPr>
                <p:cNvPr id="575564" name="Group 16"/>
                <p:cNvGrpSpPr>
                  <a:grpSpLocks/>
                </p:cNvGrpSpPr>
                <p:nvPr/>
              </p:nvGrpSpPr>
              <p:grpSpPr bwMode="auto">
                <a:xfrm>
                  <a:off x="1003" y="2277"/>
                  <a:ext cx="965" cy="249"/>
                  <a:chOff x="1360" y="664"/>
                  <a:chExt cx="965" cy="249"/>
                </a:xfrm>
              </p:grpSpPr>
              <p:sp>
                <p:nvSpPr>
                  <p:cNvPr id="575566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360" y="664"/>
                    <a:ext cx="317" cy="24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4</a:t>
                    </a:r>
                  </a:p>
                </p:txBody>
              </p:sp>
              <p:sp>
                <p:nvSpPr>
                  <p:cNvPr id="57556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008" y="664"/>
                    <a:ext cx="317" cy="24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5</a:t>
                    </a:r>
                  </a:p>
                </p:txBody>
              </p:sp>
              <p:sp>
                <p:nvSpPr>
                  <p:cNvPr id="57556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776"/>
                    <a:ext cx="31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75565" name="Freeform 20"/>
                <p:cNvSpPr>
                  <a:spLocks/>
                </p:cNvSpPr>
                <p:nvPr/>
              </p:nvSpPr>
              <p:spPr bwMode="auto">
                <a:xfrm>
                  <a:off x="1243" y="2197"/>
                  <a:ext cx="480" cy="96"/>
                </a:xfrm>
                <a:custGeom>
                  <a:avLst/>
                  <a:gdLst>
                    <a:gd name="T0" fmla="*/ 0 w 480"/>
                    <a:gd name="T1" fmla="*/ 96 h 96"/>
                    <a:gd name="T2" fmla="*/ 192 w 480"/>
                    <a:gd name="T3" fmla="*/ 0 h 96"/>
                    <a:gd name="T4" fmla="*/ 480 w 480"/>
                    <a:gd name="T5" fmla="*/ 96 h 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0" h="96">
                      <a:moveTo>
                        <a:pt x="0" y="96"/>
                      </a:moveTo>
                      <a:cubicBezTo>
                        <a:pt x="56" y="48"/>
                        <a:pt x="112" y="0"/>
                        <a:pt x="192" y="0"/>
                      </a:cubicBezTo>
                      <a:cubicBezTo>
                        <a:pt x="272" y="0"/>
                        <a:pt x="432" y="80"/>
                        <a:pt x="480" y="9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fol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5494" name="Group 21"/>
            <p:cNvGrpSpPr>
              <a:grpSpLocks/>
            </p:cNvGrpSpPr>
            <p:nvPr/>
          </p:nvGrpSpPr>
          <p:grpSpPr bwMode="auto">
            <a:xfrm>
              <a:off x="1973" y="1283"/>
              <a:ext cx="2804" cy="2147"/>
              <a:chOff x="1973" y="1787"/>
              <a:chExt cx="2804" cy="2147"/>
            </a:xfrm>
          </p:grpSpPr>
          <p:sp>
            <p:nvSpPr>
              <p:cNvPr id="575495" name="Rectangle 22"/>
              <p:cNvSpPr>
                <a:spLocks noChangeArrowheads="1"/>
              </p:cNvSpPr>
              <p:nvPr/>
            </p:nvSpPr>
            <p:spPr bwMode="auto">
              <a:xfrm>
                <a:off x="2864" y="3730"/>
                <a:ext cx="1270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(b)  G</a:t>
                </a:r>
                <a:r>
                  <a:rPr lang="zh-CN" altLang="en-US" sz="2000" b="1"/>
                  <a:t>的邻接链表</a:t>
                </a:r>
              </a:p>
            </p:txBody>
          </p:sp>
          <p:grpSp>
            <p:nvGrpSpPr>
              <p:cNvPr id="575496" name="Group 23"/>
              <p:cNvGrpSpPr>
                <a:grpSpLocks/>
              </p:cNvGrpSpPr>
              <p:nvPr/>
            </p:nvGrpSpPr>
            <p:grpSpPr bwMode="auto">
              <a:xfrm>
                <a:off x="1973" y="1787"/>
                <a:ext cx="2804" cy="1865"/>
                <a:chOff x="1973" y="1787"/>
                <a:chExt cx="2804" cy="1865"/>
              </a:xfrm>
            </p:grpSpPr>
            <p:sp>
              <p:nvSpPr>
                <p:cNvPr id="575497" name="Freeform 24"/>
                <p:cNvSpPr>
                  <a:spLocks/>
                </p:cNvSpPr>
                <p:nvPr/>
              </p:nvSpPr>
              <p:spPr bwMode="auto">
                <a:xfrm>
                  <a:off x="3424" y="2336"/>
                  <a:ext cx="1048" cy="56"/>
                </a:xfrm>
                <a:custGeom>
                  <a:avLst/>
                  <a:gdLst>
                    <a:gd name="T0" fmla="*/ 40 w 1048"/>
                    <a:gd name="T1" fmla="*/ 56 h 56"/>
                    <a:gd name="T2" fmla="*/ 136 w 1048"/>
                    <a:gd name="T3" fmla="*/ 8 h 56"/>
                    <a:gd name="T4" fmla="*/ 856 w 1048"/>
                    <a:gd name="T5" fmla="*/ 8 h 56"/>
                    <a:gd name="T6" fmla="*/ 1048 w 1048"/>
                    <a:gd name="T7" fmla="*/ 56 h 5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48" h="56">
                      <a:moveTo>
                        <a:pt x="40" y="56"/>
                      </a:moveTo>
                      <a:cubicBezTo>
                        <a:pt x="20" y="36"/>
                        <a:pt x="0" y="16"/>
                        <a:pt x="136" y="8"/>
                      </a:cubicBezTo>
                      <a:cubicBezTo>
                        <a:pt x="272" y="0"/>
                        <a:pt x="704" y="0"/>
                        <a:pt x="856" y="8"/>
                      </a:cubicBezTo>
                      <a:cubicBezTo>
                        <a:pt x="1008" y="16"/>
                        <a:pt x="1016" y="48"/>
                        <a:pt x="1048" y="5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498" name="Line 25"/>
                <p:cNvSpPr>
                  <a:spLocks noChangeShapeType="1"/>
                </p:cNvSpPr>
                <p:nvPr/>
              </p:nvSpPr>
              <p:spPr bwMode="auto">
                <a:xfrm>
                  <a:off x="3424" y="269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prstDash val="dash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499" name="Rectangle 26"/>
                <p:cNvSpPr>
                  <a:spLocks noChangeArrowheads="1"/>
                </p:cNvSpPr>
                <p:nvPr/>
              </p:nvSpPr>
              <p:spPr bwMode="auto">
                <a:xfrm>
                  <a:off x="2742" y="1804"/>
                  <a:ext cx="226" cy="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0</a:t>
                  </a:r>
                </a:p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1</a:t>
                  </a:r>
                </a:p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2</a:t>
                  </a:r>
                </a:p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3</a:t>
                  </a:r>
                </a:p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4</a:t>
                  </a:r>
                </a:p>
              </p:txBody>
            </p:sp>
            <p:sp>
              <p:nvSpPr>
                <p:cNvPr id="575500" name="Rectangle 27"/>
                <p:cNvSpPr>
                  <a:spLocks noChangeArrowheads="1"/>
                </p:cNvSpPr>
                <p:nvPr/>
              </p:nvSpPr>
              <p:spPr bwMode="auto">
                <a:xfrm>
                  <a:off x="1973" y="3408"/>
                  <a:ext cx="99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MAX_VEX-1</a:t>
                  </a:r>
                </a:p>
              </p:txBody>
            </p:sp>
            <p:grpSp>
              <p:nvGrpSpPr>
                <p:cNvPr id="575501" name="Group 28"/>
                <p:cNvGrpSpPr>
                  <a:grpSpLocks/>
                </p:cNvGrpSpPr>
                <p:nvPr/>
              </p:nvGrpSpPr>
              <p:grpSpPr bwMode="auto">
                <a:xfrm>
                  <a:off x="2971" y="1811"/>
                  <a:ext cx="590" cy="1841"/>
                  <a:chOff x="1973" y="518"/>
                  <a:chExt cx="590" cy="1841"/>
                </a:xfrm>
              </p:grpSpPr>
              <p:grpSp>
                <p:nvGrpSpPr>
                  <p:cNvPr id="575540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973" y="518"/>
                    <a:ext cx="590" cy="262"/>
                    <a:chOff x="476" y="2750"/>
                    <a:chExt cx="544" cy="226"/>
                  </a:xfrm>
                </p:grpSpPr>
                <p:sp>
                  <p:nvSpPr>
                    <p:cNvPr id="57555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" y="275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1</a:t>
                      </a:r>
                      <a:r>
                        <a:rPr lang="en-US" altLang="zh-CN" b="1"/>
                        <a:t>       </a:t>
                      </a:r>
                    </a:p>
                  </p:txBody>
                </p:sp>
                <p:sp>
                  <p:nvSpPr>
                    <p:cNvPr id="575560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9" y="275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75541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973" y="781"/>
                    <a:ext cx="590" cy="263"/>
                    <a:chOff x="476" y="2750"/>
                    <a:chExt cx="544" cy="226"/>
                  </a:xfrm>
                </p:grpSpPr>
                <p:sp>
                  <p:nvSpPr>
                    <p:cNvPr id="575557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" y="275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2</a:t>
                      </a:r>
                      <a:endParaRPr lang="en-US" altLang="zh-CN" b="1"/>
                    </a:p>
                  </p:txBody>
                </p:sp>
                <p:sp>
                  <p:nvSpPr>
                    <p:cNvPr id="575558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9" y="275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75542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73" y="1045"/>
                    <a:ext cx="590" cy="262"/>
                    <a:chOff x="476" y="2750"/>
                    <a:chExt cx="544" cy="226"/>
                  </a:xfrm>
                </p:grpSpPr>
                <p:sp>
                  <p:nvSpPr>
                    <p:cNvPr id="575555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" y="275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3</a:t>
                      </a:r>
                      <a:r>
                        <a:rPr lang="en-US" altLang="zh-CN" b="1"/>
                        <a:t>       </a:t>
                      </a:r>
                    </a:p>
                  </p:txBody>
                </p:sp>
                <p:sp>
                  <p:nvSpPr>
                    <p:cNvPr id="575556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9" y="275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75543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973" y="1308"/>
                    <a:ext cx="590" cy="262"/>
                    <a:chOff x="476" y="2750"/>
                    <a:chExt cx="544" cy="226"/>
                  </a:xfrm>
                </p:grpSpPr>
                <p:sp>
                  <p:nvSpPr>
                    <p:cNvPr id="575553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" y="275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4</a:t>
                      </a:r>
                      <a:endParaRPr lang="en-US" altLang="zh-CN" b="1"/>
                    </a:p>
                  </p:txBody>
                </p:sp>
                <p:sp>
                  <p:nvSpPr>
                    <p:cNvPr id="575554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9" y="275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75544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973" y="1835"/>
                    <a:ext cx="590" cy="262"/>
                    <a:chOff x="476" y="2750"/>
                    <a:chExt cx="544" cy="226"/>
                  </a:xfrm>
                </p:grpSpPr>
                <p:sp>
                  <p:nvSpPr>
                    <p:cNvPr id="575551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" y="275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b="1">
                          <a:latin typeface="宋体" panose="02010600030101010101" pitchFamily="2" charset="-122"/>
                        </a:rPr>
                        <a:t>┇</a:t>
                      </a:r>
                      <a:r>
                        <a:rPr lang="zh-CN" altLang="en-US" b="1"/>
                        <a:t> ┇ </a:t>
                      </a:r>
                    </a:p>
                  </p:txBody>
                </p:sp>
                <p:sp>
                  <p:nvSpPr>
                    <p:cNvPr id="575552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9" y="275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75545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973" y="2097"/>
                    <a:ext cx="590" cy="262"/>
                    <a:chOff x="1565" y="3884"/>
                    <a:chExt cx="544" cy="226"/>
                  </a:xfrm>
                </p:grpSpPr>
                <p:sp>
                  <p:nvSpPr>
                    <p:cNvPr id="575549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3884"/>
                      <a:ext cx="544" cy="22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57555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58" y="3884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75546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973" y="1571"/>
                    <a:ext cx="590" cy="263"/>
                    <a:chOff x="476" y="2750"/>
                    <a:chExt cx="544" cy="226"/>
                  </a:xfrm>
                </p:grpSpPr>
                <p:sp>
                  <p:nvSpPr>
                    <p:cNvPr id="575547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" y="2750"/>
                      <a:ext cx="544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5</a:t>
                      </a:r>
                      <a:r>
                        <a:rPr lang="en-US" altLang="zh-CN" b="1"/>
                        <a:t>       </a:t>
                      </a:r>
                    </a:p>
                  </p:txBody>
                </p:sp>
                <p:sp>
                  <p:nvSpPr>
                    <p:cNvPr id="57554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9" y="275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75502" name="Group 50"/>
                <p:cNvGrpSpPr>
                  <a:grpSpLocks/>
                </p:cNvGrpSpPr>
                <p:nvPr/>
              </p:nvGrpSpPr>
              <p:grpSpPr bwMode="auto">
                <a:xfrm>
                  <a:off x="3424" y="1787"/>
                  <a:ext cx="1353" cy="235"/>
                  <a:chOff x="2925" y="2081"/>
                  <a:chExt cx="1353" cy="235"/>
                </a:xfrm>
              </p:grpSpPr>
              <p:grpSp>
                <p:nvGrpSpPr>
                  <p:cNvPr id="57553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200" y="2081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75538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2</a:t>
                      </a:r>
                    </a:p>
                  </p:txBody>
                </p:sp>
                <p:sp>
                  <p:nvSpPr>
                    <p:cNvPr id="575539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75533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822" y="2090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75536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1 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75537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553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2210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53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550" y="2205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5503" name="Group 59"/>
                <p:cNvGrpSpPr>
                  <a:grpSpLocks/>
                </p:cNvGrpSpPr>
                <p:nvPr/>
              </p:nvGrpSpPr>
              <p:grpSpPr bwMode="auto">
                <a:xfrm>
                  <a:off x="3424" y="2068"/>
                  <a:ext cx="1353" cy="235"/>
                  <a:chOff x="2426" y="791"/>
                  <a:chExt cx="1353" cy="235"/>
                </a:xfrm>
              </p:grpSpPr>
              <p:grpSp>
                <p:nvGrpSpPr>
                  <p:cNvPr id="57552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701" y="791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75530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2</a:t>
                      </a:r>
                    </a:p>
                  </p:txBody>
                </p:sp>
                <p:sp>
                  <p:nvSpPr>
                    <p:cNvPr id="575531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75525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3323" y="800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75528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0 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7552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552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920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527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051" y="915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5504" name="Group 68"/>
                <p:cNvGrpSpPr>
                  <a:grpSpLocks/>
                </p:cNvGrpSpPr>
                <p:nvPr/>
              </p:nvGrpSpPr>
              <p:grpSpPr bwMode="auto">
                <a:xfrm>
                  <a:off x="3424" y="2356"/>
                  <a:ext cx="1340" cy="235"/>
                  <a:chOff x="2925" y="2650"/>
                  <a:chExt cx="1340" cy="235"/>
                </a:xfrm>
              </p:grpSpPr>
              <p:grpSp>
                <p:nvGrpSpPr>
                  <p:cNvPr id="575516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3200" y="2650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75522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0</a:t>
                      </a:r>
                    </a:p>
                  </p:txBody>
                </p:sp>
                <p:sp>
                  <p:nvSpPr>
                    <p:cNvPr id="575523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551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2773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5518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809" y="2659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75520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1 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7552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551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528" y="2774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5505" name="Group 77"/>
                <p:cNvGrpSpPr>
                  <a:grpSpLocks/>
                </p:cNvGrpSpPr>
                <p:nvPr/>
              </p:nvGrpSpPr>
              <p:grpSpPr bwMode="auto">
                <a:xfrm>
                  <a:off x="3424" y="2651"/>
                  <a:ext cx="729" cy="226"/>
                  <a:chOff x="2925" y="2945"/>
                  <a:chExt cx="729" cy="226"/>
                </a:xfrm>
              </p:grpSpPr>
              <p:grpSp>
                <p:nvGrpSpPr>
                  <p:cNvPr id="575512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3198" y="2945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75514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4 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75515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551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3060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5506" name="Group 82"/>
                <p:cNvGrpSpPr>
                  <a:grpSpLocks/>
                </p:cNvGrpSpPr>
                <p:nvPr/>
              </p:nvGrpSpPr>
              <p:grpSpPr bwMode="auto">
                <a:xfrm>
                  <a:off x="3424" y="2923"/>
                  <a:ext cx="729" cy="226"/>
                  <a:chOff x="2925" y="3217"/>
                  <a:chExt cx="729" cy="226"/>
                </a:xfrm>
              </p:grpSpPr>
              <p:grpSp>
                <p:nvGrpSpPr>
                  <p:cNvPr id="575508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198" y="3217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75510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3 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75511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5509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3321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75507" name="Line 87"/>
                <p:cNvSpPr>
                  <a:spLocks noChangeShapeType="1"/>
                </p:cNvSpPr>
                <p:nvPr/>
              </p:nvSpPr>
              <p:spPr bwMode="auto">
                <a:xfrm>
                  <a:off x="3424" y="186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prstDash val="dash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75491" name="Rectangle 88"/>
          <p:cNvSpPr>
            <a:spLocks noGrp="1" noChangeArrowheads="1"/>
          </p:cNvSpPr>
          <p:nvPr>
            <p:ph type="body" idx="1"/>
          </p:nvPr>
        </p:nvSpPr>
        <p:spPr>
          <a:xfrm>
            <a:off x="1238251" y="260350"/>
            <a:ext cx="9250364" cy="1389066"/>
          </a:xfrm>
          <a:noFill/>
        </p:spPr>
        <p:txBody>
          <a:bodyPr>
            <a:normAutofit/>
          </a:bodyPr>
          <a:lstStyle/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/>
              <a:t>图</a:t>
            </a:r>
            <a:r>
              <a:rPr lang="en-US" altLang="zh-CN" sz="2800" b="1" dirty="0"/>
              <a:t>7-17</a:t>
            </a:r>
            <a:r>
              <a:rPr lang="zh-CN" altLang="en-US" sz="2800" b="1" dirty="0"/>
              <a:t>是无向图的深度优先搜索遍历示例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红色箭头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/>
              <a:t>某种</a:t>
            </a:r>
            <a:r>
              <a:rPr lang="en-US" altLang="zh-CN" sz="2800" b="1" dirty="0"/>
              <a:t>DFS</a:t>
            </a:r>
            <a:r>
              <a:rPr lang="zh-CN" altLang="en-US" sz="2800" b="1" dirty="0"/>
              <a:t>次序是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1</a:t>
            </a:r>
            <a:r>
              <a:rPr lang="en-US" altLang="zh-CN" sz="2800" b="1" dirty="0" smtClean="0">
                <a:ea typeface="Arial Unicode MS" pitchFamily="34" charset="-122"/>
              </a:rPr>
              <a:t>→</a:t>
            </a:r>
            <a:r>
              <a:rPr lang="en-US" altLang="zh-CN" sz="2800" b="1" baseline="-18000" dirty="0" smtClean="0"/>
              <a:t> 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3 </a:t>
            </a:r>
            <a:r>
              <a:rPr lang="en-US" altLang="zh-CN" sz="2800" b="1" dirty="0" smtClean="0">
                <a:ea typeface="Arial Unicode MS" pitchFamily="34" charset="-122"/>
              </a:rPr>
              <a:t>→</a:t>
            </a:r>
            <a:r>
              <a:rPr lang="en-US" altLang="zh-CN" sz="2800" b="1" baseline="-18000" dirty="0" smtClean="0"/>
              <a:t> 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2 </a:t>
            </a:r>
            <a:r>
              <a:rPr lang="en-US" altLang="zh-CN" sz="2800" b="1" dirty="0" smtClean="0">
                <a:ea typeface="Arial Unicode MS" pitchFamily="34" charset="-122"/>
              </a:rPr>
              <a:t>→</a:t>
            </a:r>
            <a:r>
              <a:rPr lang="en-US" altLang="zh-CN" sz="2800" b="1" baseline="-18000" dirty="0" smtClean="0"/>
              <a:t> 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4 </a:t>
            </a:r>
            <a:r>
              <a:rPr lang="en-US" altLang="zh-CN" sz="2800" b="1" dirty="0" smtClean="0">
                <a:ea typeface="Arial Unicode MS" pitchFamily="34" charset="-122"/>
              </a:rPr>
              <a:t>→</a:t>
            </a:r>
            <a:r>
              <a:rPr lang="en-US" altLang="zh-CN" sz="2800" b="1" baseline="-18000" dirty="0" smtClean="0"/>
              <a:t> 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5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34988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4850" y="260349"/>
            <a:ext cx="10991849" cy="484690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2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算法实现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从算法步骤描述可以知道深度优先搜索时一</a:t>
            </a:r>
            <a:r>
              <a:rPr lang="zh-CN" altLang="en-US" b="1" dirty="0">
                <a:latin typeface="宋体" panose="02010600030101010101" pitchFamily="2" charset="-122"/>
              </a:rPr>
              <a:t>个递归过程</a:t>
            </a:r>
            <a:r>
              <a:rPr lang="zh-CN" altLang="en-US" b="1" dirty="0" smtClean="0">
                <a:latin typeface="宋体" panose="02010600030101010101" pitchFamily="2" charset="-122"/>
              </a:rPr>
              <a:t>。即先</a:t>
            </a:r>
            <a:r>
              <a:rPr lang="zh-CN" altLang="en-US" b="1" dirty="0">
                <a:latin typeface="宋体" panose="02010600030101010101" pitchFamily="2" charset="-122"/>
              </a:rPr>
              <a:t>设计一个从某个顶点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编号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0</a:t>
            </a:r>
            <a:r>
              <a:rPr lang="zh-CN" altLang="en-US" b="1" dirty="0"/>
              <a:t>开始</a:t>
            </a:r>
            <a:r>
              <a:rPr lang="zh-CN" altLang="en-US" b="1" dirty="0">
                <a:latin typeface="宋体" panose="02010600030101010101" pitchFamily="2" charset="-122"/>
              </a:rPr>
              <a:t>深度优先</a:t>
            </a:r>
            <a:r>
              <a:rPr lang="zh-CN" altLang="en-US" b="1" dirty="0"/>
              <a:t>搜索的</a:t>
            </a:r>
            <a:r>
              <a:rPr lang="zh-CN" altLang="en-US" b="1" dirty="0" smtClean="0"/>
              <a:t>函数</a:t>
            </a:r>
            <a:r>
              <a:rPr lang="zh-CN" altLang="en-US" b="1" dirty="0" smtClean="0">
                <a:latin typeface="宋体" panose="02010600030101010101" pitchFamily="2" charset="-122"/>
              </a:rPr>
              <a:t>；在</a:t>
            </a:r>
            <a:r>
              <a:rPr lang="zh-CN" altLang="en-US" b="1" dirty="0">
                <a:latin typeface="宋体" panose="02010600030101010101" pitchFamily="2" charset="-122"/>
              </a:rPr>
              <a:t>遍历整个图时，可以对图中的每一个未访问的顶点执行所定义的函数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数据类型定义：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err="1"/>
              <a:t>typedef</a:t>
            </a:r>
            <a:r>
              <a:rPr lang="en-US" altLang="zh-CN" b="1" dirty="0"/>
              <a:t>  </a:t>
            </a:r>
            <a:r>
              <a:rPr lang="en-US" altLang="zh-CN" b="1" dirty="0" err="1"/>
              <a:t>emnu</a:t>
            </a:r>
            <a:r>
              <a:rPr lang="en-US" altLang="zh-CN" b="1" dirty="0"/>
              <a:t> {FALSE , TRUE} BOOLEAN </a:t>
            </a:r>
            <a:r>
              <a:rPr lang="en-US" altLang="zh-CN" b="1" dirty="0" smtClean="0"/>
              <a:t>; </a:t>
            </a:r>
          </a:p>
          <a:p>
            <a:r>
              <a:rPr lang="en-US" altLang="zh-CN" dirty="0"/>
              <a:t>Boolean visited[MAX];      ∥</a:t>
            </a:r>
            <a:r>
              <a:rPr lang="zh-CN" altLang="zh-CN" dirty="0"/>
              <a:t>访间标志数组回</a:t>
            </a:r>
          </a:p>
          <a:p>
            <a:r>
              <a:rPr lang="en-US" altLang="zh-CN" dirty="0" smtClean="0"/>
              <a:t>Status</a:t>
            </a:r>
            <a:r>
              <a:rPr lang="en-US" altLang="zh-CN" dirty="0"/>
              <a:t>(</a:t>
            </a:r>
            <a:r>
              <a:rPr lang="zh-CN" altLang="zh-CN" dirty="0"/>
              <a:t>＊</a:t>
            </a:r>
            <a:r>
              <a:rPr lang="en-US" altLang="zh-CN" dirty="0"/>
              <a:t> </a:t>
            </a:r>
            <a:r>
              <a:rPr lang="en-US" altLang="zh-CN" dirty="0" err="1"/>
              <a:t>VisitFunc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 v);   ∥</a:t>
            </a:r>
            <a:r>
              <a:rPr lang="zh-CN" altLang="zh-CN" dirty="0"/>
              <a:t>函数变量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303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602166" y="590550"/>
            <a:ext cx="11246934" cy="587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dirty="0"/>
              <a:t>void </a:t>
            </a:r>
            <a:r>
              <a:rPr lang="en-US" altLang="zh-CN" dirty="0" err="1"/>
              <a:t>DFSTraverse</a:t>
            </a:r>
            <a:r>
              <a:rPr lang="en-US" altLang="zh-CN" dirty="0"/>
              <a:t>(Graph G, Status(*Visit)(</a:t>
            </a:r>
            <a:r>
              <a:rPr lang="en-US" altLang="zh-CN" dirty="0" err="1"/>
              <a:t>int</a:t>
            </a:r>
            <a:r>
              <a:rPr lang="en-US" altLang="zh-CN" dirty="0"/>
              <a:t> v) {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</a:t>
            </a:r>
            <a:r>
              <a:rPr lang="zh-CN" altLang="zh-CN" dirty="0" smtClean="0"/>
              <a:t>∥</a:t>
            </a:r>
            <a:r>
              <a:rPr lang="zh-CN" altLang="zh-CN" dirty="0"/>
              <a:t>对图</a:t>
            </a:r>
            <a:r>
              <a:rPr lang="en-US" altLang="zh-CN" dirty="0"/>
              <a:t>G</a:t>
            </a:r>
            <a:r>
              <a:rPr lang="zh-CN" altLang="zh-CN" dirty="0"/>
              <a:t>作深度优先遍历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/>
              <a:t>Visitfunc</a:t>
            </a:r>
            <a:r>
              <a:rPr lang="en-US" altLang="zh-CN" dirty="0"/>
              <a:t> = Visit;  </a:t>
            </a:r>
            <a:r>
              <a:rPr lang="en-US" altLang="zh-CN" dirty="0" smtClean="0"/>
              <a:t>       </a:t>
            </a:r>
            <a:r>
              <a:rPr lang="en-US" altLang="zh-CN" dirty="0"/>
              <a:t>// </a:t>
            </a:r>
            <a:r>
              <a:rPr lang="zh-CN" altLang="zh-CN" dirty="0"/>
              <a:t>使用全局变量</a:t>
            </a:r>
            <a:r>
              <a:rPr lang="en-US" altLang="zh-CN" dirty="0" err="1"/>
              <a:t>VisitFunc</a:t>
            </a:r>
            <a:r>
              <a:rPr lang="zh-CN" altLang="zh-CN" dirty="0"/>
              <a:t>，时</a:t>
            </a:r>
            <a:r>
              <a:rPr lang="en-US" altLang="zh-CN" dirty="0"/>
              <a:t>DFS</a:t>
            </a:r>
            <a:r>
              <a:rPr lang="zh-CN" altLang="zh-CN" dirty="0"/>
              <a:t>不必设函数指针参数</a:t>
            </a:r>
          </a:p>
          <a:p>
            <a:r>
              <a:rPr lang="en-US" altLang="zh-CN" dirty="0" smtClean="0"/>
              <a:t>     for(v=0</a:t>
            </a:r>
            <a:r>
              <a:rPr lang="en-US" altLang="zh-CN" dirty="0"/>
              <a:t>; v&lt;</a:t>
            </a:r>
            <a:r>
              <a:rPr lang="en-US" altLang="zh-CN" dirty="0" err="1"/>
              <a:t>G.vexnum</a:t>
            </a:r>
            <a:r>
              <a:rPr lang="en-US" altLang="zh-CN" dirty="0"/>
              <a:t>; ++v)  </a:t>
            </a:r>
            <a:endParaRPr lang="en-US" altLang="zh-CN" dirty="0" smtClean="0"/>
          </a:p>
          <a:p>
            <a:r>
              <a:rPr lang="en-US" altLang="zh-CN" dirty="0" smtClean="0"/>
              <a:t>          visited[v</a:t>
            </a:r>
            <a:r>
              <a:rPr lang="en-US" altLang="zh-CN" dirty="0"/>
              <a:t>]</a:t>
            </a:r>
            <a:r>
              <a:rPr lang="zh-CN" altLang="zh-CN" dirty="0"/>
              <a:t>＝</a:t>
            </a:r>
            <a:r>
              <a:rPr lang="en-US" altLang="zh-CN" dirty="0"/>
              <a:t>FALSE; ∥</a:t>
            </a:r>
            <a:r>
              <a:rPr lang="zh-CN" altLang="zh-CN" dirty="0"/>
              <a:t>访问标志数组初始化</a:t>
            </a:r>
          </a:p>
          <a:p>
            <a:r>
              <a:rPr lang="en-US" altLang="zh-CN" dirty="0" smtClean="0"/>
              <a:t>     for(v=0</a:t>
            </a:r>
            <a:r>
              <a:rPr lang="en-US" altLang="zh-CN" dirty="0"/>
              <a:t>; v&lt;</a:t>
            </a:r>
            <a:r>
              <a:rPr lang="en-US" altLang="zh-CN" dirty="0" err="1"/>
              <a:t>G.vexnum</a:t>
            </a:r>
            <a:r>
              <a:rPr lang="en-US" altLang="zh-CN" dirty="0"/>
              <a:t>: ++v) </a:t>
            </a:r>
            <a:endParaRPr lang="zh-CN" altLang="zh-CN" dirty="0"/>
          </a:p>
          <a:p>
            <a:r>
              <a:rPr lang="en-US" altLang="zh-CN" dirty="0" smtClean="0"/>
              <a:t>          if</a:t>
            </a:r>
            <a:r>
              <a:rPr lang="en-US" altLang="zh-CN" dirty="0"/>
              <a:t>(!visited v])  DFS(G, v);   ∥</a:t>
            </a:r>
            <a:r>
              <a:rPr lang="zh-CN" altLang="zh-CN" dirty="0"/>
              <a:t>对尚未访问的顶点调用</a:t>
            </a:r>
            <a:r>
              <a:rPr lang="en-US" altLang="zh-CN" dirty="0"/>
              <a:t>DFS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           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7.4</a:t>
            </a:r>
          </a:p>
          <a:p>
            <a:r>
              <a:rPr lang="en-US" altLang="zh-CN" dirty="0" smtClean="0"/>
              <a:t> void </a:t>
            </a:r>
            <a:r>
              <a:rPr lang="en-US" altLang="zh-CN" dirty="0"/>
              <a:t>DFS(Graph G, </a:t>
            </a:r>
            <a:r>
              <a:rPr lang="en-US" altLang="zh-CN" dirty="0" err="1"/>
              <a:t>int</a:t>
            </a:r>
            <a:r>
              <a:rPr lang="en-US" altLang="zh-CN" dirty="0"/>
              <a:t> v</a:t>
            </a:r>
            <a:r>
              <a:rPr lang="en-US" altLang="zh-CN" dirty="0" smtClean="0"/>
              <a:t>)(                </a:t>
            </a:r>
            <a:r>
              <a:rPr lang="zh-CN" altLang="zh-CN" dirty="0"/>
              <a:t>∥从第个顶点出发递归地深度优先遍历图</a:t>
            </a:r>
            <a:r>
              <a:rPr lang="en-US" altLang="zh-CN" dirty="0"/>
              <a:t>G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visitedl</a:t>
            </a:r>
            <a:r>
              <a:rPr lang="en-US" altLang="zh-CN" dirty="0" smtClean="0"/>
              <a:t> </a:t>
            </a:r>
            <a:r>
              <a:rPr lang="en-US" altLang="zh-CN" dirty="0"/>
              <a:t>v]</a:t>
            </a:r>
            <a:r>
              <a:rPr lang="zh-CN" altLang="zh-CN" dirty="0"/>
              <a:t>＝</a:t>
            </a:r>
            <a:r>
              <a:rPr lang="en-US" altLang="zh-CN" dirty="0"/>
              <a:t>TRUE: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VisitFunc</a:t>
            </a:r>
            <a:r>
              <a:rPr lang="en-US" altLang="zh-CN" dirty="0" smtClean="0"/>
              <a:t>(v);                               ∥</a:t>
            </a:r>
            <a:r>
              <a:rPr lang="zh-CN" altLang="zh-CN" dirty="0"/>
              <a:t>访问第个顶点 </a:t>
            </a:r>
          </a:p>
          <a:p>
            <a:r>
              <a:rPr lang="en-US" altLang="zh-CN" dirty="0" smtClean="0"/>
              <a:t>       for(w</a:t>
            </a:r>
            <a:r>
              <a:rPr lang="zh-CN" altLang="zh-CN" dirty="0"/>
              <a:t>＝</a:t>
            </a:r>
            <a:r>
              <a:rPr lang="en-US" altLang="zh-CN" dirty="0" err="1"/>
              <a:t>FirstAdjVex</a:t>
            </a:r>
            <a:r>
              <a:rPr lang="en-US" altLang="zh-CN" dirty="0"/>
              <a:t>(G, v); w&gt;=0; w</a:t>
            </a:r>
            <a:r>
              <a:rPr lang="zh-CN" altLang="zh-CN" dirty="0"/>
              <a:t>＝</a:t>
            </a:r>
            <a:r>
              <a:rPr lang="en-US" altLang="zh-CN" dirty="0" err="1"/>
              <a:t>NextAdjVex</a:t>
            </a:r>
            <a:r>
              <a:rPr lang="en-US" altLang="zh-CN" dirty="0"/>
              <a:t>(G, v, w))</a:t>
            </a:r>
            <a:endParaRPr lang="zh-CN" altLang="zh-CN" dirty="0"/>
          </a:p>
          <a:p>
            <a:r>
              <a:rPr lang="en-US" altLang="zh-CN" dirty="0" smtClean="0"/>
              <a:t>             if </a:t>
            </a:r>
            <a:r>
              <a:rPr lang="en-US" altLang="zh-CN" dirty="0"/>
              <a:t>(! Visited[w])  DES(G, w)</a:t>
            </a:r>
            <a:r>
              <a:rPr lang="zh-CN" altLang="zh-CN" dirty="0"/>
              <a:t>； </a:t>
            </a:r>
            <a:r>
              <a:rPr lang="en-US" altLang="zh-CN" dirty="0" smtClean="0"/>
              <a:t> </a:t>
            </a:r>
            <a:r>
              <a:rPr lang="en-US" altLang="zh-CN" dirty="0"/>
              <a:t>∥</a:t>
            </a:r>
            <a:r>
              <a:rPr lang="zh-CN" altLang="zh-CN" dirty="0"/>
              <a:t>对</a:t>
            </a:r>
            <a:r>
              <a:rPr lang="en-US" altLang="zh-CN" dirty="0"/>
              <a:t>v</a:t>
            </a:r>
            <a:r>
              <a:rPr lang="zh-CN" altLang="zh-CN" dirty="0"/>
              <a:t>的尚未访问的邻接顶点</a:t>
            </a:r>
            <a:r>
              <a:rPr lang="en-US" altLang="zh-CN" dirty="0"/>
              <a:t>w</a:t>
            </a:r>
            <a:r>
              <a:rPr lang="zh-CN" altLang="zh-CN" dirty="0"/>
              <a:t>递归调用</a:t>
            </a:r>
            <a:r>
              <a:rPr lang="en-US" altLang="zh-CN" dirty="0"/>
              <a:t>DFS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7.5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0774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58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3600" b="1" dirty="0" smtClean="0">
                <a:solidFill>
                  <a:schemeClr val="tx2"/>
                </a:solidFill>
              </a:rPr>
              <a:t>3 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</a:rPr>
              <a:t>算法分析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 smtClean="0"/>
              <a:t>          </a:t>
            </a:r>
            <a:r>
              <a:rPr lang="zh-CN" altLang="en-US" b="1" dirty="0"/>
              <a:t>遍历时，对图的每个顶点至多调用一次</a:t>
            </a:r>
            <a:r>
              <a:rPr lang="en-US" altLang="zh-CN" b="1" dirty="0"/>
              <a:t>DFS</a:t>
            </a:r>
            <a:r>
              <a:rPr lang="zh-CN" altLang="en-US" b="1" dirty="0"/>
              <a:t>函数。其实质就是对每个顶点查找邻接顶点的过程，取决于存储结构。当图有</a:t>
            </a:r>
            <a:r>
              <a:rPr lang="en-US" altLang="zh-CN" b="1" dirty="0"/>
              <a:t>e</a:t>
            </a:r>
            <a:r>
              <a:rPr lang="zh-CN" altLang="en-US" b="1" dirty="0"/>
              <a:t>条边，其时间复杂度为</a:t>
            </a:r>
            <a:r>
              <a:rPr lang="en-US" altLang="zh-CN" b="1" dirty="0"/>
              <a:t>O(e)</a:t>
            </a:r>
            <a:r>
              <a:rPr lang="zh-CN" altLang="en-US" b="1" dirty="0"/>
              <a:t>，总时间复杂度为</a:t>
            </a:r>
            <a:r>
              <a:rPr lang="en-US" altLang="zh-CN" b="1" dirty="0"/>
              <a:t>O(</a:t>
            </a:r>
            <a:r>
              <a:rPr lang="en-US" altLang="zh-CN" b="1" dirty="0" err="1"/>
              <a:t>n+e</a:t>
            </a:r>
            <a:r>
              <a:rPr lang="en-US" altLang="zh-CN" b="1" dirty="0"/>
              <a:t>) </a:t>
            </a:r>
            <a:r>
              <a:rPr lang="zh-CN" altLang="en-US" b="1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623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9988" y="366713"/>
            <a:ext cx="6248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7.3.2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广度优先搜索算法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52600"/>
            <a:ext cx="11201399" cy="4757739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广度优先搜索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accent1"/>
                </a:solidFill>
              </a:rPr>
              <a:t>B</a:t>
            </a:r>
            <a:r>
              <a:rPr lang="en-US" altLang="zh-CN" b="1" dirty="0" smtClean="0"/>
              <a:t>readth </a:t>
            </a:r>
            <a:r>
              <a:rPr lang="en-US" altLang="zh-CN" b="1" dirty="0" smtClean="0">
                <a:solidFill>
                  <a:schemeClr val="accent1"/>
                </a:solidFill>
              </a:rPr>
              <a:t>F</a:t>
            </a:r>
            <a:r>
              <a:rPr lang="en-US" altLang="zh-CN" b="1" dirty="0" smtClean="0"/>
              <a:t>irst </a:t>
            </a:r>
            <a:r>
              <a:rPr lang="en-US" altLang="zh-CN" b="1" dirty="0" smtClean="0">
                <a:solidFill>
                  <a:schemeClr val="accent1"/>
                </a:solidFill>
              </a:rPr>
              <a:t>S</a:t>
            </a:r>
            <a:r>
              <a:rPr lang="en-US" altLang="zh-CN" b="1" dirty="0" smtClean="0"/>
              <a:t>earch--</a:t>
            </a:r>
            <a:r>
              <a:rPr lang="en-US" altLang="zh-CN" b="1" dirty="0" smtClean="0">
                <a:solidFill>
                  <a:schemeClr val="folHlink"/>
                </a:solidFill>
              </a:rPr>
              <a:t>BFS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遍历类似</a:t>
            </a:r>
            <a:r>
              <a:rPr lang="zh-CN" altLang="en-US" b="1" dirty="0" smtClean="0">
                <a:solidFill>
                  <a:schemeClr val="folHlink"/>
                </a:solidFill>
              </a:rPr>
              <a:t>树的按层次遍历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1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算法思想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设初始状态时图中的所有顶点未被访问，则：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⑴：</a:t>
            </a:r>
            <a:r>
              <a:rPr lang="zh-CN" altLang="en-US" b="1" dirty="0" smtClean="0"/>
              <a:t>从图中某个顶点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出发</a:t>
            </a:r>
            <a:r>
              <a:rPr lang="zh-CN" altLang="en-US" b="1" dirty="0" smtClean="0">
                <a:latin typeface="宋体" panose="02010600030101010101" pitchFamily="2" charset="-122"/>
              </a:rPr>
              <a:t>，访问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>
                <a:latin typeface="宋体" panose="02010600030101010101" pitchFamily="2" charset="-122"/>
              </a:rPr>
              <a:t>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⑵：访问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的所有相</a:t>
            </a:r>
            <a:r>
              <a:rPr lang="zh-CN" altLang="en-US" b="1" dirty="0" smtClean="0">
                <a:latin typeface="宋体" panose="02010600030101010101" pitchFamily="2" charset="-122"/>
              </a:rPr>
              <a:t>邻接且未被访问的所有顶点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i1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i2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im</a:t>
            </a:r>
            <a:r>
              <a:rPr lang="zh-CN" altLang="en-US" b="1" dirty="0" smtClean="0">
                <a:latin typeface="宋体" panose="02010600030101010101" pitchFamily="2" charset="-122"/>
              </a:rPr>
              <a:t>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⑶：以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i1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i2</a:t>
            </a:r>
            <a:r>
              <a:rPr lang="zh-CN" altLang="en-US" b="1" dirty="0" smtClean="0">
                <a:latin typeface="宋体" panose="02010600030101010101" pitchFamily="2" charset="-122"/>
              </a:rPr>
              <a:t>， </a:t>
            </a: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im</a:t>
            </a:r>
            <a:r>
              <a:rPr lang="zh-CN" altLang="en-US" b="1" dirty="0" smtClean="0"/>
              <a:t>的次序</a:t>
            </a:r>
            <a:r>
              <a:rPr lang="zh-CN" altLang="en-US" b="1" dirty="0" smtClean="0">
                <a:latin typeface="宋体" panose="02010600030101010101" pitchFamily="2" charset="-122"/>
              </a:rPr>
              <a:t>，以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ij</a:t>
            </a:r>
            <a:r>
              <a:rPr lang="en-US" altLang="zh-CN" b="1" dirty="0" smtClean="0"/>
              <a:t>(1</a:t>
            </a:r>
            <a:r>
              <a:rPr lang="en-US" altLang="zh-CN" b="1" dirty="0" smtClean="0">
                <a:ea typeface="Arial Unicode MS" pitchFamily="34" charset="-122"/>
              </a:rPr>
              <a:t>≦</a:t>
            </a:r>
            <a:r>
              <a:rPr lang="en-US" altLang="zh-CN" b="1" dirty="0" smtClean="0"/>
              <a:t>j</a:t>
            </a:r>
            <a:r>
              <a:rPr lang="en-US" altLang="zh-CN" b="1" dirty="0" smtClean="0">
                <a:ea typeface="Arial Unicode MS" pitchFamily="34" charset="-122"/>
              </a:rPr>
              <a:t>≦</a:t>
            </a:r>
            <a:r>
              <a:rPr lang="en-US" altLang="zh-CN" b="1" dirty="0" smtClean="0"/>
              <a:t>m)</a:t>
            </a:r>
            <a:r>
              <a:rPr lang="zh-CN" altLang="en-US" b="1" dirty="0" smtClean="0"/>
              <a:t>依此作为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 </a:t>
            </a:r>
            <a:r>
              <a:rPr lang="zh-CN" altLang="en-US" b="1" dirty="0" smtClean="0">
                <a:latin typeface="宋体" panose="02010600030101010101" pitchFamily="2" charset="-122"/>
              </a:rPr>
              <a:t>，转⑴； 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⑷：</a:t>
            </a:r>
            <a:r>
              <a:rPr lang="zh-CN" altLang="en-US" b="1" dirty="0" smtClean="0"/>
              <a:t>继续选取图中</a:t>
            </a:r>
            <a:r>
              <a:rPr lang="zh-CN" altLang="en-US" b="1" dirty="0" smtClean="0">
                <a:latin typeface="宋体" panose="02010600030101010101" pitchFamily="2" charset="-122"/>
              </a:rPr>
              <a:t>未被访问</a:t>
            </a:r>
            <a:r>
              <a:rPr lang="zh-CN" altLang="en-US" b="1" dirty="0" smtClean="0"/>
              <a:t>顶点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k</a:t>
            </a:r>
            <a:r>
              <a:rPr lang="zh-CN" altLang="en-US" b="1" dirty="0" smtClean="0"/>
              <a:t>作为起始顶点</a:t>
            </a:r>
            <a:r>
              <a:rPr lang="zh-CN" altLang="en-US" b="1" dirty="0" smtClean="0">
                <a:latin typeface="宋体" panose="02010600030101010101" pitchFamily="2" charset="-122"/>
              </a:rPr>
              <a:t>，转⑴，直到图中所有顶点都被访问为止。</a:t>
            </a:r>
          </a:p>
        </p:txBody>
      </p:sp>
    </p:spTree>
    <p:extLst>
      <p:ext uri="{BB962C8B-B14F-4D97-AF65-F5344CB8AC3E}">
        <p14:creationId xmlns:p14="http://schemas.microsoft.com/office/powerpoint/2010/main" val="212501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2165" y="802888"/>
            <a:ext cx="11128917" cy="58662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在无向图中，若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/>
              <a:t>&lt;</a:t>
            </a:r>
            <a:r>
              <a:rPr lang="en-US" altLang="zh-CN" b="1" dirty="0" err="1"/>
              <a:t>v,w</a:t>
            </a:r>
            <a:r>
              <a:rPr lang="en-US" altLang="zh-CN" b="1" dirty="0"/>
              <a:t>&gt;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E(G) </a:t>
            </a:r>
            <a:r>
              <a:rPr lang="zh-CN" altLang="en-US" b="1" dirty="0"/>
              <a:t>，有</a:t>
            </a:r>
            <a:r>
              <a:rPr lang="en-US" altLang="zh-CN" b="1" dirty="0"/>
              <a:t>&lt;</a:t>
            </a:r>
            <a:r>
              <a:rPr lang="en-US" altLang="zh-CN" b="1" dirty="0" err="1"/>
              <a:t>w,v</a:t>
            </a:r>
            <a:r>
              <a:rPr lang="en-US" altLang="zh-CN" b="1" dirty="0"/>
              <a:t>&gt;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E(G) </a:t>
            </a:r>
            <a:r>
              <a:rPr lang="zh-CN" altLang="en-US" b="1" dirty="0"/>
              <a:t>，即</a:t>
            </a:r>
            <a:r>
              <a:rPr lang="en-US" altLang="zh-CN" b="1" dirty="0"/>
              <a:t>E(G)</a:t>
            </a:r>
            <a:r>
              <a:rPr lang="zh-CN" altLang="en-US" b="1" dirty="0"/>
              <a:t>是对称，则用无序对</a:t>
            </a:r>
            <a:r>
              <a:rPr lang="en-US" altLang="zh-CN" b="1" dirty="0"/>
              <a:t>(</a:t>
            </a:r>
            <a:r>
              <a:rPr lang="en-US" altLang="zh-CN" b="1" dirty="0" err="1"/>
              <a:t>v,w</a:t>
            </a:r>
            <a:r>
              <a:rPr lang="en-US" altLang="zh-CN" b="1" dirty="0"/>
              <a:t>) </a:t>
            </a:r>
            <a:r>
              <a:rPr lang="zh-CN" altLang="en-US" b="1" dirty="0"/>
              <a:t>表示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w</a:t>
            </a:r>
            <a:r>
              <a:rPr lang="zh-CN" altLang="en-US" b="1" dirty="0"/>
              <a:t>之间的一条</a:t>
            </a:r>
            <a:r>
              <a:rPr lang="zh-CN" altLang="en-US" b="1" dirty="0">
                <a:solidFill>
                  <a:schemeClr val="folHlink"/>
                </a:solidFill>
              </a:rPr>
              <a:t>边</a:t>
            </a:r>
            <a:r>
              <a:rPr lang="en-US" altLang="zh-CN" b="1" dirty="0"/>
              <a:t>(Edge)</a:t>
            </a:r>
            <a:r>
              <a:rPr lang="zh-CN" altLang="en-US" b="1" dirty="0"/>
              <a:t>，因此</a:t>
            </a:r>
            <a:r>
              <a:rPr lang="en-US" altLang="zh-CN" b="1" dirty="0"/>
              <a:t>(</a:t>
            </a:r>
            <a:r>
              <a:rPr lang="en-US" altLang="zh-CN" b="1" dirty="0" err="1"/>
              <a:t>v,w</a:t>
            </a:r>
            <a:r>
              <a:rPr lang="en-US" altLang="zh-CN" b="1" dirty="0"/>
              <a:t>) </a:t>
            </a:r>
            <a:r>
              <a:rPr lang="zh-CN" altLang="en-US" b="1" dirty="0"/>
              <a:t>和</a:t>
            </a:r>
            <a:r>
              <a:rPr lang="en-US" altLang="zh-CN" b="1" dirty="0"/>
              <a:t>(</a:t>
            </a:r>
            <a:r>
              <a:rPr lang="en-US" altLang="zh-CN" b="1" dirty="0" err="1"/>
              <a:t>w,v</a:t>
            </a:r>
            <a:r>
              <a:rPr lang="en-US" altLang="zh-CN" b="1" dirty="0"/>
              <a:t>)</a:t>
            </a:r>
            <a:r>
              <a:rPr lang="zh-CN" altLang="en-US" b="1" dirty="0"/>
              <a:t>代表的是同一条边。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：设有有向图</a:t>
            </a:r>
            <a:r>
              <a:rPr lang="en-US" altLang="zh-CN" b="1" dirty="0"/>
              <a:t>G1</a:t>
            </a:r>
            <a:r>
              <a:rPr lang="zh-CN" altLang="en-US" b="1" dirty="0"/>
              <a:t>和无向图</a:t>
            </a:r>
            <a:r>
              <a:rPr lang="en-US" altLang="zh-CN" b="1" dirty="0"/>
              <a:t>G2</a:t>
            </a:r>
            <a:r>
              <a:rPr lang="zh-CN" altLang="en-US" b="1" dirty="0"/>
              <a:t>，形式化定义分别是：</a:t>
            </a:r>
          </a:p>
          <a:p>
            <a:pPr marL="444500" lvl="1" indent="0">
              <a:lnSpc>
                <a:spcPct val="110000"/>
              </a:lnSpc>
              <a:buNone/>
            </a:pPr>
            <a:r>
              <a:rPr lang="en-US" altLang="zh-CN" b="1" dirty="0" smtClean="0"/>
              <a:t>G1=(V1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E1)</a:t>
            </a:r>
          </a:p>
          <a:p>
            <a:pPr marL="444500" lvl="1" indent="0">
              <a:lnSpc>
                <a:spcPct val="110000"/>
              </a:lnSpc>
              <a:buNone/>
            </a:pPr>
            <a:r>
              <a:rPr lang="en-US" altLang="zh-CN" b="1" dirty="0" smtClean="0"/>
              <a:t>V1={</a:t>
            </a:r>
            <a:r>
              <a:rPr lang="en-US" altLang="zh-CN" b="1" dirty="0" err="1" smtClean="0"/>
              <a:t>a,b,c,d,e</a:t>
            </a:r>
            <a:r>
              <a:rPr lang="en-US" altLang="zh-CN" b="1" dirty="0" smtClean="0"/>
              <a:t>}</a:t>
            </a:r>
          </a:p>
          <a:p>
            <a:pPr marL="444500" lvl="1" indent="0">
              <a:lnSpc>
                <a:spcPct val="110000"/>
              </a:lnSpc>
              <a:buNone/>
            </a:pPr>
            <a:r>
              <a:rPr lang="en-US" altLang="zh-CN" b="1" dirty="0" smtClean="0"/>
              <a:t>E1={&lt;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&gt;,&lt;</a:t>
            </a:r>
            <a:r>
              <a:rPr lang="en-US" altLang="zh-CN" b="1" dirty="0" err="1" smtClean="0"/>
              <a:t>a,c</a:t>
            </a:r>
            <a:r>
              <a:rPr lang="en-US" altLang="zh-CN" b="1" dirty="0" smtClean="0"/>
              <a:t>&gt;, &lt;</a:t>
            </a:r>
            <a:r>
              <a:rPr lang="en-US" altLang="zh-CN" b="1" dirty="0" err="1" smtClean="0"/>
              <a:t>a,e</a:t>
            </a:r>
            <a:r>
              <a:rPr lang="en-US" altLang="zh-CN" b="1" dirty="0" smtClean="0"/>
              <a:t>&gt;,&lt;</a:t>
            </a:r>
            <a:r>
              <a:rPr lang="en-US" altLang="zh-CN" b="1" dirty="0" err="1" smtClean="0"/>
              <a:t>c,d</a:t>
            </a:r>
            <a:r>
              <a:rPr lang="en-US" altLang="zh-CN" b="1" dirty="0" smtClean="0"/>
              <a:t>&gt;,&lt;</a:t>
            </a:r>
            <a:r>
              <a:rPr lang="en-US" altLang="zh-CN" b="1" dirty="0" err="1" smtClean="0"/>
              <a:t>c,e</a:t>
            </a:r>
            <a:r>
              <a:rPr lang="en-US" altLang="zh-CN" b="1" dirty="0" smtClean="0"/>
              <a:t>&gt; ,&lt;</a:t>
            </a:r>
            <a:r>
              <a:rPr lang="en-US" altLang="zh-CN" b="1" dirty="0" err="1" smtClean="0"/>
              <a:t>d,a</a:t>
            </a:r>
            <a:r>
              <a:rPr lang="en-US" altLang="zh-CN" b="1" dirty="0" smtClean="0"/>
              <a:t>&gt;,&lt;</a:t>
            </a:r>
            <a:r>
              <a:rPr lang="en-US" altLang="zh-CN" b="1" dirty="0" err="1" smtClean="0"/>
              <a:t>d,b</a:t>
            </a:r>
            <a:r>
              <a:rPr lang="en-US" altLang="zh-CN" b="1" dirty="0" smtClean="0"/>
              <a:t>&gt;,&lt;</a:t>
            </a:r>
            <a:r>
              <a:rPr lang="en-US" altLang="zh-CN" b="1" dirty="0" err="1" smtClean="0"/>
              <a:t>e,d</a:t>
            </a:r>
            <a:r>
              <a:rPr lang="en-US" altLang="zh-CN" b="1" dirty="0" smtClean="0"/>
              <a:t>&gt;}</a:t>
            </a:r>
          </a:p>
          <a:p>
            <a:pPr marL="444500" lvl="1" indent="0">
              <a:lnSpc>
                <a:spcPct val="110000"/>
              </a:lnSpc>
              <a:buNone/>
            </a:pPr>
            <a:r>
              <a:rPr lang="en-US" altLang="zh-CN" b="1" dirty="0" smtClean="0"/>
              <a:t>G2=(V2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E2)</a:t>
            </a:r>
          </a:p>
          <a:p>
            <a:pPr marL="444500" lvl="1" indent="0">
              <a:lnSpc>
                <a:spcPct val="110000"/>
              </a:lnSpc>
              <a:buNone/>
            </a:pPr>
            <a:r>
              <a:rPr lang="en-US" altLang="zh-CN" b="1" dirty="0" smtClean="0"/>
              <a:t>V2={</a:t>
            </a:r>
            <a:r>
              <a:rPr lang="en-US" altLang="zh-CN" b="1" dirty="0" err="1" smtClean="0"/>
              <a:t>a,b,c,d</a:t>
            </a:r>
            <a:r>
              <a:rPr lang="en-US" altLang="zh-CN" b="1" dirty="0" smtClean="0"/>
              <a:t>}</a:t>
            </a:r>
          </a:p>
          <a:p>
            <a:pPr marL="444500" lvl="1" indent="0">
              <a:lnSpc>
                <a:spcPct val="110000"/>
              </a:lnSpc>
              <a:buNone/>
            </a:pPr>
            <a:r>
              <a:rPr lang="en-US" altLang="zh-CN" b="1" dirty="0" smtClean="0"/>
              <a:t>E2={(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), (</a:t>
            </a:r>
            <a:r>
              <a:rPr lang="en-US" altLang="zh-CN" b="1" dirty="0" err="1" smtClean="0"/>
              <a:t>a,c</a:t>
            </a:r>
            <a:r>
              <a:rPr lang="en-US" altLang="zh-CN" b="1" dirty="0" smtClean="0"/>
              <a:t>), (</a:t>
            </a:r>
            <a:r>
              <a:rPr lang="en-US" altLang="zh-CN" b="1" dirty="0" err="1" smtClean="0"/>
              <a:t>a,d</a:t>
            </a:r>
            <a:r>
              <a:rPr lang="en-US" altLang="zh-CN" b="1" dirty="0" smtClean="0"/>
              <a:t>), (</a:t>
            </a:r>
            <a:r>
              <a:rPr lang="en-US" altLang="zh-CN" b="1" dirty="0" err="1" smtClean="0"/>
              <a:t>b,d</a:t>
            </a:r>
            <a:r>
              <a:rPr lang="en-US" altLang="zh-CN" b="1" dirty="0" smtClean="0"/>
              <a:t>), (</a:t>
            </a:r>
            <a:r>
              <a:rPr lang="en-US" altLang="zh-CN" b="1" dirty="0" err="1" smtClean="0"/>
              <a:t>b,c</a:t>
            </a:r>
            <a:r>
              <a:rPr lang="en-US" altLang="zh-CN" b="1" dirty="0" smtClean="0"/>
              <a:t>), (</a:t>
            </a:r>
            <a:r>
              <a:rPr lang="en-US" altLang="zh-CN" b="1" dirty="0" err="1" smtClean="0"/>
              <a:t>c,d</a:t>
            </a:r>
            <a:r>
              <a:rPr lang="en-US" altLang="zh-CN" b="1" dirty="0" smtClean="0"/>
              <a:t>)}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    有向图和无向图</a:t>
            </a:r>
            <a:r>
              <a:rPr lang="zh-CN" altLang="en-US" b="1" dirty="0"/>
              <a:t>如图</a:t>
            </a:r>
            <a:r>
              <a:rPr lang="en-US" altLang="zh-CN" b="1" dirty="0"/>
              <a:t>7-1</a:t>
            </a:r>
            <a:r>
              <a:rPr lang="zh-CN" altLang="en-US" b="1" dirty="0"/>
              <a:t>所示。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302034" y="4407642"/>
            <a:ext cx="4451350" cy="2016125"/>
            <a:chOff x="370" y="117"/>
            <a:chExt cx="2804" cy="127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2109" y="119"/>
              <a:ext cx="1065" cy="952"/>
              <a:chOff x="2109" y="119"/>
              <a:chExt cx="1065" cy="952"/>
            </a:xfrm>
          </p:grpSpPr>
          <p:grpSp>
            <p:nvGrpSpPr>
              <p:cNvPr id="22" name="Group 5"/>
              <p:cNvGrpSpPr>
                <a:grpSpLocks/>
              </p:cNvGrpSpPr>
              <p:nvPr/>
            </p:nvGrpSpPr>
            <p:grpSpPr bwMode="auto">
              <a:xfrm>
                <a:off x="2205" y="119"/>
                <a:ext cx="816" cy="680"/>
                <a:chOff x="2679" y="3216"/>
                <a:chExt cx="826" cy="699"/>
              </a:xfrm>
            </p:grpSpPr>
            <p:sp>
              <p:nvSpPr>
                <p:cNvPr id="24" name="Oval 6"/>
                <p:cNvSpPr>
                  <a:spLocks noChangeArrowheads="1"/>
                </p:cNvSpPr>
                <p:nvPr/>
              </p:nvSpPr>
              <p:spPr bwMode="auto">
                <a:xfrm>
                  <a:off x="2679" y="3216"/>
                  <a:ext cx="249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25" name="Oval 7"/>
                <p:cNvSpPr>
                  <a:spLocks noChangeArrowheads="1"/>
                </p:cNvSpPr>
                <p:nvPr/>
              </p:nvSpPr>
              <p:spPr bwMode="auto">
                <a:xfrm>
                  <a:off x="2696" y="3688"/>
                  <a:ext cx="249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26" name="Oval 8"/>
                <p:cNvSpPr>
                  <a:spLocks noChangeArrowheads="1"/>
                </p:cNvSpPr>
                <p:nvPr/>
              </p:nvSpPr>
              <p:spPr bwMode="auto">
                <a:xfrm>
                  <a:off x="3256" y="3680"/>
                  <a:ext cx="249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27" name="Oval 9"/>
                <p:cNvSpPr>
                  <a:spLocks noChangeArrowheads="1"/>
                </p:cNvSpPr>
                <p:nvPr/>
              </p:nvSpPr>
              <p:spPr bwMode="auto">
                <a:xfrm>
                  <a:off x="3246" y="3216"/>
                  <a:ext cx="249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28" name="Line 10"/>
                <p:cNvSpPr>
                  <a:spLocks noChangeShapeType="1"/>
                </p:cNvSpPr>
                <p:nvPr/>
              </p:nvSpPr>
              <p:spPr bwMode="auto">
                <a:xfrm>
                  <a:off x="2816" y="3448"/>
                  <a:ext cx="0" cy="24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" name="Line 11"/>
                <p:cNvSpPr>
                  <a:spLocks noChangeShapeType="1"/>
                </p:cNvSpPr>
                <p:nvPr/>
              </p:nvSpPr>
              <p:spPr bwMode="auto">
                <a:xfrm>
                  <a:off x="3376" y="3440"/>
                  <a:ext cx="0" cy="24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" name="Line 12"/>
                <p:cNvSpPr>
                  <a:spLocks noChangeShapeType="1"/>
                </p:cNvSpPr>
                <p:nvPr/>
              </p:nvSpPr>
              <p:spPr bwMode="auto">
                <a:xfrm>
                  <a:off x="2896" y="3392"/>
                  <a:ext cx="38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" name="Line 13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3808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936" y="3400"/>
                  <a:ext cx="340" cy="3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2109" y="867"/>
                <a:ext cx="1065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(b)   </a:t>
                </a:r>
                <a:r>
                  <a:rPr lang="zh-CN" altLang="en-US" sz="2000" b="1"/>
                  <a:t>无向图</a:t>
                </a:r>
                <a:r>
                  <a:rPr lang="en-US" altLang="zh-CN" sz="2000" b="1"/>
                  <a:t>G2</a:t>
                </a:r>
                <a:r>
                  <a:rPr lang="en-US" altLang="zh-CN" sz="2000"/>
                  <a:t> </a:t>
                </a:r>
              </a:p>
            </p:txBody>
          </p:sp>
        </p:grp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429" y="1183"/>
              <a:ext cx="117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  </a:t>
              </a:r>
              <a:r>
                <a:rPr lang="zh-CN" altLang="en-US" sz="2000" b="1"/>
                <a:t>图的示例</a:t>
              </a: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70" y="117"/>
              <a:ext cx="1104" cy="1022"/>
              <a:chOff x="370" y="117"/>
              <a:chExt cx="1104" cy="1022"/>
            </a:xfrm>
          </p:grpSpPr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376" y="935"/>
                <a:ext cx="1065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(a)   </a:t>
                </a:r>
                <a:r>
                  <a:rPr lang="zh-CN" altLang="en-US" sz="2000" b="1"/>
                  <a:t>有向图</a:t>
                </a:r>
                <a:r>
                  <a:rPr lang="en-US" altLang="zh-CN" sz="2000" b="1"/>
                  <a:t>G1</a:t>
                </a:r>
                <a:r>
                  <a:rPr lang="en-US" altLang="zh-CN" sz="2000"/>
                  <a:t> </a:t>
                </a:r>
              </a:p>
            </p:txBody>
          </p: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370" y="117"/>
                <a:ext cx="1104" cy="773"/>
                <a:chOff x="4287" y="1759"/>
                <a:chExt cx="1104" cy="773"/>
              </a:xfrm>
            </p:grpSpPr>
            <p:sp>
              <p:nvSpPr>
                <p:cNvPr id="9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59"/>
                  <a:ext cx="247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10" name="Oval 22"/>
                <p:cNvSpPr>
                  <a:spLocks noChangeArrowheads="1"/>
                </p:cNvSpPr>
                <p:nvPr/>
              </p:nvSpPr>
              <p:spPr bwMode="auto">
                <a:xfrm>
                  <a:off x="4287" y="2306"/>
                  <a:ext cx="247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11" name="Oval 23"/>
                <p:cNvSpPr>
                  <a:spLocks noChangeArrowheads="1"/>
                </p:cNvSpPr>
                <p:nvPr/>
              </p:nvSpPr>
              <p:spPr bwMode="auto">
                <a:xfrm>
                  <a:off x="5145" y="1767"/>
                  <a:ext cx="246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12" name="Oval 24"/>
                <p:cNvSpPr>
                  <a:spLocks noChangeArrowheads="1"/>
                </p:cNvSpPr>
                <p:nvPr/>
              </p:nvSpPr>
              <p:spPr bwMode="auto">
                <a:xfrm>
                  <a:off x="5129" y="2301"/>
                  <a:ext cx="247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13" name="Oval 25"/>
                <p:cNvSpPr>
                  <a:spLocks noChangeArrowheads="1"/>
                </p:cNvSpPr>
                <p:nvPr/>
              </p:nvSpPr>
              <p:spPr bwMode="auto">
                <a:xfrm>
                  <a:off x="4716" y="2059"/>
                  <a:ext cx="247" cy="22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e</a:t>
                  </a:r>
                </a:p>
              </p:txBody>
            </p:sp>
            <p:sp>
              <p:nvSpPr>
                <p:cNvPr id="14" name="Line 26"/>
                <p:cNvSpPr>
                  <a:spLocks noChangeShapeType="1"/>
                </p:cNvSpPr>
                <p:nvPr/>
              </p:nvSpPr>
              <p:spPr bwMode="auto">
                <a:xfrm>
                  <a:off x="4399" y="1990"/>
                  <a:ext cx="0" cy="3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" name="Line 27"/>
                <p:cNvSpPr>
                  <a:spLocks noChangeShapeType="1"/>
                </p:cNvSpPr>
                <p:nvPr/>
              </p:nvSpPr>
              <p:spPr bwMode="auto">
                <a:xfrm>
                  <a:off x="5256" y="1990"/>
                  <a:ext cx="0" cy="3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" name="Line 28"/>
                <p:cNvSpPr>
                  <a:spLocks noChangeShapeType="1"/>
                </p:cNvSpPr>
                <p:nvPr/>
              </p:nvSpPr>
              <p:spPr bwMode="auto">
                <a:xfrm>
                  <a:off x="4526" y="1863"/>
                  <a:ext cx="6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" name="Line 29"/>
                <p:cNvSpPr>
                  <a:spLocks noChangeShapeType="1"/>
                </p:cNvSpPr>
                <p:nvPr/>
              </p:nvSpPr>
              <p:spPr bwMode="auto">
                <a:xfrm>
                  <a:off x="4494" y="1951"/>
                  <a:ext cx="247" cy="1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" name="Line 30"/>
                <p:cNvSpPr>
                  <a:spLocks noChangeShapeType="1"/>
                </p:cNvSpPr>
                <p:nvPr/>
              </p:nvSpPr>
              <p:spPr bwMode="auto">
                <a:xfrm>
                  <a:off x="4542" y="2429"/>
                  <a:ext cx="5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" name="Line 31"/>
                <p:cNvSpPr>
                  <a:spLocks noChangeShapeType="1"/>
                </p:cNvSpPr>
                <p:nvPr/>
              </p:nvSpPr>
              <p:spPr bwMode="auto">
                <a:xfrm>
                  <a:off x="4946" y="2221"/>
                  <a:ext cx="225" cy="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512" y="2256"/>
                  <a:ext cx="24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33"/>
                <p:cNvSpPr>
                  <a:spLocks/>
                </p:cNvSpPr>
                <p:nvPr/>
              </p:nvSpPr>
              <p:spPr bwMode="auto">
                <a:xfrm>
                  <a:off x="4520" y="1904"/>
                  <a:ext cx="720" cy="400"/>
                </a:xfrm>
                <a:custGeom>
                  <a:avLst/>
                  <a:gdLst>
                    <a:gd name="T0" fmla="*/ 720 w 720"/>
                    <a:gd name="T1" fmla="*/ 400 h 400"/>
                    <a:gd name="T2" fmla="*/ 384 w 720"/>
                    <a:gd name="T3" fmla="*/ 64 h 400"/>
                    <a:gd name="T4" fmla="*/ 0 w 720"/>
                    <a:gd name="T5" fmla="*/ 16 h 4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20" h="400">
                      <a:moveTo>
                        <a:pt x="720" y="400"/>
                      </a:moveTo>
                      <a:cubicBezTo>
                        <a:pt x="612" y="264"/>
                        <a:pt x="504" y="128"/>
                        <a:pt x="384" y="64"/>
                      </a:cubicBezTo>
                      <a:cubicBezTo>
                        <a:pt x="264" y="0"/>
                        <a:pt x="64" y="24"/>
                        <a:pt x="0" y="1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6532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1351" y="454024"/>
            <a:ext cx="10763249" cy="1273177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图</a:t>
            </a:r>
            <a:r>
              <a:rPr lang="en-US" altLang="zh-CN" b="1" dirty="0"/>
              <a:t>7-18</a:t>
            </a:r>
            <a:r>
              <a:rPr lang="zh-CN" altLang="en-US" b="1" dirty="0"/>
              <a:t>是有向图的广度优先搜索遍历示例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chemeClr val="accent1"/>
                </a:solidFill>
              </a:rPr>
              <a:t>红色箭头</a:t>
            </a:r>
            <a:r>
              <a:rPr lang="en-US" altLang="zh-CN" b="1" dirty="0"/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r>
              <a:rPr lang="zh-CN" altLang="en-US" b="1" dirty="0" smtClean="0"/>
              <a:t>图</a:t>
            </a:r>
            <a:r>
              <a:rPr lang="zh-CN" altLang="en-US" b="1" dirty="0"/>
              <a:t>的</a:t>
            </a:r>
            <a:r>
              <a:rPr lang="en-US" altLang="zh-CN" b="1" dirty="0"/>
              <a:t>BFS</a:t>
            </a:r>
            <a:r>
              <a:rPr lang="zh-CN" altLang="en-US" b="1" dirty="0"/>
              <a:t>次序是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1</a:t>
            </a:r>
            <a:r>
              <a:rPr lang="en-US" altLang="zh-CN" b="1" dirty="0">
                <a:ea typeface="Arial Unicode MS" pitchFamily="34" charset="-122"/>
              </a:rPr>
              <a:t>→</a:t>
            </a:r>
            <a:r>
              <a:rPr lang="en-US" altLang="zh-CN" b="1" baseline="-18000" dirty="0"/>
              <a:t> 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2 </a:t>
            </a:r>
            <a:r>
              <a:rPr lang="en-US" altLang="zh-CN" b="1" dirty="0">
                <a:ea typeface="Arial Unicode MS" pitchFamily="34" charset="-122"/>
              </a:rPr>
              <a:t>→</a:t>
            </a:r>
            <a:r>
              <a:rPr lang="en-US" altLang="zh-CN" b="1" baseline="-18000" dirty="0"/>
              <a:t> 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4 </a:t>
            </a:r>
            <a:r>
              <a:rPr lang="en-US" altLang="zh-CN" b="1" dirty="0">
                <a:ea typeface="Arial Unicode MS" pitchFamily="34" charset="-122"/>
              </a:rPr>
              <a:t>→</a:t>
            </a:r>
            <a:r>
              <a:rPr lang="en-US" altLang="zh-CN" b="1" baseline="-18000" dirty="0"/>
              <a:t> 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3 </a:t>
            </a:r>
            <a:r>
              <a:rPr lang="en-US" altLang="zh-CN" b="1" dirty="0">
                <a:ea typeface="Arial Unicode MS" pitchFamily="34" charset="-122"/>
              </a:rPr>
              <a:t>→</a:t>
            </a:r>
            <a:r>
              <a:rPr lang="en-US" altLang="zh-CN" b="1" baseline="-18000" dirty="0"/>
              <a:t> 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5</a:t>
            </a:r>
          </a:p>
        </p:txBody>
      </p:sp>
      <p:grpSp>
        <p:nvGrpSpPr>
          <p:cNvPr id="580611" name="Group 3"/>
          <p:cNvGrpSpPr>
            <a:grpSpLocks/>
          </p:cNvGrpSpPr>
          <p:nvPr/>
        </p:nvGrpSpPr>
        <p:grpSpPr bwMode="auto">
          <a:xfrm>
            <a:off x="2293939" y="2032001"/>
            <a:ext cx="7780337" cy="3751263"/>
            <a:chOff x="521" y="1815"/>
            <a:chExt cx="4901" cy="2363"/>
          </a:xfrm>
        </p:grpSpPr>
        <p:grpSp>
          <p:nvGrpSpPr>
            <p:cNvPr id="580612" name="Group 4"/>
            <p:cNvGrpSpPr>
              <a:grpSpLocks/>
            </p:cNvGrpSpPr>
            <p:nvPr/>
          </p:nvGrpSpPr>
          <p:grpSpPr bwMode="auto">
            <a:xfrm>
              <a:off x="1791" y="1815"/>
              <a:ext cx="3631" cy="2120"/>
              <a:chOff x="1791" y="1497"/>
              <a:chExt cx="3631" cy="2120"/>
            </a:xfrm>
          </p:grpSpPr>
          <p:sp>
            <p:nvSpPr>
              <p:cNvPr id="580633" name="Rectangle 5"/>
              <p:cNvSpPr>
                <a:spLocks noChangeArrowheads="1"/>
              </p:cNvSpPr>
              <p:nvPr/>
            </p:nvSpPr>
            <p:spPr bwMode="auto">
              <a:xfrm>
                <a:off x="2336" y="3413"/>
                <a:ext cx="158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(b)    G’</a:t>
                </a:r>
                <a:r>
                  <a:rPr lang="zh-CN" altLang="en-US" sz="2000" b="1"/>
                  <a:t>的正邻接链表</a:t>
                </a:r>
              </a:p>
            </p:txBody>
          </p:sp>
          <p:grpSp>
            <p:nvGrpSpPr>
              <p:cNvPr id="580634" name="Group 6"/>
              <p:cNvGrpSpPr>
                <a:grpSpLocks/>
              </p:cNvGrpSpPr>
              <p:nvPr/>
            </p:nvGrpSpPr>
            <p:grpSpPr bwMode="auto">
              <a:xfrm>
                <a:off x="1791" y="1497"/>
                <a:ext cx="3631" cy="1848"/>
                <a:chOff x="1791" y="1497"/>
                <a:chExt cx="3631" cy="1848"/>
              </a:xfrm>
            </p:grpSpPr>
            <p:grpSp>
              <p:nvGrpSpPr>
                <p:cNvPr id="580635" name="Group 7"/>
                <p:cNvGrpSpPr>
                  <a:grpSpLocks/>
                </p:cNvGrpSpPr>
                <p:nvPr/>
              </p:nvGrpSpPr>
              <p:grpSpPr bwMode="auto">
                <a:xfrm>
                  <a:off x="3469" y="1521"/>
                  <a:ext cx="1364" cy="234"/>
                  <a:chOff x="2426" y="495"/>
                  <a:chExt cx="1364" cy="234"/>
                </a:xfrm>
              </p:grpSpPr>
              <p:grpSp>
                <p:nvGrpSpPr>
                  <p:cNvPr id="58069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701" y="495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80699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1</a:t>
                      </a:r>
                    </a:p>
                  </p:txBody>
                </p:sp>
                <p:sp>
                  <p:nvSpPr>
                    <p:cNvPr id="580700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0694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334" y="503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80697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3 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80698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8069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618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69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56" y="623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0636" name="Group 16"/>
                <p:cNvGrpSpPr>
                  <a:grpSpLocks/>
                </p:cNvGrpSpPr>
                <p:nvPr/>
              </p:nvGrpSpPr>
              <p:grpSpPr bwMode="auto">
                <a:xfrm>
                  <a:off x="3469" y="2041"/>
                  <a:ext cx="1953" cy="235"/>
                  <a:chOff x="2426" y="1055"/>
                  <a:chExt cx="1953" cy="235"/>
                </a:xfrm>
              </p:grpSpPr>
              <p:grpSp>
                <p:nvGrpSpPr>
                  <p:cNvPr id="580681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701" y="1055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8069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0</a:t>
                      </a:r>
                    </a:p>
                  </p:txBody>
                </p:sp>
                <p:sp>
                  <p:nvSpPr>
                    <p:cNvPr id="580692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8068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1178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80683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304" y="1056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8068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1</a:t>
                      </a:r>
                    </a:p>
                  </p:txBody>
                </p:sp>
                <p:sp>
                  <p:nvSpPr>
                    <p:cNvPr id="580690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0684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923" y="1064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80687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4 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8068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8068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029" y="1179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68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1179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0637" name="Group 29"/>
                <p:cNvGrpSpPr>
                  <a:grpSpLocks/>
                </p:cNvGrpSpPr>
                <p:nvPr/>
              </p:nvGrpSpPr>
              <p:grpSpPr bwMode="auto">
                <a:xfrm>
                  <a:off x="3469" y="2328"/>
                  <a:ext cx="729" cy="226"/>
                  <a:chOff x="2426" y="1342"/>
                  <a:chExt cx="729" cy="226"/>
                </a:xfrm>
              </p:grpSpPr>
              <p:grpSp>
                <p:nvGrpSpPr>
                  <p:cNvPr id="580677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699" y="1342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8067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2 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8068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8067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1457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0638" name="Group 34"/>
                <p:cNvGrpSpPr>
                  <a:grpSpLocks/>
                </p:cNvGrpSpPr>
                <p:nvPr/>
              </p:nvGrpSpPr>
              <p:grpSpPr bwMode="auto">
                <a:xfrm>
                  <a:off x="3469" y="2600"/>
                  <a:ext cx="729" cy="226"/>
                  <a:chOff x="2426" y="1614"/>
                  <a:chExt cx="729" cy="226"/>
                </a:xfrm>
              </p:grpSpPr>
              <p:grpSp>
                <p:nvGrpSpPr>
                  <p:cNvPr id="58067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699" y="1614"/>
                    <a:ext cx="456" cy="226"/>
                    <a:chOff x="3467" y="510"/>
                    <a:chExt cx="456" cy="226"/>
                  </a:xfrm>
                </p:grpSpPr>
                <p:sp>
                  <p:nvSpPr>
                    <p:cNvPr id="580675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7" y="510"/>
                      <a:ext cx="456" cy="22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3 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80676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8" y="510"/>
                      <a:ext cx="0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8067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1734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0639" name="Rectangle 39"/>
                <p:cNvSpPr>
                  <a:spLocks noChangeArrowheads="1"/>
                </p:cNvSpPr>
                <p:nvPr/>
              </p:nvSpPr>
              <p:spPr bwMode="auto">
                <a:xfrm>
                  <a:off x="2560" y="1497"/>
                  <a:ext cx="226" cy="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0</a:t>
                  </a:r>
                </a:p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1</a:t>
                  </a:r>
                </a:p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2</a:t>
                  </a:r>
                </a:p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3</a:t>
                  </a:r>
                </a:p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b="1"/>
                    <a:t>4</a:t>
                  </a:r>
                </a:p>
              </p:txBody>
            </p:sp>
            <p:sp>
              <p:nvSpPr>
                <p:cNvPr id="580640" name="Rectangle 40"/>
                <p:cNvSpPr>
                  <a:spLocks noChangeArrowheads="1"/>
                </p:cNvSpPr>
                <p:nvPr/>
              </p:nvSpPr>
              <p:spPr bwMode="auto">
                <a:xfrm>
                  <a:off x="1791" y="3101"/>
                  <a:ext cx="998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/>
                    <a:t>MAX_VEX-1</a:t>
                  </a:r>
                </a:p>
              </p:txBody>
            </p:sp>
            <p:grpSp>
              <p:nvGrpSpPr>
                <p:cNvPr id="580641" name="Group 41"/>
                <p:cNvGrpSpPr>
                  <a:grpSpLocks/>
                </p:cNvGrpSpPr>
                <p:nvPr/>
              </p:nvGrpSpPr>
              <p:grpSpPr bwMode="auto">
                <a:xfrm>
                  <a:off x="2834" y="1504"/>
                  <a:ext cx="772" cy="1841"/>
                  <a:chOff x="1791" y="518"/>
                  <a:chExt cx="772" cy="1841"/>
                </a:xfrm>
              </p:grpSpPr>
              <p:grpSp>
                <p:nvGrpSpPr>
                  <p:cNvPr id="5806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791" y="518"/>
                    <a:ext cx="772" cy="262"/>
                    <a:chOff x="1791" y="518"/>
                    <a:chExt cx="772" cy="262"/>
                  </a:xfrm>
                </p:grpSpPr>
                <p:sp>
                  <p:nvSpPr>
                    <p:cNvPr id="580670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518"/>
                      <a:ext cx="772" cy="2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1</a:t>
                      </a:r>
                      <a:r>
                        <a:rPr lang="en-US" altLang="zh-CN" b="1"/>
                        <a:t>    2     </a:t>
                      </a:r>
                    </a:p>
                  </p:txBody>
                </p:sp>
                <p:sp>
                  <p:nvSpPr>
                    <p:cNvPr id="580671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4" y="518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0672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3" y="518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064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791" y="781"/>
                    <a:ext cx="772" cy="263"/>
                    <a:chOff x="1791" y="781"/>
                    <a:chExt cx="772" cy="263"/>
                  </a:xfrm>
                </p:grpSpPr>
                <p:sp>
                  <p:nvSpPr>
                    <p:cNvPr id="580667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781"/>
                      <a:ext cx="772" cy="26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2 </a:t>
                      </a:r>
                      <a:r>
                        <a:rPr lang="en-US" altLang="zh-CN" b="1"/>
                        <a:t>   0  </a:t>
                      </a:r>
                      <a:r>
                        <a:rPr lang="en-US" altLang="zh-CN"/>
                        <a:t>⋀</a:t>
                      </a:r>
                    </a:p>
                  </p:txBody>
                </p:sp>
                <p:sp>
                  <p:nvSpPr>
                    <p:cNvPr id="580668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4" y="781"/>
                      <a:ext cx="0" cy="2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0669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3" y="781"/>
                      <a:ext cx="0" cy="2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0647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791" y="1045"/>
                    <a:ext cx="772" cy="262"/>
                    <a:chOff x="1791" y="1045"/>
                    <a:chExt cx="772" cy="262"/>
                  </a:xfrm>
                </p:grpSpPr>
                <p:sp>
                  <p:nvSpPr>
                    <p:cNvPr id="580664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1045"/>
                      <a:ext cx="772" cy="2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3</a:t>
                      </a:r>
                      <a:r>
                        <a:rPr lang="en-US" altLang="zh-CN" b="1"/>
                        <a:t>    3</a:t>
                      </a:r>
                    </a:p>
                  </p:txBody>
                </p:sp>
                <p:sp>
                  <p:nvSpPr>
                    <p:cNvPr id="580665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4" y="1045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0666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3" y="1045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0648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791" y="1308"/>
                    <a:ext cx="772" cy="262"/>
                    <a:chOff x="1791" y="1308"/>
                    <a:chExt cx="772" cy="262"/>
                  </a:xfrm>
                </p:grpSpPr>
                <p:sp>
                  <p:nvSpPr>
                    <p:cNvPr id="58066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1308"/>
                      <a:ext cx="772" cy="2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4</a:t>
                      </a:r>
                      <a:r>
                        <a:rPr lang="en-US" altLang="zh-CN" b="1"/>
                        <a:t>    1</a:t>
                      </a:r>
                    </a:p>
                  </p:txBody>
                </p:sp>
                <p:sp>
                  <p:nvSpPr>
                    <p:cNvPr id="580662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4" y="1308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066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3" y="1308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0649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791" y="1835"/>
                    <a:ext cx="772" cy="262"/>
                    <a:chOff x="1791" y="1835"/>
                    <a:chExt cx="772" cy="262"/>
                  </a:xfrm>
                </p:grpSpPr>
                <p:sp>
                  <p:nvSpPr>
                    <p:cNvPr id="580658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1835"/>
                      <a:ext cx="772" cy="2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b="1">
                          <a:latin typeface="宋体" panose="02010600030101010101" pitchFamily="2" charset="-122"/>
                        </a:rPr>
                        <a:t>┇</a:t>
                      </a:r>
                      <a:r>
                        <a:rPr lang="zh-CN" altLang="en-US" b="1"/>
                        <a:t> ┇ ┇</a:t>
                      </a:r>
                    </a:p>
                  </p:txBody>
                </p:sp>
                <p:sp>
                  <p:nvSpPr>
                    <p:cNvPr id="580659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4" y="1835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0660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3" y="1835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06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791" y="2097"/>
                    <a:ext cx="772" cy="262"/>
                    <a:chOff x="1791" y="2097"/>
                    <a:chExt cx="772" cy="262"/>
                  </a:xfrm>
                </p:grpSpPr>
                <p:sp>
                  <p:nvSpPr>
                    <p:cNvPr id="580655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2097"/>
                      <a:ext cx="772" cy="26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580656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4" y="2097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0657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3" y="2097"/>
                      <a:ext cx="0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0651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791" y="1571"/>
                    <a:ext cx="772" cy="263"/>
                    <a:chOff x="1791" y="1571"/>
                    <a:chExt cx="772" cy="263"/>
                  </a:xfrm>
                </p:grpSpPr>
                <p:sp>
                  <p:nvSpPr>
                    <p:cNvPr id="580652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1571"/>
                      <a:ext cx="772" cy="26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5</a:t>
                      </a:r>
                      <a:r>
                        <a:rPr lang="en-US" altLang="zh-CN" b="1"/>
                        <a:t>   1 </a:t>
                      </a:r>
                    </a:p>
                  </p:txBody>
                </p:sp>
                <p:sp>
                  <p:nvSpPr>
                    <p:cNvPr id="580653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4" y="1571"/>
                      <a:ext cx="0" cy="2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0654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3" y="1571"/>
                      <a:ext cx="0" cy="2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80642" name="Freeform 70"/>
                <p:cNvSpPr>
                  <a:spLocks/>
                </p:cNvSpPr>
                <p:nvPr/>
              </p:nvSpPr>
              <p:spPr bwMode="auto">
                <a:xfrm flipV="1">
                  <a:off x="3472" y="1544"/>
                  <a:ext cx="998" cy="44"/>
                </a:xfrm>
                <a:custGeom>
                  <a:avLst/>
                  <a:gdLst>
                    <a:gd name="T0" fmla="*/ 0 w 816"/>
                    <a:gd name="T1" fmla="*/ 0 h 1"/>
                    <a:gd name="T2" fmla="*/ 998 w 816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816" h="1">
                      <a:moveTo>
                        <a:pt x="0" y="0"/>
                      </a:moveTo>
                      <a:cubicBezTo>
                        <a:pt x="340" y="0"/>
                        <a:pt x="680" y="0"/>
                        <a:pt x="81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43" name="Line 71"/>
                <p:cNvSpPr>
                  <a:spLocks noChangeShapeType="1"/>
                </p:cNvSpPr>
                <p:nvPr/>
              </p:nvSpPr>
              <p:spPr bwMode="auto">
                <a:xfrm>
                  <a:off x="3472" y="2367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prstDash val="dash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44" name="Freeform 72"/>
                <p:cNvSpPr>
                  <a:spLocks/>
                </p:cNvSpPr>
                <p:nvPr/>
              </p:nvSpPr>
              <p:spPr bwMode="auto">
                <a:xfrm>
                  <a:off x="3472" y="1871"/>
                  <a:ext cx="1488" cy="216"/>
                </a:xfrm>
                <a:custGeom>
                  <a:avLst/>
                  <a:gdLst>
                    <a:gd name="T0" fmla="*/ 0 w 1488"/>
                    <a:gd name="T1" fmla="*/ 216 h 216"/>
                    <a:gd name="T2" fmla="*/ 240 w 1488"/>
                    <a:gd name="T3" fmla="*/ 72 h 216"/>
                    <a:gd name="T4" fmla="*/ 1056 w 1488"/>
                    <a:gd name="T5" fmla="*/ 24 h 216"/>
                    <a:gd name="T6" fmla="*/ 1488 w 1488"/>
                    <a:gd name="T7" fmla="*/ 216 h 2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88" h="216">
                      <a:moveTo>
                        <a:pt x="0" y="216"/>
                      </a:moveTo>
                      <a:cubicBezTo>
                        <a:pt x="32" y="160"/>
                        <a:pt x="64" y="104"/>
                        <a:pt x="240" y="72"/>
                      </a:cubicBezTo>
                      <a:cubicBezTo>
                        <a:pt x="416" y="40"/>
                        <a:pt x="848" y="0"/>
                        <a:pt x="1056" y="24"/>
                      </a:cubicBezTo>
                      <a:cubicBezTo>
                        <a:pt x="1264" y="48"/>
                        <a:pt x="1416" y="184"/>
                        <a:pt x="1488" y="21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0613" name="Rectangle 73"/>
            <p:cNvSpPr>
              <a:spLocks noChangeArrowheads="1"/>
            </p:cNvSpPr>
            <p:nvPr/>
          </p:nvSpPr>
          <p:spPr bwMode="auto">
            <a:xfrm>
              <a:off x="1247" y="3974"/>
              <a:ext cx="242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7-18  </a:t>
              </a:r>
              <a:r>
                <a:rPr lang="zh-CN" altLang="en-US" sz="2000" b="1"/>
                <a:t>有向图广度优先搜索遍历</a:t>
              </a:r>
            </a:p>
          </p:txBody>
        </p:sp>
        <p:grpSp>
          <p:nvGrpSpPr>
            <p:cNvPr id="580614" name="Group 74"/>
            <p:cNvGrpSpPr>
              <a:grpSpLocks/>
            </p:cNvGrpSpPr>
            <p:nvPr/>
          </p:nvGrpSpPr>
          <p:grpSpPr bwMode="auto">
            <a:xfrm>
              <a:off x="521" y="2042"/>
              <a:ext cx="1384" cy="1116"/>
              <a:chOff x="48" y="2100"/>
              <a:chExt cx="1384" cy="1116"/>
            </a:xfrm>
          </p:grpSpPr>
          <p:sp>
            <p:nvSpPr>
              <p:cNvPr id="580615" name="Rectangle 75"/>
              <p:cNvSpPr>
                <a:spLocks noChangeArrowheads="1"/>
              </p:cNvSpPr>
              <p:nvPr/>
            </p:nvSpPr>
            <p:spPr bwMode="auto">
              <a:xfrm>
                <a:off x="240" y="3012"/>
                <a:ext cx="99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(a)   </a:t>
                </a:r>
                <a:r>
                  <a:rPr lang="zh-CN" altLang="en-US" sz="2000" b="1"/>
                  <a:t>有向图</a:t>
                </a:r>
                <a:r>
                  <a:rPr lang="en-US" altLang="zh-CN" sz="2000" b="1"/>
                  <a:t>G’</a:t>
                </a:r>
              </a:p>
            </p:txBody>
          </p:sp>
          <p:grpSp>
            <p:nvGrpSpPr>
              <p:cNvPr id="580616" name="Group 76"/>
              <p:cNvGrpSpPr>
                <a:grpSpLocks/>
              </p:cNvGrpSpPr>
              <p:nvPr/>
            </p:nvGrpSpPr>
            <p:grpSpPr bwMode="auto">
              <a:xfrm>
                <a:off x="48" y="2100"/>
                <a:ext cx="1384" cy="839"/>
                <a:chOff x="48" y="2100"/>
                <a:chExt cx="1384" cy="839"/>
              </a:xfrm>
            </p:grpSpPr>
            <p:sp>
              <p:nvSpPr>
                <p:cNvPr id="580617" name="Oval 77"/>
                <p:cNvSpPr>
                  <a:spLocks noChangeArrowheads="1"/>
                </p:cNvSpPr>
                <p:nvPr/>
              </p:nvSpPr>
              <p:spPr bwMode="auto">
                <a:xfrm>
                  <a:off x="48" y="2244"/>
                  <a:ext cx="295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20000"/>
                    <a:t>1</a:t>
                  </a:r>
                </a:p>
              </p:txBody>
            </p:sp>
            <p:sp>
              <p:nvSpPr>
                <p:cNvPr id="580618" name="Oval 78"/>
                <p:cNvSpPr>
                  <a:spLocks noChangeArrowheads="1"/>
                </p:cNvSpPr>
                <p:nvPr/>
              </p:nvSpPr>
              <p:spPr bwMode="auto">
                <a:xfrm>
                  <a:off x="65" y="2712"/>
                  <a:ext cx="295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20000"/>
                    <a:t>2</a:t>
                  </a:r>
                </a:p>
              </p:txBody>
            </p:sp>
            <p:sp>
              <p:nvSpPr>
                <p:cNvPr id="580619" name="Oval 79"/>
                <p:cNvSpPr>
                  <a:spLocks noChangeArrowheads="1"/>
                </p:cNvSpPr>
                <p:nvPr/>
              </p:nvSpPr>
              <p:spPr bwMode="auto">
                <a:xfrm>
                  <a:off x="666" y="2704"/>
                  <a:ext cx="295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20000"/>
                    <a:t>3</a:t>
                  </a:r>
                </a:p>
              </p:txBody>
            </p:sp>
            <p:sp>
              <p:nvSpPr>
                <p:cNvPr id="580620" name="Oval 80"/>
                <p:cNvSpPr>
                  <a:spLocks noChangeArrowheads="1"/>
                </p:cNvSpPr>
                <p:nvPr/>
              </p:nvSpPr>
              <p:spPr bwMode="auto">
                <a:xfrm>
                  <a:off x="617" y="2100"/>
                  <a:ext cx="295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20000"/>
                    <a:t>4</a:t>
                  </a:r>
                </a:p>
              </p:txBody>
            </p:sp>
            <p:sp>
              <p:nvSpPr>
                <p:cNvPr id="580621" name="Line 81"/>
                <p:cNvSpPr>
                  <a:spLocks noChangeShapeType="1"/>
                </p:cNvSpPr>
                <p:nvPr/>
              </p:nvSpPr>
              <p:spPr bwMode="auto">
                <a:xfrm>
                  <a:off x="192" y="2479"/>
                  <a:ext cx="0" cy="24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22" name="Line 82"/>
                <p:cNvSpPr>
                  <a:spLocks noChangeShapeType="1"/>
                </p:cNvSpPr>
                <p:nvPr/>
              </p:nvSpPr>
              <p:spPr bwMode="auto">
                <a:xfrm>
                  <a:off x="792" y="2323"/>
                  <a:ext cx="0" cy="38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23" name="Line 83"/>
                <p:cNvSpPr>
                  <a:spLocks noChangeShapeType="1"/>
                </p:cNvSpPr>
                <p:nvPr/>
              </p:nvSpPr>
              <p:spPr bwMode="auto">
                <a:xfrm>
                  <a:off x="310" y="2432"/>
                  <a:ext cx="380" cy="3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24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42" y="2244"/>
                  <a:ext cx="282" cy="10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25" name="Line 85"/>
                <p:cNvSpPr>
                  <a:spLocks noChangeShapeType="1"/>
                </p:cNvSpPr>
                <p:nvPr/>
              </p:nvSpPr>
              <p:spPr bwMode="auto">
                <a:xfrm>
                  <a:off x="358" y="2829"/>
                  <a:ext cx="31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26" name="Oval 86"/>
                <p:cNvSpPr>
                  <a:spLocks noChangeArrowheads="1"/>
                </p:cNvSpPr>
                <p:nvPr/>
              </p:nvSpPr>
              <p:spPr bwMode="auto">
                <a:xfrm>
                  <a:off x="1137" y="2433"/>
                  <a:ext cx="295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20000"/>
                    <a:t>5</a:t>
                  </a:r>
                </a:p>
              </p:txBody>
            </p:sp>
            <p:sp>
              <p:nvSpPr>
                <p:cNvPr id="580627" name="Line 87"/>
                <p:cNvSpPr>
                  <a:spLocks noChangeShapeType="1"/>
                </p:cNvSpPr>
                <p:nvPr/>
              </p:nvSpPr>
              <p:spPr bwMode="auto">
                <a:xfrm>
                  <a:off x="912" y="2244"/>
                  <a:ext cx="336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2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960" y="2636"/>
                  <a:ext cx="24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29" name="Freeform 89"/>
                <p:cNvSpPr>
                  <a:spLocks/>
                </p:cNvSpPr>
                <p:nvPr/>
              </p:nvSpPr>
              <p:spPr bwMode="auto">
                <a:xfrm>
                  <a:off x="288" y="2144"/>
                  <a:ext cx="336" cy="112"/>
                </a:xfrm>
                <a:custGeom>
                  <a:avLst/>
                  <a:gdLst>
                    <a:gd name="T0" fmla="*/ 0 w 336"/>
                    <a:gd name="T1" fmla="*/ 112 h 112"/>
                    <a:gd name="T2" fmla="*/ 144 w 336"/>
                    <a:gd name="T3" fmla="*/ 16 h 112"/>
                    <a:gd name="T4" fmla="*/ 336 w 336"/>
                    <a:gd name="T5" fmla="*/ 16 h 1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6" h="112">
                      <a:moveTo>
                        <a:pt x="0" y="112"/>
                      </a:moveTo>
                      <a:cubicBezTo>
                        <a:pt x="44" y="72"/>
                        <a:pt x="88" y="32"/>
                        <a:pt x="144" y="16"/>
                      </a:cubicBezTo>
                      <a:cubicBezTo>
                        <a:pt x="200" y="0"/>
                        <a:pt x="304" y="16"/>
                        <a:pt x="336" y="1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30" name="Freeform 90"/>
                <p:cNvSpPr>
                  <a:spLocks/>
                </p:cNvSpPr>
                <p:nvPr/>
              </p:nvSpPr>
              <p:spPr bwMode="auto">
                <a:xfrm>
                  <a:off x="64" y="2472"/>
                  <a:ext cx="104" cy="240"/>
                </a:xfrm>
                <a:custGeom>
                  <a:avLst/>
                  <a:gdLst>
                    <a:gd name="T0" fmla="*/ 104 w 104"/>
                    <a:gd name="T1" fmla="*/ 0 h 240"/>
                    <a:gd name="T2" fmla="*/ 8 w 104"/>
                    <a:gd name="T3" fmla="*/ 96 h 240"/>
                    <a:gd name="T4" fmla="*/ 56 w 104"/>
                    <a:gd name="T5" fmla="*/ 240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240">
                      <a:moveTo>
                        <a:pt x="104" y="0"/>
                      </a:moveTo>
                      <a:cubicBezTo>
                        <a:pt x="60" y="28"/>
                        <a:pt x="16" y="56"/>
                        <a:pt x="8" y="96"/>
                      </a:cubicBezTo>
                      <a:cubicBezTo>
                        <a:pt x="0" y="136"/>
                        <a:pt x="48" y="216"/>
                        <a:pt x="56" y="2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31" name="Freeform 91"/>
                <p:cNvSpPr>
                  <a:spLocks/>
                </p:cNvSpPr>
                <p:nvPr/>
              </p:nvSpPr>
              <p:spPr bwMode="auto">
                <a:xfrm>
                  <a:off x="856" y="2320"/>
                  <a:ext cx="48" cy="384"/>
                </a:xfrm>
                <a:custGeom>
                  <a:avLst/>
                  <a:gdLst>
                    <a:gd name="T0" fmla="*/ 0 w 48"/>
                    <a:gd name="T1" fmla="*/ 0 h 384"/>
                    <a:gd name="T2" fmla="*/ 48 w 48"/>
                    <a:gd name="T3" fmla="*/ 144 h 384"/>
                    <a:gd name="T4" fmla="*/ 0 w 48"/>
                    <a:gd name="T5" fmla="*/ 384 h 38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" h="384">
                      <a:moveTo>
                        <a:pt x="0" y="0"/>
                      </a:moveTo>
                      <a:cubicBezTo>
                        <a:pt x="24" y="40"/>
                        <a:pt x="48" y="80"/>
                        <a:pt x="48" y="144"/>
                      </a:cubicBezTo>
                      <a:cubicBezTo>
                        <a:pt x="48" y="208"/>
                        <a:pt x="8" y="344"/>
                        <a:pt x="0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0632" name="Freeform 92"/>
                <p:cNvSpPr>
                  <a:spLocks/>
                </p:cNvSpPr>
                <p:nvPr/>
              </p:nvSpPr>
              <p:spPr bwMode="auto">
                <a:xfrm>
                  <a:off x="952" y="2664"/>
                  <a:ext cx="336" cy="224"/>
                </a:xfrm>
                <a:custGeom>
                  <a:avLst/>
                  <a:gdLst>
                    <a:gd name="T0" fmla="*/ 0 w 336"/>
                    <a:gd name="T1" fmla="*/ 192 h 224"/>
                    <a:gd name="T2" fmla="*/ 192 w 336"/>
                    <a:gd name="T3" fmla="*/ 192 h 224"/>
                    <a:gd name="T4" fmla="*/ 336 w 336"/>
                    <a:gd name="T5" fmla="*/ 0 h 22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6" h="224">
                      <a:moveTo>
                        <a:pt x="0" y="192"/>
                      </a:moveTo>
                      <a:cubicBezTo>
                        <a:pt x="68" y="208"/>
                        <a:pt x="136" y="224"/>
                        <a:pt x="192" y="192"/>
                      </a:cubicBezTo>
                      <a:cubicBezTo>
                        <a:pt x="248" y="160"/>
                        <a:pt x="312" y="32"/>
                        <a:pt x="33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2548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8650" y="628649"/>
            <a:ext cx="10687049" cy="54578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2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算法实现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为了标记图中顶点是否被访问过</a:t>
            </a:r>
            <a:r>
              <a:rPr lang="zh-CN" altLang="en-US" b="1" dirty="0" smtClean="0">
                <a:latin typeface="宋体" panose="02010600030101010101" pitchFamily="2" charset="-122"/>
              </a:rPr>
              <a:t>，设一</a:t>
            </a:r>
            <a:r>
              <a:rPr lang="zh-CN" altLang="en-US" b="1" dirty="0">
                <a:latin typeface="宋体" panose="02010600030101010101" pitchFamily="2" charset="-122"/>
              </a:rPr>
              <a:t>个访问标记数组</a:t>
            </a:r>
            <a:r>
              <a:rPr lang="zh-CN" altLang="en-US" b="1" dirty="0" smtClean="0">
                <a:latin typeface="宋体" panose="02010600030101010101" pitchFamily="2" charset="-122"/>
              </a:rPr>
              <a:t>；为了</a:t>
            </a:r>
            <a:r>
              <a:rPr lang="zh-CN" altLang="en-US" b="1" dirty="0">
                <a:latin typeface="宋体" panose="02010600030101010101" pitchFamily="2" charset="-122"/>
              </a:rPr>
              <a:t>依此访问与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相邻接的各个顶点</a:t>
            </a:r>
            <a:r>
              <a:rPr lang="zh-CN" altLang="en-US" b="1" dirty="0" smtClean="0">
                <a:latin typeface="宋体" panose="02010600030101010101" pitchFamily="2" charset="-122"/>
              </a:rPr>
              <a:t>，用一</a:t>
            </a:r>
            <a:r>
              <a:rPr lang="zh-CN" altLang="en-US" b="1" dirty="0">
                <a:latin typeface="宋体" panose="02010600030101010101" pitchFamily="2" charset="-122"/>
              </a:rPr>
              <a:t>个队列</a:t>
            </a:r>
            <a:r>
              <a:rPr lang="zh-CN" altLang="en-US" b="1" dirty="0" smtClean="0">
                <a:latin typeface="宋体" panose="02010600030101010101" pitchFamily="2" charset="-122"/>
              </a:rPr>
              <a:t>来暂存与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相</a:t>
            </a:r>
            <a:r>
              <a:rPr lang="zh-CN" altLang="en-US" b="1" dirty="0"/>
              <a:t>邻接的</a:t>
            </a:r>
            <a:r>
              <a:rPr lang="zh-CN" altLang="en-US" b="1" dirty="0">
                <a:latin typeface="宋体" panose="02010600030101010101" pitchFamily="2" charset="-122"/>
              </a:rPr>
              <a:t>顶点。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err="1"/>
              <a:t>typedef</a:t>
            </a:r>
            <a:r>
              <a:rPr lang="en-US" altLang="zh-CN" b="1" dirty="0"/>
              <a:t>  </a:t>
            </a:r>
            <a:r>
              <a:rPr lang="en-US" altLang="zh-CN" b="1" dirty="0" err="1"/>
              <a:t>emnu</a:t>
            </a:r>
            <a:r>
              <a:rPr lang="en-US" altLang="zh-CN" b="1" dirty="0"/>
              <a:t> {FALSE , TRUE} BOOLEAN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/>
              <a:t>BOOLEAN  Visited[MAX_VEX]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Queue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sz="2800" b="1" dirty="0"/>
              <a:t>{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 </a:t>
            </a:r>
            <a:r>
              <a:rPr lang="en-US" altLang="zh-CN" sz="2800" b="1" dirty="0" err="1"/>
              <a:t>elem</a:t>
            </a:r>
            <a:r>
              <a:rPr lang="en-US" altLang="zh-CN" sz="2800" b="1" dirty="0"/>
              <a:t>[MAX_VEX] </a:t>
            </a:r>
            <a:r>
              <a:rPr lang="en-US" altLang="zh-CN" sz="2800" b="1" dirty="0" smtClean="0"/>
              <a:t>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 </a:t>
            </a:r>
            <a:r>
              <a:rPr lang="en-US" altLang="zh-CN" sz="2800" b="1" dirty="0"/>
              <a:t>front , rear 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sz="2800" b="1" dirty="0"/>
              <a:t>}Queue ;     /*   </a:t>
            </a:r>
            <a:r>
              <a:rPr lang="zh-CN" altLang="en-US" sz="2800" b="1" dirty="0"/>
              <a:t>定义一个队列保存将要访问顶点  *</a:t>
            </a:r>
            <a:r>
              <a:rPr lang="en-US" altLang="zh-CN" sz="28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064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666750" y="200722"/>
            <a:ext cx="11049000" cy="644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void </a:t>
            </a:r>
            <a:r>
              <a:rPr lang="en-US" altLang="zh-CN" sz="2800" dirty="0" err="1"/>
              <a:t>BFSTraverse</a:t>
            </a:r>
            <a:r>
              <a:rPr lang="en-US" altLang="zh-CN" sz="2800" dirty="0"/>
              <a:t>(Graph G, Status (*Visit)(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v)) {</a:t>
            </a:r>
            <a:endParaRPr lang="zh-CN" altLang="zh-CN" sz="2800" dirty="0"/>
          </a:p>
          <a:p>
            <a:r>
              <a:rPr lang="en-US" altLang="zh-CN" sz="2800" dirty="0" smtClean="0"/>
              <a:t>    //</a:t>
            </a:r>
            <a:r>
              <a:rPr lang="zh-CN" altLang="zh-CN" sz="2800" dirty="0" smtClean="0"/>
              <a:t>按</a:t>
            </a:r>
            <a:r>
              <a:rPr lang="zh-CN" altLang="zh-CN" sz="2800" dirty="0"/>
              <a:t>广度优先非递归遍历图</a:t>
            </a:r>
            <a:r>
              <a:rPr lang="en-US" altLang="zh-CN" sz="2800" dirty="0"/>
              <a:t>G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// </a:t>
            </a:r>
            <a:r>
              <a:rPr lang="zh-CN" altLang="zh-CN" sz="2800" dirty="0" smtClean="0"/>
              <a:t>使用</a:t>
            </a:r>
            <a:r>
              <a:rPr lang="zh-CN" altLang="zh-CN" sz="2800" dirty="0"/>
              <a:t>辅助队列</a:t>
            </a:r>
            <a:r>
              <a:rPr lang="en-US" altLang="zh-CN" sz="2800" dirty="0"/>
              <a:t>Q</a:t>
            </a:r>
            <a:r>
              <a:rPr lang="zh-CN" altLang="zh-CN" sz="2800" dirty="0"/>
              <a:t>和访问标志数组</a:t>
            </a:r>
            <a:r>
              <a:rPr lang="en-US" altLang="zh-CN" sz="2800" dirty="0"/>
              <a:t>visited.</a:t>
            </a:r>
            <a:endParaRPr lang="zh-CN" altLang="zh-CN" sz="2800" dirty="0"/>
          </a:p>
          <a:p>
            <a:r>
              <a:rPr lang="en-US" altLang="zh-CN" sz="2800" dirty="0" smtClean="0"/>
              <a:t>    for(v</a:t>
            </a:r>
            <a:r>
              <a:rPr lang="zh-CN" altLang="zh-CN" sz="2800" dirty="0"/>
              <a:t>＝</a:t>
            </a:r>
            <a:r>
              <a:rPr lang="en-US" altLang="zh-CN" sz="2800" dirty="0"/>
              <a:t>0; v</a:t>
            </a:r>
            <a:r>
              <a:rPr lang="zh-CN" altLang="zh-CN" sz="2800" dirty="0"/>
              <a:t>＜</a:t>
            </a:r>
            <a:r>
              <a:rPr lang="en-US" altLang="zh-CN" sz="2800" dirty="0" err="1"/>
              <a:t>G.vexnum</a:t>
            </a:r>
            <a:r>
              <a:rPr lang="en-US" altLang="zh-CN" sz="2800" dirty="0"/>
              <a:t>; ++v) visited[v] = FALSE;</a:t>
            </a:r>
            <a:endParaRPr lang="zh-CN" altLang="zh-CN" sz="2800" dirty="0"/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InitQueue</a:t>
            </a:r>
            <a:r>
              <a:rPr lang="en-US" altLang="zh-CN" sz="2800" dirty="0" smtClean="0"/>
              <a:t>(Q</a:t>
            </a:r>
            <a:r>
              <a:rPr lang="en-US" altLang="zh-CN" sz="2800" dirty="0"/>
              <a:t>);              </a:t>
            </a:r>
            <a:r>
              <a:rPr lang="zh-CN" altLang="zh-CN" sz="2800" dirty="0"/>
              <a:t>∥置空的辅助队列</a:t>
            </a:r>
            <a:r>
              <a:rPr lang="en-US" altLang="zh-CN" sz="2800" dirty="0"/>
              <a:t>Q</a:t>
            </a:r>
            <a:endParaRPr lang="zh-CN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for </a:t>
            </a:r>
            <a:r>
              <a:rPr lang="en-US" altLang="zh-CN" sz="2800" dirty="0"/>
              <a:t>(v=0; v&lt;G. </a:t>
            </a:r>
            <a:r>
              <a:rPr lang="en-US" altLang="zh-CN" sz="2800" dirty="0" err="1"/>
              <a:t>vexnum</a:t>
            </a:r>
            <a:r>
              <a:rPr lang="en-US" altLang="zh-CN" sz="2800" dirty="0"/>
              <a:t>; ++v) </a:t>
            </a:r>
            <a:endParaRPr lang="zh-CN" altLang="zh-CN" sz="2800" dirty="0"/>
          </a:p>
          <a:p>
            <a:r>
              <a:rPr lang="en-US" altLang="zh-CN" sz="2800" dirty="0" smtClean="0"/>
              <a:t>         if </a:t>
            </a:r>
            <a:r>
              <a:rPr lang="en-US" altLang="zh-CN" sz="2800" dirty="0"/>
              <a:t>(!visited[v] {               // </a:t>
            </a:r>
            <a:r>
              <a:rPr lang="zh-CN" altLang="zh-CN" sz="2800" dirty="0"/>
              <a:t>尚未访问</a:t>
            </a:r>
          </a:p>
          <a:p>
            <a:r>
              <a:rPr lang="en-US" altLang="zh-CN" sz="2800" dirty="0" smtClean="0"/>
              <a:t>                visited[v</a:t>
            </a:r>
            <a:r>
              <a:rPr lang="en-US" altLang="zh-CN" sz="2800" dirty="0"/>
              <a:t>]=TRUE; Visit(v);</a:t>
            </a:r>
            <a:endParaRPr lang="zh-CN" altLang="zh-CN" sz="2800" dirty="0"/>
          </a:p>
          <a:p>
            <a:r>
              <a:rPr lang="en-US" altLang="zh-CN" sz="2800" dirty="0" smtClean="0"/>
              <a:t>                </a:t>
            </a:r>
            <a:r>
              <a:rPr lang="en-US" altLang="zh-CN" sz="2800" dirty="0" err="1" smtClean="0"/>
              <a:t>Enqueue</a:t>
            </a:r>
            <a:r>
              <a:rPr lang="en-US" altLang="zh-CN" sz="2800" dirty="0" smtClean="0"/>
              <a:t>(Q</a:t>
            </a:r>
            <a:r>
              <a:rPr lang="en-US" altLang="zh-CN" sz="2800" dirty="0"/>
              <a:t>, v);          </a:t>
            </a:r>
            <a:r>
              <a:rPr lang="zh-CN" altLang="zh-CN" sz="2800" dirty="0"/>
              <a:t>∥</a:t>
            </a:r>
            <a:r>
              <a:rPr lang="en-US" altLang="zh-CN" sz="2800" dirty="0"/>
              <a:t>v</a:t>
            </a:r>
            <a:r>
              <a:rPr lang="zh-CN" altLang="zh-CN" sz="2800" dirty="0"/>
              <a:t>入队列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while </a:t>
            </a:r>
            <a:r>
              <a:rPr lang="en-US" altLang="zh-CN" sz="2800" dirty="0"/>
              <a:t>(!</a:t>
            </a:r>
            <a:r>
              <a:rPr lang="en-US" altLang="zh-CN" sz="2800" dirty="0" err="1"/>
              <a:t>QueueEmpty</a:t>
            </a:r>
            <a:r>
              <a:rPr lang="en-US" altLang="zh-CN" sz="2800" dirty="0"/>
              <a:t>(Q))  {</a:t>
            </a:r>
            <a:endParaRPr lang="zh-CN" altLang="zh-CN" sz="2800" dirty="0"/>
          </a:p>
          <a:p>
            <a:r>
              <a:rPr lang="en-US" altLang="zh-CN" sz="2800" dirty="0"/>
              <a:t>             </a:t>
            </a:r>
            <a:r>
              <a:rPr lang="en-US" altLang="zh-CN" sz="2800" dirty="0" smtClean="0"/>
              <a:t>          </a:t>
            </a:r>
            <a:r>
              <a:rPr lang="en-US" altLang="zh-CN" sz="2800" dirty="0" err="1" smtClean="0"/>
              <a:t>Dequeue</a:t>
            </a:r>
            <a:r>
              <a:rPr lang="en-US" altLang="zh-CN" sz="2800" dirty="0" smtClean="0"/>
              <a:t>(Q</a:t>
            </a:r>
            <a:r>
              <a:rPr lang="en-US" altLang="zh-CN" sz="2800" dirty="0"/>
              <a:t>, u) 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      </a:t>
            </a:r>
            <a:r>
              <a:rPr lang="zh-CN" altLang="zh-CN" sz="2800" dirty="0"/>
              <a:t>∥队头元素出队并置为</a:t>
            </a:r>
            <a:r>
              <a:rPr lang="en-US" altLang="zh-CN" sz="2800" dirty="0"/>
              <a:t>u</a:t>
            </a:r>
            <a:endParaRPr lang="zh-CN" altLang="zh-CN" sz="2800" dirty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949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590550" y="152401"/>
            <a:ext cx="10896599" cy="670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800" b="1" dirty="0"/>
          </a:p>
        </p:txBody>
      </p:sp>
      <p:sp>
        <p:nvSpPr>
          <p:cNvPr id="2" name="矩形 1"/>
          <p:cNvSpPr/>
          <p:nvPr/>
        </p:nvSpPr>
        <p:spPr>
          <a:xfrm>
            <a:off x="590550" y="579863"/>
            <a:ext cx="1056067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for </a:t>
            </a:r>
            <a:r>
              <a:rPr lang="en-US" altLang="zh-CN" sz="2800" dirty="0"/>
              <a:t>(w=</a:t>
            </a:r>
            <a:r>
              <a:rPr lang="en-US" altLang="zh-CN" sz="2800" dirty="0" err="1"/>
              <a:t>FirstAdjVex</a:t>
            </a:r>
            <a:r>
              <a:rPr lang="en-US" altLang="zh-CN" sz="2800" dirty="0"/>
              <a:t>(G, u); w&gt;=0; w=</a:t>
            </a:r>
            <a:r>
              <a:rPr lang="en-US" altLang="zh-CN" sz="2800" dirty="0" err="1"/>
              <a:t>NextAdjVex</a:t>
            </a:r>
            <a:r>
              <a:rPr lang="en-US" altLang="zh-CN" sz="2800" dirty="0"/>
              <a:t>(G, u, w))</a:t>
            </a:r>
            <a:endParaRPr lang="zh-CN" altLang="zh-CN" sz="2800" dirty="0"/>
          </a:p>
          <a:p>
            <a:r>
              <a:rPr lang="en-US" altLang="zh-CN" sz="2800" dirty="0"/>
              <a:t>                        </a:t>
            </a:r>
            <a:r>
              <a:rPr lang="en-US" altLang="zh-CN" sz="2800" dirty="0" smtClean="0"/>
              <a:t>       if </a:t>
            </a:r>
            <a:r>
              <a:rPr lang="en-US" altLang="zh-CN" sz="2800" dirty="0"/>
              <a:t>(!visited[w]) </a:t>
            </a:r>
            <a:r>
              <a:rPr lang="en-US" altLang="zh-CN" sz="2800" dirty="0" smtClean="0"/>
              <a:t>{  </a:t>
            </a:r>
            <a:r>
              <a:rPr lang="zh-CN" altLang="zh-CN" sz="2800" dirty="0" smtClean="0"/>
              <a:t>∥</a:t>
            </a:r>
            <a:r>
              <a:rPr lang="en-US" altLang="zh-CN" sz="2800" dirty="0"/>
              <a:t>w</a:t>
            </a:r>
            <a:r>
              <a:rPr lang="zh-CN" altLang="zh-CN" sz="2800" dirty="0"/>
              <a:t>为</a:t>
            </a:r>
            <a:r>
              <a:rPr lang="en-US" altLang="zh-CN" sz="2800" dirty="0"/>
              <a:t>u</a:t>
            </a:r>
            <a:r>
              <a:rPr lang="zh-CN" altLang="zh-CN" sz="2800" dirty="0"/>
              <a:t>的尚未访问的邻接顶点</a:t>
            </a:r>
          </a:p>
          <a:p>
            <a:r>
              <a:rPr lang="en-US" altLang="zh-CN" sz="2800" dirty="0"/>
              <a:t>                                   </a:t>
            </a:r>
            <a:r>
              <a:rPr lang="en-US" altLang="zh-CN" sz="2800" dirty="0" smtClean="0"/>
              <a:t>   visited[w</a:t>
            </a:r>
            <a:r>
              <a:rPr lang="en-US" altLang="zh-CN" sz="2800" dirty="0"/>
              <a:t>]=TRUE; Visit(w);</a:t>
            </a:r>
            <a:endParaRPr lang="zh-CN" altLang="zh-CN" sz="2800" dirty="0"/>
          </a:p>
          <a:p>
            <a:r>
              <a:rPr lang="en-US" altLang="zh-CN" sz="2800" dirty="0"/>
              <a:t>                                 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Enqueue</a:t>
            </a:r>
            <a:r>
              <a:rPr lang="en-US" altLang="zh-CN" sz="2800" dirty="0" smtClean="0"/>
              <a:t>(Q</a:t>
            </a:r>
            <a:r>
              <a:rPr lang="en-US" altLang="zh-CN" sz="2800" dirty="0"/>
              <a:t>, w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 smtClean="0"/>
              <a:t>                                }</a:t>
            </a:r>
            <a:r>
              <a:rPr lang="en-US" altLang="zh-CN" sz="2800" dirty="0"/>
              <a:t>∥</a:t>
            </a:r>
            <a:r>
              <a:rPr lang="en-US" altLang="zh-CN" sz="2800" dirty="0" smtClean="0"/>
              <a:t>if</a:t>
            </a:r>
            <a:endParaRPr lang="zh-CN" altLang="zh-CN" sz="2800" dirty="0"/>
          </a:p>
          <a:p>
            <a:r>
              <a:rPr lang="en-US" altLang="zh-CN" sz="2800" dirty="0" smtClean="0"/>
              <a:t>                      }</a:t>
            </a:r>
            <a:r>
              <a:rPr lang="en-US" altLang="zh-CN" sz="2800" dirty="0"/>
              <a:t>∥ </a:t>
            </a:r>
            <a:r>
              <a:rPr lang="en-US" altLang="zh-CN" sz="2800" dirty="0" err="1"/>
              <a:t>whille</a:t>
            </a:r>
            <a:endParaRPr lang="zh-CN" altLang="zh-CN" sz="2800" dirty="0"/>
          </a:p>
          <a:p>
            <a:r>
              <a:rPr lang="en-US" altLang="zh-CN" sz="2800" dirty="0" smtClean="0"/>
              <a:t>            </a:t>
            </a:r>
            <a:r>
              <a:rPr lang="zh-CN" altLang="zh-CN" sz="2800" dirty="0" smtClean="0"/>
              <a:t>｝</a:t>
            </a:r>
            <a:r>
              <a:rPr lang="zh-CN" altLang="zh-CN" sz="2800" dirty="0"/>
              <a:t>∥</a:t>
            </a:r>
            <a:r>
              <a:rPr lang="en-US" altLang="zh-CN" sz="2800" dirty="0"/>
              <a:t>if</a:t>
            </a:r>
            <a:endParaRPr lang="zh-CN" altLang="zh-CN" sz="2800" dirty="0"/>
          </a:p>
          <a:p>
            <a:r>
              <a:rPr lang="zh-CN" altLang="zh-CN" sz="2800" dirty="0"/>
              <a:t>｝∥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BFSTraverse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1753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1009650" y="1581150"/>
            <a:ext cx="103822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623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广度优先搜索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</a:t>
            </a:r>
            <a:r>
              <a:rPr lang="zh-CN" altLang="en-US" sz="2800" b="1" dirty="0">
                <a:latin typeface="宋体" panose="02010600030101010101" pitchFamily="2" charset="-122"/>
              </a:rPr>
              <a:t>遍历图与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深度优先搜索算法</a:t>
            </a:r>
            <a:r>
              <a:rPr lang="zh-CN" altLang="en-US" sz="2800" b="1" dirty="0">
                <a:latin typeface="宋体" panose="02010600030101010101" pitchFamily="2" charset="-122"/>
              </a:rPr>
              <a:t>遍历图的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唯一区别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邻接点搜索次序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不同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广度优先搜索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</a:t>
            </a:r>
            <a:r>
              <a:rPr lang="zh-CN" altLang="en-US" sz="2800" b="1" dirty="0">
                <a:latin typeface="宋体" panose="02010600030101010101" pitchFamily="2" charset="-122"/>
              </a:rPr>
              <a:t>遍历图的总时间复杂度为</a:t>
            </a:r>
            <a:r>
              <a:rPr lang="en-US" altLang="zh-CN" sz="2800" b="1" dirty="0"/>
              <a:t>O(</a:t>
            </a:r>
            <a:r>
              <a:rPr lang="en-US" altLang="zh-CN" sz="2800" b="1" dirty="0" err="1"/>
              <a:t>n+e</a:t>
            </a:r>
            <a:r>
              <a:rPr lang="en-US" altLang="zh-CN" sz="2800" b="1" dirty="0"/>
              <a:t>)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图的遍历可以系统地访问图中的每个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顶点。因此</a:t>
            </a:r>
            <a:r>
              <a:rPr lang="zh-CN" altLang="en-US" sz="2800" b="1" dirty="0">
                <a:latin typeface="宋体" panose="02010600030101010101" pitchFamily="2" charset="-122"/>
              </a:rPr>
              <a:t>，图的遍历算法是图的最基本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latin typeface="宋体" panose="02010600030101010101" pitchFamily="2" charset="-122"/>
              </a:rPr>
              <a:t>最重要的算法，许多有关图的操作都是在图的遍历基础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之上构建的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07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4313"/>
            <a:ext cx="7315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>
                <a:latin typeface="Times New Roman" panose="02020603050405020304" pitchFamily="18" charset="0"/>
              </a:rPr>
              <a:t>7.4</a:t>
            </a:r>
            <a:r>
              <a:rPr lang="en-US" altLang="zh-CN" sz="5400" b="1"/>
              <a:t>   </a:t>
            </a:r>
            <a:r>
              <a:rPr lang="zh-CN" altLang="en-US" sz="5400" b="1">
                <a:ea typeface="楷体_GB2312" pitchFamily="49" charset="-122"/>
              </a:rPr>
              <a:t>图的连通性问题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9"/>
            <a:ext cx="11239500" cy="5310187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zh-CN" sz="4400" b="1" dirty="0" smtClean="0">
                <a:solidFill>
                  <a:schemeClr val="tx2"/>
                </a:solidFill>
              </a:rPr>
              <a:t>7.4.1 </a:t>
            </a:r>
            <a:r>
              <a:rPr lang="zh-CN" altLang="en-US" sz="4400" b="1" dirty="0">
                <a:solidFill>
                  <a:schemeClr val="tx2"/>
                </a:solidFill>
                <a:ea typeface="楷体_GB2312" pitchFamily="49" charset="-122"/>
              </a:rPr>
              <a:t>无向图的连通分量与生成树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chemeClr val="folHlink"/>
                </a:solidFill>
              </a:rPr>
              <a:t>1 </a:t>
            </a:r>
            <a:r>
              <a:rPr lang="zh-CN" altLang="en-US" sz="3600" b="1" dirty="0">
                <a:solidFill>
                  <a:schemeClr val="folHlink"/>
                </a:solidFill>
                <a:ea typeface="楷体_GB2312" pitchFamily="49" charset="-122"/>
              </a:rPr>
              <a:t>无向图的连通分量和生成树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</a:t>
            </a:r>
            <a:r>
              <a:rPr lang="zh-CN" altLang="en-US" b="1" dirty="0"/>
              <a:t>对于无向图，对其进行遍历时：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 </a:t>
            </a:r>
            <a:r>
              <a:rPr lang="zh-CN" altLang="en-US" sz="2800" b="1" dirty="0" smtClean="0"/>
              <a:t>若是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连通图</a:t>
            </a:r>
            <a:r>
              <a:rPr lang="zh-CN" altLang="en-US" sz="2800" b="1" dirty="0" smtClean="0"/>
              <a:t>：仅需从图中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任一顶点出发</a:t>
            </a:r>
            <a:r>
              <a:rPr lang="zh-CN" altLang="en-US" sz="2800" b="1" dirty="0" smtClean="0"/>
              <a:t>，就能访问图中的所有顶点；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 </a:t>
            </a:r>
            <a:r>
              <a:rPr lang="zh-CN" altLang="en-US" sz="2800" b="1" dirty="0" smtClean="0"/>
              <a:t>若是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非连通图</a:t>
            </a:r>
            <a:r>
              <a:rPr lang="zh-CN" altLang="en-US" sz="2800" b="1" dirty="0" smtClean="0"/>
              <a:t>：需从图中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多个顶点出发</a:t>
            </a:r>
            <a:r>
              <a:rPr lang="zh-CN" altLang="en-US" sz="2800" b="1" dirty="0" smtClean="0"/>
              <a:t>。每次从一个新顶点出发所访问的顶点集序列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恰好是</a:t>
            </a:r>
            <a:r>
              <a:rPr lang="zh-CN" altLang="en-US" sz="2800" b="1" dirty="0" smtClean="0"/>
              <a:t>各个连通分量的顶点集；</a:t>
            </a:r>
          </a:p>
        </p:txBody>
      </p:sp>
    </p:spTree>
    <p:extLst>
      <p:ext uri="{BB962C8B-B14F-4D97-AF65-F5344CB8AC3E}">
        <p14:creationId xmlns:p14="http://schemas.microsoft.com/office/powerpoint/2010/main" val="10440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754" name="Group 2"/>
          <p:cNvGrpSpPr>
            <a:grpSpLocks/>
          </p:cNvGrpSpPr>
          <p:nvPr/>
        </p:nvGrpSpPr>
        <p:grpSpPr bwMode="auto">
          <a:xfrm>
            <a:off x="1676401" y="2613026"/>
            <a:ext cx="8558213" cy="3870325"/>
            <a:chOff x="158" y="312"/>
            <a:chExt cx="5391" cy="2438"/>
          </a:xfrm>
        </p:grpSpPr>
        <p:grpSp>
          <p:nvGrpSpPr>
            <p:cNvPr id="586756" name="Group 3"/>
            <p:cNvGrpSpPr>
              <a:grpSpLocks/>
            </p:cNvGrpSpPr>
            <p:nvPr/>
          </p:nvGrpSpPr>
          <p:grpSpPr bwMode="auto">
            <a:xfrm>
              <a:off x="158" y="422"/>
              <a:ext cx="1541" cy="1148"/>
              <a:chOff x="158" y="422"/>
              <a:chExt cx="1541" cy="1148"/>
            </a:xfrm>
          </p:grpSpPr>
          <p:sp>
            <p:nvSpPr>
              <p:cNvPr id="586839" name="Rectangle 4"/>
              <p:cNvSpPr>
                <a:spLocks noChangeArrowheads="1"/>
              </p:cNvSpPr>
              <p:nvPr/>
            </p:nvSpPr>
            <p:spPr bwMode="auto">
              <a:xfrm>
                <a:off x="451" y="1366"/>
                <a:ext cx="90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(a)  </a:t>
                </a:r>
                <a:r>
                  <a:rPr lang="zh-CN" altLang="en-US" sz="2000" b="1"/>
                  <a:t>无向图</a:t>
                </a:r>
                <a:r>
                  <a:rPr lang="en-US" altLang="zh-CN" sz="2000" b="1"/>
                  <a:t>G</a:t>
                </a:r>
              </a:p>
            </p:txBody>
          </p:sp>
          <p:grpSp>
            <p:nvGrpSpPr>
              <p:cNvPr id="586840" name="Group 5"/>
              <p:cNvGrpSpPr>
                <a:grpSpLocks/>
              </p:cNvGrpSpPr>
              <p:nvPr/>
            </p:nvGrpSpPr>
            <p:grpSpPr bwMode="auto">
              <a:xfrm>
                <a:off x="158" y="422"/>
                <a:ext cx="992" cy="864"/>
                <a:chOff x="384" y="160"/>
                <a:chExt cx="992" cy="864"/>
              </a:xfrm>
            </p:grpSpPr>
            <p:sp>
              <p:nvSpPr>
                <p:cNvPr id="586847" name="Oval 6"/>
                <p:cNvSpPr>
                  <a:spLocks noChangeArrowheads="1"/>
                </p:cNvSpPr>
                <p:nvPr/>
              </p:nvSpPr>
              <p:spPr bwMode="auto">
                <a:xfrm>
                  <a:off x="384" y="240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1</a:t>
                  </a:r>
                </a:p>
              </p:txBody>
            </p:sp>
            <p:sp>
              <p:nvSpPr>
                <p:cNvPr id="586848" name="Oval 7"/>
                <p:cNvSpPr>
                  <a:spLocks noChangeArrowheads="1"/>
                </p:cNvSpPr>
                <p:nvPr/>
              </p:nvSpPr>
              <p:spPr bwMode="auto">
                <a:xfrm>
                  <a:off x="384" y="775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2</a:t>
                  </a:r>
                </a:p>
              </p:txBody>
            </p:sp>
            <p:sp>
              <p:nvSpPr>
                <p:cNvPr id="586849" name="Oval 8"/>
                <p:cNvSpPr>
                  <a:spLocks noChangeArrowheads="1"/>
                </p:cNvSpPr>
                <p:nvPr/>
              </p:nvSpPr>
              <p:spPr bwMode="auto">
                <a:xfrm>
                  <a:off x="1059" y="240"/>
                  <a:ext cx="317" cy="2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3</a:t>
                  </a:r>
                </a:p>
              </p:txBody>
            </p:sp>
            <p:sp>
              <p:nvSpPr>
                <p:cNvPr id="586850" name="Line 9"/>
                <p:cNvSpPr>
                  <a:spLocks noChangeShapeType="1"/>
                </p:cNvSpPr>
                <p:nvPr/>
              </p:nvSpPr>
              <p:spPr bwMode="auto">
                <a:xfrm>
                  <a:off x="544" y="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685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72" y="480"/>
                  <a:ext cx="480" cy="3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6852" name="Line 11"/>
                <p:cNvSpPr>
                  <a:spLocks noChangeShapeType="1"/>
                </p:cNvSpPr>
                <p:nvPr/>
              </p:nvSpPr>
              <p:spPr bwMode="auto">
                <a:xfrm>
                  <a:off x="704" y="352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6853" name="Freeform 12"/>
                <p:cNvSpPr>
                  <a:spLocks/>
                </p:cNvSpPr>
                <p:nvPr/>
              </p:nvSpPr>
              <p:spPr bwMode="auto">
                <a:xfrm>
                  <a:off x="592" y="160"/>
                  <a:ext cx="528" cy="96"/>
                </a:xfrm>
                <a:custGeom>
                  <a:avLst/>
                  <a:gdLst>
                    <a:gd name="T0" fmla="*/ 0 w 528"/>
                    <a:gd name="T1" fmla="*/ 96 h 96"/>
                    <a:gd name="T2" fmla="*/ 192 w 528"/>
                    <a:gd name="T3" fmla="*/ 0 h 96"/>
                    <a:gd name="T4" fmla="*/ 528 w 528"/>
                    <a:gd name="T5" fmla="*/ 96 h 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28" h="96">
                      <a:moveTo>
                        <a:pt x="0" y="96"/>
                      </a:moveTo>
                      <a:cubicBezTo>
                        <a:pt x="52" y="48"/>
                        <a:pt x="104" y="0"/>
                        <a:pt x="192" y="0"/>
                      </a:cubicBezTo>
                      <a:cubicBezTo>
                        <a:pt x="280" y="0"/>
                        <a:pt x="472" y="80"/>
                        <a:pt x="528" y="9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6854" name="Freeform 13"/>
                <p:cNvSpPr>
                  <a:spLocks/>
                </p:cNvSpPr>
                <p:nvPr/>
              </p:nvSpPr>
              <p:spPr bwMode="auto">
                <a:xfrm>
                  <a:off x="696" y="496"/>
                  <a:ext cx="528" cy="384"/>
                </a:xfrm>
                <a:custGeom>
                  <a:avLst/>
                  <a:gdLst>
                    <a:gd name="T0" fmla="*/ 528 w 528"/>
                    <a:gd name="T1" fmla="*/ 0 h 384"/>
                    <a:gd name="T2" fmla="*/ 432 w 528"/>
                    <a:gd name="T3" fmla="*/ 192 h 384"/>
                    <a:gd name="T4" fmla="*/ 0 w 528"/>
                    <a:gd name="T5" fmla="*/ 384 h 38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28" h="384">
                      <a:moveTo>
                        <a:pt x="528" y="0"/>
                      </a:moveTo>
                      <a:cubicBezTo>
                        <a:pt x="524" y="64"/>
                        <a:pt x="520" y="128"/>
                        <a:pt x="432" y="192"/>
                      </a:cubicBezTo>
                      <a:cubicBezTo>
                        <a:pt x="344" y="256"/>
                        <a:pt x="72" y="352"/>
                        <a:pt x="0" y="3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6841" name="Group 14"/>
              <p:cNvGrpSpPr>
                <a:grpSpLocks/>
              </p:cNvGrpSpPr>
              <p:nvPr/>
            </p:nvGrpSpPr>
            <p:grpSpPr bwMode="auto">
              <a:xfrm>
                <a:off x="734" y="950"/>
                <a:ext cx="965" cy="329"/>
                <a:chOff x="734" y="950"/>
                <a:chExt cx="965" cy="329"/>
              </a:xfrm>
            </p:grpSpPr>
            <p:grpSp>
              <p:nvGrpSpPr>
                <p:cNvPr id="586842" name="Group 15"/>
                <p:cNvGrpSpPr>
                  <a:grpSpLocks/>
                </p:cNvGrpSpPr>
                <p:nvPr/>
              </p:nvGrpSpPr>
              <p:grpSpPr bwMode="auto">
                <a:xfrm>
                  <a:off x="734" y="1030"/>
                  <a:ext cx="965" cy="249"/>
                  <a:chOff x="1360" y="664"/>
                  <a:chExt cx="965" cy="249"/>
                </a:xfrm>
              </p:grpSpPr>
              <p:sp>
                <p:nvSpPr>
                  <p:cNvPr id="58684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360" y="664"/>
                    <a:ext cx="317" cy="24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4</a:t>
                    </a:r>
                  </a:p>
                </p:txBody>
              </p:sp>
              <p:sp>
                <p:nvSpPr>
                  <p:cNvPr id="58684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008" y="664"/>
                    <a:ext cx="317" cy="24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5</a:t>
                    </a:r>
                  </a:p>
                </p:txBody>
              </p:sp>
              <p:sp>
                <p:nvSpPr>
                  <p:cNvPr id="58684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776"/>
                    <a:ext cx="31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6843" name="Freeform 19"/>
                <p:cNvSpPr>
                  <a:spLocks/>
                </p:cNvSpPr>
                <p:nvPr/>
              </p:nvSpPr>
              <p:spPr bwMode="auto">
                <a:xfrm>
                  <a:off x="974" y="950"/>
                  <a:ext cx="480" cy="96"/>
                </a:xfrm>
                <a:custGeom>
                  <a:avLst/>
                  <a:gdLst>
                    <a:gd name="T0" fmla="*/ 0 w 480"/>
                    <a:gd name="T1" fmla="*/ 96 h 96"/>
                    <a:gd name="T2" fmla="*/ 192 w 480"/>
                    <a:gd name="T3" fmla="*/ 0 h 96"/>
                    <a:gd name="T4" fmla="*/ 480 w 480"/>
                    <a:gd name="T5" fmla="*/ 96 h 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80" h="96">
                      <a:moveTo>
                        <a:pt x="0" y="96"/>
                      </a:moveTo>
                      <a:cubicBezTo>
                        <a:pt x="56" y="48"/>
                        <a:pt x="112" y="0"/>
                        <a:pt x="192" y="0"/>
                      </a:cubicBezTo>
                      <a:cubicBezTo>
                        <a:pt x="272" y="0"/>
                        <a:pt x="432" y="80"/>
                        <a:pt x="480" y="9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fol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6757" name="Group 20"/>
            <p:cNvGrpSpPr>
              <a:grpSpLocks/>
            </p:cNvGrpSpPr>
            <p:nvPr/>
          </p:nvGrpSpPr>
          <p:grpSpPr bwMode="auto">
            <a:xfrm>
              <a:off x="1111" y="312"/>
              <a:ext cx="2804" cy="2147"/>
              <a:chOff x="1111" y="312"/>
              <a:chExt cx="2804" cy="2147"/>
            </a:xfrm>
          </p:grpSpPr>
          <p:sp>
            <p:nvSpPr>
              <p:cNvPr id="586772" name="Rectangle 21"/>
              <p:cNvSpPr>
                <a:spLocks noChangeArrowheads="1"/>
              </p:cNvSpPr>
              <p:nvPr/>
            </p:nvSpPr>
            <p:spPr bwMode="auto">
              <a:xfrm>
                <a:off x="1791" y="2255"/>
                <a:ext cx="1270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(b)  G</a:t>
                </a:r>
                <a:r>
                  <a:rPr lang="zh-CN" altLang="en-US" sz="2000" b="1"/>
                  <a:t>的邻接链表</a:t>
                </a:r>
              </a:p>
            </p:txBody>
          </p:sp>
          <p:grpSp>
            <p:nvGrpSpPr>
              <p:cNvPr id="586773" name="Group 22"/>
              <p:cNvGrpSpPr>
                <a:grpSpLocks/>
              </p:cNvGrpSpPr>
              <p:nvPr/>
            </p:nvGrpSpPr>
            <p:grpSpPr bwMode="auto">
              <a:xfrm>
                <a:off x="1111" y="312"/>
                <a:ext cx="2804" cy="1865"/>
                <a:chOff x="1111" y="312"/>
                <a:chExt cx="2804" cy="1865"/>
              </a:xfrm>
            </p:grpSpPr>
            <p:sp>
              <p:nvSpPr>
                <p:cNvPr id="586774" name="Freeform 23"/>
                <p:cNvSpPr>
                  <a:spLocks/>
                </p:cNvSpPr>
                <p:nvPr/>
              </p:nvSpPr>
              <p:spPr bwMode="auto">
                <a:xfrm>
                  <a:off x="2562" y="861"/>
                  <a:ext cx="1048" cy="56"/>
                </a:xfrm>
                <a:custGeom>
                  <a:avLst/>
                  <a:gdLst>
                    <a:gd name="T0" fmla="*/ 40 w 1048"/>
                    <a:gd name="T1" fmla="*/ 56 h 56"/>
                    <a:gd name="T2" fmla="*/ 136 w 1048"/>
                    <a:gd name="T3" fmla="*/ 8 h 56"/>
                    <a:gd name="T4" fmla="*/ 856 w 1048"/>
                    <a:gd name="T5" fmla="*/ 8 h 56"/>
                    <a:gd name="T6" fmla="*/ 1048 w 1048"/>
                    <a:gd name="T7" fmla="*/ 56 h 5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48" h="56">
                      <a:moveTo>
                        <a:pt x="40" y="56"/>
                      </a:moveTo>
                      <a:cubicBezTo>
                        <a:pt x="20" y="36"/>
                        <a:pt x="0" y="16"/>
                        <a:pt x="136" y="8"/>
                      </a:cubicBezTo>
                      <a:cubicBezTo>
                        <a:pt x="272" y="0"/>
                        <a:pt x="704" y="0"/>
                        <a:pt x="856" y="8"/>
                      </a:cubicBezTo>
                      <a:cubicBezTo>
                        <a:pt x="1008" y="16"/>
                        <a:pt x="1016" y="48"/>
                        <a:pt x="1048" y="5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hlink"/>
                  </a:solidFill>
                  <a:prstDash val="dash"/>
                  <a:miter lim="800000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6775" name="Line 24"/>
                <p:cNvSpPr>
                  <a:spLocks noChangeShapeType="1"/>
                </p:cNvSpPr>
                <p:nvPr/>
              </p:nvSpPr>
              <p:spPr bwMode="auto">
                <a:xfrm>
                  <a:off x="2562" y="1223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prstDash val="dash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86776" name="Group 25"/>
                <p:cNvGrpSpPr>
                  <a:grpSpLocks/>
                </p:cNvGrpSpPr>
                <p:nvPr/>
              </p:nvGrpSpPr>
              <p:grpSpPr bwMode="auto">
                <a:xfrm>
                  <a:off x="1111" y="312"/>
                  <a:ext cx="2804" cy="1865"/>
                  <a:chOff x="1111" y="312"/>
                  <a:chExt cx="2804" cy="1865"/>
                </a:xfrm>
              </p:grpSpPr>
              <p:sp>
                <p:nvSpPr>
                  <p:cNvPr id="58677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880" y="329"/>
                    <a:ext cx="226" cy="1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10000"/>
                      </a:lnSpc>
                    </a:pPr>
                    <a:r>
                      <a:rPr lang="en-US" altLang="zh-CN" b="1"/>
                      <a:t>0</a:t>
                    </a:r>
                  </a:p>
                  <a:p>
                    <a:pPr eaLnBrk="1" hangingPunct="1">
                      <a:lnSpc>
                        <a:spcPct val="110000"/>
                      </a:lnSpc>
                    </a:pPr>
                    <a:r>
                      <a:rPr lang="en-US" altLang="zh-CN" b="1"/>
                      <a:t>1</a:t>
                    </a:r>
                  </a:p>
                  <a:p>
                    <a:pPr eaLnBrk="1" hangingPunct="1">
                      <a:lnSpc>
                        <a:spcPct val="110000"/>
                      </a:lnSpc>
                    </a:pPr>
                    <a:r>
                      <a:rPr lang="en-US" altLang="zh-CN" b="1"/>
                      <a:t>2</a:t>
                    </a:r>
                  </a:p>
                  <a:p>
                    <a:pPr eaLnBrk="1" hangingPunct="1">
                      <a:lnSpc>
                        <a:spcPct val="110000"/>
                      </a:lnSpc>
                    </a:pPr>
                    <a:r>
                      <a:rPr lang="en-US" altLang="zh-CN" b="1"/>
                      <a:t>3</a:t>
                    </a:r>
                  </a:p>
                  <a:p>
                    <a:pPr eaLnBrk="1" hangingPunct="1">
                      <a:lnSpc>
                        <a:spcPct val="110000"/>
                      </a:lnSpc>
                    </a:pPr>
                    <a:r>
                      <a:rPr lang="en-US" altLang="zh-CN" b="1"/>
                      <a:t>4</a:t>
                    </a:r>
                  </a:p>
                </p:txBody>
              </p:sp>
              <p:sp>
                <p:nvSpPr>
                  <p:cNvPr id="58677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933"/>
                    <a:ext cx="998" cy="22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b="1"/>
                      <a:t>MAX_VEX-1</a:t>
                    </a:r>
                  </a:p>
                </p:txBody>
              </p:sp>
              <p:grpSp>
                <p:nvGrpSpPr>
                  <p:cNvPr id="58678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109" y="336"/>
                    <a:ext cx="590" cy="1841"/>
                    <a:chOff x="1973" y="518"/>
                    <a:chExt cx="590" cy="1841"/>
                  </a:xfrm>
                </p:grpSpPr>
                <p:grpSp>
                  <p:nvGrpSpPr>
                    <p:cNvPr id="586818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3" y="518"/>
                      <a:ext cx="590" cy="262"/>
                      <a:chOff x="476" y="2750"/>
                      <a:chExt cx="544" cy="226"/>
                    </a:xfrm>
                  </p:grpSpPr>
                  <p:sp>
                    <p:nvSpPr>
                      <p:cNvPr id="586837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6" y="2750"/>
                        <a:ext cx="544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1</a:t>
                        </a:r>
                        <a:r>
                          <a:rPr lang="en-US" altLang="zh-CN" b="1"/>
                          <a:t>       </a:t>
                        </a:r>
                      </a:p>
                    </p:txBody>
                  </p:sp>
                  <p:sp>
                    <p:nvSpPr>
                      <p:cNvPr id="586838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9" y="275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6819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3" y="781"/>
                      <a:ext cx="590" cy="263"/>
                      <a:chOff x="476" y="2750"/>
                      <a:chExt cx="544" cy="226"/>
                    </a:xfrm>
                  </p:grpSpPr>
                  <p:sp>
                    <p:nvSpPr>
                      <p:cNvPr id="586835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6" y="2750"/>
                        <a:ext cx="544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2</a:t>
                        </a:r>
                        <a:endParaRPr lang="en-US" altLang="zh-CN" b="1"/>
                      </a:p>
                    </p:txBody>
                  </p:sp>
                  <p:sp>
                    <p:nvSpPr>
                      <p:cNvPr id="586836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9" y="275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6820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3" y="1045"/>
                      <a:ext cx="590" cy="262"/>
                      <a:chOff x="476" y="2750"/>
                      <a:chExt cx="544" cy="226"/>
                    </a:xfrm>
                  </p:grpSpPr>
                  <p:sp>
                    <p:nvSpPr>
                      <p:cNvPr id="586833" name="Rectangle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6" y="2750"/>
                        <a:ext cx="544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3</a:t>
                        </a:r>
                        <a:r>
                          <a:rPr lang="en-US" altLang="zh-CN" b="1"/>
                          <a:t>       </a:t>
                        </a:r>
                      </a:p>
                    </p:txBody>
                  </p:sp>
                  <p:sp>
                    <p:nvSpPr>
                      <p:cNvPr id="586834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9" y="275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6821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3" y="1308"/>
                      <a:ext cx="590" cy="262"/>
                      <a:chOff x="476" y="2750"/>
                      <a:chExt cx="544" cy="226"/>
                    </a:xfrm>
                  </p:grpSpPr>
                  <p:sp>
                    <p:nvSpPr>
                      <p:cNvPr id="586831" name="Rectangle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6" y="2750"/>
                        <a:ext cx="544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4</a:t>
                        </a:r>
                        <a:endParaRPr lang="en-US" altLang="zh-CN" b="1"/>
                      </a:p>
                    </p:txBody>
                  </p:sp>
                  <p:sp>
                    <p:nvSpPr>
                      <p:cNvPr id="586832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9" y="275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6822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3" y="1835"/>
                      <a:ext cx="590" cy="262"/>
                      <a:chOff x="476" y="2750"/>
                      <a:chExt cx="544" cy="226"/>
                    </a:xfrm>
                  </p:grpSpPr>
                  <p:sp>
                    <p:nvSpPr>
                      <p:cNvPr id="586829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6" y="2750"/>
                        <a:ext cx="544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b="1">
                            <a:latin typeface="宋体" panose="02010600030101010101" pitchFamily="2" charset="-122"/>
                          </a:rPr>
                          <a:t>┇</a:t>
                        </a:r>
                        <a:r>
                          <a:rPr lang="zh-CN" altLang="en-US" b="1"/>
                          <a:t> ┇ </a:t>
                        </a:r>
                      </a:p>
                    </p:txBody>
                  </p:sp>
                  <p:sp>
                    <p:nvSpPr>
                      <p:cNvPr id="586830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9" y="275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6823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3" y="2097"/>
                      <a:ext cx="590" cy="262"/>
                      <a:chOff x="1565" y="3884"/>
                      <a:chExt cx="544" cy="226"/>
                    </a:xfrm>
                  </p:grpSpPr>
                  <p:sp>
                    <p:nvSpPr>
                      <p:cNvPr id="586827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65" y="3884"/>
                        <a:ext cx="544" cy="226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1"/>
                      </a:p>
                    </p:txBody>
                  </p:sp>
                  <p:sp>
                    <p:nvSpPr>
                      <p:cNvPr id="586828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58" y="3884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6824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3" y="1571"/>
                      <a:ext cx="590" cy="263"/>
                      <a:chOff x="476" y="2750"/>
                      <a:chExt cx="544" cy="226"/>
                    </a:xfrm>
                  </p:grpSpPr>
                  <p:sp>
                    <p:nvSpPr>
                      <p:cNvPr id="586825" name="Rectangle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6" y="2750"/>
                        <a:ext cx="544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5</a:t>
                        </a:r>
                        <a:r>
                          <a:rPr lang="en-US" altLang="zh-CN" b="1"/>
                          <a:t>       </a:t>
                        </a:r>
                      </a:p>
                    </p:txBody>
                  </p:sp>
                  <p:sp>
                    <p:nvSpPr>
                      <p:cNvPr id="586826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9" y="275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86781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562" y="312"/>
                    <a:ext cx="1353" cy="235"/>
                    <a:chOff x="2925" y="2081"/>
                    <a:chExt cx="1353" cy="235"/>
                  </a:xfrm>
                </p:grpSpPr>
                <p:grpSp>
                  <p:nvGrpSpPr>
                    <p:cNvPr id="586810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00" y="2081"/>
                      <a:ext cx="456" cy="226"/>
                      <a:chOff x="3467" y="510"/>
                      <a:chExt cx="456" cy="226"/>
                    </a:xfrm>
                  </p:grpSpPr>
                  <p:sp>
                    <p:nvSpPr>
                      <p:cNvPr id="586816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67" y="510"/>
                        <a:ext cx="456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2</a:t>
                        </a:r>
                      </a:p>
                    </p:txBody>
                  </p:sp>
                  <p:sp>
                    <p:nvSpPr>
                      <p:cNvPr id="586817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18" y="51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6811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22" y="2090"/>
                      <a:ext cx="456" cy="226"/>
                      <a:chOff x="3467" y="510"/>
                      <a:chExt cx="456" cy="226"/>
                    </a:xfrm>
                  </p:grpSpPr>
                  <p:sp>
                    <p:nvSpPr>
                      <p:cNvPr id="586814" name="Rectangle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67" y="510"/>
                        <a:ext cx="456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1   </a:t>
                        </a:r>
                        <a:r>
                          <a:rPr lang="en-US" altLang="zh-CN"/>
                          <a:t>⋀</a:t>
                        </a:r>
                      </a:p>
                    </p:txBody>
                  </p:sp>
                  <p:sp>
                    <p:nvSpPr>
                      <p:cNvPr id="586815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18" y="51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86812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5" y="2210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6813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0" y="2205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6782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62" y="593"/>
                    <a:ext cx="1353" cy="235"/>
                    <a:chOff x="2426" y="791"/>
                    <a:chExt cx="1353" cy="235"/>
                  </a:xfrm>
                </p:grpSpPr>
                <p:grpSp>
                  <p:nvGrpSpPr>
                    <p:cNvPr id="586802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01" y="791"/>
                      <a:ext cx="456" cy="226"/>
                      <a:chOff x="3467" y="510"/>
                      <a:chExt cx="456" cy="226"/>
                    </a:xfrm>
                  </p:grpSpPr>
                  <p:sp>
                    <p:nvSpPr>
                      <p:cNvPr id="586808" name="Rectangl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67" y="510"/>
                        <a:ext cx="456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2</a:t>
                        </a:r>
                      </a:p>
                    </p:txBody>
                  </p:sp>
                  <p:sp>
                    <p:nvSpPr>
                      <p:cNvPr id="586809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18" y="51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6803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23" y="800"/>
                      <a:ext cx="456" cy="226"/>
                      <a:chOff x="3467" y="510"/>
                      <a:chExt cx="456" cy="226"/>
                    </a:xfrm>
                  </p:grpSpPr>
                  <p:sp>
                    <p:nvSpPr>
                      <p:cNvPr id="586806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67" y="510"/>
                        <a:ext cx="456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0   </a:t>
                        </a:r>
                        <a:r>
                          <a:rPr lang="en-US" altLang="zh-CN"/>
                          <a:t>⋀</a:t>
                        </a:r>
                      </a:p>
                    </p:txBody>
                  </p:sp>
                  <p:sp>
                    <p:nvSpPr>
                      <p:cNvPr id="586807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18" y="51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86804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920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6805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51" y="915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6783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562" y="881"/>
                    <a:ext cx="1340" cy="235"/>
                    <a:chOff x="2925" y="2650"/>
                    <a:chExt cx="1340" cy="235"/>
                  </a:xfrm>
                </p:grpSpPr>
                <p:grpSp>
                  <p:nvGrpSpPr>
                    <p:cNvPr id="586794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00" y="2650"/>
                      <a:ext cx="456" cy="226"/>
                      <a:chOff x="3467" y="510"/>
                      <a:chExt cx="456" cy="226"/>
                    </a:xfrm>
                  </p:grpSpPr>
                  <p:sp>
                    <p:nvSpPr>
                      <p:cNvPr id="586800" name="Rectangl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67" y="510"/>
                        <a:ext cx="456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0</a:t>
                        </a:r>
                      </a:p>
                    </p:txBody>
                  </p:sp>
                  <p:sp>
                    <p:nvSpPr>
                      <p:cNvPr id="586801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18" y="51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86795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5" y="2773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86796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09" y="2659"/>
                      <a:ext cx="456" cy="226"/>
                      <a:chOff x="3467" y="510"/>
                      <a:chExt cx="456" cy="226"/>
                    </a:xfrm>
                  </p:grpSpPr>
                  <p:sp>
                    <p:nvSpPr>
                      <p:cNvPr id="586798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67" y="510"/>
                        <a:ext cx="456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1   </a:t>
                        </a:r>
                        <a:r>
                          <a:rPr lang="en-US" altLang="zh-CN"/>
                          <a:t>⋀</a:t>
                        </a:r>
                      </a:p>
                    </p:txBody>
                  </p:sp>
                  <p:sp>
                    <p:nvSpPr>
                      <p:cNvPr id="586799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18" y="51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86797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8" y="2774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6784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562" y="1176"/>
                    <a:ext cx="729" cy="226"/>
                    <a:chOff x="2925" y="2945"/>
                    <a:chExt cx="729" cy="226"/>
                  </a:xfrm>
                </p:grpSpPr>
                <p:grpSp>
                  <p:nvGrpSpPr>
                    <p:cNvPr id="586790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98" y="2945"/>
                      <a:ext cx="456" cy="226"/>
                      <a:chOff x="3467" y="510"/>
                      <a:chExt cx="456" cy="226"/>
                    </a:xfrm>
                  </p:grpSpPr>
                  <p:sp>
                    <p:nvSpPr>
                      <p:cNvPr id="586792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67" y="510"/>
                        <a:ext cx="456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4   </a:t>
                        </a:r>
                        <a:r>
                          <a:rPr lang="en-US" altLang="zh-CN"/>
                          <a:t>⋀</a:t>
                        </a:r>
                      </a:p>
                    </p:txBody>
                  </p:sp>
                  <p:sp>
                    <p:nvSpPr>
                      <p:cNvPr id="586793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18" y="51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86791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5" y="3060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86785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562" y="1448"/>
                    <a:ext cx="729" cy="226"/>
                    <a:chOff x="2925" y="3217"/>
                    <a:chExt cx="729" cy="226"/>
                  </a:xfrm>
                </p:grpSpPr>
                <p:grpSp>
                  <p:nvGrpSpPr>
                    <p:cNvPr id="586786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98" y="3217"/>
                      <a:ext cx="456" cy="226"/>
                      <a:chOff x="3467" y="510"/>
                      <a:chExt cx="456" cy="226"/>
                    </a:xfrm>
                  </p:grpSpPr>
                  <p:sp>
                    <p:nvSpPr>
                      <p:cNvPr id="586788" name="Rectangle 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67" y="510"/>
                        <a:ext cx="456" cy="2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b="1"/>
                          <a:t>3   </a:t>
                        </a:r>
                        <a:r>
                          <a:rPr lang="en-US" altLang="zh-CN"/>
                          <a:t>⋀</a:t>
                        </a:r>
                      </a:p>
                    </p:txBody>
                  </p:sp>
                  <p:sp>
                    <p:nvSpPr>
                      <p:cNvPr id="586789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18" y="510"/>
                        <a:ext cx="0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86787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5" y="3321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86777" name="Line 87"/>
                <p:cNvSpPr>
                  <a:spLocks noChangeShapeType="1"/>
                </p:cNvSpPr>
                <p:nvPr/>
              </p:nvSpPr>
              <p:spPr bwMode="auto">
                <a:xfrm>
                  <a:off x="2562" y="391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prstDash val="dash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6758" name="Rectangle 88"/>
            <p:cNvSpPr>
              <a:spLocks noChangeArrowheads="1"/>
            </p:cNvSpPr>
            <p:nvPr/>
          </p:nvSpPr>
          <p:spPr bwMode="auto">
            <a:xfrm>
              <a:off x="1586" y="2546"/>
              <a:ext cx="249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7-19  </a:t>
              </a:r>
              <a:r>
                <a:rPr lang="zh-CN" altLang="en-US" sz="2000" b="1"/>
                <a:t>无向图及深度优先生成森林</a:t>
              </a:r>
            </a:p>
          </p:txBody>
        </p:sp>
        <p:grpSp>
          <p:nvGrpSpPr>
            <p:cNvPr id="586759" name="Group 89"/>
            <p:cNvGrpSpPr>
              <a:grpSpLocks/>
            </p:cNvGrpSpPr>
            <p:nvPr/>
          </p:nvGrpSpPr>
          <p:grpSpPr bwMode="auto">
            <a:xfrm>
              <a:off x="4032" y="491"/>
              <a:ext cx="1517" cy="1125"/>
              <a:chOff x="4128" y="423"/>
              <a:chExt cx="1517" cy="1125"/>
            </a:xfrm>
          </p:grpSpPr>
          <p:sp>
            <p:nvSpPr>
              <p:cNvPr id="586760" name="Rectangle 90"/>
              <p:cNvSpPr>
                <a:spLocks noChangeArrowheads="1"/>
              </p:cNvSpPr>
              <p:nvPr/>
            </p:nvSpPr>
            <p:spPr bwMode="auto">
              <a:xfrm>
                <a:off x="4128" y="1344"/>
                <a:ext cx="149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(c)  </a:t>
                </a:r>
                <a:r>
                  <a:rPr lang="zh-CN" altLang="en-US" sz="2000" b="1"/>
                  <a:t>深度优先生成森林</a:t>
                </a:r>
              </a:p>
            </p:txBody>
          </p:sp>
          <p:grpSp>
            <p:nvGrpSpPr>
              <p:cNvPr id="586761" name="Group 91"/>
              <p:cNvGrpSpPr>
                <a:grpSpLocks/>
              </p:cNvGrpSpPr>
              <p:nvPr/>
            </p:nvGrpSpPr>
            <p:grpSpPr bwMode="auto">
              <a:xfrm>
                <a:off x="4219" y="423"/>
                <a:ext cx="1426" cy="825"/>
                <a:chOff x="4219" y="336"/>
                <a:chExt cx="1426" cy="825"/>
              </a:xfrm>
            </p:grpSpPr>
            <p:grpSp>
              <p:nvGrpSpPr>
                <p:cNvPr id="586762" name="Group 92"/>
                <p:cNvGrpSpPr>
                  <a:grpSpLocks/>
                </p:cNvGrpSpPr>
                <p:nvPr/>
              </p:nvGrpSpPr>
              <p:grpSpPr bwMode="auto">
                <a:xfrm>
                  <a:off x="4219" y="368"/>
                  <a:ext cx="992" cy="784"/>
                  <a:chOff x="4219" y="368"/>
                  <a:chExt cx="992" cy="784"/>
                </a:xfrm>
              </p:grpSpPr>
              <p:sp>
                <p:nvSpPr>
                  <p:cNvPr id="586767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4219" y="368"/>
                    <a:ext cx="317" cy="24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1</a:t>
                    </a:r>
                  </a:p>
                </p:txBody>
              </p:sp>
              <p:sp>
                <p:nvSpPr>
                  <p:cNvPr id="586768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219" y="903"/>
                    <a:ext cx="317" cy="24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2</a:t>
                    </a:r>
                  </a:p>
                </p:txBody>
              </p:sp>
              <p:sp>
                <p:nvSpPr>
                  <p:cNvPr id="586769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4894" y="368"/>
                    <a:ext cx="317" cy="24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3</a:t>
                    </a:r>
                  </a:p>
                </p:txBody>
              </p:sp>
              <p:sp>
                <p:nvSpPr>
                  <p:cNvPr id="586770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539" y="480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771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576"/>
                    <a:ext cx="432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6763" name="Group 98"/>
                <p:cNvGrpSpPr>
                  <a:grpSpLocks/>
                </p:cNvGrpSpPr>
                <p:nvPr/>
              </p:nvGrpSpPr>
              <p:grpSpPr bwMode="auto">
                <a:xfrm>
                  <a:off x="5312" y="336"/>
                  <a:ext cx="333" cy="825"/>
                  <a:chOff x="5312" y="336"/>
                  <a:chExt cx="333" cy="825"/>
                </a:xfrm>
              </p:grpSpPr>
              <p:sp>
                <p:nvSpPr>
                  <p:cNvPr id="586764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5328" y="336"/>
                    <a:ext cx="317" cy="24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4</a:t>
                    </a:r>
                  </a:p>
                </p:txBody>
              </p:sp>
              <p:sp>
                <p:nvSpPr>
                  <p:cNvPr id="586765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5312" y="912"/>
                    <a:ext cx="317" cy="24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v</a:t>
                    </a:r>
                    <a:r>
                      <a:rPr lang="en-US" altLang="zh-CN" baseline="-18000"/>
                      <a:t>5</a:t>
                    </a:r>
                  </a:p>
                </p:txBody>
              </p:sp>
              <p:sp>
                <p:nvSpPr>
                  <p:cNvPr id="58676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5472" y="57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86755" name="Rectangle 102"/>
          <p:cNvSpPr>
            <a:spLocks noGrp="1" noChangeArrowheads="1"/>
          </p:cNvSpPr>
          <p:nvPr>
            <p:ph type="body" idx="1"/>
          </p:nvPr>
        </p:nvSpPr>
        <p:spPr>
          <a:xfrm>
            <a:off x="349252" y="583408"/>
            <a:ext cx="11353799" cy="1584325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        </a:t>
            </a:r>
            <a:r>
              <a:rPr lang="zh-CN" altLang="en-US" b="1" dirty="0"/>
              <a:t>如图</a:t>
            </a:r>
            <a:r>
              <a:rPr lang="en-US" altLang="zh-CN" b="1" dirty="0"/>
              <a:t>7-19</a:t>
            </a:r>
            <a:r>
              <a:rPr lang="zh-CN" altLang="en-US" b="1" dirty="0"/>
              <a:t>所示的无向图是非连通图，按图中给定的邻接表进行深度优先搜索遍历，</a:t>
            </a:r>
            <a:r>
              <a:rPr lang="en-US" altLang="zh-CN" b="1" dirty="0"/>
              <a:t>2</a:t>
            </a:r>
            <a:r>
              <a:rPr lang="zh-CN" altLang="en-US" b="1" dirty="0"/>
              <a:t>次调用</a:t>
            </a:r>
            <a:r>
              <a:rPr lang="en-US" altLang="zh-CN" b="1" dirty="0"/>
              <a:t>DFS</a:t>
            </a:r>
            <a:r>
              <a:rPr lang="zh-CN" altLang="en-US" b="1" dirty="0"/>
              <a:t>所得到的顶点访问序列集是： </a:t>
            </a:r>
            <a:r>
              <a:rPr lang="en-US" altLang="zh-CN" b="1" dirty="0"/>
              <a:t>{ v1 ,v3 ,v2}</a:t>
            </a:r>
            <a:r>
              <a:rPr lang="zh-CN" altLang="en-US" b="1" dirty="0"/>
              <a:t>和</a:t>
            </a:r>
            <a:r>
              <a:rPr lang="en-US" altLang="zh-CN" b="1" dirty="0"/>
              <a:t>{ v4 ,v5 }</a:t>
            </a:r>
          </a:p>
        </p:txBody>
      </p:sp>
    </p:spTree>
    <p:extLst>
      <p:ext uri="{BB962C8B-B14F-4D97-AF65-F5344CB8AC3E}">
        <p14:creationId xmlns:p14="http://schemas.microsoft.com/office/powerpoint/2010/main" val="3713253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8150" y="1066800"/>
            <a:ext cx="11334749" cy="531495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    </a:t>
            </a:r>
            <a:r>
              <a:rPr lang="zh-CN" altLang="en-US" b="1">
                <a:latin typeface="宋体" panose="02010600030101010101" pitchFamily="2" charset="-122"/>
              </a:rPr>
              <a:t>⑴ 若</a:t>
            </a:r>
            <a:r>
              <a:rPr lang="en-US" altLang="zh-CN" b="1" dirty="0"/>
              <a:t>G=(V,E)</a:t>
            </a:r>
            <a:r>
              <a:rPr lang="zh-CN" altLang="en-US" b="1" dirty="0"/>
              <a:t>是无向连通图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/>
              <a:t> 顶点集和边集分别是</a:t>
            </a:r>
            <a:r>
              <a:rPr lang="en-US" altLang="zh-CN" b="1" dirty="0"/>
              <a:t>V(G) 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E(G) </a:t>
            </a:r>
            <a:r>
              <a:rPr lang="zh-CN" altLang="en-US" b="1" dirty="0">
                <a:latin typeface="宋体" panose="02010600030101010101" pitchFamily="2" charset="-122"/>
              </a:rPr>
              <a:t>。若从</a:t>
            </a:r>
            <a:r>
              <a:rPr lang="en-US" altLang="zh-CN" b="1" dirty="0"/>
              <a:t>G</a:t>
            </a:r>
            <a:r>
              <a:rPr lang="zh-CN" altLang="en-US" b="1" dirty="0"/>
              <a:t>中</a:t>
            </a:r>
            <a:r>
              <a:rPr lang="zh-CN" altLang="en-US" b="1" dirty="0">
                <a:latin typeface="宋体" panose="02010600030101010101" pitchFamily="2" charset="-122"/>
              </a:rPr>
              <a:t>任意点出发遍历时， </a:t>
            </a:r>
            <a:r>
              <a:rPr lang="en-US" altLang="zh-CN" b="1" dirty="0"/>
              <a:t>E(G)</a:t>
            </a:r>
            <a:r>
              <a:rPr lang="zh-CN" altLang="en-US" b="1" dirty="0">
                <a:latin typeface="宋体" panose="02010600030101010101" pitchFamily="2" charset="-122"/>
              </a:rPr>
              <a:t>被分成两个互不相交的集合：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 dirty="0" smtClean="0"/>
              <a:t>T(G) </a:t>
            </a:r>
            <a:r>
              <a:rPr lang="zh-CN" altLang="en-US" b="1" dirty="0" smtClean="0">
                <a:latin typeface="宋体" panose="02010600030101010101" pitchFamily="2" charset="-122"/>
              </a:rPr>
              <a:t>：遍历过程中所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经过的边</a:t>
            </a:r>
            <a:r>
              <a:rPr lang="zh-CN" altLang="en-US" b="1" dirty="0" smtClean="0">
                <a:latin typeface="宋体" panose="02010600030101010101" pitchFamily="2" charset="-122"/>
              </a:rPr>
              <a:t>的集合；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 dirty="0" smtClean="0"/>
              <a:t>B(G) </a:t>
            </a:r>
            <a:r>
              <a:rPr lang="zh-CN" altLang="en-US" b="1" dirty="0" smtClean="0">
                <a:latin typeface="宋体" panose="02010600030101010101" pitchFamily="2" charset="-122"/>
              </a:rPr>
              <a:t>：遍历过程中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未经过的边</a:t>
            </a:r>
            <a:r>
              <a:rPr lang="zh-CN" altLang="en-US" b="1" dirty="0" smtClean="0">
                <a:latin typeface="宋体" panose="02010600030101010101" pitchFamily="2" charset="-122"/>
              </a:rPr>
              <a:t>的集合；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显然： </a:t>
            </a:r>
            <a:r>
              <a:rPr lang="en-US" altLang="zh-CN" b="1" dirty="0"/>
              <a:t>E(G)=T(G)∪B(G) 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T(G)∩B(G)=</a:t>
            </a:r>
            <a:r>
              <a:rPr lang="en-US" altLang="zh-CN" b="1" dirty="0">
                <a:cs typeface="Times New Roman" panose="02020603050405020304" pitchFamily="18" charset="0"/>
              </a:rPr>
              <a:t>Ø</a:t>
            </a:r>
            <a:endParaRPr lang="en-US" altLang="zh-CN" b="1" dirty="0">
              <a:ea typeface="Arial Unicode MS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显然，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b="1" dirty="0">
                <a:solidFill>
                  <a:schemeClr val="folHlink"/>
                </a:solidFill>
              </a:rPr>
              <a:t>G’=(V, T(G))</a:t>
            </a:r>
            <a:r>
              <a:rPr lang="zh-CN" altLang="en-US" b="1" dirty="0">
                <a:solidFill>
                  <a:schemeClr val="folHlink"/>
                </a:solidFill>
              </a:rPr>
              <a:t>是</a:t>
            </a:r>
            <a:r>
              <a:rPr lang="en-US" altLang="zh-CN" b="1" dirty="0">
                <a:solidFill>
                  <a:schemeClr val="folHlink"/>
                </a:solidFill>
              </a:rPr>
              <a:t>G</a:t>
            </a:r>
            <a:r>
              <a:rPr lang="zh-CN" altLang="en-US" b="1" dirty="0">
                <a:solidFill>
                  <a:schemeClr val="folHlink"/>
                </a:solidFill>
              </a:rPr>
              <a:t>的极小连通子图</a:t>
            </a:r>
            <a:r>
              <a:rPr lang="zh-CN" altLang="en-US" b="1" dirty="0">
                <a:latin typeface="宋体" panose="02010600030101010101" pitchFamily="2" charset="-122"/>
              </a:rPr>
              <a:t>，且</a:t>
            </a:r>
            <a:r>
              <a:rPr lang="en-US" altLang="zh-CN" b="1" dirty="0"/>
              <a:t>G’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是一棵树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en-US" altLang="zh-CN" b="1" dirty="0"/>
              <a:t>G’</a:t>
            </a:r>
            <a:r>
              <a:rPr lang="zh-CN" altLang="en-US" b="1" dirty="0"/>
              <a:t>称为图</a:t>
            </a:r>
            <a:r>
              <a:rPr lang="en-US" altLang="zh-CN" b="1" dirty="0"/>
              <a:t>G</a:t>
            </a:r>
            <a:r>
              <a:rPr lang="zh-CN" altLang="en-US" b="1" dirty="0"/>
              <a:t>的一棵生成树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从任意点出发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按</a:t>
            </a:r>
            <a:r>
              <a:rPr lang="en-US" altLang="zh-CN" b="1" dirty="0">
                <a:solidFill>
                  <a:schemeClr val="accent1"/>
                </a:solidFill>
              </a:rPr>
              <a:t>DFS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算法</a:t>
            </a:r>
            <a:r>
              <a:rPr lang="zh-CN" altLang="en-US" b="1" dirty="0">
                <a:latin typeface="宋体" panose="02010600030101010101" pitchFamily="2" charset="-122"/>
              </a:rPr>
              <a:t>得到生成树</a:t>
            </a:r>
            <a:r>
              <a:rPr lang="en-US" altLang="zh-CN" b="1" dirty="0"/>
              <a:t>G’</a:t>
            </a:r>
            <a:r>
              <a:rPr lang="zh-CN" altLang="en-US" b="1" dirty="0">
                <a:latin typeface="宋体" panose="02010600030101010101" pitchFamily="2" charset="-122"/>
              </a:rPr>
              <a:t>称为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深度优先生成树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按</a:t>
            </a:r>
            <a:r>
              <a:rPr lang="en-US" altLang="zh-CN" b="1" dirty="0">
                <a:solidFill>
                  <a:schemeClr val="accent1"/>
                </a:solidFill>
              </a:rPr>
              <a:t>BFS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算法</a:t>
            </a:r>
            <a:r>
              <a:rPr lang="zh-CN" altLang="en-US" b="1" dirty="0">
                <a:latin typeface="宋体" panose="02010600030101010101" pitchFamily="2" charset="-122"/>
              </a:rPr>
              <a:t>得到的</a:t>
            </a:r>
            <a:r>
              <a:rPr lang="en-US" altLang="zh-CN" b="1" dirty="0"/>
              <a:t>G’</a:t>
            </a:r>
            <a:r>
              <a:rPr lang="zh-CN" altLang="en-US" b="1" dirty="0">
                <a:latin typeface="宋体" panose="02010600030101010101" pitchFamily="2" charset="-122"/>
              </a:rPr>
              <a:t>称为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广度优先生成树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44183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181100"/>
            <a:ext cx="11029949" cy="537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⑵</a:t>
            </a:r>
            <a:r>
              <a:rPr lang="zh-CN" altLang="en-US" b="1" dirty="0"/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若</a:t>
            </a:r>
            <a:r>
              <a:rPr lang="en-US" altLang="zh-CN" b="1" dirty="0"/>
              <a:t>G=(V,E)</a:t>
            </a:r>
            <a:r>
              <a:rPr lang="zh-CN" altLang="en-US" b="1" dirty="0"/>
              <a:t>是无向非连通图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/>
              <a:t>对图进行遍历时得到若干个连通分量的顶点集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1</a:t>
            </a:r>
            <a:r>
              <a:rPr lang="en-US" altLang="zh-CN" b="1" dirty="0"/>
              <a:t>(G) ,V</a:t>
            </a:r>
            <a:r>
              <a:rPr lang="en-US" altLang="zh-CN" b="1" baseline="-18000" dirty="0"/>
              <a:t>2</a:t>
            </a:r>
            <a:r>
              <a:rPr lang="en-US" altLang="zh-CN" b="1" dirty="0"/>
              <a:t>(G) ,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dirty="0" err="1"/>
              <a:t>V</a:t>
            </a:r>
            <a:r>
              <a:rPr lang="en-US" altLang="zh-CN" b="1" baseline="-18000" dirty="0" err="1"/>
              <a:t>n</a:t>
            </a:r>
            <a:r>
              <a:rPr lang="en-US" altLang="zh-CN" b="1" dirty="0"/>
              <a:t>(G)</a:t>
            </a:r>
            <a:r>
              <a:rPr lang="zh-CN" altLang="en-US" b="1" dirty="0"/>
              <a:t>和相应所经过的边集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/>
              <a:t>1</a:t>
            </a:r>
            <a:r>
              <a:rPr lang="en-US" altLang="zh-CN" b="1" dirty="0"/>
              <a:t>(G) ,T</a:t>
            </a:r>
            <a:r>
              <a:rPr lang="en-US" altLang="zh-CN" b="1" baseline="-18000" dirty="0"/>
              <a:t>2</a:t>
            </a:r>
            <a:r>
              <a:rPr lang="en-US" altLang="zh-CN" b="1" dirty="0"/>
              <a:t>(G) , 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en-US" altLang="zh-CN" b="1" dirty="0"/>
              <a:t>,</a:t>
            </a:r>
            <a:r>
              <a:rPr lang="en-US" altLang="zh-CN" b="1" dirty="0" err="1"/>
              <a:t>T</a:t>
            </a:r>
            <a:r>
              <a:rPr lang="en-US" altLang="zh-CN" b="1" baseline="-18000" dirty="0" err="1"/>
              <a:t>n</a:t>
            </a:r>
            <a:r>
              <a:rPr lang="en-US" altLang="zh-CN" b="1" dirty="0"/>
              <a:t>(G) 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则对应的顶点集和边集的二元组：</a:t>
            </a:r>
            <a:r>
              <a:rPr lang="en-US" altLang="zh-CN" b="1" dirty="0" err="1"/>
              <a:t>G</a:t>
            </a:r>
            <a:r>
              <a:rPr lang="en-US" altLang="zh-CN" b="1" baseline="-18000" dirty="0" err="1"/>
              <a:t>i</a:t>
            </a:r>
            <a:r>
              <a:rPr lang="en-US" altLang="zh-CN" b="1" dirty="0"/>
              <a:t>=(V</a:t>
            </a:r>
            <a:r>
              <a:rPr lang="en-US" altLang="zh-CN" b="1" baseline="-18000" dirty="0"/>
              <a:t>i</a:t>
            </a:r>
            <a:r>
              <a:rPr lang="en-US" altLang="zh-CN" b="1" dirty="0"/>
              <a:t>(G),</a:t>
            </a:r>
            <a:r>
              <a:rPr lang="en-US" altLang="zh-CN" b="1" dirty="0" err="1"/>
              <a:t>T</a:t>
            </a:r>
            <a:r>
              <a:rPr lang="en-US" altLang="zh-CN" b="1" baseline="-18000" dirty="0" err="1"/>
              <a:t>i</a:t>
            </a:r>
            <a:r>
              <a:rPr lang="en-US" altLang="zh-CN" b="1" dirty="0"/>
              <a:t>(G))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/>
              <a:t>        (</a:t>
            </a:r>
            <a:r>
              <a:rPr lang="en-US" altLang="zh-CN" b="1" dirty="0"/>
              <a:t>1</a:t>
            </a:r>
            <a:r>
              <a:rPr lang="en-US" altLang="zh-CN" b="1" dirty="0">
                <a:ea typeface="Arial Unicode MS" pitchFamily="34" charset="-122"/>
              </a:rPr>
              <a:t>≦</a:t>
            </a:r>
            <a:r>
              <a:rPr lang="en-US" altLang="zh-CN" b="1" dirty="0"/>
              <a:t>i</a:t>
            </a:r>
            <a:r>
              <a:rPr lang="en-US" altLang="zh-CN" b="1" dirty="0">
                <a:ea typeface="Arial Unicode MS" pitchFamily="34" charset="-122"/>
              </a:rPr>
              <a:t>≦</a:t>
            </a:r>
            <a:r>
              <a:rPr lang="en-US" altLang="zh-CN" b="1" dirty="0"/>
              <a:t>n)</a:t>
            </a:r>
            <a:r>
              <a:rPr lang="zh-CN" altLang="en-US" b="1" dirty="0">
                <a:solidFill>
                  <a:schemeClr val="folHlink"/>
                </a:solidFill>
              </a:rPr>
              <a:t>是</a:t>
            </a:r>
            <a:r>
              <a:rPr lang="zh-CN" altLang="en-US" b="1" dirty="0" smtClean="0">
                <a:solidFill>
                  <a:schemeClr val="folHlink"/>
                </a:solidFill>
              </a:rPr>
              <a:t>对应连通分量</a:t>
            </a:r>
            <a:r>
              <a:rPr lang="zh-CN" altLang="en-US" b="1" dirty="0">
                <a:solidFill>
                  <a:schemeClr val="folHlink"/>
                </a:solidFill>
              </a:rPr>
              <a:t>的生成树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所有</a:t>
            </a:r>
            <a:r>
              <a:rPr lang="zh-CN" altLang="en-US" b="1" dirty="0" smtClean="0">
                <a:solidFill>
                  <a:schemeClr val="folHlink"/>
                </a:solidFill>
              </a:rPr>
              <a:t>生成</a:t>
            </a:r>
            <a:r>
              <a:rPr lang="zh-CN" altLang="en-US" b="1" dirty="0">
                <a:solidFill>
                  <a:schemeClr val="folHlink"/>
                </a:solidFill>
              </a:rPr>
              <a:t>树</a:t>
            </a:r>
            <a:r>
              <a:rPr lang="zh-CN" altLang="en-US" b="1" dirty="0" smtClean="0">
                <a:solidFill>
                  <a:schemeClr val="folHlink"/>
                </a:solidFill>
              </a:rPr>
              <a:t>构成该非</a:t>
            </a:r>
            <a:r>
              <a:rPr lang="zh-CN" altLang="en-US" b="1" dirty="0">
                <a:solidFill>
                  <a:schemeClr val="folHlink"/>
                </a:solidFill>
              </a:rPr>
              <a:t>连通图的生成森林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 smtClean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说明</a:t>
            </a:r>
            <a:r>
              <a:rPr lang="zh-CN" altLang="en-US" b="1" dirty="0" smtClean="0">
                <a:latin typeface="宋体" panose="02010600030101010101" pitchFamily="2" charset="-122"/>
              </a:rPr>
              <a:t>：对一个给定的无向图求其</a:t>
            </a:r>
            <a:r>
              <a:rPr lang="zh-CN" altLang="en-US" b="1" dirty="0">
                <a:latin typeface="宋体" panose="02010600030101010101" pitchFamily="2" charset="-122"/>
              </a:rPr>
              <a:t>对应的生成树或生成森林时，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必须先给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出其相应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的邻接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表；才能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根据邻接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表求出其生成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树或生成森林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2186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285750" y="876300"/>
            <a:ext cx="11506200" cy="529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623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folHlink"/>
                </a:solidFill>
              </a:rPr>
              <a:t>2  </a:t>
            </a:r>
            <a:r>
              <a:rPr lang="zh-CN" altLang="en-US" sz="4000" b="1" dirty="0">
                <a:solidFill>
                  <a:schemeClr val="folHlink"/>
                </a:solidFill>
                <a:ea typeface="楷体_GB2312" pitchFamily="49" charset="-122"/>
              </a:rPr>
              <a:t>图的生成树和生成森林算法</a:t>
            </a:r>
            <a:r>
              <a:rPr lang="zh-CN" altLang="en-US" sz="2800" dirty="0"/>
              <a:t>     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/>
              <a:t>        </a:t>
            </a:r>
            <a:r>
              <a:rPr lang="zh-CN" altLang="en-US" sz="2800" b="1" dirty="0"/>
              <a:t>对图的深度优先搜索遍历</a:t>
            </a:r>
            <a:r>
              <a:rPr lang="en-US" altLang="zh-CN" sz="2800" b="1" dirty="0"/>
              <a:t>DFS(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BFS)</a:t>
            </a:r>
            <a:r>
              <a:rPr lang="zh-CN" altLang="en-US" sz="2800" b="1" dirty="0"/>
              <a:t>算法稍作修改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/>
              <a:t>就可得到构造图的</a:t>
            </a:r>
            <a:r>
              <a:rPr lang="en-US" altLang="zh-CN" sz="2800" b="1" dirty="0"/>
              <a:t>DFS</a:t>
            </a:r>
            <a:r>
              <a:rPr lang="zh-CN" altLang="en-US" sz="2800" b="1" dirty="0"/>
              <a:t>生成树算法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r>
              <a:rPr lang="zh-CN" altLang="en-US" sz="2800" b="1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在算法中，树的存储结构采用孩子</a:t>
            </a:r>
            <a:r>
              <a:rPr lang="en-US" altLang="zh-CN" sz="2800" b="1" dirty="0"/>
              <a:t>—</a:t>
            </a:r>
            <a:r>
              <a:rPr lang="zh-CN" altLang="en-US" sz="2800" b="1" dirty="0">
                <a:latin typeface="宋体" panose="02010600030101010101" pitchFamily="2" charset="-122"/>
              </a:rPr>
              <a:t>兄弟表示法。首先建立从某个顶点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出发</a:t>
            </a:r>
            <a:r>
              <a:rPr lang="zh-CN" altLang="en-US" sz="2800" b="1" dirty="0">
                <a:latin typeface="宋体" panose="02010600030101010101" pitchFamily="2" charset="-122"/>
              </a:rPr>
              <a:t>，建立一个树结点，然后再分别以</a:t>
            </a:r>
            <a:r>
              <a:rPr lang="en-US" altLang="zh-CN" sz="2800" b="1" dirty="0"/>
              <a:t>V</a:t>
            </a:r>
            <a:r>
              <a:rPr lang="zh-CN" altLang="en-US" sz="2800" b="1" dirty="0">
                <a:latin typeface="宋体" panose="02010600030101010101" pitchFamily="2" charset="-122"/>
              </a:rPr>
              <a:t>的邻接点为起始点，建立相应的子生成树，并将其作为</a:t>
            </a:r>
            <a:r>
              <a:rPr lang="en-US" altLang="zh-CN" sz="2800" b="1" dirty="0"/>
              <a:t>V </a:t>
            </a:r>
            <a:r>
              <a:rPr lang="zh-CN" altLang="en-US" sz="2800" b="1" dirty="0"/>
              <a:t>结点的子树链接到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结点上</a:t>
            </a:r>
            <a:r>
              <a:rPr lang="zh-CN" altLang="en-US" sz="2800" b="1" dirty="0">
                <a:latin typeface="宋体" panose="02010600030101010101" pitchFamily="2" charset="-122"/>
              </a:rPr>
              <a:t>。显然，算法是一个递归算法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4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ChangeArrowheads="1"/>
          </p:cNvSpPr>
          <p:nvPr/>
        </p:nvSpPr>
        <p:spPr bwMode="auto">
          <a:xfrm>
            <a:off x="379141" y="602165"/>
            <a:ext cx="11508059" cy="568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2488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1588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0688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09788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66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41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1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38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完全</a:t>
            </a:r>
            <a:r>
              <a:rPr lang="zh-CN" altLang="en-US" sz="2800" b="1" dirty="0">
                <a:solidFill>
                  <a:schemeClr val="folHlink"/>
                </a:solidFill>
              </a:rPr>
              <a:t>无向图</a:t>
            </a:r>
            <a:r>
              <a:rPr lang="zh-CN" altLang="en-US" b="1" dirty="0"/>
              <a:t>：</a:t>
            </a:r>
            <a:r>
              <a:rPr lang="zh-CN" altLang="en-US" sz="2400" b="1" dirty="0"/>
              <a:t>对于无向图，若图中顶点数为</a:t>
            </a:r>
            <a:r>
              <a:rPr lang="en-US" altLang="zh-CN" sz="2400" b="1" dirty="0"/>
              <a:t>n </a:t>
            </a:r>
            <a:r>
              <a:rPr lang="zh-CN" altLang="en-US" sz="2400" b="1" dirty="0"/>
              <a:t>，用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表示边的数目，则</a:t>
            </a:r>
            <a:r>
              <a:rPr lang="en-US" altLang="zh-CN" sz="2400" b="1" dirty="0"/>
              <a:t>e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/>
              <a:t>[0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n(n-1)/2] </a:t>
            </a:r>
            <a:r>
              <a:rPr lang="zh-CN" altLang="en-US" sz="2400" b="1" dirty="0"/>
              <a:t>。具有</a:t>
            </a:r>
            <a:r>
              <a:rPr lang="en-US" altLang="zh-CN" sz="2400" b="1" dirty="0"/>
              <a:t>n(n-1)/2</a:t>
            </a:r>
            <a:r>
              <a:rPr lang="zh-CN" altLang="en-US" sz="2400" b="1" dirty="0"/>
              <a:t>条边的无向图称为完全无向图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完全无向图的定义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b="1" dirty="0"/>
              <a:t>        对于无向图</a:t>
            </a:r>
            <a:r>
              <a:rPr lang="en-US" altLang="zh-CN" sz="2400" b="1" dirty="0"/>
              <a:t>G=(V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E)</a:t>
            </a:r>
            <a:r>
              <a:rPr lang="zh-CN" altLang="en-US" sz="2400" b="1" dirty="0"/>
              <a:t>，若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/>
              <a:t>v</a:t>
            </a:r>
            <a:r>
              <a:rPr lang="en-US" altLang="zh-CN" sz="2400" b="1" baseline="-20000" dirty="0"/>
              <a:t>i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v</a:t>
            </a:r>
            <a:r>
              <a:rPr lang="en-US" altLang="zh-CN" sz="2400" b="1" baseline="-20000" dirty="0" err="1"/>
              <a:t>j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dirty="0"/>
              <a:t>V </a:t>
            </a:r>
            <a:r>
              <a:rPr lang="zh-CN" altLang="en-US" sz="2400" b="1" dirty="0"/>
              <a:t>，当</a:t>
            </a:r>
            <a:r>
              <a:rPr lang="en-US" altLang="zh-CN" sz="2400" b="1" dirty="0" err="1"/>
              <a:t>v</a:t>
            </a:r>
            <a:r>
              <a:rPr lang="en-US" altLang="zh-CN" sz="2400" b="1" baseline="-20000" dirty="0" err="1"/>
              <a:t>i</a:t>
            </a:r>
            <a:r>
              <a:rPr lang="en-US" altLang="zh-CN" sz="2400" b="1" dirty="0" err="1"/>
              <a:t>≠v</a:t>
            </a:r>
            <a:r>
              <a:rPr lang="en-US" altLang="zh-CN" sz="2400" b="1" baseline="-20000" dirty="0" err="1"/>
              <a:t>j</a:t>
            </a:r>
            <a:r>
              <a:rPr lang="zh-CN" altLang="en-US" sz="2400" b="1" dirty="0"/>
              <a:t>时，有</a:t>
            </a:r>
            <a:r>
              <a:rPr lang="en-US" altLang="zh-CN" sz="2400" b="1" dirty="0"/>
              <a:t>(v</a:t>
            </a:r>
            <a:r>
              <a:rPr lang="en-US" altLang="zh-CN" sz="2400" b="1" baseline="-20000" dirty="0"/>
              <a:t>i</a:t>
            </a:r>
            <a:r>
              <a:rPr lang="en-US" altLang="zh-CN" sz="2400" b="1" dirty="0"/>
              <a:t> ,</a:t>
            </a:r>
            <a:r>
              <a:rPr lang="en-US" altLang="zh-CN" sz="2400" b="1" dirty="0" err="1"/>
              <a:t>v</a:t>
            </a:r>
            <a:r>
              <a:rPr lang="en-US" altLang="zh-CN" sz="2400" b="1" baseline="-20000" dirty="0" err="1"/>
              <a:t>j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，即</a:t>
            </a:r>
            <a:r>
              <a:rPr lang="zh-CN" altLang="en-US" sz="2400" b="1" dirty="0">
                <a:solidFill>
                  <a:schemeClr val="accent1"/>
                </a:solidFill>
              </a:rPr>
              <a:t>图中任意两个不同的顶点间都有一条无向边</a:t>
            </a:r>
            <a:r>
              <a:rPr lang="zh-CN" altLang="en-US" sz="2400" b="1" dirty="0" smtClean="0"/>
              <a:t>，该无向图</a:t>
            </a:r>
            <a:r>
              <a:rPr lang="zh-CN" altLang="en-US" sz="2400" b="1" dirty="0"/>
              <a:t>称为</a:t>
            </a:r>
            <a:r>
              <a:rPr lang="zh-CN" altLang="en-US" sz="2400" b="1" dirty="0">
                <a:solidFill>
                  <a:schemeClr val="folHlink"/>
                </a:solidFill>
              </a:rPr>
              <a:t>完全无向图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endParaRPr lang="en-US" altLang="zh-CN" sz="2800" b="1" dirty="0" smtClean="0"/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完全有向图</a:t>
            </a:r>
            <a:r>
              <a:rPr lang="zh-CN" altLang="en-US" sz="2800" b="1" dirty="0" smtClean="0"/>
              <a:t>：</a:t>
            </a:r>
            <a:r>
              <a:rPr lang="zh-CN" altLang="en-US" sz="2400" b="1" dirty="0" smtClean="0"/>
              <a:t>对于有向图，若图中顶点数为</a:t>
            </a:r>
            <a:r>
              <a:rPr lang="en-US" altLang="zh-CN" sz="2400" b="1" dirty="0" smtClean="0"/>
              <a:t>n </a:t>
            </a:r>
            <a:r>
              <a:rPr lang="zh-CN" altLang="en-US" sz="2400" b="1" dirty="0" smtClean="0"/>
              <a:t>，用</a:t>
            </a:r>
            <a:r>
              <a:rPr lang="en-US" altLang="zh-CN" sz="2400" b="1" dirty="0" smtClean="0"/>
              <a:t>e</a:t>
            </a:r>
            <a:r>
              <a:rPr lang="zh-CN" altLang="en-US" sz="2400" b="1" dirty="0" smtClean="0"/>
              <a:t>表示弧的数目，则</a:t>
            </a:r>
            <a:r>
              <a:rPr lang="en-US" altLang="zh-CN" sz="2400" b="1" dirty="0" smtClean="0"/>
              <a:t>e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smtClean="0"/>
              <a:t>[0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n(n-1)] </a:t>
            </a:r>
            <a:r>
              <a:rPr lang="zh-CN" altLang="en-US" sz="2400" b="1" dirty="0" smtClean="0"/>
              <a:t>。具有</a:t>
            </a:r>
            <a:r>
              <a:rPr lang="en-US" altLang="zh-CN" sz="2400" b="1" dirty="0" smtClean="0"/>
              <a:t>n(n-1)</a:t>
            </a:r>
            <a:r>
              <a:rPr lang="zh-CN" altLang="en-US" sz="2400" b="1" dirty="0" smtClean="0"/>
              <a:t>条边的有向图称为完全有向图。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完全有向图的定义</a:t>
            </a:r>
            <a:r>
              <a:rPr lang="zh-CN" altLang="en-US" sz="2400" b="1" dirty="0" smtClean="0"/>
              <a:t>：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400" b="1" dirty="0" smtClean="0"/>
              <a:t>        对于有向图</a:t>
            </a:r>
            <a:r>
              <a:rPr lang="en-US" altLang="zh-CN" sz="2400" b="1" dirty="0" smtClean="0"/>
              <a:t>G=(V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E)</a:t>
            </a:r>
            <a:r>
              <a:rPr lang="zh-CN" altLang="en-US" sz="2400" b="1" dirty="0" smtClean="0"/>
              <a:t>，若</a:t>
            </a:r>
            <a:r>
              <a:rPr lang="zh-CN" altLang="en-US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smtClean="0"/>
              <a:t>v</a:t>
            </a:r>
            <a:r>
              <a:rPr lang="en-US" altLang="zh-CN" sz="2400" b="1" baseline="-18000" dirty="0" smtClean="0"/>
              <a:t>i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v</a:t>
            </a:r>
            <a:r>
              <a:rPr lang="en-US" altLang="zh-CN" sz="2400" b="1" baseline="-18000" dirty="0" err="1" smtClean="0"/>
              <a:t>j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 smtClean="0">
                <a:ea typeface="Arial Unicode MS" pitchFamily="34" charset="-122"/>
              </a:rPr>
              <a:t>V</a:t>
            </a:r>
            <a:r>
              <a:rPr lang="en-US" altLang="zh-CN" sz="2400" b="1" dirty="0" smtClean="0">
                <a:ea typeface="Arial Unicode MS" pitchFamily="34" charset="-122"/>
              </a:rPr>
              <a:t> </a:t>
            </a:r>
            <a:r>
              <a:rPr lang="zh-CN" altLang="en-US" sz="2400" b="1" dirty="0" smtClean="0"/>
              <a:t>，当</a:t>
            </a:r>
            <a:r>
              <a:rPr lang="en-US" altLang="zh-CN" sz="2400" b="1" dirty="0" smtClean="0"/>
              <a:t>v</a:t>
            </a:r>
            <a:r>
              <a:rPr lang="en-US" altLang="zh-CN" sz="2400" b="1" baseline="-18000" dirty="0" smtClean="0"/>
              <a:t>i </a:t>
            </a:r>
            <a:r>
              <a:rPr lang="en-US" altLang="zh-CN" sz="2400" b="1" dirty="0" smtClean="0">
                <a:ea typeface="Arial Unicode MS" pitchFamily="34" charset="-122"/>
              </a:rPr>
              <a:t>≠</a:t>
            </a:r>
            <a:r>
              <a:rPr lang="en-US" altLang="zh-CN" sz="2400" b="1" dirty="0" err="1" smtClean="0"/>
              <a:t>v</a:t>
            </a:r>
            <a:r>
              <a:rPr lang="en-US" altLang="zh-CN" sz="2400" b="1" baseline="-18000" dirty="0" err="1" smtClean="0"/>
              <a:t>j</a:t>
            </a:r>
            <a:r>
              <a:rPr lang="zh-CN" altLang="en-US" sz="2400" b="1" dirty="0" smtClean="0"/>
              <a:t>时，有</a:t>
            </a:r>
            <a:r>
              <a:rPr lang="en-US" altLang="zh-CN" sz="2400" b="1" dirty="0" smtClean="0">
                <a:ea typeface="Arial Unicode MS" pitchFamily="34" charset="-122"/>
              </a:rPr>
              <a:t>&lt;</a:t>
            </a:r>
            <a:r>
              <a:rPr lang="en-US" altLang="zh-CN" sz="2400" b="1" dirty="0" smtClean="0"/>
              <a:t>v</a:t>
            </a:r>
            <a:r>
              <a:rPr lang="en-US" altLang="zh-CN" sz="2400" b="1" baseline="-18000" dirty="0" smtClean="0"/>
              <a:t>i </a:t>
            </a:r>
            <a:r>
              <a:rPr lang="en-US" altLang="zh-CN" sz="2400" b="1" dirty="0" smtClean="0"/>
              <a:t>,</a:t>
            </a:r>
            <a:r>
              <a:rPr lang="en-US" altLang="zh-CN" sz="2400" b="1" dirty="0" err="1" smtClean="0"/>
              <a:t>v</a:t>
            </a:r>
            <a:r>
              <a:rPr lang="en-US" altLang="zh-CN" sz="2400" b="1" baseline="-18000" dirty="0" err="1" smtClean="0"/>
              <a:t>j</a:t>
            </a:r>
            <a:r>
              <a:rPr lang="en-US" altLang="zh-CN" sz="2400" b="1" dirty="0" smtClean="0">
                <a:ea typeface="Arial Unicode MS" pitchFamily="34" charset="-122"/>
              </a:rPr>
              <a:t>&gt;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smtClean="0">
                <a:ea typeface="Arial Unicode MS" pitchFamily="34" charset="-122"/>
              </a:rPr>
              <a:t>E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∧</a:t>
            </a:r>
            <a:r>
              <a:rPr lang="en-US" altLang="zh-CN" sz="2400" b="1" dirty="0" smtClean="0">
                <a:ea typeface="Arial Unicode MS" pitchFamily="34" charset="-122"/>
              </a:rPr>
              <a:t>&lt;</a:t>
            </a:r>
            <a:r>
              <a:rPr lang="en-US" altLang="zh-CN" sz="2400" b="1" dirty="0" err="1" smtClean="0"/>
              <a:t>v</a:t>
            </a:r>
            <a:r>
              <a:rPr lang="en-US" altLang="zh-CN" sz="2400" b="1" baseline="-18000" dirty="0" err="1" smtClean="0"/>
              <a:t>j</a:t>
            </a:r>
            <a:r>
              <a:rPr lang="en-US" altLang="zh-CN" sz="2400" b="1" baseline="-18000" dirty="0" smtClean="0"/>
              <a:t> </a:t>
            </a:r>
            <a:r>
              <a:rPr lang="en-US" altLang="zh-CN" sz="2400" b="1" dirty="0" smtClean="0"/>
              <a:t>,</a:t>
            </a:r>
            <a:r>
              <a:rPr lang="en-US" altLang="zh-CN" sz="2400" b="1" baseline="-18000" dirty="0" smtClean="0"/>
              <a:t> </a:t>
            </a:r>
            <a:r>
              <a:rPr lang="en-US" altLang="zh-CN" sz="2400" b="1" dirty="0" smtClean="0"/>
              <a:t>v</a:t>
            </a:r>
            <a:r>
              <a:rPr lang="en-US" altLang="zh-CN" sz="2400" b="1" baseline="-18000" dirty="0" smtClean="0"/>
              <a:t>i </a:t>
            </a:r>
            <a:r>
              <a:rPr lang="en-US" altLang="zh-CN" sz="2400" b="1" dirty="0" smtClean="0">
                <a:ea typeface="Arial Unicode MS" pitchFamily="34" charset="-122"/>
              </a:rPr>
              <a:t>&gt;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smtClean="0">
                <a:ea typeface="Arial Unicode MS" pitchFamily="34" charset="-122"/>
              </a:rPr>
              <a:t>E </a:t>
            </a:r>
            <a:r>
              <a:rPr lang="zh-CN" altLang="en-US" sz="2400" b="1" dirty="0" smtClean="0"/>
              <a:t>，即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图中任意两个不同的顶点间都有一条弧</a:t>
            </a:r>
            <a:r>
              <a:rPr lang="zh-CN" altLang="en-US" sz="2400" b="1" dirty="0" smtClean="0"/>
              <a:t>，该有向图称为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完全有向图</a:t>
            </a:r>
            <a:r>
              <a:rPr lang="zh-CN" altLang="en-US" sz="2400" b="1" dirty="0" smtClean="0"/>
              <a:t>。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37149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024"/>
            <a:ext cx="10515600" cy="64677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DFSForest</a:t>
            </a:r>
            <a:r>
              <a:rPr lang="en-US" altLang="zh-CN" dirty="0"/>
              <a:t>(Graph G, </a:t>
            </a:r>
            <a:r>
              <a:rPr lang="en-US" altLang="zh-CN" dirty="0" err="1"/>
              <a:t>CSTree</a:t>
            </a:r>
            <a:r>
              <a:rPr lang="en-US" altLang="zh-CN" dirty="0"/>
              <a:t> &amp;T) { 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∥</a:t>
            </a:r>
            <a:r>
              <a:rPr lang="zh-CN" altLang="zh-CN" dirty="0"/>
              <a:t>建立无向图</a:t>
            </a:r>
            <a:r>
              <a:rPr lang="en-US" altLang="zh-CN" dirty="0"/>
              <a:t>G</a:t>
            </a:r>
            <a:r>
              <a:rPr lang="zh-CN" altLang="zh-CN" dirty="0"/>
              <a:t>的深度优先生成森林的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/>
              <a:t>∥</a:t>
            </a:r>
            <a:r>
              <a:rPr lang="en-US" altLang="zh-CN" dirty="0"/>
              <a:t>(</a:t>
            </a:r>
            <a:r>
              <a:rPr lang="zh-CN" altLang="zh-CN" dirty="0"/>
              <a:t>最左</a:t>
            </a:r>
            <a:r>
              <a:rPr lang="en-US" altLang="zh-CN" dirty="0"/>
              <a:t>)</a:t>
            </a:r>
            <a:r>
              <a:rPr lang="zh-CN" altLang="zh-CN" dirty="0"/>
              <a:t>孩子</a:t>
            </a:r>
            <a:r>
              <a:rPr lang="en-US" altLang="zh-CN" dirty="0"/>
              <a:t>(</a:t>
            </a:r>
            <a:r>
              <a:rPr lang="zh-CN" altLang="zh-CN" dirty="0"/>
              <a:t>右</a:t>
            </a:r>
            <a:r>
              <a:rPr lang="en-US" altLang="zh-CN" dirty="0"/>
              <a:t>)</a:t>
            </a:r>
            <a:r>
              <a:rPr lang="zh-CN" altLang="zh-CN" dirty="0"/>
              <a:t>兄弟链表</a:t>
            </a:r>
            <a:r>
              <a:rPr lang="en-US" altLang="zh-CN" dirty="0"/>
              <a:t>T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/>
              <a:t>T= NULL;</a:t>
            </a:r>
            <a:endParaRPr lang="zh-CN" altLang="zh-CN" dirty="0"/>
          </a:p>
          <a:p>
            <a:r>
              <a:rPr lang="en-US" altLang="zh-CN" dirty="0" smtClean="0"/>
              <a:t>    for(v</a:t>
            </a:r>
            <a:r>
              <a:rPr lang="en-US" altLang="zh-CN" dirty="0"/>
              <a:t>= 0; v&lt;</a:t>
            </a:r>
            <a:r>
              <a:rPr lang="en-US" altLang="zh-CN" dirty="0" err="1"/>
              <a:t>G.vexnum</a:t>
            </a:r>
            <a:r>
              <a:rPr lang="en-US" altLang="zh-CN" dirty="0"/>
              <a:t>; ++v)</a:t>
            </a:r>
            <a:endParaRPr lang="zh-CN" altLang="zh-CN" dirty="0"/>
          </a:p>
          <a:p>
            <a:r>
              <a:rPr lang="en-US" altLang="zh-CN" dirty="0" smtClean="0"/>
              <a:t>            visited[</a:t>
            </a:r>
            <a:r>
              <a:rPr lang="en-US" altLang="zh-CN" dirty="0" err="1" smtClean="0"/>
              <a:t>vJ</a:t>
            </a:r>
            <a:r>
              <a:rPr lang="zh-CN" altLang="zh-CN" dirty="0"/>
              <a:t>＝</a:t>
            </a:r>
            <a:r>
              <a:rPr lang="en-US" altLang="zh-CN" dirty="0"/>
              <a:t>FALSE;</a:t>
            </a:r>
            <a:endParaRPr lang="zh-CN" altLang="zh-CN" dirty="0"/>
          </a:p>
          <a:p>
            <a:r>
              <a:rPr lang="en-US" altLang="zh-CN" dirty="0" smtClean="0"/>
              <a:t>    for(v</a:t>
            </a:r>
            <a:r>
              <a:rPr lang="en-US" altLang="zh-CN" dirty="0"/>
              <a:t>= 0; v&lt;</a:t>
            </a:r>
            <a:r>
              <a:rPr lang="en-US" altLang="zh-CN" dirty="0" err="1"/>
              <a:t>G.vexnum</a:t>
            </a:r>
            <a:r>
              <a:rPr lang="en-US" altLang="zh-CN" dirty="0"/>
              <a:t>; ++v)</a:t>
            </a:r>
            <a:endParaRPr lang="zh-CN" altLang="zh-CN" dirty="0"/>
          </a:p>
          <a:p>
            <a:r>
              <a:rPr lang="en-US" altLang="zh-CN" dirty="0" smtClean="0"/>
              <a:t>         if </a:t>
            </a:r>
            <a:r>
              <a:rPr lang="en-US" altLang="zh-CN" dirty="0"/>
              <a:t>(</a:t>
            </a:r>
            <a:r>
              <a:rPr lang="en-US" altLang="zh-CN" dirty="0" err="1"/>
              <a:t>Ivisited</a:t>
            </a:r>
            <a:r>
              <a:rPr lang="en-US" altLang="zh-CN" dirty="0"/>
              <a:t>[v]) {      </a:t>
            </a:r>
            <a:r>
              <a:rPr lang="zh-CN" altLang="zh-CN" dirty="0"/>
              <a:t>∥</a:t>
            </a:r>
            <a:r>
              <a:rPr lang="zh-CN" altLang="zh-CN" dirty="0" smtClean="0"/>
              <a:t>第</a:t>
            </a:r>
            <a:r>
              <a:rPr lang="en-US" altLang="zh-CN" dirty="0" smtClean="0"/>
              <a:t>v</a:t>
            </a:r>
            <a:r>
              <a:rPr lang="zh-CN" altLang="zh-CN" dirty="0" smtClean="0"/>
              <a:t>顶点</a:t>
            </a:r>
            <a:r>
              <a:rPr lang="zh-CN" altLang="zh-CN" dirty="0"/>
              <a:t>为新的生成树的根结点</a:t>
            </a:r>
          </a:p>
          <a:p>
            <a:r>
              <a:rPr lang="en-US" altLang="zh-CN" dirty="0" smtClean="0"/>
              <a:t>                p</a:t>
            </a:r>
            <a:r>
              <a:rPr lang="zh-CN" altLang="zh-CN" dirty="0"/>
              <a:t>＝</a:t>
            </a:r>
            <a:r>
              <a:rPr lang="en-US" altLang="zh-CN" dirty="0"/>
              <a:t>( </a:t>
            </a:r>
            <a:r>
              <a:rPr lang="en-US" altLang="zh-CN" dirty="0" err="1"/>
              <a:t>CSTree</a:t>
            </a:r>
            <a:r>
              <a:rPr lang="en-US" altLang="zh-CN" dirty="0"/>
              <a:t>) </a:t>
            </a:r>
            <a:r>
              <a:rPr lang="en-US" altLang="zh-CN" dirty="0" err="1"/>
              <a:t>malloc</a:t>
            </a:r>
            <a:r>
              <a:rPr lang="en-US" altLang="zh-CN" dirty="0"/>
              <a:t> 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CSNode</a:t>
            </a:r>
            <a:r>
              <a:rPr lang="en-US" altLang="zh-CN" dirty="0"/>
              <a:t>); ∥</a:t>
            </a:r>
            <a:r>
              <a:rPr lang="zh-CN" altLang="zh-CN" dirty="0"/>
              <a:t>分配根结点 </a:t>
            </a:r>
          </a:p>
          <a:p>
            <a:r>
              <a:rPr lang="en-US" altLang="zh-CN" dirty="0" smtClean="0"/>
              <a:t>                *</a:t>
            </a:r>
            <a:r>
              <a:rPr lang="en-US" altLang="zh-CN" dirty="0"/>
              <a:t>p</a:t>
            </a:r>
            <a:r>
              <a:rPr lang="zh-CN" altLang="zh-CN" dirty="0"/>
              <a:t>＝</a:t>
            </a:r>
            <a:r>
              <a:rPr lang="en-US" altLang="zh-CN" dirty="0"/>
              <a:t>(</a:t>
            </a:r>
            <a:r>
              <a:rPr lang="en-US" altLang="zh-CN" dirty="0" err="1"/>
              <a:t>GetVex</a:t>
            </a:r>
            <a:r>
              <a:rPr lang="en-US" altLang="zh-CN" dirty="0"/>
              <a:t>(G, v), NULL, NULL);     </a:t>
            </a:r>
            <a:r>
              <a:rPr lang="zh-CN" altLang="zh-CN" dirty="0"/>
              <a:t>∥给该结点赋值</a:t>
            </a:r>
          </a:p>
          <a:p>
            <a:r>
              <a:rPr lang="en-US" altLang="zh-CN" dirty="0" smtClean="0"/>
              <a:t>                if (</a:t>
            </a:r>
            <a:r>
              <a:rPr lang="en-US" altLang="zh-CN" dirty="0"/>
              <a:t>!</a:t>
            </a:r>
            <a:r>
              <a:rPr lang="en-US" altLang="zh-CN" dirty="0" smtClean="0"/>
              <a:t>T</a:t>
            </a:r>
            <a:r>
              <a:rPr lang="en-US" altLang="zh-CN" dirty="0"/>
              <a:t>)  T= p;                      </a:t>
            </a:r>
            <a:r>
              <a:rPr lang="zh-CN" altLang="zh-CN" dirty="0"/>
              <a:t>∥是第一棵生成树的根</a:t>
            </a:r>
            <a:r>
              <a:rPr lang="en-US" altLang="zh-CN" dirty="0"/>
              <a:t>(</a:t>
            </a:r>
            <a:r>
              <a:rPr lang="zh-CN" altLang="zh-CN" dirty="0"/>
              <a:t>的根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                else </a:t>
            </a:r>
            <a:r>
              <a:rPr lang="en-US" altLang="zh-CN" dirty="0"/>
              <a:t>q-&gt; </a:t>
            </a:r>
            <a:r>
              <a:rPr lang="en-US" altLang="zh-CN" dirty="0" err="1"/>
              <a:t>nextsibling</a:t>
            </a:r>
            <a:r>
              <a:rPr lang="zh-CN" altLang="zh-CN" dirty="0"/>
              <a:t>＝</a:t>
            </a:r>
            <a:r>
              <a:rPr lang="en-US" altLang="zh-CN" dirty="0"/>
              <a:t>p;   </a:t>
            </a:r>
            <a:r>
              <a:rPr lang="en-US" altLang="zh-CN" dirty="0" smtClean="0"/>
              <a:t>∥</a:t>
            </a:r>
            <a:r>
              <a:rPr lang="zh-CN" altLang="zh-CN" dirty="0"/>
              <a:t>是其他生成树的根</a:t>
            </a:r>
            <a:r>
              <a:rPr lang="en-US" altLang="zh-CN" dirty="0"/>
              <a:t>(</a:t>
            </a:r>
            <a:r>
              <a:rPr lang="zh-CN" altLang="zh-CN" dirty="0"/>
              <a:t>前一棵的根的</a:t>
            </a:r>
            <a:r>
              <a:rPr lang="en-US" altLang="zh-CN" dirty="0"/>
              <a:t>“</a:t>
            </a:r>
            <a:r>
              <a:rPr lang="zh-CN" altLang="zh-CN" dirty="0"/>
              <a:t>兄弟</a:t>
            </a:r>
            <a:r>
              <a:rPr lang="en-US" altLang="zh-CN" dirty="0"/>
              <a:t>”)</a:t>
            </a:r>
            <a:endParaRPr lang="zh-CN" altLang="zh-CN" dirty="0"/>
          </a:p>
          <a:p>
            <a:r>
              <a:rPr lang="en-US" altLang="zh-CN" dirty="0" smtClean="0"/>
              <a:t>                q=p</a:t>
            </a:r>
            <a:r>
              <a:rPr lang="en-US" altLang="zh-CN" dirty="0"/>
              <a:t>;                    //q</a:t>
            </a:r>
            <a:r>
              <a:rPr lang="zh-CN" altLang="zh-CN" dirty="0"/>
              <a:t>指示当前生成树的根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        DFSTREE(G</a:t>
            </a:r>
            <a:r>
              <a:rPr lang="en-US" altLang="zh-CN" dirty="0"/>
              <a:t>, v, p);         </a:t>
            </a:r>
            <a:r>
              <a:rPr lang="zh-CN" altLang="zh-CN" dirty="0"/>
              <a:t>∥建立以</a:t>
            </a:r>
            <a:r>
              <a:rPr lang="en-US" altLang="zh-CN" dirty="0"/>
              <a:t>p</a:t>
            </a:r>
            <a:r>
              <a:rPr lang="zh-CN" altLang="zh-CN" dirty="0"/>
              <a:t>为根的生成树如</a:t>
            </a:r>
          </a:p>
          <a:p>
            <a:r>
              <a:rPr lang="zh-CN" altLang="zh-CN" dirty="0"/>
              <a:t>｝∥</a:t>
            </a:r>
            <a:r>
              <a:rPr lang="en-US" altLang="zh-CN" dirty="0"/>
              <a:t> </a:t>
            </a:r>
            <a:r>
              <a:rPr lang="en-US" altLang="zh-CN" dirty="0" err="1"/>
              <a:t>DFSForest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94246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024"/>
            <a:ext cx="10515600" cy="644540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DFSTree</a:t>
            </a:r>
            <a:r>
              <a:rPr lang="en-US" altLang="zh-CN" dirty="0"/>
              <a:t>( Graph G, </a:t>
            </a:r>
            <a:r>
              <a:rPr lang="en-US" altLang="zh-CN" dirty="0" err="1"/>
              <a:t>int</a:t>
            </a:r>
            <a:r>
              <a:rPr lang="en-US" altLang="zh-CN" dirty="0"/>
              <a:t> v, </a:t>
            </a:r>
            <a:r>
              <a:rPr lang="en-US" altLang="zh-CN" dirty="0" err="1"/>
              <a:t>CSTree</a:t>
            </a:r>
            <a:r>
              <a:rPr lang="en-US" altLang="zh-CN" dirty="0"/>
              <a:t> &amp;T) {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∥</a:t>
            </a:r>
            <a:r>
              <a:rPr lang="zh-CN" altLang="zh-CN" dirty="0"/>
              <a:t>从第</a:t>
            </a:r>
            <a:r>
              <a:rPr lang="en-US" altLang="zh-CN" dirty="0"/>
              <a:t>v</a:t>
            </a:r>
            <a:r>
              <a:rPr lang="zh-CN" altLang="zh-CN" dirty="0"/>
              <a:t>个顶点出发深度优先遍历图</a:t>
            </a:r>
            <a:r>
              <a:rPr lang="en-US" altLang="zh-CN" dirty="0"/>
              <a:t>G</a:t>
            </a:r>
            <a:r>
              <a:rPr lang="zh-CN" altLang="zh-CN" dirty="0"/>
              <a:t>，建立以</a:t>
            </a:r>
            <a:r>
              <a:rPr lang="en-US" altLang="zh-CN" dirty="0"/>
              <a:t>T</a:t>
            </a:r>
            <a:r>
              <a:rPr lang="zh-CN" altLang="zh-CN" dirty="0"/>
              <a:t>为根的生成树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/>
              <a:t>visited[v]= TRUE; first =TRUE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en-US" altLang="zh-CN" dirty="0"/>
              <a:t>for (w=</a:t>
            </a:r>
            <a:r>
              <a:rPr lang="en-US" altLang="zh-CN" dirty="0" err="1"/>
              <a:t>FirstAdjVex</a:t>
            </a:r>
            <a:r>
              <a:rPr lang="en-US" altLang="zh-CN" dirty="0"/>
              <a:t>(G, v): w&gt;=0; w=</a:t>
            </a:r>
            <a:r>
              <a:rPr lang="en-US" altLang="zh-CN" dirty="0" err="1"/>
              <a:t>NextAdjVex</a:t>
            </a:r>
            <a:r>
              <a:rPr lang="en-US" altLang="zh-CN" dirty="0"/>
              <a:t>(G, v, w))</a:t>
            </a:r>
            <a:endParaRPr lang="zh-CN" altLang="zh-CN" dirty="0"/>
          </a:p>
          <a:p>
            <a:r>
              <a:rPr lang="en-US" altLang="zh-CN" dirty="0" smtClean="0"/>
              <a:t>             </a:t>
            </a:r>
            <a:r>
              <a:rPr lang="en-US" altLang="zh-CN" dirty="0"/>
              <a:t>if(!visited[w]) {</a:t>
            </a:r>
            <a:endParaRPr lang="zh-CN" altLang="zh-CN" dirty="0"/>
          </a:p>
          <a:p>
            <a:r>
              <a:rPr lang="en-US" altLang="zh-CN" dirty="0" smtClean="0"/>
              <a:t>                  p</a:t>
            </a:r>
            <a:r>
              <a:rPr lang="en-US" altLang="zh-CN" dirty="0"/>
              <a:t>=(</a:t>
            </a:r>
            <a:r>
              <a:rPr lang="en-US" altLang="zh-CN" dirty="0" err="1"/>
              <a:t>CSTree</a:t>
            </a:r>
            <a:r>
              <a:rPr lang="en-US" altLang="zh-CN" dirty="0"/>
              <a:t>) </a:t>
            </a:r>
            <a:r>
              <a:rPr lang="en-US" altLang="zh-CN" dirty="0" err="1"/>
              <a:t>malloc</a:t>
            </a:r>
            <a:r>
              <a:rPr lang="en-US" altLang="zh-CN" dirty="0"/>
              <a:t> (</a:t>
            </a:r>
            <a:r>
              <a:rPr lang="en-US" altLang="zh-CN" dirty="0" err="1"/>
              <a:t>sizeof</a:t>
            </a:r>
            <a:r>
              <a:rPr lang="en-US" altLang="zh-CN" dirty="0"/>
              <a:t> (</a:t>
            </a:r>
            <a:r>
              <a:rPr lang="en-US" altLang="zh-CN" dirty="0" err="1"/>
              <a:t>CSNode</a:t>
            </a:r>
            <a:r>
              <a:rPr lang="en-US" altLang="zh-CN" dirty="0"/>
              <a:t>));  ∥</a:t>
            </a:r>
            <a:r>
              <a:rPr lang="zh-CN" altLang="zh-CN" dirty="0"/>
              <a:t>分配孩子结点</a:t>
            </a:r>
          </a:p>
          <a:p>
            <a:r>
              <a:rPr lang="en-US" altLang="zh-CN" dirty="0" smtClean="0"/>
              <a:t>                  *</a:t>
            </a:r>
            <a:r>
              <a:rPr lang="en-US" altLang="zh-CN" dirty="0"/>
              <a:t>p=( </a:t>
            </a:r>
            <a:r>
              <a:rPr lang="en-US" altLang="zh-CN" dirty="0" err="1"/>
              <a:t>GetVex</a:t>
            </a:r>
            <a:r>
              <a:rPr lang="en-US" altLang="zh-CN" dirty="0"/>
              <a:t>(G, w), NULL, NULL ); </a:t>
            </a:r>
            <a:endParaRPr lang="zh-CN" altLang="zh-CN" dirty="0"/>
          </a:p>
          <a:p>
            <a:r>
              <a:rPr lang="en-US" altLang="zh-CN" dirty="0" smtClean="0"/>
              <a:t>                  If </a:t>
            </a:r>
            <a:r>
              <a:rPr lang="en-US" altLang="zh-CN" dirty="0"/>
              <a:t>(first)                          </a:t>
            </a:r>
            <a:r>
              <a:rPr lang="zh-CN" altLang="zh-CN" dirty="0"/>
              <a:t>∥</a:t>
            </a:r>
            <a:r>
              <a:rPr lang="en-US" altLang="zh-CN" dirty="0"/>
              <a:t>w</a:t>
            </a:r>
            <a:r>
              <a:rPr lang="zh-CN" altLang="zh-CN" dirty="0"/>
              <a:t>是的第一个未被访问的邻接顶点</a:t>
            </a:r>
          </a:p>
          <a:p>
            <a:r>
              <a:rPr lang="en-US" altLang="zh-CN" dirty="0" smtClean="0"/>
              <a:t>                        T-</a:t>
            </a:r>
            <a:r>
              <a:rPr lang="en-US" altLang="zh-CN" dirty="0"/>
              <a:t>&gt;</a:t>
            </a:r>
            <a:r>
              <a:rPr lang="en-US" altLang="zh-CN" dirty="0" err="1"/>
              <a:t>lchild</a:t>
            </a:r>
            <a:r>
              <a:rPr lang="zh-CN" altLang="zh-CN" dirty="0"/>
              <a:t>＝</a:t>
            </a:r>
            <a:r>
              <a:rPr lang="en-US" altLang="zh-CN" dirty="0"/>
              <a:t>p; first</a:t>
            </a:r>
            <a:r>
              <a:rPr lang="zh-CN" altLang="zh-CN" dirty="0"/>
              <a:t>＝</a:t>
            </a:r>
            <a:r>
              <a:rPr lang="en-US" altLang="zh-CN" dirty="0"/>
              <a:t> FALSE;     ∥</a:t>
            </a:r>
            <a:r>
              <a:rPr lang="zh-CN" altLang="zh-CN" dirty="0"/>
              <a:t>是根的左孩子结点｝</a:t>
            </a:r>
            <a:r>
              <a:rPr lang="en-US" altLang="zh-CN" dirty="0"/>
              <a:t>∥</a:t>
            </a:r>
            <a:endParaRPr lang="zh-CN" altLang="zh-CN" dirty="0"/>
          </a:p>
          <a:p>
            <a:r>
              <a:rPr lang="en-US" altLang="zh-CN" dirty="0" smtClean="0"/>
              <a:t>                    } </a:t>
            </a:r>
            <a:r>
              <a:rPr lang="en-US" altLang="zh-CN" dirty="0"/>
              <a:t>//if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         </a:t>
            </a:r>
            <a:r>
              <a:rPr lang="en-US" altLang="zh-CN" dirty="0"/>
              <a:t>else </a:t>
            </a:r>
            <a:r>
              <a:rPr lang="en-US" altLang="zh-CN" dirty="0" smtClean="0"/>
              <a:t>                            </a:t>
            </a:r>
            <a:r>
              <a:rPr lang="zh-CN" altLang="zh-CN" dirty="0"/>
              <a:t>∥</a:t>
            </a:r>
            <a:r>
              <a:rPr lang="en-US" altLang="zh-CN" dirty="0"/>
              <a:t>w</a:t>
            </a:r>
            <a:r>
              <a:rPr lang="zh-CN" altLang="zh-CN" dirty="0"/>
              <a:t>是的其他未被访问的邻接顶点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                </a:t>
            </a:r>
            <a:r>
              <a:rPr lang="en-US" altLang="zh-CN" dirty="0"/>
              <a:t>q-&gt;</a:t>
            </a:r>
            <a:r>
              <a:rPr lang="en-US" altLang="zh-CN" dirty="0" err="1"/>
              <a:t>nextsibling</a:t>
            </a:r>
            <a:r>
              <a:rPr lang="zh-CN" altLang="zh-CN" dirty="0"/>
              <a:t>＝</a:t>
            </a:r>
            <a:r>
              <a:rPr lang="en-US" altLang="zh-CN" dirty="0"/>
              <a:t>p;      //</a:t>
            </a:r>
            <a:r>
              <a:rPr lang="zh-CN" altLang="zh-CN" dirty="0"/>
              <a:t>是上一邻接顶点的右兄弟结点</a:t>
            </a:r>
          </a:p>
          <a:p>
            <a:r>
              <a:rPr lang="en-US" altLang="zh-CN" dirty="0" smtClean="0"/>
              <a:t>                    q </a:t>
            </a:r>
            <a:r>
              <a:rPr lang="en-US" altLang="zh-CN" dirty="0"/>
              <a:t>= p;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DFSTree</a:t>
            </a:r>
            <a:r>
              <a:rPr lang="en-US" altLang="zh-CN" dirty="0" smtClean="0"/>
              <a:t>(G</a:t>
            </a:r>
            <a:r>
              <a:rPr lang="en-US" altLang="zh-CN" dirty="0"/>
              <a:t>, w, q)          ∥</a:t>
            </a:r>
            <a:r>
              <a:rPr lang="zh-CN" altLang="zh-CN" dirty="0"/>
              <a:t>从第</a:t>
            </a:r>
            <a:r>
              <a:rPr lang="en-US" altLang="zh-CN" dirty="0"/>
              <a:t>w</a:t>
            </a:r>
            <a:r>
              <a:rPr lang="zh-CN" altLang="zh-CN" dirty="0"/>
              <a:t>个顶点出发深度优先历图</a:t>
            </a:r>
            <a:r>
              <a:rPr lang="en-US" altLang="zh-CN" dirty="0"/>
              <a:t>G,</a:t>
            </a:r>
            <a:r>
              <a:rPr lang="zh-CN" altLang="zh-CN" dirty="0"/>
              <a:t>建立子生成树</a:t>
            </a:r>
            <a:r>
              <a:rPr lang="en-US" altLang="zh-CN" dirty="0"/>
              <a:t>q</a:t>
            </a:r>
            <a:endParaRPr lang="zh-CN" altLang="zh-CN" dirty="0"/>
          </a:p>
          <a:p>
            <a:r>
              <a:rPr lang="en-US" altLang="zh-CN" dirty="0" smtClean="0"/>
              <a:t>                 </a:t>
            </a:r>
            <a:r>
              <a:rPr lang="zh-CN" altLang="zh-CN" dirty="0" smtClean="0"/>
              <a:t>｝</a:t>
            </a:r>
            <a:r>
              <a:rPr lang="zh-CN" altLang="zh-CN" dirty="0"/>
              <a:t>∥</a:t>
            </a:r>
            <a:r>
              <a:rPr lang="en-US" altLang="zh-CN" dirty="0"/>
              <a:t>if</a:t>
            </a:r>
            <a:endParaRPr lang="zh-CN" altLang="zh-CN" dirty="0"/>
          </a:p>
          <a:p>
            <a:r>
              <a:rPr lang="zh-CN" altLang="zh-CN" dirty="0"/>
              <a:t>｝∥</a:t>
            </a:r>
            <a:r>
              <a:rPr lang="en-US" altLang="zh-CN" dirty="0" err="1"/>
              <a:t>DESTree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919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47700" y="361950"/>
            <a:ext cx="10782300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16275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734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306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878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450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folHlink"/>
                </a:solidFill>
              </a:rPr>
              <a:t>参考算法</a:t>
            </a:r>
            <a:r>
              <a:rPr lang="en-US" altLang="zh-CN" sz="3200" b="1" dirty="0" smtClean="0">
                <a:solidFill>
                  <a:schemeClr val="folHlink"/>
                </a:solidFill>
              </a:rPr>
              <a:t>--</a:t>
            </a:r>
            <a:r>
              <a:rPr lang="zh-CN" altLang="en-US" sz="3200" b="1" dirty="0" smtClean="0">
                <a:solidFill>
                  <a:schemeClr val="folHlink"/>
                </a:solidFill>
              </a:rPr>
              <a:t>以广度优先遍历算法构建生成树</a:t>
            </a:r>
            <a:endParaRPr lang="zh-CN" altLang="en-US" sz="32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typedef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struct</a:t>
            </a:r>
            <a:r>
              <a:rPr lang="en-US" altLang="zh-CN" sz="2800" b="1" dirty="0"/>
              <a:t> Queue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{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elem</a:t>
            </a:r>
            <a:r>
              <a:rPr lang="en-US" altLang="zh-CN" sz="2800" b="1" dirty="0"/>
              <a:t>[MAX_VEX]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front , rear ;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}Queue ;     </a:t>
            </a:r>
            <a:r>
              <a:rPr lang="en-US" altLang="zh-CN" b="1" dirty="0"/>
              <a:t>/*   </a:t>
            </a:r>
            <a:r>
              <a:rPr lang="zh-CN" altLang="en-US" b="1" dirty="0"/>
              <a:t>定义一个队列保存将要访问顶点  *</a:t>
            </a:r>
            <a:r>
              <a:rPr lang="en-US" altLang="zh-CN" b="1" dirty="0"/>
              <a:t>/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 err="1"/>
              <a:t>CSNode</a:t>
            </a:r>
            <a:r>
              <a:rPr lang="en-US" altLang="zh-CN" sz="2800" b="1" dirty="0"/>
              <a:t>  *</a:t>
            </a:r>
            <a:r>
              <a:rPr lang="en-US" altLang="zh-CN" sz="2800" b="1" dirty="0" err="1"/>
              <a:t>BFStree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ALGraph</a:t>
            </a:r>
            <a:r>
              <a:rPr lang="en-US" altLang="zh-CN" sz="2800" b="1" dirty="0"/>
              <a:t> *G ,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v)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/>
              <a:t>   {  </a:t>
            </a:r>
            <a:r>
              <a:rPr lang="en-US" altLang="zh-CN" sz="2800" b="1" dirty="0" err="1"/>
              <a:t>CSNode</a:t>
            </a:r>
            <a:r>
              <a:rPr lang="en-US" altLang="zh-CN" sz="2800" b="1" dirty="0"/>
              <a:t>  *T , *</a:t>
            </a:r>
            <a:r>
              <a:rPr lang="en-US" altLang="zh-CN" sz="2800" b="1" dirty="0" err="1"/>
              <a:t>ptr</a:t>
            </a:r>
            <a:r>
              <a:rPr lang="en-US" altLang="zh-CN" sz="2800" b="1" dirty="0"/>
              <a:t> , *q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 err="1"/>
              <a:t>LinkNode</a:t>
            </a:r>
            <a:r>
              <a:rPr lang="en-US" altLang="zh-CN" sz="2800" b="1" dirty="0"/>
              <a:t>  *p ; Queue  *Q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w , k ;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/>
              <a:t>Q=(Queue *)</a:t>
            </a:r>
            <a:r>
              <a:rPr lang="en-US" altLang="zh-CN" sz="2800" b="1" dirty="0" err="1"/>
              <a:t>malloc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sizeof</a:t>
            </a:r>
            <a:r>
              <a:rPr lang="en-US" altLang="zh-CN" sz="2800" b="1" dirty="0"/>
              <a:t>(Queue))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/>
              <a:t>Q-&gt;front=Q-&gt;rear=0 ;   </a:t>
            </a:r>
            <a:r>
              <a:rPr lang="en-US" altLang="zh-CN" b="1" dirty="0"/>
              <a:t>/*</a:t>
            </a:r>
            <a:r>
              <a:rPr lang="zh-CN" altLang="en-US" b="1" dirty="0"/>
              <a:t>建立空队列并初始化*</a:t>
            </a:r>
            <a:r>
              <a:rPr lang="en-US" altLang="zh-CN" b="1" dirty="0"/>
              <a:t>/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/>
              <a:t>Visited[v]=TRUE ;</a:t>
            </a:r>
          </a:p>
        </p:txBody>
      </p:sp>
    </p:spTree>
    <p:extLst>
      <p:ext uri="{BB962C8B-B14F-4D97-AF65-F5344CB8AC3E}">
        <p14:creationId xmlns:p14="http://schemas.microsoft.com/office/powerpoint/2010/main" val="1146234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933450" y="438150"/>
            <a:ext cx="1055370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T=(</a:t>
            </a:r>
            <a:r>
              <a:rPr lang="en-US" altLang="zh-CN" sz="2800" b="1" dirty="0" err="1"/>
              <a:t>CSNode</a:t>
            </a:r>
            <a:r>
              <a:rPr lang="en-US" altLang="zh-CN" sz="2800" b="1" dirty="0"/>
              <a:t> *)</a:t>
            </a:r>
            <a:r>
              <a:rPr lang="en-US" altLang="zh-CN" sz="2800" b="1" dirty="0" err="1"/>
              <a:t>malloc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sizeof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CSNode</a:t>
            </a:r>
            <a:r>
              <a:rPr lang="en-US" altLang="zh-CN" sz="2800" b="1" dirty="0"/>
              <a:t>)) ;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T-&gt;data=G-&gt;</a:t>
            </a:r>
            <a:r>
              <a:rPr lang="en-US" altLang="zh-CN" sz="2800" b="1" dirty="0" err="1"/>
              <a:t>AdjList</a:t>
            </a:r>
            <a:r>
              <a:rPr lang="en-US" altLang="zh-CN" sz="2800" b="1" dirty="0"/>
              <a:t>[v].data ;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T-&gt;</a:t>
            </a:r>
            <a:r>
              <a:rPr lang="en-US" altLang="zh-CN" sz="2800" b="1" dirty="0" err="1"/>
              <a:t>firstchild</a:t>
            </a:r>
            <a:r>
              <a:rPr lang="en-US" altLang="zh-CN" sz="2800" b="1" dirty="0"/>
              <a:t>=T-&gt;</a:t>
            </a:r>
            <a:r>
              <a:rPr lang="en-US" altLang="zh-CN" sz="2800" b="1" dirty="0" err="1"/>
              <a:t>nextsibling</a:t>
            </a:r>
            <a:r>
              <a:rPr lang="en-US" altLang="zh-CN" sz="2800" b="1" dirty="0"/>
              <a:t>=NULL ; </a:t>
            </a:r>
            <a:r>
              <a:rPr lang="en-US" altLang="zh-CN" b="1" dirty="0"/>
              <a:t>//  </a:t>
            </a:r>
            <a:r>
              <a:rPr lang="zh-CN" altLang="en-US" b="1" dirty="0"/>
              <a:t>建立根结点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Q-&gt;</a:t>
            </a:r>
            <a:r>
              <a:rPr lang="en-US" altLang="zh-CN" sz="2800" b="1" dirty="0" err="1"/>
              <a:t>elem</a:t>
            </a:r>
            <a:r>
              <a:rPr lang="en-US" altLang="zh-CN" sz="2800" b="1" dirty="0"/>
              <a:t>[++Q-&gt;rear]=v ;   /*   v</a:t>
            </a:r>
            <a:r>
              <a:rPr lang="zh-CN" altLang="en-US" sz="2800" b="1" dirty="0"/>
              <a:t>入队   *</a:t>
            </a:r>
            <a:r>
              <a:rPr lang="en-US" altLang="zh-CN" sz="2800" b="1" dirty="0"/>
              <a:t>/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while (Q-&gt;front!=Q-&gt;rear)</a:t>
            </a:r>
          </a:p>
          <a:p>
            <a:pPr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{  w=Q-&gt;</a:t>
            </a:r>
            <a:r>
              <a:rPr lang="en-US" altLang="zh-CN" sz="2800" b="1" dirty="0" err="1"/>
              <a:t>elem</a:t>
            </a:r>
            <a:r>
              <a:rPr lang="en-US" altLang="zh-CN" sz="2800" b="1" dirty="0"/>
              <a:t>[++Q-&gt;front] ;   q=NULL ;</a:t>
            </a:r>
          </a:p>
          <a:p>
            <a:pPr lvl="4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p=G-&gt;</a:t>
            </a:r>
            <a:r>
              <a:rPr lang="en-US" altLang="zh-CN" sz="2800" b="1" dirty="0" err="1"/>
              <a:t>AdjList</a:t>
            </a:r>
            <a:r>
              <a:rPr lang="en-US" altLang="zh-CN" sz="2800" b="1" dirty="0"/>
              <a:t>[w].</a:t>
            </a:r>
            <a:r>
              <a:rPr lang="en-US" altLang="zh-CN" sz="2800" b="1" dirty="0" err="1"/>
              <a:t>firstarc</a:t>
            </a:r>
            <a:r>
              <a:rPr lang="en-US" altLang="zh-CN" sz="2800" b="1" dirty="0"/>
              <a:t> ;</a:t>
            </a:r>
          </a:p>
          <a:p>
            <a:pPr lvl="4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while (p!=NULL)</a:t>
            </a:r>
          </a:p>
          <a:p>
            <a:pPr lvl="4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{   k=p-&gt;</a:t>
            </a:r>
            <a:r>
              <a:rPr lang="en-US" altLang="zh-CN" sz="2800" b="1" dirty="0" err="1"/>
              <a:t>adjvex</a:t>
            </a:r>
            <a:r>
              <a:rPr lang="en-US" altLang="zh-CN" sz="2800" b="1" dirty="0"/>
              <a:t> ;</a:t>
            </a:r>
          </a:p>
          <a:p>
            <a:pPr lvl="4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if  (!Visited[k])</a:t>
            </a:r>
          </a:p>
          <a:p>
            <a:pPr lvl="4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{  Visited[k]=TRUE ;</a:t>
            </a:r>
          </a:p>
        </p:txBody>
      </p:sp>
    </p:spTree>
    <p:extLst>
      <p:ext uri="{BB962C8B-B14F-4D97-AF65-F5344CB8AC3E}">
        <p14:creationId xmlns:p14="http://schemas.microsoft.com/office/powerpoint/2010/main" val="16959385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723900" y="152400"/>
            <a:ext cx="10839449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/>
              <a:t>            </a:t>
            </a:r>
            <a:r>
              <a:rPr lang="en-US" altLang="zh-CN" sz="2800" b="1" dirty="0" err="1"/>
              <a:t>ptr</a:t>
            </a:r>
            <a:r>
              <a:rPr lang="en-US" altLang="zh-CN" sz="2800" b="1" dirty="0"/>
              <a:t>=(</a:t>
            </a:r>
            <a:r>
              <a:rPr lang="en-US" altLang="zh-CN" sz="2800" b="1" dirty="0" err="1"/>
              <a:t>CSNode</a:t>
            </a:r>
            <a:r>
              <a:rPr lang="en-US" altLang="zh-CN" sz="2800" b="1" dirty="0"/>
              <a:t> *)</a:t>
            </a:r>
            <a:r>
              <a:rPr lang="en-US" altLang="zh-CN" sz="2800" b="1" dirty="0" err="1"/>
              <a:t>malloc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sizeof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CSNode</a:t>
            </a:r>
            <a:r>
              <a:rPr lang="en-US" altLang="zh-CN" sz="2800" b="1" dirty="0"/>
              <a:t>))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</a:t>
            </a:r>
            <a:r>
              <a:rPr lang="en-US" altLang="zh-CN" sz="2800" b="1" dirty="0" err="1"/>
              <a:t>ptr</a:t>
            </a:r>
            <a:r>
              <a:rPr lang="en-US" altLang="zh-CN" sz="2800" b="1" dirty="0"/>
              <a:t>-&gt;data=G-&gt;</a:t>
            </a:r>
            <a:r>
              <a:rPr lang="en-US" altLang="zh-CN" sz="2800" b="1" dirty="0" err="1"/>
              <a:t>AdjList</a:t>
            </a:r>
            <a:r>
              <a:rPr lang="en-US" altLang="zh-CN" sz="2800" b="1" dirty="0"/>
              <a:t>[k].data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</a:t>
            </a:r>
            <a:r>
              <a:rPr lang="en-US" altLang="zh-CN" sz="2800" b="1" dirty="0" err="1"/>
              <a:t>ptr</a:t>
            </a:r>
            <a:r>
              <a:rPr lang="en-US" altLang="zh-CN" sz="2800" b="1" dirty="0"/>
              <a:t>-&gt;</a:t>
            </a:r>
            <a:r>
              <a:rPr lang="en-US" altLang="zh-CN" sz="2800" b="1" dirty="0" err="1"/>
              <a:t>firstchild</a:t>
            </a:r>
            <a:r>
              <a:rPr lang="en-US" altLang="zh-CN" sz="2800" b="1" dirty="0"/>
              <a:t>=T-&gt;</a:t>
            </a:r>
            <a:r>
              <a:rPr lang="en-US" altLang="zh-CN" sz="2800" b="1" dirty="0" err="1"/>
              <a:t>nextsibling</a:t>
            </a:r>
            <a:r>
              <a:rPr lang="en-US" altLang="zh-CN" sz="2800" b="1" dirty="0"/>
              <a:t>=NULL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if  (q==NULL)  T-&gt;</a:t>
            </a:r>
            <a:r>
              <a:rPr lang="en-US" altLang="zh-CN" sz="2800" b="1" dirty="0" err="1"/>
              <a:t>firstchild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ptr</a:t>
            </a:r>
            <a:r>
              <a:rPr lang="en-US" altLang="zh-CN" sz="2800" b="1" dirty="0"/>
              <a:t>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else  q-&gt;</a:t>
            </a:r>
            <a:r>
              <a:rPr lang="en-US" altLang="zh-CN" sz="2800" b="1" dirty="0" err="1"/>
              <a:t>nextsibling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ptr</a:t>
            </a:r>
            <a:r>
              <a:rPr lang="en-US" altLang="zh-CN" sz="2800" b="1" dirty="0"/>
              <a:t>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q=</a:t>
            </a:r>
            <a:r>
              <a:rPr lang="en-US" altLang="zh-CN" sz="2800" b="1" dirty="0" err="1"/>
              <a:t>ptr</a:t>
            </a:r>
            <a:r>
              <a:rPr lang="en-US" altLang="zh-CN" sz="2800" b="1" dirty="0"/>
              <a:t>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Q-&gt;</a:t>
            </a:r>
            <a:r>
              <a:rPr lang="en-US" altLang="zh-CN" sz="2800" b="1" dirty="0" err="1"/>
              <a:t>elem</a:t>
            </a:r>
            <a:r>
              <a:rPr lang="en-US" altLang="zh-CN" sz="2800" b="1" dirty="0"/>
              <a:t>[++Q-&gt;rear]=k ;  </a:t>
            </a:r>
            <a:r>
              <a:rPr lang="en-US" altLang="zh-CN" b="1" dirty="0"/>
              <a:t>/*   k</a:t>
            </a:r>
            <a:r>
              <a:rPr lang="zh-CN" altLang="en-US" b="1" dirty="0"/>
              <a:t>入对   *</a:t>
            </a:r>
            <a:r>
              <a:rPr lang="en-US" altLang="zh-CN" b="1" dirty="0"/>
              <a:t>/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}    </a:t>
            </a:r>
            <a:r>
              <a:rPr lang="en-US" altLang="zh-CN" b="1" dirty="0"/>
              <a:t>/*   end  if   */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p=p-&gt;</a:t>
            </a:r>
            <a:r>
              <a:rPr lang="en-US" altLang="zh-CN" sz="2800" b="1" dirty="0" err="1"/>
              <a:t>nextarc</a:t>
            </a:r>
            <a:r>
              <a:rPr lang="en-US" altLang="zh-CN" sz="2800" b="1" dirty="0"/>
              <a:t>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}     </a:t>
            </a:r>
            <a:r>
              <a:rPr lang="en-US" altLang="zh-CN" b="1" dirty="0"/>
              <a:t>/*  end  while  p  */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}    </a:t>
            </a:r>
            <a:r>
              <a:rPr lang="en-US" altLang="zh-CN" b="1" dirty="0"/>
              <a:t>/*  end </a:t>
            </a:r>
            <a:r>
              <a:rPr lang="en-US" altLang="zh-CN" b="1" dirty="0" err="1"/>
              <a:t>whil</a:t>
            </a:r>
            <a:r>
              <a:rPr lang="en-US" altLang="zh-CN" b="1" dirty="0"/>
              <a:t>  Q  */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return(T) ;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 smtClean="0"/>
              <a:t>}  </a:t>
            </a:r>
            <a:r>
              <a:rPr lang="en-US" altLang="zh-CN" b="1" dirty="0" smtClean="0"/>
              <a:t>/*</a:t>
            </a:r>
            <a:r>
              <a:rPr lang="zh-CN" altLang="en-US" b="1" dirty="0" smtClean="0"/>
              <a:t>以广度优先生成树算法</a:t>
            </a:r>
            <a:r>
              <a:rPr lang="en-US" altLang="zh-CN" b="1" dirty="0" err="1" smtClean="0"/>
              <a:t>BFStree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求解图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的生成树</a:t>
            </a:r>
            <a:r>
              <a:rPr lang="en-US" altLang="zh-CN" b="1" dirty="0" smtClean="0"/>
              <a:t>*/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847649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9342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7.4.2</a:t>
            </a:r>
            <a:r>
              <a:rPr lang="en-US" altLang="zh-CN" smtClean="0">
                <a:latin typeface="Times New Roman" panose="02020603050405020304" pitchFamily="18" charset="0"/>
              </a:rPr>
              <a:t>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有向图的强连通分量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552450" y="990600"/>
            <a:ext cx="10915650" cy="56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0788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28775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对于有向图，在其每一个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强连通分量中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任何两个顶点都是可达的</a:t>
            </a:r>
            <a:r>
              <a:rPr lang="zh-CN" altLang="en-US" sz="2800" b="1" dirty="0">
                <a:latin typeface="宋体" panose="02010600030101010101" pitchFamily="2" charset="-122"/>
              </a:rPr>
              <a:t>。 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/>
              <a:t>V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/>
              <a:t>G</a:t>
            </a:r>
            <a:r>
              <a:rPr lang="zh-CN" altLang="en-US" sz="2800" b="1" dirty="0">
                <a:latin typeface="宋体" panose="02010600030101010101" pitchFamily="2" charset="-122"/>
              </a:rPr>
              <a:t>，与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可相互到达的所有顶点就是包含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的强连通分量的所有顶点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 设从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可到达 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solidFill>
                  <a:schemeClr val="folHlink"/>
                </a:solidFill>
              </a:rPr>
              <a:t>以</a:t>
            </a:r>
            <a:r>
              <a:rPr lang="en-US" altLang="zh-CN" sz="2800" b="1" dirty="0">
                <a:solidFill>
                  <a:schemeClr val="folHlink"/>
                </a:solidFill>
              </a:rPr>
              <a:t>V</a:t>
            </a:r>
            <a:r>
              <a:rPr lang="zh-CN" altLang="en-US" sz="2800" b="1" dirty="0">
                <a:solidFill>
                  <a:schemeClr val="folHlink"/>
                </a:solidFill>
              </a:rPr>
              <a:t>为起点的所有有向路径的终点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的顶点集合为</a:t>
            </a:r>
            <a:r>
              <a:rPr lang="en-US" altLang="zh-CN" sz="2800" b="1" dirty="0"/>
              <a:t>T</a:t>
            </a:r>
            <a:r>
              <a:rPr lang="en-US" altLang="zh-CN" sz="2800" b="1" baseline="-18000" dirty="0"/>
              <a:t>1</a:t>
            </a:r>
            <a:r>
              <a:rPr lang="en-US" altLang="zh-CN" sz="2800" b="1" dirty="0"/>
              <a:t>(G)</a:t>
            </a:r>
            <a:r>
              <a:rPr lang="zh-CN" altLang="en-US" sz="2800" b="1" dirty="0">
                <a:latin typeface="宋体" panose="02010600030101010101" pitchFamily="2" charset="-122"/>
              </a:rPr>
              <a:t>，而到达</a:t>
            </a:r>
            <a:r>
              <a:rPr lang="en-US" altLang="zh-CN" sz="2800" b="1" dirty="0"/>
              <a:t>V (</a:t>
            </a:r>
            <a:r>
              <a:rPr lang="zh-CN" altLang="en-US" sz="2800" b="1" dirty="0">
                <a:solidFill>
                  <a:schemeClr val="folHlink"/>
                </a:solidFill>
              </a:rPr>
              <a:t>以</a:t>
            </a:r>
            <a:r>
              <a:rPr lang="en-US" altLang="zh-CN" sz="2800" b="1" dirty="0">
                <a:solidFill>
                  <a:schemeClr val="folHlink"/>
                </a:solidFill>
              </a:rPr>
              <a:t>V</a:t>
            </a:r>
            <a:r>
              <a:rPr lang="zh-CN" altLang="en-US" sz="2800" b="1" dirty="0">
                <a:solidFill>
                  <a:schemeClr val="folHlink"/>
                </a:solidFill>
              </a:rPr>
              <a:t>为终点的所有有向路径的起点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的顶点集合为</a:t>
            </a:r>
            <a:r>
              <a:rPr lang="en-US" altLang="zh-CN" sz="2800" b="1" dirty="0"/>
              <a:t>T</a:t>
            </a:r>
            <a:r>
              <a:rPr lang="en-US" altLang="zh-CN" sz="2800" b="1" baseline="-18000" dirty="0"/>
              <a:t>2</a:t>
            </a:r>
            <a:r>
              <a:rPr lang="en-US" altLang="zh-CN" sz="2800" b="1" dirty="0"/>
              <a:t>(G)</a:t>
            </a:r>
            <a:r>
              <a:rPr lang="zh-CN" altLang="en-US" sz="2800" b="1" dirty="0">
                <a:latin typeface="宋体" panose="02010600030101010101" pitchFamily="2" charset="-122"/>
              </a:rPr>
              <a:t>，则包含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的强连通分量的顶点集合是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</a:t>
            </a:r>
            <a:r>
              <a:rPr lang="en-US" altLang="zh-CN" sz="2800" b="1" baseline="-18000" dirty="0"/>
              <a:t>1</a:t>
            </a:r>
            <a:r>
              <a:rPr lang="en-US" altLang="zh-CN" sz="2800" b="1" dirty="0"/>
              <a:t>(G)∩T</a:t>
            </a:r>
            <a:r>
              <a:rPr lang="en-US" altLang="zh-CN" sz="2800" b="1" baseline="-18000" dirty="0"/>
              <a:t>2</a:t>
            </a:r>
            <a:r>
              <a:rPr lang="en-US" altLang="zh-CN" sz="2800" b="1" dirty="0"/>
              <a:t>(G) 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 求有向图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的强连通分量的基本步骤是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⑴ 对</a:t>
            </a:r>
            <a:r>
              <a:rPr lang="en-US" altLang="zh-CN" b="1" dirty="0"/>
              <a:t>G</a:t>
            </a:r>
            <a:r>
              <a:rPr lang="zh-CN" altLang="en-US" b="1" dirty="0"/>
              <a:t>进行深度优先遍历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/>
              <a:t>生成</a:t>
            </a:r>
            <a:r>
              <a:rPr lang="en-US" altLang="zh-CN" b="1" dirty="0"/>
              <a:t>G</a:t>
            </a:r>
            <a:r>
              <a:rPr lang="zh-CN" altLang="en-US" b="1" dirty="0"/>
              <a:t>的深度优先生成森林</a:t>
            </a:r>
            <a:r>
              <a:rPr lang="en-US" altLang="zh-CN" b="1" dirty="0"/>
              <a:t>T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/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⑵</a:t>
            </a:r>
            <a:r>
              <a:rPr lang="zh-CN" altLang="en-US" b="1" dirty="0"/>
              <a:t>  对森林</a:t>
            </a:r>
            <a:r>
              <a:rPr lang="en-US" altLang="zh-CN" b="1" dirty="0"/>
              <a:t>T</a:t>
            </a:r>
            <a:r>
              <a:rPr lang="zh-CN" altLang="en-US" b="1" dirty="0"/>
              <a:t>的顶点按中序遍历顺序进行编号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84089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704850" y="1238250"/>
            <a:ext cx="11029950" cy="513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0788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28775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⑶</a:t>
            </a:r>
            <a:r>
              <a:rPr lang="zh-CN" altLang="en-US" b="1" dirty="0"/>
              <a:t>  改变</a:t>
            </a:r>
            <a:r>
              <a:rPr lang="en-US" altLang="zh-CN" b="1" dirty="0"/>
              <a:t>G</a:t>
            </a:r>
            <a:r>
              <a:rPr lang="zh-CN" altLang="en-US" b="1" dirty="0"/>
              <a:t>中每一条弧的方向</a:t>
            </a:r>
            <a:r>
              <a:rPr lang="zh-CN" altLang="en-US" b="1" dirty="0">
                <a:latin typeface="宋体" panose="02010600030101010101" pitchFamily="2" charset="-122"/>
              </a:rPr>
              <a:t>，构成一个新的有向图</a:t>
            </a:r>
            <a:r>
              <a:rPr lang="en-US" altLang="zh-CN" b="1" dirty="0"/>
              <a:t>G’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/>
              <a:t>⑷  按⑵中标出的顶点编号，从编号最大的顶点开始对</a:t>
            </a:r>
            <a:r>
              <a:rPr lang="en-US" altLang="zh-CN" b="1" dirty="0"/>
              <a:t>G’</a:t>
            </a:r>
            <a:r>
              <a:rPr lang="zh-CN" altLang="en-US" b="1" dirty="0"/>
              <a:t>进行深度优先搜索，得到一棵深度优先生成树。若一次完整的搜索过程没有遍历</a:t>
            </a:r>
            <a:r>
              <a:rPr lang="en-US" altLang="zh-CN" b="1" dirty="0"/>
              <a:t>G’</a:t>
            </a:r>
            <a:r>
              <a:rPr lang="zh-CN" altLang="en-US" b="1" dirty="0"/>
              <a:t>的所有顶点，则从未访问的顶点中选择一个编号最大的顶点，由它开始再进行深度优先搜索，并得到另一棵深度优先生成树。在该步骤中，每一次深度优先搜索所得到的生成树中的顶点就是</a:t>
            </a:r>
            <a:r>
              <a:rPr lang="en-US" altLang="zh-CN" b="1" dirty="0"/>
              <a:t>G</a:t>
            </a:r>
            <a:r>
              <a:rPr lang="zh-CN" altLang="en-US" b="1" dirty="0"/>
              <a:t>的一个强连通分量的所有顶点。 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/>
              <a:t>⑸  重复步骤⑷ ，直到</a:t>
            </a:r>
            <a:r>
              <a:rPr lang="en-US" altLang="zh-CN" b="1" dirty="0"/>
              <a:t>G’</a:t>
            </a:r>
            <a:r>
              <a:rPr lang="zh-CN" altLang="en-US" b="1" dirty="0"/>
              <a:t>中的所有顶点都被访问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682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042" name="Group 2"/>
          <p:cNvGrpSpPr>
            <a:grpSpLocks/>
          </p:cNvGrpSpPr>
          <p:nvPr/>
        </p:nvGrpSpPr>
        <p:grpSpPr bwMode="auto">
          <a:xfrm>
            <a:off x="1562100" y="756166"/>
            <a:ext cx="8763000" cy="2743200"/>
            <a:chOff x="144" y="2400"/>
            <a:chExt cx="5520" cy="1728"/>
          </a:xfrm>
        </p:grpSpPr>
        <p:grpSp>
          <p:nvGrpSpPr>
            <p:cNvPr id="599044" name="Group 3"/>
            <p:cNvGrpSpPr>
              <a:grpSpLocks/>
            </p:cNvGrpSpPr>
            <p:nvPr/>
          </p:nvGrpSpPr>
          <p:grpSpPr bwMode="auto">
            <a:xfrm>
              <a:off x="144" y="2400"/>
              <a:ext cx="1200" cy="1344"/>
              <a:chOff x="144" y="2736"/>
              <a:chExt cx="1200" cy="1344"/>
            </a:xfrm>
          </p:grpSpPr>
          <p:grpSp>
            <p:nvGrpSpPr>
              <p:cNvPr id="599099" name="Group 4"/>
              <p:cNvGrpSpPr>
                <a:grpSpLocks/>
              </p:cNvGrpSpPr>
              <p:nvPr/>
            </p:nvGrpSpPr>
            <p:grpSpPr bwMode="auto">
              <a:xfrm>
                <a:off x="144" y="2736"/>
                <a:ext cx="1200" cy="1104"/>
                <a:chOff x="384" y="2640"/>
                <a:chExt cx="1200" cy="1104"/>
              </a:xfrm>
            </p:grpSpPr>
            <p:sp>
              <p:nvSpPr>
                <p:cNvPr id="599101" name="Oval 5"/>
                <p:cNvSpPr>
                  <a:spLocks noChangeArrowheads="1"/>
                </p:cNvSpPr>
                <p:nvPr/>
              </p:nvSpPr>
              <p:spPr bwMode="auto">
                <a:xfrm>
                  <a:off x="816" y="308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599102" name="Oval 6"/>
                <p:cNvSpPr>
                  <a:spLocks noChangeArrowheads="1"/>
                </p:cNvSpPr>
                <p:nvPr/>
              </p:nvSpPr>
              <p:spPr bwMode="auto">
                <a:xfrm>
                  <a:off x="832" y="264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599103" name="Oval 7"/>
                <p:cNvSpPr>
                  <a:spLocks noChangeArrowheads="1"/>
                </p:cNvSpPr>
                <p:nvPr/>
              </p:nvSpPr>
              <p:spPr bwMode="auto">
                <a:xfrm>
                  <a:off x="1312" y="297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599104" name="Oval 8"/>
                <p:cNvSpPr>
                  <a:spLocks noChangeArrowheads="1"/>
                </p:cNvSpPr>
                <p:nvPr/>
              </p:nvSpPr>
              <p:spPr bwMode="auto">
                <a:xfrm>
                  <a:off x="1072" y="354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f</a:t>
                  </a:r>
                </a:p>
              </p:txBody>
            </p:sp>
            <p:sp>
              <p:nvSpPr>
                <p:cNvPr id="599105" name="Oval 9"/>
                <p:cNvSpPr>
                  <a:spLocks noChangeArrowheads="1"/>
                </p:cNvSpPr>
                <p:nvPr/>
              </p:nvSpPr>
              <p:spPr bwMode="auto">
                <a:xfrm>
                  <a:off x="528" y="350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e</a:t>
                  </a:r>
                </a:p>
              </p:txBody>
            </p:sp>
            <p:sp>
              <p:nvSpPr>
                <p:cNvPr id="599106" name="Oval 10"/>
                <p:cNvSpPr>
                  <a:spLocks noChangeArrowheads="1"/>
                </p:cNvSpPr>
                <p:nvPr/>
              </p:nvSpPr>
              <p:spPr bwMode="auto">
                <a:xfrm>
                  <a:off x="384" y="302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59910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28" y="2800"/>
                  <a:ext cx="320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108" name="Line 12"/>
                <p:cNvSpPr>
                  <a:spLocks noChangeShapeType="1"/>
                </p:cNvSpPr>
                <p:nvPr/>
              </p:nvSpPr>
              <p:spPr bwMode="auto">
                <a:xfrm>
                  <a:off x="1088" y="2792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109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528" y="3224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110" name="Line 14"/>
                <p:cNvSpPr>
                  <a:spLocks noChangeShapeType="1"/>
                </p:cNvSpPr>
                <p:nvPr/>
              </p:nvSpPr>
              <p:spPr bwMode="auto">
                <a:xfrm>
                  <a:off x="624" y="3192"/>
                  <a:ext cx="48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11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248" y="3168"/>
                  <a:ext cx="144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112" name="Line 16"/>
                <p:cNvSpPr>
                  <a:spLocks noChangeShapeType="1"/>
                </p:cNvSpPr>
                <p:nvPr/>
              </p:nvSpPr>
              <p:spPr bwMode="auto">
                <a:xfrm>
                  <a:off x="792" y="361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113" name="Line 17"/>
                <p:cNvSpPr>
                  <a:spLocks noChangeShapeType="1"/>
                </p:cNvSpPr>
                <p:nvPr/>
              </p:nvSpPr>
              <p:spPr bwMode="auto">
                <a:xfrm>
                  <a:off x="960" y="28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11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80" y="3120"/>
                  <a:ext cx="24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99100" name="Rectangle 19"/>
              <p:cNvSpPr>
                <a:spLocks noChangeArrowheads="1"/>
              </p:cNvSpPr>
              <p:nvPr/>
            </p:nvSpPr>
            <p:spPr bwMode="auto">
              <a:xfrm>
                <a:off x="192" y="3876"/>
                <a:ext cx="99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(a)  </a:t>
                </a:r>
                <a:r>
                  <a:rPr lang="zh-CN" altLang="en-US" sz="2000" b="1"/>
                  <a:t>有向图</a:t>
                </a:r>
                <a:r>
                  <a:rPr lang="en-US" altLang="zh-CN" sz="2000" b="1"/>
                  <a:t>G</a:t>
                </a:r>
              </a:p>
            </p:txBody>
          </p:sp>
        </p:grpSp>
        <p:grpSp>
          <p:nvGrpSpPr>
            <p:cNvPr id="599045" name="Group 20"/>
            <p:cNvGrpSpPr>
              <a:grpSpLocks/>
            </p:cNvGrpSpPr>
            <p:nvPr/>
          </p:nvGrpSpPr>
          <p:grpSpPr bwMode="auto">
            <a:xfrm>
              <a:off x="1392" y="2400"/>
              <a:ext cx="1525" cy="1440"/>
              <a:chOff x="1440" y="2736"/>
              <a:chExt cx="1525" cy="1440"/>
            </a:xfrm>
          </p:grpSpPr>
          <p:grpSp>
            <p:nvGrpSpPr>
              <p:cNvPr id="599080" name="Group 21"/>
              <p:cNvGrpSpPr>
                <a:grpSpLocks/>
              </p:cNvGrpSpPr>
              <p:nvPr/>
            </p:nvGrpSpPr>
            <p:grpSpPr bwMode="auto">
              <a:xfrm>
                <a:off x="1488" y="2736"/>
                <a:ext cx="1392" cy="1200"/>
                <a:chOff x="1808" y="2736"/>
                <a:chExt cx="1392" cy="1200"/>
              </a:xfrm>
            </p:grpSpPr>
            <p:sp>
              <p:nvSpPr>
                <p:cNvPr id="599082" name="Rectangle 22"/>
                <p:cNvSpPr>
                  <a:spLocks noChangeArrowheads="1"/>
                </p:cNvSpPr>
                <p:nvPr/>
              </p:nvSpPr>
              <p:spPr bwMode="auto">
                <a:xfrm>
                  <a:off x="2544" y="2744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599083" name="Rectangle 23"/>
                <p:cNvSpPr>
                  <a:spLocks noChangeArrowheads="1"/>
                </p:cNvSpPr>
                <p:nvPr/>
              </p:nvSpPr>
              <p:spPr bwMode="auto">
                <a:xfrm>
                  <a:off x="3008" y="3088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5</a:t>
                  </a:r>
                </a:p>
              </p:txBody>
            </p:sp>
            <p:sp>
              <p:nvSpPr>
                <p:cNvPr id="599084" name="Rectangle 24"/>
                <p:cNvSpPr>
                  <a:spLocks noChangeArrowheads="1"/>
                </p:cNvSpPr>
                <p:nvPr/>
              </p:nvSpPr>
              <p:spPr bwMode="auto">
                <a:xfrm>
                  <a:off x="2888" y="3568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4</a:t>
                  </a:r>
                </a:p>
              </p:txBody>
            </p:sp>
            <p:sp>
              <p:nvSpPr>
                <p:cNvPr id="59908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76" y="3088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3</a:t>
                  </a:r>
                </a:p>
              </p:txBody>
            </p:sp>
            <p:sp>
              <p:nvSpPr>
                <p:cNvPr id="599086" name="Rectangle 26"/>
                <p:cNvSpPr>
                  <a:spLocks noChangeArrowheads="1"/>
                </p:cNvSpPr>
                <p:nvPr/>
              </p:nvSpPr>
              <p:spPr bwMode="auto">
                <a:xfrm>
                  <a:off x="2072" y="3456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2</a:t>
                  </a:r>
                </a:p>
              </p:txBody>
            </p:sp>
            <p:sp>
              <p:nvSpPr>
                <p:cNvPr id="599087" name="Rectangle 27"/>
                <p:cNvSpPr>
                  <a:spLocks noChangeArrowheads="1"/>
                </p:cNvSpPr>
                <p:nvPr/>
              </p:nvSpPr>
              <p:spPr bwMode="auto">
                <a:xfrm>
                  <a:off x="2064" y="3792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599088" name="Oval 28"/>
                <p:cNvSpPr>
                  <a:spLocks noChangeArrowheads="1"/>
                </p:cNvSpPr>
                <p:nvPr/>
              </p:nvSpPr>
              <p:spPr bwMode="auto">
                <a:xfrm>
                  <a:off x="2624" y="355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599089" name="Oval 29"/>
                <p:cNvSpPr>
                  <a:spLocks noChangeArrowheads="1"/>
                </p:cNvSpPr>
                <p:nvPr/>
              </p:nvSpPr>
              <p:spPr bwMode="auto">
                <a:xfrm>
                  <a:off x="2272" y="273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599090" name="Oval 30"/>
                <p:cNvSpPr>
                  <a:spLocks noChangeArrowheads="1"/>
                </p:cNvSpPr>
                <p:nvPr/>
              </p:nvSpPr>
              <p:spPr bwMode="auto">
                <a:xfrm>
                  <a:off x="2752" y="3072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599091" name="Oval 31"/>
                <p:cNvSpPr>
                  <a:spLocks noChangeArrowheads="1"/>
                </p:cNvSpPr>
                <p:nvPr/>
              </p:nvSpPr>
              <p:spPr bwMode="auto">
                <a:xfrm>
                  <a:off x="2256" y="344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f</a:t>
                  </a:r>
                </a:p>
              </p:txBody>
            </p:sp>
            <p:sp>
              <p:nvSpPr>
                <p:cNvPr id="599092" name="Oval 32"/>
                <p:cNvSpPr>
                  <a:spLocks noChangeArrowheads="1"/>
                </p:cNvSpPr>
                <p:nvPr/>
              </p:nvSpPr>
              <p:spPr bwMode="auto">
                <a:xfrm>
                  <a:off x="1808" y="3732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e</a:t>
                  </a:r>
                </a:p>
              </p:txBody>
            </p:sp>
            <p:sp>
              <p:nvSpPr>
                <p:cNvPr id="599093" name="Oval 33"/>
                <p:cNvSpPr>
                  <a:spLocks noChangeArrowheads="1"/>
                </p:cNvSpPr>
                <p:nvPr/>
              </p:nvSpPr>
              <p:spPr bwMode="auto">
                <a:xfrm>
                  <a:off x="1920" y="308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59909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055" y="2896"/>
                  <a:ext cx="249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095" name="Line 35"/>
                <p:cNvSpPr>
                  <a:spLocks noChangeShapeType="1"/>
                </p:cNvSpPr>
                <p:nvPr/>
              </p:nvSpPr>
              <p:spPr bwMode="auto">
                <a:xfrm>
                  <a:off x="2528" y="2888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096" name="Line 36"/>
                <p:cNvSpPr>
                  <a:spLocks noChangeShapeType="1"/>
                </p:cNvSpPr>
                <p:nvPr/>
              </p:nvSpPr>
              <p:spPr bwMode="auto">
                <a:xfrm>
                  <a:off x="2160" y="3256"/>
                  <a:ext cx="240" cy="1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09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040" y="3648"/>
                  <a:ext cx="312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909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752" y="327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99081" name="Rectangle 39"/>
              <p:cNvSpPr>
                <a:spLocks noChangeArrowheads="1"/>
              </p:cNvSpPr>
              <p:nvPr/>
            </p:nvSpPr>
            <p:spPr bwMode="auto">
              <a:xfrm>
                <a:off x="1440" y="3972"/>
                <a:ext cx="1525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(b)  </a:t>
                </a:r>
                <a:r>
                  <a:rPr lang="zh-CN" altLang="en-US" sz="2000" b="1"/>
                  <a:t>执行步骤</a:t>
                </a:r>
                <a:r>
                  <a:rPr lang="en-US" altLang="zh-CN" sz="2000" b="1"/>
                  <a:t>(1)</a:t>
                </a:r>
                <a:r>
                  <a:rPr lang="zh-CN" altLang="en-US" sz="2000" b="1"/>
                  <a:t>和</a:t>
                </a:r>
                <a:r>
                  <a:rPr lang="en-US" altLang="zh-CN" sz="2000" b="1"/>
                  <a:t>(2)</a:t>
                </a:r>
              </a:p>
            </p:txBody>
          </p:sp>
        </p:grpSp>
        <p:grpSp>
          <p:nvGrpSpPr>
            <p:cNvPr id="599046" name="Group 40"/>
            <p:cNvGrpSpPr>
              <a:grpSpLocks/>
            </p:cNvGrpSpPr>
            <p:nvPr/>
          </p:nvGrpSpPr>
          <p:grpSpPr bwMode="auto">
            <a:xfrm>
              <a:off x="2976" y="2400"/>
              <a:ext cx="1200" cy="1356"/>
              <a:chOff x="3072" y="2736"/>
              <a:chExt cx="1200" cy="1356"/>
            </a:xfrm>
          </p:grpSpPr>
          <p:grpSp>
            <p:nvGrpSpPr>
              <p:cNvPr id="599063" name="Group 41"/>
              <p:cNvGrpSpPr>
                <a:grpSpLocks/>
              </p:cNvGrpSpPr>
              <p:nvPr/>
            </p:nvGrpSpPr>
            <p:grpSpPr bwMode="auto">
              <a:xfrm>
                <a:off x="3072" y="2736"/>
                <a:ext cx="1200" cy="1104"/>
                <a:chOff x="2352" y="2736"/>
                <a:chExt cx="1200" cy="1104"/>
              </a:xfrm>
            </p:grpSpPr>
            <p:sp>
              <p:nvSpPr>
                <p:cNvPr id="599065" name="Oval 42"/>
                <p:cNvSpPr>
                  <a:spLocks noChangeArrowheads="1"/>
                </p:cNvSpPr>
                <p:nvPr/>
              </p:nvSpPr>
              <p:spPr bwMode="auto">
                <a:xfrm>
                  <a:off x="2800" y="273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599066" name="Oval 43"/>
                <p:cNvSpPr>
                  <a:spLocks noChangeArrowheads="1"/>
                </p:cNvSpPr>
                <p:nvPr/>
              </p:nvSpPr>
              <p:spPr bwMode="auto">
                <a:xfrm>
                  <a:off x="3280" y="306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599067" name="Oval 44"/>
                <p:cNvSpPr>
                  <a:spLocks noChangeArrowheads="1"/>
                </p:cNvSpPr>
                <p:nvPr/>
              </p:nvSpPr>
              <p:spPr bwMode="auto">
                <a:xfrm>
                  <a:off x="2784" y="317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599068" name="Oval 45"/>
                <p:cNvSpPr>
                  <a:spLocks noChangeArrowheads="1"/>
                </p:cNvSpPr>
                <p:nvPr/>
              </p:nvSpPr>
              <p:spPr bwMode="auto">
                <a:xfrm>
                  <a:off x="3040" y="363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f</a:t>
                  </a:r>
                </a:p>
              </p:txBody>
            </p:sp>
            <p:sp>
              <p:nvSpPr>
                <p:cNvPr id="599069" name="Oval 46"/>
                <p:cNvSpPr>
                  <a:spLocks noChangeArrowheads="1"/>
                </p:cNvSpPr>
                <p:nvPr/>
              </p:nvSpPr>
              <p:spPr bwMode="auto">
                <a:xfrm>
                  <a:off x="2496" y="359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e</a:t>
                  </a:r>
                </a:p>
              </p:txBody>
            </p:sp>
            <p:sp>
              <p:nvSpPr>
                <p:cNvPr id="599070" name="Oval 47"/>
                <p:cNvSpPr>
                  <a:spLocks noChangeArrowheads="1"/>
                </p:cNvSpPr>
                <p:nvPr/>
              </p:nvSpPr>
              <p:spPr bwMode="auto">
                <a:xfrm>
                  <a:off x="2352" y="312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b</a:t>
                  </a:r>
                </a:p>
              </p:txBody>
            </p:sp>
            <p:grpSp>
              <p:nvGrpSpPr>
                <p:cNvPr id="599071" name="Group 48"/>
                <p:cNvGrpSpPr>
                  <a:grpSpLocks/>
                </p:cNvGrpSpPr>
                <p:nvPr/>
              </p:nvGrpSpPr>
              <p:grpSpPr bwMode="auto">
                <a:xfrm>
                  <a:off x="2496" y="2888"/>
                  <a:ext cx="864" cy="824"/>
                  <a:chOff x="2496" y="2888"/>
                  <a:chExt cx="864" cy="824"/>
                </a:xfrm>
              </p:grpSpPr>
              <p:sp>
                <p:nvSpPr>
                  <p:cNvPr id="599072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96" y="2896"/>
                    <a:ext cx="320" cy="2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048" y="2888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74" name="Line 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96" y="3320"/>
                    <a:ext cx="96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7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3288"/>
                    <a:ext cx="480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76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3264"/>
                    <a:ext cx="144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7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712"/>
                    <a:ext cx="2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7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944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79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8" y="3216"/>
                    <a:ext cx="24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99064" name="Rectangle 57"/>
              <p:cNvSpPr>
                <a:spLocks noChangeArrowheads="1"/>
              </p:cNvSpPr>
              <p:nvPr/>
            </p:nvSpPr>
            <p:spPr bwMode="auto">
              <a:xfrm>
                <a:off x="3072" y="3888"/>
                <a:ext cx="118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(c)  </a:t>
                </a:r>
                <a:r>
                  <a:rPr lang="zh-CN" altLang="en-US" sz="2000" b="1"/>
                  <a:t>执行步骤</a:t>
                </a:r>
                <a:r>
                  <a:rPr lang="en-US" altLang="zh-CN" sz="2000" b="1"/>
                  <a:t>(3)</a:t>
                </a:r>
              </a:p>
            </p:txBody>
          </p:sp>
        </p:grpSp>
        <p:grpSp>
          <p:nvGrpSpPr>
            <p:cNvPr id="599047" name="Group 58"/>
            <p:cNvGrpSpPr>
              <a:grpSpLocks/>
            </p:cNvGrpSpPr>
            <p:nvPr/>
          </p:nvGrpSpPr>
          <p:grpSpPr bwMode="auto">
            <a:xfrm>
              <a:off x="4139" y="2544"/>
              <a:ext cx="1525" cy="1260"/>
              <a:chOff x="4176" y="2880"/>
              <a:chExt cx="1525" cy="1260"/>
            </a:xfrm>
          </p:grpSpPr>
          <p:grpSp>
            <p:nvGrpSpPr>
              <p:cNvPr id="599049" name="Group 59"/>
              <p:cNvGrpSpPr>
                <a:grpSpLocks/>
              </p:cNvGrpSpPr>
              <p:nvPr/>
            </p:nvGrpSpPr>
            <p:grpSpPr bwMode="auto">
              <a:xfrm>
                <a:off x="4656" y="2880"/>
                <a:ext cx="672" cy="1008"/>
                <a:chOff x="4752" y="2832"/>
                <a:chExt cx="672" cy="1008"/>
              </a:xfrm>
            </p:grpSpPr>
            <p:grpSp>
              <p:nvGrpSpPr>
                <p:cNvPr id="599051" name="Group 60"/>
                <p:cNvGrpSpPr>
                  <a:grpSpLocks/>
                </p:cNvGrpSpPr>
                <p:nvPr/>
              </p:nvGrpSpPr>
              <p:grpSpPr bwMode="auto">
                <a:xfrm>
                  <a:off x="4752" y="2832"/>
                  <a:ext cx="249" cy="1008"/>
                  <a:chOff x="4752" y="2832"/>
                  <a:chExt cx="249" cy="1008"/>
                </a:xfrm>
              </p:grpSpPr>
              <p:sp>
                <p:nvSpPr>
                  <p:cNvPr id="599058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832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a</a:t>
                    </a:r>
                  </a:p>
                </p:txBody>
              </p:sp>
              <p:sp>
                <p:nvSpPr>
                  <p:cNvPr id="59905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880" y="3040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60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3236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d</a:t>
                    </a:r>
                  </a:p>
                </p:txBody>
              </p:sp>
              <p:sp>
                <p:nvSpPr>
                  <p:cNvPr id="59906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880" y="3436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62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3636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c</a:t>
                    </a:r>
                  </a:p>
                </p:txBody>
              </p:sp>
            </p:grpSp>
            <p:grpSp>
              <p:nvGrpSpPr>
                <p:cNvPr id="599052" name="Group 66"/>
                <p:cNvGrpSpPr>
                  <a:grpSpLocks/>
                </p:cNvGrpSpPr>
                <p:nvPr/>
              </p:nvGrpSpPr>
              <p:grpSpPr bwMode="auto">
                <a:xfrm>
                  <a:off x="5175" y="2832"/>
                  <a:ext cx="249" cy="1008"/>
                  <a:chOff x="4752" y="2832"/>
                  <a:chExt cx="249" cy="1008"/>
                </a:xfrm>
              </p:grpSpPr>
              <p:sp>
                <p:nvSpPr>
                  <p:cNvPr id="599053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832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b</a:t>
                    </a:r>
                  </a:p>
                </p:txBody>
              </p:sp>
              <p:sp>
                <p:nvSpPr>
                  <p:cNvPr id="59905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880" y="3040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55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3236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e</a:t>
                    </a:r>
                  </a:p>
                </p:txBody>
              </p:sp>
              <p:sp>
                <p:nvSpPr>
                  <p:cNvPr id="59905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880" y="3436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057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3636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/>
                      <a:t>f</a:t>
                    </a:r>
                  </a:p>
                </p:txBody>
              </p:sp>
            </p:grpSp>
          </p:grpSp>
          <p:sp>
            <p:nvSpPr>
              <p:cNvPr id="611400" name="Rectangle 72"/>
              <p:cNvSpPr>
                <a:spLocks noChangeArrowheads="1"/>
              </p:cNvSpPr>
              <p:nvPr/>
            </p:nvSpPr>
            <p:spPr bwMode="auto">
              <a:xfrm>
                <a:off x="4176" y="3936"/>
                <a:ext cx="1525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</a:t>
                </a:r>
                <a:r>
                  <a:rPr lang="en-US" altLang="zh-CN" sz="2000" b="1"/>
                  <a:t>d)  </a:t>
                </a:r>
                <a:r>
                  <a:rPr lang="zh-CN" altLang="en-US" sz="2000" b="1"/>
                  <a:t>执行步骤</a:t>
                </a:r>
                <a:r>
                  <a:rPr lang="en-US" altLang="zh-CN" sz="2000" b="1"/>
                  <a:t>(4)</a:t>
                </a:r>
                <a:r>
                  <a:rPr lang="zh-CN" altLang="en-US" sz="2000" b="1"/>
                  <a:t>和</a:t>
                </a:r>
                <a:r>
                  <a:rPr lang="en-US" altLang="zh-CN" sz="2000" b="1"/>
                  <a:t>(5)</a:t>
                </a:r>
              </a:p>
            </p:txBody>
          </p:sp>
        </p:grpSp>
        <p:sp>
          <p:nvSpPr>
            <p:cNvPr id="599048" name="Rectangle 73"/>
            <p:cNvSpPr>
              <a:spLocks noChangeArrowheads="1"/>
            </p:cNvSpPr>
            <p:nvPr/>
          </p:nvSpPr>
          <p:spPr bwMode="auto">
            <a:xfrm>
              <a:off x="1152" y="3888"/>
              <a:ext cx="350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/>
                <a:t>图</a:t>
              </a:r>
              <a:r>
                <a:rPr lang="en-US" altLang="zh-CN" sz="2000" b="1" dirty="0"/>
                <a:t>7-20  </a:t>
              </a:r>
              <a:r>
                <a:rPr lang="zh-CN" altLang="en-US" sz="2000" b="1" dirty="0"/>
                <a:t>利用深度优先搜索求有向图的强连通分量</a:t>
              </a:r>
            </a:p>
          </p:txBody>
        </p:sp>
      </p:grpSp>
      <p:sp>
        <p:nvSpPr>
          <p:cNvPr id="599043" name="Rectangle 74"/>
          <p:cNvSpPr>
            <a:spLocks noChangeArrowheads="1"/>
          </p:cNvSpPr>
          <p:nvPr/>
        </p:nvSpPr>
        <p:spPr bwMode="auto">
          <a:xfrm>
            <a:off x="533400" y="3809999"/>
            <a:ext cx="11220450" cy="240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623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 smtClean="0"/>
              <a:t>图</a:t>
            </a:r>
            <a:r>
              <a:rPr lang="en-US" altLang="zh-CN" sz="2800" b="1" dirty="0" smtClean="0"/>
              <a:t>7-20(a)</a:t>
            </a:r>
            <a:r>
              <a:rPr lang="zh-CN" altLang="en-US" sz="2800" b="1" dirty="0" smtClean="0"/>
              <a:t>是求一棵有向树的强连通分量过程。</a:t>
            </a:r>
            <a:endParaRPr lang="zh-CN" altLang="en-US" sz="2800" dirty="0" smtClean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  在</a:t>
            </a:r>
            <a:r>
              <a:rPr lang="zh-CN" altLang="en-US" sz="2800" b="1" dirty="0">
                <a:latin typeface="宋体" panose="02010600030101010101" pitchFamily="2" charset="-122"/>
              </a:rPr>
              <a:t>算法实现时，建立一个数组</a:t>
            </a:r>
            <a:r>
              <a:rPr lang="en-US" altLang="zh-CN" sz="2800" b="1" dirty="0" err="1"/>
              <a:t>in_order</a:t>
            </a:r>
            <a:r>
              <a:rPr lang="en-US" altLang="zh-CN" sz="2800" b="1" dirty="0"/>
              <a:t>[n]</a:t>
            </a:r>
            <a:r>
              <a:rPr lang="zh-CN" altLang="en-US" sz="2800" b="1" dirty="0">
                <a:latin typeface="宋体" panose="02010600030101010101" pitchFamily="2" charset="-122"/>
              </a:rPr>
              <a:t>存放深度优先生成森林的中序遍历序列。对每个顶点</a:t>
            </a:r>
            <a:r>
              <a:rPr lang="en-US" altLang="zh-CN" sz="2800" b="1" dirty="0"/>
              <a:t>v</a:t>
            </a:r>
            <a:r>
              <a:rPr lang="zh-CN" altLang="en-US" sz="2800" b="1" dirty="0">
                <a:latin typeface="宋体" panose="02010600030101010101" pitchFamily="2" charset="-122"/>
              </a:rPr>
              <a:t>，在调用</a:t>
            </a:r>
            <a:r>
              <a:rPr lang="en-US" altLang="zh-CN" sz="2800" b="1" dirty="0"/>
              <a:t>DFS</a:t>
            </a:r>
            <a:r>
              <a:rPr lang="zh-CN" altLang="en-US" sz="2800" b="1" dirty="0"/>
              <a:t>函数结束时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/>
              <a:t>将顶点依次存放在</a:t>
            </a:r>
            <a:r>
              <a:rPr lang="zh-CN" altLang="en-US" sz="2800" b="1" dirty="0">
                <a:latin typeface="宋体" panose="02010600030101010101" pitchFamily="2" charset="-122"/>
              </a:rPr>
              <a:t>数组</a:t>
            </a:r>
            <a:r>
              <a:rPr lang="en-US" altLang="zh-CN" sz="2800" b="1" dirty="0" err="1"/>
              <a:t>in_order</a:t>
            </a:r>
            <a:r>
              <a:rPr lang="en-US" altLang="zh-CN" sz="2800" b="1" dirty="0"/>
              <a:t>[n]</a:t>
            </a:r>
            <a:r>
              <a:rPr lang="zh-CN" altLang="en-US" sz="2800" b="1" dirty="0"/>
              <a:t>中</a:t>
            </a:r>
            <a:r>
              <a:rPr lang="zh-CN" altLang="en-US" sz="2800" b="1" dirty="0">
                <a:latin typeface="宋体" panose="02010600030101010101" pitchFamily="2" charset="-122"/>
              </a:rPr>
              <a:t>。图采用十字链表作为存储结构最合适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3506989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100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533400" y="296862"/>
            <a:ext cx="11068050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0000"/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in_order</a:t>
            </a:r>
            <a:r>
              <a:rPr lang="en-US" altLang="zh-CN" sz="2800" b="1" dirty="0" smtClean="0"/>
              <a:t>[MAX_VEX] ; 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0000"/>
            </a:pPr>
            <a:r>
              <a:rPr lang="en-US" altLang="zh-CN" sz="2800" b="1" dirty="0" smtClean="0"/>
              <a:t>void  </a:t>
            </a:r>
            <a:r>
              <a:rPr lang="en-US" altLang="zh-CN" sz="2800" b="1" dirty="0"/>
              <a:t>DFS(</a:t>
            </a:r>
            <a:r>
              <a:rPr lang="en-US" altLang="zh-CN" sz="2800" b="1" dirty="0" err="1"/>
              <a:t>OLGraph</a:t>
            </a:r>
            <a:r>
              <a:rPr lang="en-US" altLang="zh-CN" sz="2800" b="1" dirty="0"/>
              <a:t> *G ,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v)</a:t>
            </a:r>
            <a:r>
              <a:rPr lang="en-US" altLang="zh-CN" sz="3200" b="1" dirty="0"/>
              <a:t>  </a:t>
            </a:r>
            <a:endParaRPr lang="en-US" altLang="zh-CN" sz="3200" b="1" dirty="0" smtClean="0"/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0000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//  </a:t>
            </a:r>
            <a:r>
              <a:rPr lang="zh-CN" altLang="en-US" sz="2800" b="1" dirty="0"/>
              <a:t>按弧的正向搜索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{  </a:t>
            </a:r>
            <a:r>
              <a:rPr lang="en-US" altLang="zh-CN" sz="2800" b="1" dirty="0" err="1"/>
              <a:t>ArcNode</a:t>
            </a:r>
            <a:r>
              <a:rPr lang="en-US" altLang="zh-CN" sz="2800" b="1" dirty="0"/>
              <a:t>  *p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Count=0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Visited[v]=TRUE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for  (p=G-&gt;</a:t>
            </a:r>
            <a:r>
              <a:rPr lang="en-US" altLang="zh-CN" sz="2800" b="1" dirty="0" err="1"/>
              <a:t>xlist</a:t>
            </a:r>
            <a:r>
              <a:rPr lang="en-US" altLang="zh-CN" sz="2800" b="1" dirty="0"/>
              <a:t>[v].</a:t>
            </a:r>
            <a:r>
              <a:rPr lang="en-US" altLang="zh-CN" sz="2800" b="1" dirty="0" err="1"/>
              <a:t>firstout</a:t>
            </a:r>
            <a:r>
              <a:rPr lang="en-US" altLang="zh-CN" sz="2800" b="1" dirty="0"/>
              <a:t> ; p!=NULL ; p=p-&gt;</a:t>
            </a:r>
            <a:r>
              <a:rPr lang="en-US" altLang="zh-CN" sz="2800" b="1" dirty="0" err="1"/>
              <a:t>tlink</a:t>
            </a:r>
            <a:r>
              <a:rPr lang="en-US" altLang="zh-CN" sz="2800" b="1" dirty="0"/>
              <a:t>)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if  (!Visited[p-&gt;</a:t>
            </a:r>
            <a:r>
              <a:rPr lang="en-US" altLang="zh-CN" sz="2800" b="1" dirty="0" err="1"/>
              <a:t>headvex</a:t>
            </a:r>
            <a:r>
              <a:rPr lang="en-US" altLang="zh-CN" sz="2800" b="1" dirty="0"/>
              <a:t>])  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DFS(G , p-&gt;</a:t>
            </a:r>
            <a:r>
              <a:rPr lang="en-US" altLang="zh-CN" sz="2800" b="1" dirty="0" err="1"/>
              <a:t>headvex</a:t>
            </a:r>
            <a:r>
              <a:rPr lang="en-US" altLang="zh-CN" sz="2800" b="1" dirty="0"/>
              <a:t>)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in_order</a:t>
            </a:r>
            <a:r>
              <a:rPr lang="en-US" altLang="zh-CN" sz="2800" b="1" dirty="0"/>
              <a:t>[count++]=v ;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49571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742950" y="171450"/>
            <a:ext cx="10858500" cy="651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void  </a:t>
            </a:r>
            <a:r>
              <a:rPr lang="en-US" altLang="zh-CN" sz="2800" b="1" dirty="0" err="1"/>
              <a:t>Rev_DFS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OLGraph</a:t>
            </a:r>
            <a:r>
              <a:rPr lang="en-US" altLang="zh-CN" sz="2800" b="1" dirty="0"/>
              <a:t> *G ,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v) 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{  </a:t>
            </a:r>
            <a:r>
              <a:rPr lang="en-US" altLang="zh-CN" sz="2800" b="1" dirty="0" err="1"/>
              <a:t>ArcNode</a:t>
            </a:r>
            <a:r>
              <a:rPr lang="en-US" altLang="zh-CN" sz="2800" b="1" dirty="0"/>
              <a:t>  *p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Visited[v]=TRUE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printf</a:t>
            </a:r>
            <a:r>
              <a:rPr lang="en-US" altLang="zh-CN" sz="2800" b="1" dirty="0"/>
              <a:t>(“%d” , v) ;     </a:t>
            </a:r>
            <a:r>
              <a:rPr lang="en-US" altLang="zh-CN" b="1" dirty="0"/>
              <a:t>/*  </a:t>
            </a:r>
            <a:r>
              <a:rPr lang="zh-CN" altLang="en-US" b="1" dirty="0"/>
              <a:t>输出顶点  *</a:t>
            </a:r>
            <a:r>
              <a:rPr lang="en-US" altLang="zh-CN" b="1" dirty="0"/>
              <a:t>/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for  (p=G-&gt;</a:t>
            </a:r>
            <a:r>
              <a:rPr lang="en-US" altLang="zh-CN" sz="2800" b="1" dirty="0" err="1"/>
              <a:t>xlist</a:t>
            </a:r>
            <a:r>
              <a:rPr lang="en-US" altLang="zh-CN" sz="2800" b="1" dirty="0"/>
              <a:t>[v].</a:t>
            </a:r>
            <a:r>
              <a:rPr lang="en-US" altLang="zh-CN" sz="2800" b="1" dirty="0" err="1"/>
              <a:t>firstin</a:t>
            </a:r>
            <a:r>
              <a:rPr lang="en-US" altLang="zh-CN" sz="2800" b="1" dirty="0"/>
              <a:t> ; p!=NULL ; p=p-&gt;</a:t>
            </a:r>
            <a:r>
              <a:rPr lang="en-US" altLang="zh-CN" sz="2800" b="1" dirty="0" err="1"/>
              <a:t>hlink</a:t>
            </a:r>
            <a:r>
              <a:rPr lang="en-US" altLang="zh-CN" sz="2800" b="1" dirty="0"/>
              <a:t>)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if  (!Visited[p-&gt;</a:t>
            </a:r>
            <a:r>
              <a:rPr lang="en-US" altLang="zh-CN" sz="2800" b="1" dirty="0" err="1"/>
              <a:t>tailvex</a:t>
            </a:r>
            <a:r>
              <a:rPr lang="en-US" altLang="zh-CN" sz="2800" b="1" dirty="0"/>
              <a:t>]) 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Rev_DFS</a:t>
            </a:r>
            <a:r>
              <a:rPr lang="en-US" altLang="zh-CN" sz="2800" b="1" dirty="0"/>
              <a:t>(G , p-&gt;</a:t>
            </a:r>
            <a:r>
              <a:rPr lang="en-US" altLang="zh-CN" sz="2800" b="1" dirty="0" err="1"/>
              <a:t>tailvex</a:t>
            </a:r>
            <a:r>
              <a:rPr lang="en-US" altLang="zh-CN" sz="2800" b="1" dirty="0"/>
              <a:t>) ;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}    </a:t>
            </a:r>
            <a:r>
              <a:rPr lang="en-US" altLang="zh-CN" b="1" dirty="0"/>
              <a:t>/*  </a:t>
            </a:r>
            <a:r>
              <a:rPr lang="zh-CN" altLang="en-US" b="1" dirty="0"/>
              <a:t>对图</a:t>
            </a:r>
            <a:r>
              <a:rPr lang="en-US" altLang="zh-CN" b="1" dirty="0"/>
              <a:t>G</a:t>
            </a:r>
            <a:r>
              <a:rPr lang="zh-CN" altLang="en-US" b="1" dirty="0"/>
              <a:t>按弧的逆向进行搜索  *</a:t>
            </a:r>
            <a:r>
              <a:rPr lang="en-US" altLang="zh-CN" b="1" dirty="0"/>
              <a:t>/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en-US" altLang="zh-CN" sz="2000" b="1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/>
              <a:t>void  </a:t>
            </a:r>
            <a:r>
              <a:rPr lang="en-US" altLang="zh-CN" sz="2800" b="1" dirty="0" err="1"/>
              <a:t>Connected_DG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OLGraph</a:t>
            </a:r>
            <a:r>
              <a:rPr lang="en-US" altLang="zh-CN" sz="2800" b="1" dirty="0"/>
              <a:t> *G)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/>
              <a:t>{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k=1, v, j ; 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/>
              <a:t>for (v=0; v&lt;G-&gt;</a:t>
            </a:r>
            <a:r>
              <a:rPr lang="en-US" altLang="zh-CN" sz="2800" b="1" dirty="0" err="1"/>
              <a:t>vexnum</a:t>
            </a:r>
            <a:r>
              <a:rPr lang="en-US" altLang="zh-CN" sz="2800" b="1" dirty="0"/>
              <a:t>; v++)  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/>
              <a:t>Visited[v]=FALSE ;</a:t>
            </a:r>
          </a:p>
        </p:txBody>
      </p:sp>
    </p:spTree>
    <p:extLst>
      <p:ext uri="{BB962C8B-B14F-4D97-AF65-F5344CB8AC3E}">
        <p14:creationId xmlns:p14="http://schemas.microsoft.com/office/powerpoint/2010/main" val="239471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444" y="330819"/>
            <a:ext cx="11418849" cy="622935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000" b="1" dirty="0">
                <a:solidFill>
                  <a:schemeClr val="folHlink"/>
                </a:solidFill>
              </a:rPr>
              <a:t>稀疏图和稠密图</a:t>
            </a:r>
            <a:r>
              <a:rPr lang="zh-CN" altLang="en-US" b="1" dirty="0" smtClean="0"/>
              <a:t>：有很少边或弧的图（</a:t>
            </a:r>
            <a:r>
              <a:rPr lang="en-US" altLang="zh-CN" b="1" dirty="0" smtClean="0"/>
              <a:t>e&lt;</a:t>
            </a:r>
            <a:r>
              <a:rPr lang="en-US" altLang="zh-CN" b="1" dirty="0" err="1" smtClean="0"/>
              <a:t>n㏒n</a:t>
            </a:r>
            <a:r>
              <a:rPr lang="zh-CN" altLang="en-US" b="1" dirty="0" smtClean="0"/>
              <a:t>）的图称为</a:t>
            </a:r>
            <a:r>
              <a:rPr lang="zh-CN" altLang="en-US" b="1" dirty="0" smtClean="0">
                <a:solidFill>
                  <a:schemeClr val="folHlink"/>
                </a:solidFill>
              </a:rPr>
              <a:t>稀疏图</a:t>
            </a:r>
            <a:r>
              <a:rPr lang="zh-CN" altLang="en-US" b="1" dirty="0" smtClean="0"/>
              <a:t>，反之称为</a:t>
            </a:r>
            <a:r>
              <a:rPr lang="zh-CN" altLang="en-US" b="1" dirty="0" smtClean="0">
                <a:solidFill>
                  <a:schemeClr val="folHlink"/>
                </a:solidFill>
              </a:rPr>
              <a:t>稠密图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000" b="1" dirty="0" smtClean="0">
                <a:solidFill>
                  <a:schemeClr val="folHlink"/>
                </a:solidFill>
              </a:rPr>
              <a:t>权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accent1"/>
                </a:solidFill>
              </a:rPr>
              <a:t>Weight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：与图的边和弧相关的数。权可以表示从一个顶点到另一个顶点的距离或耗费。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子图和生成子图</a:t>
            </a:r>
            <a:r>
              <a:rPr lang="zh-CN" altLang="en-US" b="1" dirty="0" smtClean="0"/>
              <a:t>：</a:t>
            </a:r>
            <a:r>
              <a:rPr lang="zh-CN" altLang="en-US" b="1" dirty="0"/>
              <a:t>设有图</a:t>
            </a:r>
            <a:r>
              <a:rPr lang="en-US" altLang="zh-CN" b="1" dirty="0"/>
              <a:t>G=(V</a:t>
            </a:r>
            <a:r>
              <a:rPr lang="zh-CN" altLang="en-US" b="1" dirty="0"/>
              <a:t>，</a:t>
            </a:r>
            <a:r>
              <a:rPr lang="en-US" altLang="zh-CN" b="1" dirty="0"/>
              <a:t>E)</a:t>
            </a:r>
            <a:r>
              <a:rPr lang="zh-CN" altLang="en-US" b="1" dirty="0"/>
              <a:t>和</a:t>
            </a:r>
            <a:r>
              <a:rPr lang="en-US" altLang="zh-CN" b="1" dirty="0"/>
              <a:t>G’=(V’</a:t>
            </a:r>
            <a:r>
              <a:rPr lang="zh-CN" altLang="en-US" b="1" dirty="0"/>
              <a:t>，</a:t>
            </a:r>
            <a:r>
              <a:rPr lang="en-US" altLang="zh-CN" b="1" dirty="0"/>
              <a:t>E’)</a:t>
            </a:r>
            <a:r>
              <a:rPr lang="zh-CN" altLang="en-US" b="1" dirty="0"/>
              <a:t>，若</a:t>
            </a:r>
            <a:r>
              <a:rPr lang="en-US" altLang="zh-CN" b="1" dirty="0"/>
              <a:t>V’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</a:t>
            </a:r>
            <a:r>
              <a:rPr lang="en-US" altLang="zh-CN" b="1" dirty="0"/>
              <a:t>V</a:t>
            </a:r>
            <a:r>
              <a:rPr lang="zh-CN" altLang="en-US" b="1" dirty="0"/>
              <a:t>且</a:t>
            </a:r>
            <a:r>
              <a:rPr lang="en-US" altLang="zh-CN" b="1" dirty="0"/>
              <a:t>E’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</a:t>
            </a:r>
            <a:r>
              <a:rPr lang="en-US" altLang="zh-CN" b="1" dirty="0"/>
              <a:t>E </a:t>
            </a:r>
            <a:r>
              <a:rPr lang="zh-CN" altLang="en-US" b="1" dirty="0"/>
              <a:t>，则称图</a:t>
            </a:r>
            <a:r>
              <a:rPr lang="en-US" altLang="zh-CN" b="1" dirty="0"/>
              <a:t>G’</a:t>
            </a:r>
            <a:r>
              <a:rPr lang="zh-CN" altLang="en-US" b="1" dirty="0"/>
              <a:t>是</a:t>
            </a:r>
            <a:r>
              <a:rPr lang="en-US" altLang="zh-CN" b="1" dirty="0"/>
              <a:t>G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子图</a:t>
            </a:r>
            <a:r>
              <a:rPr lang="zh-CN" altLang="en-US" b="1" dirty="0"/>
              <a:t>；若</a:t>
            </a:r>
            <a:r>
              <a:rPr lang="en-US" altLang="zh-CN" b="1" dirty="0"/>
              <a:t>V’</a:t>
            </a:r>
            <a:r>
              <a:rPr lang="en-US" altLang="zh-CN" b="1" dirty="0">
                <a:ea typeface="Arial Unicode MS" pitchFamily="34" charset="-122"/>
              </a:rPr>
              <a:t>=</a:t>
            </a:r>
            <a:r>
              <a:rPr lang="en-US" altLang="zh-CN" b="1" dirty="0"/>
              <a:t>V</a:t>
            </a:r>
            <a:r>
              <a:rPr lang="zh-CN" altLang="en-US" b="1" dirty="0"/>
              <a:t>且</a:t>
            </a:r>
            <a:r>
              <a:rPr lang="en-US" altLang="zh-CN" b="1" dirty="0"/>
              <a:t>E’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</a:t>
            </a:r>
            <a:r>
              <a:rPr lang="en-US" altLang="zh-CN" b="1" dirty="0"/>
              <a:t>E</a:t>
            </a:r>
            <a:r>
              <a:rPr lang="zh-CN" altLang="en-US" b="1" dirty="0"/>
              <a:t>，则称图</a:t>
            </a:r>
            <a:r>
              <a:rPr lang="en-US" altLang="zh-CN" b="1" dirty="0"/>
              <a:t>G’</a:t>
            </a:r>
            <a:r>
              <a:rPr lang="zh-CN" altLang="en-US" b="1" dirty="0"/>
              <a:t>是</a:t>
            </a:r>
            <a:r>
              <a:rPr lang="en-US" altLang="zh-CN" b="1" dirty="0"/>
              <a:t>G</a:t>
            </a:r>
            <a:r>
              <a:rPr lang="zh-CN" altLang="en-US" b="1" dirty="0"/>
              <a:t>的一个</a:t>
            </a:r>
            <a:r>
              <a:rPr lang="zh-CN" altLang="en-US" b="1" dirty="0">
                <a:solidFill>
                  <a:schemeClr val="folHlink"/>
                </a:solidFill>
              </a:rPr>
              <a:t>生成子图</a:t>
            </a:r>
            <a:r>
              <a:rPr lang="zh-CN" altLang="en-US" b="1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       </a:t>
            </a:r>
            <a:endParaRPr lang="en-US" altLang="zh-CN" b="1" dirty="0" smtClean="0">
              <a:solidFill>
                <a:schemeClr val="folHlink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000" b="1" dirty="0">
                <a:solidFill>
                  <a:schemeClr val="folHlink"/>
                </a:solidFill>
              </a:rPr>
              <a:t>顶点的邻接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accent1"/>
                </a:solidFill>
              </a:rPr>
              <a:t>Adjacent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：</a:t>
            </a:r>
            <a:r>
              <a:rPr lang="zh-CN" altLang="en-US" b="1" dirty="0"/>
              <a:t>对于无向图</a:t>
            </a:r>
            <a:r>
              <a:rPr lang="en-US" altLang="zh-CN" b="1" dirty="0"/>
              <a:t>G=(V</a:t>
            </a:r>
            <a:r>
              <a:rPr lang="zh-CN" altLang="en-US" b="1" dirty="0"/>
              <a:t>，</a:t>
            </a:r>
            <a:r>
              <a:rPr lang="en-US" altLang="zh-CN" b="1" dirty="0"/>
              <a:t>E)</a:t>
            </a:r>
            <a:r>
              <a:rPr lang="zh-CN" altLang="en-US" b="1" dirty="0"/>
              <a:t>，若边</a:t>
            </a:r>
            <a:r>
              <a:rPr lang="en-US" altLang="zh-CN" b="1" dirty="0"/>
              <a:t>(</a:t>
            </a:r>
            <a:r>
              <a:rPr lang="en-US" altLang="zh-CN" b="1" dirty="0" err="1"/>
              <a:t>v,w</a:t>
            </a:r>
            <a:r>
              <a:rPr lang="en-US" altLang="zh-CN" b="1" dirty="0"/>
              <a:t>)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ea typeface="Arial Unicode MS" pitchFamily="34" charset="-122"/>
              </a:rPr>
              <a:t>E</a:t>
            </a:r>
            <a:r>
              <a:rPr lang="zh-CN" altLang="en-US" b="1" dirty="0"/>
              <a:t>，则称顶点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w </a:t>
            </a:r>
            <a:r>
              <a:rPr lang="zh-CN" altLang="en-US" b="1" dirty="0"/>
              <a:t>互为</a:t>
            </a:r>
            <a:r>
              <a:rPr lang="zh-CN" altLang="en-US" b="1" dirty="0">
                <a:solidFill>
                  <a:schemeClr val="folHlink"/>
                </a:solidFill>
              </a:rPr>
              <a:t>邻接点</a:t>
            </a:r>
            <a:r>
              <a:rPr lang="zh-CN" altLang="en-US" b="1" dirty="0"/>
              <a:t>，即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w</a:t>
            </a:r>
            <a:r>
              <a:rPr lang="zh-CN" altLang="en-US" b="1" dirty="0"/>
              <a:t>相邻接。边</a:t>
            </a:r>
            <a:r>
              <a:rPr lang="en-US" altLang="zh-CN" b="1" dirty="0"/>
              <a:t>(</a:t>
            </a:r>
            <a:r>
              <a:rPr lang="en-US" altLang="zh-CN" b="1" dirty="0" err="1"/>
              <a:t>v,w</a:t>
            </a:r>
            <a:r>
              <a:rPr lang="en-US" altLang="zh-CN" b="1" dirty="0"/>
              <a:t>)</a:t>
            </a:r>
            <a:r>
              <a:rPr lang="zh-CN" altLang="en-US" b="1" dirty="0">
                <a:solidFill>
                  <a:schemeClr val="folHlink"/>
                </a:solidFill>
              </a:rPr>
              <a:t>依附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chemeClr val="accent1"/>
                </a:solidFill>
              </a:rPr>
              <a:t>incident</a:t>
            </a:r>
            <a:r>
              <a:rPr lang="en-US" altLang="zh-CN" b="1" dirty="0"/>
              <a:t>)</a:t>
            </a:r>
            <a:r>
              <a:rPr lang="zh-CN" altLang="en-US" b="1" dirty="0"/>
              <a:t>与顶点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w </a:t>
            </a:r>
            <a:r>
              <a:rPr lang="zh-CN" altLang="en-US" b="1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对于有向图</a:t>
            </a:r>
            <a:r>
              <a:rPr lang="en-US" altLang="zh-CN" b="1" dirty="0"/>
              <a:t>G=(V </a:t>
            </a:r>
            <a:r>
              <a:rPr lang="zh-CN" altLang="en-US" b="1" dirty="0"/>
              <a:t>，</a:t>
            </a:r>
            <a:r>
              <a:rPr lang="en-US" altLang="zh-CN" b="1" dirty="0"/>
              <a:t>E)</a:t>
            </a:r>
            <a:r>
              <a:rPr lang="zh-CN" altLang="en-US" b="1" dirty="0"/>
              <a:t>，若有向弧</a:t>
            </a:r>
            <a:r>
              <a:rPr lang="en-US" altLang="zh-CN" b="1" dirty="0"/>
              <a:t>&lt;</a:t>
            </a:r>
            <a:r>
              <a:rPr lang="en-US" altLang="zh-CN" b="1" dirty="0" err="1"/>
              <a:t>v,w</a:t>
            </a:r>
            <a:r>
              <a:rPr lang="en-US" altLang="zh-CN" b="1" dirty="0"/>
              <a:t>&gt;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ea typeface="Arial Unicode MS" pitchFamily="34" charset="-122"/>
              </a:rPr>
              <a:t>E</a:t>
            </a:r>
            <a:r>
              <a:rPr lang="zh-CN" altLang="en-US" b="1" dirty="0"/>
              <a:t>，则称顶点</a:t>
            </a:r>
            <a:r>
              <a:rPr lang="en-US" altLang="zh-CN" b="1" dirty="0"/>
              <a:t>v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b="1" dirty="0"/>
              <a:t>“</a:t>
            </a:r>
            <a:r>
              <a:rPr lang="zh-CN" altLang="en-US" b="1" dirty="0">
                <a:solidFill>
                  <a:schemeClr val="folHlink"/>
                </a:solidFill>
              </a:rPr>
              <a:t>邻接到</a:t>
            </a:r>
            <a:r>
              <a:rPr lang="zh-CN" altLang="en-US" b="1" dirty="0"/>
              <a:t>”顶点</a:t>
            </a:r>
            <a:r>
              <a:rPr lang="en-US" altLang="zh-CN" b="1" dirty="0"/>
              <a:t>w</a:t>
            </a:r>
            <a:r>
              <a:rPr lang="zh-CN" altLang="en-US" b="1" dirty="0"/>
              <a:t>，顶点</a:t>
            </a:r>
            <a:r>
              <a:rPr lang="en-US" altLang="zh-CN" b="1" dirty="0"/>
              <a:t>w “</a:t>
            </a:r>
            <a:r>
              <a:rPr lang="zh-CN" altLang="en-US" b="1" dirty="0">
                <a:solidFill>
                  <a:schemeClr val="folHlink"/>
                </a:solidFill>
              </a:rPr>
              <a:t>邻接自</a:t>
            </a:r>
            <a:r>
              <a:rPr lang="zh-CN" altLang="en-US" b="1" dirty="0"/>
              <a:t>”顶点</a:t>
            </a:r>
            <a:r>
              <a:rPr lang="en-US" altLang="zh-CN" b="1" dirty="0"/>
              <a:t>v </a:t>
            </a:r>
            <a:r>
              <a:rPr lang="zh-CN" altLang="en-US" b="1" dirty="0"/>
              <a:t>，弧</a:t>
            </a:r>
            <a:r>
              <a:rPr lang="en-US" altLang="zh-CN" b="1" dirty="0"/>
              <a:t>&lt;</a:t>
            </a:r>
            <a:r>
              <a:rPr lang="en-US" altLang="zh-CN" b="1" dirty="0" err="1"/>
              <a:t>v,w</a:t>
            </a:r>
            <a:r>
              <a:rPr lang="en-US" altLang="zh-CN" b="1" dirty="0"/>
              <a:t>&gt; </a:t>
            </a:r>
            <a:r>
              <a:rPr lang="zh-CN" altLang="en-US" b="1" dirty="0"/>
              <a:t>与顶点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w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b="1" dirty="0"/>
              <a:t>“</a:t>
            </a:r>
            <a:r>
              <a:rPr lang="zh-CN" altLang="en-US" b="1" dirty="0">
                <a:solidFill>
                  <a:schemeClr val="folHlink"/>
                </a:solidFill>
              </a:rPr>
              <a:t>相关联</a:t>
            </a:r>
            <a:r>
              <a:rPr lang="zh-CN" altLang="en-US" b="1" dirty="0"/>
              <a:t>” 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2557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647700" y="457200"/>
            <a:ext cx="11125200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for (v=0; v&lt;G-&gt;</a:t>
            </a:r>
            <a:r>
              <a:rPr lang="en-US" altLang="zh-CN" sz="2800" b="1" dirty="0" err="1"/>
              <a:t>vexnum</a:t>
            </a:r>
            <a:r>
              <a:rPr lang="en-US" altLang="zh-CN" sz="2800" b="1" dirty="0"/>
              <a:t>; v++)    </a:t>
            </a:r>
            <a:r>
              <a:rPr lang="en-US" altLang="zh-CN" b="1" dirty="0"/>
              <a:t>/*  </a:t>
            </a:r>
            <a:r>
              <a:rPr lang="zh-CN" altLang="en-US" b="1" dirty="0"/>
              <a:t>对图</a:t>
            </a:r>
            <a:r>
              <a:rPr lang="en-US" altLang="zh-CN" b="1" dirty="0"/>
              <a:t>G</a:t>
            </a:r>
            <a:r>
              <a:rPr lang="zh-CN" altLang="en-US" b="1" dirty="0"/>
              <a:t>正向遍历  *</a:t>
            </a:r>
            <a:r>
              <a:rPr lang="en-US" altLang="zh-CN" b="1" dirty="0"/>
              <a:t>/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if (!Visited[v])  DFS(</a:t>
            </a:r>
            <a:r>
              <a:rPr lang="en-US" altLang="zh-CN" sz="2800" b="1" dirty="0" err="1"/>
              <a:t>G,v</a:t>
            </a:r>
            <a:r>
              <a:rPr lang="en-US" altLang="zh-CN" sz="2800" b="1" dirty="0"/>
              <a:t>) ;     </a:t>
            </a:r>
            <a:endParaRPr lang="en-US" altLang="zh-CN" b="1" dirty="0"/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for (v=0; v&lt;G-&gt;</a:t>
            </a:r>
            <a:r>
              <a:rPr lang="en-US" altLang="zh-CN" sz="2800" b="1" dirty="0" err="1"/>
              <a:t>vexnum</a:t>
            </a:r>
            <a:r>
              <a:rPr lang="en-US" altLang="zh-CN" sz="2800" b="1" dirty="0"/>
              <a:t>; v++)  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Visited[v]=FALSE ;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for (j=G-&gt;vexnum-1; j&gt;=0; j--)    </a:t>
            </a:r>
            <a:r>
              <a:rPr lang="en-US" altLang="zh-CN" b="1" dirty="0"/>
              <a:t>/*  </a:t>
            </a:r>
            <a:r>
              <a:rPr lang="zh-CN" altLang="en-US" b="1" dirty="0"/>
              <a:t>对图</a:t>
            </a:r>
            <a:r>
              <a:rPr lang="en-US" altLang="zh-CN" b="1" dirty="0"/>
              <a:t>G</a:t>
            </a:r>
            <a:r>
              <a:rPr lang="zh-CN" altLang="en-US" b="1" dirty="0"/>
              <a:t>逆向遍历  *</a:t>
            </a:r>
            <a:r>
              <a:rPr lang="en-US" altLang="zh-CN" b="1" dirty="0"/>
              <a:t>/</a:t>
            </a:r>
            <a:endParaRPr lang="en-US" altLang="zh-CN" sz="2800" b="1" dirty="0"/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{  v=</a:t>
            </a:r>
            <a:r>
              <a:rPr lang="en-US" altLang="zh-CN" sz="2800" b="1" dirty="0" err="1"/>
              <a:t>in_order</a:t>
            </a:r>
            <a:r>
              <a:rPr lang="en-US" altLang="zh-CN" sz="2800" b="1" dirty="0"/>
              <a:t>[j]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if (!Visited[v])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{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(“\n</a:t>
            </a:r>
            <a:r>
              <a:rPr lang="zh-CN" altLang="en-US" sz="2800" b="1" dirty="0"/>
              <a:t>第</a:t>
            </a:r>
            <a:r>
              <a:rPr lang="en-US" altLang="zh-CN" sz="2800" b="1" dirty="0"/>
              <a:t>%d</a:t>
            </a:r>
            <a:r>
              <a:rPr lang="zh-CN" altLang="en-US" sz="2800" b="1" dirty="0"/>
              <a:t>个连通分量顶点</a:t>
            </a:r>
            <a:r>
              <a:rPr lang="en-US" altLang="zh-CN" sz="2800" b="1" dirty="0"/>
              <a:t>: ”, k++)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</a:t>
            </a:r>
            <a:r>
              <a:rPr lang="en-US" altLang="zh-CN" sz="2800" b="1" dirty="0" err="1"/>
              <a:t>Rev_DFS</a:t>
            </a:r>
            <a:r>
              <a:rPr lang="en-US" altLang="zh-CN" sz="2800" b="1" dirty="0"/>
              <a:t>(G, v)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}</a:t>
            </a:r>
          </a:p>
          <a:p>
            <a:pPr lvl="3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}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6286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6088" y="287338"/>
            <a:ext cx="5486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>
                <a:latin typeface="Times New Roman" panose="02020603050405020304" pitchFamily="18" charset="0"/>
              </a:rPr>
              <a:t>7.5</a:t>
            </a:r>
            <a:r>
              <a:rPr lang="en-US" altLang="zh-CN" sz="5400">
                <a:latin typeface="Times New Roman" panose="02020603050405020304" pitchFamily="18" charset="0"/>
              </a:rPr>
              <a:t>  </a:t>
            </a:r>
            <a:r>
              <a:rPr lang="zh-CN" altLang="en-US" sz="5400" b="1">
                <a:latin typeface="楷体_GB2312" pitchFamily="49" charset="-122"/>
                <a:ea typeface="楷体_GB2312" pitchFamily="49" charset="-122"/>
              </a:rPr>
              <a:t>最小生成树</a:t>
            </a:r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457200" y="1714499"/>
            <a:ext cx="112776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74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如果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连通图</a:t>
            </a:r>
            <a:r>
              <a:rPr lang="zh-CN" altLang="en-US" sz="2800" b="1" dirty="0">
                <a:latin typeface="宋体" panose="02010600030101010101" pitchFamily="2" charset="-122"/>
              </a:rPr>
              <a:t>是一个带权图，则其生成树中的边也带权，生成树中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所有边的权值之和</a:t>
            </a:r>
            <a:r>
              <a:rPr lang="zh-CN" altLang="en-US" sz="2800" b="1" dirty="0">
                <a:latin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生成树的代价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最小生成树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chemeClr val="folHlink"/>
                </a:solidFill>
              </a:rPr>
              <a:t>M</a:t>
            </a:r>
            <a:r>
              <a:rPr lang="en-US" altLang="zh-CN" sz="2800" b="1" dirty="0">
                <a:solidFill>
                  <a:schemeClr val="accent1"/>
                </a:solidFill>
              </a:rPr>
              <a:t>inimum 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en-US" altLang="zh-CN" sz="2800" b="1" dirty="0">
                <a:solidFill>
                  <a:schemeClr val="accent1"/>
                </a:solidFill>
              </a:rPr>
              <a:t>panning </a:t>
            </a:r>
            <a:r>
              <a:rPr lang="en-US" altLang="zh-CN" sz="2800" b="1" dirty="0">
                <a:solidFill>
                  <a:schemeClr val="folHlink"/>
                </a:solidFill>
              </a:rPr>
              <a:t>T</a:t>
            </a:r>
            <a:r>
              <a:rPr lang="en-US" altLang="zh-CN" sz="2800" b="1" dirty="0">
                <a:solidFill>
                  <a:schemeClr val="accent1"/>
                </a:solidFill>
              </a:rPr>
              <a:t>ree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带权连通图中代价最小的生成树称为最小生成树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最小生成树在实际中具有重要用途，如设计通信网。设图的顶点表示城市，边表示两个城市之间的通信线路，边的权值表示建造通信线路的费用。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个城市之间最多可以建</a:t>
            </a:r>
            <a:r>
              <a:rPr lang="en-US" altLang="zh-CN" sz="2800" b="1" dirty="0"/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</a:t>
            </a:r>
            <a:r>
              <a:rPr lang="en-US" altLang="zh-CN" sz="2800" b="1" dirty="0"/>
              <a:t>(n-1)/2</a:t>
            </a:r>
            <a:r>
              <a:rPr lang="zh-CN" altLang="en-US" sz="2800" b="1" dirty="0"/>
              <a:t>条线路</a:t>
            </a:r>
            <a:r>
              <a:rPr lang="zh-CN" altLang="en-US" sz="2800" b="1" dirty="0">
                <a:latin typeface="宋体" panose="02010600030101010101" pitchFamily="2" charset="-122"/>
              </a:rPr>
              <a:t>，如何选择其中的</a:t>
            </a:r>
            <a:r>
              <a:rPr lang="en-US" altLang="zh-CN" sz="2800" b="1" dirty="0"/>
              <a:t>n-1</a:t>
            </a:r>
            <a:r>
              <a:rPr lang="zh-CN" altLang="en-US" sz="2800" b="1" dirty="0">
                <a:latin typeface="宋体" panose="02010600030101010101" pitchFamily="2" charset="-122"/>
              </a:rPr>
              <a:t>条，使总的建造费用最低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?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5817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819150" y="1104900"/>
            <a:ext cx="108585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74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构造</a:t>
            </a:r>
            <a:r>
              <a:rPr lang="zh-CN" altLang="en-US" sz="2800" b="1" dirty="0">
                <a:latin typeface="宋体" panose="02010600030101010101" pitchFamily="2" charset="-122"/>
              </a:rPr>
              <a:t>最小生成树的算法有许多，基本原则是：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>
                <a:latin typeface="宋体" panose="02010600030101010101" pitchFamily="2" charset="-122"/>
              </a:rPr>
              <a:t> 尽可能选取权值最小的边，但不能构成回路；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>
                <a:latin typeface="宋体" panose="02010600030101010101" pitchFamily="2" charset="-122"/>
              </a:rPr>
              <a:t> 选择</a:t>
            </a:r>
            <a:r>
              <a:rPr lang="en-US" altLang="zh-CN" b="1" dirty="0"/>
              <a:t>n-1</a:t>
            </a:r>
            <a:r>
              <a:rPr lang="zh-CN" altLang="en-US" b="1" dirty="0"/>
              <a:t>条边构成最小生成树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/>
              <a:t>以上的基本原则是基于</a:t>
            </a:r>
            <a:r>
              <a:rPr lang="en-US" altLang="zh-CN" sz="2800" b="1" dirty="0"/>
              <a:t>MST</a:t>
            </a:r>
            <a:r>
              <a:rPr lang="zh-CN" altLang="en-US" sz="2800" b="1" dirty="0"/>
              <a:t>的如下性质：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/>
              <a:t>        设</a:t>
            </a:r>
            <a:r>
              <a:rPr lang="en-US" altLang="zh-CN" sz="2800" b="1" dirty="0"/>
              <a:t>G=(V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E)</a:t>
            </a:r>
            <a:r>
              <a:rPr lang="zh-CN" altLang="en-US" sz="2800" b="1" dirty="0"/>
              <a:t>是一个带权连通图，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是顶点集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的一个非空子集。若</a:t>
            </a:r>
            <a:r>
              <a:rPr lang="en-US" altLang="zh-CN" sz="2800" b="1" dirty="0" err="1"/>
              <a:t>u∈U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v∈V-U</a:t>
            </a:r>
            <a:r>
              <a:rPr lang="zh-CN" altLang="en-US" sz="2800" b="1" dirty="0"/>
              <a:t>，且</a:t>
            </a:r>
            <a:r>
              <a:rPr lang="en-US" altLang="zh-CN" sz="2800" b="1" dirty="0"/>
              <a:t>(u, v)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中顶点到</a:t>
            </a:r>
            <a:r>
              <a:rPr lang="en-US" altLang="zh-CN" sz="2800" b="1" dirty="0"/>
              <a:t>V-U</a:t>
            </a:r>
            <a:r>
              <a:rPr lang="zh-CN" altLang="en-US" sz="2800" b="1" dirty="0"/>
              <a:t>中顶点之间权值最小的边，则必存在一棵包含边</a:t>
            </a:r>
            <a:r>
              <a:rPr lang="en-US" altLang="zh-CN" sz="2800" b="1" dirty="0"/>
              <a:t>(u, v)</a:t>
            </a:r>
            <a:r>
              <a:rPr lang="zh-CN" altLang="en-US" sz="2800" b="1" dirty="0"/>
              <a:t>的最小生成树。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278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590550" y="933450"/>
            <a:ext cx="111061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74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证明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/>
              <a:t> </a:t>
            </a:r>
            <a:r>
              <a:rPr lang="zh-CN" altLang="en-US" b="1" dirty="0"/>
              <a:t>用反证法证明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 设图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的任何一棵最小生成树都不包含边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u,v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。设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的一棵生成树</a:t>
            </a:r>
            <a:r>
              <a:rPr lang="zh-CN" altLang="en-US" sz="2800" b="1" dirty="0">
                <a:latin typeface="宋体" panose="02010600030101010101" pitchFamily="2" charset="-122"/>
              </a:rPr>
              <a:t>，则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是连通的</a:t>
            </a:r>
            <a:r>
              <a:rPr lang="zh-CN" altLang="en-US" sz="2800" b="1" dirty="0">
                <a:latin typeface="宋体" panose="02010600030101010101" pitchFamily="2" charset="-122"/>
              </a:rPr>
              <a:t>，从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必有一条路径</a:t>
            </a:r>
            <a:r>
              <a:rPr lang="en-US" altLang="zh-CN" sz="2800" b="1" dirty="0"/>
              <a:t>(u,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/>
              <a:t>,v)</a:t>
            </a:r>
            <a:r>
              <a:rPr lang="zh-CN" altLang="en-US" sz="2800" b="1" dirty="0">
                <a:latin typeface="宋体" panose="02010600030101010101" pitchFamily="2" charset="-122"/>
              </a:rPr>
              <a:t>，当将</a:t>
            </a:r>
            <a:r>
              <a:rPr lang="zh-CN" altLang="en-US" sz="2800" b="1" dirty="0"/>
              <a:t>边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u,v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加入到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中时就构成了回路</a:t>
            </a:r>
            <a:r>
              <a:rPr lang="zh-CN" altLang="en-US" sz="2800" b="1" dirty="0">
                <a:latin typeface="宋体" panose="02010600030101010101" pitchFamily="2" charset="-122"/>
              </a:rPr>
              <a:t>。则</a:t>
            </a:r>
            <a:r>
              <a:rPr lang="zh-CN" altLang="en-US" sz="2800" b="1" dirty="0"/>
              <a:t>路径</a:t>
            </a:r>
            <a:r>
              <a:rPr lang="en-US" altLang="zh-CN" sz="2800" b="1" dirty="0"/>
              <a:t>(u, 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en-US" altLang="zh-CN" sz="2800" b="1" dirty="0"/>
              <a:t>,v)</a:t>
            </a:r>
            <a:r>
              <a:rPr lang="zh-CN" altLang="en-US" sz="2800" b="1" dirty="0"/>
              <a:t>中必有一条边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u’,v</a:t>
            </a:r>
            <a:r>
              <a:rPr lang="en-US" altLang="zh-CN" sz="2800" b="1" dirty="0"/>
              <a:t>’) </a:t>
            </a:r>
            <a:r>
              <a:rPr lang="zh-CN" altLang="en-US" sz="2800" b="1" dirty="0">
                <a:latin typeface="宋体" panose="02010600030101010101" pitchFamily="2" charset="-122"/>
              </a:rPr>
              <a:t>，满足</a:t>
            </a:r>
            <a:r>
              <a:rPr lang="en-US" altLang="zh-CN" sz="2800" b="1" dirty="0" err="1"/>
              <a:t>u’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∈</a:t>
            </a:r>
            <a:r>
              <a:rPr lang="en-US" altLang="zh-CN" sz="2800" b="1" dirty="0" err="1"/>
              <a:t>U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/>
              <a:t>v’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∈</a:t>
            </a:r>
            <a:r>
              <a:rPr lang="en-US" altLang="zh-CN" sz="2800" b="1" dirty="0" err="1"/>
              <a:t>V-U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。删去</a:t>
            </a:r>
            <a:r>
              <a:rPr lang="zh-CN" altLang="en-US" sz="2800" b="1" dirty="0"/>
              <a:t>边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u’,v</a:t>
            </a:r>
            <a:r>
              <a:rPr lang="en-US" altLang="zh-CN" sz="2800" b="1" dirty="0"/>
              <a:t>’) </a:t>
            </a:r>
            <a:r>
              <a:rPr lang="zh-CN" altLang="en-US" sz="2800" b="1" dirty="0"/>
              <a:t>便可消除回路</a:t>
            </a:r>
            <a:r>
              <a:rPr lang="zh-CN" altLang="en-US" sz="2800" b="1" dirty="0">
                <a:latin typeface="宋体" panose="02010600030101010101" pitchFamily="2" charset="-122"/>
              </a:rPr>
              <a:t>，同时得到另一棵生成树</a:t>
            </a:r>
            <a:r>
              <a:rPr lang="en-US" altLang="zh-CN" sz="2800" b="1" dirty="0"/>
              <a:t>T’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由于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u,v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中顶点到</a:t>
            </a:r>
            <a:r>
              <a:rPr lang="en-US" altLang="zh-CN" sz="2800" b="1" dirty="0"/>
              <a:t>V-U</a:t>
            </a:r>
            <a:r>
              <a:rPr lang="zh-CN" altLang="en-US" sz="2800" b="1" dirty="0"/>
              <a:t>中顶点之间权值</a:t>
            </a:r>
            <a:r>
              <a:rPr lang="zh-CN" altLang="en-US" sz="2800" b="1" dirty="0">
                <a:latin typeface="宋体" panose="02010600030101010101" pitchFamily="2" charset="-122"/>
              </a:rPr>
              <a:t>最小的边，故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u,v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的权值不会高于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u’,v</a:t>
            </a:r>
            <a:r>
              <a:rPr lang="en-US" altLang="zh-CN" sz="2800" b="1" dirty="0"/>
              <a:t>’)</a:t>
            </a:r>
            <a:r>
              <a:rPr lang="zh-CN" altLang="en-US" sz="2800" b="1" dirty="0"/>
              <a:t>的权值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/>
              <a:t>T’</a:t>
            </a:r>
            <a:r>
              <a:rPr lang="zh-CN" altLang="en-US" sz="2800" b="1" dirty="0"/>
              <a:t>的代价也不会高于</a:t>
            </a:r>
            <a:r>
              <a:rPr lang="en-US" altLang="zh-CN" sz="2800" b="1" dirty="0"/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， </a:t>
            </a:r>
            <a:r>
              <a:rPr lang="en-US" altLang="zh-CN" sz="2800" b="1" dirty="0"/>
              <a:t>T’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zh-CN" altLang="en-US" sz="2800" b="1" dirty="0"/>
              <a:t>包含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u,v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的一棵最小生成树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/>
              <a:t>与假设矛盾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45340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9988" y="295275"/>
            <a:ext cx="6248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7.5.1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普里姆</a:t>
            </a:r>
            <a:r>
              <a:rPr lang="en-US" altLang="zh-CN" b="1" smtClean="0">
                <a:latin typeface="Times New Roman" panose="02020603050405020304" pitchFamily="18" charset="0"/>
              </a:rPr>
              <a:t>(Prim)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算法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866900"/>
            <a:ext cx="11125199" cy="4586288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spcAft>
                <a:spcPct val="10000"/>
              </a:spcAft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从连通网</a:t>
            </a:r>
            <a:r>
              <a:rPr lang="en-US" altLang="zh-CN" b="1" dirty="0"/>
              <a:t>N=(U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E)</a:t>
            </a:r>
            <a:r>
              <a:rPr lang="zh-CN" altLang="en-US" b="1" dirty="0"/>
              <a:t>中找最小生成树</a:t>
            </a:r>
            <a:r>
              <a:rPr lang="en-US" altLang="zh-CN" b="1" dirty="0"/>
              <a:t>T=(U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TE)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spcAft>
                <a:spcPct val="10000"/>
              </a:spcAft>
              <a:buNone/>
            </a:pPr>
            <a:r>
              <a:rPr lang="en-US" altLang="zh-CN" sz="4000" b="1" dirty="0">
                <a:solidFill>
                  <a:schemeClr val="folHlink"/>
                </a:solidFill>
                <a:latin typeface="宋体" panose="02010600030101010101" pitchFamily="2" charset="-122"/>
              </a:rPr>
              <a:t>1 </a:t>
            </a:r>
            <a:r>
              <a:rPr lang="zh-CN" altLang="en-US" sz="4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算法思想</a:t>
            </a:r>
          </a:p>
          <a:p>
            <a:pPr marL="533400" lvl="1" indent="0">
              <a:lnSpc>
                <a:spcPct val="110000"/>
              </a:lnSpc>
              <a:spcAft>
                <a:spcPct val="10000"/>
              </a:spcAft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⑴</a:t>
            </a:r>
            <a:r>
              <a:rPr lang="zh-CN" altLang="en-US" sz="2800" b="1" dirty="0" smtClean="0"/>
              <a:t>  若从顶点</a:t>
            </a:r>
            <a:r>
              <a:rPr lang="en-US" altLang="zh-CN" sz="2800" b="1" dirty="0" smtClean="0"/>
              <a:t>v</a:t>
            </a:r>
            <a:r>
              <a:rPr lang="en-US" altLang="zh-CN" sz="2800" b="1" baseline="-18000" dirty="0" smtClean="0"/>
              <a:t>0</a:t>
            </a:r>
            <a:r>
              <a:rPr lang="zh-CN" altLang="en-US" sz="2800" b="1" dirty="0" smtClean="0"/>
              <a:t>出发构造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U={v</a:t>
            </a:r>
            <a:r>
              <a:rPr lang="en-US" altLang="zh-CN" sz="2800" b="1" baseline="-18000" dirty="0" smtClean="0"/>
              <a:t>0</a:t>
            </a:r>
            <a:r>
              <a:rPr lang="en-US" altLang="zh-CN" sz="2800" b="1" dirty="0" smtClean="0"/>
              <a:t>}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TE={}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</a:p>
          <a:p>
            <a:pPr marL="533400" lvl="1" indent="0">
              <a:lnSpc>
                <a:spcPct val="110000"/>
              </a:lnSpc>
              <a:spcAft>
                <a:spcPct val="10000"/>
              </a:spcAft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/>
              <a:t>先找权值最小的边</a:t>
            </a:r>
            <a:r>
              <a:rPr lang="en-US" altLang="zh-CN" sz="2800" b="1" dirty="0" smtClean="0"/>
              <a:t>(u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v)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，其中</a:t>
            </a:r>
            <a:r>
              <a:rPr lang="en-US" altLang="zh-CN" sz="2800" b="1" dirty="0" err="1" smtClean="0"/>
              <a:t>u</a:t>
            </a:r>
            <a:r>
              <a:rPr lang="en-US" altLang="zh-CN" sz="2800" b="1" dirty="0" err="1" smtClean="0">
                <a:ea typeface="Arial Unicode MS" pitchFamily="34" charset="-122"/>
              </a:rPr>
              <a:t>∈U</a:t>
            </a:r>
            <a:r>
              <a:rPr lang="zh-CN" altLang="en-US" sz="2800" b="1" dirty="0" smtClean="0"/>
              <a:t>且</a:t>
            </a:r>
            <a:r>
              <a:rPr lang="en-US" altLang="zh-CN" sz="2800" b="1" dirty="0" err="1" smtClean="0"/>
              <a:t>v</a:t>
            </a:r>
            <a:r>
              <a:rPr lang="en-US" altLang="zh-CN" sz="2800" b="1" dirty="0" err="1" smtClean="0">
                <a:ea typeface="Arial Unicode MS" pitchFamily="34" charset="-122"/>
              </a:rPr>
              <a:t>∈</a:t>
            </a:r>
            <a:r>
              <a:rPr lang="en-US" altLang="zh-CN" sz="2800" b="1" dirty="0" err="1" smtClean="0"/>
              <a:t>V-U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，并且子图不构成环，则</a:t>
            </a:r>
            <a:r>
              <a:rPr lang="en-US" altLang="zh-CN" sz="2800" b="1" dirty="0" smtClean="0"/>
              <a:t>U= U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∪</a:t>
            </a:r>
            <a:r>
              <a:rPr lang="en-US" altLang="zh-CN" sz="2800" b="1" dirty="0" smtClean="0"/>
              <a:t>{v}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TE=TE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∪</a:t>
            </a:r>
            <a:r>
              <a:rPr lang="en-US" altLang="zh-CN" sz="2800" b="1" dirty="0" smtClean="0"/>
              <a:t>{(u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v)}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</a:p>
          <a:p>
            <a:pPr marL="533400" lvl="1" indent="0">
              <a:lnSpc>
                <a:spcPct val="110000"/>
              </a:lnSpc>
              <a:spcAft>
                <a:spcPct val="10000"/>
              </a:spcAft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/>
              <a:t>重复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，直到</a:t>
            </a:r>
            <a:r>
              <a:rPr lang="en-US" altLang="zh-CN" sz="2800" b="1" dirty="0" smtClean="0"/>
              <a:t>U=V</a:t>
            </a:r>
            <a:r>
              <a:rPr lang="zh-CN" altLang="en-US" sz="2800" b="1" dirty="0" smtClean="0"/>
              <a:t>为止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TE</a:t>
            </a:r>
            <a:r>
              <a:rPr lang="zh-CN" altLang="en-US" sz="2800" b="1" dirty="0" smtClean="0"/>
              <a:t>中必有</a:t>
            </a:r>
            <a:r>
              <a:rPr lang="en-US" altLang="zh-CN" sz="2800" b="1" dirty="0" smtClean="0"/>
              <a:t>n-1</a:t>
            </a:r>
            <a:r>
              <a:rPr lang="zh-CN" altLang="en-US" sz="2800" b="1" dirty="0" smtClean="0"/>
              <a:t>条边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T=(U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TE)</a:t>
            </a:r>
            <a:r>
              <a:rPr lang="zh-CN" altLang="en-US" sz="2800" b="1" dirty="0" smtClean="0"/>
              <a:t>就是最小生成树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9567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234" name="Group 2"/>
          <p:cNvGrpSpPr>
            <a:grpSpLocks/>
          </p:cNvGrpSpPr>
          <p:nvPr/>
        </p:nvGrpSpPr>
        <p:grpSpPr bwMode="auto">
          <a:xfrm>
            <a:off x="1295400" y="361950"/>
            <a:ext cx="9886950" cy="6210299"/>
            <a:chOff x="476" y="663"/>
            <a:chExt cx="4581" cy="3176"/>
          </a:xfrm>
        </p:grpSpPr>
        <p:grpSp>
          <p:nvGrpSpPr>
            <p:cNvPr id="607235" name="Group 3"/>
            <p:cNvGrpSpPr>
              <a:grpSpLocks/>
            </p:cNvGrpSpPr>
            <p:nvPr/>
          </p:nvGrpSpPr>
          <p:grpSpPr bwMode="auto">
            <a:xfrm>
              <a:off x="476" y="663"/>
              <a:ext cx="4581" cy="1452"/>
              <a:chOff x="204" y="1071"/>
              <a:chExt cx="4581" cy="1452"/>
            </a:xfrm>
          </p:grpSpPr>
          <p:grpSp>
            <p:nvGrpSpPr>
              <p:cNvPr id="607279" name="Group 4"/>
              <p:cNvGrpSpPr>
                <a:grpSpLocks/>
              </p:cNvGrpSpPr>
              <p:nvPr/>
            </p:nvGrpSpPr>
            <p:grpSpPr bwMode="auto">
              <a:xfrm>
                <a:off x="204" y="1071"/>
                <a:ext cx="1830" cy="1407"/>
                <a:chOff x="204" y="2568"/>
                <a:chExt cx="1830" cy="1407"/>
              </a:xfrm>
            </p:grpSpPr>
            <p:grpSp>
              <p:nvGrpSpPr>
                <p:cNvPr id="607301" name="Group 5"/>
                <p:cNvGrpSpPr>
                  <a:grpSpLocks/>
                </p:cNvGrpSpPr>
                <p:nvPr/>
              </p:nvGrpSpPr>
              <p:grpSpPr bwMode="auto">
                <a:xfrm>
                  <a:off x="204" y="2568"/>
                  <a:ext cx="1830" cy="1233"/>
                  <a:chOff x="567" y="2568"/>
                  <a:chExt cx="1830" cy="1233"/>
                </a:xfrm>
              </p:grpSpPr>
              <p:sp>
                <p:nvSpPr>
                  <p:cNvPr id="607303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2886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1</a:t>
                    </a:r>
                  </a:p>
                </p:txBody>
              </p:sp>
              <p:sp>
                <p:nvSpPr>
                  <p:cNvPr id="607304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080" y="2763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3</a:t>
                    </a:r>
                  </a:p>
                </p:txBody>
              </p:sp>
              <p:sp>
                <p:nvSpPr>
                  <p:cNvPr id="60730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292" y="2568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2</a:t>
                    </a:r>
                  </a:p>
                </p:txBody>
              </p:sp>
              <p:sp>
                <p:nvSpPr>
                  <p:cNvPr id="607306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3385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4</a:t>
                    </a:r>
                  </a:p>
                </p:txBody>
              </p:sp>
              <p:sp>
                <p:nvSpPr>
                  <p:cNvPr id="60730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3484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5</a:t>
                    </a:r>
                  </a:p>
                </p:txBody>
              </p:sp>
              <p:grpSp>
                <p:nvGrpSpPr>
                  <p:cNvPr id="607308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793" y="3158"/>
                    <a:ext cx="318" cy="318"/>
                    <a:chOff x="793" y="3158"/>
                    <a:chExt cx="318" cy="318"/>
                  </a:xfrm>
                </p:grpSpPr>
                <p:sp>
                  <p:nvSpPr>
                    <p:cNvPr id="607330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3249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4</a:t>
                      </a:r>
                    </a:p>
                  </p:txBody>
                </p:sp>
                <p:sp>
                  <p:nvSpPr>
                    <p:cNvPr id="60733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" y="3158"/>
                      <a:ext cx="272" cy="2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0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839" y="2614"/>
                    <a:ext cx="453" cy="317"/>
                    <a:chOff x="839" y="2614"/>
                    <a:chExt cx="453" cy="317"/>
                  </a:xfrm>
                </p:grpSpPr>
                <p:sp>
                  <p:nvSpPr>
                    <p:cNvPr id="607328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14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8</a:t>
                      </a:r>
                    </a:p>
                  </p:txBody>
                </p:sp>
                <p:sp>
                  <p:nvSpPr>
                    <p:cNvPr id="607329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39" y="2750"/>
                      <a:ext cx="453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0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124" y="2886"/>
                    <a:ext cx="273" cy="499"/>
                    <a:chOff x="1124" y="2886"/>
                    <a:chExt cx="273" cy="499"/>
                  </a:xfrm>
                </p:grpSpPr>
                <p:sp>
                  <p:nvSpPr>
                    <p:cNvPr id="60732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4" y="2976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5</a:t>
                      </a:r>
                    </a:p>
                  </p:txBody>
                </p:sp>
                <p:sp>
                  <p:nvSpPr>
                    <p:cNvPr id="607327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60" y="2886"/>
                      <a:ext cx="137" cy="4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589" y="2619"/>
                    <a:ext cx="499" cy="267"/>
                    <a:chOff x="1589" y="2619"/>
                    <a:chExt cx="499" cy="267"/>
                  </a:xfrm>
                </p:grpSpPr>
                <p:sp>
                  <p:nvSpPr>
                    <p:cNvPr id="6073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4" y="2619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7</a:t>
                      </a:r>
                    </a:p>
                  </p:txBody>
                </p:sp>
                <p:sp>
                  <p:nvSpPr>
                    <p:cNvPr id="60732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9" y="2795"/>
                      <a:ext cx="499" cy="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2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1" y="2870"/>
                    <a:ext cx="454" cy="635"/>
                    <a:chOff x="1511" y="2870"/>
                    <a:chExt cx="454" cy="635"/>
                  </a:xfrm>
                </p:grpSpPr>
                <p:sp>
                  <p:nvSpPr>
                    <p:cNvPr id="60732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2886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12</a:t>
                      </a:r>
                    </a:p>
                  </p:txBody>
                </p:sp>
                <p:sp>
                  <p:nvSpPr>
                    <p:cNvPr id="60732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1" y="2870"/>
                      <a:ext cx="454" cy="6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383" y="3059"/>
                    <a:ext cx="771" cy="499"/>
                    <a:chOff x="1383" y="3059"/>
                    <a:chExt cx="771" cy="499"/>
                  </a:xfrm>
                </p:grpSpPr>
                <p:sp>
                  <p:nvSpPr>
                    <p:cNvPr id="607320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3195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11</a:t>
                      </a:r>
                    </a:p>
                  </p:txBody>
                </p:sp>
                <p:sp>
                  <p:nvSpPr>
                    <p:cNvPr id="607321" name="Line 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83" y="3059"/>
                      <a:ext cx="771" cy="4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338" y="3430"/>
                    <a:ext cx="544" cy="227"/>
                    <a:chOff x="1338" y="3430"/>
                    <a:chExt cx="544" cy="227"/>
                  </a:xfrm>
                </p:grpSpPr>
                <p:sp>
                  <p:nvSpPr>
                    <p:cNvPr id="607318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3430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3</a:t>
                      </a:r>
                    </a:p>
                  </p:txBody>
                </p:sp>
                <p:sp>
                  <p:nvSpPr>
                    <p:cNvPr id="607319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3657"/>
                      <a:ext cx="5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965" y="3083"/>
                    <a:ext cx="264" cy="408"/>
                    <a:chOff x="1965" y="3083"/>
                    <a:chExt cx="264" cy="408"/>
                  </a:xfrm>
                </p:grpSpPr>
                <p:sp>
                  <p:nvSpPr>
                    <p:cNvPr id="60731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5" y="3166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6</a:t>
                      </a:r>
                    </a:p>
                  </p:txBody>
                </p:sp>
                <p:sp>
                  <p:nvSpPr>
                    <p:cNvPr id="607317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93" y="3083"/>
                      <a:ext cx="136" cy="40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07302" name="Rectangle 35"/>
                <p:cNvSpPr>
                  <a:spLocks noChangeArrowheads="1"/>
                </p:cNvSpPr>
                <p:nvPr/>
              </p:nvSpPr>
              <p:spPr bwMode="auto">
                <a:xfrm>
                  <a:off x="1066" y="3748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(a)</a:t>
                  </a:r>
                </a:p>
              </p:txBody>
            </p:sp>
          </p:grpSp>
          <p:grpSp>
            <p:nvGrpSpPr>
              <p:cNvPr id="607280" name="Group 36"/>
              <p:cNvGrpSpPr>
                <a:grpSpLocks/>
              </p:cNvGrpSpPr>
              <p:nvPr/>
            </p:nvGrpSpPr>
            <p:grpSpPr bwMode="auto">
              <a:xfrm>
                <a:off x="2534" y="1103"/>
                <a:ext cx="573" cy="1420"/>
                <a:chOff x="2290" y="2600"/>
                <a:chExt cx="573" cy="1420"/>
              </a:xfrm>
            </p:grpSpPr>
            <p:grpSp>
              <p:nvGrpSpPr>
                <p:cNvPr id="607294" name="Group 37"/>
                <p:cNvGrpSpPr>
                  <a:grpSpLocks/>
                </p:cNvGrpSpPr>
                <p:nvPr/>
              </p:nvGrpSpPr>
              <p:grpSpPr bwMode="auto">
                <a:xfrm>
                  <a:off x="2336" y="2600"/>
                  <a:ext cx="527" cy="1134"/>
                  <a:chOff x="2971" y="2568"/>
                  <a:chExt cx="527" cy="1134"/>
                </a:xfrm>
              </p:grpSpPr>
              <p:sp>
                <p:nvSpPr>
                  <p:cNvPr id="607296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568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2</a:t>
                    </a:r>
                  </a:p>
                </p:txBody>
              </p:sp>
              <p:sp>
                <p:nvSpPr>
                  <p:cNvPr id="60729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3385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4</a:t>
                    </a:r>
                  </a:p>
                </p:txBody>
              </p:sp>
              <p:grpSp>
                <p:nvGrpSpPr>
                  <p:cNvPr id="60729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013" y="2886"/>
                    <a:ext cx="273" cy="499"/>
                    <a:chOff x="1124" y="2886"/>
                    <a:chExt cx="273" cy="499"/>
                  </a:xfrm>
                </p:grpSpPr>
                <p:sp>
                  <p:nvSpPr>
                    <p:cNvPr id="607299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4" y="2976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5</a:t>
                      </a:r>
                    </a:p>
                  </p:txBody>
                </p:sp>
                <p:sp>
                  <p:nvSpPr>
                    <p:cNvPr id="607300" name="Line 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60" y="2886"/>
                      <a:ext cx="137" cy="4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07295" name="Rectangle 43"/>
                <p:cNvSpPr>
                  <a:spLocks noChangeArrowheads="1"/>
                </p:cNvSpPr>
                <p:nvPr/>
              </p:nvSpPr>
              <p:spPr bwMode="auto">
                <a:xfrm>
                  <a:off x="2290" y="3793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(b)</a:t>
                  </a:r>
                </a:p>
              </p:txBody>
            </p:sp>
          </p:grpSp>
          <p:grpSp>
            <p:nvGrpSpPr>
              <p:cNvPr id="607281" name="Group 44"/>
              <p:cNvGrpSpPr>
                <a:grpSpLocks/>
              </p:cNvGrpSpPr>
              <p:nvPr/>
            </p:nvGrpSpPr>
            <p:grpSpPr bwMode="auto">
              <a:xfrm>
                <a:off x="3593" y="1162"/>
                <a:ext cx="1192" cy="1316"/>
                <a:chOff x="2897" y="2704"/>
                <a:chExt cx="1192" cy="1316"/>
              </a:xfrm>
            </p:grpSpPr>
            <p:sp>
              <p:nvSpPr>
                <p:cNvPr id="607282" name="Rectangle 45"/>
                <p:cNvSpPr>
                  <a:spLocks noChangeArrowheads="1"/>
                </p:cNvSpPr>
                <p:nvPr/>
              </p:nvSpPr>
              <p:spPr bwMode="auto">
                <a:xfrm>
                  <a:off x="3379" y="3793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(c)</a:t>
                  </a:r>
                </a:p>
              </p:txBody>
            </p:sp>
            <p:grpSp>
              <p:nvGrpSpPr>
                <p:cNvPr id="607283" name="Group 46"/>
                <p:cNvGrpSpPr>
                  <a:grpSpLocks/>
                </p:cNvGrpSpPr>
                <p:nvPr/>
              </p:nvGrpSpPr>
              <p:grpSpPr bwMode="auto">
                <a:xfrm>
                  <a:off x="2897" y="2704"/>
                  <a:ext cx="1192" cy="1134"/>
                  <a:chOff x="2897" y="2704"/>
                  <a:chExt cx="1192" cy="1134"/>
                </a:xfrm>
              </p:grpSpPr>
              <p:sp>
                <p:nvSpPr>
                  <p:cNvPr id="60728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772" y="3492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5</a:t>
                    </a:r>
                  </a:p>
                </p:txBody>
              </p:sp>
              <p:grpSp>
                <p:nvGrpSpPr>
                  <p:cNvPr id="60728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227" y="3438"/>
                    <a:ext cx="544" cy="227"/>
                    <a:chOff x="1338" y="3430"/>
                    <a:chExt cx="544" cy="227"/>
                  </a:xfrm>
                </p:grpSpPr>
                <p:sp>
                  <p:nvSpPr>
                    <p:cNvPr id="607292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3430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3</a:t>
                      </a:r>
                    </a:p>
                  </p:txBody>
                </p:sp>
                <p:sp>
                  <p:nvSpPr>
                    <p:cNvPr id="607293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3657"/>
                      <a:ext cx="5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28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897" y="2704"/>
                    <a:ext cx="527" cy="1134"/>
                    <a:chOff x="2971" y="2568"/>
                    <a:chExt cx="527" cy="1134"/>
                  </a:xfrm>
                </p:grpSpPr>
                <p:sp>
                  <p:nvSpPr>
                    <p:cNvPr id="607287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81" y="2568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2</a:t>
                      </a:r>
                    </a:p>
                  </p:txBody>
                </p:sp>
                <p:sp>
                  <p:nvSpPr>
                    <p:cNvPr id="607288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1" y="3385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4</a:t>
                      </a:r>
                    </a:p>
                  </p:txBody>
                </p:sp>
                <p:grpSp>
                  <p:nvGrpSpPr>
                    <p:cNvPr id="607289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13" y="2886"/>
                      <a:ext cx="273" cy="499"/>
                      <a:chOff x="1124" y="2886"/>
                      <a:chExt cx="273" cy="499"/>
                    </a:xfrm>
                  </p:grpSpPr>
                  <p:sp>
                    <p:nvSpPr>
                      <p:cNvPr id="607290" name="Rectangle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24" y="2976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5</a:t>
                        </a:r>
                      </a:p>
                    </p:txBody>
                  </p:sp>
                  <p:sp>
                    <p:nvSpPr>
                      <p:cNvPr id="607291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0" y="2886"/>
                        <a:ext cx="137" cy="49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07236" name="Group 57"/>
            <p:cNvGrpSpPr>
              <a:grpSpLocks/>
            </p:cNvGrpSpPr>
            <p:nvPr/>
          </p:nvGrpSpPr>
          <p:grpSpPr bwMode="auto">
            <a:xfrm>
              <a:off x="839" y="2251"/>
              <a:ext cx="3976" cy="1315"/>
              <a:chOff x="839" y="2659"/>
              <a:chExt cx="3976" cy="1315"/>
            </a:xfrm>
          </p:grpSpPr>
          <p:grpSp>
            <p:nvGrpSpPr>
              <p:cNvPr id="607238" name="Group 58"/>
              <p:cNvGrpSpPr>
                <a:grpSpLocks/>
              </p:cNvGrpSpPr>
              <p:nvPr/>
            </p:nvGrpSpPr>
            <p:grpSpPr bwMode="auto">
              <a:xfrm>
                <a:off x="839" y="2659"/>
                <a:ext cx="1678" cy="1270"/>
                <a:chOff x="3878" y="2659"/>
                <a:chExt cx="1678" cy="1270"/>
              </a:xfrm>
            </p:grpSpPr>
            <p:sp>
              <p:nvSpPr>
                <p:cNvPr id="607262" name="Rectangle 59"/>
                <p:cNvSpPr>
                  <a:spLocks noChangeArrowheads="1"/>
                </p:cNvSpPr>
                <p:nvPr/>
              </p:nvSpPr>
              <p:spPr bwMode="auto">
                <a:xfrm>
                  <a:off x="4830" y="3702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(d)</a:t>
                  </a:r>
                </a:p>
              </p:txBody>
            </p:sp>
            <p:grpSp>
              <p:nvGrpSpPr>
                <p:cNvPr id="607263" name="Group 60"/>
                <p:cNvGrpSpPr>
                  <a:grpSpLocks/>
                </p:cNvGrpSpPr>
                <p:nvPr/>
              </p:nvGrpSpPr>
              <p:grpSpPr bwMode="auto">
                <a:xfrm>
                  <a:off x="3878" y="2659"/>
                  <a:ext cx="1678" cy="1134"/>
                  <a:chOff x="3878" y="2659"/>
                  <a:chExt cx="1678" cy="1134"/>
                </a:xfrm>
              </p:grpSpPr>
              <p:sp>
                <p:nvSpPr>
                  <p:cNvPr id="60726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3878" y="2976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1</a:t>
                    </a:r>
                  </a:p>
                </p:txBody>
              </p:sp>
              <p:grpSp>
                <p:nvGrpSpPr>
                  <p:cNvPr id="607265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104" y="3248"/>
                    <a:ext cx="318" cy="318"/>
                    <a:chOff x="793" y="3158"/>
                    <a:chExt cx="318" cy="318"/>
                  </a:xfrm>
                </p:grpSpPr>
                <p:sp>
                  <p:nvSpPr>
                    <p:cNvPr id="607277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3249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4</a:t>
                      </a:r>
                    </a:p>
                  </p:txBody>
                </p:sp>
                <p:sp>
                  <p:nvSpPr>
                    <p:cNvPr id="607278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" y="3158"/>
                      <a:ext cx="272" cy="2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266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364" y="2659"/>
                    <a:ext cx="1192" cy="1134"/>
                    <a:chOff x="2897" y="2704"/>
                    <a:chExt cx="1192" cy="1134"/>
                  </a:xfrm>
                </p:grpSpPr>
                <p:sp>
                  <p:nvSpPr>
                    <p:cNvPr id="607267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72" y="3492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5</a:t>
                      </a:r>
                    </a:p>
                  </p:txBody>
                </p:sp>
                <p:grpSp>
                  <p:nvGrpSpPr>
                    <p:cNvPr id="607268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27" y="3438"/>
                      <a:ext cx="544" cy="227"/>
                      <a:chOff x="1338" y="3430"/>
                      <a:chExt cx="544" cy="227"/>
                    </a:xfrm>
                  </p:grpSpPr>
                  <p:sp>
                    <p:nvSpPr>
                      <p:cNvPr id="607275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65" y="3430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3</a:t>
                        </a:r>
                      </a:p>
                    </p:txBody>
                  </p:sp>
                  <p:sp>
                    <p:nvSpPr>
                      <p:cNvPr id="607276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38" y="3657"/>
                        <a:ext cx="54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7269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7" y="2704"/>
                      <a:ext cx="527" cy="1134"/>
                      <a:chOff x="2971" y="2568"/>
                      <a:chExt cx="527" cy="1134"/>
                    </a:xfrm>
                  </p:grpSpPr>
                  <p:sp>
                    <p:nvSpPr>
                      <p:cNvPr id="607270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81" y="2568"/>
                        <a:ext cx="317" cy="31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2</a:t>
                        </a:r>
                      </a:p>
                    </p:txBody>
                  </p:sp>
                  <p:sp>
                    <p:nvSpPr>
                      <p:cNvPr id="607271" name="Oval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1" y="3385"/>
                        <a:ext cx="317" cy="31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4</a:t>
                        </a:r>
                      </a:p>
                    </p:txBody>
                  </p:sp>
                  <p:grpSp>
                    <p:nvGrpSpPr>
                      <p:cNvPr id="607272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13" y="2886"/>
                        <a:ext cx="273" cy="499"/>
                        <a:chOff x="1124" y="2886"/>
                        <a:chExt cx="273" cy="499"/>
                      </a:xfrm>
                    </p:grpSpPr>
                    <p:sp>
                      <p:nvSpPr>
                        <p:cNvPr id="607273" name="Rectangle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4" y="2976"/>
                          <a:ext cx="22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b="1"/>
                            <a:t>5</a:t>
                          </a:r>
                        </a:p>
                      </p:txBody>
                    </p:sp>
                    <p:sp>
                      <p:nvSpPr>
                        <p:cNvPr id="607274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260" y="2886"/>
                          <a:ext cx="137" cy="49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607239" name="Group 76"/>
              <p:cNvGrpSpPr>
                <a:grpSpLocks/>
              </p:cNvGrpSpPr>
              <p:nvPr/>
            </p:nvGrpSpPr>
            <p:grpSpPr bwMode="auto">
              <a:xfrm>
                <a:off x="2971" y="2704"/>
                <a:ext cx="1844" cy="1270"/>
                <a:chOff x="0" y="2568"/>
                <a:chExt cx="1844" cy="1270"/>
              </a:xfrm>
            </p:grpSpPr>
            <p:sp>
              <p:nvSpPr>
                <p:cNvPr id="607240" name="Oval 77"/>
                <p:cNvSpPr>
                  <a:spLocks noChangeArrowheads="1"/>
                </p:cNvSpPr>
                <p:nvPr/>
              </p:nvSpPr>
              <p:spPr bwMode="auto">
                <a:xfrm>
                  <a:off x="1527" y="2622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3</a:t>
                  </a:r>
                </a:p>
              </p:txBody>
            </p:sp>
            <p:grpSp>
              <p:nvGrpSpPr>
                <p:cNvPr id="607241" name="Group 78"/>
                <p:cNvGrpSpPr>
                  <a:grpSpLocks/>
                </p:cNvGrpSpPr>
                <p:nvPr/>
              </p:nvGrpSpPr>
              <p:grpSpPr bwMode="auto">
                <a:xfrm>
                  <a:off x="1406" y="2942"/>
                  <a:ext cx="264" cy="408"/>
                  <a:chOff x="1965" y="3083"/>
                  <a:chExt cx="264" cy="408"/>
                </a:xfrm>
              </p:grpSpPr>
              <p:sp>
                <p:nvSpPr>
                  <p:cNvPr id="607260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65" y="3166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6</a:t>
                    </a:r>
                  </a:p>
                </p:txBody>
              </p:sp>
              <p:sp>
                <p:nvSpPr>
                  <p:cNvPr id="607261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93" y="3083"/>
                    <a:ext cx="136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7242" name="Group 81"/>
                <p:cNvGrpSpPr>
                  <a:grpSpLocks/>
                </p:cNvGrpSpPr>
                <p:nvPr/>
              </p:nvGrpSpPr>
              <p:grpSpPr bwMode="auto">
                <a:xfrm>
                  <a:off x="0" y="2568"/>
                  <a:ext cx="1678" cy="1270"/>
                  <a:chOff x="3878" y="2659"/>
                  <a:chExt cx="1678" cy="1270"/>
                </a:xfrm>
              </p:grpSpPr>
              <p:sp>
                <p:nvSpPr>
                  <p:cNvPr id="607243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830" y="3702"/>
                    <a:ext cx="272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(e)</a:t>
                    </a:r>
                  </a:p>
                </p:txBody>
              </p:sp>
              <p:grpSp>
                <p:nvGrpSpPr>
                  <p:cNvPr id="607244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878" y="2659"/>
                    <a:ext cx="1678" cy="1134"/>
                    <a:chOff x="3878" y="2659"/>
                    <a:chExt cx="1678" cy="1134"/>
                  </a:xfrm>
                </p:grpSpPr>
                <p:sp>
                  <p:nvSpPr>
                    <p:cNvPr id="607245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8" y="2976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1</a:t>
                      </a:r>
                    </a:p>
                  </p:txBody>
                </p:sp>
                <p:grpSp>
                  <p:nvGrpSpPr>
                    <p:cNvPr id="607246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04" y="3248"/>
                      <a:ext cx="318" cy="318"/>
                      <a:chOff x="793" y="3158"/>
                      <a:chExt cx="318" cy="318"/>
                    </a:xfrm>
                  </p:grpSpPr>
                  <p:sp>
                    <p:nvSpPr>
                      <p:cNvPr id="607258" name="Rectangle 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3249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4</a:t>
                        </a:r>
                      </a:p>
                    </p:txBody>
                  </p:sp>
                  <p:sp>
                    <p:nvSpPr>
                      <p:cNvPr id="607259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9" y="3158"/>
                        <a:ext cx="272" cy="2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7247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4" y="2659"/>
                      <a:ext cx="1192" cy="1134"/>
                      <a:chOff x="2897" y="2704"/>
                      <a:chExt cx="1192" cy="1134"/>
                    </a:xfrm>
                  </p:grpSpPr>
                  <p:sp>
                    <p:nvSpPr>
                      <p:cNvPr id="607248" name="Oval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72" y="3492"/>
                        <a:ext cx="317" cy="31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5</a:t>
                        </a:r>
                      </a:p>
                    </p:txBody>
                  </p:sp>
                  <p:grpSp>
                    <p:nvGrpSpPr>
                      <p:cNvPr id="607249" name="Group 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27" y="3438"/>
                        <a:ext cx="544" cy="227"/>
                        <a:chOff x="1338" y="3430"/>
                        <a:chExt cx="544" cy="227"/>
                      </a:xfrm>
                    </p:grpSpPr>
                    <p:sp>
                      <p:nvSpPr>
                        <p:cNvPr id="607256" name="Rectangle 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65" y="3430"/>
                          <a:ext cx="22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b="1"/>
                            <a:t>3</a:t>
                          </a:r>
                        </a:p>
                      </p:txBody>
                    </p:sp>
                    <p:sp>
                      <p:nvSpPr>
                        <p:cNvPr id="607257" name="Line 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338" y="3657"/>
                          <a:ext cx="544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07250" name="Group 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97" y="2704"/>
                        <a:ext cx="527" cy="1134"/>
                        <a:chOff x="2971" y="2568"/>
                        <a:chExt cx="527" cy="1134"/>
                      </a:xfrm>
                    </p:grpSpPr>
                    <p:sp>
                      <p:nvSpPr>
                        <p:cNvPr id="607251" name="Oval 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81" y="2568"/>
                          <a:ext cx="317" cy="317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b="1"/>
                            <a:t>v</a:t>
                          </a:r>
                          <a:r>
                            <a:rPr lang="en-US" altLang="zh-CN" b="1" baseline="-20000"/>
                            <a:t>2</a:t>
                          </a:r>
                        </a:p>
                      </p:txBody>
                    </p:sp>
                    <p:sp>
                      <p:nvSpPr>
                        <p:cNvPr id="607252" name="Oval 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71" y="3385"/>
                          <a:ext cx="317" cy="317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b="1"/>
                            <a:t>v</a:t>
                          </a:r>
                          <a:r>
                            <a:rPr lang="en-US" altLang="zh-CN" b="1" baseline="-20000"/>
                            <a:t>4</a:t>
                          </a:r>
                        </a:p>
                      </p:txBody>
                    </p:sp>
                    <p:grpSp>
                      <p:nvGrpSpPr>
                        <p:cNvPr id="607253" name="Group 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13" y="2886"/>
                          <a:ext cx="273" cy="499"/>
                          <a:chOff x="1124" y="2886"/>
                          <a:chExt cx="273" cy="499"/>
                        </a:xfrm>
                      </p:grpSpPr>
                      <p:sp>
                        <p:nvSpPr>
                          <p:cNvPr id="607254" name="Rectangle 9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24" y="2976"/>
                            <a:ext cx="22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 altLang="zh-CN" b="1"/>
                              <a:t>5</a:t>
                            </a:r>
                          </a:p>
                        </p:txBody>
                      </p:sp>
                      <p:sp>
                        <p:nvSpPr>
                          <p:cNvPr id="607255" name="Line 9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260" y="2886"/>
                            <a:ext cx="137" cy="499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  <p:sp>
          <p:nvSpPr>
            <p:cNvPr id="607237" name="Rectangle 99"/>
            <p:cNvSpPr>
              <a:spLocks noChangeArrowheads="1"/>
            </p:cNvSpPr>
            <p:nvPr/>
          </p:nvSpPr>
          <p:spPr bwMode="auto">
            <a:xfrm>
              <a:off x="794" y="3612"/>
              <a:ext cx="376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7-21  </a:t>
              </a:r>
              <a:r>
                <a:rPr lang="zh-CN" altLang="en-US" sz="2000" b="1"/>
                <a:t>按</a:t>
              </a:r>
              <a:r>
                <a:rPr lang="en-US" altLang="zh-CN" sz="2000" b="1"/>
                <a:t>prime</a:t>
              </a:r>
              <a:r>
                <a:rPr lang="zh-CN" altLang="en-US" sz="2000" b="1"/>
                <a:t>算法从</a:t>
              </a:r>
              <a:r>
                <a:rPr lang="en-US" altLang="zh-CN" sz="2000" b="1"/>
                <a:t>v2</a:t>
              </a:r>
              <a:r>
                <a:rPr lang="zh-CN" altLang="en-US" sz="2000" b="1"/>
                <a:t>出发构造最小生成树的过程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761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61938"/>
            <a:ext cx="11106149" cy="6367462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ct val="10000"/>
              </a:spcAft>
              <a:buNone/>
            </a:pPr>
            <a:r>
              <a:rPr lang="en-US" altLang="zh-CN" sz="4000" b="1" dirty="0">
                <a:solidFill>
                  <a:schemeClr val="folHlink"/>
                </a:solidFill>
                <a:latin typeface="宋体" panose="02010600030101010101" pitchFamily="2" charset="-122"/>
              </a:rPr>
              <a:t>2 </a:t>
            </a:r>
            <a:r>
              <a:rPr lang="zh-CN" altLang="en-US" sz="4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sz="40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实现说明</a:t>
            </a:r>
            <a:r>
              <a:rPr lang="zh-CN" altLang="en-US" b="1" dirty="0" smtClean="0">
                <a:latin typeface="宋体" panose="02010600030101010101" pitchFamily="2" charset="-122"/>
              </a:rPr>
              <a:t>   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Aft>
                <a:spcPct val="10000"/>
              </a:spcAft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    设</a:t>
            </a:r>
            <a:r>
              <a:rPr lang="zh-CN" altLang="en-US" b="1" dirty="0">
                <a:latin typeface="宋体" panose="02010600030101010101" pitchFamily="2" charset="-122"/>
              </a:rPr>
              <a:t>用邻接</a:t>
            </a:r>
            <a:r>
              <a:rPr lang="zh-CN" altLang="en-US" b="1" dirty="0"/>
              <a:t>矩阵</a:t>
            </a:r>
            <a:r>
              <a:rPr lang="en-US" altLang="zh-CN" b="1" dirty="0"/>
              <a:t>(</a:t>
            </a:r>
            <a:r>
              <a:rPr lang="zh-CN" altLang="en-US" b="1" dirty="0"/>
              <a:t>二维数组</a:t>
            </a:r>
            <a:r>
              <a:rPr lang="en-US" altLang="zh-CN" b="1" dirty="0"/>
              <a:t>)</a:t>
            </a:r>
            <a:r>
              <a:rPr lang="zh-CN" altLang="en-US" b="1" dirty="0"/>
              <a:t>表示图</a:t>
            </a:r>
            <a:r>
              <a:rPr lang="zh-CN" altLang="en-US" b="1" dirty="0">
                <a:latin typeface="宋体" panose="02010600030101010101" pitchFamily="2" charset="-122"/>
              </a:rPr>
              <a:t>，两个顶点之间不存在边的权</a:t>
            </a:r>
            <a:r>
              <a:rPr lang="zh-CN" altLang="en-US" b="1" dirty="0" smtClean="0">
                <a:latin typeface="宋体" panose="02010600030101010101" pitchFamily="2" charset="-122"/>
              </a:rPr>
              <a:t>值时设为正整数的</a:t>
            </a:r>
            <a:r>
              <a:rPr lang="zh-CN" altLang="en-US" b="1" dirty="0" smtClean="0"/>
              <a:t>最大</a:t>
            </a:r>
            <a:r>
              <a:rPr lang="zh-CN" altLang="en-US" b="1" dirty="0"/>
              <a:t>值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为便于算法实现，设置一个一</a:t>
            </a:r>
            <a:r>
              <a:rPr lang="zh-CN" altLang="en-US" b="1" dirty="0"/>
              <a:t>维数组</a:t>
            </a:r>
            <a:r>
              <a:rPr lang="en-US" altLang="zh-CN" b="1" dirty="0" err="1"/>
              <a:t>closedge</a:t>
            </a:r>
            <a:r>
              <a:rPr lang="en-US" altLang="zh-CN" b="1" dirty="0"/>
              <a:t>[n]</a:t>
            </a:r>
            <a:r>
              <a:rPr lang="zh-CN" altLang="en-US" b="1" dirty="0">
                <a:latin typeface="宋体" panose="02010600030101010101" pitchFamily="2" charset="-122"/>
              </a:rPr>
              <a:t>，用来保存</a:t>
            </a:r>
            <a:r>
              <a:rPr lang="en-US" altLang="zh-CN" b="1" dirty="0"/>
              <a:t>V- U</a:t>
            </a:r>
            <a:r>
              <a:rPr lang="zh-CN" altLang="en-US" b="1" dirty="0"/>
              <a:t>中各顶点到</a:t>
            </a:r>
            <a:r>
              <a:rPr lang="en-US" altLang="zh-CN" b="1" dirty="0"/>
              <a:t>U</a:t>
            </a:r>
            <a:r>
              <a:rPr lang="zh-CN" altLang="en-US" b="1" dirty="0"/>
              <a:t>中顶点具有权值最小的边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b="1" dirty="0"/>
              <a:t>数组元素的类型定义是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</a:p>
          <a:p>
            <a:pPr marL="355600" lvl="1" indent="0">
              <a:buNone/>
            </a:pPr>
            <a:r>
              <a:rPr lang="en-US" altLang="zh-CN" b="1" dirty="0"/>
              <a:t>{  </a:t>
            </a:r>
            <a:r>
              <a:rPr lang="en-US" altLang="zh-CN" b="1" dirty="0" err="1"/>
              <a:t>VertexType</a:t>
            </a:r>
            <a:r>
              <a:rPr lang="en-US" altLang="zh-CN" b="1" dirty="0"/>
              <a:t> </a:t>
            </a:r>
            <a:r>
              <a:rPr lang="en-US" altLang="zh-CN" b="1" dirty="0" smtClean="0"/>
              <a:t>  ad]vex;     </a:t>
            </a:r>
            <a:r>
              <a:rPr lang="en-US" altLang="zh-CN" b="1" dirty="0"/>
              <a:t>/*   </a:t>
            </a:r>
            <a:r>
              <a:rPr lang="zh-CN" altLang="en-US" b="1" dirty="0"/>
              <a:t>边所依附于</a:t>
            </a:r>
            <a:r>
              <a:rPr lang="en-US" altLang="zh-CN" b="1" dirty="0"/>
              <a:t>U</a:t>
            </a:r>
            <a:r>
              <a:rPr lang="zh-CN" altLang="en-US" b="1" dirty="0"/>
              <a:t>中的顶点   *</a:t>
            </a:r>
            <a:r>
              <a:rPr lang="en-US" altLang="zh-CN" b="1" dirty="0"/>
              <a:t>/</a:t>
            </a:r>
          </a:p>
          <a:p>
            <a:pPr marL="723900" lvl="2" indent="0">
              <a:buNone/>
            </a:pPr>
            <a:r>
              <a:rPr lang="en-US" altLang="zh-CN" sz="2400" b="1" dirty="0" err="1"/>
              <a:t>VRType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  <a:r>
              <a:rPr lang="en-US" altLang="zh-CN" sz="2400" b="1" dirty="0" err="1"/>
              <a:t>lowcost</a:t>
            </a:r>
            <a:r>
              <a:rPr lang="en-US" altLang="zh-CN" sz="2400" b="1" dirty="0"/>
              <a:t>;    /*   </a:t>
            </a:r>
            <a:r>
              <a:rPr lang="zh-CN" altLang="en-US" sz="2400" b="1" dirty="0"/>
              <a:t>该边的权值   *</a:t>
            </a:r>
            <a:r>
              <a:rPr lang="en-US" altLang="zh-CN" sz="2400" b="1" dirty="0"/>
              <a:t>/</a:t>
            </a:r>
          </a:p>
          <a:p>
            <a:pPr marL="355600" lvl="1" indent="0">
              <a:buNone/>
            </a:pPr>
            <a:r>
              <a:rPr lang="en-US" altLang="zh-CN" b="1" dirty="0"/>
              <a:t>}</a:t>
            </a:r>
            <a:r>
              <a:rPr lang="en-US" altLang="zh-CN" b="1" dirty="0" err="1"/>
              <a:t>closedge</a:t>
            </a:r>
            <a:r>
              <a:rPr lang="en-US" altLang="zh-CN" b="1" dirty="0"/>
              <a:t>[MAX_VERTEX_NUM] </a:t>
            </a:r>
            <a:r>
              <a:rPr lang="en-US" altLang="zh-CN" b="1" dirty="0" smtClean="0"/>
              <a:t>;</a:t>
            </a:r>
          </a:p>
          <a:p>
            <a:pPr marL="355600" lvl="1" indent="0">
              <a:buNone/>
            </a:pPr>
            <a:r>
              <a:rPr lang="en-US" altLang="zh-CN" sz="2800" b="1" dirty="0" err="1">
                <a:latin typeface="宋体" panose="02010600030101010101" pitchFamily="2" charset="-122"/>
              </a:rPr>
              <a:t>closedge</a:t>
            </a:r>
            <a:r>
              <a:rPr lang="en-US" altLang="zh-CN" sz="2800" b="1" dirty="0">
                <a:latin typeface="宋体" panose="02010600030101010101" pitchFamily="2" charset="-122"/>
              </a:rPr>
              <a:t>[j].</a:t>
            </a:r>
            <a:r>
              <a:rPr lang="en-US" altLang="zh-CN" sz="2800" b="1" dirty="0" err="1">
                <a:latin typeface="宋体" panose="02010600030101010101" pitchFamily="2" charset="-122"/>
              </a:rPr>
              <a:t>adjvex</a:t>
            </a:r>
            <a:r>
              <a:rPr lang="en-US" altLang="zh-CN" sz="2800" b="1" dirty="0">
                <a:latin typeface="宋体" panose="02010600030101010101" pitchFamily="2" charset="-122"/>
              </a:rPr>
              <a:t>=k</a:t>
            </a:r>
            <a:r>
              <a:rPr lang="zh-CN" altLang="en-US" sz="2800" b="1" dirty="0">
                <a:latin typeface="宋体" panose="02010600030101010101" pitchFamily="2" charset="-122"/>
              </a:rPr>
              <a:t>，表明边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 err="1">
                <a:latin typeface="宋体" panose="02010600030101010101" pitchFamily="2" charset="-122"/>
              </a:rPr>
              <a:t>vj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en-US" altLang="zh-CN" sz="2800" b="1" dirty="0" err="1">
                <a:latin typeface="宋体" panose="02010600030101010101" pitchFamily="2" charset="-122"/>
              </a:rPr>
              <a:t>vk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</a:rPr>
              <a:t>V-U</a:t>
            </a:r>
            <a:r>
              <a:rPr lang="zh-CN" altLang="en-US" sz="2800" b="1" dirty="0">
                <a:latin typeface="宋体" panose="02010600030101010101" pitchFamily="2" charset="-122"/>
              </a:rPr>
              <a:t>中顶点</a:t>
            </a:r>
            <a:r>
              <a:rPr lang="en-US" altLang="zh-CN" sz="2800" b="1" dirty="0" err="1">
                <a:latin typeface="宋体" panose="02010600030101010101" pitchFamily="2" charset="-122"/>
              </a:rPr>
              <a:t>vj</a:t>
            </a:r>
            <a:r>
              <a:rPr lang="zh-CN" altLang="en-US" sz="2800" b="1" dirty="0">
                <a:latin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</a:rPr>
              <a:t>U</a:t>
            </a:r>
            <a:r>
              <a:rPr lang="zh-CN" altLang="en-US" sz="2800" b="1" dirty="0">
                <a:latin typeface="宋体" panose="02010600030101010101" pitchFamily="2" charset="-122"/>
              </a:rPr>
              <a:t>中权值最小的边，而顶点</a:t>
            </a:r>
            <a:r>
              <a:rPr lang="en-US" altLang="zh-CN" sz="2800" b="1" dirty="0" err="1">
                <a:latin typeface="宋体" panose="02010600030101010101" pitchFamily="2" charset="-122"/>
              </a:rPr>
              <a:t>vk</a:t>
            </a:r>
            <a:r>
              <a:rPr lang="zh-CN" altLang="en-US" sz="2800" b="1" dirty="0">
                <a:latin typeface="宋体" panose="02010600030101010101" pitchFamily="2" charset="-122"/>
              </a:rPr>
              <a:t>是该边所依附的</a:t>
            </a:r>
            <a:r>
              <a:rPr lang="en-US" altLang="zh-CN" sz="2800" b="1" dirty="0">
                <a:latin typeface="宋体" panose="02010600030101010101" pitchFamily="2" charset="-122"/>
              </a:rPr>
              <a:t>U</a:t>
            </a:r>
            <a:r>
              <a:rPr lang="zh-CN" altLang="en-US" sz="2800" b="1" dirty="0">
                <a:latin typeface="宋体" panose="02010600030101010101" pitchFamily="2" charset="-122"/>
              </a:rPr>
              <a:t>中的顶点。 </a:t>
            </a:r>
            <a:r>
              <a:rPr lang="en-US" altLang="zh-CN" sz="2800" b="1" dirty="0" err="1">
                <a:latin typeface="宋体" panose="02010600030101010101" pitchFamily="2" charset="-122"/>
              </a:rPr>
              <a:t>closedge</a:t>
            </a:r>
            <a:r>
              <a:rPr lang="en-US" altLang="zh-CN" sz="2800" b="1" dirty="0">
                <a:latin typeface="宋体" panose="02010600030101010101" pitchFamily="2" charset="-122"/>
              </a:rPr>
              <a:t>[j].</a:t>
            </a:r>
            <a:r>
              <a:rPr lang="en-US" altLang="zh-CN" sz="2800" b="1" dirty="0" err="1">
                <a:latin typeface="宋体" panose="02010600030101010101" pitchFamily="2" charset="-122"/>
              </a:rPr>
              <a:t>lowcost</a:t>
            </a:r>
            <a:r>
              <a:rPr lang="zh-CN" altLang="en-US" sz="2800" b="1" dirty="0">
                <a:latin typeface="宋体" panose="02010600030101010101" pitchFamily="2" charset="-122"/>
              </a:rPr>
              <a:t>存放该边的权值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3018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3388" y="1382714"/>
            <a:ext cx="8740775" cy="773112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假设</a:t>
            </a:r>
            <a:r>
              <a:rPr lang="zh-CN" altLang="en-US" b="1" dirty="0">
                <a:latin typeface="宋体" panose="02010600030101010101" pitchFamily="2" charset="-122"/>
              </a:rPr>
              <a:t>从顶点</a:t>
            </a:r>
            <a:r>
              <a:rPr lang="en-US" altLang="zh-CN" b="1" dirty="0"/>
              <a:t>v</a:t>
            </a:r>
            <a:r>
              <a:rPr lang="en-US" altLang="zh-CN" b="1" baseline="-14000" dirty="0"/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开始构造最小生成树。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初始时令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</a:p>
        </p:txBody>
      </p:sp>
      <p:grpSp>
        <p:nvGrpSpPr>
          <p:cNvPr id="609283" name="Group 3"/>
          <p:cNvGrpSpPr>
            <a:grpSpLocks/>
          </p:cNvGrpSpPr>
          <p:nvPr/>
        </p:nvGrpSpPr>
        <p:grpSpPr bwMode="auto">
          <a:xfrm>
            <a:off x="1847851" y="2420938"/>
            <a:ext cx="8213725" cy="1066800"/>
            <a:chOff x="336" y="3168"/>
            <a:chExt cx="5174" cy="672"/>
          </a:xfrm>
        </p:grpSpPr>
        <p:sp>
          <p:nvSpPr>
            <p:cNvPr id="609285" name="Rectangle 4"/>
            <p:cNvSpPr>
              <a:spLocks noChangeArrowheads="1"/>
            </p:cNvSpPr>
            <p:nvPr/>
          </p:nvSpPr>
          <p:spPr bwMode="auto">
            <a:xfrm>
              <a:off x="432" y="3168"/>
              <a:ext cx="507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err="1"/>
                <a:t>Closedge</a:t>
              </a:r>
              <a:r>
                <a:rPr lang="en-US" altLang="zh-CN" sz="2800" b="1" dirty="0"/>
                <a:t>[s].</a:t>
              </a:r>
              <a:r>
                <a:rPr lang="en-US" altLang="zh-CN" sz="2800" b="1" dirty="0" err="1"/>
                <a:t>lowcost</a:t>
              </a:r>
              <a:r>
                <a:rPr lang="en-US" altLang="zh-CN" sz="2800" b="1" dirty="0"/>
                <a:t>=0</a:t>
              </a:r>
              <a:r>
                <a:rPr lang="en-US" altLang="zh-CN" b="1" dirty="0"/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：表明顶点</a:t>
              </a:r>
              <a:r>
                <a:rPr lang="en-US" altLang="zh-CN" sz="2800" b="1" dirty="0"/>
                <a:t>v</a:t>
              </a:r>
              <a:r>
                <a:rPr lang="en-US" altLang="zh-CN" sz="2800" b="1" baseline="-14000" dirty="0"/>
                <a:t>s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首先加入到</a:t>
              </a:r>
              <a:r>
                <a:rPr lang="en-US" altLang="zh-CN" sz="2800" b="1" dirty="0"/>
                <a:t>U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中；</a:t>
              </a:r>
            </a:p>
          </p:txBody>
        </p:sp>
        <p:sp>
          <p:nvSpPr>
            <p:cNvPr id="609286" name="Rectangle 5"/>
            <p:cNvSpPr>
              <a:spLocks noChangeArrowheads="1"/>
            </p:cNvSpPr>
            <p:nvPr/>
          </p:nvSpPr>
          <p:spPr bwMode="auto">
            <a:xfrm>
              <a:off x="432" y="3545"/>
              <a:ext cx="507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Closedge[k].adjvex=s</a:t>
              </a:r>
              <a:r>
                <a:rPr lang="en-US" altLang="zh-CN" b="1"/>
                <a:t> </a:t>
              </a:r>
              <a:r>
                <a:rPr lang="zh-CN" altLang="en-US" sz="2800" b="1">
                  <a:latin typeface="宋体" panose="02010600030101010101" pitchFamily="2" charset="-122"/>
                </a:rPr>
                <a:t>，</a:t>
              </a:r>
              <a:r>
                <a:rPr lang="en-US" altLang="zh-CN" sz="2800" b="1"/>
                <a:t>Closedge[k].lowcost=cost(k, s)</a:t>
              </a:r>
              <a:r>
                <a:rPr lang="en-US" altLang="zh-CN" b="1"/>
                <a:t> </a:t>
              </a:r>
            </a:p>
          </p:txBody>
        </p:sp>
        <p:sp>
          <p:nvSpPr>
            <p:cNvPr id="609287" name="AutoShape 6"/>
            <p:cNvSpPr>
              <a:spLocks/>
            </p:cNvSpPr>
            <p:nvPr/>
          </p:nvSpPr>
          <p:spPr bwMode="auto">
            <a:xfrm>
              <a:off x="336" y="3296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09284" name="Rectangle 7"/>
          <p:cNvSpPr>
            <a:spLocks noChangeArrowheads="1"/>
          </p:cNvSpPr>
          <p:nvPr/>
        </p:nvSpPr>
        <p:spPr bwMode="auto">
          <a:xfrm>
            <a:off x="1774825" y="3573463"/>
            <a:ext cx="866933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30300" indent="-4572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01800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5200" indent="-3429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8600" indent="-3429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258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30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02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74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 表示</a:t>
            </a:r>
            <a:r>
              <a:rPr lang="en-US" altLang="zh-CN" sz="2800" b="1"/>
              <a:t>V-U</a:t>
            </a:r>
            <a:r>
              <a:rPr lang="zh-CN" altLang="en-US" sz="2800" b="1"/>
              <a:t>中的各顶点到</a:t>
            </a:r>
            <a:r>
              <a:rPr lang="en-US" altLang="zh-CN" sz="2800" b="1"/>
              <a:t>U</a:t>
            </a:r>
            <a:r>
              <a:rPr lang="zh-CN" altLang="en-US" sz="2800" b="1"/>
              <a:t>中权值最小的边</a:t>
            </a:r>
            <a:r>
              <a:rPr lang="en-US" altLang="zh-CN" sz="2800" b="1"/>
              <a:t>(k</a:t>
            </a:r>
            <a:r>
              <a:rPr lang="en-US" altLang="zh-CN" sz="2800" b="1">
                <a:ea typeface="Arial Unicode MS" pitchFamily="34" charset="-122"/>
              </a:rPr>
              <a:t>≠</a:t>
            </a:r>
            <a:r>
              <a:rPr lang="en-US" altLang="zh-CN" sz="2800" b="1"/>
              <a:t>s) 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cost(k, s)</a:t>
            </a:r>
            <a:r>
              <a:rPr lang="zh-CN" altLang="en-US" sz="2800" b="1"/>
              <a:t>表示</a:t>
            </a:r>
            <a:r>
              <a:rPr lang="zh-CN" altLang="en-US" sz="2800" b="1">
                <a:latin typeface="宋体" panose="02010600030101010101" pitchFamily="2" charset="-122"/>
              </a:rPr>
              <a:t>边</a:t>
            </a:r>
            <a:r>
              <a:rPr lang="en-US" altLang="zh-CN" sz="2800" b="1"/>
              <a:t>(v</a:t>
            </a:r>
            <a:r>
              <a:rPr lang="en-US" altLang="zh-CN" sz="2800" b="1" baseline="-14000"/>
              <a:t>k</a:t>
            </a:r>
            <a:r>
              <a:rPr lang="en-US" altLang="zh-CN" sz="2800" b="1"/>
              <a:t>, v</a:t>
            </a:r>
            <a:r>
              <a:rPr lang="en-US" altLang="zh-CN" sz="2800" b="1" baseline="-14000"/>
              <a:t>s</a:t>
            </a:r>
            <a:r>
              <a:rPr lang="en-US" altLang="zh-CN" sz="2800" b="1"/>
              <a:t>)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/>
              <a:t>权值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62642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9780" y="457200"/>
            <a:ext cx="10839449" cy="58102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b="1" dirty="0">
                <a:solidFill>
                  <a:schemeClr val="folHlink"/>
                </a:solidFill>
                <a:latin typeface="宋体" panose="02010600030101010101" pitchFamily="2" charset="-122"/>
              </a:rPr>
              <a:t>3 </a:t>
            </a:r>
            <a:r>
              <a:rPr lang="zh-CN" altLang="en-US" sz="40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算法步骤</a:t>
            </a:r>
          </a:p>
          <a:p>
            <a:pPr marL="355600" lvl="1" indent="0">
              <a:buNone/>
            </a:pPr>
            <a:r>
              <a:rPr lang="zh-CN" altLang="en-US" sz="2800" b="1" dirty="0" smtClean="0"/>
              <a:t>  ⑴  </a:t>
            </a:r>
            <a:r>
              <a:rPr lang="zh-CN" altLang="en-US" sz="2800" b="1" dirty="0"/>
              <a:t>从</a:t>
            </a:r>
            <a:r>
              <a:rPr lang="en-US" altLang="zh-CN" sz="2800" b="1" dirty="0" err="1"/>
              <a:t>closedge</a:t>
            </a:r>
            <a:r>
              <a:rPr lang="zh-CN" altLang="en-US" sz="2800" b="1" dirty="0"/>
              <a:t>中选择一条权值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不为</a:t>
            </a:r>
            <a:r>
              <a:rPr lang="en-US" altLang="zh-CN" sz="2800" b="1" dirty="0"/>
              <a:t>0)</a:t>
            </a:r>
            <a:r>
              <a:rPr lang="zh-CN" altLang="en-US" sz="2800" b="1" dirty="0"/>
              <a:t>最小的边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vk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vj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，然后做：</a:t>
            </a:r>
          </a:p>
          <a:p>
            <a:pPr marL="723900" lvl="2" indent="0">
              <a:spcBef>
                <a:spcPct val="10000"/>
              </a:spcBef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置</a:t>
            </a:r>
            <a:r>
              <a:rPr lang="en-US" altLang="zh-CN" sz="2800" b="1" dirty="0" err="1"/>
              <a:t>closedge</a:t>
            </a:r>
            <a:r>
              <a:rPr lang="en-US" altLang="zh-CN" sz="2800" b="1" dirty="0"/>
              <a:t>[k].</a:t>
            </a:r>
            <a:r>
              <a:rPr lang="en-US" altLang="zh-CN" sz="2800" b="1" dirty="0" err="1"/>
              <a:t>lowcost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0 </a:t>
            </a:r>
            <a:r>
              <a:rPr lang="zh-CN" altLang="en-US" sz="2800" b="1" dirty="0">
                <a:latin typeface="宋体" panose="02010600030101010101" pitchFamily="2" charset="-122"/>
              </a:rPr>
              <a:t>，表示</a:t>
            </a:r>
            <a:r>
              <a:rPr lang="en-US" altLang="zh-CN" sz="2800" b="1" dirty="0" err="1"/>
              <a:t>v</a:t>
            </a:r>
            <a:r>
              <a:rPr lang="en-US" altLang="zh-CN" sz="2800" b="1" baseline="-14000" dirty="0" err="1"/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已加入到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中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marL="723900" lvl="2" indent="0"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 根据新加入</a:t>
            </a:r>
            <a:r>
              <a:rPr lang="en-US" altLang="zh-CN" sz="2800" b="1" dirty="0" err="1"/>
              <a:t>v</a:t>
            </a:r>
            <a:r>
              <a:rPr lang="en-US" altLang="zh-CN" sz="2800" b="1" baseline="-14000" dirty="0" err="1"/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的更新</a:t>
            </a:r>
            <a:r>
              <a:rPr lang="en-US" altLang="zh-CN" sz="2800" b="1" dirty="0" err="1"/>
              <a:t>closedge</a:t>
            </a:r>
            <a:r>
              <a:rPr lang="zh-CN" altLang="en-US" sz="2800" b="1" dirty="0"/>
              <a:t>中每个元素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</a:p>
          <a:p>
            <a:pPr marL="1079500" lvl="3" indent="0">
              <a:spcBef>
                <a:spcPct val="1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/>
              <a:t>v</a:t>
            </a:r>
            <a:r>
              <a:rPr lang="en-US" altLang="zh-CN" sz="2800" b="1" baseline="-14000" dirty="0" err="1"/>
              <a:t>i</a:t>
            </a:r>
            <a:r>
              <a:rPr lang="en-US" altLang="zh-CN" sz="2800" b="1" dirty="0" err="1">
                <a:ea typeface="Arial Unicode MS" pitchFamily="34" charset="-122"/>
              </a:rPr>
              <a:t>∈</a:t>
            </a:r>
            <a:r>
              <a:rPr lang="en-US" altLang="zh-CN" sz="2800" b="1" dirty="0" err="1"/>
              <a:t>V-U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，若</a:t>
            </a:r>
            <a:r>
              <a:rPr lang="en-US" altLang="zh-CN" sz="2800" b="1" dirty="0"/>
              <a:t>cost(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, k)</a:t>
            </a:r>
            <a:r>
              <a:rPr lang="en-US" altLang="zh-CN" sz="2800" b="1" dirty="0">
                <a:ea typeface="Arial Unicode MS" pitchFamily="34" charset="-122"/>
              </a:rPr>
              <a:t>≦</a:t>
            </a:r>
            <a:r>
              <a:rPr lang="en-US" altLang="zh-CN" sz="2800" b="1" dirty="0" err="1"/>
              <a:t>colsedge</a:t>
            </a:r>
            <a:r>
              <a:rPr lang="en-US" altLang="zh-CN" sz="2800" b="1" dirty="0"/>
              <a:t>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].</a:t>
            </a:r>
            <a:r>
              <a:rPr lang="en-US" altLang="zh-CN" sz="2800" b="1" dirty="0" err="1"/>
              <a:t>lowcost</a:t>
            </a:r>
            <a:r>
              <a:rPr lang="zh-CN" altLang="en-US" sz="2800" b="1" dirty="0">
                <a:latin typeface="宋体" panose="02010600030101010101" pitchFamily="2" charset="-122"/>
              </a:rPr>
              <a:t>，表明在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中新加入顶点</a:t>
            </a:r>
            <a:r>
              <a:rPr lang="en-US" altLang="zh-CN" sz="2800" b="1" dirty="0" err="1"/>
              <a:t>v</a:t>
            </a:r>
            <a:r>
              <a:rPr lang="en-US" altLang="zh-CN" sz="2800" b="1" baseline="-14000" dirty="0" err="1"/>
              <a:t>k</a:t>
            </a:r>
            <a:r>
              <a:rPr lang="zh-CN" altLang="en-US" sz="2800" b="1" dirty="0"/>
              <a:t>后</a:t>
            </a:r>
            <a:r>
              <a:rPr lang="zh-CN" altLang="en-US" sz="2800" b="1" dirty="0">
                <a:latin typeface="宋体" panose="02010600030101010101" pitchFamily="2" charset="-122"/>
              </a:rPr>
              <a:t>， </a:t>
            </a:r>
            <a:r>
              <a:rPr lang="en-US" altLang="zh-CN" sz="2800" b="1" dirty="0"/>
              <a:t>(v</a:t>
            </a:r>
            <a:r>
              <a:rPr lang="en-US" altLang="zh-CN" sz="2800" b="1" baseline="-14000" dirty="0"/>
              <a:t>i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v</a:t>
            </a:r>
            <a:r>
              <a:rPr lang="en-US" altLang="zh-CN" sz="2800" b="1" baseline="-14000" dirty="0" err="1"/>
              <a:t>k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成为</a:t>
            </a:r>
            <a:r>
              <a:rPr lang="en-US" altLang="zh-CN" sz="2800" b="1" dirty="0"/>
              <a:t>v</a:t>
            </a:r>
            <a:r>
              <a:rPr lang="en-US" altLang="zh-CN" sz="2800" b="1" baseline="-14000" dirty="0"/>
              <a:t>i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中权值最小的边</a:t>
            </a:r>
            <a:r>
              <a:rPr lang="zh-CN" altLang="en-US" sz="2800" b="1" dirty="0">
                <a:latin typeface="宋体" panose="02010600030101010101" pitchFamily="2" charset="-122"/>
              </a:rPr>
              <a:t>，置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1079500" lvl="3" indent="0">
              <a:spcBef>
                <a:spcPct val="10000"/>
              </a:spcBef>
              <a:buNone/>
            </a:pP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1079500" lvl="3" indent="0">
              <a:spcBef>
                <a:spcPct val="10000"/>
              </a:spcBef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marL="1079500" lvl="3" indent="0">
              <a:spcBef>
                <a:spcPct val="10000"/>
              </a:spcBef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marL="1079500" lvl="3" indent="0">
              <a:spcBef>
                <a:spcPct val="10000"/>
              </a:spcBef>
              <a:buNone/>
            </a:pP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1079500" lvl="3" indent="0">
              <a:spcBef>
                <a:spcPct val="10000"/>
              </a:spcBef>
              <a:buNone/>
            </a:pPr>
            <a:r>
              <a:rPr lang="zh-CN" altLang="en-US" sz="2800" b="1" dirty="0"/>
              <a:t>⑵  重复⑴</a:t>
            </a:r>
            <a:r>
              <a:rPr lang="en-US" altLang="zh-CN" sz="2800" b="1" dirty="0"/>
              <a:t>n-1</a:t>
            </a:r>
            <a:r>
              <a:rPr lang="zh-CN" altLang="en-US" sz="2800" b="1" dirty="0"/>
              <a:t>次就得到最小生成树。</a:t>
            </a:r>
          </a:p>
        </p:txBody>
      </p:sp>
      <p:grpSp>
        <p:nvGrpSpPr>
          <p:cNvPr id="610307" name="Group 3"/>
          <p:cNvGrpSpPr>
            <a:grpSpLocks/>
          </p:cNvGrpSpPr>
          <p:nvPr/>
        </p:nvGrpSpPr>
        <p:grpSpPr bwMode="auto">
          <a:xfrm>
            <a:off x="2457450" y="3426749"/>
            <a:ext cx="4724400" cy="1066800"/>
            <a:chOff x="336" y="3168"/>
            <a:chExt cx="5174" cy="672"/>
          </a:xfrm>
        </p:grpSpPr>
        <p:sp>
          <p:nvSpPr>
            <p:cNvPr id="610309" name="Rectangle 4"/>
            <p:cNvSpPr>
              <a:spLocks noChangeArrowheads="1"/>
            </p:cNvSpPr>
            <p:nvPr/>
          </p:nvSpPr>
          <p:spPr bwMode="auto">
            <a:xfrm>
              <a:off x="432" y="3168"/>
              <a:ext cx="507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err="1"/>
                <a:t>Closedge</a:t>
              </a:r>
              <a:r>
                <a:rPr lang="en-US" altLang="zh-CN" sz="2800" b="1" dirty="0"/>
                <a:t>[</a:t>
              </a:r>
              <a:r>
                <a:rPr lang="en-US" altLang="zh-CN" sz="2800" b="1" dirty="0" err="1"/>
                <a:t>i</a:t>
              </a:r>
              <a:r>
                <a:rPr lang="en-US" altLang="zh-CN" sz="2800" b="1" dirty="0"/>
                <a:t>].</a:t>
              </a:r>
              <a:r>
                <a:rPr lang="en-US" altLang="zh-CN" sz="2800" b="1" dirty="0" err="1"/>
                <a:t>lowcost</a:t>
              </a:r>
              <a:r>
                <a:rPr lang="en-US" altLang="zh-CN" sz="2800" b="1" dirty="0"/>
                <a:t>=cost(</a:t>
              </a:r>
              <a:r>
                <a:rPr lang="en-US" altLang="zh-CN" sz="2800" b="1" dirty="0" err="1"/>
                <a:t>i</a:t>
              </a:r>
              <a:r>
                <a:rPr lang="en-US" altLang="zh-CN" sz="2800" b="1" dirty="0"/>
                <a:t>, k)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610310" name="Rectangle 5"/>
            <p:cNvSpPr>
              <a:spLocks noChangeArrowheads="1"/>
            </p:cNvSpPr>
            <p:nvPr/>
          </p:nvSpPr>
          <p:spPr bwMode="auto">
            <a:xfrm>
              <a:off x="432" y="3545"/>
              <a:ext cx="507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err="1"/>
                <a:t>Closedge</a:t>
              </a:r>
              <a:r>
                <a:rPr lang="en-US" altLang="zh-CN" sz="2800" b="1" dirty="0"/>
                <a:t>[</a:t>
              </a:r>
              <a:r>
                <a:rPr lang="en-US" altLang="zh-CN" sz="2800" b="1" dirty="0" err="1"/>
                <a:t>i</a:t>
              </a:r>
              <a:r>
                <a:rPr lang="en-US" altLang="zh-CN" sz="2800" b="1" dirty="0"/>
                <a:t>].</a:t>
              </a:r>
              <a:r>
                <a:rPr lang="en-US" altLang="zh-CN" sz="2800" b="1" dirty="0" err="1"/>
                <a:t>adjvex</a:t>
              </a:r>
              <a:r>
                <a:rPr lang="en-US" altLang="zh-CN" sz="2800" b="1" dirty="0"/>
                <a:t>=k</a:t>
              </a:r>
              <a:r>
                <a:rPr lang="en-US" altLang="zh-CN" b="1" dirty="0"/>
                <a:t> </a:t>
              </a:r>
            </a:p>
          </p:txBody>
        </p:sp>
        <p:sp>
          <p:nvSpPr>
            <p:cNvPr id="610311" name="AutoShape 6"/>
            <p:cNvSpPr>
              <a:spLocks/>
            </p:cNvSpPr>
            <p:nvPr/>
          </p:nvSpPr>
          <p:spPr bwMode="auto">
            <a:xfrm>
              <a:off x="336" y="3296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0103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1"/>
            <a:ext cx="10515600" cy="685800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 void </a:t>
            </a:r>
            <a:r>
              <a:rPr lang="en-US" altLang="zh-CN" dirty="0" err="1"/>
              <a:t>MiniSpanTree</a:t>
            </a:r>
            <a:r>
              <a:rPr lang="en-US" altLang="zh-CN" dirty="0"/>
              <a:t> PRIM( </a:t>
            </a:r>
            <a:r>
              <a:rPr lang="en-US" altLang="zh-CN" dirty="0" err="1"/>
              <a:t>Mgraph</a:t>
            </a:r>
            <a:r>
              <a:rPr lang="en-US" altLang="zh-CN" dirty="0"/>
              <a:t> G, </a:t>
            </a:r>
            <a:r>
              <a:rPr lang="en-US" altLang="zh-CN" dirty="0" err="1"/>
              <a:t>VertexType</a:t>
            </a:r>
            <a:r>
              <a:rPr lang="en-US" altLang="zh-CN" dirty="0"/>
              <a:t> u) {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∥</a:t>
            </a:r>
            <a:r>
              <a:rPr lang="zh-CN" altLang="zh-CN" dirty="0"/>
              <a:t>用普里姆算法从第</a:t>
            </a:r>
            <a:r>
              <a:rPr lang="en-US" altLang="zh-CN" dirty="0"/>
              <a:t>u</a:t>
            </a:r>
            <a:r>
              <a:rPr lang="zh-CN" altLang="zh-CN" dirty="0"/>
              <a:t>个顶点出发构造网</a:t>
            </a:r>
            <a:r>
              <a:rPr lang="en-US" altLang="zh-CN" dirty="0"/>
              <a:t>G</a:t>
            </a:r>
            <a:r>
              <a:rPr lang="zh-CN" altLang="zh-CN" dirty="0"/>
              <a:t>的最小生成树</a:t>
            </a:r>
            <a:r>
              <a:rPr lang="en-US" altLang="zh-CN" dirty="0"/>
              <a:t>T</a:t>
            </a:r>
            <a:r>
              <a:rPr lang="zh-CN" altLang="zh-CN" dirty="0"/>
              <a:t>，输出</a:t>
            </a:r>
            <a:r>
              <a:rPr lang="en-US" altLang="zh-CN" dirty="0"/>
              <a:t>T</a:t>
            </a:r>
            <a:r>
              <a:rPr lang="zh-CN" altLang="zh-CN" dirty="0"/>
              <a:t>的各条边。</a:t>
            </a:r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∥</a:t>
            </a:r>
            <a:r>
              <a:rPr lang="zh-CN" altLang="zh-CN" dirty="0"/>
              <a:t>记录从顶点集</a:t>
            </a:r>
            <a:r>
              <a:rPr lang="en-US" altLang="zh-CN" dirty="0"/>
              <a:t>U</a:t>
            </a:r>
            <a:r>
              <a:rPr lang="zh-CN" altLang="zh-CN" dirty="0"/>
              <a:t>到</a:t>
            </a:r>
            <a:r>
              <a:rPr lang="en-US" altLang="zh-CN" dirty="0"/>
              <a:t>V-U</a:t>
            </a:r>
            <a:r>
              <a:rPr lang="zh-CN" altLang="zh-CN" dirty="0"/>
              <a:t>的代价最小的边的辅助数组定义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∥</a:t>
            </a:r>
            <a:r>
              <a:rPr lang="en-US" altLang="zh-CN" dirty="0" err="1"/>
              <a:t>struct</a:t>
            </a:r>
            <a:r>
              <a:rPr lang="en-US" altLang="zh-CN" dirty="0"/>
              <a:t> { </a:t>
            </a:r>
            <a:endParaRPr lang="zh-CN" altLang="zh-CN" dirty="0"/>
          </a:p>
          <a:p>
            <a:r>
              <a:rPr lang="en-US" altLang="zh-CN" dirty="0" smtClean="0"/>
              <a:t>          // </a:t>
            </a:r>
            <a:r>
              <a:rPr lang="en-US" altLang="zh-CN" dirty="0" err="1"/>
              <a:t>VertexType</a:t>
            </a:r>
            <a:r>
              <a:rPr lang="en-US" altLang="zh-CN" dirty="0"/>
              <a:t> ad]vex;</a:t>
            </a:r>
            <a:endParaRPr lang="zh-CN" altLang="zh-CN" dirty="0"/>
          </a:p>
          <a:p>
            <a:r>
              <a:rPr lang="en-US" altLang="zh-CN" dirty="0" smtClean="0"/>
              <a:t>          // </a:t>
            </a:r>
            <a:r>
              <a:rPr lang="en-US" altLang="zh-CN" dirty="0" err="1"/>
              <a:t>VRType</a:t>
            </a:r>
            <a:r>
              <a:rPr lang="en-US" altLang="zh-CN" dirty="0"/>
              <a:t>    </a:t>
            </a:r>
            <a:r>
              <a:rPr lang="en-US" altLang="zh-CN" dirty="0" err="1"/>
              <a:t>lowcost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     // </a:t>
            </a:r>
            <a:r>
              <a:rPr lang="en-US" altLang="zh-CN" dirty="0"/>
              <a:t>}</a:t>
            </a:r>
            <a:r>
              <a:rPr lang="en-US" altLang="zh-CN" dirty="0" err="1"/>
              <a:t>closedge</a:t>
            </a:r>
            <a:r>
              <a:rPr lang="en-US" altLang="zh-CN" dirty="0"/>
              <a:t>[MAX_VERTEX_NUM]</a:t>
            </a:r>
            <a:endParaRPr lang="zh-CN" altLang="zh-CN" dirty="0"/>
          </a:p>
          <a:p>
            <a:r>
              <a:rPr lang="en-US" altLang="zh-CN" dirty="0" smtClean="0"/>
              <a:t>        K </a:t>
            </a:r>
            <a:r>
              <a:rPr lang="en-US" altLang="zh-CN" dirty="0"/>
              <a:t>= </a:t>
            </a:r>
            <a:r>
              <a:rPr lang="en-US" altLang="zh-CN" dirty="0" err="1"/>
              <a:t>LocateVex</a:t>
            </a:r>
            <a:r>
              <a:rPr lang="en-US" altLang="zh-CN" dirty="0"/>
              <a:t> (G, u)</a:t>
            </a:r>
            <a:endParaRPr lang="zh-CN" altLang="zh-CN" dirty="0"/>
          </a:p>
          <a:p>
            <a:r>
              <a:rPr lang="en-US" altLang="zh-CN" dirty="0" smtClean="0"/>
              <a:t>       for(j</a:t>
            </a:r>
            <a:r>
              <a:rPr lang="zh-CN" altLang="zh-CN" dirty="0"/>
              <a:t>＝</a:t>
            </a:r>
            <a:r>
              <a:rPr lang="en-US" altLang="zh-CN" dirty="0"/>
              <a:t>0; j&lt;</a:t>
            </a:r>
            <a:r>
              <a:rPr lang="en-US" altLang="zh-CN" dirty="0" err="1"/>
              <a:t>G.vexnum</a:t>
            </a:r>
            <a:r>
              <a:rPr lang="en-US" altLang="zh-CN" dirty="0"/>
              <a:t>; ++j)   ∥</a:t>
            </a:r>
            <a:r>
              <a:rPr lang="zh-CN" altLang="zh-CN" dirty="0"/>
              <a:t>辅助数组初始化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if (j !=k) </a:t>
            </a:r>
            <a:r>
              <a:rPr lang="en-US" altLang="zh-CN" dirty="0" err="1"/>
              <a:t>closedge</a:t>
            </a:r>
            <a:r>
              <a:rPr lang="en-US" altLang="zh-CN" dirty="0"/>
              <a:t>[j] =(u, G arcs[k][j]].</a:t>
            </a:r>
            <a:r>
              <a:rPr lang="en-US" altLang="zh-CN" dirty="0" err="1"/>
              <a:t>adj</a:t>
            </a:r>
            <a:r>
              <a:rPr lang="en-US" altLang="zh-CN" dirty="0"/>
              <a:t>);  //{</a:t>
            </a:r>
            <a:r>
              <a:rPr lang="en-US" altLang="zh-CN" dirty="0" err="1"/>
              <a:t>adjvex</a:t>
            </a:r>
            <a:r>
              <a:rPr lang="en-US" altLang="zh-CN" dirty="0"/>
              <a:t>, </a:t>
            </a:r>
            <a:r>
              <a:rPr lang="en-US" altLang="zh-CN" dirty="0" err="1"/>
              <a:t>lowcost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closedge</a:t>
            </a:r>
            <a:r>
              <a:rPr lang="en-US" altLang="zh-CN" dirty="0" smtClean="0"/>
              <a:t>[k</a:t>
            </a:r>
            <a:r>
              <a:rPr lang="en-US" altLang="zh-CN" dirty="0"/>
              <a:t>].</a:t>
            </a:r>
            <a:r>
              <a:rPr lang="en-US" altLang="zh-CN" dirty="0" err="1"/>
              <a:t>lowcost</a:t>
            </a:r>
            <a:r>
              <a:rPr lang="en-US" altLang="zh-CN" dirty="0"/>
              <a:t>=0;      </a:t>
            </a:r>
            <a:r>
              <a:rPr lang="zh-CN" altLang="zh-CN" dirty="0"/>
              <a:t>∥初始，</a:t>
            </a:r>
            <a:r>
              <a:rPr lang="en-US" altLang="zh-CN" dirty="0"/>
              <a:t>U</a:t>
            </a:r>
            <a:r>
              <a:rPr lang="zh-CN" altLang="zh-CN" dirty="0"/>
              <a:t>＝</a:t>
            </a:r>
            <a:r>
              <a:rPr lang="en-US" altLang="zh-CN" dirty="0"/>
              <a:t>{u}</a:t>
            </a:r>
            <a:endParaRPr lang="zh-CN" altLang="zh-CN" dirty="0"/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</a:t>
            </a:r>
            <a:r>
              <a:rPr lang="zh-CN" altLang="zh-CN" dirty="0"/>
              <a:t>＝</a:t>
            </a:r>
            <a:r>
              <a:rPr lang="en-US" altLang="zh-CN" dirty="0"/>
              <a:t>1: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G.vexnum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) {  ∥</a:t>
            </a:r>
            <a:r>
              <a:rPr lang="zh-CN" altLang="zh-CN" dirty="0"/>
              <a:t>选择其余</a:t>
            </a:r>
            <a:r>
              <a:rPr lang="en-US" altLang="zh-CN" dirty="0"/>
              <a:t> G. vexnum-1</a:t>
            </a:r>
            <a:r>
              <a:rPr lang="zh-CN" altLang="zh-CN" dirty="0"/>
              <a:t>个顶点</a:t>
            </a:r>
          </a:p>
          <a:p>
            <a:r>
              <a:rPr lang="en-US" altLang="zh-CN" dirty="0" smtClean="0"/>
              <a:t>             k</a:t>
            </a:r>
            <a:r>
              <a:rPr lang="zh-CN" altLang="zh-CN" dirty="0"/>
              <a:t>＝</a:t>
            </a:r>
            <a:r>
              <a:rPr lang="en-US" altLang="zh-CN" dirty="0"/>
              <a:t> minimum(</a:t>
            </a:r>
            <a:r>
              <a:rPr lang="en-US" altLang="zh-CN" dirty="0" err="1"/>
              <a:t>closedge</a:t>
            </a:r>
            <a:r>
              <a:rPr lang="en-US" altLang="zh-CN" dirty="0"/>
              <a:t>):  ∥</a:t>
            </a:r>
            <a:r>
              <a:rPr lang="zh-CN" altLang="zh-CN" dirty="0"/>
              <a:t>求出</a:t>
            </a:r>
            <a:r>
              <a:rPr lang="en-US" altLang="zh-CN" dirty="0"/>
              <a:t>T</a:t>
            </a:r>
            <a:r>
              <a:rPr lang="zh-CN" altLang="zh-CN" dirty="0"/>
              <a:t>的下一个结点，第</a:t>
            </a:r>
            <a:r>
              <a:rPr lang="en-US" altLang="zh-CN" dirty="0"/>
              <a:t>k</a:t>
            </a:r>
            <a:r>
              <a:rPr lang="zh-CN" altLang="zh-CN" dirty="0"/>
              <a:t>顶点 </a:t>
            </a:r>
          </a:p>
          <a:p>
            <a:r>
              <a:rPr lang="en-US" altLang="zh-CN" dirty="0" smtClean="0"/>
              <a:t>             </a:t>
            </a:r>
            <a:r>
              <a:rPr lang="zh-CN" altLang="zh-CN" dirty="0" smtClean="0"/>
              <a:t>∥</a:t>
            </a:r>
            <a:r>
              <a:rPr lang="zh-CN" altLang="zh-CN" dirty="0"/>
              <a:t>此时</a:t>
            </a:r>
            <a:r>
              <a:rPr lang="en-US" altLang="zh-CN" dirty="0" err="1"/>
              <a:t>closedgelk.lowcost</a:t>
            </a:r>
            <a:r>
              <a:rPr lang="en-US" altLang="zh-CN" dirty="0"/>
              <a:t> = </a:t>
            </a:r>
            <a:r>
              <a:rPr lang="en-US" altLang="zh-CN" dirty="0" smtClean="0"/>
              <a:t>MIN</a:t>
            </a:r>
            <a:r>
              <a:rPr lang="en-US" altLang="zh-CN" dirty="0"/>
              <a:t>{ </a:t>
            </a:r>
            <a:r>
              <a:rPr lang="en-US" altLang="zh-CN" dirty="0" err="1"/>
              <a:t>closedge</a:t>
            </a:r>
            <a:r>
              <a:rPr lang="en-US" altLang="zh-CN" dirty="0"/>
              <a:t>[vi,].</a:t>
            </a:r>
            <a:r>
              <a:rPr lang="en-US" altLang="zh-CN" dirty="0" err="1"/>
              <a:t>lowcost</a:t>
            </a:r>
            <a:r>
              <a:rPr lang="en-US" altLang="zh-CN" dirty="0"/>
              <a:t> I </a:t>
            </a:r>
            <a:r>
              <a:rPr lang="en-US" altLang="zh-CN" dirty="0" err="1"/>
              <a:t>closedge</a:t>
            </a:r>
            <a:r>
              <a:rPr lang="en-US" altLang="zh-CN" dirty="0"/>
              <a:t>[vi].</a:t>
            </a:r>
            <a:r>
              <a:rPr lang="en-US" altLang="zh-CN" dirty="0" err="1"/>
              <a:t>lowcost</a:t>
            </a:r>
            <a:r>
              <a:rPr lang="en-US" altLang="zh-CN" dirty="0"/>
              <a:t>&gt;0, </a:t>
            </a:r>
            <a:r>
              <a:rPr lang="en-US" altLang="zh-CN" dirty="0" err="1"/>
              <a:t>v∈V-u</a:t>
            </a:r>
            <a:r>
              <a:rPr lang="en-US" altLang="zh-CN" dirty="0" smtClean="0"/>
              <a:t>};</a:t>
            </a:r>
            <a:endParaRPr lang="zh-CN" altLang="zh-CN" dirty="0"/>
          </a:p>
          <a:p>
            <a:r>
              <a:rPr lang="en-US" altLang="zh-CN" dirty="0" smtClean="0"/>
              <a:t>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closedge</a:t>
            </a:r>
            <a:r>
              <a:rPr lang="en-US" altLang="zh-CN" dirty="0" smtClean="0"/>
              <a:t>[k</a:t>
            </a:r>
            <a:r>
              <a:rPr lang="en-US" altLang="zh-CN" dirty="0"/>
              <a:t>]. </a:t>
            </a:r>
            <a:r>
              <a:rPr lang="en-US" altLang="zh-CN" dirty="0" err="1"/>
              <a:t>adjvex</a:t>
            </a:r>
            <a:r>
              <a:rPr lang="en-US" altLang="zh-CN" dirty="0"/>
              <a:t>, </a:t>
            </a:r>
            <a:r>
              <a:rPr lang="en-US" altLang="zh-CN" dirty="0" err="1"/>
              <a:t>G.vexs</a:t>
            </a:r>
            <a:r>
              <a:rPr lang="en-US" altLang="zh-CN" dirty="0"/>
              <a:t>[k]);  </a:t>
            </a:r>
            <a:r>
              <a:rPr lang="zh-CN" altLang="zh-CN" dirty="0"/>
              <a:t>∥输出生成的边</a:t>
            </a:r>
          </a:p>
          <a:p>
            <a:r>
              <a:rPr lang="en-US" altLang="zh-CN" dirty="0" smtClean="0"/>
              <a:t>             </a:t>
            </a:r>
            <a:r>
              <a:rPr lang="en-US" altLang="zh-CN" dirty="0" err="1" smtClean="0"/>
              <a:t>closedge</a:t>
            </a:r>
            <a:r>
              <a:rPr lang="en-US" altLang="zh-CN" dirty="0" smtClean="0"/>
              <a:t>[k</a:t>
            </a:r>
            <a:r>
              <a:rPr lang="en-US" altLang="zh-CN" dirty="0"/>
              <a:t>].</a:t>
            </a:r>
            <a:r>
              <a:rPr lang="en-US" altLang="zh-CN" dirty="0" err="1"/>
              <a:t>lowcost</a:t>
            </a:r>
            <a:r>
              <a:rPr lang="zh-CN" altLang="zh-CN" dirty="0"/>
              <a:t>＝</a:t>
            </a:r>
            <a:r>
              <a:rPr lang="en-US" altLang="zh-CN" dirty="0"/>
              <a:t>0;             ∥</a:t>
            </a:r>
            <a:r>
              <a:rPr lang="zh-CN" altLang="zh-CN" dirty="0"/>
              <a:t>第</a:t>
            </a:r>
            <a:r>
              <a:rPr lang="en-US" altLang="zh-CN" dirty="0"/>
              <a:t>k</a:t>
            </a:r>
            <a:r>
              <a:rPr lang="zh-CN" altLang="zh-CN" dirty="0"/>
              <a:t>顶点并入</a:t>
            </a:r>
            <a:r>
              <a:rPr lang="en-US" altLang="zh-CN" dirty="0"/>
              <a:t>U</a:t>
            </a:r>
            <a:r>
              <a:rPr lang="zh-CN" altLang="zh-CN" dirty="0"/>
              <a:t>集</a:t>
            </a:r>
          </a:p>
          <a:p>
            <a:r>
              <a:rPr lang="en-US" altLang="zh-CN" dirty="0" smtClean="0"/>
              <a:t>             for(j</a:t>
            </a:r>
            <a:r>
              <a:rPr lang="zh-CN" altLang="zh-CN" dirty="0"/>
              <a:t>＝</a:t>
            </a:r>
            <a:r>
              <a:rPr lang="en-US" altLang="zh-CN" dirty="0"/>
              <a:t>0; j&lt;G. </a:t>
            </a:r>
            <a:r>
              <a:rPr lang="en-US" altLang="zh-CN" dirty="0" err="1"/>
              <a:t>vexnum</a:t>
            </a:r>
            <a:r>
              <a:rPr lang="en-US" altLang="zh-CN" dirty="0"/>
              <a:t>; ++j) { </a:t>
            </a:r>
            <a:endParaRPr lang="zh-CN" altLang="zh-CN" dirty="0"/>
          </a:p>
          <a:p>
            <a:r>
              <a:rPr lang="en-US" altLang="zh-CN" dirty="0" smtClean="0"/>
              <a:t>                 </a:t>
            </a:r>
            <a:r>
              <a:rPr lang="en-US" altLang="zh-CN" dirty="0"/>
              <a:t>if(</a:t>
            </a:r>
            <a:r>
              <a:rPr lang="en-US" altLang="zh-CN" dirty="0" err="1"/>
              <a:t>G.arcs</a:t>
            </a:r>
            <a:r>
              <a:rPr lang="en-US" altLang="zh-CN" dirty="0"/>
              <a:t>[k][j].</a:t>
            </a:r>
            <a:r>
              <a:rPr lang="en-US" altLang="zh-CN" dirty="0" err="1"/>
              <a:t>adj</a:t>
            </a:r>
            <a:r>
              <a:rPr lang="en-US" altLang="zh-CN" dirty="0"/>
              <a:t> &lt; </a:t>
            </a:r>
            <a:r>
              <a:rPr lang="en-US" altLang="zh-CN" dirty="0" err="1"/>
              <a:t>closedge</a:t>
            </a:r>
            <a:r>
              <a:rPr lang="en-US" altLang="zh-CN" dirty="0"/>
              <a:t>[j].</a:t>
            </a:r>
            <a:r>
              <a:rPr lang="en-US" altLang="zh-CN" dirty="0" err="1"/>
              <a:t>lowcost</a:t>
            </a:r>
            <a:r>
              <a:rPr lang="en-US" altLang="zh-CN" dirty="0"/>
              <a:t>) </a:t>
            </a:r>
            <a:r>
              <a:rPr lang="zh-CN" altLang="zh-CN" dirty="0"/>
              <a:t>∥新顶点并入</a:t>
            </a:r>
            <a:r>
              <a:rPr lang="en-US" altLang="zh-CN" dirty="0"/>
              <a:t>U</a:t>
            </a:r>
            <a:r>
              <a:rPr lang="zh-CN" altLang="zh-CN" dirty="0"/>
              <a:t>后</a:t>
            </a:r>
            <a:r>
              <a:rPr lang="en-US" altLang="zh-CN" dirty="0"/>
              <a:t>,</a:t>
            </a:r>
            <a:r>
              <a:rPr lang="zh-CN" altLang="zh-CN" dirty="0"/>
              <a:t>重新选择最小边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       </a:t>
            </a:r>
            <a:r>
              <a:rPr lang="en-US" altLang="zh-CN" dirty="0" err="1"/>
              <a:t>closedge</a:t>
            </a:r>
            <a:r>
              <a:rPr lang="en-US" altLang="zh-CN" dirty="0"/>
              <a:t>[j] = {</a:t>
            </a:r>
            <a:r>
              <a:rPr lang="en-US" altLang="zh-CN" dirty="0" err="1"/>
              <a:t>G.vexs</a:t>
            </a:r>
            <a:r>
              <a:rPr lang="en-US" altLang="zh-CN" dirty="0"/>
              <a:t>[k], </a:t>
            </a:r>
            <a:r>
              <a:rPr lang="en-US" altLang="zh-CN" dirty="0" err="1"/>
              <a:t>G.arcs</a:t>
            </a:r>
            <a:r>
              <a:rPr lang="en-US" altLang="zh-CN" dirty="0"/>
              <a:t>[k][j].</a:t>
            </a:r>
            <a:r>
              <a:rPr lang="en-US" altLang="zh-CN" dirty="0" err="1"/>
              <a:t>adj</a:t>
            </a:r>
            <a:r>
              <a:rPr lang="en-US" altLang="zh-CN" dirty="0"/>
              <a:t>};</a:t>
            </a:r>
            <a:endParaRPr lang="zh-CN" altLang="zh-CN" dirty="0"/>
          </a:p>
          <a:p>
            <a:r>
              <a:rPr lang="en-US" altLang="zh-CN" dirty="0" smtClean="0"/>
              <a:t>          }</a:t>
            </a:r>
            <a:endParaRPr lang="zh-CN" altLang="zh-CN" dirty="0"/>
          </a:p>
          <a:p>
            <a:r>
              <a:rPr lang="en-US" altLang="zh-CN" dirty="0"/>
              <a:t>} //</a:t>
            </a:r>
            <a:r>
              <a:rPr lang="en-US" altLang="zh-CN" dirty="0" err="1" smtClean="0"/>
              <a:t>MiniSpanTree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7813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6049" y="1159727"/>
            <a:ext cx="11218127" cy="51295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000" b="1" dirty="0" smtClean="0">
                <a:solidFill>
                  <a:schemeClr val="folHlink"/>
                </a:solidFill>
              </a:rPr>
              <a:t>顶点的度、入度、出度</a:t>
            </a:r>
            <a:r>
              <a:rPr lang="zh-CN" altLang="en-US" b="1" dirty="0" smtClean="0"/>
              <a:t>：对于无向图</a:t>
            </a:r>
            <a:r>
              <a:rPr lang="en-US" altLang="zh-CN" b="1" dirty="0" smtClean="0"/>
              <a:t>G=(V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E)</a:t>
            </a:r>
            <a:r>
              <a:rPr lang="zh-CN" altLang="en-US" b="1" dirty="0" smtClean="0"/>
              <a:t>， </a:t>
            </a:r>
            <a:r>
              <a:rPr lang="zh-CN" altLang="en-US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i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 smtClean="0">
                <a:ea typeface="Arial Unicode MS" pitchFamily="34" charset="-122"/>
              </a:rPr>
              <a:t>V</a:t>
            </a:r>
            <a:r>
              <a:rPr lang="zh-CN" altLang="en-US" b="1" dirty="0" smtClean="0"/>
              <a:t>，图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中</a:t>
            </a:r>
            <a:r>
              <a:rPr lang="zh-CN" altLang="en-US" b="1" dirty="0" smtClean="0">
                <a:solidFill>
                  <a:schemeClr val="accent1"/>
                </a:solidFill>
              </a:rPr>
              <a:t>依附</a:t>
            </a:r>
            <a:r>
              <a:rPr lang="zh-CN" altLang="en-US" b="1" dirty="0" smtClean="0"/>
              <a:t>于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的边的数目称为顶点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chemeClr val="folHlink"/>
                </a:solidFill>
              </a:rPr>
              <a:t>度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accent1"/>
                </a:solidFill>
              </a:rPr>
              <a:t>degree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，记为</a:t>
            </a:r>
            <a:r>
              <a:rPr lang="en-US" altLang="zh-CN" b="1" dirty="0" smtClean="0"/>
              <a:t>TD(v</a:t>
            </a:r>
            <a:r>
              <a:rPr lang="en-US" altLang="zh-CN" b="1" baseline="-18000" dirty="0" smtClean="0"/>
              <a:t>i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      在</a:t>
            </a:r>
            <a:r>
              <a:rPr lang="zh-CN" altLang="en-US" b="1" dirty="0"/>
              <a:t>无向图中，所有顶点度的和是图中边的</a:t>
            </a:r>
            <a:r>
              <a:rPr lang="en-US" altLang="zh-CN" b="1" dirty="0"/>
              <a:t>2</a:t>
            </a:r>
            <a:r>
              <a:rPr lang="zh-CN" altLang="en-US" b="1" dirty="0"/>
              <a:t>倍。 即   </a:t>
            </a:r>
            <a:r>
              <a:rPr lang="zh-CN" altLang="en-US" b="1" dirty="0">
                <a:ea typeface="Arial Unicode MS" pitchFamily="34" charset="-122"/>
              </a:rPr>
              <a:t>∑</a:t>
            </a:r>
            <a:r>
              <a:rPr lang="en-US" altLang="zh-CN" b="1" dirty="0"/>
              <a:t>TD(v</a:t>
            </a:r>
            <a:r>
              <a:rPr lang="en-US" altLang="zh-CN" b="1" baseline="-18000" dirty="0"/>
              <a:t>i</a:t>
            </a:r>
            <a:r>
              <a:rPr lang="en-US" altLang="zh-CN" b="1" dirty="0"/>
              <a:t>)=2e      </a:t>
            </a:r>
            <a:r>
              <a:rPr lang="en-US" altLang="zh-CN" b="1" dirty="0" err="1"/>
              <a:t>i</a:t>
            </a:r>
            <a:r>
              <a:rPr lang="en-US" altLang="zh-CN" b="1" dirty="0"/>
              <a:t>=1, 2, 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en-US" altLang="zh-CN" b="1" dirty="0"/>
              <a:t>, n </a:t>
            </a:r>
            <a:r>
              <a:rPr lang="zh-CN" altLang="en-US" b="1" dirty="0"/>
              <a:t>，</a:t>
            </a:r>
            <a:r>
              <a:rPr lang="en-US" altLang="zh-CN" b="1" dirty="0"/>
              <a:t>e</a:t>
            </a:r>
            <a:r>
              <a:rPr lang="zh-CN" altLang="en-US" b="1" dirty="0"/>
              <a:t>为图的边数。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</a:t>
            </a:r>
            <a:r>
              <a:rPr lang="zh-CN" altLang="en-US" b="1" dirty="0" smtClean="0"/>
              <a:t>而在有向图</a:t>
            </a:r>
            <a:r>
              <a:rPr lang="en-US" altLang="zh-CN" b="1" dirty="0"/>
              <a:t>G=(V</a:t>
            </a:r>
            <a:r>
              <a:rPr lang="zh-CN" altLang="en-US" b="1" dirty="0"/>
              <a:t>，</a:t>
            </a:r>
            <a:r>
              <a:rPr lang="en-US" altLang="zh-CN" b="1" dirty="0" smtClean="0"/>
              <a:t>E)</a:t>
            </a:r>
            <a:r>
              <a:rPr lang="zh-CN" altLang="en-US" b="1" dirty="0" smtClean="0"/>
              <a:t>中，</a:t>
            </a:r>
            <a:r>
              <a:rPr lang="zh-CN" altLang="en-US" b="1" dirty="0"/>
              <a:t>若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ea typeface="Arial Unicode MS" pitchFamily="34" charset="-122"/>
              </a:rPr>
              <a:t>V </a:t>
            </a:r>
            <a:r>
              <a:rPr lang="zh-CN" altLang="en-US" b="1" dirty="0"/>
              <a:t>，图</a:t>
            </a:r>
            <a:r>
              <a:rPr lang="en-US" altLang="zh-CN" b="1" dirty="0"/>
              <a:t>G</a:t>
            </a:r>
            <a:r>
              <a:rPr lang="zh-CN" altLang="en-US" b="1" dirty="0"/>
              <a:t>中</a:t>
            </a:r>
            <a:r>
              <a:rPr lang="zh-CN" altLang="en-US" b="1" dirty="0">
                <a:solidFill>
                  <a:schemeClr val="folHlink"/>
                </a:solidFill>
              </a:rPr>
              <a:t>以</a:t>
            </a:r>
            <a:r>
              <a:rPr lang="en-US" altLang="zh-CN" b="1" dirty="0">
                <a:solidFill>
                  <a:schemeClr val="folHlink"/>
                </a:solidFill>
              </a:rPr>
              <a:t>v</a:t>
            </a:r>
            <a:r>
              <a:rPr lang="en-US" altLang="zh-CN" b="1" baseline="-18000" dirty="0">
                <a:solidFill>
                  <a:schemeClr val="folHlink"/>
                </a:solidFill>
              </a:rPr>
              <a:t>i</a:t>
            </a:r>
            <a:r>
              <a:rPr lang="zh-CN" altLang="en-US" b="1" dirty="0">
                <a:solidFill>
                  <a:schemeClr val="folHlink"/>
                </a:solidFill>
              </a:rPr>
              <a:t>作为起点</a:t>
            </a:r>
            <a:r>
              <a:rPr lang="zh-CN" altLang="en-US" b="1" dirty="0"/>
              <a:t>的有向边</a:t>
            </a:r>
            <a:r>
              <a:rPr lang="en-US" altLang="zh-CN" b="1" dirty="0"/>
              <a:t>(</a:t>
            </a:r>
            <a:r>
              <a:rPr lang="zh-CN" altLang="en-US" b="1" dirty="0"/>
              <a:t>弧</a:t>
            </a:r>
            <a:r>
              <a:rPr lang="en-US" altLang="zh-CN" b="1" dirty="0"/>
              <a:t>)</a:t>
            </a:r>
            <a:r>
              <a:rPr lang="zh-CN" altLang="en-US" b="1" dirty="0"/>
              <a:t>的</a:t>
            </a:r>
            <a:r>
              <a:rPr lang="zh-CN" altLang="en-US" b="1" dirty="0" smtClean="0"/>
              <a:t>数目，称为</a:t>
            </a:r>
            <a:r>
              <a:rPr lang="zh-CN" altLang="en-US" b="1" dirty="0"/>
              <a:t>顶点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出度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chemeClr val="accent1"/>
                </a:solidFill>
              </a:rPr>
              <a:t>Outdegree</a:t>
            </a:r>
            <a:r>
              <a:rPr lang="en-US" altLang="zh-CN" b="1" dirty="0"/>
              <a:t>)</a:t>
            </a:r>
            <a:r>
              <a:rPr lang="zh-CN" altLang="en-US" b="1" dirty="0"/>
              <a:t>，记为</a:t>
            </a:r>
            <a:r>
              <a:rPr lang="en-US" altLang="zh-CN" b="1" dirty="0"/>
              <a:t>OD(v</a:t>
            </a:r>
            <a:r>
              <a:rPr lang="en-US" altLang="zh-CN" b="1" baseline="-18000" dirty="0"/>
              <a:t>i</a:t>
            </a:r>
            <a:r>
              <a:rPr lang="en-US" altLang="zh-CN" b="1" dirty="0"/>
              <a:t>) </a:t>
            </a:r>
            <a:r>
              <a:rPr lang="zh-CN" altLang="en-US" b="1" dirty="0"/>
              <a:t>；</a:t>
            </a:r>
            <a:r>
              <a:rPr lang="zh-CN" altLang="en-US" b="1" dirty="0">
                <a:solidFill>
                  <a:schemeClr val="folHlink"/>
                </a:solidFill>
              </a:rPr>
              <a:t>以</a:t>
            </a:r>
            <a:r>
              <a:rPr lang="en-US" altLang="zh-CN" b="1" dirty="0">
                <a:solidFill>
                  <a:schemeClr val="folHlink"/>
                </a:solidFill>
              </a:rPr>
              <a:t>v</a:t>
            </a:r>
            <a:r>
              <a:rPr lang="en-US" altLang="zh-CN" b="1" baseline="-18000" dirty="0">
                <a:solidFill>
                  <a:schemeClr val="folHlink"/>
                </a:solidFill>
              </a:rPr>
              <a:t>i</a:t>
            </a:r>
            <a:r>
              <a:rPr lang="zh-CN" altLang="en-US" b="1" dirty="0">
                <a:solidFill>
                  <a:schemeClr val="folHlink"/>
                </a:solidFill>
              </a:rPr>
              <a:t>作为终点</a:t>
            </a:r>
            <a:r>
              <a:rPr lang="zh-CN" altLang="en-US" b="1" dirty="0"/>
              <a:t>的有向边</a:t>
            </a:r>
            <a:r>
              <a:rPr lang="en-US" altLang="zh-CN" b="1" dirty="0"/>
              <a:t>(</a:t>
            </a:r>
            <a:r>
              <a:rPr lang="zh-CN" altLang="en-US" b="1" dirty="0"/>
              <a:t>弧</a:t>
            </a:r>
            <a:r>
              <a:rPr lang="en-US" altLang="zh-CN" b="1" dirty="0"/>
              <a:t>)</a:t>
            </a:r>
            <a:r>
              <a:rPr lang="zh-CN" altLang="en-US" b="1" dirty="0"/>
              <a:t>的数目称为顶点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入度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chemeClr val="accent1"/>
                </a:solidFill>
              </a:rPr>
              <a:t>Indegree</a:t>
            </a:r>
            <a:r>
              <a:rPr lang="en-US" altLang="zh-CN" b="1" dirty="0"/>
              <a:t>)</a:t>
            </a:r>
            <a:r>
              <a:rPr lang="zh-CN" altLang="en-US" b="1" dirty="0"/>
              <a:t>，记为</a:t>
            </a:r>
            <a:r>
              <a:rPr lang="en-US" altLang="zh-CN" b="1" dirty="0"/>
              <a:t>ID(v</a:t>
            </a:r>
            <a:r>
              <a:rPr lang="en-US" altLang="zh-CN" b="1" baseline="-18000" dirty="0"/>
              <a:t>i</a:t>
            </a:r>
            <a:r>
              <a:rPr lang="en-US" altLang="zh-CN" b="1" dirty="0"/>
              <a:t>) </a:t>
            </a:r>
            <a:r>
              <a:rPr lang="zh-CN" altLang="en-US" b="1" dirty="0"/>
              <a:t>。顶点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出度</a:t>
            </a:r>
            <a:r>
              <a:rPr lang="zh-CN" altLang="en-US" b="1" dirty="0"/>
              <a:t>与</a:t>
            </a:r>
            <a:r>
              <a:rPr lang="zh-CN" altLang="en-US" b="1" dirty="0">
                <a:solidFill>
                  <a:schemeClr val="folHlink"/>
                </a:solidFill>
              </a:rPr>
              <a:t>入度</a:t>
            </a:r>
            <a:r>
              <a:rPr lang="zh-CN" altLang="en-US" b="1" dirty="0"/>
              <a:t>之和称为</a:t>
            </a:r>
            <a:r>
              <a:rPr lang="en-US" altLang="zh-CN" b="1" dirty="0"/>
              <a:t>v</a:t>
            </a:r>
            <a:r>
              <a:rPr lang="en-US" altLang="zh-CN" b="1" baseline="-18000" dirty="0"/>
              <a:t>i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度</a:t>
            </a:r>
            <a:r>
              <a:rPr lang="zh-CN" altLang="en-US" b="1" dirty="0"/>
              <a:t>，记为</a:t>
            </a:r>
            <a:r>
              <a:rPr lang="en-US" altLang="zh-CN" b="1" dirty="0"/>
              <a:t>TD(v</a:t>
            </a:r>
            <a:r>
              <a:rPr lang="en-US" altLang="zh-CN" b="1" baseline="-18000" dirty="0"/>
              <a:t>i</a:t>
            </a:r>
            <a:r>
              <a:rPr lang="en-US" altLang="zh-CN" b="1" dirty="0"/>
              <a:t>) 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       即：</a:t>
            </a:r>
            <a:r>
              <a:rPr lang="en-US" altLang="zh-CN" b="1" dirty="0" smtClean="0"/>
              <a:t>TD(v</a:t>
            </a:r>
            <a:r>
              <a:rPr lang="en-US" altLang="zh-CN" b="1" baseline="-18000" dirty="0" smtClean="0"/>
              <a:t>i</a:t>
            </a:r>
            <a:r>
              <a:rPr lang="en-US" altLang="zh-CN" b="1" dirty="0" smtClean="0"/>
              <a:t>)=OD(v</a:t>
            </a:r>
            <a:r>
              <a:rPr lang="en-US" altLang="zh-CN" b="1" baseline="-18000" dirty="0" smtClean="0"/>
              <a:t>i</a:t>
            </a:r>
            <a:r>
              <a:rPr lang="en-US" altLang="zh-CN" b="1" dirty="0" smtClean="0"/>
              <a:t>)+ID(v</a:t>
            </a:r>
            <a:r>
              <a:rPr lang="en-US" altLang="zh-CN" b="1" baseline="-18000" dirty="0" smtClean="0"/>
              <a:t>i</a:t>
            </a:r>
            <a:r>
              <a:rPr lang="en-US" altLang="zh-CN" b="1" dirty="0" smtClean="0"/>
              <a:t>)</a:t>
            </a:r>
            <a:r>
              <a:rPr lang="en-US" altLang="zh-CN" b="1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>
                <a:solidFill>
                  <a:schemeClr val="folHlink"/>
                </a:solidFill>
              </a:rPr>
              <a:t>      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655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234" name="Group 2"/>
          <p:cNvGrpSpPr>
            <a:grpSpLocks/>
          </p:cNvGrpSpPr>
          <p:nvPr/>
        </p:nvGrpSpPr>
        <p:grpSpPr bwMode="auto">
          <a:xfrm>
            <a:off x="1672046" y="979714"/>
            <a:ext cx="8843555" cy="5605598"/>
            <a:chOff x="476" y="663"/>
            <a:chExt cx="4581" cy="3176"/>
          </a:xfrm>
        </p:grpSpPr>
        <p:grpSp>
          <p:nvGrpSpPr>
            <p:cNvPr id="607235" name="Group 3"/>
            <p:cNvGrpSpPr>
              <a:grpSpLocks/>
            </p:cNvGrpSpPr>
            <p:nvPr/>
          </p:nvGrpSpPr>
          <p:grpSpPr bwMode="auto">
            <a:xfrm>
              <a:off x="476" y="663"/>
              <a:ext cx="4581" cy="1452"/>
              <a:chOff x="204" y="1071"/>
              <a:chExt cx="4581" cy="1452"/>
            </a:xfrm>
          </p:grpSpPr>
          <p:grpSp>
            <p:nvGrpSpPr>
              <p:cNvPr id="607279" name="Group 4"/>
              <p:cNvGrpSpPr>
                <a:grpSpLocks/>
              </p:cNvGrpSpPr>
              <p:nvPr/>
            </p:nvGrpSpPr>
            <p:grpSpPr bwMode="auto">
              <a:xfrm>
                <a:off x="204" y="1071"/>
                <a:ext cx="1830" cy="1407"/>
                <a:chOff x="204" y="2568"/>
                <a:chExt cx="1830" cy="1407"/>
              </a:xfrm>
            </p:grpSpPr>
            <p:grpSp>
              <p:nvGrpSpPr>
                <p:cNvPr id="607301" name="Group 5"/>
                <p:cNvGrpSpPr>
                  <a:grpSpLocks/>
                </p:cNvGrpSpPr>
                <p:nvPr/>
              </p:nvGrpSpPr>
              <p:grpSpPr bwMode="auto">
                <a:xfrm>
                  <a:off x="204" y="2568"/>
                  <a:ext cx="1830" cy="1233"/>
                  <a:chOff x="567" y="2568"/>
                  <a:chExt cx="1830" cy="1233"/>
                </a:xfrm>
              </p:grpSpPr>
              <p:sp>
                <p:nvSpPr>
                  <p:cNvPr id="607303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2886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1</a:t>
                    </a:r>
                  </a:p>
                </p:txBody>
              </p:sp>
              <p:sp>
                <p:nvSpPr>
                  <p:cNvPr id="607304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080" y="2763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3</a:t>
                    </a:r>
                  </a:p>
                </p:txBody>
              </p:sp>
              <p:sp>
                <p:nvSpPr>
                  <p:cNvPr id="60730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292" y="2568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2</a:t>
                    </a:r>
                  </a:p>
                </p:txBody>
              </p:sp>
              <p:sp>
                <p:nvSpPr>
                  <p:cNvPr id="607306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3385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4</a:t>
                    </a:r>
                  </a:p>
                </p:txBody>
              </p:sp>
              <p:sp>
                <p:nvSpPr>
                  <p:cNvPr id="60730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883" y="3484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5</a:t>
                    </a:r>
                  </a:p>
                </p:txBody>
              </p:sp>
              <p:grpSp>
                <p:nvGrpSpPr>
                  <p:cNvPr id="607308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793" y="3158"/>
                    <a:ext cx="318" cy="318"/>
                    <a:chOff x="793" y="3158"/>
                    <a:chExt cx="318" cy="318"/>
                  </a:xfrm>
                </p:grpSpPr>
                <p:sp>
                  <p:nvSpPr>
                    <p:cNvPr id="607330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3249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4</a:t>
                      </a:r>
                    </a:p>
                  </p:txBody>
                </p:sp>
                <p:sp>
                  <p:nvSpPr>
                    <p:cNvPr id="60733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" y="3158"/>
                      <a:ext cx="272" cy="2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0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839" y="2614"/>
                    <a:ext cx="453" cy="317"/>
                    <a:chOff x="839" y="2614"/>
                    <a:chExt cx="453" cy="317"/>
                  </a:xfrm>
                </p:grpSpPr>
                <p:sp>
                  <p:nvSpPr>
                    <p:cNvPr id="607328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2614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8</a:t>
                      </a:r>
                    </a:p>
                  </p:txBody>
                </p:sp>
                <p:sp>
                  <p:nvSpPr>
                    <p:cNvPr id="607329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39" y="2750"/>
                      <a:ext cx="453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0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124" y="2886"/>
                    <a:ext cx="273" cy="499"/>
                    <a:chOff x="1124" y="2886"/>
                    <a:chExt cx="273" cy="499"/>
                  </a:xfrm>
                </p:grpSpPr>
                <p:sp>
                  <p:nvSpPr>
                    <p:cNvPr id="60732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4" y="2976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5</a:t>
                      </a:r>
                    </a:p>
                  </p:txBody>
                </p:sp>
                <p:sp>
                  <p:nvSpPr>
                    <p:cNvPr id="607327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60" y="2886"/>
                      <a:ext cx="137" cy="4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589" y="2619"/>
                    <a:ext cx="499" cy="267"/>
                    <a:chOff x="1589" y="2619"/>
                    <a:chExt cx="499" cy="267"/>
                  </a:xfrm>
                </p:grpSpPr>
                <p:sp>
                  <p:nvSpPr>
                    <p:cNvPr id="6073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4" y="2619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7</a:t>
                      </a:r>
                    </a:p>
                  </p:txBody>
                </p:sp>
                <p:sp>
                  <p:nvSpPr>
                    <p:cNvPr id="60732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9" y="2795"/>
                      <a:ext cx="499" cy="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2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1" y="2870"/>
                    <a:ext cx="454" cy="635"/>
                    <a:chOff x="1511" y="2870"/>
                    <a:chExt cx="454" cy="635"/>
                  </a:xfrm>
                </p:grpSpPr>
                <p:sp>
                  <p:nvSpPr>
                    <p:cNvPr id="60732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2886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12</a:t>
                      </a:r>
                    </a:p>
                  </p:txBody>
                </p:sp>
                <p:sp>
                  <p:nvSpPr>
                    <p:cNvPr id="60732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1" y="2870"/>
                      <a:ext cx="454" cy="6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383" y="3059"/>
                    <a:ext cx="771" cy="499"/>
                    <a:chOff x="1383" y="3059"/>
                    <a:chExt cx="771" cy="499"/>
                  </a:xfrm>
                </p:grpSpPr>
                <p:sp>
                  <p:nvSpPr>
                    <p:cNvPr id="607320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3195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11</a:t>
                      </a:r>
                    </a:p>
                  </p:txBody>
                </p:sp>
                <p:sp>
                  <p:nvSpPr>
                    <p:cNvPr id="607321" name="Line 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83" y="3059"/>
                      <a:ext cx="771" cy="4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338" y="3430"/>
                    <a:ext cx="544" cy="227"/>
                    <a:chOff x="1338" y="3430"/>
                    <a:chExt cx="544" cy="227"/>
                  </a:xfrm>
                </p:grpSpPr>
                <p:sp>
                  <p:nvSpPr>
                    <p:cNvPr id="607318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3430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3</a:t>
                      </a:r>
                    </a:p>
                  </p:txBody>
                </p:sp>
                <p:sp>
                  <p:nvSpPr>
                    <p:cNvPr id="607319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3657"/>
                      <a:ext cx="5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31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965" y="3083"/>
                    <a:ext cx="264" cy="408"/>
                    <a:chOff x="1965" y="3083"/>
                    <a:chExt cx="264" cy="408"/>
                  </a:xfrm>
                </p:grpSpPr>
                <p:sp>
                  <p:nvSpPr>
                    <p:cNvPr id="60731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5" y="3166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6</a:t>
                      </a:r>
                    </a:p>
                  </p:txBody>
                </p:sp>
                <p:sp>
                  <p:nvSpPr>
                    <p:cNvPr id="607317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93" y="3083"/>
                      <a:ext cx="136" cy="40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07302" name="Rectangle 35"/>
                <p:cNvSpPr>
                  <a:spLocks noChangeArrowheads="1"/>
                </p:cNvSpPr>
                <p:nvPr/>
              </p:nvSpPr>
              <p:spPr bwMode="auto">
                <a:xfrm>
                  <a:off x="1066" y="3748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(a)</a:t>
                  </a:r>
                </a:p>
              </p:txBody>
            </p:sp>
          </p:grpSp>
          <p:grpSp>
            <p:nvGrpSpPr>
              <p:cNvPr id="607280" name="Group 36"/>
              <p:cNvGrpSpPr>
                <a:grpSpLocks/>
              </p:cNvGrpSpPr>
              <p:nvPr/>
            </p:nvGrpSpPr>
            <p:grpSpPr bwMode="auto">
              <a:xfrm>
                <a:off x="2534" y="1103"/>
                <a:ext cx="573" cy="1420"/>
                <a:chOff x="2290" y="2600"/>
                <a:chExt cx="573" cy="1420"/>
              </a:xfrm>
            </p:grpSpPr>
            <p:grpSp>
              <p:nvGrpSpPr>
                <p:cNvPr id="607294" name="Group 37"/>
                <p:cNvGrpSpPr>
                  <a:grpSpLocks/>
                </p:cNvGrpSpPr>
                <p:nvPr/>
              </p:nvGrpSpPr>
              <p:grpSpPr bwMode="auto">
                <a:xfrm>
                  <a:off x="2336" y="2600"/>
                  <a:ext cx="527" cy="1134"/>
                  <a:chOff x="2971" y="2568"/>
                  <a:chExt cx="527" cy="1134"/>
                </a:xfrm>
              </p:grpSpPr>
              <p:sp>
                <p:nvSpPr>
                  <p:cNvPr id="607296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568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2</a:t>
                    </a:r>
                  </a:p>
                </p:txBody>
              </p:sp>
              <p:sp>
                <p:nvSpPr>
                  <p:cNvPr id="60729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3385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4</a:t>
                    </a:r>
                  </a:p>
                </p:txBody>
              </p:sp>
              <p:grpSp>
                <p:nvGrpSpPr>
                  <p:cNvPr id="60729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013" y="2886"/>
                    <a:ext cx="273" cy="499"/>
                    <a:chOff x="1124" y="2886"/>
                    <a:chExt cx="273" cy="499"/>
                  </a:xfrm>
                </p:grpSpPr>
                <p:sp>
                  <p:nvSpPr>
                    <p:cNvPr id="607299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4" y="2976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5</a:t>
                      </a:r>
                    </a:p>
                  </p:txBody>
                </p:sp>
                <p:sp>
                  <p:nvSpPr>
                    <p:cNvPr id="607300" name="Line 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60" y="2886"/>
                      <a:ext cx="137" cy="4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07295" name="Rectangle 43"/>
                <p:cNvSpPr>
                  <a:spLocks noChangeArrowheads="1"/>
                </p:cNvSpPr>
                <p:nvPr/>
              </p:nvSpPr>
              <p:spPr bwMode="auto">
                <a:xfrm>
                  <a:off x="2290" y="3793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(b)</a:t>
                  </a:r>
                </a:p>
              </p:txBody>
            </p:sp>
          </p:grpSp>
          <p:grpSp>
            <p:nvGrpSpPr>
              <p:cNvPr id="607281" name="Group 44"/>
              <p:cNvGrpSpPr>
                <a:grpSpLocks/>
              </p:cNvGrpSpPr>
              <p:nvPr/>
            </p:nvGrpSpPr>
            <p:grpSpPr bwMode="auto">
              <a:xfrm>
                <a:off x="3593" y="1162"/>
                <a:ext cx="1192" cy="1316"/>
                <a:chOff x="2897" y="2704"/>
                <a:chExt cx="1192" cy="1316"/>
              </a:xfrm>
            </p:grpSpPr>
            <p:sp>
              <p:nvSpPr>
                <p:cNvPr id="607282" name="Rectangle 45"/>
                <p:cNvSpPr>
                  <a:spLocks noChangeArrowheads="1"/>
                </p:cNvSpPr>
                <p:nvPr/>
              </p:nvSpPr>
              <p:spPr bwMode="auto">
                <a:xfrm>
                  <a:off x="3379" y="3793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(c)</a:t>
                  </a:r>
                </a:p>
              </p:txBody>
            </p:sp>
            <p:grpSp>
              <p:nvGrpSpPr>
                <p:cNvPr id="607283" name="Group 46"/>
                <p:cNvGrpSpPr>
                  <a:grpSpLocks/>
                </p:cNvGrpSpPr>
                <p:nvPr/>
              </p:nvGrpSpPr>
              <p:grpSpPr bwMode="auto">
                <a:xfrm>
                  <a:off x="2897" y="2704"/>
                  <a:ext cx="1192" cy="1134"/>
                  <a:chOff x="2897" y="2704"/>
                  <a:chExt cx="1192" cy="1134"/>
                </a:xfrm>
              </p:grpSpPr>
              <p:sp>
                <p:nvSpPr>
                  <p:cNvPr id="60728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772" y="3492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5</a:t>
                    </a:r>
                  </a:p>
                </p:txBody>
              </p:sp>
              <p:grpSp>
                <p:nvGrpSpPr>
                  <p:cNvPr id="60728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227" y="3438"/>
                    <a:ext cx="544" cy="227"/>
                    <a:chOff x="1338" y="3430"/>
                    <a:chExt cx="544" cy="227"/>
                  </a:xfrm>
                </p:grpSpPr>
                <p:sp>
                  <p:nvSpPr>
                    <p:cNvPr id="607292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3430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3</a:t>
                      </a:r>
                    </a:p>
                  </p:txBody>
                </p:sp>
                <p:sp>
                  <p:nvSpPr>
                    <p:cNvPr id="607293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3657"/>
                      <a:ext cx="5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28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897" y="2704"/>
                    <a:ext cx="527" cy="1134"/>
                    <a:chOff x="2971" y="2568"/>
                    <a:chExt cx="527" cy="1134"/>
                  </a:xfrm>
                </p:grpSpPr>
                <p:sp>
                  <p:nvSpPr>
                    <p:cNvPr id="607287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81" y="2568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2</a:t>
                      </a:r>
                    </a:p>
                  </p:txBody>
                </p:sp>
                <p:sp>
                  <p:nvSpPr>
                    <p:cNvPr id="607288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1" y="3385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4</a:t>
                      </a:r>
                    </a:p>
                  </p:txBody>
                </p:sp>
                <p:grpSp>
                  <p:nvGrpSpPr>
                    <p:cNvPr id="607289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13" y="2886"/>
                      <a:ext cx="273" cy="499"/>
                      <a:chOff x="1124" y="2886"/>
                      <a:chExt cx="273" cy="499"/>
                    </a:xfrm>
                  </p:grpSpPr>
                  <p:sp>
                    <p:nvSpPr>
                      <p:cNvPr id="607290" name="Rectangle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24" y="2976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5</a:t>
                        </a:r>
                      </a:p>
                    </p:txBody>
                  </p:sp>
                  <p:sp>
                    <p:nvSpPr>
                      <p:cNvPr id="607291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0" y="2886"/>
                        <a:ext cx="137" cy="49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07236" name="Group 57"/>
            <p:cNvGrpSpPr>
              <a:grpSpLocks/>
            </p:cNvGrpSpPr>
            <p:nvPr/>
          </p:nvGrpSpPr>
          <p:grpSpPr bwMode="auto">
            <a:xfrm>
              <a:off x="839" y="2251"/>
              <a:ext cx="3976" cy="1315"/>
              <a:chOff x="839" y="2659"/>
              <a:chExt cx="3976" cy="1315"/>
            </a:xfrm>
          </p:grpSpPr>
          <p:grpSp>
            <p:nvGrpSpPr>
              <p:cNvPr id="607238" name="Group 58"/>
              <p:cNvGrpSpPr>
                <a:grpSpLocks/>
              </p:cNvGrpSpPr>
              <p:nvPr/>
            </p:nvGrpSpPr>
            <p:grpSpPr bwMode="auto">
              <a:xfrm>
                <a:off x="839" y="2659"/>
                <a:ext cx="1678" cy="1270"/>
                <a:chOff x="3878" y="2659"/>
                <a:chExt cx="1678" cy="1270"/>
              </a:xfrm>
            </p:grpSpPr>
            <p:sp>
              <p:nvSpPr>
                <p:cNvPr id="607262" name="Rectangle 59"/>
                <p:cNvSpPr>
                  <a:spLocks noChangeArrowheads="1"/>
                </p:cNvSpPr>
                <p:nvPr/>
              </p:nvSpPr>
              <p:spPr bwMode="auto">
                <a:xfrm>
                  <a:off x="4830" y="3702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(d)</a:t>
                  </a:r>
                </a:p>
              </p:txBody>
            </p:sp>
            <p:grpSp>
              <p:nvGrpSpPr>
                <p:cNvPr id="607263" name="Group 60"/>
                <p:cNvGrpSpPr>
                  <a:grpSpLocks/>
                </p:cNvGrpSpPr>
                <p:nvPr/>
              </p:nvGrpSpPr>
              <p:grpSpPr bwMode="auto">
                <a:xfrm>
                  <a:off x="3878" y="2659"/>
                  <a:ext cx="1678" cy="1134"/>
                  <a:chOff x="3878" y="2659"/>
                  <a:chExt cx="1678" cy="1134"/>
                </a:xfrm>
              </p:grpSpPr>
              <p:sp>
                <p:nvSpPr>
                  <p:cNvPr id="60726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3878" y="2976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1</a:t>
                    </a:r>
                  </a:p>
                </p:txBody>
              </p:sp>
              <p:grpSp>
                <p:nvGrpSpPr>
                  <p:cNvPr id="607265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104" y="3248"/>
                    <a:ext cx="318" cy="318"/>
                    <a:chOff x="793" y="3158"/>
                    <a:chExt cx="318" cy="318"/>
                  </a:xfrm>
                </p:grpSpPr>
                <p:sp>
                  <p:nvSpPr>
                    <p:cNvPr id="607277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3249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4</a:t>
                      </a:r>
                    </a:p>
                  </p:txBody>
                </p:sp>
                <p:sp>
                  <p:nvSpPr>
                    <p:cNvPr id="607278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" y="3158"/>
                      <a:ext cx="272" cy="2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7266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4364" y="2659"/>
                    <a:ext cx="1192" cy="1134"/>
                    <a:chOff x="2897" y="2704"/>
                    <a:chExt cx="1192" cy="1134"/>
                  </a:xfrm>
                </p:grpSpPr>
                <p:sp>
                  <p:nvSpPr>
                    <p:cNvPr id="607267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72" y="3492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5</a:t>
                      </a:r>
                    </a:p>
                  </p:txBody>
                </p:sp>
                <p:grpSp>
                  <p:nvGrpSpPr>
                    <p:cNvPr id="607268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27" y="3438"/>
                      <a:ext cx="544" cy="227"/>
                      <a:chOff x="1338" y="3430"/>
                      <a:chExt cx="544" cy="227"/>
                    </a:xfrm>
                  </p:grpSpPr>
                  <p:sp>
                    <p:nvSpPr>
                      <p:cNvPr id="607275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65" y="3430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3</a:t>
                        </a:r>
                      </a:p>
                    </p:txBody>
                  </p:sp>
                  <p:sp>
                    <p:nvSpPr>
                      <p:cNvPr id="607276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38" y="3657"/>
                        <a:ext cx="54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7269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7" y="2704"/>
                      <a:ext cx="527" cy="1134"/>
                      <a:chOff x="2971" y="2568"/>
                      <a:chExt cx="527" cy="1134"/>
                    </a:xfrm>
                  </p:grpSpPr>
                  <p:sp>
                    <p:nvSpPr>
                      <p:cNvPr id="607270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81" y="2568"/>
                        <a:ext cx="317" cy="31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2</a:t>
                        </a:r>
                      </a:p>
                    </p:txBody>
                  </p:sp>
                  <p:sp>
                    <p:nvSpPr>
                      <p:cNvPr id="607271" name="Oval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1" y="3385"/>
                        <a:ext cx="317" cy="31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4</a:t>
                        </a:r>
                      </a:p>
                    </p:txBody>
                  </p:sp>
                  <p:grpSp>
                    <p:nvGrpSpPr>
                      <p:cNvPr id="607272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13" y="2886"/>
                        <a:ext cx="273" cy="499"/>
                        <a:chOff x="1124" y="2886"/>
                        <a:chExt cx="273" cy="499"/>
                      </a:xfrm>
                    </p:grpSpPr>
                    <p:sp>
                      <p:nvSpPr>
                        <p:cNvPr id="607273" name="Rectangle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4" y="2976"/>
                          <a:ext cx="22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b="1"/>
                            <a:t>5</a:t>
                          </a:r>
                        </a:p>
                      </p:txBody>
                    </p:sp>
                    <p:sp>
                      <p:nvSpPr>
                        <p:cNvPr id="607274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260" y="2886"/>
                          <a:ext cx="137" cy="49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607239" name="Group 76"/>
              <p:cNvGrpSpPr>
                <a:grpSpLocks/>
              </p:cNvGrpSpPr>
              <p:nvPr/>
            </p:nvGrpSpPr>
            <p:grpSpPr bwMode="auto">
              <a:xfrm>
                <a:off x="2971" y="2704"/>
                <a:ext cx="1844" cy="1270"/>
                <a:chOff x="0" y="2568"/>
                <a:chExt cx="1844" cy="1270"/>
              </a:xfrm>
            </p:grpSpPr>
            <p:sp>
              <p:nvSpPr>
                <p:cNvPr id="607240" name="Oval 77"/>
                <p:cNvSpPr>
                  <a:spLocks noChangeArrowheads="1"/>
                </p:cNvSpPr>
                <p:nvPr/>
              </p:nvSpPr>
              <p:spPr bwMode="auto">
                <a:xfrm>
                  <a:off x="1527" y="2622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3</a:t>
                  </a:r>
                </a:p>
              </p:txBody>
            </p:sp>
            <p:grpSp>
              <p:nvGrpSpPr>
                <p:cNvPr id="607241" name="Group 78"/>
                <p:cNvGrpSpPr>
                  <a:grpSpLocks/>
                </p:cNvGrpSpPr>
                <p:nvPr/>
              </p:nvGrpSpPr>
              <p:grpSpPr bwMode="auto">
                <a:xfrm>
                  <a:off x="1406" y="2942"/>
                  <a:ext cx="264" cy="408"/>
                  <a:chOff x="1965" y="3083"/>
                  <a:chExt cx="264" cy="408"/>
                </a:xfrm>
              </p:grpSpPr>
              <p:sp>
                <p:nvSpPr>
                  <p:cNvPr id="607260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65" y="3166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6</a:t>
                    </a:r>
                  </a:p>
                </p:txBody>
              </p:sp>
              <p:sp>
                <p:nvSpPr>
                  <p:cNvPr id="607261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93" y="3083"/>
                    <a:ext cx="136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7242" name="Group 81"/>
                <p:cNvGrpSpPr>
                  <a:grpSpLocks/>
                </p:cNvGrpSpPr>
                <p:nvPr/>
              </p:nvGrpSpPr>
              <p:grpSpPr bwMode="auto">
                <a:xfrm>
                  <a:off x="0" y="2568"/>
                  <a:ext cx="1678" cy="1270"/>
                  <a:chOff x="3878" y="2659"/>
                  <a:chExt cx="1678" cy="1270"/>
                </a:xfrm>
              </p:grpSpPr>
              <p:sp>
                <p:nvSpPr>
                  <p:cNvPr id="607243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830" y="3702"/>
                    <a:ext cx="272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(e)</a:t>
                    </a:r>
                  </a:p>
                </p:txBody>
              </p:sp>
              <p:grpSp>
                <p:nvGrpSpPr>
                  <p:cNvPr id="607244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878" y="2659"/>
                    <a:ext cx="1678" cy="1134"/>
                    <a:chOff x="3878" y="2659"/>
                    <a:chExt cx="1678" cy="1134"/>
                  </a:xfrm>
                </p:grpSpPr>
                <p:sp>
                  <p:nvSpPr>
                    <p:cNvPr id="607245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8" y="2976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1</a:t>
                      </a:r>
                    </a:p>
                  </p:txBody>
                </p:sp>
                <p:grpSp>
                  <p:nvGrpSpPr>
                    <p:cNvPr id="607246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04" y="3248"/>
                      <a:ext cx="318" cy="318"/>
                      <a:chOff x="793" y="3158"/>
                      <a:chExt cx="318" cy="318"/>
                    </a:xfrm>
                  </p:grpSpPr>
                  <p:sp>
                    <p:nvSpPr>
                      <p:cNvPr id="607258" name="Rectangle 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" y="3249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4</a:t>
                        </a:r>
                      </a:p>
                    </p:txBody>
                  </p:sp>
                  <p:sp>
                    <p:nvSpPr>
                      <p:cNvPr id="607259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9" y="3158"/>
                        <a:ext cx="272" cy="2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7247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4" y="2659"/>
                      <a:ext cx="1192" cy="1134"/>
                      <a:chOff x="2897" y="2704"/>
                      <a:chExt cx="1192" cy="1134"/>
                    </a:xfrm>
                  </p:grpSpPr>
                  <p:sp>
                    <p:nvSpPr>
                      <p:cNvPr id="607248" name="Oval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72" y="3492"/>
                        <a:ext cx="317" cy="31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5</a:t>
                        </a:r>
                      </a:p>
                    </p:txBody>
                  </p:sp>
                  <p:grpSp>
                    <p:nvGrpSpPr>
                      <p:cNvPr id="607249" name="Group 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27" y="3438"/>
                        <a:ext cx="544" cy="227"/>
                        <a:chOff x="1338" y="3430"/>
                        <a:chExt cx="544" cy="227"/>
                      </a:xfrm>
                    </p:grpSpPr>
                    <p:sp>
                      <p:nvSpPr>
                        <p:cNvPr id="607256" name="Rectangle 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65" y="3430"/>
                          <a:ext cx="22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b="1"/>
                            <a:t>3</a:t>
                          </a:r>
                        </a:p>
                      </p:txBody>
                    </p:sp>
                    <p:sp>
                      <p:nvSpPr>
                        <p:cNvPr id="607257" name="Line 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338" y="3657"/>
                          <a:ext cx="544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07250" name="Group 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97" y="2704"/>
                        <a:ext cx="527" cy="1134"/>
                        <a:chOff x="2971" y="2568"/>
                        <a:chExt cx="527" cy="1134"/>
                      </a:xfrm>
                    </p:grpSpPr>
                    <p:sp>
                      <p:nvSpPr>
                        <p:cNvPr id="607251" name="Oval 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81" y="2568"/>
                          <a:ext cx="317" cy="317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b="1"/>
                            <a:t>v</a:t>
                          </a:r>
                          <a:r>
                            <a:rPr lang="en-US" altLang="zh-CN" b="1" baseline="-20000"/>
                            <a:t>2</a:t>
                          </a:r>
                        </a:p>
                      </p:txBody>
                    </p:sp>
                    <p:sp>
                      <p:nvSpPr>
                        <p:cNvPr id="607252" name="Oval 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71" y="3385"/>
                          <a:ext cx="317" cy="317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b="1"/>
                            <a:t>v</a:t>
                          </a:r>
                          <a:r>
                            <a:rPr lang="en-US" altLang="zh-CN" b="1" baseline="-20000"/>
                            <a:t>4</a:t>
                          </a:r>
                        </a:p>
                      </p:txBody>
                    </p:sp>
                    <p:grpSp>
                      <p:nvGrpSpPr>
                        <p:cNvPr id="607253" name="Group 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13" y="2886"/>
                          <a:ext cx="273" cy="499"/>
                          <a:chOff x="1124" y="2886"/>
                          <a:chExt cx="273" cy="499"/>
                        </a:xfrm>
                      </p:grpSpPr>
                      <p:sp>
                        <p:nvSpPr>
                          <p:cNvPr id="607254" name="Rectangle 9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24" y="2976"/>
                            <a:ext cx="22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en-US" altLang="zh-CN" b="1"/>
                              <a:t>5</a:t>
                            </a:r>
                          </a:p>
                        </p:txBody>
                      </p:sp>
                      <p:sp>
                        <p:nvSpPr>
                          <p:cNvPr id="607255" name="Line 9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260" y="2886"/>
                            <a:ext cx="137" cy="499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  <p:sp>
          <p:nvSpPr>
            <p:cNvPr id="607237" name="Rectangle 99"/>
            <p:cNvSpPr>
              <a:spLocks noChangeArrowheads="1"/>
            </p:cNvSpPr>
            <p:nvPr/>
          </p:nvSpPr>
          <p:spPr bwMode="auto">
            <a:xfrm>
              <a:off x="794" y="3612"/>
              <a:ext cx="376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7-21  </a:t>
              </a:r>
              <a:r>
                <a:rPr lang="zh-CN" altLang="en-US" sz="2000" b="1"/>
                <a:t>按</a:t>
              </a:r>
              <a:r>
                <a:rPr lang="en-US" altLang="zh-CN" sz="2000" b="1"/>
                <a:t>prime</a:t>
              </a:r>
              <a:r>
                <a:rPr lang="zh-CN" altLang="en-US" sz="2000" b="1"/>
                <a:t>算法从</a:t>
              </a:r>
              <a:r>
                <a:rPr lang="en-US" altLang="zh-CN" sz="2000" b="1"/>
                <a:t>v2</a:t>
              </a:r>
              <a:r>
                <a:rPr lang="zh-CN" altLang="en-US" sz="2000" b="1"/>
                <a:t>出发构造最小生成树的过程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01359" y="141301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以此示例执行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算法的过程，和教材的示例不同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4636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6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24077"/>
              </p:ext>
            </p:extLst>
          </p:nvPr>
        </p:nvGraphicFramePr>
        <p:xfrm>
          <a:off x="1981201" y="841376"/>
          <a:ext cx="8435975" cy="5376864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2919823586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157775816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40339427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60108491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6827701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73512858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973294979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29736251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495754352"/>
                    </a:ext>
                  </a:extLst>
                </a:gridCol>
              </a:tblGrid>
              <a:tr h="896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closedge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V-U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044640"/>
                  </a:ext>
                </a:extLst>
              </a:tr>
              <a:tr h="896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lwcost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53734"/>
                  </a:ext>
                </a:extLst>
              </a:tr>
              <a:tr h="896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lwcost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498954"/>
                  </a:ext>
                </a:extLst>
              </a:tr>
              <a:tr h="896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lwcost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90417"/>
                  </a:ext>
                </a:extLst>
              </a:tr>
              <a:tr h="896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lwcost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66866"/>
                  </a:ext>
                </a:extLst>
              </a:tr>
              <a:tr h="896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lwcost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v</a:t>
                      </a:r>
                      <a:r>
                        <a:rPr kumimoji="1" lang="en-US" altLang="zh-CN" sz="24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305719"/>
                  </a:ext>
                </a:extLst>
              </a:tr>
            </a:tbl>
          </a:graphicData>
        </a:graphic>
      </p:graphicFrame>
      <p:sp>
        <p:nvSpPr>
          <p:cNvPr id="614476" name="Line 76"/>
          <p:cNvSpPr>
            <a:spLocks noChangeShapeType="1"/>
          </p:cNvSpPr>
          <p:nvPr/>
        </p:nvSpPr>
        <p:spPr bwMode="auto">
          <a:xfrm>
            <a:off x="1981200" y="846139"/>
            <a:ext cx="1593850" cy="892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77" name="Rectangle 77"/>
          <p:cNvSpPr>
            <a:spLocks noChangeArrowheads="1"/>
          </p:cNvSpPr>
          <p:nvPr/>
        </p:nvSpPr>
        <p:spPr bwMode="auto">
          <a:xfrm>
            <a:off x="2063750" y="188913"/>
            <a:ext cx="8280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表</a:t>
            </a:r>
            <a:r>
              <a:rPr lang="en-US" altLang="zh-CN" b="1" dirty="0"/>
              <a:t>7-1  </a:t>
            </a:r>
            <a:r>
              <a:rPr lang="en-US" altLang="zh-CN" b="1" dirty="0" smtClean="0"/>
              <a:t>Prime</a:t>
            </a:r>
            <a:r>
              <a:rPr lang="zh-CN" altLang="en-US" b="1" dirty="0" smtClean="0"/>
              <a:t>算法过程</a:t>
            </a:r>
            <a:r>
              <a:rPr lang="zh-CN" altLang="en-US" b="1" dirty="0"/>
              <a:t>中辅组数组</a:t>
            </a:r>
            <a:r>
              <a:rPr lang="en-US" altLang="zh-CN" b="1" dirty="0" err="1" smtClean="0"/>
              <a:t>closedge</a:t>
            </a:r>
            <a:r>
              <a:rPr lang="zh-CN" altLang="en-US" b="1" dirty="0" smtClean="0"/>
              <a:t>值</a:t>
            </a:r>
            <a:r>
              <a:rPr lang="zh-CN" altLang="en-US" b="1" dirty="0"/>
              <a:t>的变化情况</a:t>
            </a:r>
          </a:p>
        </p:txBody>
      </p:sp>
    </p:spTree>
    <p:extLst>
      <p:ext uri="{BB962C8B-B14F-4D97-AF65-F5344CB8AC3E}">
        <p14:creationId xmlns:p14="http://schemas.microsoft.com/office/powerpoint/2010/main" val="15565143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1276350" y="1973264"/>
            <a:ext cx="10096499" cy="389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623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chemeClr val="folHlink"/>
                </a:solidFill>
              </a:rPr>
              <a:t>Prime</a:t>
            </a:r>
            <a:r>
              <a:rPr lang="zh-CN" altLang="en-US" sz="3200" b="1" dirty="0" smtClean="0">
                <a:solidFill>
                  <a:schemeClr val="folHlink"/>
                </a:solidFill>
              </a:rPr>
              <a:t>算法分析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</a:t>
            </a:r>
            <a:r>
              <a:rPr lang="zh-CN" altLang="en-US" sz="2800" b="1" dirty="0" smtClean="0"/>
              <a:t>设</a:t>
            </a:r>
            <a:r>
              <a:rPr lang="zh-CN" altLang="en-US" sz="2800" b="1" dirty="0"/>
              <a:t>带权连通图有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个顶点，则</a:t>
            </a:r>
            <a:r>
              <a:rPr lang="zh-CN" altLang="en-US" sz="2800" b="1" dirty="0" smtClean="0"/>
              <a:t>算法执行</a:t>
            </a:r>
            <a:r>
              <a:rPr lang="zh-CN" altLang="en-US" sz="2800" b="1" dirty="0"/>
              <a:t>是二重循环： </a:t>
            </a:r>
            <a:endParaRPr lang="en-US" altLang="zh-CN" sz="2800" b="1" dirty="0" smtClean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</a:t>
            </a:r>
            <a:r>
              <a:rPr lang="zh-CN" altLang="en-US" sz="2800" b="1" dirty="0" smtClean="0"/>
              <a:t>求</a:t>
            </a:r>
            <a:r>
              <a:rPr lang="en-US" altLang="zh-CN" sz="2800" b="1" dirty="0" err="1"/>
              <a:t>closedge</a:t>
            </a:r>
            <a:r>
              <a:rPr lang="zh-CN" altLang="en-US" sz="2800" b="1" dirty="0"/>
              <a:t>中权值最小的边，频度为</a:t>
            </a:r>
            <a:r>
              <a:rPr lang="en-US" altLang="zh-CN" sz="2800" b="1" dirty="0"/>
              <a:t>n-1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r>
              <a:rPr lang="zh-CN" altLang="en-US" sz="2800" b="1" dirty="0"/>
              <a:t> </a:t>
            </a:r>
            <a:endParaRPr lang="en-US" altLang="zh-CN" sz="2800" b="1" dirty="0" smtClean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</a:t>
            </a:r>
            <a:r>
              <a:rPr lang="zh-CN" altLang="en-US" sz="2800" b="1" dirty="0" smtClean="0"/>
              <a:t>修改</a:t>
            </a:r>
            <a:r>
              <a:rPr lang="en-US" altLang="zh-CN" sz="2800" b="1" dirty="0" err="1"/>
              <a:t>closedge</a:t>
            </a:r>
            <a:r>
              <a:rPr lang="zh-CN" altLang="en-US" sz="2800" b="1" dirty="0"/>
              <a:t>数组，频度为</a:t>
            </a:r>
            <a:r>
              <a:rPr lang="en-US" altLang="zh-CN" sz="2800" b="1" dirty="0"/>
              <a:t>n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所以</a:t>
            </a:r>
            <a:r>
              <a:rPr lang="zh-CN" altLang="en-US" sz="2800" b="1" dirty="0" smtClean="0"/>
              <a:t>整个</a:t>
            </a:r>
            <a:r>
              <a:rPr lang="zh-CN" altLang="en-US" sz="2800" b="1" dirty="0"/>
              <a:t>算法的时间复杂度是</a:t>
            </a:r>
            <a:r>
              <a:rPr lang="en-US" altLang="zh-CN" sz="3200" b="1" dirty="0"/>
              <a:t>O(n</a:t>
            </a:r>
            <a:r>
              <a:rPr lang="en-US" altLang="zh-CN" sz="3200" b="1" baseline="22000" dirty="0"/>
              <a:t>2</a:t>
            </a:r>
            <a:r>
              <a:rPr lang="en-US" altLang="zh-CN" sz="3200" b="1" dirty="0" smtClean="0"/>
              <a:t>)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注意，与</a:t>
            </a:r>
            <a:r>
              <a:rPr lang="zh-CN" altLang="en-US" sz="2800" b="1" dirty="0">
                <a:solidFill>
                  <a:srgbClr val="FF0000"/>
                </a:solidFill>
              </a:rPr>
              <a:t>边的数目无关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908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95275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7.5.2  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49" charset="-122"/>
              </a:rPr>
              <a:t>克鲁斯卡尔</a:t>
            </a:r>
            <a:r>
              <a:rPr lang="en-US" altLang="zh-CN" b="1" smtClean="0">
                <a:latin typeface="Times New Roman" panose="02020603050405020304" pitchFamily="18" charset="0"/>
              </a:rPr>
              <a:t>(Kruskal)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算法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11068049" cy="508635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r>
              <a:rPr lang="en-US" altLang="zh-CN" sz="4000" b="1" dirty="0">
                <a:solidFill>
                  <a:schemeClr val="folHlink"/>
                </a:solidFill>
              </a:rPr>
              <a:t>1</a:t>
            </a:r>
            <a:r>
              <a:rPr lang="en-US" altLang="zh-CN" sz="40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算法思想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设</a:t>
            </a:r>
            <a:r>
              <a:rPr lang="en-US" altLang="zh-CN" b="1" dirty="0"/>
              <a:t>G=(V, E)</a:t>
            </a:r>
            <a:r>
              <a:rPr lang="zh-CN" altLang="en-US" b="1" dirty="0"/>
              <a:t>是具有</a:t>
            </a:r>
            <a:r>
              <a:rPr lang="en-US" altLang="zh-CN" b="1" dirty="0"/>
              <a:t>n</a:t>
            </a:r>
            <a:r>
              <a:rPr lang="zh-CN" altLang="en-US" b="1" dirty="0"/>
              <a:t>个顶点的连通网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T=(U, TE)</a:t>
            </a:r>
            <a:r>
              <a:rPr lang="zh-CN" altLang="en-US" b="1" dirty="0"/>
              <a:t>是其最小生成树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b="1" dirty="0"/>
              <a:t>初值：</a:t>
            </a:r>
            <a:r>
              <a:rPr lang="en-US" altLang="zh-CN" b="1" dirty="0"/>
              <a:t>U=V</a:t>
            </a:r>
            <a:r>
              <a:rPr lang="zh-CN" altLang="en-US" b="1" dirty="0"/>
              <a:t>，</a:t>
            </a:r>
            <a:r>
              <a:rPr lang="en-US" altLang="zh-CN" b="1" dirty="0"/>
              <a:t>TE={} 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        对</a:t>
            </a:r>
            <a:r>
              <a:rPr lang="en-US" altLang="zh-CN" b="1" dirty="0"/>
              <a:t>G</a:t>
            </a:r>
            <a:r>
              <a:rPr lang="zh-CN" altLang="en-US" b="1" dirty="0"/>
              <a:t>中的边按权值大小从小到大依次选取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⑴</a:t>
            </a:r>
            <a:r>
              <a:rPr lang="zh-CN" altLang="en-US" sz="2800" b="1" dirty="0" smtClean="0"/>
              <a:t>   选取权值最小的边</a:t>
            </a:r>
            <a:r>
              <a:rPr lang="en-US" altLang="zh-CN" sz="2800" b="1" dirty="0" smtClean="0"/>
              <a:t>(v</a:t>
            </a:r>
            <a:r>
              <a:rPr lang="en-US" altLang="zh-CN" sz="2800" b="1" baseline="-18000" dirty="0" smtClean="0"/>
              <a:t>i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，若</a:t>
            </a:r>
            <a:r>
              <a:rPr lang="zh-CN" altLang="en-US" sz="2800" b="1" dirty="0" smtClean="0"/>
              <a:t>边</a:t>
            </a:r>
            <a:r>
              <a:rPr lang="en-US" altLang="zh-CN" sz="2800" b="1" dirty="0" smtClean="0"/>
              <a:t>(v</a:t>
            </a:r>
            <a:r>
              <a:rPr lang="en-US" altLang="zh-CN" sz="2800" b="1" baseline="-18000" dirty="0" smtClean="0"/>
              <a:t>i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加入到</a:t>
            </a:r>
            <a:r>
              <a:rPr lang="en-US" altLang="zh-CN" sz="2800" b="1" dirty="0" smtClean="0"/>
              <a:t>TE</a:t>
            </a:r>
            <a:r>
              <a:rPr lang="zh-CN" altLang="en-US" sz="2800" b="1" dirty="0" smtClean="0"/>
              <a:t>后形成回路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，则舍弃该边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800" b="1" dirty="0" smtClean="0"/>
              <a:t>边</a:t>
            </a:r>
            <a:r>
              <a:rPr lang="en-US" altLang="zh-CN" sz="2800" b="1" dirty="0" smtClean="0"/>
              <a:t>(v</a:t>
            </a:r>
            <a:r>
              <a:rPr lang="en-US" altLang="zh-CN" sz="2800" b="1" baseline="-18000" dirty="0" smtClean="0"/>
              <a:t>i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；否则，将该边并入到</a:t>
            </a:r>
            <a:r>
              <a:rPr lang="en-US" altLang="zh-CN" sz="2800" b="1" dirty="0" smtClean="0"/>
              <a:t>TE</a:t>
            </a:r>
            <a:r>
              <a:rPr lang="zh-CN" altLang="en-US" sz="2800" b="1" dirty="0" smtClean="0"/>
              <a:t>中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 smtClean="0"/>
              <a:t>即</a:t>
            </a:r>
            <a:r>
              <a:rPr lang="en-US" altLang="zh-CN" sz="2800" b="1" dirty="0" smtClean="0"/>
              <a:t>TE=TE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∪</a:t>
            </a:r>
            <a:r>
              <a:rPr lang="en-US" altLang="zh-CN" sz="2800" b="1" dirty="0" smtClean="0"/>
              <a:t>{(v</a:t>
            </a:r>
            <a:r>
              <a:rPr lang="en-US" altLang="zh-CN" sz="2800" b="1" baseline="-18000" dirty="0" smtClean="0"/>
              <a:t>i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18000" dirty="0" err="1" smtClean="0"/>
              <a:t>j</a:t>
            </a:r>
            <a:r>
              <a:rPr lang="en-US" altLang="zh-CN" sz="2800" b="1" dirty="0" smtClean="0"/>
              <a:t>)}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/>
              <a:t>重复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⑴</a:t>
            </a:r>
            <a:r>
              <a:rPr lang="zh-CN" altLang="en-US" sz="2800" b="1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，直到</a:t>
            </a:r>
            <a:r>
              <a:rPr lang="en-US" altLang="zh-CN" sz="2800" b="1" dirty="0" smtClean="0"/>
              <a:t>TE</a:t>
            </a:r>
            <a:r>
              <a:rPr lang="zh-CN" altLang="en-US" sz="2800" b="1" dirty="0" smtClean="0"/>
              <a:t>中包含有</a:t>
            </a:r>
            <a:r>
              <a:rPr lang="en-US" altLang="zh-CN" sz="2800" b="1" dirty="0" smtClean="0"/>
              <a:t>n-1</a:t>
            </a:r>
            <a:r>
              <a:rPr lang="zh-CN" altLang="en-US" sz="2800" b="1" dirty="0" smtClean="0"/>
              <a:t>条边为止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74584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474" name="Group 2"/>
          <p:cNvGrpSpPr>
            <a:grpSpLocks/>
          </p:cNvGrpSpPr>
          <p:nvPr/>
        </p:nvGrpSpPr>
        <p:grpSpPr bwMode="auto">
          <a:xfrm>
            <a:off x="1822450" y="588962"/>
            <a:ext cx="8864600" cy="5716587"/>
            <a:chOff x="476" y="299"/>
            <a:chExt cx="4853" cy="3267"/>
          </a:xfrm>
        </p:grpSpPr>
        <p:grpSp>
          <p:nvGrpSpPr>
            <p:cNvPr id="617475" name="Group 3"/>
            <p:cNvGrpSpPr>
              <a:grpSpLocks/>
            </p:cNvGrpSpPr>
            <p:nvPr/>
          </p:nvGrpSpPr>
          <p:grpSpPr bwMode="auto">
            <a:xfrm>
              <a:off x="476" y="299"/>
              <a:ext cx="1830" cy="1407"/>
              <a:chOff x="204" y="2568"/>
              <a:chExt cx="1830" cy="1407"/>
            </a:xfrm>
          </p:grpSpPr>
          <p:grpSp>
            <p:nvGrpSpPr>
              <p:cNvPr id="617539" name="Group 4"/>
              <p:cNvGrpSpPr>
                <a:grpSpLocks/>
              </p:cNvGrpSpPr>
              <p:nvPr/>
            </p:nvGrpSpPr>
            <p:grpSpPr bwMode="auto">
              <a:xfrm>
                <a:off x="204" y="2568"/>
                <a:ext cx="1830" cy="1233"/>
                <a:chOff x="567" y="2568"/>
                <a:chExt cx="1830" cy="1233"/>
              </a:xfrm>
            </p:grpSpPr>
            <p:sp>
              <p:nvSpPr>
                <p:cNvPr id="617541" name="Oval 5"/>
                <p:cNvSpPr>
                  <a:spLocks noChangeArrowheads="1"/>
                </p:cNvSpPr>
                <p:nvPr/>
              </p:nvSpPr>
              <p:spPr bwMode="auto">
                <a:xfrm>
                  <a:off x="567" y="2886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1</a:t>
                  </a:r>
                </a:p>
              </p:txBody>
            </p:sp>
            <p:sp>
              <p:nvSpPr>
                <p:cNvPr id="617542" name="Oval 6"/>
                <p:cNvSpPr>
                  <a:spLocks noChangeArrowheads="1"/>
                </p:cNvSpPr>
                <p:nvPr/>
              </p:nvSpPr>
              <p:spPr bwMode="auto">
                <a:xfrm>
                  <a:off x="2080" y="2763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3</a:t>
                  </a:r>
                </a:p>
              </p:txBody>
            </p:sp>
            <p:sp>
              <p:nvSpPr>
                <p:cNvPr id="617543" name="Oval 7"/>
                <p:cNvSpPr>
                  <a:spLocks noChangeArrowheads="1"/>
                </p:cNvSpPr>
                <p:nvPr/>
              </p:nvSpPr>
              <p:spPr bwMode="auto">
                <a:xfrm>
                  <a:off x="1292" y="2568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2</a:t>
                  </a:r>
                </a:p>
              </p:txBody>
            </p:sp>
            <p:sp>
              <p:nvSpPr>
                <p:cNvPr id="617544" name="Oval 8"/>
                <p:cNvSpPr>
                  <a:spLocks noChangeArrowheads="1"/>
                </p:cNvSpPr>
                <p:nvPr/>
              </p:nvSpPr>
              <p:spPr bwMode="auto">
                <a:xfrm>
                  <a:off x="1066" y="3385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4</a:t>
                  </a:r>
                </a:p>
              </p:txBody>
            </p:sp>
            <p:sp>
              <p:nvSpPr>
                <p:cNvPr id="617545" name="Oval 9"/>
                <p:cNvSpPr>
                  <a:spLocks noChangeArrowheads="1"/>
                </p:cNvSpPr>
                <p:nvPr/>
              </p:nvSpPr>
              <p:spPr bwMode="auto">
                <a:xfrm>
                  <a:off x="1883" y="3484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5</a:t>
                  </a:r>
                </a:p>
              </p:txBody>
            </p:sp>
            <p:grpSp>
              <p:nvGrpSpPr>
                <p:cNvPr id="617546" name="Group 10"/>
                <p:cNvGrpSpPr>
                  <a:grpSpLocks/>
                </p:cNvGrpSpPr>
                <p:nvPr/>
              </p:nvGrpSpPr>
              <p:grpSpPr bwMode="auto">
                <a:xfrm>
                  <a:off x="793" y="3158"/>
                  <a:ext cx="318" cy="318"/>
                  <a:chOff x="793" y="3158"/>
                  <a:chExt cx="318" cy="318"/>
                </a:xfrm>
              </p:grpSpPr>
              <p:sp>
                <p:nvSpPr>
                  <p:cNvPr id="61756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3249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4</a:t>
                    </a:r>
                  </a:p>
                </p:txBody>
              </p:sp>
              <p:sp>
                <p:nvSpPr>
                  <p:cNvPr id="61756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839" y="3158"/>
                    <a:ext cx="272" cy="2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7547" name="Group 13"/>
                <p:cNvGrpSpPr>
                  <a:grpSpLocks/>
                </p:cNvGrpSpPr>
                <p:nvPr/>
              </p:nvGrpSpPr>
              <p:grpSpPr bwMode="auto">
                <a:xfrm>
                  <a:off x="839" y="2614"/>
                  <a:ext cx="453" cy="317"/>
                  <a:chOff x="839" y="2614"/>
                  <a:chExt cx="453" cy="317"/>
                </a:xfrm>
              </p:grpSpPr>
              <p:sp>
                <p:nvSpPr>
                  <p:cNvPr id="61756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14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8</a:t>
                    </a:r>
                  </a:p>
                </p:txBody>
              </p:sp>
              <p:sp>
                <p:nvSpPr>
                  <p:cNvPr id="61756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2750"/>
                    <a:ext cx="453" cy="1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7548" name="Group 16"/>
                <p:cNvGrpSpPr>
                  <a:grpSpLocks/>
                </p:cNvGrpSpPr>
                <p:nvPr/>
              </p:nvGrpSpPr>
              <p:grpSpPr bwMode="auto">
                <a:xfrm>
                  <a:off x="1124" y="2886"/>
                  <a:ext cx="273" cy="499"/>
                  <a:chOff x="1124" y="2886"/>
                  <a:chExt cx="273" cy="499"/>
                </a:xfrm>
              </p:grpSpPr>
              <p:sp>
                <p:nvSpPr>
                  <p:cNvPr id="61756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24" y="2976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5</a:t>
                    </a:r>
                  </a:p>
                </p:txBody>
              </p:sp>
              <p:sp>
                <p:nvSpPr>
                  <p:cNvPr id="617565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0" y="2886"/>
                    <a:ext cx="137" cy="49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7549" name="Group 19"/>
                <p:cNvGrpSpPr>
                  <a:grpSpLocks/>
                </p:cNvGrpSpPr>
                <p:nvPr/>
              </p:nvGrpSpPr>
              <p:grpSpPr bwMode="auto">
                <a:xfrm>
                  <a:off x="1589" y="2619"/>
                  <a:ext cx="499" cy="267"/>
                  <a:chOff x="1589" y="2619"/>
                  <a:chExt cx="499" cy="267"/>
                </a:xfrm>
              </p:grpSpPr>
              <p:sp>
                <p:nvSpPr>
                  <p:cNvPr id="61756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754" y="2619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7</a:t>
                    </a:r>
                  </a:p>
                </p:txBody>
              </p:sp>
              <p:sp>
                <p:nvSpPr>
                  <p:cNvPr id="61756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2795"/>
                    <a:ext cx="499" cy="9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7550" name="Group 22"/>
                <p:cNvGrpSpPr>
                  <a:grpSpLocks/>
                </p:cNvGrpSpPr>
                <p:nvPr/>
              </p:nvGrpSpPr>
              <p:grpSpPr bwMode="auto">
                <a:xfrm>
                  <a:off x="1511" y="2870"/>
                  <a:ext cx="454" cy="635"/>
                  <a:chOff x="1511" y="2870"/>
                  <a:chExt cx="454" cy="635"/>
                </a:xfrm>
              </p:grpSpPr>
              <p:sp>
                <p:nvSpPr>
                  <p:cNvPr id="617560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2886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12</a:t>
                    </a:r>
                  </a:p>
                </p:txBody>
              </p:sp>
              <p:sp>
                <p:nvSpPr>
                  <p:cNvPr id="61756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511" y="2870"/>
                    <a:ext cx="454" cy="63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7551" name="Group 25"/>
                <p:cNvGrpSpPr>
                  <a:grpSpLocks/>
                </p:cNvGrpSpPr>
                <p:nvPr/>
              </p:nvGrpSpPr>
              <p:grpSpPr bwMode="auto">
                <a:xfrm>
                  <a:off x="1383" y="3059"/>
                  <a:ext cx="771" cy="499"/>
                  <a:chOff x="1383" y="3059"/>
                  <a:chExt cx="771" cy="499"/>
                </a:xfrm>
              </p:grpSpPr>
              <p:sp>
                <p:nvSpPr>
                  <p:cNvPr id="61755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450" y="3195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11</a:t>
                    </a:r>
                  </a:p>
                </p:txBody>
              </p:sp>
              <p:sp>
                <p:nvSpPr>
                  <p:cNvPr id="617559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3059"/>
                    <a:ext cx="771" cy="49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7552" name="Group 28"/>
                <p:cNvGrpSpPr>
                  <a:grpSpLocks/>
                </p:cNvGrpSpPr>
                <p:nvPr/>
              </p:nvGrpSpPr>
              <p:grpSpPr bwMode="auto">
                <a:xfrm>
                  <a:off x="1338" y="3430"/>
                  <a:ext cx="544" cy="227"/>
                  <a:chOff x="1338" y="3430"/>
                  <a:chExt cx="544" cy="227"/>
                </a:xfrm>
              </p:grpSpPr>
              <p:sp>
                <p:nvSpPr>
                  <p:cNvPr id="61755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3430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3</a:t>
                    </a:r>
                  </a:p>
                </p:txBody>
              </p:sp>
              <p:sp>
                <p:nvSpPr>
                  <p:cNvPr id="61755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3657"/>
                    <a:ext cx="5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7553" name="Group 31"/>
                <p:cNvGrpSpPr>
                  <a:grpSpLocks/>
                </p:cNvGrpSpPr>
                <p:nvPr/>
              </p:nvGrpSpPr>
              <p:grpSpPr bwMode="auto">
                <a:xfrm>
                  <a:off x="1965" y="3083"/>
                  <a:ext cx="264" cy="408"/>
                  <a:chOff x="1965" y="3083"/>
                  <a:chExt cx="264" cy="408"/>
                </a:xfrm>
              </p:grpSpPr>
              <p:sp>
                <p:nvSpPr>
                  <p:cNvPr id="61755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965" y="3166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6</a:t>
                    </a:r>
                  </a:p>
                </p:txBody>
              </p:sp>
              <p:sp>
                <p:nvSpPr>
                  <p:cNvPr id="617555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93" y="3083"/>
                    <a:ext cx="136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17540" name="Rectangle 34"/>
              <p:cNvSpPr>
                <a:spLocks noChangeArrowheads="1"/>
              </p:cNvSpPr>
              <p:nvPr/>
            </p:nvSpPr>
            <p:spPr bwMode="auto">
              <a:xfrm>
                <a:off x="1066" y="3748"/>
                <a:ext cx="27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(a)</a:t>
                </a:r>
              </a:p>
            </p:txBody>
          </p:sp>
        </p:grpSp>
        <p:grpSp>
          <p:nvGrpSpPr>
            <p:cNvPr id="617476" name="Group 35"/>
            <p:cNvGrpSpPr>
              <a:grpSpLocks/>
            </p:cNvGrpSpPr>
            <p:nvPr/>
          </p:nvGrpSpPr>
          <p:grpSpPr bwMode="auto">
            <a:xfrm>
              <a:off x="2376" y="1162"/>
              <a:ext cx="1184" cy="604"/>
              <a:chOff x="2290" y="1162"/>
              <a:chExt cx="1184" cy="604"/>
            </a:xfrm>
          </p:grpSpPr>
          <p:sp>
            <p:nvSpPr>
              <p:cNvPr id="617532" name="Rectangle 36"/>
              <p:cNvSpPr>
                <a:spLocks noChangeArrowheads="1"/>
              </p:cNvSpPr>
              <p:nvPr/>
            </p:nvSpPr>
            <p:spPr bwMode="auto">
              <a:xfrm>
                <a:off x="2789" y="1539"/>
                <a:ext cx="27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(b)</a:t>
                </a:r>
              </a:p>
            </p:txBody>
          </p:sp>
          <p:grpSp>
            <p:nvGrpSpPr>
              <p:cNvPr id="617533" name="Group 37"/>
              <p:cNvGrpSpPr>
                <a:grpSpLocks/>
              </p:cNvGrpSpPr>
              <p:nvPr/>
            </p:nvGrpSpPr>
            <p:grpSpPr bwMode="auto">
              <a:xfrm>
                <a:off x="2290" y="1162"/>
                <a:ext cx="1184" cy="392"/>
                <a:chOff x="3873" y="1124"/>
                <a:chExt cx="1184" cy="392"/>
              </a:xfrm>
            </p:grpSpPr>
            <p:grpSp>
              <p:nvGrpSpPr>
                <p:cNvPr id="617534" name="Group 38"/>
                <p:cNvGrpSpPr>
                  <a:grpSpLocks/>
                </p:cNvGrpSpPr>
                <p:nvPr/>
              </p:nvGrpSpPr>
              <p:grpSpPr bwMode="auto">
                <a:xfrm>
                  <a:off x="4195" y="1124"/>
                  <a:ext cx="544" cy="227"/>
                  <a:chOff x="1338" y="3430"/>
                  <a:chExt cx="544" cy="227"/>
                </a:xfrm>
              </p:grpSpPr>
              <p:sp>
                <p:nvSpPr>
                  <p:cNvPr id="61753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3430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3</a:t>
                    </a:r>
                  </a:p>
                </p:txBody>
              </p:sp>
              <p:sp>
                <p:nvSpPr>
                  <p:cNvPr id="61753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3657"/>
                    <a:ext cx="5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7535" name="Oval 41"/>
                <p:cNvSpPr>
                  <a:spLocks noChangeArrowheads="1"/>
                </p:cNvSpPr>
                <p:nvPr/>
              </p:nvSpPr>
              <p:spPr bwMode="auto">
                <a:xfrm>
                  <a:off x="4740" y="1178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5</a:t>
                  </a:r>
                </a:p>
              </p:txBody>
            </p:sp>
            <p:sp>
              <p:nvSpPr>
                <p:cNvPr id="617536" name="Oval 42"/>
                <p:cNvSpPr>
                  <a:spLocks noChangeArrowheads="1"/>
                </p:cNvSpPr>
                <p:nvPr/>
              </p:nvSpPr>
              <p:spPr bwMode="auto">
                <a:xfrm>
                  <a:off x="3873" y="1199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4</a:t>
                  </a:r>
                </a:p>
              </p:txBody>
            </p:sp>
          </p:grpSp>
        </p:grpSp>
        <p:grpSp>
          <p:nvGrpSpPr>
            <p:cNvPr id="617477" name="Group 43"/>
            <p:cNvGrpSpPr>
              <a:grpSpLocks/>
            </p:cNvGrpSpPr>
            <p:nvPr/>
          </p:nvGrpSpPr>
          <p:grpSpPr bwMode="auto">
            <a:xfrm>
              <a:off x="2971" y="1932"/>
              <a:ext cx="1844" cy="1270"/>
              <a:chOff x="0" y="2568"/>
              <a:chExt cx="1844" cy="1270"/>
            </a:xfrm>
          </p:grpSpPr>
          <p:sp>
            <p:nvSpPr>
              <p:cNvPr id="617510" name="Oval 44"/>
              <p:cNvSpPr>
                <a:spLocks noChangeArrowheads="1"/>
              </p:cNvSpPr>
              <p:nvPr/>
            </p:nvSpPr>
            <p:spPr bwMode="auto">
              <a:xfrm>
                <a:off x="1527" y="2622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v</a:t>
                </a:r>
                <a:r>
                  <a:rPr lang="en-US" altLang="zh-CN" b="1" baseline="-20000"/>
                  <a:t>3</a:t>
                </a:r>
              </a:p>
            </p:txBody>
          </p:sp>
          <p:grpSp>
            <p:nvGrpSpPr>
              <p:cNvPr id="617511" name="Group 45"/>
              <p:cNvGrpSpPr>
                <a:grpSpLocks/>
              </p:cNvGrpSpPr>
              <p:nvPr/>
            </p:nvGrpSpPr>
            <p:grpSpPr bwMode="auto">
              <a:xfrm>
                <a:off x="1406" y="2942"/>
                <a:ext cx="264" cy="408"/>
                <a:chOff x="1965" y="3083"/>
                <a:chExt cx="264" cy="408"/>
              </a:xfrm>
            </p:grpSpPr>
            <p:sp>
              <p:nvSpPr>
                <p:cNvPr id="617530" name="Rectangle 46"/>
                <p:cNvSpPr>
                  <a:spLocks noChangeArrowheads="1"/>
                </p:cNvSpPr>
                <p:nvPr/>
              </p:nvSpPr>
              <p:spPr bwMode="auto">
                <a:xfrm>
                  <a:off x="1965" y="3166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</a:t>
                  </a:r>
                </a:p>
              </p:txBody>
            </p:sp>
            <p:sp>
              <p:nvSpPr>
                <p:cNvPr id="6175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093" y="3083"/>
                  <a:ext cx="136" cy="4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7512" name="Group 48"/>
              <p:cNvGrpSpPr>
                <a:grpSpLocks/>
              </p:cNvGrpSpPr>
              <p:nvPr/>
            </p:nvGrpSpPr>
            <p:grpSpPr bwMode="auto">
              <a:xfrm>
                <a:off x="0" y="2568"/>
                <a:ext cx="1678" cy="1270"/>
                <a:chOff x="3878" y="2659"/>
                <a:chExt cx="1678" cy="1270"/>
              </a:xfrm>
            </p:grpSpPr>
            <p:sp>
              <p:nvSpPr>
                <p:cNvPr id="617513" name="Rectangle 49"/>
                <p:cNvSpPr>
                  <a:spLocks noChangeArrowheads="1"/>
                </p:cNvSpPr>
                <p:nvPr/>
              </p:nvSpPr>
              <p:spPr bwMode="auto">
                <a:xfrm>
                  <a:off x="4830" y="3702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(e)</a:t>
                  </a:r>
                </a:p>
              </p:txBody>
            </p:sp>
            <p:grpSp>
              <p:nvGrpSpPr>
                <p:cNvPr id="617514" name="Group 50"/>
                <p:cNvGrpSpPr>
                  <a:grpSpLocks/>
                </p:cNvGrpSpPr>
                <p:nvPr/>
              </p:nvGrpSpPr>
              <p:grpSpPr bwMode="auto">
                <a:xfrm>
                  <a:off x="3878" y="2659"/>
                  <a:ext cx="1678" cy="1134"/>
                  <a:chOff x="3878" y="2659"/>
                  <a:chExt cx="1678" cy="1134"/>
                </a:xfrm>
              </p:grpSpPr>
              <p:sp>
                <p:nvSpPr>
                  <p:cNvPr id="617515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878" y="2976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1</a:t>
                    </a:r>
                  </a:p>
                </p:txBody>
              </p:sp>
              <p:grpSp>
                <p:nvGrpSpPr>
                  <p:cNvPr id="61751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4104" y="3248"/>
                    <a:ext cx="318" cy="318"/>
                    <a:chOff x="793" y="3158"/>
                    <a:chExt cx="318" cy="318"/>
                  </a:xfrm>
                </p:grpSpPr>
                <p:sp>
                  <p:nvSpPr>
                    <p:cNvPr id="617528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3249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4</a:t>
                      </a:r>
                    </a:p>
                  </p:txBody>
                </p:sp>
                <p:sp>
                  <p:nvSpPr>
                    <p:cNvPr id="617529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" y="3158"/>
                      <a:ext cx="272" cy="2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17517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364" y="2659"/>
                    <a:ext cx="1192" cy="1134"/>
                    <a:chOff x="2897" y="2704"/>
                    <a:chExt cx="1192" cy="1134"/>
                  </a:xfrm>
                </p:grpSpPr>
                <p:sp>
                  <p:nvSpPr>
                    <p:cNvPr id="617518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72" y="3492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5</a:t>
                      </a:r>
                    </a:p>
                  </p:txBody>
                </p:sp>
                <p:grpSp>
                  <p:nvGrpSpPr>
                    <p:cNvPr id="617519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27" y="3438"/>
                      <a:ext cx="544" cy="227"/>
                      <a:chOff x="1338" y="3430"/>
                      <a:chExt cx="544" cy="227"/>
                    </a:xfrm>
                  </p:grpSpPr>
                  <p:sp>
                    <p:nvSpPr>
                      <p:cNvPr id="617526" name="Rectangl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65" y="3430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3</a:t>
                        </a:r>
                      </a:p>
                    </p:txBody>
                  </p:sp>
                  <p:sp>
                    <p:nvSpPr>
                      <p:cNvPr id="617527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38" y="3657"/>
                        <a:ext cx="54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17520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97" y="2704"/>
                      <a:ext cx="527" cy="1134"/>
                      <a:chOff x="2971" y="2568"/>
                      <a:chExt cx="527" cy="1134"/>
                    </a:xfrm>
                  </p:grpSpPr>
                  <p:sp>
                    <p:nvSpPr>
                      <p:cNvPr id="617521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81" y="2568"/>
                        <a:ext cx="317" cy="31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2</a:t>
                        </a:r>
                      </a:p>
                    </p:txBody>
                  </p:sp>
                  <p:sp>
                    <p:nvSpPr>
                      <p:cNvPr id="617522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1" y="3385"/>
                        <a:ext cx="317" cy="317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v</a:t>
                        </a:r>
                        <a:r>
                          <a:rPr lang="en-US" altLang="zh-CN" b="1" baseline="-20000"/>
                          <a:t>4</a:t>
                        </a:r>
                      </a:p>
                    </p:txBody>
                  </p:sp>
                  <p:grpSp>
                    <p:nvGrpSpPr>
                      <p:cNvPr id="617523" name="Group 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13" y="2886"/>
                        <a:ext cx="273" cy="499"/>
                        <a:chOff x="1124" y="2886"/>
                        <a:chExt cx="273" cy="499"/>
                      </a:xfrm>
                    </p:grpSpPr>
                    <p:sp>
                      <p:nvSpPr>
                        <p:cNvPr id="617524" name="Rectangle 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4" y="2976"/>
                          <a:ext cx="22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b="1"/>
                            <a:t>5</a:t>
                          </a:r>
                        </a:p>
                      </p:txBody>
                    </p:sp>
                    <p:sp>
                      <p:nvSpPr>
                        <p:cNvPr id="617525" name="Line 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260" y="2886"/>
                          <a:ext cx="137" cy="49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617478" name="Rectangle 66"/>
            <p:cNvSpPr>
              <a:spLocks noChangeArrowheads="1"/>
            </p:cNvSpPr>
            <p:nvPr/>
          </p:nvSpPr>
          <p:spPr bwMode="auto">
            <a:xfrm>
              <a:off x="1203" y="3339"/>
              <a:ext cx="340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/>
                <a:t>图</a:t>
              </a:r>
              <a:r>
                <a:rPr lang="en-US" altLang="zh-CN" sz="2000" b="1" dirty="0"/>
                <a:t>7-22   </a:t>
              </a:r>
              <a:r>
                <a:rPr lang="zh-CN" altLang="en-US" sz="2000" b="1" dirty="0"/>
                <a:t>按</a:t>
              </a:r>
              <a:r>
                <a:rPr lang="en-US" altLang="zh-CN" sz="2000" b="1" dirty="0" err="1"/>
                <a:t>kruskal</a:t>
              </a:r>
              <a:r>
                <a:rPr lang="zh-CN" altLang="en-US" sz="2000" b="1" dirty="0"/>
                <a:t>算法构造最小生成树的过程</a:t>
              </a:r>
            </a:p>
          </p:txBody>
        </p:sp>
        <p:grpSp>
          <p:nvGrpSpPr>
            <p:cNvPr id="617479" name="Group 67"/>
            <p:cNvGrpSpPr>
              <a:grpSpLocks/>
            </p:cNvGrpSpPr>
            <p:nvPr/>
          </p:nvGrpSpPr>
          <p:grpSpPr bwMode="auto">
            <a:xfrm>
              <a:off x="3651" y="725"/>
              <a:ext cx="1678" cy="981"/>
              <a:chOff x="3470" y="725"/>
              <a:chExt cx="1678" cy="981"/>
            </a:xfrm>
          </p:grpSpPr>
          <p:sp>
            <p:nvSpPr>
              <p:cNvPr id="617498" name="Rectangle 68"/>
              <p:cNvSpPr>
                <a:spLocks noChangeArrowheads="1"/>
              </p:cNvSpPr>
              <p:nvPr/>
            </p:nvSpPr>
            <p:spPr bwMode="auto">
              <a:xfrm>
                <a:off x="4347" y="1479"/>
                <a:ext cx="27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(c)</a:t>
                </a:r>
              </a:p>
            </p:txBody>
          </p:sp>
          <p:grpSp>
            <p:nvGrpSpPr>
              <p:cNvPr id="617499" name="Group 69"/>
              <p:cNvGrpSpPr>
                <a:grpSpLocks/>
              </p:cNvGrpSpPr>
              <p:nvPr/>
            </p:nvGrpSpPr>
            <p:grpSpPr bwMode="auto">
              <a:xfrm>
                <a:off x="3470" y="725"/>
                <a:ext cx="1678" cy="829"/>
                <a:chOff x="3379" y="725"/>
                <a:chExt cx="1678" cy="829"/>
              </a:xfrm>
            </p:grpSpPr>
            <p:sp>
              <p:nvSpPr>
                <p:cNvPr id="617500" name="Oval 70"/>
                <p:cNvSpPr>
                  <a:spLocks noChangeArrowheads="1"/>
                </p:cNvSpPr>
                <p:nvPr/>
              </p:nvSpPr>
              <p:spPr bwMode="auto">
                <a:xfrm>
                  <a:off x="3379" y="725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1</a:t>
                  </a:r>
                </a:p>
              </p:txBody>
            </p:sp>
            <p:grpSp>
              <p:nvGrpSpPr>
                <p:cNvPr id="617501" name="Group 71"/>
                <p:cNvGrpSpPr>
                  <a:grpSpLocks/>
                </p:cNvGrpSpPr>
                <p:nvPr/>
              </p:nvGrpSpPr>
              <p:grpSpPr bwMode="auto">
                <a:xfrm>
                  <a:off x="3605" y="997"/>
                  <a:ext cx="318" cy="318"/>
                  <a:chOff x="793" y="3158"/>
                  <a:chExt cx="318" cy="318"/>
                </a:xfrm>
              </p:grpSpPr>
              <p:sp>
                <p:nvSpPr>
                  <p:cNvPr id="61750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3249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4</a:t>
                    </a:r>
                  </a:p>
                </p:txBody>
              </p:sp>
              <p:sp>
                <p:nvSpPr>
                  <p:cNvPr id="61750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839" y="3158"/>
                    <a:ext cx="272" cy="2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7502" name="Group 74"/>
                <p:cNvGrpSpPr>
                  <a:grpSpLocks/>
                </p:cNvGrpSpPr>
                <p:nvPr/>
              </p:nvGrpSpPr>
              <p:grpSpPr bwMode="auto">
                <a:xfrm>
                  <a:off x="3873" y="1162"/>
                  <a:ext cx="1184" cy="392"/>
                  <a:chOff x="3873" y="1124"/>
                  <a:chExt cx="1184" cy="392"/>
                </a:xfrm>
              </p:grpSpPr>
              <p:grpSp>
                <p:nvGrpSpPr>
                  <p:cNvPr id="617503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4195" y="1124"/>
                    <a:ext cx="544" cy="227"/>
                    <a:chOff x="1338" y="3430"/>
                    <a:chExt cx="544" cy="227"/>
                  </a:xfrm>
                </p:grpSpPr>
                <p:sp>
                  <p:nvSpPr>
                    <p:cNvPr id="617506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5" y="3430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3</a:t>
                      </a:r>
                    </a:p>
                  </p:txBody>
                </p:sp>
                <p:sp>
                  <p:nvSpPr>
                    <p:cNvPr id="617507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3657"/>
                      <a:ext cx="5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17504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740" y="1178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5</a:t>
                    </a:r>
                  </a:p>
                </p:txBody>
              </p:sp>
              <p:sp>
                <p:nvSpPr>
                  <p:cNvPr id="617505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3873" y="1199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4</a:t>
                    </a:r>
                  </a:p>
                </p:txBody>
              </p:sp>
            </p:grpSp>
          </p:grpSp>
        </p:grpSp>
        <p:grpSp>
          <p:nvGrpSpPr>
            <p:cNvPr id="617480" name="Group 80"/>
            <p:cNvGrpSpPr>
              <a:grpSpLocks/>
            </p:cNvGrpSpPr>
            <p:nvPr/>
          </p:nvGrpSpPr>
          <p:grpSpPr bwMode="auto">
            <a:xfrm>
              <a:off x="930" y="1903"/>
              <a:ext cx="1678" cy="1346"/>
              <a:chOff x="930" y="1903"/>
              <a:chExt cx="1678" cy="1346"/>
            </a:xfrm>
          </p:grpSpPr>
          <p:sp>
            <p:nvSpPr>
              <p:cNvPr id="617481" name="Rectangle 81"/>
              <p:cNvSpPr>
                <a:spLocks noChangeArrowheads="1"/>
              </p:cNvSpPr>
              <p:nvPr/>
            </p:nvSpPr>
            <p:spPr bwMode="auto">
              <a:xfrm>
                <a:off x="1701" y="3022"/>
                <a:ext cx="27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(d)</a:t>
                </a:r>
              </a:p>
            </p:txBody>
          </p:sp>
          <p:grpSp>
            <p:nvGrpSpPr>
              <p:cNvPr id="617482" name="Group 82"/>
              <p:cNvGrpSpPr>
                <a:grpSpLocks/>
              </p:cNvGrpSpPr>
              <p:nvPr/>
            </p:nvGrpSpPr>
            <p:grpSpPr bwMode="auto">
              <a:xfrm>
                <a:off x="930" y="1903"/>
                <a:ext cx="1678" cy="1119"/>
                <a:chOff x="930" y="1887"/>
                <a:chExt cx="1678" cy="1119"/>
              </a:xfrm>
            </p:grpSpPr>
            <p:sp>
              <p:nvSpPr>
                <p:cNvPr id="617483" name="Oval 83"/>
                <p:cNvSpPr>
                  <a:spLocks noChangeArrowheads="1"/>
                </p:cNvSpPr>
                <p:nvPr/>
              </p:nvSpPr>
              <p:spPr bwMode="auto">
                <a:xfrm>
                  <a:off x="1687" y="1887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v</a:t>
                  </a:r>
                  <a:r>
                    <a:rPr lang="en-US" altLang="zh-CN" b="1" baseline="-20000"/>
                    <a:t>2</a:t>
                  </a:r>
                </a:p>
              </p:txBody>
            </p:sp>
            <p:grpSp>
              <p:nvGrpSpPr>
                <p:cNvPr id="617484" name="Group 84"/>
                <p:cNvGrpSpPr>
                  <a:grpSpLocks/>
                </p:cNvGrpSpPr>
                <p:nvPr/>
              </p:nvGrpSpPr>
              <p:grpSpPr bwMode="auto">
                <a:xfrm>
                  <a:off x="1519" y="2205"/>
                  <a:ext cx="273" cy="499"/>
                  <a:chOff x="1124" y="2886"/>
                  <a:chExt cx="273" cy="499"/>
                </a:xfrm>
              </p:grpSpPr>
              <p:sp>
                <p:nvSpPr>
                  <p:cNvPr id="617496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124" y="2976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5</a:t>
                    </a:r>
                  </a:p>
                </p:txBody>
              </p:sp>
              <p:sp>
                <p:nvSpPr>
                  <p:cNvPr id="617497" name="Line 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0" y="2886"/>
                    <a:ext cx="137" cy="49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7485" name="Group 87"/>
                <p:cNvGrpSpPr>
                  <a:grpSpLocks/>
                </p:cNvGrpSpPr>
                <p:nvPr/>
              </p:nvGrpSpPr>
              <p:grpSpPr bwMode="auto">
                <a:xfrm>
                  <a:off x="930" y="2177"/>
                  <a:ext cx="1678" cy="829"/>
                  <a:chOff x="3379" y="725"/>
                  <a:chExt cx="1678" cy="829"/>
                </a:xfrm>
              </p:grpSpPr>
              <p:sp>
                <p:nvSpPr>
                  <p:cNvPr id="617486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725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/>
                      <a:t>v</a:t>
                    </a:r>
                    <a:r>
                      <a:rPr lang="en-US" altLang="zh-CN" b="1" baseline="-20000"/>
                      <a:t>1</a:t>
                    </a:r>
                  </a:p>
                </p:txBody>
              </p:sp>
              <p:grpSp>
                <p:nvGrpSpPr>
                  <p:cNvPr id="617487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3605" y="997"/>
                    <a:ext cx="318" cy="318"/>
                    <a:chOff x="793" y="3158"/>
                    <a:chExt cx="318" cy="318"/>
                  </a:xfrm>
                </p:grpSpPr>
                <p:sp>
                  <p:nvSpPr>
                    <p:cNvPr id="617494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" y="3249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4</a:t>
                      </a:r>
                    </a:p>
                  </p:txBody>
                </p:sp>
                <p:sp>
                  <p:nvSpPr>
                    <p:cNvPr id="617495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" y="3158"/>
                      <a:ext cx="272" cy="2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17488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3873" y="1162"/>
                    <a:ext cx="1184" cy="392"/>
                    <a:chOff x="3873" y="1124"/>
                    <a:chExt cx="1184" cy="392"/>
                  </a:xfrm>
                </p:grpSpPr>
                <p:grpSp>
                  <p:nvGrpSpPr>
                    <p:cNvPr id="617489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95" y="1124"/>
                      <a:ext cx="544" cy="227"/>
                      <a:chOff x="1338" y="3430"/>
                      <a:chExt cx="544" cy="227"/>
                    </a:xfrm>
                  </p:grpSpPr>
                  <p:sp>
                    <p:nvSpPr>
                      <p:cNvPr id="617492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65" y="3430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b="1"/>
                          <a:t>3</a:t>
                        </a:r>
                      </a:p>
                    </p:txBody>
                  </p:sp>
                  <p:sp>
                    <p:nvSpPr>
                      <p:cNvPr id="617493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38" y="3657"/>
                        <a:ext cx="54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17490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0" y="1178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5</a:t>
                      </a:r>
                    </a:p>
                  </p:txBody>
                </p:sp>
                <p:sp>
                  <p:nvSpPr>
                    <p:cNvPr id="617491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3" y="1199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b="1"/>
                        <a:t>v</a:t>
                      </a:r>
                      <a:r>
                        <a:rPr lang="en-US" altLang="zh-CN" b="1" baseline="-20000"/>
                        <a:t>4</a:t>
                      </a: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8852480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1" y="190501"/>
            <a:ext cx="11010900" cy="6667499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000" b="1" dirty="0">
                <a:solidFill>
                  <a:schemeClr val="folHlink"/>
                </a:solidFill>
              </a:rPr>
              <a:t>2</a:t>
            </a:r>
            <a:r>
              <a:rPr lang="en-US" altLang="zh-CN" sz="40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算法实现说明</a:t>
            </a:r>
            <a:endParaRPr lang="zh-CN" altLang="en-US" sz="4000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en-US" altLang="zh-CN" b="1" dirty="0" err="1" smtClean="0">
                <a:solidFill>
                  <a:schemeClr val="folHlink"/>
                </a:solidFill>
              </a:rPr>
              <a:t>Kruskal</a:t>
            </a:r>
            <a:r>
              <a:rPr lang="zh-CN" altLang="en-US" b="1" dirty="0" smtClean="0">
                <a:solidFill>
                  <a:schemeClr val="folHlink"/>
                </a:solidFill>
              </a:rPr>
              <a:t>算法实现的关键是</a:t>
            </a:r>
            <a:r>
              <a:rPr lang="zh-CN" altLang="en-US" b="1" dirty="0" smtClean="0"/>
              <a:t>：当一条边加入到</a:t>
            </a:r>
            <a:r>
              <a:rPr lang="en-US" altLang="zh-CN" b="1" dirty="0" smtClean="0"/>
              <a:t>TE</a:t>
            </a:r>
            <a:r>
              <a:rPr lang="zh-CN" altLang="en-US" b="1" dirty="0" smtClean="0"/>
              <a:t>的集合后</a:t>
            </a:r>
            <a:r>
              <a:rPr lang="zh-CN" altLang="en-US" b="1" dirty="0" smtClean="0">
                <a:latin typeface="宋体" panose="02010600030101010101" pitchFamily="2" charset="-122"/>
              </a:rPr>
              <a:t>，如何判断是否构成回路</a:t>
            </a:r>
            <a:r>
              <a:rPr lang="en-US" altLang="zh-CN" b="1" dirty="0" smtClean="0">
                <a:latin typeface="宋体" panose="02010600030101010101" pitchFamily="2" charset="-122"/>
              </a:rPr>
              <a:t>?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    解决</a:t>
            </a:r>
            <a:r>
              <a:rPr lang="zh-CN" altLang="en-US" b="1" dirty="0">
                <a:latin typeface="宋体" panose="02010600030101010101" pitchFamily="2" charset="-122"/>
              </a:rPr>
              <a:t>方法是</a:t>
            </a:r>
            <a:r>
              <a:rPr lang="zh-CN" altLang="en-US" b="1" dirty="0"/>
              <a:t>：定义一个一维数组</a:t>
            </a:r>
            <a:r>
              <a:rPr lang="en-US" altLang="zh-CN" b="1" dirty="0" err="1"/>
              <a:t>Vset</a:t>
            </a:r>
            <a:r>
              <a:rPr lang="en-US" altLang="zh-CN" b="1" dirty="0"/>
              <a:t>[n] </a:t>
            </a:r>
            <a:r>
              <a:rPr lang="zh-CN" altLang="en-US" b="1" dirty="0">
                <a:latin typeface="宋体" panose="02010600030101010101" pitchFamily="2" charset="-122"/>
              </a:rPr>
              <a:t>，存放图</a:t>
            </a:r>
            <a:r>
              <a:rPr lang="en-US" altLang="zh-CN" b="1" dirty="0"/>
              <a:t>T</a:t>
            </a:r>
            <a:r>
              <a:rPr lang="zh-CN" altLang="en-US" b="1" dirty="0">
                <a:latin typeface="宋体" panose="02010600030101010101" pitchFamily="2" charset="-122"/>
              </a:rPr>
              <a:t>中每个顶点所在的连通分量的编号。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初值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Vset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]=</a:t>
            </a:r>
            <a:r>
              <a:rPr lang="en-US" altLang="zh-CN" b="1" dirty="0" err="1" smtClean="0"/>
              <a:t>i</a:t>
            </a:r>
            <a:r>
              <a:rPr lang="zh-CN" altLang="en-US" b="1" dirty="0" smtClean="0">
                <a:latin typeface="宋体" panose="02010600030101010101" pitchFamily="2" charset="-122"/>
              </a:rPr>
              <a:t>，表示每个顶点各自组成一个连通分量，连通分量的编号简单地使用顶点在图中的位置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编号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 smtClean="0">
                <a:latin typeface="宋体" panose="02010600030101010101" pitchFamily="2" charset="-122"/>
              </a:rPr>
              <a:t>当往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中增加一条边</a:t>
            </a:r>
            <a:r>
              <a:rPr lang="en-US" altLang="zh-CN" b="1" dirty="0" smtClean="0"/>
              <a:t>(v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时</a:t>
            </a:r>
            <a:r>
              <a:rPr lang="zh-CN" altLang="en-US" b="1" dirty="0" smtClean="0">
                <a:latin typeface="宋体" panose="02010600030101010101" pitchFamily="2" charset="-122"/>
              </a:rPr>
              <a:t>，先检查</a:t>
            </a:r>
            <a:r>
              <a:rPr lang="en-US" altLang="zh-CN" b="1" dirty="0" err="1" smtClean="0"/>
              <a:t>Vset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Vset</a:t>
            </a:r>
            <a:r>
              <a:rPr lang="en-US" altLang="zh-CN" b="1" dirty="0" smtClean="0"/>
              <a:t>[j]</a:t>
            </a:r>
            <a:r>
              <a:rPr lang="zh-CN" altLang="en-US" b="1" dirty="0" smtClean="0"/>
              <a:t>值：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☆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/>
              <a:t>若</a:t>
            </a:r>
            <a:r>
              <a:rPr lang="en-US" altLang="zh-CN" sz="2400" b="1" u="sng" dirty="0" err="1">
                <a:solidFill>
                  <a:schemeClr val="folHlink"/>
                </a:solidFill>
              </a:rPr>
              <a:t>Vset</a:t>
            </a:r>
            <a:r>
              <a:rPr lang="en-US" altLang="zh-CN" sz="2400" b="1" u="sng" dirty="0">
                <a:solidFill>
                  <a:schemeClr val="folHlink"/>
                </a:solidFill>
              </a:rPr>
              <a:t>[</a:t>
            </a:r>
            <a:r>
              <a:rPr lang="en-US" altLang="zh-CN" sz="2400" b="1" u="sng" dirty="0" err="1">
                <a:solidFill>
                  <a:schemeClr val="folHlink"/>
                </a:solidFill>
              </a:rPr>
              <a:t>i</a:t>
            </a:r>
            <a:r>
              <a:rPr lang="en-US" altLang="zh-CN" sz="2400" b="1" u="sng" dirty="0">
                <a:solidFill>
                  <a:schemeClr val="folHlink"/>
                </a:solidFill>
              </a:rPr>
              <a:t>]=</a:t>
            </a:r>
            <a:r>
              <a:rPr lang="en-US" altLang="zh-CN" sz="2400" b="1" u="sng" dirty="0" err="1">
                <a:solidFill>
                  <a:schemeClr val="folHlink"/>
                </a:solidFill>
              </a:rPr>
              <a:t>Vset</a:t>
            </a:r>
            <a:r>
              <a:rPr lang="en-US" altLang="zh-CN" sz="2400" b="1" u="sng" dirty="0">
                <a:solidFill>
                  <a:schemeClr val="folHlink"/>
                </a:solidFill>
              </a:rPr>
              <a:t>[j]</a:t>
            </a:r>
            <a:r>
              <a:rPr lang="zh-CN" altLang="en-US" sz="2400" b="1" dirty="0">
                <a:latin typeface="宋体" panose="02010600030101010101" pitchFamily="2" charset="-122"/>
              </a:rPr>
              <a:t>：表明</a:t>
            </a:r>
            <a:r>
              <a:rPr lang="en-US" altLang="zh-CN" sz="2400" b="1" dirty="0"/>
              <a:t>v</a:t>
            </a:r>
            <a:r>
              <a:rPr lang="en-US" altLang="zh-CN" sz="2400" b="1" baseline="-18000" dirty="0"/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 err="1"/>
              <a:t>v</a:t>
            </a:r>
            <a:r>
              <a:rPr lang="en-US" altLang="zh-CN" sz="2400" b="1" baseline="-18000" dirty="0" err="1"/>
              <a:t>j</a:t>
            </a:r>
            <a:r>
              <a:rPr lang="zh-CN" altLang="en-US" sz="2400" b="1" dirty="0"/>
              <a:t>处在同一个连通分量中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加入此边会形成回路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☆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/>
              <a:t>若</a:t>
            </a:r>
            <a:r>
              <a:rPr lang="en-US" altLang="zh-CN" sz="2400" b="1" u="sng" dirty="0" err="1" smtClean="0">
                <a:solidFill>
                  <a:schemeClr val="folHlink"/>
                </a:solidFill>
              </a:rPr>
              <a:t>Vset</a:t>
            </a:r>
            <a:r>
              <a:rPr lang="en-US" altLang="zh-CN" sz="2400" b="1" u="sng" dirty="0" smtClean="0">
                <a:solidFill>
                  <a:schemeClr val="folHlink"/>
                </a:solidFill>
              </a:rPr>
              <a:t>[</a:t>
            </a:r>
            <a:r>
              <a:rPr lang="en-US" altLang="zh-CN" sz="2400" b="1" u="sng" dirty="0" err="1" smtClean="0">
                <a:solidFill>
                  <a:schemeClr val="folHlink"/>
                </a:solidFill>
              </a:rPr>
              <a:t>i</a:t>
            </a:r>
            <a:r>
              <a:rPr lang="en-US" altLang="zh-CN" sz="2400" b="1" u="sng" dirty="0" smtClean="0">
                <a:solidFill>
                  <a:schemeClr val="folHlink"/>
                </a:solidFill>
              </a:rPr>
              <a:t>]</a:t>
            </a:r>
            <a:r>
              <a:rPr lang="en-US" altLang="zh-CN" sz="2400" b="1" u="sng" dirty="0" smtClean="0">
                <a:solidFill>
                  <a:schemeClr val="folHlink"/>
                </a:solidFill>
                <a:ea typeface="Arial Unicode MS" pitchFamily="34" charset="-122"/>
              </a:rPr>
              <a:t>≠</a:t>
            </a:r>
            <a:r>
              <a:rPr lang="en-US" altLang="zh-CN" sz="2400" b="1" u="sng" dirty="0" err="1" smtClean="0">
                <a:solidFill>
                  <a:schemeClr val="folHlink"/>
                </a:solidFill>
              </a:rPr>
              <a:t>Vset</a:t>
            </a:r>
            <a:r>
              <a:rPr lang="en-US" altLang="zh-CN" sz="2400" b="1" u="sng" dirty="0" smtClean="0">
                <a:solidFill>
                  <a:schemeClr val="folHlink"/>
                </a:solidFill>
              </a:rPr>
              <a:t>[j]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，则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加入此边不会形成回路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，将此边加入到生成树的边集中。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加入一条新边后，将两个不同的连通分量合并</a:t>
            </a:r>
            <a:r>
              <a:rPr lang="zh-CN" altLang="en-US" b="1" dirty="0" smtClean="0"/>
              <a:t>：将一个</a:t>
            </a:r>
            <a:r>
              <a:rPr lang="zh-CN" altLang="en-US" b="1" dirty="0" smtClean="0">
                <a:latin typeface="宋体" panose="02010600030101010101" pitchFamily="2" charset="-122"/>
              </a:rPr>
              <a:t>连通分量的编号换成另</a:t>
            </a:r>
            <a:r>
              <a:rPr lang="zh-CN" altLang="en-US" b="1" dirty="0" smtClean="0"/>
              <a:t>一个</a:t>
            </a:r>
            <a:r>
              <a:rPr lang="zh-CN" altLang="en-US" b="1" dirty="0" smtClean="0">
                <a:latin typeface="宋体" panose="02010600030101010101" pitchFamily="2" charset="-122"/>
              </a:rPr>
              <a:t>连通分量的编号。</a:t>
            </a:r>
          </a:p>
          <a:p>
            <a:pPr marL="723900" lvl="2" indent="0">
              <a:lnSpc>
                <a:spcPct val="110000"/>
              </a:lnSpc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6815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9650" y="228601"/>
            <a:ext cx="10286999" cy="6513513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参考算法 描述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 dirty="0" err="1"/>
              <a:t>MSTEdge</a:t>
            </a:r>
            <a:r>
              <a:rPr lang="en-US" altLang="zh-CN" b="1" dirty="0"/>
              <a:t> *</a:t>
            </a:r>
            <a:r>
              <a:rPr lang="en-US" altLang="zh-CN" b="1" dirty="0" err="1"/>
              <a:t>Kruskal_MST</a:t>
            </a:r>
            <a:r>
              <a:rPr lang="en-US" altLang="zh-CN" b="1" dirty="0"/>
              <a:t>(</a:t>
            </a:r>
            <a:r>
              <a:rPr lang="en-US" altLang="zh-CN" b="1" dirty="0" err="1"/>
              <a:t>ELGraph</a:t>
            </a:r>
            <a:r>
              <a:rPr lang="en-US" altLang="zh-CN" b="1" dirty="0"/>
              <a:t> *G)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 dirty="0"/>
              <a:t>      </a:t>
            </a:r>
            <a:r>
              <a:rPr lang="en-US" altLang="zh-CN" sz="2400" b="1" dirty="0"/>
              <a:t>/*   </a:t>
            </a:r>
            <a:r>
              <a:rPr lang="zh-CN" altLang="en-US" sz="2400" b="1" dirty="0"/>
              <a:t>用</a:t>
            </a:r>
            <a:r>
              <a:rPr lang="en-US" altLang="zh-CN" sz="2400" b="1" dirty="0" err="1"/>
              <a:t>Kruskal</a:t>
            </a:r>
            <a:r>
              <a:rPr lang="zh-CN" altLang="en-US" sz="2400" b="1" dirty="0"/>
              <a:t>算法构造图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的最小生成树   *</a:t>
            </a:r>
            <a:r>
              <a:rPr lang="en-US" altLang="zh-CN" sz="2400" b="1" dirty="0"/>
              <a:t>/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 dirty="0" smtClean="0"/>
              <a:t>{  </a:t>
            </a:r>
            <a:r>
              <a:rPr lang="en-US" altLang="zh-CN" b="1" dirty="0" err="1" smtClean="0"/>
              <a:t>MSTEdge</a:t>
            </a:r>
            <a:r>
              <a:rPr lang="en-US" altLang="zh-CN" b="1" dirty="0" smtClean="0"/>
              <a:t> TE[] ; 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 j, k, v, s1, s2, </a:t>
            </a:r>
            <a:r>
              <a:rPr lang="en-US" altLang="zh-CN" sz="2800" b="1" dirty="0" err="1"/>
              <a:t>Vset</a:t>
            </a:r>
            <a:r>
              <a:rPr lang="en-US" altLang="zh-CN" sz="2800" b="1" dirty="0"/>
              <a:t>[] 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 dirty="0" err="1"/>
              <a:t>WeightType</a:t>
            </a:r>
            <a:r>
              <a:rPr lang="en-US" altLang="zh-CN" sz="2800" b="1" dirty="0"/>
              <a:t>  w ;</a:t>
            </a:r>
          </a:p>
          <a:p>
            <a:pPr marL="723900" lvl="2" indent="0">
              <a:spcAft>
                <a:spcPct val="20000"/>
              </a:spcAft>
              <a:buNone/>
            </a:pPr>
            <a:r>
              <a:rPr lang="en-US" altLang="zh-CN" sz="2800" b="1" dirty="0" err="1"/>
              <a:t>Vset</a:t>
            </a:r>
            <a:r>
              <a:rPr lang="en-US" altLang="zh-CN" sz="2800" b="1" dirty="0"/>
              <a:t>=(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*)</a:t>
            </a:r>
            <a:r>
              <a:rPr lang="en-US" altLang="zh-CN" sz="2800" b="1" dirty="0" err="1"/>
              <a:t>malloc</a:t>
            </a:r>
            <a:r>
              <a:rPr lang="en-US" altLang="zh-CN" sz="2800" b="1" dirty="0"/>
              <a:t>(G-&gt;</a:t>
            </a:r>
            <a:r>
              <a:rPr lang="en-US" altLang="zh-CN" sz="2800" b="1" dirty="0" err="1"/>
              <a:t>vexnum</a:t>
            </a:r>
            <a:r>
              <a:rPr lang="en-US" altLang="zh-CN" sz="2800" b="1" dirty="0"/>
              <a:t>*</a:t>
            </a:r>
            <a:r>
              <a:rPr lang="en-US" altLang="zh-CN" sz="2800" b="1" dirty="0" err="1"/>
              <a:t>sizeof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)) </a:t>
            </a:r>
            <a:r>
              <a:rPr lang="en-US" altLang="zh-CN" sz="2800" b="1" dirty="0" smtClean="0"/>
              <a:t>;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800" b="1" dirty="0" smtClean="0"/>
              <a:t>for (j=0; j&lt;G-&gt;</a:t>
            </a:r>
            <a:r>
              <a:rPr lang="en-US" altLang="zh-CN" sz="2800" b="1" dirty="0" err="1" smtClean="0"/>
              <a:t>vexnum</a:t>
            </a:r>
            <a:r>
              <a:rPr lang="en-US" altLang="zh-CN" sz="2800" b="1" dirty="0" smtClean="0"/>
              <a:t>; </a:t>
            </a:r>
            <a:r>
              <a:rPr lang="en-US" altLang="zh-CN" sz="2800" b="1" dirty="0" err="1" smtClean="0"/>
              <a:t>j++</a:t>
            </a:r>
            <a:r>
              <a:rPr lang="en-US" altLang="zh-CN" sz="2800" b="1" dirty="0" smtClean="0"/>
              <a:t>)</a:t>
            </a:r>
          </a:p>
          <a:p>
            <a:pPr lvl="3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800" b="1" dirty="0" err="1" smtClean="0"/>
              <a:t>Vset</a:t>
            </a:r>
            <a:r>
              <a:rPr lang="en-US" altLang="zh-CN" sz="2800" b="1" dirty="0" smtClean="0"/>
              <a:t>[j]=j  ;     </a:t>
            </a:r>
            <a:r>
              <a:rPr lang="en-US" altLang="zh-CN" b="1" dirty="0" smtClean="0"/>
              <a:t>/*   </a:t>
            </a:r>
            <a:r>
              <a:rPr lang="zh-CN" altLang="en-US" b="1" dirty="0" smtClean="0"/>
              <a:t>初始化数组</a:t>
            </a:r>
            <a:r>
              <a:rPr lang="en-US" altLang="zh-CN" sz="2800" b="1" dirty="0" err="1" smtClean="0"/>
              <a:t>Vset</a:t>
            </a:r>
            <a:r>
              <a:rPr lang="en-US" altLang="zh-CN" b="1" dirty="0" smtClean="0"/>
              <a:t>[n]  */</a:t>
            </a:r>
            <a:r>
              <a:rPr lang="en-US" altLang="zh-CN" sz="2800" b="1" dirty="0" smtClean="0"/>
              <a:t> 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800" b="1" dirty="0" smtClean="0"/>
              <a:t>sort(G-&gt;</a:t>
            </a:r>
            <a:r>
              <a:rPr lang="en-US" altLang="zh-CN" sz="2800" b="1" dirty="0" err="1" smtClean="0"/>
              <a:t>edgelist</a:t>
            </a:r>
            <a:r>
              <a:rPr lang="en-US" altLang="zh-CN" sz="2800" b="1" dirty="0" smtClean="0"/>
              <a:t>) ;   </a:t>
            </a:r>
            <a:r>
              <a:rPr lang="en-US" altLang="zh-CN" b="1" dirty="0" smtClean="0"/>
              <a:t>/*   </a:t>
            </a:r>
            <a:r>
              <a:rPr lang="zh-CN" altLang="en-US" b="1" dirty="0" smtClean="0"/>
              <a:t>对表按权值从小到大排序  *</a:t>
            </a:r>
            <a:r>
              <a:rPr lang="en-US" altLang="zh-CN" b="1" dirty="0" smtClean="0"/>
              <a:t>/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800" b="1" dirty="0" smtClean="0"/>
              <a:t>j=0 ; k=0 ;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800" b="1" dirty="0" smtClean="0"/>
              <a:t>while (k&lt;G-&gt;vexnum-1&amp;&amp;j&lt; G-&gt;</a:t>
            </a:r>
            <a:r>
              <a:rPr lang="en-US" altLang="zh-CN" sz="2800" b="1" dirty="0" err="1" smtClean="0"/>
              <a:t>edgenum</a:t>
            </a:r>
            <a:r>
              <a:rPr lang="en-US" altLang="zh-CN" sz="2800" b="1" dirty="0" smtClean="0"/>
              <a:t>)</a:t>
            </a:r>
          </a:p>
          <a:p>
            <a:pPr lvl="3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800" b="1" dirty="0" smtClean="0"/>
              <a:t>{  s1=</a:t>
            </a:r>
            <a:r>
              <a:rPr lang="en-US" altLang="zh-CN" sz="2800" b="1" dirty="0" err="1" smtClean="0"/>
              <a:t>Vset</a:t>
            </a:r>
            <a:r>
              <a:rPr lang="en-US" altLang="zh-CN" sz="2800" b="1" dirty="0" smtClean="0"/>
              <a:t>[G-&gt;</a:t>
            </a:r>
            <a:r>
              <a:rPr lang="en-US" altLang="zh-CN" sz="2800" b="1" dirty="0" err="1" smtClean="0"/>
              <a:t>edgelist</a:t>
            </a:r>
            <a:r>
              <a:rPr lang="en-US" altLang="zh-CN" sz="2800" b="1" dirty="0" smtClean="0"/>
              <a:t>[j].vex1] ;</a:t>
            </a:r>
          </a:p>
          <a:p>
            <a:pPr lvl="4">
              <a:lnSpc>
                <a:spcPct val="110000"/>
              </a:lnSpc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800" b="1" dirty="0" smtClean="0"/>
              <a:t>s2=</a:t>
            </a:r>
            <a:r>
              <a:rPr lang="en-US" altLang="zh-CN" sz="2800" b="1" dirty="0" err="1" smtClean="0"/>
              <a:t>Vset</a:t>
            </a:r>
            <a:r>
              <a:rPr lang="en-US" altLang="zh-CN" sz="2800" b="1" dirty="0" smtClean="0"/>
              <a:t>[G-&gt;</a:t>
            </a:r>
            <a:r>
              <a:rPr lang="en-US" altLang="zh-CN" sz="2800" b="1" dirty="0" err="1" smtClean="0"/>
              <a:t>edgelist</a:t>
            </a:r>
            <a:r>
              <a:rPr lang="en-US" altLang="zh-CN" sz="2800" b="1" dirty="0" smtClean="0"/>
              <a:t>[j].vex2] ;</a:t>
            </a:r>
          </a:p>
        </p:txBody>
      </p:sp>
    </p:spTree>
    <p:extLst>
      <p:ext uri="{BB962C8B-B14F-4D97-AF65-F5344CB8AC3E}">
        <p14:creationId xmlns:p14="http://schemas.microsoft.com/office/powerpoint/2010/main" val="35819183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762000" y="76200"/>
            <a:ext cx="107822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 smtClean="0"/>
              <a:t>/*  </a:t>
            </a:r>
            <a:r>
              <a:rPr lang="zh-CN" altLang="en-US" b="1" dirty="0" smtClean="0"/>
              <a:t>若边的两个顶点的连通分量编号不同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边加入到</a:t>
            </a:r>
            <a:r>
              <a:rPr lang="en-US" altLang="zh-CN" b="1" dirty="0" smtClean="0"/>
              <a:t>TE</a:t>
            </a:r>
            <a:r>
              <a:rPr lang="zh-CN" altLang="en-US" b="1" dirty="0" smtClean="0"/>
              <a:t>中  *</a:t>
            </a:r>
            <a:r>
              <a:rPr lang="en-US" altLang="zh-CN" b="1" dirty="0" smtClean="0"/>
              <a:t>/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 smtClean="0"/>
              <a:t>if  (s1!=s2)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 smtClean="0"/>
              <a:t>    {  TE[k].vex1=G-&gt;</a:t>
            </a:r>
            <a:r>
              <a:rPr lang="en-US" altLang="zh-CN" sz="2800" b="1" dirty="0" err="1" smtClean="0"/>
              <a:t>edgelist</a:t>
            </a:r>
            <a:r>
              <a:rPr lang="en-US" altLang="zh-CN" sz="2800" b="1" dirty="0" smtClean="0"/>
              <a:t>[j].vex1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 smtClean="0"/>
              <a:t>        TE[k].vex2=G-&gt;</a:t>
            </a:r>
            <a:r>
              <a:rPr lang="en-US" altLang="zh-CN" sz="2800" b="1" dirty="0" err="1" smtClean="0"/>
              <a:t>edgelist</a:t>
            </a:r>
            <a:r>
              <a:rPr lang="en-US" altLang="zh-CN" sz="2800" b="1" dirty="0" smtClean="0"/>
              <a:t>[j].vex2 ;</a:t>
            </a:r>
          </a:p>
          <a:p>
            <a:pPr lvl="4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dirty="0" smtClean="0"/>
              <a:t>        TE[k].weight=G-&gt;</a:t>
            </a:r>
            <a:r>
              <a:rPr lang="en-US" altLang="zh-CN" sz="2800" b="1" dirty="0" err="1" smtClean="0"/>
              <a:t>edgelist</a:t>
            </a:r>
            <a:r>
              <a:rPr lang="en-US" altLang="zh-CN" sz="2800" b="1" dirty="0" smtClean="0"/>
              <a:t>[j].weight ;  </a:t>
            </a:r>
          </a:p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 smtClean="0"/>
              <a:t>        </a:t>
            </a:r>
            <a:r>
              <a:rPr lang="en-US" altLang="zh-CN" sz="2800" b="1" dirty="0" smtClean="0"/>
              <a:t>k++ ;</a:t>
            </a:r>
          </a:p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smtClean="0"/>
              <a:t>        for (v=0; v&lt;G-&gt;</a:t>
            </a:r>
            <a:r>
              <a:rPr lang="en-US" altLang="zh-CN" sz="2800" b="1" dirty="0" err="1" smtClean="0"/>
              <a:t>vexnum</a:t>
            </a:r>
            <a:r>
              <a:rPr lang="en-US" altLang="zh-CN" sz="2800" b="1" dirty="0" smtClean="0"/>
              <a:t>; v++)</a:t>
            </a:r>
          </a:p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smtClean="0"/>
              <a:t>             if  (</a:t>
            </a:r>
            <a:r>
              <a:rPr lang="en-US" altLang="zh-CN" sz="2800" b="1" dirty="0" err="1" smtClean="0"/>
              <a:t>Vset</a:t>
            </a:r>
            <a:r>
              <a:rPr lang="en-US" altLang="zh-CN" sz="2800" b="1" dirty="0" smtClean="0"/>
              <a:t>[v]==s2)  </a:t>
            </a:r>
            <a:r>
              <a:rPr lang="en-US" altLang="zh-CN" sz="2800" b="1" dirty="0" err="1" smtClean="0"/>
              <a:t>Vset</a:t>
            </a:r>
            <a:r>
              <a:rPr lang="en-US" altLang="zh-CN" sz="2800" b="1" dirty="0" smtClean="0"/>
              <a:t>[v]=s1 ;</a:t>
            </a:r>
          </a:p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smtClean="0"/>
              <a:t>     }</a:t>
            </a:r>
          </a:p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j++</a:t>
            </a:r>
            <a:r>
              <a:rPr lang="en-US" altLang="zh-CN" sz="2800" b="1" dirty="0" smtClean="0"/>
              <a:t> ;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smtClean="0"/>
              <a:t>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smtClean="0"/>
              <a:t>free(</a:t>
            </a:r>
            <a:r>
              <a:rPr lang="en-US" altLang="zh-CN" sz="2800" b="1" dirty="0" err="1" smtClean="0"/>
              <a:t>Vset</a:t>
            </a:r>
            <a:r>
              <a:rPr lang="en-US" altLang="zh-CN" sz="2800" b="1" dirty="0" smtClean="0"/>
              <a:t>) ;  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smtClean="0"/>
              <a:t>return(TE) 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 dirty="0" smtClean="0"/>
              <a:t>}     </a:t>
            </a:r>
            <a:r>
              <a:rPr lang="en-US" altLang="zh-CN" b="1" dirty="0" smtClean="0"/>
              <a:t>/*   </a:t>
            </a:r>
            <a:r>
              <a:rPr lang="zh-CN" altLang="en-US" b="1" dirty="0" smtClean="0"/>
              <a:t>求最小生成树的</a:t>
            </a:r>
            <a:r>
              <a:rPr lang="en-US" altLang="zh-CN" b="1" dirty="0" err="1" smtClean="0"/>
              <a:t>Kruskal</a:t>
            </a:r>
            <a:r>
              <a:rPr lang="zh-CN" altLang="en-US" b="1" dirty="0" smtClean="0"/>
              <a:t>算法   *</a:t>
            </a:r>
            <a:r>
              <a:rPr lang="en-US" altLang="zh-CN" b="1" dirty="0" smtClean="0"/>
              <a:t>/</a:t>
            </a:r>
            <a:r>
              <a:rPr lang="en-US" altLang="zh-CN" sz="2800" b="1" dirty="0" smtClean="0"/>
              <a:t>       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4332684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ChangeArrowheads="1"/>
          </p:cNvSpPr>
          <p:nvPr/>
        </p:nvSpPr>
        <p:spPr bwMode="auto">
          <a:xfrm>
            <a:off x="895350" y="1041401"/>
            <a:ext cx="10896599" cy="5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4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051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62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19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76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339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 err="1" smtClean="0">
                <a:solidFill>
                  <a:schemeClr val="folHlink"/>
                </a:solidFill>
              </a:rPr>
              <a:t>Kruskal</a:t>
            </a:r>
            <a:r>
              <a:rPr lang="zh-CN" altLang="en-US" sz="3200" b="1" dirty="0" smtClean="0">
                <a:solidFill>
                  <a:schemeClr val="folHlink"/>
                </a:solidFill>
              </a:rPr>
              <a:t>算法分析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</a:t>
            </a:r>
            <a:r>
              <a:rPr lang="zh-CN" altLang="en-US" sz="2800" b="1" dirty="0" smtClean="0"/>
              <a:t>设</a:t>
            </a:r>
            <a:r>
              <a:rPr lang="zh-CN" altLang="en-US" sz="2800" b="1" dirty="0"/>
              <a:t>带权连通图有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个顶点，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条边，则算法的主要执行是：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en-US" altLang="zh-CN" sz="2800" b="1" dirty="0" err="1"/>
              <a:t>Vset</a:t>
            </a:r>
            <a:r>
              <a:rPr lang="zh-CN" altLang="en-US" sz="2800" b="1" dirty="0">
                <a:latin typeface="宋体" panose="02010600030101010101" pitchFamily="2" charset="-122"/>
              </a:rPr>
              <a:t>数组初始化</a:t>
            </a:r>
            <a:r>
              <a:rPr lang="zh-CN" altLang="en-US" sz="2800" b="1" dirty="0"/>
              <a:t>：时间复杂度是</a:t>
            </a:r>
            <a:r>
              <a:rPr lang="en-US" altLang="zh-CN" sz="2800" b="1" dirty="0"/>
              <a:t>O(n) 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◆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边表按权值排序</a:t>
            </a:r>
            <a:r>
              <a:rPr lang="zh-CN" altLang="en-US" sz="2800" b="1" dirty="0"/>
              <a:t>：若采用堆排序或快速排序</a:t>
            </a:r>
            <a:r>
              <a:rPr lang="zh-CN" altLang="en-US" sz="2800" b="1" dirty="0" smtClean="0"/>
              <a:t>， </a:t>
            </a:r>
            <a:endParaRPr lang="en-US" altLang="zh-CN" sz="2800" b="1" dirty="0" smtClean="0"/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算法的时间</a:t>
            </a:r>
            <a:r>
              <a:rPr lang="zh-CN" altLang="en-US" sz="2800" b="1" dirty="0"/>
              <a:t>复杂度是</a:t>
            </a:r>
            <a:r>
              <a:rPr lang="en-US" altLang="zh-CN" sz="2800" b="1" dirty="0"/>
              <a:t>O(</a:t>
            </a:r>
            <a:r>
              <a:rPr lang="en-US" altLang="zh-CN" sz="2800" b="1" dirty="0" err="1"/>
              <a:t>e㏒e</a:t>
            </a:r>
            <a:r>
              <a:rPr lang="en-US" altLang="zh-CN" sz="2800" b="1" dirty="0"/>
              <a:t>)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◆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while</a:t>
            </a:r>
            <a:r>
              <a:rPr lang="zh-CN" altLang="en-US" sz="2800" b="1" dirty="0"/>
              <a:t>循环：最大执行频度是</a:t>
            </a:r>
            <a:r>
              <a:rPr lang="en-US" altLang="zh-CN" sz="2800" b="1" dirty="0"/>
              <a:t>O(n)</a:t>
            </a:r>
            <a:r>
              <a:rPr lang="zh-CN" altLang="en-US" sz="2800" b="1" dirty="0"/>
              <a:t>，其中包含修改</a:t>
            </a:r>
            <a:r>
              <a:rPr lang="en-US" altLang="zh-CN" sz="2800" b="1" dirty="0" err="1"/>
              <a:t>Vset</a:t>
            </a:r>
            <a:r>
              <a:rPr lang="zh-CN" altLang="en-US" sz="2800" b="1" dirty="0"/>
              <a:t>数组，共执行</a:t>
            </a:r>
            <a:r>
              <a:rPr lang="en-US" altLang="zh-CN" sz="2800" b="1" dirty="0"/>
              <a:t>n-1</a:t>
            </a:r>
            <a:r>
              <a:rPr lang="zh-CN" altLang="en-US" sz="2800" b="1" dirty="0"/>
              <a:t>次，时间复杂度是</a:t>
            </a:r>
            <a:r>
              <a:rPr lang="en-US" altLang="zh-CN" sz="2800" b="1" dirty="0"/>
              <a:t>O(n</a:t>
            </a:r>
            <a:r>
              <a:rPr lang="en-US" altLang="zh-CN" sz="2800" b="1" baseline="20000" dirty="0"/>
              <a:t>2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/>
              <a:t>         整个算法的时间复杂度是</a:t>
            </a:r>
            <a:r>
              <a:rPr lang="en-US" altLang="zh-CN" sz="2800" b="1" dirty="0"/>
              <a:t>O(e㏒e+n</a:t>
            </a:r>
            <a:r>
              <a:rPr lang="en-US" altLang="zh-CN" sz="2800" b="1" baseline="22000" dirty="0"/>
              <a:t>2</a:t>
            </a:r>
            <a:r>
              <a:rPr lang="en-US" altLang="zh-CN" sz="2800" b="1" dirty="0"/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62319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>
                <a:latin typeface="Times New Roman" panose="02020603050405020304" pitchFamily="18" charset="0"/>
              </a:rPr>
              <a:t>7.6</a:t>
            </a:r>
            <a:r>
              <a:rPr lang="en-US" altLang="zh-CN" sz="5400" b="1"/>
              <a:t>  </a:t>
            </a:r>
            <a:r>
              <a:rPr lang="zh-CN" altLang="en-US" sz="5400" b="1">
                <a:ea typeface="楷体_GB2312" pitchFamily="49" charset="-122"/>
              </a:rPr>
              <a:t>有向无环图及其应用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98550"/>
            <a:ext cx="11258550" cy="51657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有向无环图</a:t>
            </a:r>
            <a:r>
              <a:rPr lang="en-US" altLang="zh-CN" b="1" dirty="0" smtClean="0"/>
              <a:t>(Directed </a:t>
            </a:r>
            <a:r>
              <a:rPr lang="en-US" altLang="zh-CN" b="1" dirty="0" err="1" smtClean="0"/>
              <a:t>Acycling</a:t>
            </a:r>
            <a:r>
              <a:rPr lang="en-US" altLang="zh-CN" b="1" dirty="0" smtClean="0"/>
              <a:t> Graph)</a:t>
            </a:r>
            <a:r>
              <a:rPr lang="zh-CN" altLang="en-US" b="1" dirty="0" smtClean="0">
                <a:latin typeface="宋体" panose="02010600030101010101" pitchFamily="2" charset="-122"/>
              </a:rPr>
              <a:t>：图</a:t>
            </a:r>
            <a:r>
              <a:rPr lang="zh-CN" altLang="en-US" b="1" dirty="0">
                <a:latin typeface="宋体" panose="02010600030101010101" pitchFamily="2" charset="-122"/>
              </a:rPr>
              <a:t>中没有回路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环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的有向图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有向无环图</a:t>
            </a:r>
            <a:r>
              <a:rPr lang="zh-CN" altLang="en-US" b="1" dirty="0" smtClean="0">
                <a:latin typeface="宋体" panose="02010600030101010101" pitchFamily="2" charset="-122"/>
              </a:rPr>
              <a:t>用于</a:t>
            </a:r>
            <a:r>
              <a:rPr lang="zh-CN" altLang="en-US" b="1" dirty="0">
                <a:latin typeface="宋体" panose="02010600030101010101" pitchFamily="2" charset="-122"/>
              </a:rPr>
              <a:t>研究工程项目的工序问题</a:t>
            </a:r>
            <a:r>
              <a:rPr lang="zh-CN" altLang="en-US" b="1" dirty="0"/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工程时间进度问题等。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一个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工程</a:t>
            </a:r>
            <a:r>
              <a:rPr lang="en-US" altLang="zh-CN" b="1" dirty="0"/>
              <a:t>(project)</a:t>
            </a:r>
            <a:r>
              <a:rPr lang="zh-CN" altLang="en-US" b="1" dirty="0"/>
              <a:t>都可分为若干个称为</a:t>
            </a:r>
            <a:r>
              <a:rPr lang="zh-CN" altLang="en-US" b="1" dirty="0">
                <a:solidFill>
                  <a:schemeClr val="folHlink"/>
                </a:solidFill>
              </a:rPr>
              <a:t>活动</a:t>
            </a:r>
            <a:r>
              <a:rPr lang="en-US" altLang="zh-CN" b="1" dirty="0"/>
              <a:t>(active)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子工程</a:t>
            </a:r>
            <a:r>
              <a:rPr lang="en-US" altLang="zh-CN" b="1" dirty="0">
                <a:solidFill>
                  <a:schemeClr val="folHlink"/>
                </a:solidFill>
              </a:rPr>
              <a:t>(</a:t>
            </a:r>
            <a:r>
              <a:rPr lang="zh-CN" altLang="en-US" b="1" dirty="0">
                <a:solidFill>
                  <a:schemeClr val="folHlink"/>
                </a:solidFill>
              </a:rPr>
              <a:t>或工序</a:t>
            </a:r>
            <a:r>
              <a:rPr lang="en-US" altLang="zh-CN" b="1" dirty="0">
                <a:solidFill>
                  <a:schemeClr val="folHlink"/>
                </a:solidFill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/>
              <a:t>各个子工程受到一定的条件约束</a:t>
            </a:r>
            <a:r>
              <a:rPr lang="zh-CN" altLang="en-US" b="1" dirty="0">
                <a:latin typeface="宋体" panose="02010600030101010101" pitchFamily="2" charset="-122"/>
              </a:rPr>
              <a:t>：某个子工程必须开始于另一个子工程完成之后；整个工程有一个开始点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起点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和一个终点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最被关心的问题</a:t>
            </a:r>
            <a:r>
              <a:rPr lang="zh-CN" altLang="en-US" b="1" dirty="0" smtClean="0">
                <a:latin typeface="宋体" panose="02010600030101010101" pitchFamily="2" charset="-122"/>
              </a:rPr>
              <a:t>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 smtClean="0"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工程能否顺利完成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?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影响工程的关键活动是什么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?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en-US" altLang="zh-CN" sz="2800" b="1" dirty="0" smtClean="0"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估算整个工程完成所必须的最短时间是多少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5353049"/>
            <a:ext cx="11258550" cy="1365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  对工程的活动进行抽象描述，以图中顶点表示活动，有向边表示活动之间的顺序关系，该有向图称为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顶点表示活动的网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folHlink"/>
                </a:solidFill>
              </a:rPr>
              <a:t>A</a:t>
            </a:r>
            <a:r>
              <a:rPr lang="en-US" altLang="zh-CN" b="1" dirty="0" smtClean="0">
                <a:solidFill>
                  <a:schemeClr val="accent1"/>
                </a:solidFill>
              </a:rPr>
              <a:t>ctivity </a:t>
            </a:r>
            <a:r>
              <a:rPr lang="en-US" altLang="zh-CN" b="1" dirty="0" smtClean="0">
                <a:solidFill>
                  <a:schemeClr val="folHlink"/>
                </a:solidFill>
              </a:rPr>
              <a:t>O</a:t>
            </a:r>
            <a:r>
              <a:rPr lang="en-US" altLang="zh-CN" b="1" dirty="0" smtClean="0">
                <a:solidFill>
                  <a:schemeClr val="accent1"/>
                </a:solidFill>
              </a:rPr>
              <a:t>n </a:t>
            </a:r>
            <a:r>
              <a:rPr lang="en-US" altLang="zh-CN" b="1" dirty="0" smtClean="0">
                <a:solidFill>
                  <a:schemeClr val="folHlink"/>
                </a:solidFill>
              </a:rPr>
              <a:t>V</a:t>
            </a:r>
            <a:r>
              <a:rPr lang="en-US" altLang="zh-CN" b="1" dirty="0" smtClean="0">
                <a:solidFill>
                  <a:schemeClr val="accent1"/>
                </a:solidFill>
              </a:rPr>
              <a:t>ertex Network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solidFill>
                  <a:schemeClr val="folHlink"/>
                </a:solidFill>
              </a:rPr>
              <a:t>AOV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网</a:t>
            </a:r>
            <a:r>
              <a:rPr lang="en-US" altLang="zh-CN" b="1" dirty="0" smtClean="0"/>
              <a:t>) 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7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629" y="379140"/>
            <a:ext cx="11641873" cy="60026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路径</a:t>
            </a:r>
            <a:r>
              <a:rPr lang="en-US" altLang="zh-CN" b="1" dirty="0" smtClean="0">
                <a:solidFill>
                  <a:schemeClr val="folHlink"/>
                </a:solidFill>
              </a:rPr>
              <a:t>(Path)</a:t>
            </a:r>
            <a:r>
              <a:rPr lang="zh-CN" altLang="en-US" b="1" dirty="0" smtClean="0">
                <a:solidFill>
                  <a:schemeClr val="folHlink"/>
                </a:solidFill>
              </a:rPr>
              <a:t>、路径长度、回路</a:t>
            </a:r>
            <a:r>
              <a:rPr lang="en-US" altLang="zh-CN" b="1" dirty="0" smtClean="0"/>
              <a:t>(Cycle) </a:t>
            </a:r>
            <a:r>
              <a:rPr lang="zh-CN" altLang="en-US" b="1" dirty="0" smtClean="0"/>
              <a:t>：对无向图</a:t>
            </a:r>
            <a:r>
              <a:rPr lang="en-US" altLang="zh-CN" b="1" dirty="0" smtClean="0"/>
              <a:t>G=(V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E)</a:t>
            </a:r>
            <a:r>
              <a:rPr lang="zh-CN" altLang="en-US" b="1" dirty="0" smtClean="0"/>
              <a:t>，若从顶点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经过若干条边能到达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zh-CN" altLang="en-US" b="1" dirty="0" smtClean="0"/>
              <a:t>，称顶点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zh-CN" altLang="en-US" b="1" dirty="0" smtClean="0"/>
              <a:t>是</a:t>
            </a:r>
            <a:r>
              <a:rPr lang="zh-CN" altLang="en-US" b="1" dirty="0" smtClean="0">
                <a:solidFill>
                  <a:schemeClr val="accent1"/>
                </a:solidFill>
              </a:rPr>
              <a:t>连通</a:t>
            </a:r>
            <a:r>
              <a:rPr lang="zh-CN" altLang="en-US" b="1" dirty="0" smtClean="0"/>
              <a:t>的，又称顶点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到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zh-CN" altLang="en-US" b="1" dirty="0" smtClean="0"/>
              <a:t>有</a:t>
            </a:r>
            <a:r>
              <a:rPr lang="zh-CN" altLang="en-US" b="1" dirty="0" smtClean="0">
                <a:solidFill>
                  <a:schemeClr val="folHlink"/>
                </a:solidFill>
              </a:rPr>
              <a:t>路径</a:t>
            </a:r>
            <a:r>
              <a:rPr lang="zh-CN" altLang="en-US" b="1" dirty="0" smtClean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/>
              <a:t>       对有向图</a:t>
            </a:r>
            <a:r>
              <a:rPr lang="en-US" altLang="zh-CN" b="1" dirty="0" smtClean="0"/>
              <a:t>G=(V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E)</a:t>
            </a:r>
            <a:r>
              <a:rPr lang="zh-CN" altLang="en-US" b="1" dirty="0" smtClean="0"/>
              <a:t>，从顶点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到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zh-CN" altLang="en-US" b="1" dirty="0" smtClean="0"/>
              <a:t>有</a:t>
            </a:r>
            <a:r>
              <a:rPr lang="zh-CN" altLang="en-US" b="1" dirty="0" smtClean="0">
                <a:solidFill>
                  <a:schemeClr val="folHlink"/>
                </a:solidFill>
              </a:rPr>
              <a:t>有向路径</a:t>
            </a:r>
            <a:r>
              <a:rPr lang="zh-CN" altLang="en-US" b="1" dirty="0" smtClean="0"/>
              <a:t>，指的是从顶点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</a:t>
            </a:r>
            <a:r>
              <a:rPr lang="zh-CN" altLang="en-US" b="1" dirty="0" smtClean="0"/>
              <a:t>经过若干条有向边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弧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能到达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j</a:t>
            </a:r>
            <a:r>
              <a:rPr lang="zh-CN" altLang="en-US" b="1" dirty="0" smtClean="0"/>
              <a:t>。或</a:t>
            </a:r>
            <a:r>
              <a:rPr lang="zh-CN" altLang="en-US" b="1" dirty="0">
                <a:solidFill>
                  <a:schemeClr val="folHlink"/>
                </a:solidFill>
              </a:rPr>
              <a:t>路径</a:t>
            </a:r>
            <a:r>
              <a:rPr lang="zh-CN" altLang="en-US" b="1" dirty="0"/>
              <a:t>是图</a:t>
            </a:r>
            <a:r>
              <a:rPr lang="en-US" altLang="zh-CN" b="1" dirty="0"/>
              <a:t>G</a:t>
            </a:r>
            <a:r>
              <a:rPr lang="zh-CN" altLang="en-US" b="1" dirty="0"/>
              <a:t>中连接两顶点之间所经过的顶点序列。</a:t>
            </a:r>
            <a:r>
              <a:rPr lang="zh-CN" altLang="en-US" b="1" dirty="0" smtClean="0"/>
              <a:t>即：  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 dirty="0" smtClean="0"/>
              <a:t>       Path=v</a:t>
            </a:r>
            <a:r>
              <a:rPr lang="en-US" altLang="zh-CN" b="1" baseline="-18000" dirty="0" smtClean="0"/>
              <a:t>i0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i1</a:t>
            </a: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im 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ij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 smtClean="0">
                <a:ea typeface="Arial Unicode MS" pitchFamily="34" charset="-122"/>
              </a:rPr>
              <a:t>V</a:t>
            </a:r>
            <a:r>
              <a:rPr lang="zh-CN" altLang="en-US" b="1" dirty="0" smtClean="0"/>
              <a:t>且</a:t>
            </a:r>
            <a:r>
              <a:rPr lang="en-US" altLang="zh-CN" b="1" dirty="0" smtClean="0"/>
              <a:t>(v</a:t>
            </a:r>
            <a:r>
              <a:rPr lang="en-US" altLang="zh-CN" b="1" baseline="-18000" dirty="0" smtClean="0"/>
              <a:t>ij-1</a:t>
            </a:r>
            <a:r>
              <a:rPr lang="en-US" altLang="zh-CN" b="1" dirty="0" smtClean="0">
                <a:ea typeface="Arial Unicode MS" pitchFamily="34" charset="-122"/>
              </a:rPr>
              <a:t>, 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ij</a:t>
            </a:r>
            <a:r>
              <a:rPr lang="en-US" altLang="zh-CN" b="1" dirty="0" smtClean="0"/>
              <a:t>)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smtClean="0">
                <a:ea typeface="Arial Unicode MS" pitchFamily="34" charset="-122"/>
              </a:rPr>
              <a:t>E   j=1,2, </a:t>
            </a: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en-US" altLang="zh-CN" b="1" dirty="0" smtClean="0">
                <a:ea typeface="Arial Unicode MS" pitchFamily="34" charset="-122"/>
              </a:rPr>
              <a:t>,m </a:t>
            </a:r>
            <a:r>
              <a:rPr lang="zh-CN" altLang="en-US" b="1" dirty="0" smtClean="0">
                <a:ea typeface="Arial Unicode MS" pitchFamily="34" charset="-122"/>
              </a:rPr>
              <a:t>；</a:t>
            </a:r>
            <a:r>
              <a:rPr lang="zh-CN" altLang="en-US" b="1" dirty="0" smtClean="0"/>
              <a:t>或者，  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 dirty="0" smtClean="0"/>
              <a:t>       Path=v</a:t>
            </a:r>
            <a:r>
              <a:rPr lang="en-US" altLang="zh-CN" b="1" baseline="-18000" dirty="0" smtClean="0"/>
              <a:t>i0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i1 </a:t>
            </a: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en-US" altLang="zh-CN" b="1" dirty="0" smtClean="0"/>
              <a:t>v</a:t>
            </a:r>
            <a:r>
              <a:rPr lang="en-US" altLang="zh-CN" b="1" baseline="-18000" dirty="0" smtClean="0"/>
              <a:t>im 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ij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 smtClean="0">
                <a:ea typeface="Arial Unicode MS" pitchFamily="34" charset="-122"/>
              </a:rPr>
              <a:t>V</a:t>
            </a:r>
            <a:r>
              <a:rPr lang="zh-CN" altLang="en-US" b="1" dirty="0" smtClean="0"/>
              <a:t>且</a:t>
            </a:r>
            <a:r>
              <a:rPr lang="en-US" altLang="zh-CN" b="1" dirty="0" smtClean="0"/>
              <a:t>&lt;v</a:t>
            </a:r>
            <a:r>
              <a:rPr lang="en-US" altLang="zh-CN" b="1" baseline="-18000" dirty="0" smtClean="0"/>
              <a:t>ij-1</a:t>
            </a:r>
            <a:r>
              <a:rPr lang="en-US" altLang="zh-CN" b="1" dirty="0" smtClean="0">
                <a:ea typeface="Arial Unicode MS" pitchFamily="34" charset="-122"/>
              </a:rPr>
              <a:t>, </a:t>
            </a:r>
            <a:r>
              <a:rPr lang="en-US" altLang="zh-CN" b="1" dirty="0" err="1" smtClean="0"/>
              <a:t>v</a:t>
            </a:r>
            <a:r>
              <a:rPr lang="en-US" altLang="zh-CN" b="1" baseline="-18000" dirty="0" err="1" smtClean="0"/>
              <a:t>ij</a:t>
            </a:r>
            <a:r>
              <a:rPr lang="en-US" altLang="zh-CN" b="1" baseline="-18000" dirty="0" smtClean="0"/>
              <a:t>&gt;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 smtClean="0">
                <a:ea typeface="Arial Unicode MS" pitchFamily="34" charset="-122"/>
              </a:rPr>
              <a:t>E  j=1,2, </a:t>
            </a:r>
            <a:r>
              <a:rPr lang="en-US" altLang="zh-CN" b="1" dirty="0" smtClean="0">
                <a:cs typeface="Times New Roman" panose="02020603050405020304" pitchFamily="18" charset="0"/>
              </a:rPr>
              <a:t>…</a:t>
            </a:r>
            <a:r>
              <a:rPr lang="en-US" altLang="zh-CN" b="1" dirty="0" smtClean="0">
                <a:ea typeface="Arial Unicode MS" pitchFamily="34" charset="-122"/>
              </a:rPr>
              <a:t>,m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/>
              <a:t>       </a:t>
            </a:r>
            <a:r>
              <a:rPr lang="zh-CN" altLang="en-US" b="1" dirty="0" smtClean="0"/>
              <a:t>路径上的边或</a:t>
            </a:r>
            <a:r>
              <a:rPr lang="zh-CN" altLang="en-US" b="1" dirty="0"/>
              <a:t>有向边</a:t>
            </a:r>
            <a:r>
              <a:rPr lang="en-US" altLang="zh-CN" b="1" dirty="0"/>
              <a:t>(</a:t>
            </a:r>
            <a:r>
              <a:rPr lang="zh-CN" altLang="en-US" b="1" dirty="0"/>
              <a:t>弧</a:t>
            </a:r>
            <a:r>
              <a:rPr lang="en-US" altLang="zh-CN" b="1" dirty="0"/>
              <a:t>)</a:t>
            </a:r>
            <a:r>
              <a:rPr lang="zh-CN" altLang="en-US" b="1" dirty="0"/>
              <a:t>的数目称为该</a:t>
            </a:r>
            <a:r>
              <a:rPr lang="zh-CN" altLang="en-US" b="1" dirty="0">
                <a:solidFill>
                  <a:schemeClr val="accent1"/>
                </a:solidFill>
              </a:rPr>
              <a:t>路径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长度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简单路径</a:t>
            </a:r>
            <a:r>
              <a:rPr lang="zh-CN" altLang="en-US" b="1" dirty="0" smtClean="0"/>
              <a:t>：在一条路径</a:t>
            </a:r>
            <a:r>
              <a:rPr lang="zh-CN" altLang="en-US" b="1" dirty="0"/>
              <a:t>中，若</a:t>
            </a:r>
            <a:r>
              <a:rPr lang="zh-CN" altLang="en-US" b="1" dirty="0">
                <a:solidFill>
                  <a:schemeClr val="accent1"/>
                </a:solidFill>
              </a:rPr>
              <a:t>没有重复相同</a:t>
            </a:r>
            <a:r>
              <a:rPr lang="zh-CN" altLang="en-US" b="1" dirty="0"/>
              <a:t>的顶点，该路径称为</a:t>
            </a:r>
            <a:r>
              <a:rPr lang="zh-CN" altLang="en-US" b="1" dirty="0">
                <a:solidFill>
                  <a:schemeClr val="folHlink"/>
                </a:solidFill>
              </a:rPr>
              <a:t>简单路径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回路</a:t>
            </a:r>
            <a:r>
              <a:rPr lang="zh-CN" altLang="en-US" b="1" dirty="0" smtClean="0"/>
              <a:t>：第一</a:t>
            </a:r>
            <a:r>
              <a:rPr lang="zh-CN" altLang="en-US" b="1" dirty="0"/>
              <a:t>个顶点和最后一个顶点相同的路径称为</a:t>
            </a:r>
            <a:r>
              <a:rPr lang="zh-CN" altLang="en-US" b="1" dirty="0">
                <a:solidFill>
                  <a:schemeClr val="folHlink"/>
                </a:solidFill>
              </a:rPr>
              <a:t>回路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chemeClr val="folHlink"/>
                </a:solidFill>
              </a:rPr>
              <a:t>环</a:t>
            </a:r>
            <a:r>
              <a:rPr lang="en-US" altLang="zh-CN" b="1" dirty="0"/>
              <a:t>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简单回路或简单环</a:t>
            </a:r>
            <a:r>
              <a:rPr lang="zh-CN" altLang="en-US" b="1" dirty="0" smtClean="0"/>
              <a:t>：在一个回路中</a:t>
            </a:r>
            <a:r>
              <a:rPr lang="zh-CN" altLang="en-US" b="1" dirty="0"/>
              <a:t>，若除第一个与最后一个顶点外，其余顶点不重复出现的回路称为</a:t>
            </a:r>
            <a:r>
              <a:rPr lang="zh-CN" altLang="en-US" b="1" dirty="0">
                <a:solidFill>
                  <a:schemeClr val="folHlink"/>
                </a:solidFill>
              </a:rPr>
              <a:t>简单回路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chemeClr val="folHlink"/>
                </a:solidFill>
              </a:rPr>
              <a:t>简单环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82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248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7.6.1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拓扑排序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81150"/>
            <a:ext cx="11182349" cy="5048250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1</a:t>
            </a:r>
            <a:r>
              <a:rPr lang="en-US" altLang="zh-CN" sz="40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       拓扑排序</a:t>
            </a:r>
            <a:r>
              <a:rPr lang="en-US" altLang="zh-CN" b="1" dirty="0" smtClean="0"/>
              <a:t>(Topological Sort)</a:t>
            </a:r>
            <a:r>
              <a:rPr lang="en-US" altLang="zh-CN" b="1" dirty="0"/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：由某个集合上的一个偏序得到该集合上的一个全序的操作。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集合上的关系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上的关系是从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到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的关系</a:t>
            </a:r>
            <a:r>
              <a:rPr lang="en-US" altLang="zh-CN" sz="2800" b="1" dirty="0" smtClean="0"/>
              <a:t>(A</a:t>
            </a:r>
            <a:r>
              <a:rPr lang="en-US" altLang="zh-CN" sz="2800" b="1" dirty="0" smtClean="0">
                <a:sym typeface="Symbol" panose="05050102010706020507" pitchFamily="18" charset="2"/>
              </a:rPr>
              <a:t></a:t>
            </a:r>
            <a:r>
              <a:rPr lang="en-US" altLang="zh-CN" sz="2800" b="1" dirty="0" smtClean="0"/>
              <a:t>A)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zh-CN" altLang="en-US" sz="2800" b="1" dirty="0" smtClean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关系的自反性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：若</a:t>
            </a:r>
            <a:r>
              <a:rPr lang="zh-CN" altLang="en-US" sz="28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Arial Unicode MS" pitchFamily="34" charset="-122"/>
              </a:rPr>
              <a:t>a</a:t>
            </a:r>
            <a:r>
              <a:rPr lang="en-US" altLang="zh-CN" sz="2800" b="1" dirty="0" err="1" smtClean="0">
                <a:ea typeface="Arial Unicode MS" pitchFamily="34" charset="-122"/>
              </a:rPr>
              <a:t>∈A</a:t>
            </a:r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(a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a)</a:t>
            </a:r>
            <a:r>
              <a:rPr lang="en-US" altLang="zh-CN" sz="2800" b="1" dirty="0" smtClean="0">
                <a:ea typeface="Arial Unicode MS" pitchFamily="34" charset="-122"/>
              </a:rPr>
              <a:t>∈R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，称集合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上的关系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自反的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关系的对称性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：如果对于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b</a:t>
            </a:r>
            <a:r>
              <a:rPr lang="en-US" altLang="zh-CN" sz="2800" b="1" dirty="0" err="1" smtClean="0">
                <a:ea typeface="Arial Unicode MS" pitchFamily="34" charset="-122"/>
              </a:rPr>
              <a:t>∈A</a:t>
            </a:r>
            <a:r>
              <a:rPr lang="en-US" altLang="zh-CN" sz="2800" b="1" dirty="0" smtClean="0"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，只要</a:t>
            </a:r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(a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b)</a:t>
            </a:r>
            <a:r>
              <a:rPr lang="en-US" altLang="zh-CN" sz="2800" b="1" dirty="0" smtClean="0">
                <a:ea typeface="Arial Unicode MS" pitchFamily="34" charset="-122"/>
              </a:rPr>
              <a:t>∈R</a:t>
            </a:r>
            <a:r>
              <a:rPr lang="zh-CN" altLang="en-US" sz="2800" b="1" dirty="0" smtClean="0"/>
              <a:t>就有</a:t>
            </a:r>
            <a:r>
              <a:rPr lang="en-US" altLang="zh-CN" sz="2800" b="1" dirty="0" smtClean="0"/>
              <a:t>(b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a)</a:t>
            </a:r>
            <a:r>
              <a:rPr lang="en-US" altLang="zh-CN" sz="2800" b="1" dirty="0" smtClean="0">
                <a:ea typeface="Arial Unicode MS" pitchFamily="34" charset="-122"/>
              </a:rPr>
              <a:t>∈R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，称集合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上的关系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对称的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2428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14350"/>
            <a:ext cx="11220449" cy="6019800"/>
          </a:xfrm>
          <a:noFill/>
        </p:spPr>
        <p:txBody>
          <a:bodyPr>
            <a:noAutofit/>
          </a:bodyPr>
          <a:lstStyle/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关系的对称性与反对称性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：如果对于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b</a:t>
            </a:r>
            <a:r>
              <a:rPr lang="en-US" altLang="zh-CN" sz="2800" b="1" dirty="0" err="1" smtClean="0">
                <a:ea typeface="Arial Unicode MS" pitchFamily="34" charset="-122"/>
              </a:rPr>
              <a:t>∈A</a:t>
            </a:r>
            <a:r>
              <a:rPr lang="en-US" altLang="zh-CN" sz="2800" b="1" dirty="0" smtClean="0"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，只要</a:t>
            </a:r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(a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b)</a:t>
            </a:r>
            <a:r>
              <a:rPr lang="en-US" altLang="zh-CN" sz="2800" b="1" dirty="0" smtClean="0">
                <a:ea typeface="Arial Unicode MS" pitchFamily="34" charset="-122"/>
              </a:rPr>
              <a:t>∈R</a:t>
            </a:r>
            <a:r>
              <a:rPr lang="zh-CN" altLang="en-US" sz="2800" b="1" dirty="0" smtClean="0"/>
              <a:t>就有</a:t>
            </a:r>
            <a:r>
              <a:rPr lang="en-US" altLang="zh-CN" sz="2800" b="1" dirty="0" smtClean="0"/>
              <a:t>(b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a)</a:t>
            </a:r>
            <a:r>
              <a:rPr lang="en-US" altLang="zh-CN" sz="2800" b="1" dirty="0" smtClean="0">
                <a:ea typeface="Arial Unicode MS" pitchFamily="34" charset="-122"/>
              </a:rPr>
              <a:t>∈R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，称集合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上的关系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对称的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。如果对于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b</a:t>
            </a:r>
            <a:r>
              <a:rPr lang="en-US" altLang="zh-CN" sz="2800" b="1" dirty="0" err="1" smtClean="0">
                <a:ea typeface="Arial Unicode MS" pitchFamily="34" charset="-122"/>
              </a:rPr>
              <a:t>∈A</a:t>
            </a:r>
            <a:r>
              <a:rPr lang="en-US" altLang="zh-CN" sz="2800" b="1" dirty="0" smtClean="0"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，仅当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a=b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时有</a:t>
            </a:r>
            <a:r>
              <a:rPr lang="en-US" altLang="zh-CN" sz="2800" b="1" dirty="0" smtClean="0"/>
              <a:t>(a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b)</a:t>
            </a:r>
            <a:r>
              <a:rPr lang="en-US" altLang="zh-CN" sz="2800" b="1" dirty="0" smtClean="0">
                <a:ea typeface="Arial Unicode MS" pitchFamily="34" charset="-122"/>
              </a:rPr>
              <a:t>∈R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(b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a)</a:t>
            </a:r>
            <a:r>
              <a:rPr lang="en-US" altLang="zh-CN" sz="2800" b="1" dirty="0" smtClean="0">
                <a:ea typeface="Arial Unicode MS" pitchFamily="34" charset="-122"/>
              </a:rPr>
              <a:t>∈R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，称集合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上的关系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反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对称的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关系的传递性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：若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 smtClean="0"/>
              <a:t>c</a:t>
            </a:r>
            <a:r>
              <a:rPr lang="en-US" altLang="zh-CN" sz="2800" b="1" dirty="0" err="1" smtClean="0">
                <a:ea typeface="Arial Unicode MS" pitchFamily="34" charset="-122"/>
              </a:rPr>
              <a:t>∈A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，若</a:t>
            </a:r>
            <a:r>
              <a:rPr lang="en-US" altLang="zh-CN" sz="2800" b="1" dirty="0" smtClean="0"/>
              <a:t>(a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b)</a:t>
            </a:r>
            <a:r>
              <a:rPr lang="en-US" altLang="zh-CN" sz="2800" b="1" dirty="0" smtClean="0">
                <a:ea typeface="Arial Unicode MS" pitchFamily="34" charset="-122"/>
              </a:rPr>
              <a:t>∈R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，并</a:t>
            </a:r>
            <a:r>
              <a:rPr lang="zh-CN" altLang="en-US" sz="2800" b="1" dirty="0" smtClean="0"/>
              <a:t>且</a:t>
            </a:r>
            <a:r>
              <a:rPr lang="en-US" altLang="zh-CN" sz="2800" b="1" dirty="0" smtClean="0"/>
              <a:t>(b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c)</a:t>
            </a:r>
            <a:r>
              <a:rPr lang="en-US" altLang="zh-CN" sz="2800" b="1" dirty="0" smtClean="0">
                <a:ea typeface="Arial Unicode MS" pitchFamily="34" charset="-122"/>
              </a:rPr>
              <a:t>∈R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，则</a:t>
            </a:r>
            <a:r>
              <a:rPr lang="en-US" altLang="zh-CN" sz="2800" b="1" dirty="0" smtClean="0"/>
              <a:t>(a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/>
              <a:t>c)</a:t>
            </a:r>
            <a:r>
              <a:rPr lang="en-US" altLang="zh-CN" sz="2800" b="1" dirty="0" smtClean="0">
                <a:ea typeface="Arial Unicode MS" pitchFamily="34" charset="-122"/>
              </a:rPr>
              <a:t>∈R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，称集合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上的关系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传递的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偏序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：若集合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上的关系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自反的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反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对称的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和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传递的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，则称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是集合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偏序关系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全序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：设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是集合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偏序关系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smtClean="0">
                <a:latin typeface="宋体" panose="02010600030101010101" pitchFamily="2" charset="-122"/>
                <a:ea typeface="Arial Unicode MS" pitchFamily="34" charset="-122"/>
              </a:rPr>
              <a:t>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2800" b="1" dirty="0" err="1" smtClean="0"/>
              <a:t>b</a:t>
            </a:r>
            <a:r>
              <a:rPr lang="en-US" altLang="zh-CN" sz="2800" b="1" dirty="0" err="1" smtClean="0">
                <a:ea typeface="Arial Unicode MS" pitchFamily="34" charset="-122"/>
              </a:rPr>
              <a:t>∈A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，必有</a:t>
            </a:r>
            <a:r>
              <a:rPr lang="en-US" altLang="zh-CN" sz="2800" b="1" dirty="0" err="1" smtClean="0"/>
              <a:t>aRb</a:t>
            </a:r>
            <a:r>
              <a:rPr lang="zh-CN" altLang="en-US" sz="2800" b="1" dirty="0" smtClean="0"/>
              <a:t>或</a:t>
            </a:r>
            <a:r>
              <a:rPr lang="en-US" altLang="zh-CN" sz="2800" b="1" dirty="0" err="1" smtClean="0"/>
              <a:t>bRa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800" b="1" dirty="0" smtClean="0"/>
              <a:t> 则称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是集合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上的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全序关系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 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  即偏序是指集合中仅有部分元素之间可以比较，而全序是指集合中任意两个元素之间都可以比较。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8993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857250"/>
            <a:ext cx="11048999" cy="5715000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 smtClean="0"/>
              <a:t>        在</a:t>
            </a:r>
            <a:r>
              <a:rPr lang="en-US" altLang="zh-CN" b="1" dirty="0"/>
              <a:t>AOV</a:t>
            </a:r>
            <a:r>
              <a:rPr lang="zh-CN" altLang="en-US" b="1" dirty="0"/>
              <a:t>网中</a:t>
            </a:r>
            <a:r>
              <a:rPr lang="zh-CN" altLang="en-US" b="1" dirty="0">
                <a:latin typeface="宋体" panose="02010600030101010101" pitchFamily="2" charset="-122"/>
              </a:rPr>
              <a:t>，若有有向边</a:t>
            </a:r>
            <a:r>
              <a:rPr lang="en-US" altLang="zh-CN" b="1" dirty="0"/>
              <a:t>&lt;</a:t>
            </a:r>
            <a:r>
              <a:rPr lang="en-US" altLang="zh-CN" b="1" dirty="0" err="1"/>
              <a:t>i</a:t>
            </a:r>
            <a:r>
              <a:rPr lang="en-US" altLang="zh-CN" b="1" dirty="0"/>
              <a:t>, j&gt;</a:t>
            </a:r>
            <a:r>
              <a:rPr lang="zh-CN" altLang="en-US" b="1" dirty="0">
                <a:latin typeface="宋体" panose="02010600030101010101" pitchFamily="2" charset="-122"/>
              </a:rPr>
              <a:t>，则</a:t>
            </a:r>
            <a:r>
              <a:rPr lang="en-US" altLang="zh-CN" b="1" dirty="0" err="1"/>
              <a:t>i</a:t>
            </a:r>
            <a:r>
              <a:rPr lang="zh-CN" altLang="en-US" b="1" dirty="0"/>
              <a:t>是</a:t>
            </a:r>
            <a:r>
              <a:rPr lang="en-US" altLang="zh-CN" b="1" dirty="0"/>
              <a:t>j</a:t>
            </a:r>
            <a:r>
              <a:rPr lang="zh-CN" altLang="en-US" b="1" dirty="0"/>
              <a:t>的直接前驱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j</a:t>
            </a:r>
            <a:r>
              <a:rPr lang="zh-CN" altLang="en-US" b="1" dirty="0"/>
              <a:t>是</a:t>
            </a:r>
            <a:r>
              <a:rPr lang="en-US" altLang="zh-CN" b="1" dirty="0" err="1"/>
              <a:t>i</a:t>
            </a:r>
            <a:r>
              <a:rPr lang="zh-CN" altLang="en-US" b="1" dirty="0"/>
              <a:t>的直接后继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r>
              <a:rPr lang="zh-CN" altLang="en-US" b="1" dirty="0"/>
              <a:t>推而广之</a:t>
            </a:r>
            <a:r>
              <a:rPr lang="zh-CN" altLang="en-US" b="1" dirty="0">
                <a:latin typeface="宋体" panose="02010600030101010101" pitchFamily="2" charset="-122"/>
              </a:rPr>
              <a:t>，若从顶点</a:t>
            </a:r>
            <a:r>
              <a:rPr lang="en-US" altLang="zh-CN" b="1" dirty="0" err="1"/>
              <a:t>i</a:t>
            </a:r>
            <a:r>
              <a:rPr lang="zh-CN" altLang="en-US" b="1" dirty="0"/>
              <a:t>到顶点</a:t>
            </a:r>
            <a:r>
              <a:rPr lang="en-US" altLang="zh-CN" b="1" dirty="0"/>
              <a:t>j</a:t>
            </a:r>
            <a:r>
              <a:rPr lang="zh-CN" altLang="en-US" b="1" dirty="0"/>
              <a:t>有有向路径</a:t>
            </a:r>
            <a:r>
              <a:rPr lang="zh-CN" altLang="en-US" b="1" dirty="0">
                <a:latin typeface="宋体" panose="02010600030101010101" pitchFamily="2" charset="-122"/>
              </a:rPr>
              <a:t>，则</a:t>
            </a:r>
            <a:r>
              <a:rPr lang="en-US" altLang="zh-CN" b="1" dirty="0" err="1"/>
              <a:t>i</a:t>
            </a:r>
            <a:r>
              <a:rPr lang="zh-CN" altLang="en-US" b="1" dirty="0"/>
              <a:t>是</a:t>
            </a:r>
            <a:r>
              <a:rPr lang="en-US" altLang="zh-CN" b="1" dirty="0"/>
              <a:t>j</a:t>
            </a:r>
            <a:r>
              <a:rPr lang="zh-CN" altLang="en-US" b="1" dirty="0"/>
              <a:t>的前驱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j</a:t>
            </a:r>
            <a:r>
              <a:rPr lang="zh-CN" altLang="en-US" b="1" dirty="0"/>
              <a:t>是</a:t>
            </a:r>
            <a:r>
              <a:rPr lang="en-US" altLang="zh-CN" b="1" dirty="0" err="1"/>
              <a:t>i</a:t>
            </a:r>
            <a:r>
              <a:rPr lang="zh-CN" altLang="en-US" b="1" dirty="0"/>
              <a:t>的后继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/>
              <a:t>        在</a:t>
            </a:r>
            <a:r>
              <a:rPr lang="en-US" altLang="zh-CN" b="1" dirty="0"/>
              <a:t>AOV</a:t>
            </a:r>
            <a:r>
              <a:rPr lang="zh-CN" altLang="en-US" b="1" dirty="0"/>
              <a:t>网中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不能有环</a:t>
            </a:r>
            <a:r>
              <a:rPr lang="zh-CN" altLang="en-US" b="1" dirty="0">
                <a:latin typeface="宋体" panose="02010600030101010101" pitchFamily="2" charset="-122"/>
              </a:rPr>
              <a:t>，否则，某项活动能否进行是以自身的完成作为前提条件。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检查方法：对有向图的顶点进行</a:t>
            </a:r>
            <a:r>
              <a:rPr lang="zh-CN" altLang="en-US" b="1" dirty="0"/>
              <a:t>拓扑排序</a:t>
            </a:r>
            <a:r>
              <a:rPr lang="zh-CN" altLang="en-US" b="1" dirty="0">
                <a:latin typeface="宋体" panose="02010600030101010101" pitchFamily="2" charset="-122"/>
              </a:rPr>
              <a:t>，若所有顶点都在其</a:t>
            </a:r>
            <a:r>
              <a:rPr lang="zh-CN" altLang="en-US" b="1" dirty="0"/>
              <a:t>拓扑有序序列中</a:t>
            </a:r>
            <a:r>
              <a:rPr lang="zh-CN" altLang="en-US" b="1" dirty="0">
                <a:latin typeface="宋体" panose="02010600030101010101" pitchFamily="2" charset="-122"/>
              </a:rPr>
              <a:t>，则</a:t>
            </a:r>
            <a:r>
              <a:rPr lang="zh-CN" altLang="en-US" b="1" u="sng" dirty="0">
                <a:solidFill>
                  <a:schemeClr val="folHlink"/>
                </a:solidFill>
                <a:latin typeface="宋体" panose="02010600030101010101" pitchFamily="2" charset="-122"/>
              </a:rPr>
              <a:t>无环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   有向图的</a:t>
            </a:r>
            <a:r>
              <a:rPr lang="zh-CN" altLang="en-US" b="1" dirty="0" smtClean="0">
                <a:solidFill>
                  <a:schemeClr val="folHlink"/>
                </a:solidFill>
              </a:rPr>
              <a:t>拓扑排序</a:t>
            </a:r>
            <a:r>
              <a:rPr lang="zh-CN" altLang="en-US" b="1" dirty="0" smtClean="0"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构造</a:t>
            </a:r>
            <a:r>
              <a:rPr lang="en-US" altLang="zh-CN" b="1" dirty="0"/>
              <a:t>AOV</a:t>
            </a:r>
            <a:r>
              <a:rPr lang="zh-CN" altLang="en-US" b="1" dirty="0"/>
              <a:t>网中</a:t>
            </a:r>
            <a:r>
              <a:rPr lang="zh-CN" altLang="en-US" b="1" dirty="0">
                <a:latin typeface="宋体" panose="02010600030101010101" pitchFamily="2" charset="-122"/>
              </a:rPr>
              <a:t>顶点的一个</a:t>
            </a:r>
            <a:r>
              <a:rPr lang="zh-CN" altLang="en-US" b="1" dirty="0"/>
              <a:t>拓扑线性序列</a:t>
            </a:r>
            <a:r>
              <a:rPr lang="en-US" altLang="zh-CN" b="1" dirty="0"/>
              <a:t>(v’</a:t>
            </a:r>
            <a:r>
              <a:rPr lang="en-US" altLang="zh-CN" b="1" baseline="-18000" dirty="0"/>
              <a:t>1</a:t>
            </a:r>
            <a:r>
              <a:rPr lang="en-US" altLang="zh-CN" b="1" dirty="0"/>
              <a:t>,v’</a:t>
            </a:r>
            <a:r>
              <a:rPr lang="en-US" altLang="zh-CN" b="1" baseline="-18000" dirty="0"/>
              <a:t>2</a:t>
            </a:r>
            <a:r>
              <a:rPr lang="en-US" altLang="zh-CN" b="1" dirty="0"/>
              <a:t>, </a:t>
            </a:r>
            <a:r>
              <a:rPr lang="en-US" altLang="zh-CN" b="1" dirty="0">
                <a:ea typeface="Arial Unicode MS" pitchFamily="34" charset="-122"/>
              </a:rPr>
              <a:t>⋯</a:t>
            </a:r>
            <a:r>
              <a:rPr lang="en-US" altLang="zh-CN" b="1" dirty="0"/>
              <a:t>,</a:t>
            </a:r>
            <a:r>
              <a:rPr lang="en-US" altLang="zh-CN" b="1" dirty="0" err="1"/>
              <a:t>v’</a:t>
            </a:r>
            <a:r>
              <a:rPr lang="en-US" altLang="zh-CN" b="1" baseline="-18000" dirty="0" err="1"/>
              <a:t>n</a:t>
            </a:r>
            <a:r>
              <a:rPr lang="en-US" altLang="zh-CN" b="1" dirty="0"/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，使得该线性序列不仅保持原来有向图中顶点之间的优先关系，而且对原图中没有优先关系的顶点之间也建立一种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人为的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优先关系。</a:t>
            </a:r>
          </a:p>
        </p:txBody>
      </p:sp>
    </p:spTree>
    <p:extLst>
      <p:ext uri="{BB962C8B-B14F-4D97-AF65-F5344CB8AC3E}">
        <p14:creationId xmlns:p14="http://schemas.microsoft.com/office/powerpoint/2010/main" val="19306156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10820399" cy="4794250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r>
              <a:rPr lang="en-US" altLang="zh-CN" sz="4000" b="1" dirty="0" smtClean="0">
                <a:solidFill>
                  <a:schemeClr val="tx2"/>
                </a:solidFill>
              </a:rPr>
              <a:t>2</a:t>
            </a:r>
            <a:r>
              <a:rPr lang="en-US" altLang="zh-CN" sz="4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tx2"/>
                </a:solidFill>
                <a:ea typeface="楷体_GB2312" pitchFamily="49" charset="-122"/>
              </a:rPr>
              <a:t>拓扑排序</a:t>
            </a:r>
            <a:r>
              <a:rPr lang="zh-CN" altLang="en-US" sz="4000" b="1" dirty="0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算法</a:t>
            </a:r>
            <a:endParaRPr lang="zh-CN" altLang="en-US" dirty="0" smtClean="0">
              <a:solidFill>
                <a:schemeClr val="tx2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chemeClr val="folHlink"/>
                </a:solidFill>
                <a:ea typeface="楷体_GB2312" pitchFamily="49" charset="-122"/>
              </a:rPr>
              <a:t>算法思想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800" b="1" dirty="0" smtClean="0"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在</a:t>
            </a:r>
            <a:r>
              <a:rPr lang="en-US" altLang="zh-CN" sz="2800" b="1" dirty="0" smtClean="0"/>
              <a:t>AOV</a:t>
            </a:r>
            <a:r>
              <a:rPr lang="zh-CN" altLang="en-US" sz="2800" b="1" dirty="0" smtClean="0"/>
              <a:t>网中选择一个没有前驱的顶点且输出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  <a:r>
              <a:rPr lang="zh-CN" altLang="en-US" sz="2800" b="1" dirty="0" smtClean="0"/>
              <a:t> 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800" b="1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在</a:t>
            </a:r>
            <a:r>
              <a:rPr lang="en-US" altLang="zh-CN" sz="2800" b="1" dirty="0" smtClean="0"/>
              <a:t>AOV</a:t>
            </a:r>
            <a:r>
              <a:rPr lang="zh-CN" altLang="en-US" sz="2800" b="1" dirty="0" smtClean="0"/>
              <a:t>网中删除该顶点以及从该顶点出发的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以该顶点为尾的弧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所有有向弧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边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 重复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，直到图中全部顶点都已输出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图中无环</a:t>
            </a:r>
            <a:r>
              <a:rPr lang="en-US" altLang="zh-CN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或图中不存在无前驱的顶点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图中必有环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72198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1112" y="803086"/>
            <a:ext cx="9753600" cy="1017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图</a:t>
            </a:r>
            <a:r>
              <a:rPr lang="en-US" altLang="zh-CN" sz="2800" b="1" dirty="0" smtClean="0"/>
              <a:t>7-23</a:t>
            </a:r>
            <a:r>
              <a:rPr lang="zh-CN" altLang="en-US" sz="2800" b="1" dirty="0" smtClean="0"/>
              <a:t>是一个有向图的拓扑排序过程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，其</a:t>
            </a:r>
            <a:r>
              <a:rPr lang="zh-CN" altLang="en-US" sz="2800" b="1" dirty="0" smtClean="0"/>
              <a:t>拓扑序列是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</a:t>
            </a:r>
            <a:r>
              <a:rPr lang="zh-CN" altLang="en-US" sz="2800" b="1" dirty="0" smtClean="0"/>
              <a:t>   </a:t>
            </a:r>
            <a:r>
              <a:rPr lang="en-US" altLang="zh-CN" sz="2800" b="1" dirty="0" smtClean="0"/>
              <a:t>(v</a:t>
            </a:r>
            <a:r>
              <a:rPr lang="en-US" altLang="zh-CN" sz="2800" b="1" baseline="-18000" dirty="0" smtClean="0"/>
              <a:t>1</a:t>
            </a:r>
            <a:r>
              <a:rPr lang="en-US" altLang="zh-CN" sz="2800" b="1" dirty="0" smtClean="0"/>
              <a:t>,v</a:t>
            </a:r>
            <a:r>
              <a:rPr lang="en-US" altLang="zh-CN" sz="2800" b="1" baseline="-18000" dirty="0" smtClean="0"/>
              <a:t>6</a:t>
            </a:r>
            <a:r>
              <a:rPr lang="en-US" altLang="zh-CN" sz="2800" b="1" dirty="0" smtClean="0"/>
              <a:t>,v</a:t>
            </a:r>
            <a:r>
              <a:rPr lang="en-US" altLang="zh-CN" sz="2800" b="1" baseline="-18000" dirty="0" smtClean="0"/>
              <a:t>4</a:t>
            </a:r>
            <a:r>
              <a:rPr lang="en-US" altLang="zh-CN" sz="2800" b="1" dirty="0" smtClean="0"/>
              <a:t>,v</a:t>
            </a:r>
            <a:r>
              <a:rPr lang="en-US" altLang="zh-CN" sz="2800" b="1" baseline="-18000" dirty="0" smtClean="0"/>
              <a:t>3</a:t>
            </a:r>
            <a:r>
              <a:rPr lang="en-US" altLang="zh-CN" sz="2800" b="1" dirty="0" smtClean="0"/>
              <a:t>,v</a:t>
            </a:r>
            <a:r>
              <a:rPr lang="en-US" altLang="zh-CN" sz="2800" b="1" baseline="-18000" dirty="0" smtClean="0"/>
              <a:t>2</a:t>
            </a:r>
            <a:r>
              <a:rPr lang="en-US" altLang="zh-CN" sz="2800" b="1" dirty="0" smtClean="0"/>
              <a:t>,v</a:t>
            </a:r>
            <a:r>
              <a:rPr lang="en-US" altLang="zh-CN" sz="2800" b="1" baseline="-18000" dirty="0" smtClean="0"/>
              <a:t>5</a:t>
            </a:r>
            <a:r>
              <a:rPr lang="en-US" altLang="zh-CN" sz="2800" b="1" dirty="0" smtClean="0"/>
              <a:t>)</a:t>
            </a:r>
            <a:endParaRPr lang="zh-CN" altLang="en-US" sz="28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27200" y="2551114"/>
            <a:ext cx="8731250" cy="3024187"/>
            <a:chOff x="192" y="164"/>
            <a:chExt cx="5500" cy="1905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92" y="164"/>
              <a:ext cx="991" cy="1596"/>
              <a:chOff x="192" y="164"/>
              <a:chExt cx="991" cy="1596"/>
            </a:xfrm>
          </p:grpSpPr>
          <p:grpSp>
            <p:nvGrpSpPr>
              <p:cNvPr id="45" name="Group 5"/>
              <p:cNvGrpSpPr>
                <a:grpSpLocks/>
              </p:cNvGrpSpPr>
              <p:nvPr/>
            </p:nvGrpSpPr>
            <p:grpSpPr bwMode="auto">
              <a:xfrm>
                <a:off x="192" y="164"/>
                <a:ext cx="991" cy="1321"/>
                <a:chOff x="408" y="1384"/>
                <a:chExt cx="991" cy="1321"/>
              </a:xfrm>
            </p:grpSpPr>
            <p:sp>
              <p:nvSpPr>
                <p:cNvPr id="47" name="Oval 6"/>
                <p:cNvSpPr>
                  <a:spLocks noChangeArrowheads="1"/>
                </p:cNvSpPr>
                <p:nvPr/>
              </p:nvSpPr>
              <p:spPr bwMode="auto">
                <a:xfrm>
                  <a:off x="432" y="1392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1</a:t>
                  </a:r>
                </a:p>
              </p:txBody>
            </p:sp>
            <p:sp>
              <p:nvSpPr>
                <p:cNvPr id="48" name="Oval 7"/>
                <p:cNvSpPr>
                  <a:spLocks noChangeArrowheads="1"/>
                </p:cNvSpPr>
                <p:nvPr/>
              </p:nvSpPr>
              <p:spPr bwMode="auto">
                <a:xfrm>
                  <a:off x="1104" y="1384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2</a:t>
                  </a:r>
                </a:p>
              </p:txBody>
            </p:sp>
            <p:sp>
              <p:nvSpPr>
                <p:cNvPr id="49" name="Oval 8"/>
                <p:cNvSpPr>
                  <a:spLocks noChangeArrowheads="1"/>
                </p:cNvSpPr>
                <p:nvPr/>
              </p:nvSpPr>
              <p:spPr bwMode="auto">
                <a:xfrm>
                  <a:off x="1104" y="1912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3</a:t>
                  </a:r>
                </a:p>
              </p:txBody>
            </p:sp>
            <p:sp>
              <p:nvSpPr>
                <p:cNvPr id="50" name="Oval 9"/>
                <p:cNvSpPr>
                  <a:spLocks noChangeArrowheads="1"/>
                </p:cNvSpPr>
                <p:nvPr/>
              </p:nvSpPr>
              <p:spPr bwMode="auto">
                <a:xfrm>
                  <a:off x="432" y="1928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4</a:t>
                  </a:r>
                </a:p>
              </p:txBody>
            </p:sp>
            <p:sp>
              <p:nvSpPr>
                <p:cNvPr id="51" name="Oval 10"/>
                <p:cNvSpPr>
                  <a:spLocks noChangeArrowheads="1"/>
                </p:cNvSpPr>
                <p:nvPr/>
              </p:nvSpPr>
              <p:spPr bwMode="auto">
                <a:xfrm>
                  <a:off x="1096" y="2456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5</a:t>
                  </a:r>
                </a:p>
              </p:txBody>
            </p:sp>
            <p:sp>
              <p:nvSpPr>
                <p:cNvPr id="52" name="Oval 11"/>
                <p:cNvSpPr>
                  <a:spLocks noChangeArrowheads="1"/>
                </p:cNvSpPr>
                <p:nvPr/>
              </p:nvSpPr>
              <p:spPr bwMode="auto">
                <a:xfrm>
                  <a:off x="408" y="2456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6</a:t>
                  </a:r>
                </a:p>
              </p:txBody>
            </p:sp>
            <p:sp>
              <p:nvSpPr>
                <p:cNvPr id="53" name="Line 12"/>
                <p:cNvSpPr>
                  <a:spLocks noChangeShapeType="1"/>
                </p:cNvSpPr>
                <p:nvPr/>
              </p:nvSpPr>
              <p:spPr bwMode="auto">
                <a:xfrm>
                  <a:off x="584" y="164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" name="Line 13"/>
                <p:cNvSpPr>
                  <a:spLocks noChangeShapeType="1"/>
                </p:cNvSpPr>
                <p:nvPr/>
              </p:nvSpPr>
              <p:spPr bwMode="auto">
                <a:xfrm>
                  <a:off x="1248" y="216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" name="Line 14"/>
                <p:cNvSpPr>
                  <a:spLocks noChangeShapeType="1"/>
                </p:cNvSpPr>
                <p:nvPr/>
              </p:nvSpPr>
              <p:spPr bwMode="auto">
                <a:xfrm>
                  <a:off x="576" y="216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" name="Line 15"/>
                <p:cNvSpPr>
                  <a:spLocks noChangeShapeType="1"/>
                </p:cNvSpPr>
                <p:nvPr/>
              </p:nvSpPr>
              <p:spPr bwMode="auto">
                <a:xfrm>
                  <a:off x="1248" y="163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712" y="259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" name="Line 17"/>
                <p:cNvSpPr>
                  <a:spLocks noChangeShapeType="1"/>
                </p:cNvSpPr>
                <p:nvPr/>
              </p:nvSpPr>
              <p:spPr bwMode="auto">
                <a:xfrm>
                  <a:off x="728" y="1520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9" name="Line 18"/>
                <p:cNvSpPr>
                  <a:spLocks noChangeShapeType="1"/>
                </p:cNvSpPr>
                <p:nvPr/>
              </p:nvSpPr>
              <p:spPr bwMode="auto">
                <a:xfrm>
                  <a:off x="712" y="1584"/>
                  <a:ext cx="431" cy="3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" name="Line 19"/>
                <p:cNvSpPr>
                  <a:spLocks noChangeShapeType="1"/>
                </p:cNvSpPr>
                <p:nvPr/>
              </p:nvSpPr>
              <p:spPr bwMode="auto">
                <a:xfrm>
                  <a:off x="688" y="2125"/>
                  <a:ext cx="442" cy="38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" name="Line 20"/>
                <p:cNvSpPr>
                  <a:spLocks noChangeShapeType="1"/>
                </p:cNvSpPr>
                <p:nvPr/>
              </p:nvSpPr>
              <p:spPr bwMode="auto">
                <a:xfrm>
                  <a:off x="728" y="2040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288" y="1556"/>
                <a:ext cx="82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(a)  </a:t>
                </a:r>
                <a:r>
                  <a:rPr lang="zh-CN" altLang="en-US" sz="2000" b="1"/>
                  <a:t>有向图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327" y="164"/>
              <a:ext cx="1008" cy="1584"/>
              <a:chOff x="1327" y="164"/>
              <a:chExt cx="1008" cy="1584"/>
            </a:xfrm>
          </p:grpSpPr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1327" y="1544"/>
                <a:ext cx="96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(b)  </a:t>
                </a:r>
                <a:r>
                  <a:rPr lang="zh-CN" altLang="en-US" sz="2000" b="1"/>
                  <a:t>输出</a:t>
                </a:r>
                <a:r>
                  <a:rPr lang="en-US" altLang="zh-CN" sz="2000" b="1"/>
                  <a:t>v</a:t>
                </a:r>
                <a:r>
                  <a:rPr lang="en-US" altLang="zh-CN" sz="2000" b="1" baseline="-18000"/>
                  <a:t>1</a:t>
                </a:r>
                <a:r>
                  <a:rPr lang="zh-CN" altLang="en-US" sz="2000" b="1"/>
                  <a:t>后</a:t>
                </a:r>
              </a:p>
            </p:txBody>
          </p:sp>
          <p:grpSp>
            <p:nvGrpSpPr>
              <p:cNvPr id="33" name="Group 24"/>
              <p:cNvGrpSpPr>
                <a:grpSpLocks/>
              </p:cNvGrpSpPr>
              <p:nvPr/>
            </p:nvGrpSpPr>
            <p:grpSpPr bwMode="auto">
              <a:xfrm>
                <a:off x="1344" y="164"/>
                <a:ext cx="991" cy="1321"/>
                <a:chOff x="1344" y="1200"/>
                <a:chExt cx="991" cy="1321"/>
              </a:xfrm>
            </p:grpSpPr>
            <p:sp>
              <p:nvSpPr>
                <p:cNvPr id="34" name="Oval 25"/>
                <p:cNvSpPr>
                  <a:spLocks noChangeArrowheads="1"/>
                </p:cNvSpPr>
                <p:nvPr/>
              </p:nvSpPr>
              <p:spPr bwMode="auto">
                <a:xfrm>
                  <a:off x="1368" y="1744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4</a:t>
                  </a:r>
                </a:p>
              </p:txBody>
            </p:sp>
            <p:sp>
              <p:nvSpPr>
                <p:cNvPr id="35" name="Oval 26"/>
                <p:cNvSpPr>
                  <a:spLocks noChangeArrowheads="1"/>
                </p:cNvSpPr>
                <p:nvPr/>
              </p:nvSpPr>
              <p:spPr bwMode="auto">
                <a:xfrm>
                  <a:off x="2040" y="1200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2</a:t>
                  </a:r>
                </a:p>
              </p:txBody>
            </p:sp>
            <p:sp>
              <p:nvSpPr>
                <p:cNvPr id="36" name="Oval 27"/>
                <p:cNvSpPr>
                  <a:spLocks noChangeArrowheads="1"/>
                </p:cNvSpPr>
                <p:nvPr/>
              </p:nvSpPr>
              <p:spPr bwMode="auto">
                <a:xfrm>
                  <a:off x="2040" y="1728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3</a:t>
                  </a:r>
                </a:p>
              </p:txBody>
            </p:sp>
            <p:sp>
              <p:nvSpPr>
                <p:cNvPr id="37" name="Oval 28"/>
                <p:cNvSpPr>
                  <a:spLocks noChangeArrowheads="1"/>
                </p:cNvSpPr>
                <p:nvPr/>
              </p:nvSpPr>
              <p:spPr bwMode="auto">
                <a:xfrm>
                  <a:off x="2032" y="2272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5</a:t>
                  </a:r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1344" y="2272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6</a:t>
                  </a:r>
                </a:p>
              </p:txBody>
            </p:sp>
            <p:sp>
              <p:nvSpPr>
                <p:cNvPr id="39" name="Line 30"/>
                <p:cNvSpPr>
                  <a:spLocks noChangeShapeType="1"/>
                </p:cNvSpPr>
                <p:nvPr/>
              </p:nvSpPr>
              <p:spPr bwMode="auto">
                <a:xfrm>
                  <a:off x="2184" y="198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" name="Line 31"/>
                <p:cNvSpPr>
                  <a:spLocks noChangeShapeType="1"/>
                </p:cNvSpPr>
                <p:nvPr/>
              </p:nvSpPr>
              <p:spPr bwMode="auto">
                <a:xfrm>
                  <a:off x="1512" y="198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" name="Line 32"/>
                <p:cNvSpPr>
                  <a:spLocks noChangeShapeType="1"/>
                </p:cNvSpPr>
                <p:nvPr/>
              </p:nvSpPr>
              <p:spPr bwMode="auto">
                <a:xfrm>
                  <a:off x="2184" y="1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" name="Line 33"/>
                <p:cNvSpPr>
                  <a:spLocks noChangeShapeType="1"/>
                </p:cNvSpPr>
                <p:nvPr/>
              </p:nvSpPr>
              <p:spPr bwMode="auto">
                <a:xfrm>
                  <a:off x="1648" y="240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" name="Line 34"/>
                <p:cNvSpPr>
                  <a:spLocks noChangeShapeType="1"/>
                </p:cNvSpPr>
                <p:nvPr/>
              </p:nvSpPr>
              <p:spPr bwMode="auto">
                <a:xfrm>
                  <a:off x="1624" y="1941"/>
                  <a:ext cx="442" cy="38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" name="Line 35"/>
                <p:cNvSpPr>
                  <a:spLocks noChangeShapeType="1"/>
                </p:cNvSpPr>
                <p:nvPr/>
              </p:nvSpPr>
              <p:spPr bwMode="auto">
                <a:xfrm>
                  <a:off x="1664" y="185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1728" y="1865"/>
              <a:ext cx="233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7-23  </a:t>
              </a:r>
              <a:r>
                <a:rPr lang="zh-CN" altLang="en-US" sz="2000" b="1"/>
                <a:t>有向图的拓扑排序过程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2496" y="164"/>
              <a:ext cx="1008" cy="1584"/>
              <a:chOff x="2496" y="164"/>
              <a:chExt cx="1008" cy="1584"/>
            </a:xfrm>
          </p:grpSpPr>
          <p:sp>
            <p:nvSpPr>
              <p:cNvPr id="22" name="Rectangle 38"/>
              <p:cNvSpPr>
                <a:spLocks noChangeArrowheads="1"/>
              </p:cNvSpPr>
              <p:nvPr/>
            </p:nvSpPr>
            <p:spPr bwMode="auto">
              <a:xfrm>
                <a:off x="2496" y="1544"/>
                <a:ext cx="97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/>
                  <a:t>(c)  </a:t>
                </a:r>
                <a:r>
                  <a:rPr lang="zh-CN" altLang="en-US" sz="2000" b="1" dirty="0"/>
                  <a:t>输出</a:t>
                </a:r>
                <a:r>
                  <a:rPr lang="en-US" altLang="zh-CN" sz="2000" b="1" dirty="0"/>
                  <a:t>v</a:t>
                </a:r>
                <a:r>
                  <a:rPr lang="en-US" altLang="zh-CN" sz="2000" b="1" baseline="-18000" dirty="0"/>
                  <a:t>6</a:t>
                </a:r>
                <a:r>
                  <a:rPr lang="zh-CN" altLang="en-US" sz="2000" b="1" dirty="0"/>
                  <a:t>后</a:t>
                </a:r>
              </a:p>
            </p:txBody>
          </p:sp>
          <p:grpSp>
            <p:nvGrpSpPr>
              <p:cNvPr id="23" name="Group 39"/>
              <p:cNvGrpSpPr>
                <a:grpSpLocks/>
              </p:cNvGrpSpPr>
              <p:nvPr/>
            </p:nvGrpSpPr>
            <p:grpSpPr bwMode="auto">
              <a:xfrm>
                <a:off x="2537" y="164"/>
                <a:ext cx="967" cy="1321"/>
                <a:chOff x="2441" y="1200"/>
                <a:chExt cx="967" cy="1321"/>
              </a:xfrm>
            </p:grpSpPr>
            <p:sp>
              <p:nvSpPr>
                <p:cNvPr id="24" name="Oval 40"/>
                <p:cNvSpPr>
                  <a:spLocks noChangeArrowheads="1"/>
                </p:cNvSpPr>
                <p:nvPr/>
              </p:nvSpPr>
              <p:spPr bwMode="auto">
                <a:xfrm>
                  <a:off x="2441" y="1744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4</a:t>
                  </a:r>
                </a:p>
              </p:txBody>
            </p:sp>
            <p:sp>
              <p:nvSpPr>
                <p:cNvPr id="25" name="Oval 41"/>
                <p:cNvSpPr>
                  <a:spLocks noChangeArrowheads="1"/>
                </p:cNvSpPr>
                <p:nvPr/>
              </p:nvSpPr>
              <p:spPr bwMode="auto">
                <a:xfrm>
                  <a:off x="3113" y="1200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2</a:t>
                  </a:r>
                </a:p>
              </p:txBody>
            </p:sp>
            <p:sp>
              <p:nvSpPr>
                <p:cNvPr id="26" name="Oval 42"/>
                <p:cNvSpPr>
                  <a:spLocks noChangeArrowheads="1"/>
                </p:cNvSpPr>
                <p:nvPr/>
              </p:nvSpPr>
              <p:spPr bwMode="auto">
                <a:xfrm>
                  <a:off x="3113" y="1728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3</a:t>
                  </a:r>
                </a:p>
              </p:txBody>
            </p:sp>
            <p:sp>
              <p:nvSpPr>
                <p:cNvPr id="27" name="Oval 43"/>
                <p:cNvSpPr>
                  <a:spLocks noChangeArrowheads="1"/>
                </p:cNvSpPr>
                <p:nvPr/>
              </p:nvSpPr>
              <p:spPr bwMode="auto">
                <a:xfrm>
                  <a:off x="3105" y="2272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5</a:t>
                  </a:r>
                </a:p>
              </p:txBody>
            </p:sp>
            <p:sp>
              <p:nvSpPr>
                <p:cNvPr id="28" name="Line 44"/>
                <p:cNvSpPr>
                  <a:spLocks noChangeShapeType="1"/>
                </p:cNvSpPr>
                <p:nvPr/>
              </p:nvSpPr>
              <p:spPr bwMode="auto">
                <a:xfrm>
                  <a:off x="3257" y="198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" name="Line 45"/>
                <p:cNvSpPr>
                  <a:spLocks noChangeShapeType="1"/>
                </p:cNvSpPr>
                <p:nvPr/>
              </p:nvSpPr>
              <p:spPr bwMode="auto">
                <a:xfrm>
                  <a:off x="3257" y="1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" name="Line 46"/>
                <p:cNvSpPr>
                  <a:spLocks noChangeShapeType="1"/>
                </p:cNvSpPr>
                <p:nvPr/>
              </p:nvSpPr>
              <p:spPr bwMode="auto">
                <a:xfrm>
                  <a:off x="2697" y="1941"/>
                  <a:ext cx="442" cy="38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>
                  <a:off x="2737" y="1856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598" y="164"/>
              <a:ext cx="1006" cy="1584"/>
              <a:chOff x="3552" y="164"/>
              <a:chExt cx="1006" cy="1584"/>
            </a:xfrm>
          </p:grpSpPr>
          <p:sp>
            <p:nvSpPr>
              <p:cNvPr id="15" name="Rectangle 49"/>
              <p:cNvSpPr>
                <a:spLocks noChangeArrowheads="1"/>
              </p:cNvSpPr>
              <p:nvPr/>
            </p:nvSpPr>
            <p:spPr bwMode="auto">
              <a:xfrm>
                <a:off x="3552" y="1544"/>
                <a:ext cx="100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(d)  </a:t>
                </a:r>
                <a:r>
                  <a:rPr lang="zh-CN" altLang="en-US" sz="2000" b="1"/>
                  <a:t>输出</a:t>
                </a:r>
                <a:r>
                  <a:rPr lang="en-US" altLang="zh-CN" sz="2000" b="1"/>
                  <a:t>v</a:t>
                </a:r>
                <a:r>
                  <a:rPr lang="en-US" altLang="zh-CN" sz="2000" b="1" baseline="-18000"/>
                  <a:t>4</a:t>
                </a:r>
                <a:r>
                  <a:rPr lang="zh-CN" altLang="en-US" sz="2000" b="1"/>
                  <a:t>后</a:t>
                </a:r>
              </a:p>
            </p:txBody>
          </p:sp>
          <p:grpSp>
            <p:nvGrpSpPr>
              <p:cNvPr id="16" name="Group 50"/>
              <p:cNvGrpSpPr>
                <a:grpSpLocks/>
              </p:cNvGrpSpPr>
              <p:nvPr/>
            </p:nvGrpSpPr>
            <p:grpSpPr bwMode="auto">
              <a:xfrm>
                <a:off x="3888" y="164"/>
                <a:ext cx="303" cy="1321"/>
                <a:chOff x="4257" y="1200"/>
                <a:chExt cx="303" cy="1321"/>
              </a:xfrm>
            </p:grpSpPr>
            <p:sp>
              <p:nvSpPr>
                <p:cNvPr id="17" name="Oval 51"/>
                <p:cNvSpPr>
                  <a:spLocks noChangeArrowheads="1"/>
                </p:cNvSpPr>
                <p:nvPr/>
              </p:nvSpPr>
              <p:spPr bwMode="auto">
                <a:xfrm>
                  <a:off x="4265" y="1200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2</a:t>
                  </a:r>
                </a:p>
              </p:txBody>
            </p:sp>
            <p:sp>
              <p:nvSpPr>
                <p:cNvPr id="18" name="Oval 52"/>
                <p:cNvSpPr>
                  <a:spLocks noChangeArrowheads="1"/>
                </p:cNvSpPr>
                <p:nvPr/>
              </p:nvSpPr>
              <p:spPr bwMode="auto">
                <a:xfrm>
                  <a:off x="4265" y="1728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3</a:t>
                  </a:r>
                </a:p>
              </p:txBody>
            </p:sp>
            <p:sp>
              <p:nvSpPr>
                <p:cNvPr id="19" name="Oval 53"/>
                <p:cNvSpPr>
                  <a:spLocks noChangeArrowheads="1"/>
                </p:cNvSpPr>
                <p:nvPr/>
              </p:nvSpPr>
              <p:spPr bwMode="auto">
                <a:xfrm>
                  <a:off x="4257" y="2272"/>
                  <a:ext cx="295" cy="24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v</a:t>
                  </a:r>
                  <a:r>
                    <a:rPr lang="en-US" altLang="zh-CN" baseline="-18000"/>
                    <a:t>5</a:t>
                  </a:r>
                </a:p>
              </p:txBody>
            </p:sp>
            <p:sp>
              <p:nvSpPr>
                <p:cNvPr id="20" name="Line 54"/>
                <p:cNvSpPr>
                  <a:spLocks noChangeShapeType="1"/>
                </p:cNvSpPr>
                <p:nvPr/>
              </p:nvSpPr>
              <p:spPr bwMode="auto">
                <a:xfrm>
                  <a:off x="4409" y="198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55"/>
                <p:cNvSpPr>
                  <a:spLocks noChangeShapeType="1"/>
                </p:cNvSpPr>
                <p:nvPr/>
              </p:nvSpPr>
              <p:spPr bwMode="auto">
                <a:xfrm>
                  <a:off x="4409" y="1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4681" y="164"/>
              <a:ext cx="1011" cy="1584"/>
              <a:chOff x="4591" y="164"/>
              <a:chExt cx="1011" cy="1584"/>
            </a:xfrm>
          </p:grpSpPr>
          <p:sp>
            <p:nvSpPr>
              <p:cNvPr id="12" name="Rectangle 57"/>
              <p:cNvSpPr>
                <a:spLocks noChangeArrowheads="1"/>
              </p:cNvSpPr>
              <p:nvPr/>
            </p:nvSpPr>
            <p:spPr bwMode="auto">
              <a:xfrm>
                <a:off x="4591" y="1544"/>
                <a:ext cx="1011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/>
                  <a:t>(e)  </a:t>
                </a:r>
                <a:r>
                  <a:rPr lang="zh-CN" altLang="en-US" sz="2000" b="1"/>
                  <a:t>输出</a:t>
                </a:r>
                <a:r>
                  <a:rPr lang="en-US" altLang="zh-CN" sz="2000" b="1"/>
                  <a:t>v</a:t>
                </a:r>
                <a:r>
                  <a:rPr lang="en-US" altLang="zh-CN" sz="2000" b="1" baseline="-18000"/>
                  <a:t>3</a:t>
                </a:r>
                <a:r>
                  <a:rPr lang="zh-CN" altLang="en-US" sz="2000" b="1"/>
                  <a:t>后</a:t>
                </a:r>
              </a:p>
            </p:txBody>
          </p:sp>
          <p:sp>
            <p:nvSpPr>
              <p:cNvPr id="13" name="Oval 58"/>
              <p:cNvSpPr>
                <a:spLocks noChangeArrowheads="1"/>
              </p:cNvSpPr>
              <p:nvPr/>
            </p:nvSpPr>
            <p:spPr bwMode="auto">
              <a:xfrm>
                <a:off x="4935" y="164"/>
                <a:ext cx="295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2</a:t>
                </a:r>
              </a:p>
            </p:txBody>
          </p:sp>
          <p:sp>
            <p:nvSpPr>
              <p:cNvPr id="14" name="Oval 59"/>
              <p:cNvSpPr>
                <a:spLocks noChangeArrowheads="1"/>
              </p:cNvSpPr>
              <p:nvPr/>
            </p:nvSpPr>
            <p:spPr bwMode="auto">
              <a:xfrm>
                <a:off x="4927" y="1236"/>
                <a:ext cx="295" cy="2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424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566"/>
            <a:ext cx="10515600" cy="650530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Status </a:t>
            </a:r>
            <a:r>
              <a:rPr lang="en-US" altLang="zh-CN" dirty="0" err="1"/>
              <a:t>TopologicalSort</a:t>
            </a:r>
            <a:r>
              <a:rPr lang="en-US" altLang="zh-CN" dirty="0"/>
              <a:t>(</a:t>
            </a:r>
            <a:r>
              <a:rPr lang="en-US" altLang="zh-CN" dirty="0" err="1"/>
              <a:t>ALGraph</a:t>
            </a:r>
            <a:r>
              <a:rPr lang="en-US" altLang="zh-CN" dirty="0"/>
              <a:t> G) {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∥</a:t>
            </a:r>
            <a:r>
              <a:rPr lang="zh-CN" altLang="zh-CN" dirty="0"/>
              <a:t>有向图</a:t>
            </a:r>
            <a:r>
              <a:rPr lang="en-US" altLang="zh-CN" dirty="0"/>
              <a:t>G</a:t>
            </a:r>
            <a:r>
              <a:rPr lang="zh-CN" altLang="zh-CN" dirty="0"/>
              <a:t>采用邻接表存储结构。</a:t>
            </a:r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∥</a:t>
            </a:r>
            <a:r>
              <a:rPr lang="zh-CN" altLang="zh-CN" dirty="0"/>
              <a:t>若</a:t>
            </a:r>
            <a:r>
              <a:rPr lang="en-US" altLang="zh-CN" dirty="0"/>
              <a:t>G</a:t>
            </a:r>
            <a:r>
              <a:rPr lang="zh-CN" altLang="zh-CN" dirty="0"/>
              <a:t>无回路，则输出</a:t>
            </a:r>
            <a:r>
              <a:rPr lang="en-US" altLang="zh-CN" dirty="0"/>
              <a:t>G</a:t>
            </a:r>
            <a:r>
              <a:rPr lang="zh-CN" altLang="zh-CN" dirty="0"/>
              <a:t>的顶点的一个拓扑序列并返回</a:t>
            </a:r>
            <a:r>
              <a:rPr lang="en-US" altLang="zh-CN" dirty="0"/>
              <a:t>OK</a:t>
            </a:r>
            <a:r>
              <a:rPr lang="zh-CN" altLang="zh-CN" dirty="0"/>
              <a:t>，否则</a:t>
            </a:r>
            <a:r>
              <a:rPr lang="en-US" altLang="zh-CN" dirty="0"/>
              <a:t>EROR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FindInDegree</a:t>
            </a:r>
            <a:r>
              <a:rPr lang="en-US" altLang="zh-CN" dirty="0" smtClean="0"/>
              <a:t>(G</a:t>
            </a:r>
            <a:r>
              <a:rPr lang="en-US" altLang="zh-CN" dirty="0"/>
              <a:t>, </a:t>
            </a:r>
            <a:r>
              <a:rPr lang="en-US" altLang="zh-CN" dirty="0" err="1"/>
              <a:t>indegree</a:t>
            </a:r>
            <a:r>
              <a:rPr lang="en-US" altLang="zh-CN" dirty="0"/>
              <a:t>); </a:t>
            </a:r>
            <a:r>
              <a:rPr lang="zh-CN" altLang="zh-CN" dirty="0"/>
              <a:t>∥对各顶点求人度</a:t>
            </a:r>
            <a:r>
              <a:rPr lang="en-US" altLang="zh-CN" dirty="0"/>
              <a:t> </a:t>
            </a:r>
            <a:r>
              <a:rPr lang="en-US" altLang="zh-CN" dirty="0" err="1"/>
              <a:t>indegree</a:t>
            </a:r>
            <a:r>
              <a:rPr lang="en-US" altLang="zh-CN" dirty="0"/>
              <a:t>[0.. vernum-1]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InitStack</a:t>
            </a:r>
            <a:r>
              <a:rPr lang="en-US" altLang="zh-CN" dirty="0" smtClean="0"/>
              <a:t>(S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    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G.vexnum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)    </a:t>
            </a:r>
            <a:r>
              <a:rPr lang="zh-CN" altLang="zh-CN" dirty="0"/>
              <a:t>∥建零入度顶点栈</a:t>
            </a:r>
            <a:r>
              <a:rPr lang="en-US" altLang="zh-CN" dirty="0"/>
              <a:t>S</a:t>
            </a:r>
            <a:endParaRPr lang="zh-CN" altLang="zh-CN" dirty="0"/>
          </a:p>
          <a:p>
            <a:r>
              <a:rPr lang="en-US" altLang="zh-CN" dirty="0" smtClean="0"/>
              <a:t>          if</a:t>
            </a:r>
            <a:r>
              <a:rPr lang="en-US" altLang="zh-CN" dirty="0"/>
              <a:t>(! </a:t>
            </a:r>
            <a:r>
              <a:rPr lang="en-US" altLang="zh-CN" dirty="0" err="1"/>
              <a:t>indegree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 Push(S, </a:t>
            </a:r>
            <a:r>
              <a:rPr lang="en-US" altLang="zh-CN" dirty="0" err="1"/>
              <a:t>i</a:t>
            </a:r>
            <a:r>
              <a:rPr lang="en-US" altLang="zh-CN" dirty="0"/>
              <a:t>); ∥</a:t>
            </a:r>
            <a:r>
              <a:rPr lang="zh-CN" altLang="zh-CN" dirty="0"/>
              <a:t>度为</a:t>
            </a:r>
            <a:r>
              <a:rPr lang="en-US" altLang="zh-CN" dirty="0"/>
              <a:t>0</a:t>
            </a:r>
            <a:r>
              <a:rPr lang="zh-CN" altLang="zh-CN" dirty="0"/>
              <a:t>者进栈</a:t>
            </a:r>
            <a:r>
              <a:rPr lang="en-US" altLang="zh-CN" dirty="0"/>
              <a:t> count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 count </a:t>
            </a:r>
            <a:r>
              <a:rPr lang="en-US" altLang="zh-CN" dirty="0"/>
              <a:t>= 0;                 //</a:t>
            </a:r>
            <a:r>
              <a:rPr lang="zh-CN" altLang="zh-CN" dirty="0"/>
              <a:t>对输出顶点计数</a:t>
            </a:r>
          </a:p>
          <a:p>
            <a:r>
              <a:rPr lang="en-US" altLang="zh-CN" dirty="0" smtClean="0"/>
              <a:t>      while </a:t>
            </a:r>
            <a:r>
              <a:rPr lang="en-US" altLang="zh-CN" dirty="0"/>
              <a:t>(! </a:t>
            </a:r>
            <a:r>
              <a:rPr lang="en-US" altLang="zh-CN" dirty="0" err="1"/>
              <a:t>StackEmpty</a:t>
            </a:r>
            <a:r>
              <a:rPr lang="en-US" altLang="zh-CN" dirty="0"/>
              <a:t>(S)) {</a:t>
            </a:r>
            <a:endParaRPr lang="zh-CN" altLang="zh-CN" dirty="0"/>
          </a:p>
          <a:p>
            <a:r>
              <a:rPr lang="en-US" altLang="zh-CN" dirty="0" smtClean="0"/>
              <a:t>           Pop(S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); </a:t>
            </a:r>
            <a:endParaRPr lang="zh-CN" altLang="zh-CN" dirty="0"/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zh-CN" altLang="zh-CN" dirty="0"/>
              <a:t>，</a:t>
            </a:r>
            <a:r>
              <a:rPr lang="en-US" altLang="zh-CN" dirty="0" err="1"/>
              <a:t>G.vertices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].data); ++ count; ∥</a:t>
            </a:r>
            <a:r>
              <a:rPr lang="zh-CN" altLang="zh-CN" dirty="0"/>
              <a:t>输出</a:t>
            </a:r>
            <a:r>
              <a:rPr lang="en-US" altLang="zh-CN" dirty="0" err="1"/>
              <a:t>i</a:t>
            </a:r>
            <a:r>
              <a:rPr lang="zh-CN" altLang="zh-CN" dirty="0"/>
              <a:t>号顶点并计数 </a:t>
            </a:r>
          </a:p>
          <a:p>
            <a:r>
              <a:rPr lang="en-US" altLang="zh-CN" dirty="0" smtClean="0"/>
              <a:t>           for </a:t>
            </a:r>
            <a:r>
              <a:rPr lang="en-US" altLang="zh-CN" dirty="0"/>
              <a:t>(p</a:t>
            </a:r>
            <a:r>
              <a:rPr lang="zh-CN" altLang="zh-CN" dirty="0"/>
              <a:t>＝</a:t>
            </a:r>
            <a:r>
              <a:rPr lang="en-US" altLang="zh-CN" dirty="0"/>
              <a:t>G vertices[</a:t>
            </a:r>
            <a:r>
              <a:rPr lang="en-US" altLang="zh-CN" dirty="0" err="1"/>
              <a:t>i</a:t>
            </a:r>
            <a:r>
              <a:rPr lang="en-US" altLang="zh-CN" dirty="0"/>
              <a:t>]. </a:t>
            </a:r>
            <a:r>
              <a:rPr lang="en-US" altLang="zh-CN" dirty="0" err="1"/>
              <a:t>firstarc</a:t>
            </a:r>
            <a:r>
              <a:rPr lang="en-US" altLang="zh-CN" dirty="0"/>
              <a:t>; p; p</a:t>
            </a:r>
            <a:r>
              <a:rPr lang="zh-CN" altLang="zh-CN" dirty="0"/>
              <a:t>＝</a:t>
            </a:r>
            <a:r>
              <a:rPr lang="en-US" altLang="zh-CN" dirty="0"/>
              <a:t>p-&gt;</a:t>
            </a:r>
            <a:r>
              <a:rPr lang="en-US" altLang="zh-CN" dirty="0" err="1"/>
              <a:t>nextarc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k </a:t>
            </a:r>
            <a:r>
              <a:rPr lang="en-US" altLang="zh-CN" dirty="0"/>
              <a:t>= p-&gt;</a:t>
            </a:r>
            <a:r>
              <a:rPr lang="en-US" altLang="zh-CN" dirty="0" err="1"/>
              <a:t>adjvex</a:t>
            </a:r>
            <a:r>
              <a:rPr lang="en-US" altLang="zh-CN" dirty="0"/>
              <a:t>;          </a:t>
            </a:r>
            <a:r>
              <a:rPr lang="zh-CN" altLang="zh-CN" dirty="0"/>
              <a:t>∥对</a:t>
            </a:r>
            <a:r>
              <a:rPr lang="en-US" altLang="zh-CN" dirty="0" err="1"/>
              <a:t>i</a:t>
            </a:r>
            <a:r>
              <a:rPr lang="zh-CN" altLang="zh-CN" dirty="0"/>
              <a:t>号顶点的每个邻接点的入度减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 smtClean="0"/>
              <a:t>                 if</a:t>
            </a:r>
            <a:r>
              <a:rPr lang="en-US" altLang="zh-CN" dirty="0"/>
              <a:t>(! (-- </a:t>
            </a:r>
            <a:r>
              <a:rPr lang="en-US" altLang="zh-CN" dirty="0" err="1"/>
              <a:t>indegree</a:t>
            </a:r>
            <a:r>
              <a:rPr lang="en-US" altLang="zh-CN" dirty="0"/>
              <a:t>[k]))  Push(S, k); ∥</a:t>
            </a:r>
            <a:r>
              <a:rPr lang="zh-CN" altLang="zh-CN" dirty="0"/>
              <a:t>若入度减为</a:t>
            </a:r>
            <a:r>
              <a:rPr lang="en-US" altLang="zh-CN" dirty="0"/>
              <a:t>0</a:t>
            </a:r>
            <a:r>
              <a:rPr lang="zh-CN" altLang="zh-CN" dirty="0"/>
              <a:t>，则入栈</a:t>
            </a:r>
          </a:p>
          <a:p>
            <a:r>
              <a:rPr lang="en-US" altLang="zh-CN" dirty="0" smtClean="0"/>
              <a:t>            }</a:t>
            </a:r>
            <a:r>
              <a:rPr lang="en-US" altLang="zh-CN" dirty="0"/>
              <a:t>∥for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｝</a:t>
            </a:r>
            <a:r>
              <a:rPr lang="en-US" altLang="zh-CN" dirty="0"/>
              <a:t>∥ while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(count&lt;</a:t>
            </a:r>
            <a:r>
              <a:rPr lang="en-US" altLang="zh-CN" dirty="0" err="1"/>
              <a:t>G.vexnum</a:t>
            </a:r>
            <a:r>
              <a:rPr lang="en-US" altLang="zh-CN" dirty="0"/>
              <a:t>) return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 </a:t>
            </a:r>
            <a:r>
              <a:rPr lang="zh-CN" altLang="zh-CN" dirty="0"/>
              <a:t>∥该有向图有回路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else </a:t>
            </a:r>
            <a:r>
              <a:rPr lang="en-US" altLang="zh-CN" dirty="0"/>
              <a:t>return 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r>
              <a:rPr lang="zh-CN" altLang="zh-CN" dirty="0"/>
              <a:t>｝∥</a:t>
            </a:r>
            <a:r>
              <a:rPr lang="en-US" altLang="zh-CN" dirty="0"/>
              <a:t> </a:t>
            </a:r>
            <a:r>
              <a:rPr lang="en-US" altLang="zh-CN" dirty="0" err="1"/>
              <a:t>Topologicalsort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4247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742950" y="1562100"/>
            <a:ext cx="10763249" cy="450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 smtClean="0">
                <a:solidFill>
                  <a:schemeClr val="tx2"/>
                </a:solidFill>
              </a:rPr>
              <a:t>算法分析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 smtClean="0"/>
              <a:t>设</a:t>
            </a:r>
            <a:r>
              <a:rPr lang="en-US" altLang="zh-CN" sz="2800" b="1" dirty="0" smtClean="0"/>
              <a:t>AOV</a:t>
            </a:r>
            <a:r>
              <a:rPr lang="zh-CN" altLang="en-US" sz="2800" b="1" dirty="0" smtClean="0"/>
              <a:t>网有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个顶点，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条边，则算法的主要执行是：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 </a:t>
            </a:r>
            <a:r>
              <a:rPr lang="zh-CN" altLang="en-US" sz="2800" b="1" dirty="0" smtClean="0"/>
              <a:t>统计各顶点的入度：时间复杂度是</a:t>
            </a:r>
            <a:r>
              <a:rPr lang="en-US" altLang="zh-CN" sz="2800" b="1" dirty="0" smtClean="0"/>
              <a:t>O(</a:t>
            </a:r>
            <a:r>
              <a:rPr lang="en-US" altLang="zh-CN" sz="2800" b="1" dirty="0" err="1" smtClean="0"/>
              <a:t>n+e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◆ </a:t>
            </a:r>
            <a:r>
              <a:rPr lang="zh-CN" altLang="en-US" sz="2800" b="1" dirty="0" smtClean="0"/>
              <a:t>入度为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的顶点入栈：时间复杂度是</a:t>
            </a:r>
            <a:r>
              <a:rPr lang="en-US" altLang="zh-CN" sz="2800" b="1" dirty="0" smtClean="0"/>
              <a:t>O(n) </a:t>
            </a:r>
            <a:r>
              <a:rPr lang="zh-CN" altLang="en-US" sz="2800" b="1" dirty="0" smtClean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◆</a:t>
            </a:r>
            <a:r>
              <a:rPr lang="zh-CN" altLang="en-US" sz="2800" b="1" dirty="0" smtClean="0"/>
              <a:t> 排序过程：顶点入栈和出栈操作执行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次，入度减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的操作共执行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次，时间复杂度是</a:t>
            </a:r>
            <a:r>
              <a:rPr lang="en-US" altLang="zh-CN" sz="2800" b="1" dirty="0" smtClean="0"/>
              <a:t>O(</a:t>
            </a:r>
            <a:r>
              <a:rPr lang="en-US" altLang="zh-CN" sz="2800" b="1" dirty="0" err="1" smtClean="0"/>
              <a:t>n+e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 smtClean="0"/>
              <a:t>       因此，整个算法的时间复杂度是</a:t>
            </a:r>
            <a:r>
              <a:rPr lang="en-US" altLang="zh-CN" sz="2800" b="1" dirty="0" smtClean="0"/>
              <a:t>O(</a:t>
            </a:r>
            <a:r>
              <a:rPr lang="en-US" altLang="zh-CN" sz="2800" b="1" dirty="0" err="1" smtClean="0"/>
              <a:t>n+e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69118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5"/>
            <a:ext cx="73152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smtClean="0">
                <a:latin typeface="Times New Roman" panose="02020603050405020304" pitchFamily="18" charset="0"/>
              </a:rPr>
              <a:t>7.6.2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关键路径</a:t>
            </a:r>
            <a:r>
              <a:rPr lang="en-US" altLang="zh-CN" b="1" smtClean="0">
                <a:latin typeface="Times New Roman" panose="02020603050405020304" pitchFamily="18" charset="0"/>
              </a:rPr>
              <a:t>(Critical Path)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243013"/>
            <a:ext cx="11315699" cy="2106613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/>
              <a:t>AOE(Activity </a:t>
            </a:r>
            <a:r>
              <a:rPr lang="en-US" altLang="zh-CN" b="1" dirty="0"/>
              <a:t>On Edge) 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与</a:t>
            </a:r>
            <a:r>
              <a:rPr lang="en-US" altLang="zh-CN" b="1" dirty="0" smtClean="0"/>
              <a:t>AOV</a:t>
            </a:r>
            <a:r>
              <a:rPr lang="zh-CN" altLang="en-US" b="1" dirty="0" smtClean="0"/>
              <a:t>网相对应用边</a:t>
            </a:r>
            <a:r>
              <a:rPr lang="zh-CN" altLang="en-US" b="1" dirty="0"/>
              <a:t>表示活动的有向无环图，</a:t>
            </a:r>
            <a:r>
              <a:rPr lang="zh-CN" altLang="en-US" b="1" dirty="0">
                <a:latin typeface="宋体" panose="02010600030101010101" pitchFamily="2" charset="-122"/>
              </a:rPr>
              <a:t>如图</a:t>
            </a:r>
            <a:r>
              <a:rPr lang="en-US" altLang="zh-CN" b="1" dirty="0"/>
              <a:t>7-24</a:t>
            </a:r>
            <a:r>
              <a:rPr lang="zh-CN" altLang="en-US" b="1" dirty="0"/>
              <a:t>所示</a:t>
            </a:r>
            <a:r>
              <a:rPr lang="zh-CN" altLang="en-US" b="1" dirty="0">
                <a:latin typeface="宋体" panose="02010600030101010101" pitchFamily="2" charset="-122"/>
              </a:rPr>
              <a:t>。图中顶点表示事件</a:t>
            </a:r>
            <a:r>
              <a:rPr lang="en-US" altLang="zh-CN" b="1" dirty="0"/>
              <a:t>(Event)</a:t>
            </a:r>
            <a:r>
              <a:rPr lang="zh-CN" altLang="en-US" b="1" dirty="0"/>
              <a:t>，每个事件表示在其前的所有活动已经完成，其后的活动可以开始</a:t>
            </a:r>
            <a:r>
              <a:rPr lang="zh-CN" altLang="en-US" b="1" dirty="0">
                <a:latin typeface="宋体" panose="02010600030101010101" pitchFamily="2" charset="-122"/>
              </a:rPr>
              <a:t>；弧表示活动</a:t>
            </a:r>
            <a:r>
              <a:rPr lang="zh-CN" altLang="en-US" b="1" dirty="0"/>
              <a:t>，弧上的权值表示相应活动所需的时间或费用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5332413" y="3349626"/>
            <a:ext cx="4849812" cy="2646362"/>
            <a:chOff x="648" y="1728"/>
            <a:chExt cx="3055" cy="1667"/>
          </a:xfrm>
        </p:grpSpPr>
        <p:grpSp>
          <p:nvGrpSpPr>
            <p:cNvPr id="634885" name="Group 5"/>
            <p:cNvGrpSpPr>
              <a:grpSpLocks/>
            </p:cNvGrpSpPr>
            <p:nvPr/>
          </p:nvGrpSpPr>
          <p:grpSpPr bwMode="auto">
            <a:xfrm>
              <a:off x="648" y="1728"/>
              <a:ext cx="3055" cy="1428"/>
              <a:chOff x="648" y="1728"/>
              <a:chExt cx="3055" cy="1428"/>
            </a:xfrm>
          </p:grpSpPr>
          <p:sp>
            <p:nvSpPr>
              <p:cNvPr id="634887" name="Oval 6"/>
              <p:cNvSpPr>
                <a:spLocks noChangeArrowheads="1"/>
              </p:cNvSpPr>
              <p:nvPr/>
            </p:nvSpPr>
            <p:spPr bwMode="auto">
              <a:xfrm>
                <a:off x="672" y="244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0</a:t>
                </a:r>
              </a:p>
            </p:txBody>
          </p:sp>
          <p:sp>
            <p:nvSpPr>
              <p:cNvPr id="634888" name="Oval 7"/>
              <p:cNvSpPr>
                <a:spLocks noChangeArrowheads="1"/>
              </p:cNvSpPr>
              <p:nvPr/>
            </p:nvSpPr>
            <p:spPr bwMode="auto">
              <a:xfrm>
                <a:off x="2625" y="1816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6</a:t>
                </a:r>
              </a:p>
            </p:txBody>
          </p:sp>
          <p:sp>
            <p:nvSpPr>
              <p:cNvPr id="634889" name="Oval 8"/>
              <p:cNvSpPr>
                <a:spLocks noChangeArrowheads="1"/>
              </p:cNvSpPr>
              <p:nvPr/>
            </p:nvSpPr>
            <p:spPr bwMode="auto">
              <a:xfrm>
                <a:off x="2104" y="2864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5</a:t>
                </a:r>
              </a:p>
            </p:txBody>
          </p:sp>
          <p:sp>
            <p:nvSpPr>
              <p:cNvPr id="634890" name="Oval 9"/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4</a:t>
                </a:r>
              </a:p>
            </p:txBody>
          </p:sp>
          <p:sp>
            <p:nvSpPr>
              <p:cNvPr id="634891" name="Oval 10"/>
              <p:cNvSpPr>
                <a:spLocks noChangeArrowheads="1"/>
              </p:cNvSpPr>
              <p:nvPr/>
            </p:nvSpPr>
            <p:spPr bwMode="auto">
              <a:xfrm>
                <a:off x="1864" y="180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3</a:t>
                </a:r>
              </a:p>
            </p:txBody>
          </p:sp>
          <p:sp>
            <p:nvSpPr>
              <p:cNvPr id="634892" name="Oval 11"/>
              <p:cNvSpPr>
                <a:spLocks noChangeArrowheads="1"/>
              </p:cNvSpPr>
              <p:nvPr/>
            </p:nvSpPr>
            <p:spPr bwMode="auto">
              <a:xfrm>
                <a:off x="1240" y="2832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2</a:t>
                </a:r>
              </a:p>
            </p:txBody>
          </p:sp>
          <p:sp>
            <p:nvSpPr>
              <p:cNvPr id="634893" name="Oval 12"/>
              <p:cNvSpPr>
                <a:spLocks noChangeArrowheads="1"/>
              </p:cNvSpPr>
              <p:nvPr/>
            </p:nvSpPr>
            <p:spPr bwMode="auto">
              <a:xfrm>
                <a:off x="1176" y="196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1</a:t>
                </a:r>
              </a:p>
            </p:txBody>
          </p:sp>
          <p:sp>
            <p:nvSpPr>
              <p:cNvPr id="634894" name="Oval 13"/>
              <p:cNvSpPr>
                <a:spLocks noChangeArrowheads="1"/>
              </p:cNvSpPr>
              <p:nvPr/>
            </p:nvSpPr>
            <p:spPr bwMode="auto">
              <a:xfrm>
                <a:off x="2560" y="2352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7</a:t>
                </a:r>
              </a:p>
            </p:txBody>
          </p:sp>
          <p:sp>
            <p:nvSpPr>
              <p:cNvPr id="634895" name="Oval 14"/>
              <p:cNvSpPr>
                <a:spLocks noChangeArrowheads="1"/>
              </p:cNvSpPr>
              <p:nvPr/>
            </p:nvSpPr>
            <p:spPr bwMode="auto">
              <a:xfrm>
                <a:off x="3408" y="2352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18000"/>
                  <a:t>8</a:t>
                </a:r>
              </a:p>
            </p:txBody>
          </p:sp>
          <p:grpSp>
            <p:nvGrpSpPr>
              <p:cNvPr id="634896" name="Group 15"/>
              <p:cNvGrpSpPr>
                <a:grpSpLocks/>
              </p:cNvGrpSpPr>
              <p:nvPr/>
            </p:nvGrpSpPr>
            <p:grpSpPr bwMode="auto">
              <a:xfrm>
                <a:off x="648" y="2160"/>
                <a:ext cx="600" cy="288"/>
                <a:chOff x="648" y="2160"/>
                <a:chExt cx="600" cy="288"/>
              </a:xfrm>
            </p:grpSpPr>
            <p:sp>
              <p:nvSpPr>
                <p:cNvPr id="634930" name="Rectangle 16"/>
                <p:cNvSpPr>
                  <a:spLocks noChangeArrowheads="1"/>
                </p:cNvSpPr>
                <p:nvPr/>
              </p:nvSpPr>
              <p:spPr bwMode="auto">
                <a:xfrm>
                  <a:off x="648" y="216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a1=3</a:t>
                  </a:r>
                </a:p>
              </p:txBody>
            </p:sp>
            <p:sp>
              <p:nvSpPr>
                <p:cNvPr id="63493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864" y="2160"/>
                  <a:ext cx="38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897" name="Group 18"/>
              <p:cNvGrpSpPr>
                <a:grpSpLocks/>
              </p:cNvGrpSpPr>
              <p:nvPr/>
            </p:nvGrpSpPr>
            <p:grpSpPr bwMode="auto">
              <a:xfrm>
                <a:off x="864" y="2580"/>
                <a:ext cx="528" cy="332"/>
                <a:chOff x="864" y="2580"/>
                <a:chExt cx="528" cy="332"/>
              </a:xfrm>
            </p:grpSpPr>
            <p:sp>
              <p:nvSpPr>
                <p:cNvPr id="634928" name="Rectangle 19"/>
                <p:cNvSpPr>
                  <a:spLocks noChangeArrowheads="1"/>
                </p:cNvSpPr>
                <p:nvPr/>
              </p:nvSpPr>
              <p:spPr bwMode="auto">
                <a:xfrm>
                  <a:off x="939" y="258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a2=10</a:t>
                  </a:r>
                </a:p>
              </p:txBody>
            </p:sp>
            <p:sp>
              <p:nvSpPr>
                <p:cNvPr id="634929" name="Line 20"/>
                <p:cNvSpPr>
                  <a:spLocks noChangeShapeType="1"/>
                </p:cNvSpPr>
                <p:nvPr/>
              </p:nvSpPr>
              <p:spPr bwMode="auto">
                <a:xfrm>
                  <a:off x="864" y="2672"/>
                  <a:ext cx="384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898" name="Group 21"/>
              <p:cNvGrpSpPr>
                <a:grpSpLocks/>
              </p:cNvGrpSpPr>
              <p:nvPr/>
            </p:nvGrpSpPr>
            <p:grpSpPr bwMode="auto">
              <a:xfrm>
                <a:off x="1392" y="1776"/>
                <a:ext cx="480" cy="240"/>
                <a:chOff x="1392" y="1776"/>
                <a:chExt cx="480" cy="240"/>
              </a:xfrm>
            </p:grpSpPr>
            <p:sp>
              <p:nvSpPr>
                <p:cNvPr id="6349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392" y="1776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a3=9</a:t>
                  </a:r>
                </a:p>
              </p:txBody>
            </p:sp>
            <p:sp>
              <p:nvSpPr>
                <p:cNvPr id="63492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440" y="1920"/>
                  <a:ext cx="432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899" name="Group 24"/>
              <p:cNvGrpSpPr>
                <a:grpSpLocks/>
              </p:cNvGrpSpPr>
              <p:nvPr/>
            </p:nvGrpSpPr>
            <p:grpSpPr bwMode="auto">
              <a:xfrm>
                <a:off x="1440" y="2064"/>
                <a:ext cx="528" cy="332"/>
                <a:chOff x="864" y="2580"/>
                <a:chExt cx="528" cy="332"/>
              </a:xfrm>
            </p:grpSpPr>
            <p:sp>
              <p:nvSpPr>
                <p:cNvPr id="634924" name="Rectangle 25"/>
                <p:cNvSpPr>
                  <a:spLocks noChangeArrowheads="1"/>
                </p:cNvSpPr>
                <p:nvPr/>
              </p:nvSpPr>
              <p:spPr bwMode="auto">
                <a:xfrm>
                  <a:off x="939" y="258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a4=13</a:t>
                  </a:r>
                </a:p>
              </p:txBody>
            </p:sp>
            <p:sp>
              <p:nvSpPr>
                <p:cNvPr id="634925" name="Line 26"/>
                <p:cNvSpPr>
                  <a:spLocks noChangeShapeType="1"/>
                </p:cNvSpPr>
                <p:nvPr/>
              </p:nvSpPr>
              <p:spPr bwMode="auto">
                <a:xfrm>
                  <a:off x="864" y="2672"/>
                  <a:ext cx="384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00" name="Group 27"/>
              <p:cNvGrpSpPr>
                <a:grpSpLocks/>
              </p:cNvGrpSpPr>
              <p:nvPr/>
            </p:nvGrpSpPr>
            <p:grpSpPr bwMode="auto">
              <a:xfrm>
                <a:off x="1456" y="2544"/>
                <a:ext cx="533" cy="320"/>
                <a:chOff x="1456" y="2544"/>
                <a:chExt cx="533" cy="320"/>
              </a:xfrm>
            </p:grpSpPr>
            <p:sp>
              <p:nvSpPr>
                <p:cNvPr id="634922" name="Rectangle 28"/>
                <p:cNvSpPr>
                  <a:spLocks noChangeArrowheads="1"/>
                </p:cNvSpPr>
                <p:nvPr/>
              </p:nvSpPr>
              <p:spPr bwMode="auto">
                <a:xfrm>
                  <a:off x="1536" y="266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a5=12</a:t>
                  </a:r>
                </a:p>
              </p:txBody>
            </p:sp>
            <p:sp>
              <p:nvSpPr>
                <p:cNvPr id="63492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456" y="2544"/>
                  <a:ext cx="38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01" name="Group 30"/>
              <p:cNvGrpSpPr>
                <a:grpSpLocks/>
              </p:cNvGrpSpPr>
              <p:nvPr/>
            </p:nvGrpSpPr>
            <p:grpSpPr bwMode="auto">
              <a:xfrm>
                <a:off x="1536" y="2952"/>
                <a:ext cx="576" cy="204"/>
                <a:chOff x="1536" y="2952"/>
                <a:chExt cx="576" cy="204"/>
              </a:xfrm>
            </p:grpSpPr>
            <p:sp>
              <p:nvSpPr>
                <p:cNvPr id="634920" name="Rectangle 31"/>
                <p:cNvSpPr>
                  <a:spLocks noChangeArrowheads="1"/>
                </p:cNvSpPr>
                <p:nvPr/>
              </p:nvSpPr>
              <p:spPr bwMode="auto">
                <a:xfrm>
                  <a:off x="1608" y="2952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a6=7</a:t>
                  </a:r>
                </a:p>
              </p:txBody>
            </p:sp>
            <p:sp>
              <p:nvSpPr>
                <p:cNvPr id="634921" name="Line 32"/>
                <p:cNvSpPr>
                  <a:spLocks noChangeShapeType="1"/>
                </p:cNvSpPr>
                <p:nvPr/>
              </p:nvSpPr>
              <p:spPr bwMode="auto">
                <a:xfrm>
                  <a:off x="1536" y="2976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02" name="Group 33"/>
              <p:cNvGrpSpPr>
                <a:grpSpLocks/>
              </p:cNvGrpSpPr>
              <p:nvPr/>
            </p:nvGrpSpPr>
            <p:grpSpPr bwMode="auto">
              <a:xfrm>
                <a:off x="2160" y="1728"/>
                <a:ext cx="480" cy="204"/>
                <a:chOff x="2160" y="1728"/>
                <a:chExt cx="480" cy="204"/>
              </a:xfrm>
            </p:grpSpPr>
            <p:sp>
              <p:nvSpPr>
                <p:cNvPr id="634918" name="Rectangle 34"/>
                <p:cNvSpPr>
                  <a:spLocks noChangeArrowheads="1"/>
                </p:cNvSpPr>
                <p:nvPr/>
              </p:nvSpPr>
              <p:spPr bwMode="auto">
                <a:xfrm>
                  <a:off x="2160" y="1728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a7=8</a:t>
                  </a:r>
                </a:p>
              </p:txBody>
            </p:sp>
            <p:sp>
              <p:nvSpPr>
                <p:cNvPr id="634919" name="Line 35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03" name="Group 36"/>
              <p:cNvGrpSpPr>
                <a:grpSpLocks/>
              </p:cNvGrpSpPr>
              <p:nvPr/>
            </p:nvGrpSpPr>
            <p:grpSpPr bwMode="auto">
              <a:xfrm>
                <a:off x="2080" y="2268"/>
                <a:ext cx="480" cy="204"/>
                <a:chOff x="2160" y="1728"/>
                <a:chExt cx="480" cy="204"/>
              </a:xfrm>
            </p:grpSpPr>
            <p:sp>
              <p:nvSpPr>
                <p:cNvPr id="634916" name="Rectangle 37"/>
                <p:cNvSpPr>
                  <a:spLocks noChangeArrowheads="1"/>
                </p:cNvSpPr>
                <p:nvPr/>
              </p:nvSpPr>
              <p:spPr bwMode="auto">
                <a:xfrm>
                  <a:off x="2160" y="1728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a9=6</a:t>
                  </a:r>
                </a:p>
              </p:txBody>
            </p:sp>
            <p:sp>
              <p:nvSpPr>
                <p:cNvPr id="634917" name="Line 38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04" name="Group 39"/>
              <p:cNvGrpSpPr>
                <a:grpSpLocks/>
              </p:cNvGrpSpPr>
              <p:nvPr/>
            </p:nvGrpSpPr>
            <p:grpSpPr bwMode="auto">
              <a:xfrm>
                <a:off x="2299" y="2576"/>
                <a:ext cx="581" cy="304"/>
                <a:chOff x="2299" y="2576"/>
                <a:chExt cx="581" cy="304"/>
              </a:xfrm>
            </p:grpSpPr>
            <p:sp>
              <p:nvSpPr>
                <p:cNvPr id="634914" name="Rectangle 40"/>
                <p:cNvSpPr>
                  <a:spLocks noChangeArrowheads="1"/>
                </p:cNvSpPr>
                <p:nvPr/>
              </p:nvSpPr>
              <p:spPr bwMode="auto">
                <a:xfrm>
                  <a:off x="2404" y="2676"/>
                  <a:ext cx="476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a10=11</a:t>
                  </a:r>
                </a:p>
              </p:txBody>
            </p:sp>
            <p:sp>
              <p:nvSpPr>
                <p:cNvPr id="63491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299" y="2576"/>
                  <a:ext cx="38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05" name="Group 42"/>
              <p:cNvGrpSpPr>
                <a:grpSpLocks/>
              </p:cNvGrpSpPr>
              <p:nvPr/>
            </p:nvGrpSpPr>
            <p:grpSpPr bwMode="auto">
              <a:xfrm>
                <a:off x="2856" y="2272"/>
                <a:ext cx="544" cy="204"/>
                <a:chOff x="2856" y="2272"/>
                <a:chExt cx="544" cy="204"/>
              </a:xfrm>
            </p:grpSpPr>
            <p:sp>
              <p:nvSpPr>
                <p:cNvPr id="634912" name="Rectangle 43"/>
                <p:cNvSpPr>
                  <a:spLocks noChangeArrowheads="1"/>
                </p:cNvSpPr>
                <p:nvPr/>
              </p:nvSpPr>
              <p:spPr bwMode="auto">
                <a:xfrm>
                  <a:off x="2856" y="2272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a12=5</a:t>
                  </a:r>
                </a:p>
              </p:txBody>
            </p:sp>
            <p:sp>
              <p:nvSpPr>
                <p:cNvPr id="634913" name="Line 44"/>
                <p:cNvSpPr>
                  <a:spLocks noChangeShapeType="1"/>
                </p:cNvSpPr>
                <p:nvPr/>
              </p:nvSpPr>
              <p:spPr bwMode="auto">
                <a:xfrm>
                  <a:off x="2856" y="2464"/>
                  <a:ext cx="5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06" name="Group 45"/>
              <p:cNvGrpSpPr>
                <a:grpSpLocks/>
              </p:cNvGrpSpPr>
              <p:nvPr/>
            </p:nvGrpSpPr>
            <p:grpSpPr bwMode="auto">
              <a:xfrm>
                <a:off x="2112" y="2016"/>
                <a:ext cx="672" cy="336"/>
                <a:chOff x="2112" y="2016"/>
                <a:chExt cx="672" cy="336"/>
              </a:xfrm>
            </p:grpSpPr>
            <p:sp>
              <p:nvSpPr>
                <p:cNvPr id="634910" name="Rectangle 46"/>
                <p:cNvSpPr>
                  <a:spLocks noChangeArrowheads="1"/>
                </p:cNvSpPr>
                <p:nvPr/>
              </p:nvSpPr>
              <p:spPr bwMode="auto">
                <a:xfrm>
                  <a:off x="2376" y="2024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a8=4</a:t>
                  </a:r>
                </a:p>
              </p:txBody>
            </p:sp>
            <p:sp>
              <p:nvSpPr>
                <p:cNvPr id="634911" name="Line 47"/>
                <p:cNvSpPr>
                  <a:spLocks noChangeShapeType="1"/>
                </p:cNvSpPr>
                <p:nvPr/>
              </p:nvSpPr>
              <p:spPr bwMode="auto">
                <a:xfrm>
                  <a:off x="2112" y="2016"/>
                  <a:ext cx="57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07" name="Group 48"/>
              <p:cNvGrpSpPr>
                <a:grpSpLocks/>
              </p:cNvGrpSpPr>
              <p:nvPr/>
            </p:nvGrpSpPr>
            <p:grpSpPr bwMode="auto">
              <a:xfrm>
                <a:off x="2904" y="1976"/>
                <a:ext cx="693" cy="376"/>
                <a:chOff x="2904" y="1976"/>
                <a:chExt cx="693" cy="376"/>
              </a:xfrm>
            </p:grpSpPr>
            <p:sp>
              <p:nvSpPr>
                <p:cNvPr id="634908" name="Rectangle 49"/>
                <p:cNvSpPr>
                  <a:spLocks noChangeArrowheads="1"/>
                </p:cNvSpPr>
                <p:nvPr/>
              </p:nvSpPr>
              <p:spPr bwMode="auto">
                <a:xfrm>
                  <a:off x="3144" y="1976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a11=2</a:t>
                  </a:r>
                </a:p>
              </p:txBody>
            </p:sp>
            <p:sp>
              <p:nvSpPr>
                <p:cNvPr id="634909" name="Line 50"/>
                <p:cNvSpPr>
                  <a:spLocks noChangeShapeType="1"/>
                </p:cNvSpPr>
                <p:nvPr/>
              </p:nvSpPr>
              <p:spPr bwMode="auto">
                <a:xfrm>
                  <a:off x="2904" y="1976"/>
                  <a:ext cx="616" cy="3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4886" name="Rectangle 51"/>
            <p:cNvSpPr>
              <a:spLocks noChangeArrowheads="1"/>
            </p:cNvSpPr>
            <p:nvPr/>
          </p:nvSpPr>
          <p:spPr bwMode="auto">
            <a:xfrm>
              <a:off x="1356" y="3168"/>
              <a:ext cx="14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图</a:t>
              </a:r>
              <a:r>
                <a:rPr lang="en-US" altLang="zh-CN" sz="2000" b="1"/>
                <a:t>7-24  </a:t>
              </a:r>
              <a:r>
                <a:rPr lang="zh-CN" altLang="en-US" sz="2000" b="1"/>
                <a:t>一个</a:t>
              </a:r>
              <a:r>
                <a:rPr lang="en-US" altLang="zh-CN" sz="2000" b="1"/>
                <a:t>AOE</a:t>
              </a:r>
              <a:r>
                <a:rPr lang="zh-CN" altLang="en-US" sz="2000" b="1"/>
                <a:t>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090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188914"/>
            <a:ext cx="11106149" cy="6480175"/>
          </a:xfrm>
          <a:noFill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1</a:t>
            </a:r>
            <a:r>
              <a:rPr lang="en-US" altLang="zh-CN" sz="40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4000" b="1" dirty="0">
                <a:solidFill>
                  <a:schemeClr val="tx2"/>
                </a:solidFill>
              </a:rPr>
              <a:t>AOE</a:t>
            </a:r>
            <a:r>
              <a:rPr lang="zh-CN" altLang="en-US" sz="4000" b="1" dirty="0">
                <a:solidFill>
                  <a:schemeClr val="tx2"/>
                </a:solidFill>
                <a:ea typeface="楷体_GB2312" pitchFamily="49" charset="-122"/>
              </a:rPr>
              <a:t>有关的研究问题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 smtClean="0"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完成整个工程至少需要多少时间</a:t>
            </a:r>
            <a:r>
              <a:rPr lang="en-US" altLang="zh-CN" b="1" dirty="0" smtClean="0">
                <a:latin typeface="宋体" panose="02010600030101010101" pitchFamily="2" charset="-122"/>
              </a:rPr>
              <a:t>?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en-US" altLang="zh-CN" b="1" dirty="0" smtClean="0">
                <a:latin typeface="宋体" panose="02010600030101010101" pitchFamily="2" charset="-122"/>
                <a:ea typeface="Arial Unicode MS" pitchFamily="34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哪些活动是影响工程进度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费用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的关键</a:t>
            </a:r>
            <a:r>
              <a:rPr lang="en-US" altLang="zh-CN" b="1" dirty="0" smtClean="0">
                <a:latin typeface="宋体" panose="02010600030101010101" pitchFamily="2" charset="-122"/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工程完成最短时间</a:t>
            </a:r>
            <a:r>
              <a:rPr lang="zh-CN" altLang="en-US" b="1" dirty="0"/>
              <a:t>：从起点到终点的最长路径长度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chemeClr val="accent1"/>
                </a:solidFill>
              </a:rPr>
              <a:t>路径上各活动持续时间之和</a:t>
            </a:r>
            <a:r>
              <a:rPr lang="en-US" altLang="zh-CN" b="1" dirty="0"/>
              <a:t>) 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b="1" dirty="0"/>
              <a:t>长度最长的路径称为</a:t>
            </a:r>
            <a:r>
              <a:rPr lang="zh-CN" altLang="en-US" b="1" dirty="0">
                <a:solidFill>
                  <a:schemeClr val="folHlink"/>
                </a:solidFill>
              </a:rPr>
              <a:t>关键路径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chemeClr val="folHlink"/>
                </a:solidFill>
              </a:rPr>
              <a:t>关键路径</a:t>
            </a:r>
            <a:r>
              <a:rPr lang="zh-CN" altLang="en-US" b="1" dirty="0"/>
              <a:t>上的活动称为</a:t>
            </a:r>
            <a:r>
              <a:rPr lang="zh-CN" altLang="en-US" b="1" dirty="0">
                <a:solidFill>
                  <a:schemeClr val="folHlink"/>
                </a:solidFill>
              </a:rPr>
              <a:t>关键活动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b="1" dirty="0"/>
              <a:t>关键活动是影响整个工程的关键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 设</a:t>
            </a:r>
            <a:r>
              <a:rPr lang="en-US" altLang="zh-CN" b="1" dirty="0"/>
              <a:t>v</a:t>
            </a:r>
            <a:r>
              <a:rPr lang="en-US" altLang="zh-CN" b="1" baseline="-20000" dirty="0"/>
              <a:t>0</a:t>
            </a:r>
            <a:r>
              <a:rPr lang="zh-CN" altLang="en-US" b="1" dirty="0"/>
              <a:t>是起点，从</a:t>
            </a:r>
            <a:r>
              <a:rPr lang="en-US" altLang="zh-CN" b="1" dirty="0"/>
              <a:t>v</a:t>
            </a:r>
            <a:r>
              <a:rPr lang="en-US" altLang="zh-CN" b="1" baseline="-20000" dirty="0"/>
              <a:t>0</a:t>
            </a:r>
            <a:r>
              <a:rPr lang="zh-CN" altLang="en-US" b="1" dirty="0"/>
              <a:t>到</a:t>
            </a:r>
            <a:r>
              <a:rPr lang="en-US" altLang="zh-CN" b="1" dirty="0"/>
              <a:t>v</a:t>
            </a:r>
            <a:r>
              <a:rPr lang="en-US" altLang="zh-CN" b="1" baseline="-20000" dirty="0"/>
              <a:t>i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accent1"/>
                </a:solidFill>
              </a:rPr>
              <a:t>最长路径长度</a:t>
            </a:r>
            <a:r>
              <a:rPr lang="zh-CN" altLang="en-US" b="1" dirty="0"/>
              <a:t>称为事件</a:t>
            </a:r>
            <a:r>
              <a:rPr lang="en-US" altLang="zh-CN" b="1" dirty="0"/>
              <a:t>v</a:t>
            </a:r>
            <a:r>
              <a:rPr lang="en-US" altLang="zh-CN" b="1" baseline="-20000" dirty="0"/>
              <a:t>i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folHlink"/>
                </a:solidFill>
              </a:rPr>
              <a:t>最早发生时间</a:t>
            </a:r>
            <a:r>
              <a:rPr lang="zh-CN" altLang="en-US" b="1" dirty="0"/>
              <a:t>，即是以</a:t>
            </a:r>
            <a:r>
              <a:rPr lang="en-US" altLang="zh-CN" b="1" dirty="0"/>
              <a:t>v</a:t>
            </a:r>
            <a:r>
              <a:rPr lang="en-US" altLang="zh-CN" b="1" baseline="-20000" dirty="0"/>
              <a:t>i</a:t>
            </a:r>
            <a:r>
              <a:rPr lang="zh-CN" altLang="en-US" b="1" dirty="0"/>
              <a:t>为尾的所有活动的最早发生时间</a:t>
            </a:r>
            <a:r>
              <a:rPr lang="zh-CN" altLang="en-US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30162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ChangeArrowheads="1"/>
          </p:cNvSpPr>
          <p:nvPr/>
        </p:nvSpPr>
        <p:spPr bwMode="auto">
          <a:xfrm>
            <a:off x="533400" y="304801"/>
            <a:ext cx="11391899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8788" indent="-381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51075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73363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30563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7763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4963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02163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 smtClean="0"/>
              <a:t> 若活动</a:t>
            </a:r>
            <a:r>
              <a:rPr lang="en-US" altLang="zh-CN" sz="2800" b="1" dirty="0" err="1" smtClean="0"/>
              <a:t>a</a:t>
            </a:r>
            <a:r>
              <a:rPr lang="en-US" altLang="zh-CN" sz="2800" b="1" baseline="-20000" dirty="0" err="1" smtClean="0"/>
              <a:t>i</a:t>
            </a:r>
            <a:r>
              <a:rPr lang="zh-CN" altLang="en-US" sz="2800" b="1" dirty="0" smtClean="0"/>
              <a:t>是弧</a:t>
            </a:r>
            <a:r>
              <a:rPr lang="en-US" altLang="zh-CN" sz="2800" b="1" dirty="0" smtClean="0"/>
              <a:t>&lt;j, k&gt;</a:t>
            </a:r>
            <a:r>
              <a:rPr lang="zh-CN" altLang="en-US" sz="2800" b="1" dirty="0" smtClean="0"/>
              <a:t>，持续时间是</a:t>
            </a:r>
            <a:r>
              <a:rPr lang="en-US" altLang="zh-CN" sz="2800" b="1" dirty="0" err="1" smtClean="0"/>
              <a:t>dut</a:t>
            </a:r>
            <a:r>
              <a:rPr lang="en-US" altLang="zh-CN" sz="2800" b="1" dirty="0" smtClean="0"/>
              <a:t>(&lt;j, k&gt;)</a:t>
            </a:r>
            <a:r>
              <a:rPr lang="zh-CN" altLang="en-US" sz="2800" b="1" dirty="0" smtClean="0"/>
              <a:t>，设：</a:t>
            </a:r>
            <a:endParaRPr lang="zh-CN" altLang="en-US" sz="2800" b="1" dirty="0" smtClean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en-US" altLang="zh-CN" sz="2800" b="1" dirty="0"/>
              <a:t>e(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：表示活动</a:t>
            </a:r>
            <a:r>
              <a:rPr lang="en-US" altLang="zh-CN" sz="2800" b="1" dirty="0" err="1"/>
              <a:t>ai</a:t>
            </a:r>
            <a:r>
              <a:rPr lang="zh-CN" altLang="en-US" sz="2800" b="1" dirty="0"/>
              <a:t>的最早开始时间；</a:t>
            </a:r>
            <a:endParaRPr lang="en-US" altLang="zh-CN" sz="2800" b="1" dirty="0"/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◆</a:t>
            </a:r>
            <a:r>
              <a:rPr lang="zh-CN" altLang="en-US" sz="2800" b="1" dirty="0" smtClean="0"/>
              <a:t> </a:t>
            </a:r>
            <a:r>
              <a:rPr lang="en-US" altLang="zh-CN" sz="2800" b="1" i="1" dirty="0" smtClean="0"/>
              <a:t>l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：在不影响进度的前提下，表示活动</a:t>
            </a:r>
            <a:r>
              <a:rPr lang="en-US" altLang="zh-CN" sz="2800" b="1" dirty="0" err="1" smtClean="0"/>
              <a:t>a</a:t>
            </a:r>
            <a:r>
              <a:rPr lang="en-US" altLang="zh-CN" sz="2800" b="1" baseline="-18000" dirty="0" err="1" smtClean="0"/>
              <a:t>i</a:t>
            </a:r>
            <a:r>
              <a:rPr lang="zh-CN" altLang="en-US" sz="2800" b="1" dirty="0" smtClean="0"/>
              <a:t>的最晚开始时间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 则</a:t>
            </a:r>
            <a:r>
              <a:rPr lang="en-US" altLang="zh-CN" sz="2800" b="1" i="1" dirty="0" smtClean="0"/>
              <a:t>l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)-e(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表示活动</a:t>
            </a:r>
            <a:r>
              <a:rPr lang="en-US" altLang="zh-CN" sz="2800" b="1" dirty="0" err="1" smtClean="0"/>
              <a:t>a</a:t>
            </a:r>
            <a:r>
              <a:rPr lang="en-US" altLang="zh-CN" sz="2800" b="1" baseline="-18000" dirty="0" err="1" smtClean="0"/>
              <a:t>i</a:t>
            </a:r>
            <a:r>
              <a:rPr lang="zh-CN" altLang="en-US" sz="2800" b="1" dirty="0" smtClean="0"/>
              <a:t>的时间余量，若</a:t>
            </a:r>
            <a:r>
              <a:rPr lang="en-US" altLang="zh-CN" sz="2800" b="1" i="1" dirty="0" smtClean="0"/>
              <a:t>l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)-e(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)=0</a:t>
            </a:r>
            <a:r>
              <a:rPr lang="zh-CN" altLang="en-US" sz="2800" b="1" dirty="0" smtClean="0"/>
              <a:t>，表示活动</a:t>
            </a:r>
            <a:r>
              <a:rPr lang="en-US" altLang="zh-CN" sz="2800" b="1" dirty="0" err="1" smtClean="0"/>
              <a:t>a</a:t>
            </a:r>
            <a:r>
              <a:rPr lang="en-US" altLang="zh-CN" sz="2800" b="1" baseline="-18000" dirty="0" err="1" smtClean="0"/>
              <a:t>i</a:t>
            </a:r>
            <a:r>
              <a:rPr lang="zh-CN" altLang="en-US" sz="2800" b="1" dirty="0" smtClean="0"/>
              <a:t>是关键活动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◆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/>
              <a:t>ve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：表示事件</a:t>
            </a:r>
            <a:r>
              <a:rPr lang="en-US" altLang="zh-CN" sz="2800" b="1" dirty="0"/>
              <a:t>v</a:t>
            </a:r>
            <a:r>
              <a:rPr lang="en-US" altLang="zh-CN" sz="2800" b="1" baseline="-18000" dirty="0"/>
              <a:t>i</a:t>
            </a:r>
            <a:r>
              <a:rPr lang="zh-CN" altLang="en-US" sz="2800" b="1" dirty="0"/>
              <a:t>的最早发生时间，即从起点到顶点</a:t>
            </a:r>
            <a:r>
              <a:rPr lang="en-US" altLang="zh-CN" sz="2800" b="1" dirty="0"/>
              <a:t>v</a:t>
            </a:r>
            <a:r>
              <a:rPr lang="en-US" altLang="zh-CN" sz="2800" b="1" baseline="-18000" dirty="0"/>
              <a:t>i</a:t>
            </a:r>
            <a:r>
              <a:rPr lang="zh-CN" altLang="en-US" sz="2800" b="1" dirty="0"/>
              <a:t>的最长路径长度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r>
              <a:rPr lang="zh-CN" altLang="en-US" sz="2800" b="1" dirty="0">
                <a:solidFill>
                  <a:schemeClr val="accent1"/>
                </a:solidFill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◆</a:t>
            </a:r>
            <a:r>
              <a:rPr lang="zh-CN" altLang="en-US" sz="2800" b="1" dirty="0"/>
              <a:t> </a:t>
            </a:r>
            <a:r>
              <a:rPr lang="en-US" altLang="zh-CN" sz="2800" b="1" dirty="0" err="1"/>
              <a:t>v</a:t>
            </a:r>
            <a:r>
              <a:rPr lang="en-US" altLang="zh-CN" sz="2800" b="1" i="1" dirty="0" err="1"/>
              <a:t>l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：表示事件</a:t>
            </a:r>
            <a:r>
              <a:rPr lang="en-US" altLang="zh-CN" sz="2800" b="1" dirty="0"/>
              <a:t>v</a:t>
            </a:r>
            <a:r>
              <a:rPr lang="en-US" altLang="zh-CN" sz="2800" b="1" baseline="-18000" dirty="0"/>
              <a:t>i</a:t>
            </a:r>
            <a:r>
              <a:rPr lang="zh-CN" altLang="en-US" sz="2800" b="1" dirty="0"/>
              <a:t>的最晚发生时间</a:t>
            </a:r>
            <a:r>
              <a:rPr lang="zh-CN" altLang="en-US" sz="2800" b="1" dirty="0">
                <a:latin typeface="宋体" panose="02010600030101010101" pitchFamily="2" charset="-122"/>
              </a:rPr>
              <a:t>。则有以下关系</a:t>
            </a:r>
            <a:r>
              <a:rPr lang="zh-CN" altLang="en-US" sz="2800" b="1" dirty="0"/>
              <a:t>：</a:t>
            </a:r>
          </a:p>
        </p:txBody>
      </p:sp>
      <p:grpSp>
        <p:nvGrpSpPr>
          <p:cNvPr id="636931" name="Group 3"/>
          <p:cNvGrpSpPr>
            <a:grpSpLocks/>
          </p:cNvGrpSpPr>
          <p:nvPr/>
        </p:nvGrpSpPr>
        <p:grpSpPr bwMode="auto">
          <a:xfrm>
            <a:off x="1808955" y="4162426"/>
            <a:ext cx="8840788" cy="2144713"/>
            <a:chOff x="96" y="2478"/>
            <a:chExt cx="5569" cy="1351"/>
          </a:xfrm>
        </p:grpSpPr>
        <p:grpSp>
          <p:nvGrpSpPr>
            <p:cNvPr id="636932" name="Group 4"/>
            <p:cNvGrpSpPr>
              <a:grpSpLocks/>
            </p:cNvGrpSpPr>
            <p:nvPr/>
          </p:nvGrpSpPr>
          <p:grpSpPr bwMode="auto">
            <a:xfrm>
              <a:off x="432" y="2478"/>
              <a:ext cx="5088" cy="631"/>
              <a:chOff x="432" y="2825"/>
              <a:chExt cx="5088" cy="631"/>
            </a:xfrm>
          </p:grpSpPr>
          <p:grpSp>
            <p:nvGrpSpPr>
              <p:cNvPr id="636940" name="Group 5"/>
              <p:cNvGrpSpPr>
                <a:grpSpLocks/>
              </p:cNvGrpSpPr>
              <p:nvPr/>
            </p:nvGrpSpPr>
            <p:grpSpPr bwMode="auto">
              <a:xfrm>
                <a:off x="432" y="2825"/>
                <a:ext cx="2208" cy="631"/>
                <a:chOff x="720" y="2976"/>
                <a:chExt cx="2208" cy="631"/>
              </a:xfrm>
            </p:grpSpPr>
            <p:sp>
              <p:nvSpPr>
                <p:cNvPr id="636942" name="Rectangle 6"/>
                <p:cNvSpPr>
                  <a:spLocks noChangeArrowheads="1"/>
                </p:cNvSpPr>
                <p:nvPr/>
              </p:nvSpPr>
              <p:spPr bwMode="auto">
                <a:xfrm>
                  <a:off x="821" y="2976"/>
                  <a:ext cx="907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e(i)=ve(j)</a:t>
                  </a:r>
                </a:p>
              </p:txBody>
            </p:sp>
            <p:sp>
              <p:nvSpPr>
                <p:cNvPr id="636943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3312"/>
                  <a:ext cx="2112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 dirty="0"/>
                    <a:t>l</a:t>
                  </a:r>
                  <a:r>
                    <a:rPr lang="en-US" altLang="zh-CN" sz="2800" b="1" dirty="0"/>
                    <a:t>(</a:t>
                  </a:r>
                  <a:r>
                    <a:rPr lang="en-US" altLang="zh-CN" sz="2800" b="1" dirty="0" err="1"/>
                    <a:t>i</a:t>
                  </a:r>
                  <a:r>
                    <a:rPr lang="en-US" altLang="zh-CN" sz="2800" b="1" dirty="0"/>
                    <a:t>)= </a:t>
                  </a:r>
                  <a:r>
                    <a:rPr lang="en-US" altLang="zh-CN" sz="2800" b="1" dirty="0" err="1"/>
                    <a:t>v</a:t>
                  </a:r>
                  <a:r>
                    <a:rPr lang="en-US" altLang="zh-CN" sz="2800" b="1" i="1" dirty="0" err="1"/>
                    <a:t>l</a:t>
                  </a:r>
                  <a:r>
                    <a:rPr lang="en-US" altLang="zh-CN" sz="2800" b="1" dirty="0"/>
                    <a:t>(k)-</a:t>
                  </a:r>
                  <a:r>
                    <a:rPr lang="en-US" altLang="zh-CN" sz="2800" b="1" dirty="0" err="1"/>
                    <a:t>dut</a:t>
                  </a:r>
                  <a:r>
                    <a:rPr lang="en-US" altLang="zh-CN" sz="2800" b="1" dirty="0"/>
                    <a:t>(&lt;j, k&gt;)</a:t>
                  </a:r>
                </a:p>
              </p:txBody>
            </p:sp>
            <p:sp>
              <p:nvSpPr>
                <p:cNvPr id="636944" name="AutoShape 8"/>
                <p:cNvSpPr>
                  <a:spLocks/>
                </p:cNvSpPr>
                <p:nvPr/>
              </p:nvSpPr>
              <p:spPr bwMode="auto">
                <a:xfrm>
                  <a:off x="720" y="3120"/>
                  <a:ext cx="91" cy="408"/>
                </a:xfrm>
                <a:prstGeom prst="leftBrace">
                  <a:avLst>
                    <a:gd name="adj1" fmla="val 37363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36941" name="Rectangle 9"/>
              <p:cNvSpPr>
                <a:spLocks noChangeArrowheads="1"/>
              </p:cNvSpPr>
              <p:nvPr/>
            </p:nvSpPr>
            <p:spPr bwMode="auto">
              <a:xfrm>
                <a:off x="5135" y="2992"/>
                <a:ext cx="38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7-1</a:t>
                </a:r>
              </a:p>
            </p:txBody>
          </p:sp>
        </p:grpSp>
        <p:grpSp>
          <p:nvGrpSpPr>
            <p:cNvPr id="636933" name="Group 10"/>
            <p:cNvGrpSpPr>
              <a:grpSpLocks/>
            </p:cNvGrpSpPr>
            <p:nvPr/>
          </p:nvGrpSpPr>
          <p:grpSpPr bwMode="auto">
            <a:xfrm>
              <a:off x="96" y="3198"/>
              <a:ext cx="5569" cy="631"/>
              <a:chOff x="96" y="3545"/>
              <a:chExt cx="5569" cy="631"/>
            </a:xfrm>
          </p:grpSpPr>
          <p:grpSp>
            <p:nvGrpSpPr>
              <p:cNvPr id="636934" name="Group 11"/>
              <p:cNvGrpSpPr>
                <a:grpSpLocks/>
              </p:cNvGrpSpPr>
              <p:nvPr/>
            </p:nvGrpSpPr>
            <p:grpSpPr bwMode="auto">
              <a:xfrm>
                <a:off x="96" y="3545"/>
                <a:ext cx="5051" cy="631"/>
                <a:chOff x="373" y="3408"/>
                <a:chExt cx="5051" cy="631"/>
              </a:xfrm>
            </p:grpSpPr>
            <p:sp>
              <p:nvSpPr>
                <p:cNvPr id="6369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109" y="3408"/>
                  <a:ext cx="2251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dirty="0"/>
                    <a:t>0    j=0</a:t>
                  </a:r>
                  <a:r>
                    <a:rPr lang="zh-CN" altLang="en-US" sz="2800" b="1" dirty="0"/>
                    <a:t>，表示</a:t>
                  </a:r>
                  <a:r>
                    <a:rPr lang="en-US" altLang="zh-CN" sz="2800" b="1" dirty="0" err="1"/>
                    <a:t>v</a:t>
                  </a:r>
                  <a:r>
                    <a:rPr lang="en-US" altLang="zh-CN" sz="2800" b="1" baseline="-18000" dirty="0" err="1"/>
                    <a:t>j</a:t>
                  </a:r>
                  <a:r>
                    <a:rPr lang="zh-CN" altLang="en-US" sz="2800" b="1" dirty="0"/>
                    <a:t>是起点</a:t>
                  </a:r>
                </a:p>
              </p:txBody>
            </p:sp>
            <p:sp>
              <p:nvSpPr>
                <p:cNvPr id="63693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3744"/>
                  <a:ext cx="4320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Max{ve(i)+dut(&lt;i, j&gt;)|&lt;v</a:t>
                  </a:r>
                  <a:r>
                    <a:rPr lang="en-US" altLang="zh-CN" sz="2800" b="1" baseline="-18000"/>
                    <a:t>i</a:t>
                  </a:r>
                  <a:r>
                    <a:rPr lang="en-US" altLang="zh-CN" sz="2800" b="1"/>
                    <a:t>, v</a:t>
                  </a:r>
                  <a:r>
                    <a:rPr lang="en-US" altLang="zh-CN" sz="2800" b="1" baseline="-18000"/>
                    <a:t>j</a:t>
                  </a:r>
                  <a:r>
                    <a:rPr lang="en-US" altLang="zh-CN" sz="2800" b="1"/>
                    <a:t>&gt;</a:t>
                  </a:r>
                  <a:r>
                    <a:rPr lang="zh-CN" altLang="en-US" sz="2800" b="1"/>
                    <a:t>是网中的弧</a:t>
                  </a:r>
                  <a:r>
                    <a:rPr lang="en-US" altLang="zh-CN" sz="2800" b="1"/>
                    <a:t>}</a:t>
                  </a:r>
                </a:p>
              </p:txBody>
            </p:sp>
            <p:sp>
              <p:nvSpPr>
                <p:cNvPr id="636938" name="AutoShape 14"/>
                <p:cNvSpPr>
                  <a:spLocks/>
                </p:cNvSpPr>
                <p:nvPr/>
              </p:nvSpPr>
              <p:spPr bwMode="auto">
                <a:xfrm>
                  <a:off x="1008" y="3552"/>
                  <a:ext cx="91" cy="408"/>
                </a:xfrm>
                <a:prstGeom prst="leftBrace">
                  <a:avLst>
                    <a:gd name="adj1" fmla="val 37363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36939" name="Rectangle 15"/>
                <p:cNvSpPr>
                  <a:spLocks noChangeArrowheads="1"/>
                </p:cNvSpPr>
                <p:nvPr/>
              </p:nvSpPr>
              <p:spPr bwMode="auto">
                <a:xfrm>
                  <a:off x="373" y="3624"/>
                  <a:ext cx="635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ve(j)=</a:t>
                  </a:r>
                </a:p>
              </p:txBody>
            </p:sp>
          </p:grpSp>
          <p:sp>
            <p:nvSpPr>
              <p:cNvPr id="636935" name="Rectangle 16"/>
              <p:cNvSpPr>
                <a:spLocks noChangeArrowheads="1"/>
              </p:cNvSpPr>
              <p:nvPr/>
            </p:nvSpPr>
            <p:spPr bwMode="auto">
              <a:xfrm>
                <a:off x="5280" y="3712"/>
                <a:ext cx="38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7-2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625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16343</Words>
  <Application>Microsoft Office PowerPoint</Application>
  <PresentationFormat>宽屏</PresentationFormat>
  <Paragraphs>1742</Paragraphs>
  <Slides>123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123</vt:i4>
      </vt:variant>
    </vt:vector>
  </HeadingPairs>
  <TitlesOfParts>
    <vt:vector size="134" baseType="lpstr">
      <vt:lpstr>Arial Unicode MS</vt:lpstr>
      <vt:lpstr>等线</vt:lpstr>
      <vt:lpstr>等线 Light</vt:lpstr>
      <vt:lpstr>黑体</vt:lpstr>
      <vt:lpstr>楷体_GB2312</vt:lpstr>
      <vt:lpstr>宋体</vt:lpstr>
      <vt:lpstr>Arial</vt:lpstr>
      <vt:lpstr>Symbol</vt:lpstr>
      <vt:lpstr>Times New Roman</vt:lpstr>
      <vt:lpstr>Wingdings</vt:lpstr>
      <vt:lpstr>Office 主题​​</vt:lpstr>
      <vt:lpstr>第7章  图</vt:lpstr>
      <vt:lpstr>PowerPoint 演示文稿</vt:lpstr>
      <vt:lpstr>7.1  图的基本概念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7.1.2  图的抽象数据类型定义</vt:lpstr>
      <vt:lpstr>PowerPoint 演示文稿</vt:lpstr>
      <vt:lpstr>7.2  图的存储结构</vt:lpstr>
      <vt:lpstr>7.2.1  邻接矩阵(数组)表示法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 图的邻接矩阵的操作</vt:lpstr>
      <vt:lpstr>图的创建</vt:lpstr>
      <vt:lpstr>PowerPoint 演示文稿</vt:lpstr>
      <vt:lpstr>7.2.2  邻接表 （邻接链表）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7.2.3  十字链表法</vt:lpstr>
      <vt:lpstr>PowerPoint 演示文稿</vt:lpstr>
      <vt:lpstr>PowerPoint 演示文稿</vt:lpstr>
      <vt:lpstr>PowerPoint 演示文稿</vt:lpstr>
      <vt:lpstr>PowerPoint 演示文稿</vt:lpstr>
      <vt:lpstr>7.2.4  邻接多重表</vt:lpstr>
      <vt:lpstr>PowerPoint 演示文稿</vt:lpstr>
      <vt:lpstr>PowerPoint 演示文稿</vt:lpstr>
      <vt:lpstr>PowerPoint 演示文稿</vt:lpstr>
      <vt:lpstr>7.2.5  图的边表存储结构</vt:lpstr>
      <vt:lpstr>PowerPoint 演示文稿</vt:lpstr>
      <vt:lpstr>7.3  图的遍历</vt:lpstr>
      <vt:lpstr>7.3.1  深度优先搜索算法</vt:lpstr>
      <vt:lpstr>PowerPoint 演示文稿</vt:lpstr>
      <vt:lpstr>PowerPoint 演示文稿</vt:lpstr>
      <vt:lpstr>PowerPoint 演示文稿</vt:lpstr>
      <vt:lpstr>PowerPoint 演示文稿</vt:lpstr>
      <vt:lpstr>7.3.2  广度优先搜索算法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  图的连通性问题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7.4.2  有向图的强连通分量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  最小生成树</vt:lpstr>
      <vt:lpstr>PowerPoint 演示文稿</vt:lpstr>
      <vt:lpstr>PowerPoint 演示文稿</vt:lpstr>
      <vt:lpstr>7.5.1  普里姆(Prim)算法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7.5.2  克鲁斯卡尔(Kruskal)算法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  有向无环图及其应用</vt:lpstr>
      <vt:lpstr>7.6.1  拓扑排序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7.6.2  关键路径(Critical Path)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7.7   最短路径</vt:lpstr>
      <vt:lpstr>7.7.1  单源点最短路径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7.7.2   每一对顶点间的最短路径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图</dc:title>
  <dc:creator>DrW</dc:creator>
  <cp:lastModifiedBy>DrW</cp:lastModifiedBy>
  <cp:revision>64</cp:revision>
  <dcterms:created xsi:type="dcterms:W3CDTF">2020-11-30T05:57:46Z</dcterms:created>
  <dcterms:modified xsi:type="dcterms:W3CDTF">2020-12-01T14:02:40Z</dcterms:modified>
</cp:coreProperties>
</file>