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32" r:id="rId2"/>
    <p:sldId id="342" r:id="rId3"/>
    <p:sldId id="348" r:id="rId4"/>
    <p:sldId id="356" r:id="rId5"/>
    <p:sldId id="433" r:id="rId6"/>
    <p:sldId id="385" r:id="rId7"/>
    <p:sldId id="378" r:id="rId8"/>
    <p:sldId id="379" r:id="rId9"/>
    <p:sldId id="380" r:id="rId10"/>
    <p:sldId id="381" r:id="rId11"/>
    <p:sldId id="382" r:id="rId12"/>
    <p:sldId id="383" r:id="rId13"/>
    <p:sldId id="384" r:id="rId14"/>
    <p:sldId id="386" r:id="rId15"/>
    <p:sldId id="387" r:id="rId16"/>
    <p:sldId id="388" r:id="rId17"/>
    <p:sldId id="389" r:id="rId18"/>
    <p:sldId id="390" r:id="rId19"/>
    <p:sldId id="391" r:id="rId20"/>
    <p:sldId id="392" r:id="rId21"/>
    <p:sldId id="393" r:id="rId22"/>
    <p:sldId id="394" r:id="rId23"/>
    <p:sldId id="344" r:id="rId24"/>
    <p:sldId id="354" r:id="rId25"/>
    <p:sldId id="395" r:id="rId26"/>
    <p:sldId id="396" r:id="rId27"/>
    <p:sldId id="397" r:id="rId28"/>
    <p:sldId id="398" r:id="rId29"/>
    <p:sldId id="373" r:id="rId30"/>
    <p:sldId id="369" r:id="rId31"/>
    <p:sldId id="434" r:id="rId32"/>
    <p:sldId id="374" r:id="rId33"/>
    <p:sldId id="435" r:id="rId34"/>
  </p:sldIdLst>
  <p:sldSz cx="9144000" cy="6858000" type="screen4x3"/>
  <p:notesSz cx="6858000" cy="9144000"/>
  <p:defaultTextStyle>
    <a:defPPr>
      <a:defRPr lang="zh-CN"/>
    </a:defPPr>
    <a:lvl1pPr algn="l" rtl="0" fontAlgn="base">
      <a:spcBef>
        <a:spcPct val="0"/>
      </a:spcBef>
      <a:spcAft>
        <a:spcPct val="0"/>
      </a:spcAft>
      <a:buClr>
        <a:srgbClr val="0000FF"/>
      </a:buClr>
      <a:buFont typeface="Wingdings" pitchFamily="2" charset="2"/>
      <a:defRPr sz="2400" b="1" i="1" kern="1200">
        <a:solidFill>
          <a:srgbClr val="000000"/>
        </a:solidFill>
        <a:latin typeface="Times New Roman" pitchFamily="18" charset="0"/>
        <a:ea typeface="宋体" pitchFamily="2" charset="-122"/>
        <a:cs typeface="+mn-cs"/>
      </a:defRPr>
    </a:lvl1pPr>
    <a:lvl2pPr marL="457200" algn="l" rtl="0" fontAlgn="base">
      <a:spcBef>
        <a:spcPct val="0"/>
      </a:spcBef>
      <a:spcAft>
        <a:spcPct val="0"/>
      </a:spcAft>
      <a:buClr>
        <a:srgbClr val="0000FF"/>
      </a:buClr>
      <a:buFont typeface="Wingdings" pitchFamily="2" charset="2"/>
      <a:defRPr sz="2400" b="1" i="1" kern="1200">
        <a:solidFill>
          <a:srgbClr val="000000"/>
        </a:solidFill>
        <a:latin typeface="Times New Roman" pitchFamily="18" charset="0"/>
        <a:ea typeface="宋体" pitchFamily="2" charset="-122"/>
        <a:cs typeface="+mn-cs"/>
      </a:defRPr>
    </a:lvl2pPr>
    <a:lvl3pPr marL="914400" algn="l" rtl="0" fontAlgn="base">
      <a:spcBef>
        <a:spcPct val="0"/>
      </a:spcBef>
      <a:spcAft>
        <a:spcPct val="0"/>
      </a:spcAft>
      <a:buClr>
        <a:srgbClr val="0000FF"/>
      </a:buClr>
      <a:buFont typeface="Wingdings" pitchFamily="2" charset="2"/>
      <a:defRPr sz="2400" b="1" i="1" kern="1200">
        <a:solidFill>
          <a:srgbClr val="000000"/>
        </a:solidFill>
        <a:latin typeface="Times New Roman" pitchFamily="18" charset="0"/>
        <a:ea typeface="宋体" pitchFamily="2" charset="-122"/>
        <a:cs typeface="+mn-cs"/>
      </a:defRPr>
    </a:lvl3pPr>
    <a:lvl4pPr marL="1371600" algn="l" rtl="0" fontAlgn="base">
      <a:spcBef>
        <a:spcPct val="0"/>
      </a:spcBef>
      <a:spcAft>
        <a:spcPct val="0"/>
      </a:spcAft>
      <a:buClr>
        <a:srgbClr val="0000FF"/>
      </a:buClr>
      <a:buFont typeface="Wingdings" pitchFamily="2" charset="2"/>
      <a:defRPr sz="2400" b="1" i="1" kern="1200">
        <a:solidFill>
          <a:srgbClr val="000000"/>
        </a:solidFill>
        <a:latin typeface="Times New Roman" pitchFamily="18" charset="0"/>
        <a:ea typeface="宋体" pitchFamily="2" charset="-122"/>
        <a:cs typeface="+mn-cs"/>
      </a:defRPr>
    </a:lvl4pPr>
    <a:lvl5pPr marL="1828800" algn="l" rtl="0" fontAlgn="base">
      <a:spcBef>
        <a:spcPct val="0"/>
      </a:spcBef>
      <a:spcAft>
        <a:spcPct val="0"/>
      </a:spcAft>
      <a:buClr>
        <a:srgbClr val="0000FF"/>
      </a:buClr>
      <a:buFont typeface="Wingdings" pitchFamily="2" charset="2"/>
      <a:defRPr sz="2400" b="1" i="1" kern="1200">
        <a:solidFill>
          <a:srgbClr val="000000"/>
        </a:solidFill>
        <a:latin typeface="Times New Roman" pitchFamily="18" charset="0"/>
        <a:ea typeface="宋体" pitchFamily="2" charset="-122"/>
        <a:cs typeface="+mn-cs"/>
      </a:defRPr>
    </a:lvl5pPr>
    <a:lvl6pPr marL="2286000" algn="l" defTabSz="914400" rtl="0" eaLnBrk="1" latinLnBrk="0" hangingPunct="1">
      <a:defRPr sz="2400" b="1" i="1" kern="1200">
        <a:solidFill>
          <a:srgbClr val="000000"/>
        </a:solidFill>
        <a:latin typeface="Times New Roman" pitchFamily="18" charset="0"/>
        <a:ea typeface="宋体" pitchFamily="2" charset="-122"/>
        <a:cs typeface="+mn-cs"/>
      </a:defRPr>
    </a:lvl6pPr>
    <a:lvl7pPr marL="2743200" algn="l" defTabSz="914400" rtl="0" eaLnBrk="1" latinLnBrk="0" hangingPunct="1">
      <a:defRPr sz="2400" b="1" i="1" kern="1200">
        <a:solidFill>
          <a:srgbClr val="000000"/>
        </a:solidFill>
        <a:latin typeface="Times New Roman" pitchFamily="18" charset="0"/>
        <a:ea typeface="宋体" pitchFamily="2" charset="-122"/>
        <a:cs typeface="+mn-cs"/>
      </a:defRPr>
    </a:lvl7pPr>
    <a:lvl8pPr marL="3200400" algn="l" defTabSz="914400" rtl="0" eaLnBrk="1" latinLnBrk="0" hangingPunct="1">
      <a:defRPr sz="2400" b="1" i="1" kern="1200">
        <a:solidFill>
          <a:srgbClr val="000000"/>
        </a:solidFill>
        <a:latin typeface="Times New Roman" pitchFamily="18" charset="0"/>
        <a:ea typeface="宋体" pitchFamily="2" charset="-122"/>
        <a:cs typeface="+mn-cs"/>
      </a:defRPr>
    </a:lvl8pPr>
    <a:lvl9pPr marL="3657600" algn="l" defTabSz="914400" rtl="0" eaLnBrk="1" latinLnBrk="0" hangingPunct="1">
      <a:defRPr sz="2400" b="1" i="1" kern="1200">
        <a:solidFill>
          <a:srgbClr val="000000"/>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9999"/>
    <a:srgbClr val="CCFF33"/>
    <a:srgbClr val="3399FF"/>
    <a:srgbClr val="0066FF"/>
    <a:srgbClr val="0000FF"/>
    <a:srgbClr val="FFFF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573" autoAdjust="0"/>
    <p:restoredTop sz="89983" autoAdjust="0"/>
  </p:normalViewPr>
  <p:slideViewPr>
    <p:cSldViewPr>
      <p:cViewPr varScale="1">
        <p:scale>
          <a:sx n="56" d="100"/>
          <a:sy n="56" d="100"/>
        </p:scale>
        <p:origin x="-11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FontTx/>
              <a:buNone/>
              <a:defRPr sz="1200" b="0" i="0">
                <a:solidFill>
                  <a:schemeClr val="tx1"/>
                </a:solidFill>
                <a:latin typeface="Arial" charset="0"/>
              </a:defRPr>
            </a:lvl1pPr>
          </a:lstStyle>
          <a:p>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b="0" i="0">
                <a:solidFill>
                  <a:schemeClr val="tx1"/>
                </a:solidFill>
                <a:latin typeface="Arial" charset="0"/>
              </a:defRPr>
            </a:lvl1pPr>
          </a:lstStyle>
          <a:p>
            <a:endParaRPr lang="en-US" altLang="zh-CN"/>
          </a:p>
        </p:txBody>
      </p:sp>
      <p:sp>
        <p:nvSpPr>
          <p:cNvPr id="92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ClrTx/>
              <a:buFontTx/>
              <a:buNone/>
              <a:defRPr sz="1200" b="0" i="0">
                <a:solidFill>
                  <a:schemeClr val="tx1"/>
                </a:solidFill>
                <a:latin typeface="Arial" charset="0"/>
              </a:defRPr>
            </a:lvl1pPr>
          </a:lstStyle>
          <a:p>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b="0" i="0">
                <a:solidFill>
                  <a:schemeClr val="tx1"/>
                </a:solidFill>
                <a:latin typeface="Arial" charset="0"/>
              </a:defRPr>
            </a:lvl1pPr>
          </a:lstStyle>
          <a:p>
            <a:fld id="{686B7D3B-338E-4570-BDBD-FB6A65AB8D0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FE294-8531-44DE-8192-15153F7370DB}" type="slidenum">
              <a:rPr lang="en-US" altLang="zh-CN"/>
              <a:pPr/>
              <a:t>3</a:t>
            </a:fld>
            <a:endParaRPr lang="en-US" altLang="zh-CN"/>
          </a:p>
        </p:txBody>
      </p:sp>
      <p:sp>
        <p:nvSpPr>
          <p:cNvPr id="245762" name="Rectangle 2"/>
          <p:cNvSpPr>
            <a:spLocks noRot="1" noChangeArrowheads="1" noTextEdit="1"/>
          </p:cNvSpPr>
          <p:nvPr>
            <p:ph type="sldImg"/>
          </p:nvPr>
        </p:nvSpPr>
        <p:spPr>
          <a:ln/>
        </p:spPr>
      </p:sp>
      <p:sp>
        <p:nvSpPr>
          <p:cNvPr id="245763" name="Rectangle 3"/>
          <p:cNvSpPr>
            <a:spLocks noGrp="1" noChangeArrowheads="1"/>
          </p:cNvSpPr>
          <p:nvPr>
            <p:ph type="body" idx="1"/>
          </p:nvPr>
        </p:nvSpPr>
        <p:spPr/>
        <p:txBody>
          <a:bodyPr/>
          <a:lstStyle/>
          <a:p>
            <a:r>
              <a:rPr lang="zh-CN" altLang="en-US"/>
              <a:t>其实这样的“结合点”实在太多，因为结构数学的一大本质特征就是抽象现实世界中的事物，建立模型进而研究其规律。国内有些离散数学的教材只是“就事论事”地讲数学知识，如果读者能够带着应用中的问题有针对性、目的性地去阅读这些教材也许效果会更好一些。</a:t>
            </a: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31747" name="Rectangle 3"/>
          <p:cNvSpPr>
            <a:spLocks noGrp="1" noChangeArrowheads="1"/>
          </p:cNvSpPr>
          <p:nvPr>
            <p:ph type="subTitle" idx="1"/>
          </p:nvPr>
        </p:nvSpPr>
        <p:spPr>
          <a:xfrm>
            <a:off x="1371600" y="3886200"/>
            <a:ext cx="6400800" cy="766763"/>
          </a:xfrm>
        </p:spPr>
        <p:txBody>
          <a:bodyPr/>
          <a:lstStyle>
            <a:lvl1pPr marL="0" indent="0" algn="ct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612BDAA-777E-46E6-80B6-02443E17B6B2}"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152400"/>
            <a:ext cx="20764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152400"/>
            <a:ext cx="60769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99A4CF0-E2CC-4EDB-8A69-57BB9AC61408}"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152400"/>
            <a:ext cx="83058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143000"/>
            <a:ext cx="8077200" cy="5257800"/>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3A88D9F6-2AD2-4050-8EC1-6332F34E680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CD59ED4-6615-4A18-BC9A-83A331CD43F9}"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4A479-F6B5-4BFF-9FFF-9BF0AEF9652A}"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143000"/>
            <a:ext cx="3962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143000"/>
            <a:ext cx="3962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8794B4A-4DD9-462A-9158-4A29B966E7F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19B00A6-5781-4517-914E-56372A9EF77B}"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489230B-A6CA-4CF8-ADD7-F4B389B2DCF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2555166-949A-4F4C-9292-FF41FAA86540}"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8E82C6D-6A37-4496-814F-528DD30FA3A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0B3700-83FD-4117-BAA0-EB4CE7A3D470}"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09600" y="1143000"/>
            <a:ext cx="8077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FontTx/>
              <a:buNone/>
              <a:defRPr sz="1400" b="0" i="0">
                <a:solidFill>
                  <a:schemeClr val="tx1"/>
                </a:solidFill>
                <a:latin typeface="+mj-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400" b="0" i="0">
                <a:solidFill>
                  <a:schemeClr val="tx1"/>
                </a:solidFill>
                <a:latin typeface="+mj-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400" b="0" i="0">
                <a:solidFill>
                  <a:schemeClr val="tx1"/>
                </a:solidFill>
                <a:latin typeface="+mj-lt"/>
              </a:defRPr>
            </a:lvl1pPr>
          </a:lstStyle>
          <a:p>
            <a:fld id="{FBB3B2A0-1A17-4D14-A8B2-E7C8DD8A9450}" type="slidenum">
              <a:rPr lang="en-US" altLang="zh-CN"/>
              <a:pPr/>
              <a:t>‹#›</a:t>
            </a:fld>
            <a:endParaRPr lang="en-US" altLang="zh-CN"/>
          </a:p>
        </p:txBody>
      </p:sp>
      <p:sp>
        <p:nvSpPr>
          <p:cNvPr id="1026" name="Rectangle 2"/>
          <p:cNvSpPr>
            <a:spLocks noGrp="1" noChangeArrowheads="1"/>
          </p:cNvSpPr>
          <p:nvPr>
            <p:ph type="title"/>
          </p:nvPr>
        </p:nvSpPr>
        <p:spPr bwMode="auto">
          <a:xfrm>
            <a:off x="533400" y="152400"/>
            <a:ext cx="83058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graphicFrame>
        <p:nvGraphicFramePr>
          <p:cNvPr id="1035" name="Object 11"/>
          <p:cNvGraphicFramePr>
            <a:graphicFrameLocks/>
          </p:cNvGraphicFramePr>
          <p:nvPr/>
        </p:nvGraphicFramePr>
        <p:xfrm>
          <a:off x="323850" y="908050"/>
          <a:ext cx="8521700" cy="73025"/>
        </p:xfrm>
        <a:graphic>
          <a:graphicData uri="http://schemas.openxmlformats.org/presentationml/2006/ole">
            <p:oleObj spid="_x0000_s1035" name="Clip" r:id="rId15" imgW="6857143" imgH="48963" progId="MS_ClipArt_Gallery.5">
              <p:embed/>
            </p:oleObj>
          </a:graphicData>
        </a:graphic>
      </p:graphicFrame>
      <p:sp>
        <p:nvSpPr>
          <p:cNvPr id="1036" name="Freeform 12"/>
          <p:cNvSpPr>
            <a:spLocks/>
          </p:cNvSpPr>
          <p:nvPr userDrawn="1"/>
        </p:nvSpPr>
        <p:spPr bwMode="auto">
          <a:xfrm>
            <a:off x="8609013" y="188913"/>
            <a:ext cx="390525" cy="149225"/>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cap="rnd">
            <a:noFill/>
            <a:round/>
            <a:headEnd/>
            <a:tailEnd/>
          </a:ln>
          <a:effectLst/>
        </p:spPr>
        <p:txBody>
          <a:bodyPr/>
          <a:lstStyle/>
          <a:p>
            <a:endParaRPr lang="zh-CN" altLang="en-US"/>
          </a:p>
        </p:txBody>
      </p:sp>
      <p:sp>
        <p:nvSpPr>
          <p:cNvPr id="1037" name="Freeform 13"/>
          <p:cNvSpPr>
            <a:spLocks/>
          </p:cNvSpPr>
          <p:nvPr userDrawn="1"/>
        </p:nvSpPr>
        <p:spPr bwMode="auto">
          <a:xfrm>
            <a:off x="8243888" y="476250"/>
            <a:ext cx="468312" cy="177800"/>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cap="rnd">
            <a:noFill/>
            <a:round/>
            <a:headEnd/>
            <a:tailEnd/>
          </a:ln>
          <a:effectLst/>
        </p:spPr>
        <p:txBody>
          <a:bodyPr/>
          <a:lstStyle/>
          <a:p>
            <a:endParaRPr lang="zh-CN" altLang="en-US"/>
          </a:p>
        </p:txBody>
      </p:sp>
      <p:grpSp>
        <p:nvGrpSpPr>
          <p:cNvPr id="1038" name="Group 14"/>
          <p:cNvGrpSpPr>
            <a:grpSpLocks/>
          </p:cNvGrpSpPr>
          <p:nvPr userDrawn="1"/>
        </p:nvGrpSpPr>
        <p:grpSpPr bwMode="auto">
          <a:xfrm>
            <a:off x="107950" y="5013325"/>
            <a:ext cx="431800" cy="1550988"/>
            <a:chOff x="0" y="3182"/>
            <a:chExt cx="808" cy="998"/>
          </a:xfrm>
        </p:grpSpPr>
        <p:grpSp>
          <p:nvGrpSpPr>
            <p:cNvPr id="1039" name="Group 15"/>
            <p:cNvGrpSpPr>
              <a:grpSpLocks/>
            </p:cNvGrpSpPr>
            <p:nvPr/>
          </p:nvGrpSpPr>
          <p:grpSpPr bwMode="auto">
            <a:xfrm>
              <a:off x="0" y="3182"/>
              <a:ext cx="506" cy="927"/>
              <a:chOff x="1685" y="1023"/>
              <a:chExt cx="506" cy="927"/>
            </a:xfrm>
          </p:grpSpPr>
          <p:sp>
            <p:nvSpPr>
              <p:cNvPr id="1040" name="Freeform 16"/>
              <p:cNvSpPr>
                <a:spLocks/>
              </p:cNvSpPr>
              <p:nvPr/>
            </p:nvSpPr>
            <p:spPr bwMode="ltGray">
              <a:xfrm>
                <a:off x="1733" y="1329"/>
                <a:ext cx="76"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headEnd/>
                <a:tailEnd/>
              </a:ln>
              <a:effectLst/>
            </p:spPr>
            <p:txBody>
              <a:bodyPr/>
              <a:lstStyle/>
              <a:p>
                <a:endParaRPr lang="zh-CN" altLang="en-US"/>
              </a:p>
            </p:txBody>
          </p:sp>
          <p:sp>
            <p:nvSpPr>
              <p:cNvPr id="1041" name="Freeform 17"/>
              <p:cNvSpPr>
                <a:spLocks/>
              </p:cNvSpPr>
              <p:nvPr/>
            </p:nvSpPr>
            <p:spPr bwMode="ltGray">
              <a:xfrm>
                <a:off x="1790" y="1583"/>
                <a:ext cx="120"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headEnd/>
                <a:tailEnd/>
              </a:ln>
              <a:effectLst/>
            </p:spPr>
            <p:txBody>
              <a:bodyPr/>
              <a:lstStyle/>
              <a:p>
                <a:endParaRPr lang="zh-CN" altLang="en-US"/>
              </a:p>
            </p:txBody>
          </p:sp>
          <p:sp>
            <p:nvSpPr>
              <p:cNvPr id="1042" name="Freeform 18"/>
              <p:cNvSpPr>
                <a:spLocks/>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headEnd/>
                <a:tailEnd/>
              </a:ln>
              <a:effectLst/>
            </p:spPr>
            <p:txBody>
              <a:bodyPr/>
              <a:lstStyle/>
              <a:p>
                <a:endParaRPr lang="zh-CN" altLang="en-US"/>
              </a:p>
            </p:txBody>
          </p:sp>
          <p:grpSp>
            <p:nvGrpSpPr>
              <p:cNvPr id="1043" name="Group 19"/>
              <p:cNvGrpSpPr>
                <a:grpSpLocks/>
              </p:cNvGrpSpPr>
              <p:nvPr/>
            </p:nvGrpSpPr>
            <p:grpSpPr bwMode="auto">
              <a:xfrm>
                <a:off x="1707" y="1466"/>
                <a:ext cx="484" cy="368"/>
                <a:chOff x="1707" y="1466"/>
                <a:chExt cx="484" cy="368"/>
              </a:xfrm>
            </p:grpSpPr>
            <p:sp>
              <p:nvSpPr>
                <p:cNvPr id="1044" name="Freeform 20"/>
                <p:cNvSpPr>
                  <a:spLocks/>
                </p:cNvSpPr>
                <p:nvPr/>
              </p:nvSpPr>
              <p:spPr bwMode="ltGray">
                <a:xfrm>
                  <a:off x="1751" y="1466"/>
                  <a:ext cx="440" cy="342"/>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headEnd/>
                  <a:tailEnd/>
                </a:ln>
                <a:effectLst/>
              </p:spPr>
              <p:txBody>
                <a:bodyPr/>
                <a:lstStyle/>
                <a:p>
                  <a:endParaRPr lang="zh-CN" altLang="en-US"/>
                </a:p>
              </p:txBody>
            </p:sp>
            <p:sp>
              <p:nvSpPr>
                <p:cNvPr id="1045" name="Freeform 21"/>
                <p:cNvSpPr>
                  <a:spLocks/>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headEnd/>
                  <a:tailEnd/>
                </a:ln>
                <a:effectLst/>
              </p:spPr>
              <p:txBody>
                <a:bodyPr/>
                <a:lstStyle/>
                <a:p>
                  <a:endParaRPr lang="zh-CN" altLang="en-US"/>
                </a:p>
              </p:txBody>
            </p:sp>
            <p:sp>
              <p:nvSpPr>
                <p:cNvPr id="1046" name="Freeform 22"/>
                <p:cNvSpPr>
                  <a:spLocks/>
                </p:cNvSpPr>
                <p:nvPr/>
              </p:nvSpPr>
              <p:spPr bwMode="ltGray">
                <a:xfrm>
                  <a:off x="1716" y="1535"/>
                  <a:ext cx="171"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headEnd/>
                  <a:tailEnd/>
                </a:ln>
                <a:effectLst/>
              </p:spPr>
              <p:txBody>
                <a:bodyPr/>
                <a:lstStyle/>
                <a:p>
                  <a:endParaRPr lang="zh-CN" altLang="en-US"/>
                </a:p>
              </p:txBody>
            </p:sp>
            <p:sp>
              <p:nvSpPr>
                <p:cNvPr id="1047" name="Freeform 23"/>
                <p:cNvSpPr>
                  <a:spLocks/>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headEnd/>
                  <a:tailEnd/>
                </a:ln>
                <a:effectLst/>
              </p:spPr>
              <p:txBody>
                <a:bodyPr/>
                <a:lstStyle/>
                <a:p>
                  <a:endParaRPr lang="zh-CN" altLang="en-US"/>
                </a:p>
              </p:txBody>
            </p:sp>
          </p:grpSp>
          <p:sp>
            <p:nvSpPr>
              <p:cNvPr id="1048" name="Freeform 24"/>
              <p:cNvSpPr>
                <a:spLocks/>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headEnd/>
                <a:tailEnd/>
              </a:ln>
              <a:effectLst/>
            </p:spPr>
            <p:txBody>
              <a:bodyPr/>
              <a:lstStyle/>
              <a:p>
                <a:endParaRPr lang="zh-CN" altLang="en-US"/>
              </a:p>
            </p:txBody>
          </p:sp>
        </p:grpSp>
        <p:grpSp>
          <p:nvGrpSpPr>
            <p:cNvPr id="1049" name="Group 25"/>
            <p:cNvGrpSpPr>
              <a:grpSpLocks/>
            </p:cNvGrpSpPr>
            <p:nvPr/>
          </p:nvGrpSpPr>
          <p:grpSpPr bwMode="auto">
            <a:xfrm>
              <a:off x="300" y="3360"/>
              <a:ext cx="508" cy="820"/>
              <a:chOff x="1985" y="1201"/>
              <a:chExt cx="508" cy="820"/>
            </a:xfrm>
          </p:grpSpPr>
          <p:grpSp>
            <p:nvGrpSpPr>
              <p:cNvPr id="1050" name="Group 26"/>
              <p:cNvGrpSpPr>
                <a:grpSpLocks/>
              </p:cNvGrpSpPr>
              <p:nvPr/>
            </p:nvGrpSpPr>
            <p:grpSpPr bwMode="auto">
              <a:xfrm>
                <a:off x="2247" y="1201"/>
                <a:ext cx="246" cy="810"/>
                <a:chOff x="2247" y="1201"/>
                <a:chExt cx="246" cy="810"/>
              </a:xfrm>
            </p:grpSpPr>
            <p:sp>
              <p:nvSpPr>
                <p:cNvPr id="1051" name="Freeform 27"/>
                <p:cNvSpPr>
                  <a:spLocks/>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headEnd/>
                  <a:tailEnd/>
                </a:ln>
                <a:effectLst/>
              </p:spPr>
              <p:txBody>
                <a:bodyPr/>
                <a:lstStyle/>
                <a:p>
                  <a:endParaRPr lang="zh-CN" altLang="en-US"/>
                </a:p>
              </p:txBody>
            </p:sp>
            <p:sp>
              <p:nvSpPr>
                <p:cNvPr id="1052" name="Freeform 28"/>
                <p:cNvSpPr>
                  <a:spLocks/>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headEnd/>
                  <a:tailEnd/>
                </a:ln>
                <a:effectLst/>
              </p:spPr>
              <p:txBody>
                <a:bodyPr/>
                <a:lstStyle/>
                <a:p>
                  <a:endParaRPr lang="zh-CN" altLang="en-US"/>
                </a:p>
              </p:txBody>
            </p:sp>
          </p:grpSp>
          <p:grpSp>
            <p:nvGrpSpPr>
              <p:cNvPr id="1053" name="Group 29"/>
              <p:cNvGrpSpPr>
                <a:grpSpLocks/>
              </p:cNvGrpSpPr>
              <p:nvPr/>
            </p:nvGrpSpPr>
            <p:grpSpPr bwMode="auto">
              <a:xfrm>
                <a:off x="1985" y="1419"/>
                <a:ext cx="465" cy="602"/>
                <a:chOff x="1985" y="1419"/>
                <a:chExt cx="465" cy="602"/>
              </a:xfrm>
            </p:grpSpPr>
            <p:sp>
              <p:nvSpPr>
                <p:cNvPr id="1054" name="Freeform 30"/>
                <p:cNvSpPr>
                  <a:spLocks/>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headEnd/>
                  <a:tailEnd/>
                </a:ln>
                <a:effectLst/>
              </p:spPr>
              <p:txBody>
                <a:bodyPr/>
                <a:lstStyle/>
                <a:p>
                  <a:endParaRPr lang="zh-CN" altLang="en-US"/>
                </a:p>
              </p:txBody>
            </p:sp>
            <p:sp>
              <p:nvSpPr>
                <p:cNvPr id="1055" name="Freeform 31"/>
                <p:cNvSpPr>
                  <a:spLocks/>
                </p:cNvSpPr>
                <p:nvPr/>
              </p:nvSpPr>
              <p:spPr bwMode="ltGray">
                <a:xfrm>
                  <a:off x="2204" y="1606"/>
                  <a:ext cx="229" cy="358"/>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headEnd/>
                  <a:tailEnd/>
                </a:ln>
                <a:effectLst/>
              </p:spPr>
              <p:txBody>
                <a:bodyPr/>
                <a:lstStyle/>
                <a:p>
                  <a:endParaRPr lang="zh-CN" altLang="en-US"/>
                </a:p>
              </p:txBody>
            </p:sp>
            <p:grpSp>
              <p:nvGrpSpPr>
                <p:cNvPr id="1056" name="Group 32"/>
                <p:cNvGrpSpPr>
                  <a:grpSpLocks/>
                </p:cNvGrpSpPr>
                <p:nvPr/>
              </p:nvGrpSpPr>
              <p:grpSpPr bwMode="auto">
                <a:xfrm>
                  <a:off x="1985" y="1419"/>
                  <a:ext cx="465" cy="349"/>
                  <a:chOff x="1985" y="1419"/>
                  <a:chExt cx="465" cy="349"/>
                </a:xfrm>
              </p:grpSpPr>
              <p:sp>
                <p:nvSpPr>
                  <p:cNvPr id="1057" name="Freeform 33"/>
                  <p:cNvSpPr>
                    <a:spLocks/>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headEnd/>
                    <a:tailEnd/>
                  </a:ln>
                  <a:effectLst/>
                </p:spPr>
                <p:txBody>
                  <a:bodyPr/>
                  <a:lstStyle/>
                  <a:p>
                    <a:endParaRPr lang="zh-CN" altLang="en-US"/>
                  </a:p>
                </p:txBody>
              </p:sp>
              <p:sp>
                <p:nvSpPr>
                  <p:cNvPr id="1058" name="Freeform 34"/>
                  <p:cNvSpPr>
                    <a:spLocks/>
                  </p:cNvSpPr>
                  <p:nvPr/>
                </p:nvSpPr>
                <p:spPr bwMode="ltGray">
                  <a:xfrm>
                    <a:off x="2175" y="1587"/>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headEnd/>
                    <a:tailEnd/>
                  </a:ln>
                  <a:effectLst/>
                </p:spPr>
                <p:txBody>
                  <a:bodyPr/>
                  <a:lstStyle/>
                  <a:p>
                    <a:endParaRPr lang="zh-CN" altLang="en-US"/>
                  </a:p>
                </p:txBody>
              </p:sp>
              <p:sp>
                <p:nvSpPr>
                  <p:cNvPr id="1059" name="Freeform 35"/>
                  <p:cNvSpPr>
                    <a:spLocks/>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headEnd/>
                    <a:tailEnd/>
                  </a:ln>
                  <a:effectLst/>
                </p:spPr>
                <p:txBody>
                  <a:bodyPr/>
                  <a:lstStyle/>
                  <a:p>
                    <a:endParaRPr lang="zh-CN" altLang="en-US"/>
                  </a:p>
                </p:txBody>
              </p:sp>
              <p:sp>
                <p:nvSpPr>
                  <p:cNvPr id="1060" name="Freeform 36"/>
                  <p:cNvSpPr>
                    <a:spLocks/>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headEnd/>
                    <a:tailEnd/>
                  </a:ln>
                  <a:effectLst/>
                </p:spPr>
                <p:txBody>
                  <a:bodyPr/>
                  <a:lstStyle/>
                  <a:p>
                    <a:endParaRPr lang="zh-CN" altLang="en-US"/>
                  </a:p>
                </p:txBody>
              </p:sp>
            </p:grpSp>
          </p:gr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charset="0"/>
          <a:ea typeface="黑体" pitchFamily="2" charset="-122"/>
        </a:defRPr>
      </a:lvl2pPr>
      <a:lvl3pPr algn="l" rtl="0" fontAlgn="base">
        <a:spcBef>
          <a:spcPct val="0"/>
        </a:spcBef>
        <a:spcAft>
          <a:spcPct val="0"/>
        </a:spcAft>
        <a:defRPr sz="3200">
          <a:solidFill>
            <a:schemeClr val="tx1"/>
          </a:solidFill>
          <a:latin typeface="Arial" charset="0"/>
          <a:ea typeface="黑体" pitchFamily="2" charset="-122"/>
        </a:defRPr>
      </a:lvl3pPr>
      <a:lvl4pPr algn="l" rtl="0" fontAlgn="base">
        <a:spcBef>
          <a:spcPct val="0"/>
        </a:spcBef>
        <a:spcAft>
          <a:spcPct val="0"/>
        </a:spcAft>
        <a:defRPr sz="3200">
          <a:solidFill>
            <a:schemeClr val="tx1"/>
          </a:solidFill>
          <a:latin typeface="Arial" charset="0"/>
          <a:ea typeface="黑体" pitchFamily="2" charset="-122"/>
        </a:defRPr>
      </a:lvl4pPr>
      <a:lvl5pPr algn="l" rtl="0" fontAlgn="base">
        <a:spcBef>
          <a:spcPct val="0"/>
        </a:spcBef>
        <a:spcAft>
          <a:spcPct val="0"/>
        </a:spcAft>
        <a:defRPr sz="3200">
          <a:solidFill>
            <a:schemeClr val="tx1"/>
          </a:solidFill>
          <a:latin typeface="Arial" charset="0"/>
          <a:ea typeface="黑体" pitchFamily="2" charset="-122"/>
        </a:defRPr>
      </a:lvl5pPr>
      <a:lvl6pPr marL="457200" algn="l" rtl="0" fontAlgn="base">
        <a:spcBef>
          <a:spcPct val="0"/>
        </a:spcBef>
        <a:spcAft>
          <a:spcPct val="0"/>
        </a:spcAft>
        <a:defRPr sz="3200">
          <a:solidFill>
            <a:schemeClr val="tx1"/>
          </a:solidFill>
          <a:latin typeface="Arial" charset="0"/>
          <a:ea typeface="黑体" pitchFamily="2" charset="-122"/>
        </a:defRPr>
      </a:lvl6pPr>
      <a:lvl7pPr marL="914400" algn="l" rtl="0" fontAlgn="base">
        <a:spcBef>
          <a:spcPct val="0"/>
        </a:spcBef>
        <a:spcAft>
          <a:spcPct val="0"/>
        </a:spcAft>
        <a:defRPr sz="3200">
          <a:solidFill>
            <a:schemeClr val="tx1"/>
          </a:solidFill>
          <a:latin typeface="Arial" charset="0"/>
          <a:ea typeface="黑体" pitchFamily="2" charset="-122"/>
        </a:defRPr>
      </a:lvl7pPr>
      <a:lvl8pPr marL="1371600" algn="l" rtl="0" fontAlgn="base">
        <a:spcBef>
          <a:spcPct val="0"/>
        </a:spcBef>
        <a:spcAft>
          <a:spcPct val="0"/>
        </a:spcAft>
        <a:defRPr sz="3200">
          <a:solidFill>
            <a:schemeClr val="tx1"/>
          </a:solidFill>
          <a:latin typeface="Arial" charset="0"/>
          <a:ea typeface="黑体" pitchFamily="2" charset="-122"/>
        </a:defRPr>
      </a:lvl8pPr>
      <a:lvl9pPr marL="1828800" algn="l" rtl="0" fontAlgn="base">
        <a:spcBef>
          <a:spcPct val="0"/>
        </a:spcBef>
        <a:spcAft>
          <a:spcPct val="0"/>
        </a:spcAft>
        <a:defRPr sz="3200">
          <a:solidFill>
            <a:schemeClr val="tx1"/>
          </a:solidFill>
          <a:latin typeface="Arial" charset="0"/>
          <a:ea typeface="黑体" pitchFamily="2" charset="-122"/>
        </a:defRPr>
      </a:lvl9pPr>
    </p:titleStyle>
    <p:bodyStyle>
      <a:lvl1pPr marL="342900" indent="-342900" algn="l" rtl="0" fontAlgn="base">
        <a:spcBef>
          <a:spcPct val="25000"/>
        </a:spcBef>
        <a:spcAft>
          <a:spcPct val="0"/>
        </a:spcAft>
        <a:buClr>
          <a:srgbClr val="0000FF"/>
        </a:buClr>
        <a:buFont typeface="Wingdings" pitchFamily="2" charset="2"/>
        <a:buChar char="q"/>
        <a:defRPr sz="2400" b="1">
          <a:solidFill>
            <a:schemeClr val="tx1"/>
          </a:solidFill>
          <a:latin typeface="+mn-lt"/>
          <a:ea typeface="+mn-ea"/>
          <a:cs typeface="+mn-cs"/>
        </a:defRPr>
      </a:lvl1pPr>
      <a:lvl2pPr marL="742950" indent="-285750" algn="l" rtl="0" fontAlgn="base">
        <a:spcBef>
          <a:spcPct val="25000"/>
        </a:spcBef>
        <a:spcAft>
          <a:spcPct val="0"/>
        </a:spcAft>
        <a:buFont typeface="Wingdings" pitchFamily="2" charset="2"/>
        <a:buChar char="v"/>
        <a:defRPr sz="2400" b="1">
          <a:solidFill>
            <a:schemeClr val="tx1"/>
          </a:solidFill>
          <a:latin typeface="+mn-lt"/>
          <a:ea typeface="+mn-ea"/>
        </a:defRPr>
      </a:lvl2pPr>
      <a:lvl3pPr marL="1143000" indent="-228600" algn="l" rtl="0" fontAlgn="base">
        <a:spcBef>
          <a:spcPct val="25000"/>
        </a:spcBef>
        <a:spcAft>
          <a:spcPct val="0"/>
        </a:spcAft>
        <a:buChar char="•"/>
        <a:defRPr sz="2400" b="1">
          <a:solidFill>
            <a:schemeClr val="tx1"/>
          </a:solidFill>
          <a:latin typeface="+mn-lt"/>
          <a:ea typeface="+mn-ea"/>
        </a:defRPr>
      </a:lvl3pPr>
      <a:lvl4pPr marL="1600200" indent="-228600" algn="l" rtl="0" fontAlgn="base">
        <a:spcBef>
          <a:spcPct val="25000"/>
        </a:spcBef>
        <a:spcAft>
          <a:spcPct val="0"/>
        </a:spcAft>
        <a:buChar char="–"/>
        <a:defRPr sz="2400" b="1">
          <a:solidFill>
            <a:schemeClr val="tx1"/>
          </a:solidFill>
          <a:latin typeface="+mn-lt"/>
          <a:ea typeface="+mn-ea"/>
        </a:defRPr>
      </a:lvl4pPr>
      <a:lvl5pPr marL="2057400" indent="-228600" algn="l" rtl="0" fontAlgn="base">
        <a:spcBef>
          <a:spcPct val="25000"/>
        </a:spcBef>
        <a:spcAft>
          <a:spcPct val="0"/>
        </a:spcAft>
        <a:buChar char="»"/>
        <a:defRPr sz="2400" b="1">
          <a:solidFill>
            <a:schemeClr val="tx1"/>
          </a:solidFill>
          <a:latin typeface="+mn-lt"/>
          <a:ea typeface="+mn-ea"/>
        </a:defRPr>
      </a:lvl5pPr>
      <a:lvl6pPr marL="2514600" indent="-228600" algn="l" rtl="0" fontAlgn="base">
        <a:spcBef>
          <a:spcPct val="25000"/>
        </a:spcBef>
        <a:spcAft>
          <a:spcPct val="0"/>
        </a:spcAft>
        <a:buChar char="»"/>
        <a:defRPr sz="2400" b="1">
          <a:solidFill>
            <a:schemeClr val="tx1"/>
          </a:solidFill>
          <a:latin typeface="+mn-lt"/>
          <a:ea typeface="+mn-ea"/>
        </a:defRPr>
      </a:lvl6pPr>
      <a:lvl7pPr marL="2971800" indent="-228600" algn="l" rtl="0" fontAlgn="base">
        <a:spcBef>
          <a:spcPct val="25000"/>
        </a:spcBef>
        <a:spcAft>
          <a:spcPct val="0"/>
        </a:spcAft>
        <a:buChar char="»"/>
        <a:defRPr sz="2400" b="1">
          <a:solidFill>
            <a:schemeClr val="tx1"/>
          </a:solidFill>
          <a:latin typeface="+mn-lt"/>
          <a:ea typeface="+mn-ea"/>
        </a:defRPr>
      </a:lvl7pPr>
      <a:lvl8pPr marL="3429000" indent="-228600" algn="l" rtl="0" fontAlgn="base">
        <a:spcBef>
          <a:spcPct val="25000"/>
        </a:spcBef>
        <a:spcAft>
          <a:spcPct val="0"/>
        </a:spcAft>
        <a:buChar char="»"/>
        <a:defRPr sz="2400" b="1">
          <a:solidFill>
            <a:schemeClr val="tx1"/>
          </a:solidFill>
          <a:latin typeface="+mn-lt"/>
          <a:ea typeface="+mn-ea"/>
        </a:defRPr>
      </a:lvl8pPr>
      <a:lvl9pPr marL="3886200" indent="-228600" algn="l" rtl="0" fontAlgn="base">
        <a:spcBef>
          <a:spcPct val="25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Text Box 30"/>
          <p:cNvSpPr txBox="1">
            <a:spLocks noChangeArrowheads="1"/>
          </p:cNvSpPr>
          <p:nvPr/>
        </p:nvSpPr>
        <p:spPr bwMode="auto">
          <a:xfrm>
            <a:off x="1676400" y="1676400"/>
            <a:ext cx="5715000" cy="1098550"/>
          </a:xfrm>
          <a:prstGeom prst="rect">
            <a:avLst/>
          </a:prstGeom>
          <a:noFill/>
          <a:ln w="9525">
            <a:noFill/>
            <a:miter lim="800000"/>
            <a:headEnd/>
            <a:tailEnd/>
          </a:ln>
          <a:effectLst/>
        </p:spPr>
        <p:txBody>
          <a:bodyPr>
            <a:spAutoFit/>
          </a:bodyPr>
          <a:lstStyle/>
          <a:p>
            <a:pPr algn="ctr" eaLnBrk="0" hangingPunct="0">
              <a:buClrTx/>
              <a:buFontTx/>
              <a:buNone/>
            </a:pPr>
            <a:r>
              <a:rPr kumimoji="1" lang="zh-CN" altLang="en-US" sz="6600" b="0" i="0">
                <a:solidFill>
                  <a:srgbClr val="003399"/>
                </a:solidFill>
                <a:effectLst>
                  <a:outerShdw blurRad="38100" dist="38100" dir="2700000" algn="tl">
                    <a:srgbClr val="C0C0C0"/>
                  </a:outerShdw>
                </a:effectLst>
                <a:latin typeface="黑体" pitchFamily="2" charset="-122"/>
                <a:ea typeface="黑体" pitchFamily="2" charset="-122"/>
              </a:rPr>
              <a:t>离 散 数 学</a:t>
            </a:r>
          </a:p>
        </p:txBody>
      </p:sp>
      <p:sp>
        <p:nvSpPr>
          <p:cNvPr id="96287" name="Text Box 31"/>
          <p:cNvSpPr txBox="1">
            <a:spLocks noChangeArrowheads="1"/>
          </p:cNvSpPr>
          <p:nvPr/>
        </p:nvSpPr>
        <p:spPr bwMode="auto">
          <a:xfrm>
            <a:off x="2627313" y="3141663"/>
            <a:ext cx="3384550" cy="914400"/>
          </a:xfrm>
          <a:prstGeom prst="rect">
            <a:avLst/>
          </a:prstGeom>
          <a:noFill/>
          <a:ln w="9525">
            <a:noFill/>
            <a:miter lim="800000"/>
            <a:headEnd/>
            <a:tailEnd/>
          </a:ln>
          <a:effectLst/>
        </p:spPr>
        <p:txBody>
          <a:bodyPr>
            <a:spAutoFit/>
          </a:bodyPr>
          <a:lstStyle/>
          <a:p>
            <a:pPr algn="ctr" eaLnBrk="0" hangingPunct="0">
              <a:buClrTx/>
              <a:buFontTx/>
              <a:buNone/>
            </a:pPr>
            <a:r>
              <a:rPr kumimoji="1" lang="zh-CN" altLang="en-US" sz="5400" b="0" i="0">
                <a:solidFill>
                  <a:srgbClr val="003399"/>
                </a:solidFill>
                <a:effectLst>
                  <a:outerShdw blurRad="38100" dist="38100" dir="2700000" algn="tl">
                    <a:srgbClr val="C0C0C0"/>
                  </a:outerShdw>
                </a:effectLst>
                <a:latin typeface="Tahoma" pitchFamily="34" charset="0"/>
                <a:ea typeface="隶书" pitchFamily="49" charset="-122"/>
              </a:rPr>
              <a:t>总结</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zh-CN" altLang="en-US"/>
              <a:t>数理逻辑－ 一阶逻辑</a:t>
            </a:r>
          </a:p>
        </p:txBody>
      </p:sp>
      <p:sp>
        <p:nvSpPr>
          <p:cNvPr id="279555" name="Rectangle 3"/>
          <p:cNvSpPr>
            <a:spLocks noGrp="1" noChangeArrowheads="1"/>
          </p:cNvSpPr>
          <p:nvPr>
            <p:ph type="body" idx="1"/>
          </p:nvPr>
        </p:nvSpPr>
        <p:spPr>
          <a:xfrm>
            <a:off x="395288" y="1143000"/>
            <a:ext cx="8424862" cy="5526088"/>
          </a:xfrm>
        </p:spPr>
        <p:txBody>
          <a:bodyPr/>
          <a:lstStyle/>
          <a:p>
            <a:pPr>
              <a:lnSpc>
                <a:spcPct val="115000"/>
              </a:lnSpc>
              <a:spcBef>
                <a:spcPct val="15000"/>
              </a:spcBef>
            </a:pPr>
            <a:r>
              <a:rPr lang="zh-CN" altLang="en-US">
                <a:solidFill>
                  <a:schemeClr val="tx2"/>
                </a:solidFill>
              </a:rPr>
              <a:t>个体词（个体域、全总个体域），谓词</a:t>
            </a:r>
            <a:r>
              <a:rPr lang="en-US" altLang="zh-CN">
                <a:solidFill>
                  <a:schemeClr val="tx2"/>
                </a:solidFill>
              </a:rPr>
              <a:t>(</a:t>
            </a:r>
            <a:r>
              <a:rPr lang="zh-CN" altLang="en-US">
                <a:solidFill>
                  <a:schemeClr val="tx2"/>
                </a:solidFill>
              </a:rPr>
              <a:t>特性谓词</a:t>
            </a:r>
            <a:r>
              <a:rPr lang="en-US" altLang="zh-CN">
                <a:solidFill>
                  <a:schemeClr val="tx2"/>
                </a:solidFill>
              </a:rPr>
              <a:t>)</a:t>
            </a:r>
            <a:r>
              <a:rPr lang="zh-CN" altLang="en-US">
                <a:solidFill>
                  <a:schemeClr val="tx2"/>
                </a:solidFill>
              </a:rPr>
              <a:t>，量词（全称量词、存在量词）</a:t>
            </a:r>
          </a:p>
          <a:p>
            <a:pPr>
              <a:lnSpc>
                <a:spcPct val="115000"/>
              </a:lnSpc>
              <a:spcBef>
                <a:spcPct val="15000"/>
              </a:spcBef>
            </a:pPr>
            <a:r>
              <a:rPr lang="zh-CN" altLang="en-US">
                <a:solidFill>
                  <a:schemeClr val="tx2"/>
                </a:solidFill>
              </a:rPr>
              <a:t>命题符号化：</a:t>
            </a:r>
          </a:p>
          <a:p>
            <a:pPr lvl="1">
              <a:lnSpc>
                <a:spcPct val="115000"/>
              </a:lnSpc>
              <a:spcBef>
                <a:spcPct val="15000"/>
              </a:spcBef>
            </a:pPr>
            <a:r>
              <a:rPr lang="zh-CN" altLang="en-US">
                <a:solidFill>
                  <a:schemeClr val="tx2"/>
                </a:solidFill>
              </a:rPr>
              <a:t>当给定个体域时，在给定个体域内将命题符号化。</a:t>
            </a:r>
          </a:p>
          <a:p>
            <a:pPr lvl="1">
              <a:lnSpc>
                <a:spcPct val="115000"/>
              </a:lnSpc>
              <a:spcBef>
                <a:spcPct val="15000"/>
              </a:spcBef>
            </a:pPr>
            <a:r>
              <a:rPr lang="zh-CN" altLang="en-US">
                <a:solidFill>
                  <a:schemeClr val="tx2"/>
                </a:solidFill>
              </a:rPr>
              <a:t>当没给定个体域时，应在全总个体域内符号化。</a:t>
            </a:r>
          </a:p>
          <a:p>
            <a:pPr lvl="1">
              <a:lnSpc>
                <a:spcPct val="115000"/>
              </a:lnSpc>
              <a:spcBef>
                <a:spcPct val="15000"/>
              </a:spcBef>
            </a:pPr>
            <a:r>
              <a:rPr lang="zh-CN" altLang="en-US">
                <a:solidFill>
                  <a:schemeClr val="tx2"/>
                </a:solidFill>
              </a:rPr>
              <a:t>在符号化时，当引入特性谓词时，注意全称量词与蕴含联结词的搭配，存在量词与合取联结词的搭配。 </a:t>
            </a:r>
          </a:p>
          <a:p>
            <a:pPr>
              <a:lnSpc>
                <a:spcPct val="115000"/>
              </a:lnSpc>
              <a:spcBef>
                <a:spcPct val="15000"/>
              </a:spcBef>
            </a:pPr>
            <a:r>
              <a:rPr lang="zh-CN" altLang="en-US">
                <a:solidFill>
                  <a:schemeClr val="tx2"/>
                </a:solidFill>
              </a:rPr>
              <a:t>逻辑有效式、矛盾式、可满足式 </a:t>
            </a:r>
          </a:p>
          <a:p>
            <a:pPr>
              <a:lnSpc>
                <a:spcPct val="115000"/>
              </a:lnSpc>
              <a:spcBef>
                <a:spcPct val="15000"/>
              </a:spcBef>
            </a:pPr>
            <a:r>
              <a:rPr lang="zh-CN" altLang="en-US">
                <a:solidFill>
                  <a:schemeClr val="tx2"/>
                </a:solidFill>
              </a:rPr>
              <a:t>闭式的性质：在任何解释下均为命题。 </a:t>
            </a:r>
          </a:p>
          <a:p>
            <a:pPr>
              <a:lnSpc>
                <a:spcPct val="115000"/>
              </a:lnSpc>
              <a:spcBef>
                <a:spcPct val="15000"/>
              </a:spcBef>
            </a:pPr>
            <a:r>
              <a:rPr lang="zh-CN" altLang="en-US">
                <a:solidFill>
                  <a:schemeClr val="tx2"/>
                </a:solidFill>
              </a:rPr>
              <a:t>对给定的解释，会判别公式的真值或不能确定真值。</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sz="2800"/>
              <a:t>数理逻辑－一阶逻辑</a:t>
            </a:r>
          </a:p>
        </p:txBody>
      </p:sp>
      <p:sp>
        <p:nvSpPr>
          <p:cNvPr id="280579" name="Rectangle 3"/>
          <p:cNvSpPr>
            <a:spLocks noGrp="1" noChangeArrowheads="1"/>
          </p:cNvSpPr>
          <p:nvPr>
            <p:ph type="body" idx="1"/>
          </p:nvPr>
        </p:nvSpPr>
        <p:spPr>
          <a:xfrm>
            <a:off x="323850" y="1143000"/>
            <a:ext cx="8640763" cy="5257800"/>
          </a:xfrm>
        </p:spPr>
        <p:txBody>
          <a:bodyPr/>
          <a:lstStyle/>
          <a:p>
            <a:pPr algn="just">
              <a:lnSpc>
                <a:spcPct val="90000"/>
              </a:lnSpc>
            </a:pPr>
            <a:r>
              <a:rPr lang="zh-CN" altLang="en-US"/>
              <a:t>深刻理解重要的等值式，并能熟练地使用它们。  </a:t>
            </a:r>
          </a:p>
          <a:p>
            <a:pPr algn="just">
              <a:lnSpc>
                <a:spcPct val="90000"/>
              </a:lnSpc>
            </a:pPr>
            <a:r>
              <a:rPr lang="zh-CN" altLang="en-US"/>
              <a:t>熟练地使用置换规则、换名规则和代替规则。  </a:t>
            </a:r>
          </a:p>
          <a:p>
            <a:pPr algn="just">
              <a:lnSpc>
                <a:spcPct val="90000"/>
              </a:lnSpc>
            </a:pPr>
            <a:r>
              <a:rPr lang="zh-CN" altLang="en-US"/>
              <a:t>准确地求出给定公式的前束范式（形式可以不唯一）。  </a:t>
            </a:r>
          </a:p>
          <a:p>
            <a:pPr algn="just">
              <a:lnSpc>
                <a:spcPct val="90000"/>
              </a:lnSpc>
            </a:pPr>
            <a:r>
              <a:rPr lang="zh-CN" altLang="en-US"/>
              <a:t>正确地使用</a:t>
            </a:r>
            <a:r>
              <a:rPr lang="en-US" altLang="zh-CN"/>
              <a:t>UI</a:t>
            </a:r>
            <a:r>
              <a:rPr lang="zh-CN" altLang="en-US"/>
              <a:t>、</a:t>
            </a:r>
            <a:r>
              <a:rPr lang="en-US" altLang="zh-CN"/>
              <a:t>UG</a:t>
            </a:r>
            <a:r>
              <a:rPr lang="zh-CN" altLang="en-US"/>
              <a:t>、</a:t>
            </a:r>
            <a:r>
              <a:rPr lang="en-US" altLang="zh-CN"/>
              <a:t>EI</a:t>
            </a:r>
            <a:r>
              <a:rPr lang="zh-CN" altLang="en-US"/>
              <a:t>、</a:t>
            </a:r>
            <a:r>
              <a:rPr lang="en-US" altLang="zh-CN"/>
              <a:t>EG</a:t>
            </a:r>
            <a:r>
              <a:rPr lang="zh-CN" altLang="en-US"/>
              <a:t>规则，特别地要注意它们之间的关系。 </a:t>
            </a:r>
          </a:p>
          <a:p>
            <a:pPr lvl="1" algn="just">
              <a:lnSpc>
                <a:spcPct val="90000"/>
              </a:lnSpc>
            </a:pPr>
            <a:r>
              <a:rPr lang="zh-CN" altLang="en-US"/>
              <a:t>一定对前束范式才能使用</a:t>
            </a:r>
            <a:r>
              <a:rPr lang="en-US" altLang="zh-CN"/>
              <a:t>UI</a:t>
            </a:r>
            <a:r>
              <a:rPr lang="zh-CN" altLang="en-US"/>
              <a:t>、</a:t>
            </a:r>
            <a:r>
              <a:rPr lang="en-US" altLang="zh-CN"/>
              <a:t>UG</a:t>
            </a:r>
            <a:r>
              <a:rPr lang="zh-CN" altLang="en-US"/>
              <a:t>、</a:t>
            </a:r>
            <a:r>
              <a:rPr lang="en-US" altLang="zh-CN"/>
              <a:t>EI</a:t>
            </a:r>
            <a:r>
              <a:rPr lang="zh-CN" altLang="en-US"/>
              <a:t>、</a:t>
            </a:r>
            <a:r>
              <a:rPr lang="en-US" altLang="zh-CN"/>
              <a:t>EG</a:t>
            </a:r>
            <a:r>
              <a:rPr lang="zh-CN" altLang="en-US"/>
              <a:t>规则，对不是前束范式的公式要使用它们，一定先求出公式的前束范式。</a:t>
            </a:r>
          </a:p>
          <a:p>
            <a:pPr lvl="1" algn="just">
              <a:lnSpc>
                <a:spcPct val="90000"/>
              </a:lnSpc>
            </a:pPr>
            <a:r>
              <a:rPr lang="zh-CN" altLang="en-US"/>
              <a:t>记住</a:t>
            </a:r>
            <a:r>
              <a:rPr lang="en-US" altLang="zh-CN"/>
              <a:t>UI</a:t>
            </a:r>
            <a:r>
              <a:rPr lang="zh-CN" altLang="en-US"/>
              <a:t>、</a:t>
            </a:r>
            <a:r>
              <a:rPr lang="en-US" altLang="zh-CN"/>
              <a:t>UG</a:t>
            </a:r>
            <a:r>
              <a:rPr lang="zh-CN" altLang="en-US"/>
              <a:t>、</a:t>
            </a:r>
            <a:r>
              <a:rPr lang="en-US" altLang="zh-CN"/>
              <a:t>EI</a:t>
            </a:r>
            <a:r>
              <a:rPr lang="zh-CN" altLang="en-US"/>
              <a:t>、</a:t>
            </a:r>
            <a:r>
              <a:rPr lang="en-US" altLang="zh-CN"/>
              <a:t>EG</a:t>
            </a:r>
            <a:r>
              <a:rPr lang="zh-CN" altLang="en-US"/>
              <a:t>规则的各自使用条件。</a:t>
            </a:r>
          </a:p>
          <a:p>
            <a:pPr lvl="1" algn="just">
              <a:lnSpc>
                <a:spcPct val="90000"/>
              </a:lnSpc>
            </a:pPr>
            <a:r>
              <a:rPr lang="zh-CN" altLang="en-US"/>
              <a:t>在同一推理的证明中，如果既要使用</a:t>
            </a:r>
            <a:r>
              <a:rPr lang="en-US" altLang="zh-CN"/>
              <a:t>UI</a:t>
            </a:r>
            <a:r>
              <a:rPr lang="zh-CN" altLang="en-US"/>
              <a:t>规则，又要使用</a:t>
            </a:r>
            <a:r>
              <a:rPr lang="en-US" altLang="zh-CN"/>
              <a:t>EI</a:t>
            </a:r>
            <a:r>
              <a:rPr lang="zh-CN" altLang="en-US"/>
              <a:t>规则，</a:t>
            </a:r>
            <a:r>
              <a:rPr lang="zh-CN" altLang="en-US">
                <a:solidFill>
                  <a:srgbClr val="FF0000"/>
                </a:solidFill>
              </a:rPr>
              <a:t>一定要先使用</a:t>
            </a:r>
            <a:r>
              <a:rPr lang="en-US" altLang="zh-CN">
                <a:solidFill>
                  <a:srgbClr val="FF0000"/>
                </a:solidFill>
              </a:rPr>
              <a:t>EI</a:t>
            </a:r>
            <a:r>
              <a:rPr lang="zh-CN" altLang="en-US">
                <a:solidFill>
                  <a:srgbClr val="FF0000"/>
                </a:solidFill>
              </a:rPr>
              <a:t>规则，后使用</a:t>
            </a:r>
            <a:r>
              <a:rPr lang="en-US" altLang="zh-CN">
                <a:solidFill>
                  <a:srgbClr val="FF0000"/>
                </a:solidFill>
              </a:rPr>
              <a:t>UI</a:t>
            </a:r>
            <a:r>
              <a:rPr lang="zh-CN" altLang="en-US">
                <a:solidFill>
                  <a:srgbClr val="FF0000"/>
                </a:solidFill>
              </a:rPr>
              <a:t>规则，而且</a:t>
            </a:r>
            <a:r>
              <a:rPr lang="en-US" altLang="zh-CN">
                <a:solidFill>
                  <a:srgbClr val="FF0000"/>
                </a:solidFill>
              </a:rPr>
              <a:t>UI</a:t>
            </a:r>
            <a:r>
              <a:rPr lang="zh-CN" altLang="en-US">
                <a:solidFill>
                  <a:srgbClr val="FF0000"/>
                </a:solidFill>
              </a:rPr>
              <a:t>规则使用的个体常项一定是</a:t>
            </a:r>
            <a:r>
              <a:rPr lang="en-US" altLang="zh-CN">
                <a:solidFill>
                  <a:srgbClr val="FF0000"/>
                </a:solidFill>
              </a:rPr>
              <a:t>EI</a:t>
            </a:r>
            <a:r>
              <a:rPr lang="zh-CN" altLang="en-US">
                <a:solidFill>
                  <a:srgbClr val="FF0000"/>
                </a:solidFill>
              </a:rPr>
              <a:t>规则中使用过的。</a:t>
            </a:r>
          </a:p>
          <a:p>
            <a:pPr>
              <a:lnSpc>
                <a:spcPct val="90000"/>
              </a:lnSpc>
            </a:pPr>
            <a:r>
              <a:rPr lang="zh-CN" altLang="en-US"/>
              <a:t>对于给定的推理，正确地构造出它的证明。</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sz="2800"/>
              <a:t>集合论－集合代数</a:t>
            </a:r>
          </a:p>
        </p:txBody>
      </p:sp>
      <p:sp>
        <p:nvSpPr>
          <p:cNvPr id="281603" name="Rectangle 3"/>
          <p:cNvSpPr>
            <a:spLocks noGrp="1" noChangeArrowheads="1"/>
          </p:cNvSpPr>
          <p:nvPr>
            <p:ph type="body" idx="1"/>
          </p:nvPr>
        </p:nvSpPr>
        <p:spPr>
          <a:xfrm>
            <a:off x="395288" y="1143000"/>
            <a:ext cx="8291512" cy="5454650"/>
          </a:xfrm>
        </p:spPr>
        <p:txBody>
          <a:bodyPr/>
          <a:lstStyle/>
          <a:p>
            <a:pPr>
              <a:lnSpc>
                <a:spcPct val="90000"/>
              </a:lnSpc>
              <a:spcBef>
                <a:spcPct val="10000"/>
              </a:spcBef>
            </a:pPr>
            <a:r>
              <a:rPr lang="zh-CN" altLang="en-US"/>
              <a:t>掌握集合的子集、相等、空集、全集、幂集等概念及其符号化表示。</a:t>
            </a:r>
          </a:p>
          <a:p>
            <a:pPr lvl="1">
              <a:lnSpc>
                <a:spcPct val="90000"/>
              </a:lnSpc>
              <a:spcBef>
                <a:spcPct val="10000"/>
              </a:spcBef>
            </a:pPr>
            <a:r>
              <a:rPr kumimoji="1" lang="en-US" altLang="zh-CN" i="1"/>
              <a:t>B </a:t>
            </a:r>
            <a:r>
              <a:rPr kumimoji="1" lang="en-US" altLang="zh-CN">
                <a:sym typeface="Symbol" pitchFamily="18" charset="2"/>
              </a:rPr>
              <a:t> </a:t>
            </a:r>
            <a:r>
              <a:rPr kumimoji="1" lang="en-US" altLang="zh-CN" i="1"/>
              <a:t>A</a:t>
            </a:r>
            <a:r>
              <a:rPr kumimoji="1" lang="en-US" altLang="zh-CN"/>
              <a:t> </a:t>
            </a:r>
            <a:r>
              <a:rPr kumimoji="1" lang="en-US" altLang="zh-CN">
                <a:sym typeface="Symbol" pitchFamily="18" charset="2"/>
              </a:rPr>
              <a:t></a:t>
            </a:r>
            <a:r>
              <a:rPr kumimoji="1" lang="en-US" altLang="zh-CN"/>
              <a:t> </a:t>
            </a:r>
            <a:r>
              <a:rPr kumimoji="1" lang="en-US" altLang="zh-CN">
                <a:sym typeface="Symbol" pitchFamily="18" charset="2"/>
              </a:rPr>
              <a:t></a:t>
            </a:r>
            <a:r>
              <a:rPr kumimoji="1" lang="en-US" altLang="zh-CN" i="1"/>
              <a:t>x </a:t>
            </a:r>
            <a:r>
              <a:rPr kumimoji="1" lang="en-US" altLang="zh-CN"/>
              <a:t>(</a:t>
            </a:r>
            <a:r>
              <a:rPr kumimoji="1" lang="en-US" altLang="zh-CN" i="1"/>
              <a:t>x</a:t>
            </a:r>
            <a:r>
              <a:rPr kumimoji="1" lang="en-US" altLang="zh-CN"/>
              <a:t>∈</a:t>
            </a:r>
            <a:r>
              <a:rPr kumimoji="1" lang="en-US" altLang="zh-CN" i="1"/>
              <a:t>B</a:t>
            </a:r>
            <a:r>
              <a:rPr kumimoji="1" lang="en-US" altLang="zh-CN"/>
              <a:t> → </a:t>
            </a:r>
            <a:r>
              <a:rPr kumimoji="1" lang="en-US" altLang="zh-CN" i="1"/>
              <a:t>x</a:t>
            </a:r>
            <a:r>
              <a:rPr kumimoji="1" lang="en-US" altLang="zh-CN"/>
              <a:t>∈</a:t>
            </a:r>
            <a:r>
              <a:rPr kumimoji="1" lang="en-US" altLang="zh-CN" i="1"/>
              <a:t>A</a:t>
            </a:r>
            <a:r>
              <a:rPr kumimoji="1" lang="en-US" altLang="zh-CN"/>
              <a:t>)</a:t>
            </a:r>
            <a:r>
              <a:rPr lang="en-US" altLang="zh-CN"/>
              <a:t>  </a:t>
            </a:r>
          </a:p>
          <a:p>
            <a:pPr lvl="1">
              <a:lnSpc>
                <a:spcPct val="90000"/>
              </a:lnSpc>
              <a:spcBef>
                <a:spcPct val="10000"/>
              </a:spcBef>
            </a:pPr>
            <a:r>
              <a:rPr lang="en-US" altLang="zh-CN" i="1"/>
              <a:t>B </a:t>
            </a:r>
            <a:r>
              <a:rPr lang="en-US" altLang="zh-CN" u="sng">
                <a:sym typeface="Symbol" pitchFamily="18" charset="2"/>
              </a:rPr>
              <a:t> </a:t>
            </a:r>
            <a:r>
              <a:rPr lang="en-US" altLang="zh-CN" i="1">
                <a:sym typeface="Symbol" pitchFamily="18" charset="2"/>
              </a:rPr>
              <a:t>A</a:t>
            </a:r>
            <a:r>
              <a:rPr lang="en-US" altLang="zh-CN">
                <a:sym typeface="Symbol" pitchFamily="18" charset="2"/>
              </a:rPr>
              <a:t>  </a:t>
            </a:r>
            <a:r>
              <a:rPr lang="en-US" altLang="zh-CN" i="1">
                <a:sym typeface="Symbol" pitchFamily="18" charset="2"/>
              </a:rPr>
              <a:t>x </a:t>
            </a:r>
            <a:r>
              <a:rPr lang="en-US" altLang="zh-CN">
                <a:sym typeface="Symbol" pitchFamily="18" charset="2"/>
              </a:rPr>
              <a:t>(</a:t>
            </a:r>
            <a:r>
              <a:rPr lang="en-US" altLang="zh-CN" i="1">
                <a:sym typeface="Symbol" pitchFamily="18" charset="2"/>
              </a:rPr>
              <a:t>x</a:t>
            </a:r>
            <a:r>
              <a:rPr lang="en-US" altLang="zh-CN">
                <a:sym typeface="Symbol" pitchFamily="18" charset="2"/>
              </a:rPr>
              <a:t>B  </a:t>
            </a:r>
            <a:r>
              <a:rPr lang="en-US" altLang="zh-CN" i="1">
                <a:sym typeface="Symbol" pitchFamily="18" charset="2"/>
              </a:rPr>
              <a:t>x</a:t>
            </a:r>
            <a:r>
              <a:rPr lang="en-US" altLang="zh-CN">
                <a:sym typeface="Symbol" pitchFamily="18" charset="2"/>
              </a:rPr>
              <a:t>A)</a:t>
            </a:r>
          </a:p>
          <a:p>
            <a:pPr lvl="1">
              <a:lnSpc>
                <a:spcPct val="90000"/>
              </a:lnSpc>
              <a:spcBef>
                <a:spcPct val="10000"/>
              </a:spcBef>
            </a:pPr>
            <a:r>
              <a:rPr lang="en-US" altLang="zh-CN">
                <a:sym typeface="Symbol" pitchFamily="18" charset="2"/>
              </a:rPr>
              <a:t>……</a:t>
            </a:r>
            <a:endParaRPr lang="en-US" altLang="zh-CN"/>
          </a:p>
          <a:p>
            <a:pPr>
              <a:lnSpc>
                <a:spcPct val="90000"/>
              </a:lnSpc>
              <a:spcBef>
                <a:spcPct val="10000"/>
              </a:spcBef>
            </a:pPr>
            <a:r>
              <a:rPr lang="zh-CN" altLang="en-US"/>
              <a:t>掌握集合的交、并、（相对和绝对）补、对称差、广义交、广义并的定义及其性质。 </a:t>
            </a:r>
          </a:p>
          <a:p>
            <a:pPr lvl="1">
              <a:lnSpc>
                <a:spcPct val="90000"/>
              </a:lnSpc>
              <a:spcBef>
                <a:spcPct val="10000"/>
              </a:spcBef>
            </a:pPr>
            <a:r>
              <a:rPr kumimoji="1" lang="en-US" altLang="zh-CN"/>
              <a:t>A∪B</a:t>
            </a:r>
            <a:r>
              <a:rPr kumimoji="1" lang="zh-CN" altLang="en-US"/>
              <a:t>＝</a:t>
            </a:r>
            <a:r>
              <a:rPr kumimoji="1" lang="en-US" altLang="zh-CN"/>
              <a:t>{ </a:t>
            </a:r>
            <a:r>
              <a:rPr kumimoji="1" lang="en-US" altLang="zh-CN" i="1"/>
              <a:t>x </a:t>
            </a:r>
            <a:r>
              <a:rPr kumimoji="1" lang="en-US" altLang="zh-CN"/>
              <a:t>| </a:t>
            </a:r>
            <a:r>
              <a:rPr kumimoji="1" lang="en-US" altLang="zh-CN" i="1"/>
              <a:t>x</a:t>
            </a:r>
            <a:r>
              <a:rPr kumimoji="1" lang="en-US" altLang="zh-CN"/>
              <a:t>∈A ∨ </a:t>
            </a:r>
            <a:r>
              <a:rPr kumimoji="1" lang="en-US" altLang="zh-CN" i="1"/>
              <a:t>x</a:t>
            </a:r>
            <a:r>
              <a:rPr kumimoji="1" lang="en-US" altLang="zh-CN"/>
              <a:t>∈B }</a:t>
            </a:r>
          </a:p>
          <a:p>
            <a:pPr lvl="1">
              <a:lnSpc>
                <a:spcPct val="90000"/>
              </a:lnSpc>
              <a:spcBef>
                <a:spcPct val="10000"/>
              </a:spcBef>
            </a:pPr>
            <a:r>
              <a:rPr kumimoji="1" lang="en-US" altLang="zh-CN"/>
              <a:t>A</a:t>
            </a:r>
            <a:r>
              <a:rPr kumimoji="1" lang="zh-CN" altLang="en-US"/>
              <a:t>－</a:t>
            </a:r>
            <a:r>
              <a:rPr kumimoji="1" lang="en-US" altLang="zh-CN"/>
              <a:t>B</a:t>
            </a:r>
            <a:r>
              <a:rPr kumimoji="1" lang="zh-CN" altLang="en-US"/>
              <a:t>＝</a:t>
            </a:r>
            <a:r>
              <a:rPr kumimoji="1" lang="en-US" altLang="zh-CN"/>
              <a:t>{ </a:t>
            </a:r>
            <a:r>
              <a:rPr kumimoji="1" lang="en-US" altLang="zh-CN" i="1"/>
              <a:t>x </a:t>
            </a:r>
            <a:r>
              <a:rPr kumimoji="1" lang="en-US" altLang="zh-CN"/>
              <a:t>| </a:t>
            </a:r>
            <a:r>
              <a:rPr kumimoji="1" lang="en-US" altLang="zh-CN" i="1"/>
              <a:t>x</a:t>
            </a:r>
            <a:r>
              <a:rPr kumimoji="1" lang="en-US" altLang="zh-CN"/>
              <a:t>∈A ∧ </a:t>
            </a:r>
            <a:r>
              <a:rPr kumimoji="1" lang="en-US" altLang="zh-CN" i="1"/>
              <a:t>x </a:t>
            </a:r>
            <a:r>
              <a:rPr kumimoji="1" lang="en-US" altLang="zh-CN">
                <a:sym typeface="Symbol" pitchFamily="18" charset="2"/>
              </a:rPr>
              <a:t></a:t>
            </a:r>
            <a:r>
              <a:rPr kumimoji="1" lang="en-US" altLang="zh-CN"/>
              <a:t>B }</a:t>
            </a:r>
          </a:p>
          <a:p>
            <a:pPr lvl="1">
              <a:lnSpc>
                <a:spcPct val="90000"/>
              </a:lnSpc>
              <a:spcBef>
                <a:spcPct val="10000"/>
              </a:spcBef>
            </a:pPr>
            <a:r>
              <a:rPr lang="en-US" altLang="zh-CN"/>
              <a:t>……</a:t>
            </a:r>
          </a:p>
          <a:p>
            <a:pPr>
              <a:lnSpc>
                <a:spcPct val="90000"/>
              </a:lnSpc>
              <a:spcBef>
                <a:spcPct val="10000"/>
              </a:spcBef>
            </a:pPr>
            <a:r>
              <a:rPr lang="zh-CN" altLang="en-US"/>
              <a:t>掌握基本的集合恒等式（等幂律、交换律、结合律、分配律、德</a:t>
            </a:r>
            <a:r>
              <a:rPr lang="en-US" altLang="zh-CN"/>
              <a:t>·</a:t>
            </a:r>
            <a:r>
              <a:rPr lang="zh-CN" altLang="en-US"/>
              <a:t>摩根律、收律、零律、同一律、排中律、矛盾律、余补律、双重否定律、补交转换律）。</a:t>
            </a:r>
          </a:p>
          <a:p>
            <a:pPr>
              <a:lnSpc>
                <a:spcPct val="90000"/>
              </a:lnSpc>
              <a:spcBef>
                <a:spcPct val="10000"/>
              </a:spcBef>
            </a:pPr>
            <a:r>
              <a:rPr lang="zh-CN" altLang="en-US"/>
              <a:t>运用逻辑演算或利用已知的集合恒等式或包含式证明新的等式或包含式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zh-CN" altLang="en-US"/>
              <a:t>集合恒等式的证明方法</a:t>
            </a:r>
          </a:p>
        </p:txBody>
      </p:sp>
      <p:sp>
        <p:nvSpPr>
          <p:cNvPr id="282627" name="Rectangle 3"/>
          <p:cNvSpPr>
            <a:spLocks noGrp="1" noChangeArrowheads="1"/>
          </p:cNvSpPr>
          <p:nvPr>
            <p:ph type="body" idx="1"/>
          </p:nvPr>
        </p:nvSpPr>
        <p:spPr>
          <a:xfrm>
            <a:off x="323850" y="1143000"/>
            <a:ext cx="8362950" cy="5257800"/>
          </a:xfrm>
        </p:spPr>
        <p:txBody>
          <a:bodyPr/>
          <a:lstStyle/>
          <a:p>
            <a:r>
              <a:rPr lang="zh-CN" altLang="en-US">
                <a:solidFill>
                  <a:srgbClr val="0000FF"/>
                </a:solidFill>
              </a:rPr>
              <a:t>逻辑演算法</a:t>
            </a:r>
          </a:p>
          <a:p>
            <a:pPr>
              <a:buFont typeface="Wingdings" pitchFamily="2" charset="2"/>
              <a:buNone/>
            </a:pPr>
            <a:r>
              <a:rPr lang="zh-CN" altLang="en-US"/>
              <a:t>	利用</a:t>
            </a:r>
            <a:r>
              <a:rPr lang="zh-CN" altLang="en-US">
                <a:solidFill>
                  <a:srgbClr val="FF0000"/>
                </a:solidFill>
              </a:rPr>
              <a:t>逻辑等值式</a:t>
            </a:r>
            <a:r>
              <a:rPr lang="zh-CN" altLang="en-US"/>
              <a:t>和</a:t>
            </a:r>
            <a:r>
              <a:rPr lang="zh-CN" altLang="en-US">
                <a:solidFill>
                  <a:srgbClr val="FF0000"/>
                </a:solidFill>
              </a:rPr>
              <a:t>推理规则</a:t>
            </a:r>
          </a:p>
          <a:p>
            <a:r>
              <a:rPr lang="zh-CN" altLang="en-US">
                <a:solidFill>
                  <a:srgbClr val="0000FF"/>
                </a:solidFill>
              </a:rPr>
              <a:t>集合演算法</a:t>
            </a:r>
          </a:p>
          <a:p>
            <a:pPr>
              <a:buFont typeface="Wingdings" pitchFamily="2" charset="2"/>
              <a:buNone/>
            </a:pPr>
            <a:r>
              <a:rPr lang="zh-CN" altLang="en-US"/>
              <a:t>	利用</a:t>
            </a:r>
            <a:r>
              <a:rPr lang="zh-CN" altLang="en-US">
                <a:solidFill>
                  <a:srgbClr val="FF0000"/>
                </a:solidFill>
              </a:rPr>
              <a:t>集合恒等式</a:t>
            </a:r>
            <a:r>
              <a:rPr lang="zh-CN" altLang="en-US"/>
              <a:t>和</a:t>
            </a:r>
            <a:r>
              <a:rPr lang="zh-CN" altLang="en-US">
                <a:solidFill>
                  <a:srgbClr val="FF0000"/>
                </a:solidFill>
              </a:rPr>
              <a:t>已知结论</a:t>
            </a:r>
          </a:p>
          <a:p>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a:t>逻辑演算法的格式</a:t>
            </a:r>
          </a:p>
        </p:txBody>
      </p:sp>
      <p:sp>
        <p:nvSpPr>
          <p:cNvPr id="284676" name="Rectangle 4"/>
          <p:cNvSpPr>
            <a:spLocks noGrp="1" noChangeArrowheads="1"/>
          </p:cNvSpPr>
          <p:nvPr>
            <p:ph type="body" idx="1"/>
          </p:nvPr>
        </p:nvSpPr>
        <p:spPr>
          <a:xfrm>
            <a:off x="533400" y="1371600"/>
            <a:ext cx="3810000" cy="4419600"/>
          </a:xfrm>
          <a:noFill/>
          <a:ln w="38100">
            <a:solidFill>
              <a:srgbClr val="0000FF"/>
            </a:solidFill>
          </a:ln>
        </p:spPr>
        <p:txBody>
          <a:bodyPr/>
          <a:lstStyle/>
          <a:p>
            <a:pPr>
              <a:buFont typeface="Wingdings" pitchFamily="2" charset="2"/>
              <a:buNone/>
            </a:pPr>
            <a:r>
              <a:rPr lang="zh-CN" altLang="en-US"/>
              <a:t>题目：</a:t>
            </a:r>
            <a:r>
              <a:rPr lang="en-US" altLang="zh-CN"/>
              <a:t>A</a:t>
            </a:r>
            <a:r>
              <a:rPr lang="zh-CN" altLang="en-US"/>
              <a:t>＝</a:t>
            </a:r>
            <a:r>
              <a:rPr lang="en-US" altLang="zh-CN"/>
              <a:t>B</a:t>
            </a:r>
          </a:p>
          <a:p>
            <a:pPr>
              <a:buFont typeface="Wingdings" pitchFamily="2" charset="2"/>
              <a:buNone/>
            </a:pPr>
            <a:r>
              <a:rPr lang="zh-CN" altLang="en-US"/>
              <a:t>证明： </a:t>
            </a:r>
            <a:r>
              <a:rPr lang="zh-CN" altLang="en-US">
                <a:sym typeface="Symbol" pitchFamily="18" charset="2"/>
              </a:rPr>
              <a:t></a:t>
            </a:r>
            <a:r>
              <a:rPr lang="en-US" altLang="zh-CN" i="1">
                <a:sym typeface="Symbol" pitchFamily="18" charset="2"/>
              </a:rPr>
              <a:t>x</a:t>
            </a:r>
            <a:r>
              <a:rPr lang="zh-CN" altLang="en-US">
                <a:sym typeface="Symbol" pitchFamily="18" charset="2"/>
              </a:rPr>
              <a:t>，</a:t>
            </a:r>
          </a:p>
          <a:p>
            <a:pPr>
              <a:buFont typeface="Wingdings" pitchFamily="2" charset="2"/>
              <a:buNone/>
            </a:pPr>
            <a:r>
              <a:rPr lang="zh-CN" altLang="en-US">
                <a:sym typeface="Symbol" pitchFamily="18" charset="2"/>
              </a:rPr>
              <a:t>		 </a:t>
            </a:r>
            <a:r>
              <a:rPr lang="en-US" altLang="zh-CN" i="1">
                <a:sym typeface="Symbol" pitchFamily="18" charset="2"/>
              </a:rPr>
              <a:t>x</a:t>
            </a:r>
            <a:r>
              <a:rPr lang="en-US" altLang="zh-CN">
                <a:sym typeface="Symbol" pitchFamily="18" charset="2"/>
              </a:rPr>
              <a:t>∈A</a:t>
            </a:r>
          </a:p>
          <a:p>
            <a:pPr>
              <a:buFont typeface="Wingdings" pitchFamily="2" charset="2"/>
              <a:buNone/>
            </a:pPr>
            <a:r>
              <a:rPr lang="en-US" altLang="zh-CN">
                <a:sym typeface="Symbol" pitchFamily="18" charset="2"/>
              </a:rPr>
              <a:t>	  … …</a:t>
            </a:r>
          </a:p>
          <a:p>
            <a:pPr>
              <a:buFont typeface="Wingdings" pitchFamily="2" charset="2"/>
              <a:buNone/>
            </a:pPr>
            <a:r>
              <a:rPr lang="en-US" altLang="zh-CN">
                <a:sym typeface="Symbol" pitchFamily="18" charset="2"/>
              </a:rPr>
              <a:t>	  </a:t>
            </a:r>
            <a:r>
              <a:rPr lang="en-US" altLang="zh-CN" i="1">
                <a:sym typeface="Symbol" pitchFamily="18" charset="2"/>
              </a:rPr>
              <a:t>x</a:t>
            </a:r>
            <a:r>
              <a:rPr lang="en-US" altLang="zh-CN">
                <a:sym typeface="Symbol" pitchFamily="18" charset="2"/>
              </a:rPr>
              <a:t>∈B</a:t>
            </a:r>
          </a:p>
          <a:p>
            <a:pPr>
              <a:buFont typeface="Wingdings" pitchFamily="2" charset="2"/>
              <a:buNone/>
            </a:pPr>
            <a:r>
              <a:rPr lang="en-US" altLang="zh-CN">
                <a:sym typeface="Symbol" pitchFamily="18" charset="2"/>
              </a:rPr>
              <a:t>	</a:t>
            </a:r>
            <a:r>
              <a:rPr lang="zh-CN" altLang="en-US">
                <a:sym typeface="Symbol" pitchFamily="18" charset="2"/>
              </a:rPr>
              <a:t>所以 </a:t>
            </a:r>
            <a:r>
              <a:rPr lang="en-US" altLang="zh-CN">
                <a:sym typeface="Symbol" pitchFamily="18" charset="2"/>
              </a:rPr>
              <a:t>A</a:t>
            </a:r>
            <a:r>
              <a:rPr lang="zh-CN" altLang="en-US">
                <a:sym typeface="Symbol" pitchFamily="18" charset="2"/>
              </a:rPr>
              <a:t>＝</a:t>
            </a:r>
            <a:r>
              <a:rPr lang="en-US" altLang="zh-CN">
                <a:sym typeface="Symbol" pitchFamily="18" charset="2"/>
              </a:rPr>
              <a:t>B</a:t>
            </a:r>
          </a:p>
          <a:p>
            <a:pPr>
              <a:buFont typeface="Wingdings" pitchFamily="2" charset="2"/>
              <a:buNone/>
            </a:pPr>
            <a:r>
              <a:rPr lang="zh-CN" altLang="en-US">
                <a:sym typeface="Symbol" pitchFamily="18" charset="2"/>
              </a:rPr>
              <a:t>或证 </a:t>
            </a:r>
            <a:r>
              <a:rPr lang="en-US" altLang="zh-CN"/>
              <a:t>A</a:t>
            </a:r>
            <a:r>
              <a:rPr lang="en-US" altLang="zh-CN">
                <a:sym typeface="Symbol" pitchFamily="18" charset="2"/>
              </a:rPr>
              <a:t></a:t>
            </a:r>
            <a:r>
              <a:rPr lang="en-US" altLang="zh-CN"/>
              <a:t>B ∧ A</a:t>
            </a:r>
            <a:r>
              <a:rPr lang="en-US" altLang="zh-CN">
                <a:sym typeface="Symbol" pitchFamily="18" charset="2"/>
              </a:rPr>
              <a:t></a:t>
            </a:r>
            <a:r>
              <a:rPr lang="en-US" altLang="zh-CN"/>
              <a:t>B </a:t>
            </a:r>
          </a:p>
        </p:txBody>
      </p:sp>
      <p:sp>
        <p:nvSpPr>
          <p:cNvPr id="284677" name="Rectangle 5"/>
          <p:cNvSpPr>
            <a:spLocks noChangeArrowheads="1"/>
          </p:cNvSpPr>
          <p:nvPr/>
        </p:nvSpPr>
        <p:spPr bwMode="auto">
          <a:xfrm>
            <a:off x="4648200" y="1371600"/>
            <a:ext cx="3581400" cy="4343400"/>
          </a:xfrm>
          <a:prstGeom prst="rect">
            <a:avLst/>
          </a:prstGeom>
          <a:noFill/>
          <a:ln w="38100">
            <a:solidFill>
              <a:srgbClr val="0000FF"/>
            </a:solidFill>
            <a:miter lim="800000"/>
            <a:headEnd/>
            <a:tailEnd/>
          </a:ln>
          <a:effectLst/>
        </p:spPr>
        <p:txBody>
          <a:bodyPr/>
          <a:lstStyle/>
          <a:p>
            <a:pPr marL="342900" indent="-342900" eaLnBrk="0" hangingPunct="0">
              <a:lnSpc>
                <a:spcPct val="125000"/>
              </a:lnSpc>
              <a:spcBef>
                <a:spcPct val="25000"/>
              </a:spcBef>
              <a:buClr>
                <a:srgbClr val="99CCCC"/>
              </a:buClr>
            </a:pPr>
            <a:r>
              <a:rPr kumimoji="1" lang="zh-CN" altLang="en-US" i="0">
                <a:solidFill>
                  <a:schemeClr val="tx2"/>
                </a:solidFill>
              </a:rPr>
              <a:t>题目：</a:t>
            </a:r>
            <a:r>
              <a:rPr kumimoji="1" lang="en-US" altLang="zh-CN" i="0">
                <a:solidFill>
                  <a:schemeClr val="tx2"/>
                </a:solidFill>
              </a:rPr>
              <a:t>A</a:t>
            </a:r>
            <a:r>
              <a:rPr kumimoji="1" lang="en-US" altLang="zh-CN" i="0">
                <a:solidFill>
                  <a:schemeClr val="tx2"/>
                </a:solidFill>
                <a:sym typeface="Symbol" pitchFamily="18" charset="2"/>
              </a:rPr>
              <a:t></a:t>
            </a:r>
            <a:r>
              <a:rPr kumimoji="1" lang="en-US" altLang="zh-CN" i="0">
                <a:solidFill>
                  <a:schemeClr val="tx2"/>
                </a:solidFill>
              </a:rPr>
              <a:t>B</a:t>
            </a:r>
          </a:p>
          <a:p>
            <a:pPr marL="342900" indent="-342900" eaLnBrk="0" hangingPunct="0">
              <a:lnSpc>
                <a:spcPct val="125000"/>
              </a:lnSpc>
              <a:spcBef>
                <a:spcPct val="25000"/>
              </a:spcBef>
              <a:buClr>
                <a:srgbClr val="99CCCC"/>
              </a:buClr>
            </a:pPr>
            <a:r>
              <a:rPr kumimoji="1" lang="zh-CN" altLang="en-US" i="0">
                <a:solidFill>
                  <a:schemeClr val="tx2"/>
                </a:solidFill>
              </a:rPr>
              <a:t>证明： </a:t>
            </a:r>
            <a:r>
              <a:rPr kumimoji="1" lang="zh-CN" altLang="en-US" i="0">
                <a:solidFill>
                  <a:schemeClr val="tx2"/>
                </a:solidFill>
                <a:sym typeface="Symbol" pitchFamily="18" charset="2"/>
              </a:rPr>
              <a:t></a:t>
            </a:r>
            <a:r>
              <a:rPr kumimoji="1" lang="en-US" altLang="zh-CN">
                <a:solidFill>
                  <a:schemeClr val="tx2"/>
                </a:solidFill>
                <a:sym typeface="Symbol" pitchFamily="18" charset="2"/>
              </a:rPr>
              <a:t>x</a:t>
            </a:r>
            <a:r>
              <a:rPr kumimoji="1" lang="zh-CN" altLang="en-US" i="0">
                <a:solidFill>
                  <a:schemeClr val="tx2"/>
                </a:solidFill>
                <a:sym typeface="Symbol" pitchFamily="18" charset="2"/>
              </a:rPr>
              <a:t>，</a:t>
            </a:r>
          </a:p>
          <a:p>
            <a:pPr marL="342900" indent="-342900" eaLnBrk="0" hangingPunct="0">
              <a:lnSpc>
                <a:spcPct val="125000"/>
              </a:lnSpc>
              <a:spcBef>
                <a:spcPct val="25000"/>
              </a:spcBef>
              <a:buClr>
                <a:srgbClr val="99CCCC"/>
              </a:buClr>
            </a:pPr>
            <a:r>
              <a:rPr kumimoji="1" lang="zh-CN" altLang="en-US" i="0">
                <a:solidFill>
                  <a:schemeClr val="tx2"/>
                </a:solidFill>
                <a:sym typeface="Symbol" pitchFamily="18" charset="2"/>
              </a:rPr>
              <a:t>		 </a:t>
            </a:r>
            <a:r>
              <a:rPr kumimoji="1" lang="en-US" altLang="zh-CN">
                <a:solidFill>
                  <a:schemeClr val="tx2"/>
                </a:solidFill>
                <a:sym typeface="Symbol" pitchFamily="18" charset="2"/>
              </a:rPr>
              <a:t>x</a:t>
            </a:r>
            <a:r>
              <a:rPr kumimoji="1" lang="en-US" altLang="zh-CN" i="0">
                <a:solidFill>
                  <a:schemeClr val="tx2"/>
                </a:solidFill>
                <a:sym typeface="Symbol" pitchFamily="18" charset="2"/>
              </a:rPr>
              <a:t>∈A</a:t>
            </a:r>
          </a:p>
          <a:p>
            <a:pPr marL="342900" indent="-342900" eaLnBrk="0" hangingPunct="0">
              <a:lnSpc>
                <a:spcPct val="125000"/>
              </a:lnSpc>
              <a:spcBef>
                <a:spcPct val="25000"/>
              </a:spcBef>
              <a:buClr>
                <a:srgbClr val="99CCCC"/>
              </a:buClr>
            </a:pPr>
            <a:r>
              <a:rPr kumimoji="1" lang="en-US" altLang="zh-CN" i="0">
                <a:solidFill>
                  <a:schemeClr val="tx2"/>
                </a:solidFill>
                <a:sym typeface="Symbol" pitchFamily="18" charset="2"/>
              </a:rPr>
              <a:t>	  … …</a:t>
            </a:r>
          </a:p>
          <a:p>
            <a:pPr marL="342900" indent="-342900" eaLnBrk="0" hangingPunct="0">
              <a:lnSpc>
                <a:spcPct val="125000"/>
              </a:lnSpc>
              <a:spcBef>
                <a:spcPct val="25000"/>
              </a:spcBef>
              <a:buClr>
                <a:srgbClr val="99CCCC"/>
              </a:buClr>
            </a:pPr>
            <a:r>
              <a:rPr kumimoji="1" lang="en-US" altLang="zh-CN" i="0">
                <a:solidFill>
                  <a:schemeClr val="tx2"/>
                </a:solidFill>
                <a:sym typeface="Symbol" pitchFamily="18" charset="2"/>
              </a:rPr>
              <a:t>	  </a:t>
            </a:r>
            <a:r>
              <a:rPr kumimoji="1" lang="en-US" altLang="zh-CN">
                <a:solidFill>
                  <a:schemeClr val="tx2"/>
                </a:solidFill>
                <a:sym typeface="Symbol" pitchFamily="18" charset="2"/>
              </a:rPr>
              <a:t>x</a:t>
            </a:r>
            <a:r>
              <a:rPr kumimoji="1" lang="en-US" altLang="zh-CN" i="0">
                <a:solidFill>
                  <a:schemeClr val="tx2"/>
                </a:solidFill>
                <a:sym typeface="Symbol" pitchFamily="18" charset="2"/>
              </a:rPr>
              <a:t>∈B</a:t>
            </a:r>
          </a:p>
          <a:p>
            <a:pPr marL="342900" indent="-342900" eaLnBrk="0" hangingPunct="0">
              <a:lnSpc>
                <a:spcPct val="125000"/>
              </a:lnSpc>
              <a:spcBef>
                <a:spcPct val="25000"/>
              </a:spcBef>
              <a:buClr>
                <a:srgbClr val="99CCCC"/>
              </a:buClr>
            </a:pPr>
            <a:r>
              <a:rPr kumimoji="1" lang="en-US" altLang="zh-CN" i="0">
                <a:solidFill>
                  <a:schemeClr val="tx2"/>
                </a:solidFill>
                <a:sym typeface="Symbol" pitchFamily="18" charset="2"/>
              </a:rPr>
              <a:t>	</a:t>
            </a:r>
            <a:r>
              <a:rPr kumimoji="1" lang="zh-CN" altLang="en-US" i="0">
                <a:solidFill>
                  <a:schemeClr val="tx2"/>
                </a:solidFill>
                <a:sym typeface="Symbol" pitchFamily="18" charset="2"/>
              </a:rPr>
              <a:t>所以 </a:t>
            </a:r>
            <a:r>
              <a:rPr kumimoji="1" lang="en-US" altLang="zh-CN" i="0">
                <a:solidFill>
                  <a:schemeClr val="tx2"/>
                </a:solidFill>
                <a:sym typeface="Symbol" pitchFamily="18" charset="2"/>
              </a:rPr>
              <a:t>AB</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zh-CN" altLang="en-US"/>
              <a:t>集合演算法的格式</a:t>
            </a:r>
          </a:p>
        </p:txBody>
      </p:sp>
      <p:sp>
        <p:nvSpPr>
          <p:cNvPr id="285700" name="Rectangle 4"/>
          <p:cNvSpPr>
            <a:spLocks noGrp="1" noChangeArrowheads="1"/>
          </p:cNvSpPr>
          <p:nvPr>
            <p:ph type="body" idx="1"/>
          </p:nvPr>
        </p:nvSpPr>
        <p:spPr>
          <a:xfrm>
            <a:off x="533400" y="1371600"/>
            <a:ext cx="3581400" cy="4114800"/>
          </a:xfrm>
          <a:noFill/>
          <a:ln w="38100">
            <a:solidFill>
              <a:srgbClr val="0000FF"/>
            </a:solidFill>
          </a:ln>
        </p:spPr>
        <p:txBody>
          <a:bodyPr/>
          <a:lstStyle/>
          <a:p>
            <a:pPr>
              <a:buFont typeface="Wingdings" pitchFamily="2" charset="2"/>
              <a:buNone/>
            </a:pPr>
            <a:r>
              <a:rPr lang="zh-CN" altLang="en-US"/>
              <a:t>题目：</a:t>
            </a:r>
            <a:r>
              <a:rPr lang="en-US" altLang="zh-CN"/>
              <a:t>A</a:t>
            </a:r>
            <a:r>
              <a:rPr lang="zh-CN" altLang="en-US"/>
              <a:t>＝</a:t>
            </a:r>
            <a:r>
              <a:rPr lang="en-US" altLang="zh-CN"/>
              <a:t>B</a:t>
            </a:r>
          </a:p>
          <a:p>
            <a:pPr>
              <a:buFont typeface="Wingdings" pitchFamily="2" charset="2"/>
              <a:buNone/>
            </a:pPr>
            <a:r>
              <a:rPr lang="zh-CN" altLang="en-US"/>
              <a:t>证明： </a:t>
            </a:r>
            <a:r>
              <a:rPr lang="en-US" altLang="zh-CN"/>
              <a:t>A</a:t>
            </a:r>
            <a:endParaRPr lang="en-US" altLang="zh-CN">
              <a:sym typeface="Symbol" pitchFamily="18" charset="2"/>
            </a:endParaRPr>
          </a:p>
          <a:p>
            <a:pPr>
              <a:buFont typeface="Wingdings" pitchFamily="2" charset="2"/>
              <a:buNone/>
            </a:pPr>
            <a:r>
              <a:rPr lang="en-US" altLang="zh-CN">
                <a:sym typeface="Symbol" pitchFamily="18" charset="2"/>
              </a:rPr>
              <a:t>	 </a:t>
            </a:r>
            <a:r>
              <a:rPr lang="zh-CN" altLang="en-US">
                <a:sym typeface="Symbol" pitchFamily="18" charset="2"/>
              </a:rPr>
              <a:t>＝ </a:t>
            </a:r>
            <a:r>
              <a:rPr lang="en-US" altLang="zh-CN">
                <a:sym typeface="Symbol" pitchFamily="18" charset="2"/>
              </a:rPr>
              <a:t>… …</a:t>
            </a:r>
          </a:p>
          <a:p>
            <a:pPr>
              <a:buFont typeface="Wingdings" pitchFamily="2" charset="2"/>
              <a:buNone/>
            </a:pPr>
            <a:r>
              <a:rPr lang="en-US" altLang="zh-CN">
                <a:sym typeface="Symbol" pitchFamily="18" charset="2"/>
              </a:rPr>
              <a:t>	 </a:t>
            </a:r>
            <a:r>
              <a:rPr lang="zh-CN" altLang="en-US">
                <a:sym typeface="Symbol" pitchFamily="18" charset="2"/>
              </a:rPr>
              <a:t>＝ </a:t>
            </a:r>
            <a:r>
              <a:rPr lang="en-US" altLang="zh-CN">
                <a:sym typeface="Symbol" pitchFamily="18" charset="2"/>
              </a:rPr>
              <a:t>B</a:t>
            </a:r>
          </a:p>
          <a:p>
            <a:pPr>
              <a:buFont typeface="Wingdings" pitchFamily="2" charset="2"/>
              <a:buNone/>
            </a:pPr>
            <a:r>
              <a:rPr lang="en-US" altLang="zh-CN">
                <a:sym typeface="Symbol" pitchFamily="18" charset="2"/>
              </a:rPr>
              <a:t>	</a:t>
            </a:r>
            <a:r>
              <a:rPr lang="zh-CN" altLang="en-US">
                <a:sym typeface="Symbol" pitchFamily="18" charset="2"/>
              </a:rPr>
              <a:t>所以 </a:t>
            </a:r>
            <a:r>
              <a:rPr lang="en-US" altLang="zh-CN"/>
              <a:t>A</a:t>
            </a:r>
            <a:r>
              <a:rPr lang="zh-CN" altLang="en-US"/>
              <a:t>＝</a:t>
            </a:r>
            <a:r>
              <a:rPr lang="en-US" altLang="zh-CN"/>
              <a:t>B</a:t>
            </a:r>
          </a:p>
        </p:txBody>
      </p:sp>
      <p:sp>
        <p:nvSpPr>
          <p:cNvPr id="285701" name="Rectangle 5"/>
          <p:cNvSpPr>
            <a:spLocks noChangeArrowheads="1"/>
          </p:cNvSpPr>
          <p:nvPr/>
        </p:nvSpPr>
        <p:spPr bwMode="auto">
          <a:xfrm>
            <a:off x="4648200" y="1371600"/>
            <a:ext cx="3581400" cy="4114800"/>
          </a:xfrm>
          <a:prstGeom prst="rect">
            <a:avLst/>
          </a:prstGeom>
          <a:noFill/>
          <a:ln w="38100">
            <a:solidFill>
              <a:srgbClr val="0000FF"/>
            </a:solidFill>
            <a:miter lim="800000"/>
            <a:headEnd/>
            <a:tailEnd/>
          </a:ln>
          <a:effectLst/>
        </p:spPr>
        <p:txBody>
          <a:bodyPr/>
          <a:lstStyle/>
          <a:p>
            <a:pPr marL="342900" indent="-342900" eaLnBrk="0" hangingPunct="0">
              <a:lnSpc>
                <a:spcPct val="125000"/>
              </a:lnSpc>
              <a:spcBef>
                <a:spcPct val="25000"/>
              </a:spcBef>
              <a:buClr>
                <a:srgbClr val="99CCCC"/>
              </a:buClr>
            </a:pPr>
            <a:r>
              <a:rPr kumimoji="1" lang="zh-CN" altLang="en-US" i="0">
                <a:solidFill>
                  <a:schemeClr val="tx2"/>
                </a:solidFill>
              </a:rPr>
              <a:t>题目：</a:t>
            </a:r>
            <a:r>
              <a:rPr kumimoji="1" lang="en-US" altLang="zh-CN" i="0">
                <a:solidFill>
                  <a:schemeClr val="tx2"/>
                </a:solidFill>
              </a:rPr>
              <a:t>A</a:t>
            </a:r>
            <a:r>
              <a:rPr kumimoji="1" lang="en-US" altLang="zh-CN" i="0">
                <a:solidFill>
                  <a:schemeClr val="tx2"/>
                </a:solidFill>
                <a:sym typeface="Symbol" pitchFamily="18" charset="2"/>
              </a:rPr>
              <a:t></a:t>
            </a:r>
            <a:r>
              <a:rPr kumimoji="1" lang="en-US" altLang="zh-CN" i="0">
                <a:solidFill>
                  <a:schemeClr val="tx2"/>
                </a:solidFill>
              </a:rPr>
              <a:t>B</a:t>
            </a:r>
          </a:p>
          <a:p>
            <a:pPr marL="342900" indent="-342900" eaLnBrk="0" hangingPunct="0">
              <a:lnSpc>
                <a:spcPct val="125000"/>
              </a:lnSpc>
              <a:spcBef>
                <a:spcPct val="25000"/>
              </a:spcBef>
              <a:buClr>
                <a:srgbClr val="99CCCC"/>
              </a:buClr>
            </a:pPr>
            <a:r>
              <a:rPr kumimoji="1" lang="zh-CN" altLang="en-US" i="0">
                <a:solidFill>
                  <a:schemeClr val="tx2"/>
                </a:solidFill>
              </a:rPr>
              <a:t>证明：</a:t>
            </a:r>
            <a:r>
              <a:rPr kumimoji="1" lang="en-US" altLang="zh-CN" i="0">
                <a:solidFill>
                  <a:schemeClr val="tx2"/>
                </a:solidFill>
              </a:rPr>
              <a:t>A</a:t>
            </a:r>
            <a:endParaRPr kumimoji="1" lang="en-US" altLang="zh-CN" i="0">
              <a:solidFill>
                <a:schemeClr val="tx2"/>
              </a:solidFill>
              <a:sym typeface="Symbol" pitchFamily="18" charset="2"/>
            </a:endParaRPr>
          </a:p>
          <a:p>
            <a:pPr marL="342900" indent="-342900" eaLnBrk="0" hangingPunct="0">
              <a:lnSpc>
                <a:spcPct val="125000"/>
              </a:lnSpc>
              <a:spcBef>
                <a:spcPct val="25000"/>
              </a:spcBef>
              <a:buClr>
                <a:srgbClr val="99CCCC"/>
              </a:buClr>
            </a:pPr>
            <a:r>
              <a:rPr kumimoji="1" lang="en-US" altLang="zh-CN" i="0">
                <a:solidFill>
                  <a:schemeClr val="tx2"/>
                </a:solidFill>
                <a:sym typeface="Symbol" pitchFamily="18" charset="2"/>
              </a:rPr>
              <a:t>	  … …</a:t>
            </a:r>
          </a:p>
          <a:p>
            <a:pPr marL="342900" indent="-342900" eaLnBrk="0" hangingPunct="0">
              <a:lnSpc>
                <a:spcPct val="125000"/>
              </a:lnSpc>
              <a:spcBef>
                <a:spcPct val="25000"/>
              </a:spcBef>
              <a:buClr>
                <a:srgbClr val="99CCCC"/>
              </a:buClr>
            </a:pPr>
            <a:r>
              <a:rPr kumimoji="1" lang="en-US" altLang="zh-CN" i="0">
                <a:solidFill>
                  <a:schemeClr val="tx2"/>
                </a:solidFill>
                <a:sym typeface="Symbol" pitchFamily="18" charset="2"/>
              </a:rPr>
              <a:t>	  B</a:t>
            </a:r>
          </a:p>
          <a:p>
            <a:pPr marL="342900" indent="-342900" eaLnBrk="0" hangingPunct="0">
              <a:lnSpc>
                <a:spcPct val="125000"/>
              </a:lnSpc>
              <a:spcBef>
                <a:spcPct val="25000"/>
              </a:spcBef>
              <a:buClr>
                <a:srgbClr val="99CCCC"/>
              </a:buClr>
            </a:pPr>
            <a:r>
              <a:rPr kumimoji="1" lang="en-US" altLang="zh-CN" i="0">
                <a:solidFill>
                  <a:schemeClr val="tx2"/>
                </a:solidFill>
                <a:sym typeface="Symbol" pitchFamily="18" charset="2"/>
              </a:rPr>
              <a:t>	</a:t>
            </a:r>
            <a:r>
              <a:rPr kumimoji="1" lang="zh-CN" altLang="en-US" i="0">
                <a:solidFill>
                  <a:schemeClr val="tx2"/>
                </a:solidFill>
                <a:sym typeface="Symbol" pitchFamily="18" charset="2"/>
              </a:rPr>
              <a:t>所以 </a:t>
            </a:r>
            <a:r>
              <a:rPr kumimoji="1" lang="en-US" altLang="zh-CN" i="0">
                <a:solidFill>
                  <a:schemeClr val="tx2"/>
                </a:solidFill>
              </a:rPr>
              <a:t>A</a:t>
            </a:r>
            <a:r>
              <a:rPr kumimoji="1" lang="en-US" altLang="zh-CN" i="0">
                <a:solidFill>
                  <a:schemeClr val="tx2"/>
                </a:solidFill>
                <a:sym typeface="Symbol" pitchFamily="18" charset="2"/>
              </a:rPr>
              <a:t></a:t>
            </a:r>
            <a:r>
              <a:rPr kumimoji="1" lang="en-US" altLang="zh-CN" i="0">
                <a:solidFill>
                  <a:schemeClr val="tx2"/>
                </a:solidFill>
              </a:rPr>
              <a:t>B</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zh-CN" altLang="en-US" sz="2800"/>
              <a:t>集合论－二元关系</a:t>
            </a:r>
          </a:p>
        </p:txBody>
      </p:sp>
      <p:sp>
        <p:nvSpPr>
          <p:cNvPr id="286723" name="Rectangle 3"/>
          <p:cNvSpPr>
            <a:spLocks noGrp="1" noChangeArrowheads="1"/>
          </p:cNvSpPr>
          <p:nvPr>
            <p:ph type="body" idx="1"/>
          </p:nvPr>
        </p:nvSpPr>
        <p:spPr>
          <a:xfrm>
            <a:off x="250825" y="1052513"/>
            <a:ext cx="8642350" cy="5454650"/>
          </a:xfrm>
        </p:spPr>
        <p:txBody>
          <a:bodyPr/>
          <a:lstStyle/>
          <a:p>
            <a:pPr>
              <a:lnSpc>
                <a:spcPct val="110000"/>
              </a:lnSpc>
              <a:spcBef>
                <a:spcPct val="10000"/>
              </a:spcBef>
            </a:pPr>
            <a:r>
              <a:rPr lang="zh-CN" altLang="en-US">
                <a:solidFill>
                  <a:schemeClr val="tx2"/>
                </a:solidFill>
              </a:rPr>
              <a:t>有序对、笛卡尔积、笛卡尔积的性质 </a:t>
            </a:r>
          </a:p>
          <a:p>
            <a:pPr>
              <a:lnSpc>
                <a:spcPct val="110000"/>
              </a:lnSpc>
              <a:spcBef>
                <a:spcPct val="10000"/>
              </a:spcBef>
            </a:pPr>
            <a:r>
              <a:rPr lang="zh-CN" altLang="en-US">
                <a:solidFill>
                  <a:schemeClr val="tx2"/>
                </a:solidFill>
              </a:rPr>
              <a:t>二元关系，</a:t>
            </a:r>
            <a:r>
              <a:rPr lang="en-US" altLang="zh-CN">
                <a:solidFill>
                  <a:schemeClr val="tx2"/>
                </a:solidFill>
              </a:rPr>
              <a:t>A</a:t>
            </a:r>
            <a:r>
              <a:rPr lang="zh-CN" altLang="en-US">
                <a:solidFill>
                  <a:schemeClr val="tx2"/>
                </a:solidFill>
              </a:rPr>
              <a:t>到</a:t>
            </a:r>
            <a:r>
              <a:rPr lang="en-US" altLang="zh-CN">
                <a:solidFill>
                  <a:schemeClr val="tx2"/>
                </a:solidFill>
              </a:rPr>
              <a:t>B</a:t>
            </a:r>
            <a:r>
              <a:rPr lang="zh-CN" altLang="en-US">
                <a:solidFill>
                  <a:schemeClr val="tx2"/>
                </a:solidFill>
              </a:rPr>
              <a:t>的二元关系，</a:t>
            </a:r>
            <a:r>
              <a:rPr lang="en-US" altLang="zh-CN">
                <a:solidFill>
                  <a:schemeClr val="tx2"/>
                </a:solidFill>
              </a:rPr>
              <a:t>A</a:t>
            </a:r>
            <a:r>
              <a:rPr lang="zh-CN" altLang="en-US">
                <a:solidFill>
                  <a:schemeClr val="tx2"/>
                </a:solidFill>
              </a:rPr>
              <a:t>上的二元关系，关系的定义域和值域，关系的逆，关系的合成，关系的定义域、值域、逆等的主要性质  </a:t>
            </a:r>
          </a:p>
          <a:p>
            <a:pPr>
              <a:lnSpc>
                <a:spcPct val="110000"/>
              </a:lnSpc>
              <a:spcBef>
                <a:spcPct val="10000"/>
              </a:spcBef>
            </a:pPr>
            <a:r>
              <a:rPr lang="zh-CN" altLang="en-US">
                <a:solidFill>
                  <a:schemeClr val="tx2"/>
                </a:solidFill>
              </a:rPr>
              <a:t>集合</a:t>
            </a:r>
            <a:r>
              <a:rPr lang="en-US" altLang="zh-CN">
                <a:solidFill>
                  <a:schemeClr val="tx2"/>
                </a:solidFill>
              </a:rPr>
              <a:t>A</a:t>
            </a:r>
            <a:r>
              <a:rPr lang="zh-CN" altLang="en-US">
                <a:solidFill>
                  <a:schemeClr val="tx2"/>
                </a:solidFill>
              </a:rPr>
              <a:t>上的二元关系的主要性质（自反性，反自反性，对称性，反对称性，传递性）的定义及判别法，对某些关系证明它们有或没有中的性质。</a:t>
            </a:r>
          </a:p>
          <a:p>
            <a:pPr>
              <a:lnSpc>
                <a:spcPct val="110000"/>
              </a:lnSpc>
              <a:spcBef>
                <a:spcPct val="10000"/>
              </a:spcBef>
            </a:pPr>
            <a:r>
              <a:rPr lang="en-US" altLang="zh-CN">
                <a:solidFill>
                  <a:schemeClr val="tx2"/>
                </a:solidFill>
              </a:rPr>
              <a:t>A</a:t>
            </a:r>
            <a:r>
              <a:rPr lang="zh-CN" altLang="en-US">
                <a:solidFill>
                  <a:schemeClr val="tx2"/>
                </a:solidFill>
              </a:rPr>
              <a:t>上二元关系的</a:t>
            </a:r>
            <a:r>
              <a:rPr lang="en-US" altLang="zh-CN">
                <a:solidFill>
                  <a:schemeClr val="tx2"/>
                </a:solidFill>
              </a:rPr>
              <a:t>n</a:t>
            </a:r>
            <a:r>
              <a:rPr lang="zh-CN" altLang="en-US">
                <a:solidFill>
                  <a:schemeClr val="tx2"/>
                </a:solidFill>
              </a:rPr>
              <a:t>次幂的定义及主要性质 </a:t>
            </a:r>
          </a:p>
          <a:p>
            <a:pPr>
              <a:lnSpc>
                <a:spcPct val="110000"/>
              </a:lnSpc>
              <a:spcBef>
                <a:spcPct val="10000"/>
              </a:spcBef>
            </a:pPr>
            <a:r>
              <a:rPr lang="zh-CN" altLang="en-US">
                <a:solidFill>
                  <a:schemeClr val="tx2"/>
                </a:solidFill>
              </a:rPr>
              <a:t>等价关系、等价类、商集、划分等概念，以及等价关系与划分之间的对应 </a:t>
            </a:r>
          </a:p>
          <a:p>
            <a:pPr>
              <a:lnSpc>
                <a:spcPct val="110000"/>
              </a:lnSpc>
              <a:spcBef>
                <a:spcPct val="10000"/>
              </a:spcBef>
            </a:pPr>
            <a:r>
              <a:rPr lang="zh-CN" altLang="en-US">
                <a:solidFill>
                  <a:schemeClr val="tx2"/>
                </a:solidFill>
              </a:rPr>
              <a:t>偏序关系、偏序集、哈斯图、最大元、最小元、极大元、极小元、上界、下界、上确界、下确界等概念</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92" name="Rectangle 48"/>
          <p:cNvSpPr>
            <a:spLocks noGrp="1" noChangeArrowheads="1"/>
          </p:cNvSpPr>
          <p:nvPr>
            <p:ph type="title"/>
          </p:nvPr>
        </p:nvSpPr>
        <p:spPr/>
        <p:txBody>
          <a:bodyPr/>
          <a:lstStyle/>
          <a:p>
            <a:r>
              <a:rPr lang="zh-CN" altLang="en-US" sz="2800"/>
              <a:t>关系性质的特点</a:t>
            </a:r>
          </a:p>
        </p:txBody>
      </p:sp>
      <p:graphicFrame>
        <p:nvGraphicFramePr>
          <p:cNvPr id="287811" name="Group 67"/>
          <p:cNvGraphicFramePr>
            <a:graphicFrameLocks noGrp="1"/>
          </p:cNvGraphicFramePr>
          <p:nvPr>
            <p:ph idx="1"/>
          </p:nvPr>
        </p:nvGraphicFramePr>
        <p:xfrm>
          <a:off x="250825" y="1341438"/>
          <a:ext cx="8713788" cy="4751071"/>
        </p:xfrm>
        <a:graphic>
          <a:graphicData uri="http://schemas.openxmlformats.org/drawingml/2006/table">
            <a:tbl>
              <a:tblPr/>
              <a:tblGrid>
                <a:gridCol w="1441450"/>
                <a:gridCol w="1295400"/>
                <a:gridCol w="1296988"/>
                <a:gridCol w="1655762"/>
                <a:gridCol w="1582738"/>
                <a:gridCol w="1441450"/>
              </a:tblGrid>
              <a:tr h="496888">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endParaRPr kumimoji="0" lang="zh-CN" altLang="zh-CN" sz="1800" b="1"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自反性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反自反性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对称性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反对称性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传递性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9950">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定义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 </a:t>
                      </a:r>
                    </a:p>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&gt;∈R</a:t>
                      </a:r>
                    </a:p>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&gt;∈R</a:t>
                      </a:r>
                    </a:p>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&gt;∈R</a:t>
                      </a:r>
                    </a:p>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&gt;∈R</a:t>
                      </a:r>
                    </a:p>
                    <a:p>
                      <a:pPr marL="0" marR="0" lvl="0" indent="0" algn="ctr" defTabSz="914400" rtl="0" eaLnBrk="1" fontAlgn="base" latinLnBrk="0" hangingPunct="1">
                        <a:lnSpc>
                          <a:spcPct val="100000"/>
                        </a:lnSpc>
                        <a:spcBef>
                          <a:spcPct val="0"/>
                        </a:spcBef>
                        <a:spcAft>
                          <a:spcPct val="0"/>
                        </a:spcAft>
                        <a:buClr>
                          <a:srgbClr val="0000FF"/>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z</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&gt;∈R→&lt;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z</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集合表达式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I</a:t>
                      </a:r>
                      <a:r>
                        <a:rPr kumimoji="0" lang="en-US" altLang="zh-CN" sz="1800" b="1" i="0" u="none" strike="noStrike" cap="none" normalizeH="0" baseline="-30000" smtClean="0">
                          <a:ln>
                            <a:noFill/>
                          </a:ln>
                          <a:solidFill>
                            <a:schemeClr val="tx2"/>
                          </a:solidFill>
                          <a:effectLst/>
                          <a:latin typeface="Times New Roman" pitchFamily="18" charset="0"/>
                          <a:ea typeface="宋体" pitchFamily="2" charset="-122"/>
                        </a:rPr>
                        <a:t>A </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sym typeface="Symbol" pitchFamily="18" charset="2"/>
                        </a:rPr>
                        <a:t></a:t>
                      </a:r>
                      <a:r>
                        <a:rPr kumimoji="0" lang="en-US" altLang="zh-CN" sz="1800" b="1" i="0" u="none" strike="noStrike" cap="none" normalizeH="0" baseline="-30000" smtClean="0">
                          <a:ln>
                            <a:noFill/>
                          </a:ln>
                          <a:solidFill>
                            <a:schemeClr val="tx2"/>
                          </a:solidFill>
                          <a:effectLst/>
                          <a:latin typeface="Times New Roman" pitchFamily="18" charset="0"/>
                          <a:ea typeface="宋体" pitchFamily="2" charset="-122"/>
                        </a:rPr>
                        <a:t> </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R∩I</a:t>
                      </a:r>
                      <a:r>
                        <a:rPr kumimoji="0" lang="en-US" altLang="zh-CN" sz="1800" b="1" i="0" u="none" strike="noStrike" cap="none" normalizeH="0" baseline="-30000" smtClean="0">
                          <a:ln>
                            <a:noFill/>
                          </a:ln>
                          <a:solidFill>
                            <a:schemeClr val="tx2"/>
                          </a:solidFill>
                          <a:effectLst/>
                          <a:latin typeface="Times New Roman" pitchFamily="18" charset="0"/>
                          <a:ea typeface="宋体" pitchFamily="2" charset="-122"/>
                        </a:rPr>
                        <a:t>A</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R</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R</a:t>
                      </a:r>
                      <a:r>
                        <a:rPr kumimoji="0" lang="en-US" altLang="zh-CN" sz="1800" b="1" i="0" u="none" strike="noStrike" cap="none" normalizeH="0" baseline="30000" smtClean="0">
                          <a:ln>
                            <a:noFill/>
                          </a:ln>
                          <a:solidFill>
                            <a:schemeClr val="tx2"/>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R∩R</a:t>
                      </a:r>
                      <a:r>
                        <a:rPr kumimoji="0" lang="en-US" altLang="zh-CN" sz="1800" b="1" i="0" u="none" strike="noStrike" cap="none" normalizeH="0" baseline="30000" smtClean="0">
                          <a:ln>
                            <a:noFill/>
                          </a:ln>
                          <a:solidFill>
                            <a:schemeClr val="tx2"/>
                          </a:solidFill>
                          <a:effectLst/>
                          <a:latin typeface="Times New Roman" pitchFamily="18" charset="0"/>
                          <a:ea typeface="宋体" pitchFamily="2" charset="-122"/>
                        </a:rPr>
                        <a:t>-1 </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sym typeface="Symbol" pitchFamily="18" charset="2"/>
                        </a:rPr>
                        <a:t></a:t>
                      </a:r>
                      <a:r>
                        <a:rPr kumimoji="0" lang="en-US" altLang="zh-CN" sz="1800" b="1" i="0" u="none" strike="noStrike" cap="none" normalizeH="0" baseline="30000" smtClean="0">
                          <a:ln>
                            <a:noFill/>
                          </a:ln>
                          <a:solidFill>
                            <a:schemeClr val="tx2"/>
                          </a:solidFill>
                          <a:effectLst/>
                          <a:latin typeface="Times New Roman" pitchFamily="18" charset="0"/>
                          <a:ea typeface="宋体" pitchFamily="2" charset="-122"/>
                        </a:rPr>
                        <a:t> </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I</a:t>
                      </a:r>
                      <a:r>
                        <a:rPr kumimoji="0" lang="en-US" altLang="zh-CN" sz="1800" b="1" i="0" u="none" strike="noStrike" cap="none" normalizeH="0" baseline="-30000" smtClean="0">
                          <a:ln>
                            <a:noFill/>
                          </a:ln>
                          <a:solidFill>
                            <a:schemeClr val="tx2"/>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R</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sym typeface="Symbol" pitchFamily="18" charset="2"/>
                        </a:rPr>
                        <a:t></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R</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sym typeface="Symbol" pitchFamily="18" charset="2"/>
                        </a:rPr>
                        <a:t></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关系矩阵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主对角线元素全是</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主对角线元素全是</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矩阵是对称矩阵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若 </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r</a:t>
                      </a:r>
                      <a:r>
                        <a:rPr kumimoji="0" lang="en-US" altLang="zh-CN" sz="1800" b="1" i="1" u="none" strike="noStrike" cap="none" normalizeH="0" baseline="-30000" smtClean="0">
                          <a:ln>
                            <a:noFill/>
                          </a:ln>
                          <a:solidFill>
                            <a:schemeClr val="tx2"/>
                          </a:solidFill>
                          <a:effectLst/>
                          <a:latin typeface="Times New Roman" pitchFamily="18" charset="0"/>
                          <a:ea typeface="宋体" pitchFamily="2" charset="-122"/>
                        </a:rPr>
                        <a:t>ij</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1</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，且 </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i</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j</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，则</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r</a:t>
                      </a:r>
                      <a:r>
                        <a:rPr kumimoji="0" lang="en-US" altLang="zh-CN" sz="1800" b="1" i="1" u="none" strike="noStrike" cap="none" normalizeH="0" baseline="-30000" smtClean="0">
                          <a:ln>
                            <a:noFill/>
                          </a:ln>
                          <a:solidFill>
                            <a:schemeClr val="tx2"/>
                          </a:solidFill>
                          <a:effectLst/>
                          <a:latin typeface="Times New Roman" pitchFamily="18" charset="0"/>
                          <a:ea typeface="宋体" pitchFamily="2" charset="-122"/>
                        </a:rPr>
                        <a:t>ji</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对</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M</a:t>
                      </a:r>
                      <a:r>
                        <a:rPr kumimoji="0" lang="en-US" altLang="zh-CN" sz="1800" b="1" i="0" u="none" strike="noStrike" cap="none" normalizeH="0" baseline="30000" smtClean="0">
                          <a:ln>
                            <a:noFill/>
                          </a:ln>
                          <a:solidFill>
                            <a:schemeClr val="tx2"/>
                          </a:solidFill>
                          <a:effectLst/>
                          <a:latin typeface="Times New Roman" pitchFamily="18" charset="0"/>
                          <a:ea typeface="宋体" pitchFamily="2" charset="-122"/>
                        </a:rPr>
                        <a:t>2</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中</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1</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所在位置，</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M</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中相应的位置都是</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0">
                <a:tc>
                  <a:txBody>
                    <a:bodyPr/>
                    <a:lstStyle/>
                    <a:p>
                      <a:pPr marL="0" marR="0" lvl="0" indent="0" algn="ctr"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关系图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每个顶点都有环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每个顶点都没有环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如果两个顶点之间有边，一定是一对方向相反的边</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无单边</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如果两点之间有边，一定是一条有向边</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无双向边</a:t>
                      </a:r>
                      <a:r>
                        <a:rPr kumimoji="0" lang="en-US" altLang="zh-CN" sz="1800" b="1" i="0" u="none" strike="noStrike" cap="none" normalizeH="0" baseline="0" smtClean="0">
                          <a:ln>
                            <a:noFill/>
                          </a:ln>
                          <a:solidFill>
                            <a:schemeClr val="tx2"/>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rgbClr val="0000FF"/>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如果顶点 </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x</a:t>
                      </a:r>
                      <a:r>
                        <a:rPr kumimoji="0" lang="en-US" altLang="zh-CN" sz="1800" b="1" i="1" u="none" strike="noStrike" cap="none" normalizeH="0" baseline="-30000" smtClean="0">
                          <a:ln>
                            <a:noFill/>
                          </a:ln>
                          <a:solidFill>
                            <a:schemeClr val="tx2"/>
                          </a:solidFill>
                          <a:effectLst/>
                          <a:latin typeface="Times New Roman" pitchFamily="18" charset="0"/>
                          <a:ea typeface="宋体" pitchFamily="2" charset="-122"/>
                        </a:rPr>
                        <a:t>i</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到 </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x</a:t>
                      </a:r>
                      <a:r>
                        <a:rPr kumimoji="0" lang="en-US" altLang="zh-CN" sz="1800" b="1" i="1" u="none" strike="noStrike" cap="none" normalizeH="0" baseline="-30000" smtClean="0">
                          <a:ln>
                            <a:noFill/>
                          </a:ln>
                          <a:solidFill>
                            <a:schemeClr val="tx2"/>
                          </a:solidFill>
                          <a:effectLst/>
                          <a:latin typeface="Times New Roman" pitchFamily="18" charset="0"/>
                          <a:ea typeface="宋体" pitchFamily="2" charset="-122"/>
                        </a:rPr>
                        <a:t>j </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有边，</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x</a:t>
                      </a:r>
                      <a:r>
                        <a:rPr kumimoji="0" lang="en-US" altLang="zh-CN" sz="1800" b="1" i="1" u="none" strike="noStrike" cap="none" normalizeH="0" baseline="-30000" smtClean="0">
                          <a:ln>
                            <a:noFill/>
                          </a:ln>
                          <a:solidFill>
                            <a:schemeClr val="tx2"/>
                          </a:solidFill>
                          <a:effectLst/>
                          <a:latin typeface="Times New Roman" pitchFamily="18" charset="0"/>
                          <a:ea typeface="宋体" pitchFamily="2" charset="-122"/>
                        </a:rPr>
                        <a:t>j </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到 </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x</a:t>
                      </a:r>
                      <a:r>
                        <a:rPr kumimoji="0" lang="en-US" altLang="zh-CN" sz="1800" b="1" i="1" u="none" strike="noStrike" cap="none" normalizeH="0" baseline="-30000" smtClean="0">
                          <a:ln>
                            <a:noFill/>
                          </a:ln>
                          <a:solidFill>
                            <a:schemeClr val="tx2"/>
                          </a:solidFill>
                          <a:effectLst/>
                          <a:latin typeface="Times New Roman" pitchFamily="18" charset="0"/>
                          <a:ea typeface="宋体" pitchFamily="2" charset="-122"/>
                        </a:rPr>
                        <a:t>k </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有边，则从 </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x</a:t>
                      </a:r>
                      <a:r>
                        <a:rPr kumimoji="0" lang="en-US" altLang="zh-CN" sz="1800" b="1" i="1" u="none" strike="noStrike" cap="none" normalizeH="0" baseline="-30000" smtClean="0">
                          <a:ln>
                            <a:noFill/>
                          </a:ln>
                          <a:solidFill>
                            <a:schemeClr val="tx2"/>
                          </a:solidFill>
                          <a:effectLst/>
                          <a:latin typeface="Times New Roman" pitchFamily="18" charset="0"/>
                          <a:ea typeface="宋体" pitchFamily="2" charset="-122"/>
                        </a:rPr>
                        <a:t>i</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到 </a:t>
                      </a:r>
                      <a:r>
                        <a:rPr kumimoji="0" lang="en-US" altLang="zh-CN" sz="1800" b="1" i="1" u="none" strike="noStrike" cap="none" normalizeH="0" baseline="0" smtClean="0">
                          <a:ln>
                            <a:noFill/>
                          </a:ln>
                          <a:solidFill>
                            <a:schemeClr val="tx2"/>
                          </a:solidFill>
                          <a:effectLst/>
                          <a:latin typeface="Times New Roman" pitchFamily="18" charset="0"/>
                          <a:ea typeface="宋体" pitchFamily="2" charset="-122"/>
                        </a:rPr>
                        <a:t>x</a:t>
                      </a:r>
                      <a:r>
                        <a:rPr kumimoji="0" lang="en-US" altLang="zh-CN" sz="1800" b="1" i="1" u="none" strike="noStrike" cap="none" normalizeH="0" baseline="-30000" smtClean="0">
                          <a:ln>
                            <a:noFill/>
                          </a:ln>
                          <a:solidFill>
                            <a:schemeClr val="tx2"/>
                          </a:solidFill>
                          <a:effectLst/>
                          <a:latin typeface="Times New Roman" pitchFamily="18" charset="0"/>
                          <a:ea typeface="宋体" pitchFamily="2" charset="-122"/>
                        </a:rPr>
                        <a:t>k </a:t>
                      </a:r>
                      <a:r>
                        <a:rPr kumimoji="0" lang="zh-CN" altLang="en-US" sz="1800" b="1" i="0" u="none" strike="noStrike" cap="none" normalizeH="0" baseline="0" smtClean="0">
                          <a:ln>
                            <a:noFill/>
                          </a:ln>
                          <a:solidFill>
                            <a:schemeClr val="tx2"/>
                          </a:solidFill>
                          <a:effectLst/>
                          <a:latin typeface="Times New Roman" pitchFamily="18" charset="0"/>
                          <a:ea typeface="宋体" pitchFamily="2" charset="-122"/>
                        </a:rPr>
                        <a:t>也有边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zh-CN" altLang="en-US"/>
              <a:t>关系性质的证明</a:t>
            </a:r>
          </a:p>
        </p:txBody>
      </p:sp>
      <p:sp>
        <p:nvSpPr>
          <p:cNvPr id="288772" name="Rectangle 4"/>
          <p:cNvSpPr>
            <a:spLocks noGrp="1" noChangeArrowheads="1"/>
          </p:cNvSpPr>
          <p:nvPr>
            <p:ph type="body" idx="1"/>
          </p:nvPr>
        </p:nvSpPr>
        <p:spPr>
          <a:xfrm>
            <a:off x="381000" y="1066800"/>
            <a:ext cx="8077200" cy="5562600"/>
          </a:xfrm>
          <a:noFill/>
          <a:ln/>
        </p:spPr>
        <p:txBody>
          <a:bodyPr/>
          <a:lstStyle/>
          <a:p>
            <a:pPr>
              <a:lnSpc>
                <a:spcPct val="90000"/>
              </a:lnSpc>
              <a:buFont typeface="Wingdings" pitchFamily="2" charset="2"/>
              <a:buNone/>
            </a:pPr>
            <a:r>
              <a:rPr lang="zh-CN" altLang="en-US" sz="2000"/>
              <a:t>通常的证明方法是利用定义证明。</a:t>
            </a:r>
          </a:p>
          <a:p>
            <a:pPr>
              <a:lnSpc>
                <a:spcPct val="90000"/>
              </a:lnSpc>
              <a:buFont typeface="Wingdings" pitchFamily="2" charset="2"/>
              <a:buNone/>
            </a:pPr>
            <a:r>
              <a:rPr lang="en-US" altLang="zh-CN" sz="2000"/>
              <a:t>R </a:t>
            </a:r>
            <a:r>
              <a:rPr lang="zh-CN" altLang="en-US" sz="2000"/>
              <a:t>在 </a:t>
            </a:r>
            <a:r>
              <a:rPr lang="en-US" altLang="zh-CN" sz="2000"/>
              <a:t>A </a:t>
            </a:r>
            <a:r>
              <a:rPr lang="zh-CN" altLang="en-US" sz="2000"/>
              <a:t>上自反</a:t>
            </a:r>
          </a:p>
          <a:p>
            <a:pPr>
              <a:lnSpc>
                <a:spcPct val="90000"/>
              </a:lnSpc>
              <a:buFont typeface="Wingdings" pitchFamily="2" charset="2"/>
              <a:buNone/>
            </a:pPr>
            <a:r>
              <a:rPr lang="zh-CN" altLang="en-US" sz="2000"/>
              <a:t>	任取 </a:t>
            </a:r>
            <a:r>
              <a:rPr lang="en-US" altLang="zh-CN" sz="2000" i="1"/>
              <a:t>x</a:t>
            </a:r>
            <a:r>
              <a:rPr lang="zh-CN" altLang="en-US" sz="2000"/>
              <a:t>，有</a:t>
            </a:r>
          </a:p>
          <a:p>
            <a:pPr>
              <a:lnSpc>
                <a:spcPct val="90000"/>
              </a:lnSpc>
              <a:buFont typeface="Wingdings" pitchFamily="2" charset="2"/>
              <a:buNone/>
            </a:pPr>
            <a:r>
              <a:rPr lang="zh-CN" altLang="en-US" sz="2000" i="1"/>
              <a:t>	</a:t>
            </a:r>
            <a:r>
              <a:rPr lang="en-US" altLang="zh-CN" sz="2000" i="1"/>
              <a:t>x</a:t>
            </a:r>
            <a:r>
              <a:rPr lang="en-US" altLang="zh-CN" sz="2000"/>
              <a:t>∈A </a:t>
            </a:r>
            <a:r>
              <a:rPr lang="en-US" altLang="zh-CN" sz="2000">
                <a:sym typeface="Symbol" pitchFamily="18" charset="2"/>
              </a:rPr>
              <a:t> …………………………………  &lt;</a:t>
            </a:r>
            <a:r>
              <a:rPr lang="en-US" altLang="zh-CN" sz="2000" i="1">
                <a:sym typeface="Symbol" pitchFamily="18" charset="2"/>
              </a:rPr>
              <a:t>x</a:t>
            </a:r>
            <a:r>
              <a:rPr lang="en-US" altLang="zh-CN" sz="2000">
                <a:sym typeface="Symbol" pitchFamily="18" charset="2"/>
              </a:rPr>
              <a:t>, </a:t>
            </a:r>
            <a:r>
              <a:rPr lang="en-US" altLang="zh-CN" sz="2000" i="1">
                <a:sym typeface="Symbol" pitchFamily="18" charset="2"/>
              </a:rPr>
              <a:t>x</a:t>
            </a:r>
            <a:r>
              <a:rPr lang="en-US" altLang="zh-CN" sz="2000">
                <a:sym typeface="Symbol" pitchFamily="18" charset="2"/>
              </a:rPr>
              <a:t>&gt;∈R</a:t>
            </a:r>
          </a:p>
          <a:p>
            <a:pPr>
              <a:lnSpc>
                <a:spcPct val="90000"/>
              </a:lnSpc>
              <a:buFont typeface="Wingdings" pitchFamily="2" charset="2"/>
              <a:buNone/>
            </a:pPr>
            <a:r>
              <a:rPr lang="en-US" altLang="zh-CN" sz="2000"/>
              <a:t>R </a:t>
            </a:r>
            <a:r>
              <a:rPr lang="zh-CN" altLang="en-US" sz="2000"/>
              <a:t>在 </a:t>
            </a:r>
            <a:r>
              <a:rPr lang="en-US" altLang="zh-CN" sz="2000"/>
              <a:t>A </a:t>
            </a:r>
            <a:r>
              <a:rPr lang="zh-CN" altLang="en-US" sz="2000"/>
              <a:t>上对称</a:t>
            </a:r>
          </a:p>
          <a:p>
            <a:pPr>
              <a:lnSpc>
                <a:spcPct val="90000"/>
              </a:lnSpc>
              <a:buFont typeface="Wingdings" pitchFamily="2" charset="2"/>
              <a:buNone/>
            </a:pPr>
            <a:r>
              <a:rPr lang="zh-CN" altLang="en-US" sz="2000"/>
              <a:t>	任取 </a:t>
            </a:r>
            <a:r>
              <a:rPr lang="en-US" altLang="zh-CN" sz="2000"/>
              <a:t>&lt;</a:t>
            </a:r>
            <a:r>
              <a:rPr lang="en-US" altLang="zh-CN" sz="2000" i="1"/>
              <a:t>x</a:t>
            </a:r>
            <a:r>
              <a:rPr lang="en-US" altLang="zh-CN" sz="2000"/>
              <a:t>, </a:t>
            </a:r>
            <a:r>
              <a:rPr lang="en-US" altLang="zh-CN" sz="2000" i="1"/>
              <a:t>y</a:t>
            </a:r>
            <a:r>
              <a:rPr lang="en-US" altLang="zh-CN" sz="2000"/>
              <a:t>&gt;</a:t>
            </a:r>
            <a:r>
              <a:rPr lang="zh-CN" altLang="en-US" sz="2000"/>
              <a:t>，有</a:t>
            </a:r>
          </a:p>
          <a:p>
            <a:pPr>
              <a:lnSpc>
                <a:spcPct val="90000"/>
              </a:lnSpc>
              <a:buFont typeface="Wingdings" pitchFamily="2" charset="2"/>
              <a:buNone/>
            </a:pPr>
            <a:r>
              <a:rPr lang="zh-CN" altLang="en-US" sz="2000"/>
              <a:t>	</a:t>
            </a:r>
            <a:r>
              <a:rPr lang="en-US" altLang="zh-CN" sz="2000"/>
              <a:t>&lt;</a:t>
            </a:r>
            <a:r>
              <a:rPr lang="en-US" altLang="zh-CN" sz="2000" i="1"/>
              <a:t>x</a:t>
            </a:r>
            <a:r>
              <a:rPr lang="en-US" altLang="zh-CN" sz="2000"/>
              <a:t>, </a:t>
            </a:r>
            <a:r>
              <a:rPr lang="en-US" altLang="zh-CN" sz="2000" i="1"/>
              <a:t>y</a:t>
            </a:r>
            <a:r>
              <a:rPr lang="en-US" altLang="zh-CN" sz="2000"/>
              <a:t>&gt;∈R </a:t>
            </a:r>
            <a:r>
              <a:rPr lang="en-US" altLang="zh-CN" sz="2000">
                <a:sym typeface="Symbol" pitchFamily="18" charset="2"/>
              </a:rPr>
              <a:t> ……………………………  &lt;</a:t>
            </a:r>
            <a:r>
              <a:rPr lang="en-US" altLang="zh-CN" sz="2000" i="1">
                <a:sym typeface="Symbol" pitchFamily="18" charset="2"/>
              </a:rPr>
              <a:t>y</a:t>
            </a:r>
            <a:r>
              <a:rPr lang="en-US" altLang="zh-CN" sz="2000">
                <a:sym typeface="Symbol" pitchFamily="18" charset="2"/>
              </a:rPr>
              <a:t>, </a:t>
            </a:r>
            <a:r>
              <a:rPr lang="en-US" altLang="zh-CN" sz="2000" i="1">
                <a:sym typeface="Symbol" pitchFamily="18" charset="2"/>
              </a:rPr>
              <a:t>x</a:t>
            </a:r>
            <a:r>
              <a:rPr lang="en-US" altLang="zh-CN" sz="2000">
                <a:sym typeface="Symbol" pitchFamily="18" charset="2"/>
              </a:rPr>
              <a:t>&gt;∈R	</a:t>
            </a:r>
          </a:p>
          <a:p>
            <a:pPr>
              <a:lnSpc>
                <a:spcPct val="90000"/>
              </a:lnSpc>
              <a:buFont typeface="Wingdings" pitchFamily="2" charset="2"/>
              <a:buNone/>
            </a:pPr>
            <a:r>
              <a:rPr lang="en-US" altLang="zh-CN" sz="2000"/>
              <a:t>R </a:t>
            </a:r>
            <a:r>
              <a:rPr lang="zh-CN" altLang="en-US" sz="2000"/>
              <a:t>在 </a:t>
            </a:r>
            <a:r>
              <a:rPr lang="en-US" altLang="zh-CN" sz="2000"/>
              <a:t>A </a:t>
            </a:r>
            <a:r>
              <a:rPr lang="zh-CN" altLang="en-US" sz="2000"/>
              <a:t>上反对称</a:t>
            </a:r>
          </a:p>
          <a:p>
            <a:pPr>
              <a:lnSpc>
                <a:spcPct val="90000"/>
              </a:lnSpc>
              <a:buFont typeface="Wingdings" pitchFamily="2" charset="2"/>
              <a:buNone/>
            </a:pPr>
            <a:r>
              <a:rPr lang="zh-CN" altLang="en-US" sz="2000"/>
              <a:t>	任取 </a:t>
            </a:r>
            <a:r>
              <a:rPr lang="en-US" altLang="zh-CN" sz="2000"/>
              <a:t>&lt;</a:t>
            </a:r>
            <a:r>
              <a:rPr lang="en-US" altLang="zh-CN" sz="2000" i="1"/>
              <a:t>x</a:t>
            </a:r>
            <a:r>
              <a:rPr lang="en-US" altLang="zh-CN" sz="2000"/>
              <a:t>, </a:t>
            </a:r>
            <a:r>
              <a:rPr lang="en-US" altLang="zh-CN" sz="2000" i="1"/>
              <a:t>y</a:t>
            </a:r>
            <a:r>
              <a:rPr lang="en-US" altLang="zh-CN" sz="2000"/>
              <a:t>&gt;</a:t>
            </a:r>
            <a:r>
              <a:rPr lang="zh-CN" altLang="en-US" sz="2000"/>
              <a:t>，有</a:t>
            </a:r>
          </a:p>
          <a:p>
            <a:pPr>
              <a:lnSpc>
                <a:spcPct val="90000"/>
              </a:lnSpc>
              <a:buFont typeface="Wingdings" pitchFamily="2" charset="2"/>
              <a:buNone/>
            </a:pPr>
            <a:r>
              <a:rPr lang="zh-CN" altLang="en-US" sz="2000"/>
              <a:t>	</a:t>
            </a:r>
            <a:r>
              <a:rPr lang="en-US" altLang="zh-CN" sz="2000"/>
              <a:t>&lt;</a:t>
            </a:r>
            <a:r>
              <a:rPr lang="en-US" altLang="zh-CN" sz="2000" i="1"/>
              <a:t>x</a:t>
            </a:r>
            <a:r>
              <a:rPr lang="en-US" altLang="zh-CN" sz="2000"/>
              <a:t>, </a:t>
            </a:r>
            <a:r>
              <a:rPr lang="en-US" altLang="zh-CN" sz="2000" i="1"/>
              <a:t>y</a:t>
            </a:r>
            <a:r>
              <a:rPr lang="en-US" altLang="zh-CN" sz="2000"/>
              <a:t>&gt;∈R ∧ &lt;</a:t>
            </a:r>
            <a:r>
              <a:rPr lang="en-US" altLang="zh-CN" sz="2000" i="1"/>
              <a:t>y</a:t>
            </a:r>
            <a:r>
              <a:rPr lang="en-US" altLang="zh-CN" sz="2000"/>
              <a:t>, </a:t>
            </a:r>
            <a:r>
              <a:rPr lang="en-US" altLang="zh-CN" sz="2000" i="1"/>
              <a:t>x</a:t>
            </a:r>
            <a:r>
              <a:rPr lang="en-US" altLang="zh-CN" sz="2000"/>
              <a:t>&gt;∈R </a:t>
            </a:r>
            <a:r>
              <a:rPr lang="en-US" altLang="zh-CN" sz="2000">
                <a:sym typeface="Symbol" pitchFamily="18" charset="2"/>
              </a:rPr>
              <a:t> ……………  </a:t>
            </a:r>
            <a:r>
              <a:rPr lang="en-US" altLang="zh-CN" sz="2000" i="1">
                <a:sym typeface="Symbol" pitchFamily="18" charset="2"/>
              </a:rPr>
              <a:t>x</a:t>
            </a:r>
            <a:r>
              <a:rPr lang="zh-CN" altLang="en-US" sz="2000">
                <a:sym typeface="Symbol" pitchFamily="18" charset="2"/>
              </a:rPr>
              <a:t>＝</a:t>
            </a:r>
            <a:r>
              <a:rPr lang="en-US" altLang="zh-CN" sz="2000" i="1">
                <a:sym typeface="Symbol" pitchFamily="18" charset="2"/>
              </a:rPr>
              <a:t>y</a:t>
            </a:r>
          </a:p>
          <a:p>
            <a:pPr>
              <a:lnSpc>
                <a:spcPct val="90000"/>
              </a:lnSpc>
              <a:buFont typeface="Wingdings" pitchFamily="2" charset="2"/>
              <a:buNone/>
            </a:pPr>
            <a:r>
              <a:rPr lang="en-US" altLang="zh-CN" sz="2000"/>
              <a:t>R </a:t>
            </a:r>
            <a:r>
              <a:rPr lang="zh-CN" altLang="en-US" sz="2000"/>
              <a:t>在 </a:t>
            </a:r>
            <a:r>
              <a:rPr lang="en-US" altLang="zh-CN" sz="2000"/>
              <a:t>A </a:t>
            </a:r>
            <a:r>
              <a:rPr lang="zh-CN" altLang="en-US" sz="2000"/>
              <a:t>上传递</a:t>
            </a:r>
          </a:p>
          <a:p>
            <a:pPr>
              <a:lnSpc>
                <a:spcPct val="90000"/>
              </a:lnSpc>
              <a:buFont typeface="Wingdings" pitchFamily="2" charset="2"/>
              <a:buNone/>
            </a:pPr>
            <a:r>
              <a:rPr lang="zh-CN" altLang="en-US" sz="2000"/>
              <a:t>	任取 </a:t>
            </a:r>
            <a:r>
              <a:rPr lang="en-US" altLang="zh-CN" sz="2000"/>
              <a:t>&lt;</a:t>
            </a:r>
            <a:r>
              <a:rPr lang="en-US" altLang="zh-CN" sz="2000" i="1"/>
              <a:t>x</a:t>
            </a:r>
            <a:r>
              <a:rPr lang="en-US" altLang="zh-CN" sz="2000"/>
              <a:t>, </a:t>
            </a:r>
            <a:r>
              <a:rPr lang="en-US" altLang="zh-CN" sz="2000" i="1"/>
              <a:t>y</a:t>
            </a:r>
            <a:r>
              <a:rPr lang="en-US" altLang="zh-CN" sz="2000"/>
              <a:t>&gt;, &lt;</a:t>
            </a:r>
            <a:r>
              <a:rPr lang="en-US" altLang="zh-CN" sz="2000" i="1"/>
              <a:t>y</a:t>
            </a:r>
            <a:r>
              <a:rPr lang="en-US" altLang="zh-CN" sz="2000"/>
              <a:t>, </a:t>
            </a:r>
            <a:r>
              <a:rPr lang="en-US" altLang="zh-CN" sz="2000" i="1"/>
              <a:t>z</a:t>
            </a:r>
            <a:r>
              <a:rPr lang="en-US" altLang="zh-CN" sz="2000"/>
              <a:t>&gt;</a:t>
            </a:r>
            <a:r>
              <a:rPr lang="zh-CN" altLang="en-US" sz="2000"/>
              <a:t>，有</a:t>
            </a:r>
          </a:p>
          <a:p>
            <a:pPr>
              <a:lnSpc>
                <a:spcPct val="90000"/>
              </a:lnSpc>
              <a:buFont typeface="Wingdings" pitchFamily="2" charset="2"/>
              <a:buNone/>
            </a:pPr>
            <a:r>
              <a:rPr lang="zh-CN" altLang="en-US" sz="2000"/>
              <a:t>	</a:t>
            </a:r>
            <a:r>
              <a:rPr lang="en-US" altLang="zh-CN" sz="2000"/>
              <a:t>&lt;</a:t>
            </a:r>
            <a:r>
              <a:rPr lang="en-US" altLang="zh-CN" sz="2000" i="1"/>
              <a:t>x</a:t>
            </a:r>
            <a:r>
              <a:rPr lang="en-US" altLang="zh-CN" sz="2000"/>
              <a:t>, </a:t>
            </a:r>
            <a:r>
              <a:rPr lang="en-US" altLang="zh-CN" sz="2000" i="1"/>
              <a:t>y</a:t>
            </a:r>
            <a:r>
              <a:rPr lang="en-US" altLang="zh-CN" sz="2000"/>
              <a:t>&gt;∈R ∧ &lt;</a:t>
            </a:r>
            <a:r>
              <a:rPr lang="en-US" altLang="zh-CN" sz="2000" i="1"/>
              <a:t>y</a:t>
            </a:r>
            <a:r>
              <a:rPr lang="en-US" altLang="zh-CN" sz="2000"/>
              <a:t>, </a:t>
            </a:r>
            <a:r>
              <a:rPr lang="en-US" altLang="zh-CN" sz="2000" i="1"/>
              <a:t>z</a:t>
            </a:r>
            <a:r>
              <a:rPr lang="en-US" altLang="zh-CN" sz="2000"/>
              <a:t>&gt;∈R </a:t>
            </a:r>
            <a:r>
              <a:rPr lang="en-US" altLang="zh-CN" sz="2000">
                <a:sym typeface="Symbol" pitchFamily="18" charset="2"/>
              </a:rPr>
              <a:t> ……………  &lt;</a:t>
            </a:r>
            <a:r>
              <a:rPr lang="en-US" altLang="zh-CN" sz="2000" i="1">
                <a:sym typeface="Symbol" pitchFamily="18" charset="2"/>
              </a:rPr>
              <a:t>x</a:t>
            </a:r>
            <a:r>
              <a:rPr lang="en-US" altLang="zh-CN" sz="2000">
                <a:sym typeface="Symbol" pitchFamily="18" charset="2"/>
              </a:rPr>
              <a:t>, </a:t>
            </a:r>
            <a:r>
              <a:rPr lang="en-US" altLang="zh-CN" sz="2000" i="1">
                <a:sym typeface="Symbol" pitchFamily="18" charset="2"/>
              </a:rPr>
              <a:t>z</a:t>
            </a:r>
            <a:r>
              <a:rPr lang="en-US" altLang="zh-CN" sz="2000">
                <a:sym typeface="Symbol" pitchFamily="18" charset="2"/>
              </a:rPr>
              <a:t>&gt;∈R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sz="2800"/>
              <a:t>集合论－函数</a:t>
            </a:r>
          </a:p>
        </p:txBody>
      </p:sp>
      <p:sp>
        <p:nvSpPr>
          <p:cNvPr id="290819" name="Rectangle 3"/>
          <p:cNvSpPr>
            <a:spLocks noGrp="1" noChangeArrowheads="1"/>
          </p:cNvSpPr>
          <p:nvPr>
            <p:ph type="body" idx="1"/>
          </p:nvPr>
        </p:nvSpPr>
        <p:spPr>
          <a:xfrm>
            <a:off x="395288" y="1143000"/>
            <a:ext cx="8291512" cy="5257800"/>
          </a:xfrm>
        </p:spPr>
        <p:txBody>
          <a:bodyPr/>
          <a:lstStyle/>
          <a:p>
            <a:pPr algn="just">
              <a:lnSpc>
                <a:spcPct val="110000"/>
              </a:lnSpc>
            </a:pPr>
            <a:r>
              <a:rPr lang="zh-CN" altLang="en-US"/>
              <a:t>掌握函数、</a:t>
            </a:r>
            <a:r>
              <a:rPr lang="en-US" altLang="zh-CN"/>
              <a:t>A</a:t>
            </a:r>
            <a:r>
              <a:rPr lang="zh-CN" altLang="en-US"/>
              <a:t>到</a:t>
            </a:r>
            <a:r>
              <a:rPr lang="en-US" altLang="zh-CN"/>
              <a:t>B</a:t>
            </a:r>
            <a:r>
              <a:rPr lang="zh-CN" altLang="en-US"/>
              <a:t>的函数、集合在函数下的像、集合在函数下的完全原像的概念及表示法；当</a:t>
            </a:r>
            <a:r>
              <a:rPr lang="en-US" altLang="zh-CN"/>
              <a:t>A</a:t>
            </a:r>
            <a:r>
              <a:rPr lang="zh-CN" altLang="en-US"/>
              <a:t>与</a:t>
            </a:r>
            <a:r>
              <a:rPr lang="en-US" altLang="zh-CN"/>
              <a:t>B</a:t>
            </a:r>
            <a:r>
              <a:rPr lang="zh-CN" altLang="en-US"/>
              <a:t>都是有穷集时，会求</a:t>
            </a:r>
            <a:r>
              <a:rPr lang="en-US" altLang="zh-CN"/>
              <a:t>A</a:t>
            </a:r>
            <a:r>
              <a:rPr lang="zh-CN" altLang="en-US"/>
              <a:t>到</a:t>
            </a:r>
            <a:r>
              <a:rPr lang="en-US" altLang="zh-CN"/>
              <a:t>B</a:t>
            </a:r>
            <a:r>
              <a:rPr lang="zh-CN" altLang="en-US"/>
              <a:t>的函数的个数。 </a:t>
            </a:r>
          </a:p>
          <a:p>
            <a:pPr algn="just">
              <a:lnSpc>
                <a:spcPct val="110000"/>
              </a:lnSpc>
            </a:pPr>
            <a:r>
              <a:rPr lang="zh-CN" altLang="en-US"/>
              <a:t>掌握</a:t>
            </a:r>
            <a:r>
              <a:rPr lang="en-US" altLang="zh-CN"/>
              <a:t>A</a:t>
            </a:r>
            <a:r>
              <a:rPr lang="zh-CN" altLang="en-US"/>
              <a:t>到</a:t>
            </a:r>
            <a:r>
              <a:rPr lang="en-US" altLang="zh-CN"/>
              <a:t>B</a:t>
            </a:r>
            <a:r>
              <a:rPr lang="zh-CN" altLang="en-US"/>
              <a:t>的函数是单射、满射、和双射的定义及证明方法。 </a:t>
            </a:r>
          </a:p>
          <a:p>
            <a:pPr algn="just">
              <a:lnSpc>
                <a:spcPct val="110000"/>
              </a:lnSpc>
            </a:pPr>
            <a:r>
              <a:rPr lang="zh-CN" altLang="en-US"/>
              <a:t>掌握常函数、恒等函数、单调函数、特征函数、自然映射等概念。 </a:t>
            </a:r>
          </a:p>
          <a:p>
            <a:pPr algn="just">
              <a:lnSpc>
                <a:spcPct val="110000"/>
              </a:lnSpc>
            </a:pPr>
            <a:r>
              <a:rPr lang="zh-CN" altLang="en-US"/>
              <a:t>掌握复合函数的主要性质和求复合函数的方法。 </a:t>
            </a:r>
          </a:p>
          <a:p>
            <a:pPr algn="just">
              <a:lnSpc>
                <a:spcPct val="110000"/>
              </a:lnSpc>
            </a:pPr>
            <a:r>
              <a:rPr lang="zh-CN" altLang="en-US"/>
              <a:t>掌握反函数的概念及主要性质。</a:t>
            </a:r>
          </a:p>
          <a:p>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zh-CN" altLang="en-US"/>
              <a:t>离散数学</a:t>
            </a:r>
          </a:p>
        </p:txBody>
      </p:sp>
      <p:sp>
        <p:nvSpPr>
          <p:cNvPr id="232451" name="Rectangle 3"/>
          <p:cNvSpPr>
            <a:spLocks noGrp="1" noChangeArrowheads="1"/>
          </p:cNvSpPr>
          <p:nvPr>
            <p:ph type="body" idx="1"/>
          </p:nvPr>
        </p:nvSpPr>
        <p:spPr>
          <a:xfrm>
            <a:off x="323850" y="1143000"/>
            <a:ext cx="8362950" cy="1925638"/>
          </a:xfrm>
        </p:spPr>
        <p:txBody>
          <a:bodyPr/>
          <a:lstStyle/>
          <a:p>
            <a:r>
              <a:rPr lang="zh-CN" altLang="en-US"/>
              <a:t>离散数学</a:t>
            </a:r>
            <a:r>
              <a:rPr lang="en-US" altLang="zh-CN"/>
              <a:t>(</a:t>
            </a:r>
            <a:r>
              <a:rPr lang="en-US" altLang="zh-CN" b="0">
                <a:solidFill>
                  <a:srgbClr val="0000FF"/>
                </a:solidFill>
              </a:rPr>
              <a:t>Discrete  Mathematics</a:t>
            </a:r>
            <a:r>
              <a:rPr lang="en-US" altLang="zh-CN" b="0"/>
              <a:t>)</a:t>
            </a:r>
            <a:endParaRPr lang="en-US" altLang="zh-CN"/>
          </a:p>
          <a:p>
            <a:r>
              <a:rPr lang="zh-CN" altLang="en-US"/>
              <a:t>离散数学是以</a:t>
            </a:r>
            <a:r>
              <a:rPr lang="zh-CN" altLang="en-US">
                <a:solidFill>
                  <a:srgbClr val="FF0000"/>
                </a:solidFill>
              </a:rPr>
              <a:t>研究离散量的结构和相互间的关系</a:t>
            </a:r>
            <a:r>
              <a:rPr lang="zh-CN" altLang="en-US"/>
              <a:t>为主要目标，其</a:t>
            </a:r>
            <a:r>
              <a:rPr lang="zh-CN" altLang="en-US">
                <a:solidFill>
                  <a:srgbClr val="FF0000"/>
                </a:solidFill>
              </a:rPr>
              <a:t>研究对象一般地是有限个或可数个元素</a:t>
            </a:r>
            <a:r>
              <a:rPr lang="zh-CN" altLang="en-US"/>
              <a:t>，因此它充分</a:t>
            </a:r>
            <a:r>
              <a:rPr lang="zh-CN" altLang="en-US">
                <a:solidFill>
                  <a:srgbClr val="FF0000"/>
                </a:solidFill>
              </a:rPr>
              <a:t>描述了计算机科学离散性的特点</a:t>
            </a:r>
            <a:r>
              <a:rPr lang="zh-CN" altLang="en-US"/>
              <a:t>。</a:t>
            </a:r>
          </a:p>
        </p:txBody>
      </p:sp>
      <p:grpSp>
        <p:nvGrpSpPr>
          <p:cNvPr id="232459" name="Group 11"/>
          <p:cNvGrpSpPr>
            <a:grpSpLocks/>
          </p:cNvGrpSpPr>
          <p:nvPr/>
        </p:nvGrpSpPr>
        <p:grpSpPr bwMode="auto">
          <a:xfrm>
            <a:off x="755650" y="3602038"/>
            <a:ext cx="6931025" cy="2274887"/>
            <a:chOff x="476" y="2269"/>
            <a:chExt cx="4366" cy="1433"/>
          </a:xfrm>
        </p:grpSpPr>
        <p:sp>
          <p:nvSpPr>
            <p:cNvPr id="232452" name="Rectangle 4"/>
            <p:cNvSpPr>
              <a:spLocks noChangeArrowheads="1"/>
            </p:cNvSpPr>
            <p:nvPr/>
          </p:nvSpPr>
          <p:spPr bwMode="auto">
            <a:xfrm>
              <a:off x="2200" y="3249"/>
              <a:ext cx="1043" cy="453"/>
            </a:xfrm>
            <a:prstGeom prst="rect">
              <a:avLst/>
            </a:prstGeom>
            <a:noFill/>
            <a:ln w="38100">
              <a:solidFill>
                <a:srgbClr val="0000FF"/>
              </a:solidFill>
              <a:miter lim="800000"/>
              <a:headEnd/>
              <a:tailEnd/>
            </a:ln>
            <a:effectLst/>
          </p:spPr>
          <p:txBody>
            <a:bodyPr wrap="none" anchor="ctr"/>
            <a:lstStyle/>
            <a:p>
              <a:pPr algn="ctr" eaLnBrk="0" hangingPunct="0">
                <a:spcBef>
                  <a:spcPct val="45000"/>
                </a:spcBef>
                <a:buClr>
                  <a:srgbClr val="99CCCC"/>
                </a:buClr>
                <a:buFontTx/>
                <a:buNone/>
              </a:pPr>
              <a:r>
                <a:rPr kumimoji="1" lang="zh-CN" altLang="en-US" sz="2800" i="0">
                  <a:solidFill>
                    <a:srgbClr val="0000FF"/>
                  </a:solidFill>
                  <a:latin typeface="Arial" charset="0"/>
                </a:rPr>
                <a:t>集合论</a:t>
              </a:r>
            </a:p>
          </p:txBody>
        </p:sp>
        <p:sp>
          <p:nvSpPr>
            <p:cNvPr id="232453" name="Rectangle 5"/>
            <p:cNvSpPr>
              <a:spLocks noChangeArrowheads="1"/>
            </p:cNvSpPr>
            <p:nvPr/>
          </p:nvSpPr>
          <p:spPr bwMode="auto">
            <a:xfrm>
              <a:off x="476" y="3249"/>
              <a:ext cx="1115" cy="437"/>
            </a:xfrm>
            <a:prstGeom prst="rect">
              <a:avLst/>
            </a:prstGeom>
            <a:noFill/>
            <a:ln w="38100">
              <a:solidFill>
                <a:srgbClr val="0000FF"/>
              </a:solidFill>
              <a:miter lim="800000"/>
              <a:headEnd/>
              <a:tailEnd/>
            </a:ln>
            <a:effectLst/>
          </p:spPr>
          <p:txBody>
            <a:bodyPr wrap="none" anchor="ctr"/>
            <a:lstStyle/>
            <a:p>
              <a:pPr algn="ctr" eaLnBrk="0" hangingPunct="0">
                <a:spcBef>
                  <a:spcPct val="45000"/>
                </a:spcBef>
                <a:buClr>
                  <a:srgbClr val="99CCCC"/>
                </a:buClr>
                <a:buFontTx/>
                <a:buNone/>
              </a:pPr>
              <a:r>
                <a:rPr kumimoji="1" lang="zh-CN" altLang="en-US" sz="2800" i="0">
                  <a:solidFill>
                    <a:srgbClr val="0000FF"/>
                  </a:solidFill>
                  <a:latin typeface="Arial" charset="0"/>
                </a:rPr>
                <a:t>数理逻辑</a:t>
              </a:r>
            </a:p>
          </p:txBody>
        </p:sp>
        <p:sp>
          <p:nvSpPr>
            <p:cNvPr id="232454" name="Rectangle 6"/>
            <p:cNvSpPr>
              <a:spLocks noChangeArrowheads="1"/>
            </p:cNvSpPr>
            <p:nvPr/>
          </p:nvSpPr>
          <p:spPr bwMode="auto">
            <a:xfrm>
              <a:off x="3867" y="3294"/>
              <a:ext cx="975" cy="408"/>
            </a:xfrm>
            <a:prstGeom prst="rect">
              <a:avLst/>
            </a:prstGeom>
            <a:noFill/>
            <a:ln w="38100">
              <a:solidFill>
                <a:srgbClr val="0000FF"/>
              </a:solidFill>
              <a:miter lim="800000"/>
              <a:headEnd/>
              <a:tailEnd/>
            </a:ln>
            <a:effectLst/>
          </p:spPr>
          <p:txBody>
            <a:bodyPr wrap="none" anchor="ctr"/>
            <a:lstStyle/>
            <a:p>
              <a:pPr algn="ctr" eaLnBrk="0" hangingPunct="0">
                <a:spcBef>
                  <a:spcPct val="45000"/>
                </a:spcBef>
                <a:buClr>
                  <a:srgbClr val="99CCCC"/>
                </a:buClr>
                <a:buFontTx/>
                <a:buNone/>
              </a:pPr>
              <a:r>
                <a:rPr kumimoji="1" lang="zh-CN" altLang="en-US" sz="2800" i="0">
                  <a:solidFill>
                    <a:srgbClr val="0000FF"/>
                  </a:solidFill>
                  <a:latin typeface="Arial" charset="0"/>
                </a:rPr>
                <a:t>图论</a:t>
              </a:r>
            </a:p>
          </p:txBody>
        </p:sp>
        <p:sp>
          <p:nvSpPr>
            <p:cNvPr id="232455" name="Rectangle 7"/>
            <p:cNvSpPr>
              <a:spLocks noChangeArrowheads="1"/>
            </p:cNvSpPr>
            <p:nvPr/>
          </p:nvSpPr>
          <p:spPr bwMode="auto">
            <a:xfrm>
              <a:off x="2244" y="2269"/>
              <a:ext cx="1180" cy="390"/>
            </a:xfrm>
            <a:prstGeom prst="rect">
              <a:avLst/>
            </a:prstGeom>
            <a:noFill/>
            <a:ln w="38100">
              <a:solidFill>
                <a:srgbClr val="0000FF"/>
              </a:solidFill>
              <a:miter lim="800000"/>
              <a:headEnd/>
              <a:tailEnd/>
            </a:ln>
            <a:effectLst/>
          </p:spPr>
          <p:txBody>
            <a:bodyPr wrap="none" anchor="ctr"/>
            <a:lstStyle/>
            <a:p>
              <a:pPr algn="ctr" eaLnBrk="0" hangingPunct="0">
                <a:spcBef>
                  <a:spcPct val="45000"/>
                </a:spcBef>
                <a:buClr>
                  <a:srgbClr val="99CCCC"/>
                </a:buClr>
                <a:buFontTx/>
                <a:buNone/>
              </a:pPr>
              <a:r>
                <a:rPr kumimoji="1" lang="zh-CN" altLang="en-US" sz="2800" i="0">
                  <a:solidFill>
                    <a:srgbClr val="0000FF"/>
                  </a:solidFill>
                  <a:latin typeface="Arial" charset="0"/>
                </a:rPr>
                <a:t>代数结构</a:t>
              </a:r>
            </a:p>
          </p:txBody>
        </p:sp>
        <p:sp>
          <p:nvSpPr>
            <p:cNvPr id="232456" name="AutoShape 8"/>
            <p:cNvSpPr>
              <a:spLocks noChangeArrowheads="1"/>
            </p:cNvSpPr>
            <p:nvPr/>
          </p:nvSpPr>
          <p:spPr bwMode="auto">
            <a:xfrm>
              <a:off x="3243" y="3318"/>
              <a:ext cx="624" cy="240"/>
            </a:xfrm>
            <a:prstGeom prst="rightArrow">
              <a:avLst>
                <a:gd name="adj1" fmla="val 50000"/>
                <a:gd name="adj2" fmla="val 65000"/>
              </a:avLst>
            </a:prstGeom>
            <a:noFill/>
            <a:ln w="38100">
              <a:solidFill>
                <a:srgbClr val="0000FF"/>
              </a:solidFill>
              <a:miter lim="800000"/>
              <a:headEnd/>
              <a:tailEnd/>
            </a:ln>
            <a:effectLst/>
          </p:spPr>
          <p:txBody>
            <a:bodyPr wrap="none" anchor="ctr"/>
            <a:lstStyle/>
            <a:p>
              <a:endParaRPr lang="zh-CN" altLang="en-US"/>
            </a:p>
          </p:txBody>
        </p:sp>
        <p:sp>
          <p:nvSpPr>
            <p:cNvPr id="232457" name="AutoShape 9"/>
            <p:cNvSpPr>
              <a:spLocks noChangeArrowheads="1"/>
            </p:cNvSpPr>
            <p:nvPr/>
          </p:nvSpPr>
          <p:spPr bwMode="auto">
            <a:xfrm>
              <a:off x="2688" y="2673"/>
              <a:ext cx="288" cy="576"/>
            </a:xfrm>
            <a:prstGeom prst="upArrow">
              <a:avLst>
                <a:gd name="adj1" fmla="val 50000"/>
                <a:gd name="adj2" fmla="val 50000"/>
              </a:avLst>
            </a:prstGeom>
            <a:noFill/>
            <a:ln w="38100">
              <a:solidFill>
                <a:srgbClr val="0000FF"/>
              </a:solidFill>
              <a:miter lim="800000"/>
              <a:headEnd/>
              <a:tailEnd/>
            </a:ln>
            <a:effectLst/>
          </p:spPr>
          <p:txBody>
            <a:bodyPr wrap="none" anchor="ctr"/>
            <a:lstStyle/>
            <a:p>
              <a:endParaRPr lang="zh-CN" altLang="en-US"/>
            </a:p>
          </p:txBody>
        </p:sp>
        <p:sp>
          <p:nvSpPr>
            <p:cNvPr id="232458" name="AutoShape 10"/>
            <p:cNvSpPr>
              <a:spLocks noChangeArrowheads="1"/>
            </p:cNvSpPr>
            <p:nvPr/>
          </p:nvSpPr>
          <p:spPr bwMode="auto">
            <a:xfrm>
              <a:off x="1584" y="3318"/>
              <a:ext cx="624" cy="240"/>
            </a:xfrm>
            <a:prstGeom prst="leftRightArrow">
              <a:avLst>
                <a:gd name="adj1" fmla="val 50000"/>
                <a:gd name="adj2" fmla="val 52000"/>
              </a:avLst>
            </a:prstGeom>
            <a:noFill/>
            <a:ln w="38100">
              <a:solidFill>
                <a:srgbClr val="0000FF"/>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2459"/>
                                        </p:tgtEl>
                                        <p:attrNameLst>
                                          <p:attrName>style.visibility</p:attrName>
                                        </p:attrNameLst>
                                      </p:cBhvr>
                                      <p:to>
                                        <p:strVal val="visible"/>
                                      </p:to>
                                    </p:set>
                                    <p:animEffect transition="in" filter="wipe(down)">
                                      <p:cBhvr>
                                        <p:cTn id="7" dur="500"/>
                                        <p:tgtEl>
                                          <p:spTgt spid="232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zh-CN" altLang="en-US" sz="2800"/>
              <a:t>单射和满射的证明方法</a:t>
            </a:r>
          </a:p>
        </p:txBody>
      </p:sp>
      <p:sp>
        <p:nvSpPr>
          <p:cNvPr id="291843" name="Rectangle 3"/>
          <p:cNvSpPr>
            <a:spLocks noGrp="1" noChangeArrowheads="1"/>
          </p:cNvSpPr>
          <p:nvPr>
            <p:ph type="body" idx="1"/>
          </p:nvPr>
        </p:nvSpPr>
        <p:spPr>
          <a:xfrm>
            <a:off x="395288" y="1143000"/>
            <a:ext cx="8291512" cy="5257800"/>
          </a:xfrm>
        </p:spPr>
        <p:txBody>
          <a:bodyPr/>
          <a:lstStyle/>
          <a:p>
            <a:pPr>
              <a:lnSpc>
                <a:spcPct val="120000"/>
              </a:lnSpc>
            </a:pPr>
            <a:r>
              <a:rPr lang="zh-CN" altLang="en-US">
                <a:solidFill>
                  <a:srgbClr val="0000FF"/>
                </a:solidFill>
              </a:rPr>
              <a:t>证明函数 </a:t>
            </a:r>
            <a:r>
              <a:rPr lang="en-US" altLang="zh-CN" i="1">
                <a:solidFill>
                  <a:srgbClr val="0000FF"/>
                </a:solidFill>
              </a:rPr>
              <a:t>f </a:t>
            </a:r>
            <a:r>
              <a:rPr lang="en-US" altLang="zh-CN">
                <a:solidFill>
                  <a:srgbClr val="0000FF"/>
                </a:solidFill>
              </a:rPr>
              <a:t>: A→B</a:t>
            </a:r>
            <a:r>
              <a:rPr lang="zh-CN" altLang="en-US">
                <a:solidFill>
                  <a:srgbClr val="0000FF"/>
                </a:solidFill>
              </a:rPr>
              <a:t>是满射</a:t>
            </a:r>
            <a:r>
              <a:rPr lang="zh-CN" altLang="en-US"/>
              <a:t>的，基本方法是：</a:t>
            </a:r>
          </a:p>
          <a:p>
            <a:pPr>
              <a:lnSpc>
                <a:spcPct val="120000"/>
              </a:lnSpc>
              <a:buFont typeface="Wingdings" pitchFamily="2" charset="2"/>
              <a:buNone/>
            </a:pPr>
            <a:r>
              <a:rPr lang="zh-CN" altLang="en-US"/>
              <a:t>	</a:t>
            </a:r>
            <a:r>
              <a:rPr lang="zh-CN" altLang="en-US">
                <a:solidFill>
                  <a:srgbClr val="FF0000"/>
                </a:solidFill>
              </a:rPr>
              <a:t>任取 </a:t>
            </a:r>
            <a:r>
              <a:rPr lang="en-US" altLang="zh-CN" i="1">
                <a:solidFill>
                  <a:srgbClr val="FF0000"/>
                </a:solidFill>
              </a:rPr>
              <a:t>y</a:t>
            </a:r>
            <a:r>
              <a:rPr lang="en-US" altLang="zh-CN">
                <a:solidFill>
                  <a:srgbClr val="FF0000"/>
                </a:solidFill>
              </a:rPr>
              <a:t>∈B</a:t>
            </a:r>
            <a:r>
              <a:rPr lang="zh-CN" altLang="en-US"/>
              <a:t>，</a:t>
            </a:r>
            <a:r>
              <a:rPr lang="zh-CN" altLang="en-US">
                <a:solidFill>
                  <a:srgbClr val="FF0000"/>
                </a:solidFill>
              </a:rPr>
              <a:t>找到 </a:t>
            </a:r>
            <a:r>
              <a:rPr lang="en-US" altLang="zh-CN" i="1">
                <a:solidFill>
                  <a:srgbClr val="FF0000"/>
                </a:solidFill>
              </a:rPr>
              <a:t>x</a:t>
            </a:r>
            <a:r>
              <a:rPr lang="en-US" altLang="zh-CN">
                <a:solidFill>
                  <a:srgbClr val="FF0000"/>
                </a:solidFill>
              </a:rPr>
              <a:t>∈A</a:t>
            </a:r>
            <a:r>
              <a:rPr lang="en-US" altLang="zh-CN"/>
              <a:t> ( </a:t>
            </a:r>
            <a:r>
              <a:rPr lang="en-US" altLang="zh-CN" i="1"/>
              <a:t>x </a:t>
            </a:r>
            <a:r>
              <a:rPr lang="zh-CN" altLang="en-US"/>
              <a:t>与 </a:t>
            </a:r>
            <a:r>
              <a:rPr lang="en-US" altLang="zh-CN" i="1"/>
              <a:t>y </a:t>
            </a:r>
            <a:r>
              <a:rPr lang="zh-CN" altLang="en-US"/>
              <a:t>相关，可能是一个关于 </a:t>
            </a:r>
            <a:r>
              <a:rPr lang="en-US" altLang="zh-CN" i="1"/>
              <a:t>y </a:t>
            </a:r>
            <a:r>
              <a:rPr lang="zh-CN" altLang="en-US"/>
              <a:t>的表达式</a:t>
            </a:r>
            <a:r>
              <a:rPr lang="en-US" altLang="zh-CN"/>
              <a:t>)</a:t>
            </a:r>
            <a:r>
              <a:rPr lang="zh-CN" altLang="en-US"/>
              <a:t>或者证明</a:t>
            </a:r>
            <a:r>
              <a:rPr lang="zh-CN" altLang="en-US">
                <a:solidFill>
                  <a:srgbClr val="FF0000"/>
                </a:solidFill>
              </a:rPr>
              <a:t>存在</a:t>
            </a:r>
            <a:r>
              <a:rPr lang="en-US" altLang="zh-CN" i="1">
                <a:solidFill>
                  <a:srgbClr val="FF0000"/>
                </a:solidFill>
              </a:rPr>
              <a:t>x</a:t>
            </a:r>
            <a:r>
              <a:rPr lang="en-US" altLang="zh-CN">
                <a:solidFill>
                  <a:srgbClr val="FF0000"/>
                </a:solidFill>
              </a:rPr>
              <a:t>∈A</a:t>
            </a:r>
            <a:r>
              <a:rPr lang="zh-CN" altLang="en-US"/>
              <a:t>，使得 </a:t>
            </a:r>
            <a:r>
              <a:rPr lang="en-US" altLang="zh-CN" i="1">
                <a:solidFill>
                  <a:srgbClr val="FF0000"/>
                </a:solidFill>
              </a:rPr>
              <a:t>f </a:t>
            </a:r>
            <a:r>
              <a:rPr lang="en-US" altLang="zh-CN">
                <a:solidFill>
                  <a:srgbClr val="FF0000"/>
                </a:solidFill>
              </a:rPr>
              <a:t>(</a:t>
            </a:r>
            <a:r>
              <a:rPr lang="en-US" altLang="zh-CN" i="1">
                <a:solidFill>
                  <a:srgbClr val="FF0000"/>
                </a:solidFill>
              </a:rPr>
              <a:t>x</a:t>
            </a:r>
            <a:r>
              <a:rPr lang="en-US" altLang="zh-CN">
                <a:solidFill>
                  <a:srgbClr val="FF0000"/>
                </a:solidFill>
              </a:rPr>
              <a:t>)</a:t>
            </a:r>
            <a:r>
              <a:rPr lang="zh-CN" altLang="en-US">
                <a:solidFill>
                  <a:srgbClr val="FF0000"/>
                </a:solidFill>
              </a:rPr>
              <a:t>＝</a:t>
            </a:r>
            <a:r>
              <a:rPr lang="en-US" altLang="zh-CN" i="1">
                <a:solidFill>
                  <a:srgbClr val="FF0000"/>
                </a:solidFill>
              </a:rPr>
              <a:t>y</a:t>
            </a:r>
            <a:r>
              <a:rPr lang="zh-CN" altLang="en-US"/>
              <a:t>。</a:t>
            </a:r>
          </a:p>
          <a:p>
            <a:pPr>
              <a:lnSpc>
                <a:spcPct val="120000"/>
              </a:lnSpc>
            </a:pPr>
            <a:r>
              <a:rPr lang="zh-CN" altLang="en-US">
                <a:solidFill>
                  <a:srgbClr val="0000FF"/>
                </a:solidFill>
              </a:rPr>
              <a:t>证明函数 </a:t>
            </a:r>
            <a:r>
              <a:rPr lang="en-US" altLang="zh-CN" i="1">
                <a:solidFill>
                  <a:srgbClr val="0000FF"/>
                </a:solidFill>
              </a:rPr>
              <a:t>f </a:t>
            </a:r>
            <a:r>
              <a:rPr lang="en-US" altLang="zh-CN">
                <a:solidFill>
                  <a:srgbClr val="0000FF"/>
                </a:solidFill>
              </a:rPr>
              <a:t>: A→B</a:t>
            </a:r>
            <a:r>
              <a:rPr lang="zh-CN" altLang="en-US">
                <a:solidFill>
                  <a:srgbClr val="0000FF"/>
                </a:solidFill>
              </a:rPr>
              <a:t>是单射</a:t>
            </a:r>
            <a:r>
              <a:rPr lang="zh-CN" altLang="en-US"/>
              <a:t>的，基本方法是：</a:t>
            </a:r>
          </a:p>
          <a:p>
            <a:pPr>
              <a:lnSpc>
                <a:spcPct val="120000"/>
              </a:lnSpc>
              <a:buFont typeface="Wingdings" pitchFamily="2" charset="2"/>
              <a:buNone/>
            </a:pPr>
            <a:r>
              <a:rPr lang="zh-CN" altLang="en-US"/>
              <a:t>	假设 </a:t>
            </a:r>
            <a:r>
              <a:rPr lang="en-US" altLang="zh-CN"/>
              <a:t>A </a:t>
            </a:r>
            <a:r>
              <a:rPr lang="zh-CN" altLang="en-US"/>
              <a:t>中</a:t>
            </a:r>
            <a:r>
              <a:rPr lang="zh-CN" altLang="en-US">
                <a:solidFill>
                  <a:srgbClr val="FF0000"/>
                </a:solidFill>
              </a:rPr>
              <a:t>存在 </a:t>
            </a:r>
            <a:r>
              <a:rPr lang="en-US" altLang="zh-CN" i="1">
                <a:solidFill>
                  <a:srgbClr val="FF0000"/>
                </a:solidFill>
              </a:rPr>
              <a:t>x</a:t>
            </a:r>
            <a:r>
              <a:rPr lang="en-US" altLang="zh-CN" baseline="-25000">
                <a:solidFill>
                  <a:srgbClr val="FF0000"/>
                </a:solidFill>
              </a:rPr>
              <a:t>1</a:t>
            </a:r>
            <a:r>
              <a:rPr lang="en-US" altLang="zh-CN">
                <a:solidFill>
                  <a:srgbClr val="FF0000"/>
                </a:solidFill>
              </a:rPr>
              <a:t> </a:t>
            </a:r>
            <a:r>
              <a:rPr lang="zh-CN" altLang="en-US">
                <a:solidFill>
                  <a:srgbClr val="FF0000"/>
                </a:solidFill>
              </a:rPr>
              <a:t>和 </a:t>
            </a:r>
            <a:r>
              <a:rPr lang="en-US" altLang="zh-CN" i="1">
                <a:solidFill>
                  <a:srgbClr val="FF0000"/>
                </a:solidFill>
              </a:rPr>
              <a:t>x</a:t>
            </a:r>
            <a:r>
              <a:rPr lang="en-US" altLang="zh-CN" baseline="-25000">
                <a:solidFill>
                  <a:srgbClr val="FF0000"/>
                </a:solidFill>
              </a:rPr>
              <a:t>2</a:t>
            </a:r>
            <a:r>
              <a:rPr lang="zh-CN" altLang="en-US"/>
              <a:t>，使得 </a:t>
            </a:r>
            <a:r>
              <a:rPr lang="en-US" altLang="zh-CN" i="1">
                <a:solidFill>
                  <a:srgbClr val="FF0000"/>
                </a:solidFill>
              </a:rPr>
              <a:t>f </a:t>
            </a:r>
            <a:r>
              <a:rPr lang="en-US" altLang="zh-CN">
                <a:solidFill>
                  <a:srgbClr val="FF0000"/>
                </a:solidFill>
              </a:rPr>
              <a:t>(</a:t>
            </a:r>
            <a:r>
              <a:rPr lang="en-US" altLang="zh-CN" i="1">
                <a:solidFill>
                  <a:srgbClr val="FF0000"/>
                </a:solidFill>
              </a:rPr>
              <a:t>x</a:t>
            </a:r>
            <a:r>
              <a:rPr lang="en-US" altLang="zh-CN" baseline="-25000">
                <a:solidFill>
                  <a:srgbClr val="FF0000"/>
                </a:solidFill>
              </a:rPr>
              <a:t>1</a:t>
            </a:r>
            <a:r>
              <a:rPr lang="en-US" altLang="zh-CN">
                <a:solidFill>
                  <a:srgbClr val="FF0000"/>
                </a:solidFill>
              </a:rPr>
              <a:t>)</a:t>
            </a:r>
            <a:r>
              <a:rPr lang="zh-CN" altLang="en-US">
                <a:solidFill>
                  <a:srgbClr val="FF0000"/>
                </a:solidFill>
              </a:rPr>
              <a:t>＝</a:t>
            </a:r>
            <a:r>
              <a:rPr lang="en-US" altLang="zh-CN" i="1">
                <a:solidFill>
                  <a:srgbClr val="FF0000"/>
                </a:solidFill>
              </a:rPr>
              <a:t>f </a:t>
            </a:r>
            <a:r>
              <a:rPr lang="en-US" altLang="zh-CN">
                <a:solidFill>
                  <a:srgbClr val="FF0000"/>
                </a:solidFill>
              </a:rPr>
              <a:t>(</a:t>
            </a:r>
            <a:r>
              <a:rPr lang="en-US" altLang="zh-CN" i="1">
                <a:solidFill>
                  <a:srgbClr val="FF0000"/>
                </a:solidFill>
              </a:rPr>
              <a:t>x</a:t>
            </a:r>
            <a:r>
              <a:rPr lang="en-US" altLang="zh-CN" baseline="-25000">
                <a:solidFill>
                  <a:srgbClr val="FF0000"/>
                </a:solidFill>
              </a:rPr>
              <a:t>2</a:t>
            </a:r>
            <a:r>
              <a:rPr lang="en-US" altLang="zh-CN">
                <a:solidFill>
                  <a:srgbClr val="FF0000"/>
                </a:solidFill>
              </a:rPr>
              <a:t>)</a:t>
            </a:r>
            <a:r>
              <a:rPr lang="zh-CN" altLang="en-US"/>
              <a:t>，利用已知条件或者相关的定理最终</a:t>
            </a:r>
            <a:r>
              <a:rPr lang="zh-CN" altLang="en-US">
                <a:solidFill>
                  <a:srgbClr val="FF0000"/>
                </a:solidFill>
              </a:rPr>
              <a:t>证明 </a:t>
            </a:r>
            <a:r>
              <a:rPr lang="en-US" altLang="zh-CN" i="1">
                <a:solidFill>
                  <a:srgbClr val="FF0000"/>
                </a:solidFill>
              </a:rPr>
              <a:t>x</a:t>
            </a:r>
            <a:r>
              <a:rPr lang="en-US" altLang="zh-CN" baseline="-25000">
                <a:solidFill>
                  <a:srgbClr val="FF0000"/>
                </a:solidFill>
              </a:rPr>
              <a:t>1</a:t>
            </a:r>
            <a:r>
              <a:rPr lang="zh-CN" altLang="en-US">
                <a:solidFill>
                  <a:srgbClr val="FF0000"/>
                </a:solidFill>
              </a:rPr>
              <a:t>＝</a:t>
            </a:r>
            <a:r>
              <a:rPr lang="en-US" altLang="zh-CN" i="1">
                <a:solidFill>
                  <a:srgbClr val="FF0000"/>
                </a:solidFill>
              </a:rPr>
              <a:t>x</a:t>
            </a:r>
            <a:r>
              <a:rPr lang="en-US" altLang="zh-CN" baseline="-25000">
                <a:solidFill>
                  <a:srgbClr val="FF0000"/>
                </a:solidFill>
              </a:rPr>
              <a:t>2</a:t>
            </a:r>
            <a:r>
              <a:rPr lang="zh-CN" altLang="en-US"/>
              <a:t>。</a:t>
            </a:r>
          </a:p>
          <a:p>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zh-CN" altLang="en-US" sz="2800"/>
              <a:t>集合论－基数</a:t>
            </a:r>
          </a:p>
        </p:txBody>
      </p:sp>
      <p:sp>
        <p:nvSpPr>
          <p:cNvPr id="292867" name="Rectangle 3"/>
          <p:cNvSpPr>
            <a:spLocks noGrp="1" noChangeArrowheads="1"/>
          </p:cNvSpPr>
          <p:nvPr>
            <p:ph type="body" idx="1"/>
          </p:nvPr>
        </p:nvSpPr>
        <p:spPr>
          <a:xfrm>
            <a:off x="323850" y="1143000"/>
            <a:ext cx="8362950" cy="5257800"/>
          </a:xfrm>
        </p:spPr>
        <p:txBody>
          <a:bodyPr/>
          <a:lstStyle/>
          <a:p>
            <a:r>
              <a:rPr lang="zh-CN" altLang="en-US"/>
              <a:t>掌握基数的基本概念</a:t>
            </a:r>
          </a:p>
          <a:p>
            <a:r>
              <a:rPr lang="zh-CN" altLang="en-US"/>
              <a:t>掌握可数集合和不可数集合的概念，以及相关结论</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zh-CN" altLang="en-US" sz="2800">
                <a:latin typeface="黑体" pitchFamily="2" charset="-122"/>
              </a:rPr>
              <a:t>代数结构</a:t>
            </a:r>
            <a:r>
              <a:rPr lang="en-US" altLang="zh-CN" sz="2800">
                <a:latin typeface="黑体" pitchFamily="2" charset="-122"/>
              </a:rPr>
              <a:t>-</a:t>
            </a:r>
            <a:r>
              <a:rPr lang="zh-CN" altLang="en-US" sz="2800">
                <a:latin typeface="黑体" pitchFamily="2" charset="-122"/>
              </a:rPr>
              <a:t>代数系统</a:t>
            </a:r>
          </a:p>
        </p:txBody>
      </p:sp>
      <p:sp>
        <p:nvSpPr>
          <p:cNvPr id="294915" name="Rectangle 3"/>
          <p:cNvSpPr>
            <a:spLocks noGrp="1" noChangeArrowheads="1"/>
          </p:cNvSpPr>
          <p:nvPr>
            <p:ph type="body" idx="1"/>
          </p:nvPr>
        </p:nvSpPr>
        <p:spPr>
          <a:xfrm>
            <a:off x="395288" y="1143000"/>
            <a:ext cx="8291512" cy="5257800"/>
          </a:xfrm>
        </p:spPr>
        <p:txBody>
          <a:bodyPr/>
          <a:lstStyle/>
          <a:p>
            <a:pPr>
              <a:lnSpc>
                <a:spcPct val="110000"/>
              </a:lnSpc>
              <a:spcBef>
                <a:spcPct val="10000"/>
              </a:spcBef>
            </a:pPr>
            <a:r>
              <a:rPr kumimoji="1" lang="zh-CN" altLang="en-US">
                <a:solidFill>
                  <a:schemeClr val="tx2"/>
                </a:solidFill>
              </a:rPr>
              <a:t>构成代数系统的基本成分</a:t>
            </a:r>
          </a:p>
          <a:p>
            <a:pPr>
              <a:lnSpc>
                <a:spcPct val="110000"/>
              </a:lnSpc>
              <a:spcBef>
                <a:spcPct val="10000"/>
              </a:spcBef>
              <a:buFont typeface="Wingdings" pitchFamily="2" charset="2"/>
              <a:buNone/>
            </a:pPr>
            <a:r>
              <a:rPr kumimoji="1" lang="zh-CN" altLang="en-US">
                <a:solidFill>
                  <a:schemeClr val="tx2"/>
                </a:solidFill>
              </a:rPr>
              <a:t>	非空集合</a:t>
            </a:r>
          </a:p>
          <a:p>
            <a:pPr>
              <a:lnSpc>
                <a:spcPct val="110000"/>
              </a:lnSpc>
              <a:spcBef>
                <a:spcPct val="10000"/>
              </a:spcBef>
              <a:buFont typeface="Wingdings" pitchFamily="2" charset="2"/>
              <a:buNone/>
            </a:pPr>
            <a:r>
              <a:rPr kumimoji="1" lang="zh-CN" altLang="en-US">
                <a:solidFill>
                  <a:schemeClr val="tx2"/>
                </a:solidFill>
              </a:rPr>
              <a:t>  	集合上若干个封闭的二元和一元运算</a:t>
            </a:r>
          </a:p>
          <a:p>
            <a:pPr>
              <a:lnSpc>
                <a:spcPct val="110000"/>
              </a:lnSpc>
              <a:spcBef>
                <a:spcPct val="10000"/>
              </a:spcBef>
              <a:buFont typeface="Wingdings" pitchFamily="2" charset="2"/>
              <a:buNone/>
            </a:pPr>
            <a:r>
              <a:rPr kumimoji="1" lang="zh-CN" altLang="en-US">
                <a:solidFill>
                  <a:schemeClr val="tx2"/>
                </a:solidFill>
              </a:rPr>
              <a:t>  	代数常数 </a:t>
            </a:r>
          </a:p>
          <a:p>
            <a:pPr>
              <a:lnSpc>
                <a:spcPct val="110000"/>
              </a:lnSpc>
              <a:spcBef>
                <a:spcPct val="10000"/>
              </a:spcBef>
            </a:pPr>
            <a:r>
              <a:rPr kumimoji="1" lang="zh-CN" altLang="en-US">
                <a:solidFill>
                  <a:schemeClr val="tx2"/>
                </a:solidFill>
              </a:rPr>
              <a:t>二元运算性质和特异元素</a:t>
            </a:r>
          </a:p>
          <a:p>
            <a:pPr>
              <a:lnSpc>
                <a:spcPct val="110000"/>
              </a:lnSpc>
              <a:spcBef>
                <a:spcPct val="10000"/>
              </a:spcBef>
            </a:pPr>
            <a:r>
              <a:rPr kumimoji="1" lang="zh-CN" altLang="en-US">
                <a:solidFill>
                  <a:schemeClr val="tx2"/>
                </a:solidFill>
              </a:rPr>
              <a:t>同类型的与同种的代数系统</a:t>
            </a:r>
          </a:p>
          <a:p>
            <a:pPr>
              <a:lnSpc>
                <a:spcPct val="110000"/>
              </a:lnSpc>
              <a:spcBef>
                <a:spcPct val="10000"/>
              </a:spcBef>
            </a:pPr>
            <a:r>
              <a:rPr kumimoji="1" lang="zh-CN" altLang="en-US">
                <a:solidFill>
                  <a:schemeClr val="tx2"/>
                </a:solidFill>
              </a:rPr>
              <a:t>子代数的定义与实例</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zh-CN" altLang="en-US"/>
              <a:t>代数结构的知识体系</a:t>
            </a:r>
          </a:p>
        </p:txBody>
      </p:sp>
      <p:grpSp>
        <p:nvGrpSpPr>
          <p:cNvPr id="234500" name="Group 4"/>
          <p:cNvGrpSpPr>
            <a:grpSpLocks/>
          </p:cNvGrpSpPr>
          <p:nvPr/>
        </p:nvGrpSpPr>
        <p:grpSpPr bwMode="auto">
          <a:xfrm>
            <a:off x="381000" y="1447800"/>
            <a:ext cx="6096000" cy="2057400"/>
            <a:chOff x="240" y="912"/>
            <a:chExt cx="3840" cy="1296"/>
          </a:xfrm>
        </p:grpSpPr>
        <p:sp>
          <p:nvSpPr>
            <p:cNvPr id="234501" name="Line 5"/>
            <p:cNvSpPr>
              <a:spLocks noChangeShapeType="1"/>
            </p:cNvSpPr>
            <p:nvPr/>
          </p:nvSpPr>
          <p:spPr bwMode="auto">
            <a:xfrm>
              <a:off x="768" y="1584"/>
              <a:ext cx="2784" cy="0"/>
            </a:xfrm>
            <a:prstGeom prst="line">
              <a:avLst/>
            </a:prstGeom>
            <a:noFill/>
            <a:ln w="38100">
              <a:solidFill>
                <a:schemeClr val="hlink"/>
              </a:solidFill>
              <a:round/>
              <a:headEnd/>
              <a:tailEnd/>
            </a:ln>
            <a:effectLst/>
          </p:spPr>
          <p:txBody>
            <a:bodyPr wrap="none" anchor="ctr"/>
            <a:lstStyle/>
            <a:p>
              <a:endParaRPr lang="zh-CN" altLang="en-US"/>
            </a:p>
          </p:txBody>
        </p:sp>
        <p:grpSp>
          <p:nvGrpSpPr>
            <p:cNvPr id="234502" name="Group 6"/>
            <p:cNvGrpSpPr>
              <a:grpSpLocks/>
            </p:cNvGrpSpPr>
            <p:nvPr/>
          </p:nvGrpSpPr>
          <p:grpSpPr bwMode="auto">
            <a:xfrm>
              <a:off x="240" y="912"/>
              <a:ext cx="3840" cy="1296"/>
              <a:chOff x="240" y="912"/>
              <a:chExt cx="3840" cy="1296"/>
            </a:xfrm>
          </p:grpSpPr>
          <p:sp>
            <p:nvSpPr>
              <p:cNvPr id="234503" name="Rectangle 7"/>
              <p:cNvSpPr>
                <a:spLocks noChangeArrowheads="1"/>
              </p:cNvSpPr>
              <p:nvPr/>
            </p:nvSpPr>
            <p:spPr bwMode="auto">
              <a:xfrm>
                <a:off x="240" y="912"/>
                <a:ext cx="1056" cy="288"/>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rgbClr val="FF0000"/>
                    </a:solidFill>
                    <a:latin typeface="黑体" pitchFamily="2" charset="-122"/>
                    <a:ea typeface="黑体" pitchFamily="2" charset="-122"/>
                  </a:rPr>
                  <a:t>半群与群</a:t>
                </a:r>
                <a:endParaRPr kumimoji="1" lang="zh-CN" altLang="en-US" sz="1800" i="0">
                  <a:solidFill>
                    <a:srgbClr val="FF0000"/>
                  </a:solidFill>
                  <a:latin typeface="Arial" charset="0"/>
                  <a:ea typeface="黑体" pitchFamily="2" charset="-122"/>
                </a:endParaRPr>
              </a:p>
            </p:txBody>
          </p:sp>
          <p:sp>
            <p:nvSpPr>
              <p:cNvPr id="234504" name="Rectangle 8"/>
              <p:cNvSpPr>
                <a:spLocks noChangeArrowheads="1"/>
              </p:cNvSpPr>
              <p:nvPr/>
            </p:nvSpPr>
            <p:spPr bwMode="auto">
              <a:xfrm>
                <a:off x="1680" y="912"/>
                <a:ext cx="960" cy="288"/>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rgbClr val="FF0000"/>
                    </a:solidFill>
                    <a:latin typeface="黑体" pitchFamily="2" charset="-122"/>
                    <a:ea typeface="黑体" pitchFamily="2" charset="-122"/>
                  </a:rPr>
                  <a:t>环与域</a:t>
                </a:r>
                <a:endParaRPr kumimoji="1" lang="zh-CN" altLang="en-US" sz="1800" i="0">
                  <a:solidFill>
                    <a:srgbClr val="FF0000"/>
                  </a:solidFill>
                  <a:latin typeface="Arial" charset="0"/>
                  <a:ea typeface="黑体" pitchFamily="2" charset="-122"/>
                </a:endParaRPr>
              </a:p>
            </p:txBody>
          </p:sp>
          <p:sp>
            <p:nvSpPr>
              <p:cNvPr id="234505" name="Rectangle 9"/>
              <p:cNvSpPr>
                <a:spLocks noChangeArrowheads="1"/>
              </p:cNvSpPr>
              <p:nvPr/>
            </p:nvSpPr>
            <p:spPr bwMode="auto">
              <a:xfrm>
                <a:off x="2976" y="912"/>
                <a:ext cx="1104" cy="288"/>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rgbClr val="FF0000"/>
                    </a:solidFill>
                    <a:latin typeface="Arial" charset="0"/>
                    <a:ea typeface="黑体" pitchFamily="2" charset="-122"/>
                  </a:rPr>
                  <a:t>格与布尔代数</a:t>
                </a:r>
              </a:p>
            </p:txBody>
          </p:sp>
          <p:sp>
            <p:nvSpPr>
              <p:cNvPr id="234506" name="Line 10"/>
              <p:cNvSpPr>
                <a:spLocks noChangeShapeType="1"/>
              </p:cNvSpPr>
              <p:nvPr/>
            </p:nvSpPr>
            <p:spPr bwMode="auto">
              <a:xfrm flipV="1">
                <a:off x="2160" y="1200"/>
                <a:ext cx="0" cy="1008"/>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34507" name="Line 11"/>
              <p:cNvSpPr>
                <a:spLocks noChangeShapeType="1"/>
              </p:cNvSpPr>
              <p:nvPr/>
            </p:nvSpPr>
            <p:spPr bwMode="auto">
              <a:xfrm flipV="1">
                <a:off x="3552" y="1200"/>
                <a:ext cx="0" cy="384"/>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34508" name="Line 12"/>
              <p:cNvSpPr>
                <a:spLocks noChangeShapeType="1"/>
              </p:cNvSpPr>
              <p:nvPr/>
            </p:nvSpPr>
            <p:spPr bwMode="auto">
              <a:xfrm flipV="1">
                <a:off x="768" y="1200"/>
                <a:ext cx="0" cy="384"/>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34509" name="Rectangle 13"/>
              <p:cNvSpPr>
                <a:spLocks noChangeArrowheads="1"/>
              </p:cNvSpPr>
              <p:nvPr/>
            </p:nvSpPr>
            <p:spPr bwMode="auto">
              <a:xfrm>
                <a:off x="2160" y="1728"/>
                <a:ext cx="720"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分类</a:t>
                </a:r>
              </a:p>
            </p:txBody>
          </p:sp>
        </p:grpSp>
      </p:grpSp>
      <p:grpSp>
        <p:nvGrpSpPr>
          <p:cNvPr id="234510" name="Group 14"/>
          <p:cNvGrpSpPr>
            <a:grpSpLocks/>
          </p:cNvGrpSpPr>
          <p:nvPr/>
        </p:nvGrpSpPr>
        <p:grpSpPr bwMode="auto">
          <a:xfrm>
            <a:off x="152400" y="3657600"/>
            <a:ext cx="2286000" cy="762000"/>
            <a:chOff x="96" y="2304"/>
            <a:chExt cx="1440" cy="480"/>
          </a:xfrm>
        </p:grpSpPr>
        <p:sp>
          <p:nvSpPr>
            <p:cNvPr id="234511" name="Rectangle 15"/>
            <p:cNvSpPr>
              <a:spLocks noChangeArrowheads="1"/>
            </p:cNvSpPr>
            <p:nvPr/>
          </p:nvSpPr>
          <p:spPr bwMode="auto">
            <a:xfrm>
              <a:off x="96" y="2304"/>
              <a:ext cx="864" cy="288"/>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en-US" altLang="zh-CN" sz="1800" i="0">
                  <a:solidFill>
                    <a:srgbClr val="FF0000"/>
                  </a:solidFill>
                  <a:latin typeface="黑体" pitchFamily="2" charset="-122"/>
                  <a:ea typeface="黑体" pitchFamily="2" charset="-122"/>
                </a:rPr>
                <a:t>∑</a:t>
              </a:r>
              <a:r>
                <a:rPr kumimoji="1" lang="zh-CN" altLang="en-US" sz="1800" i="0">
                  <a:solidFill>
                    <a:srgbClr val="FF0000"/>
                  </a:solidFill>
                  <a:latin typeface="Arial" charset="0"/>
                  <a:ea typeface="黑体" pitchFamily="2" charset="-122"/>
                </a:rPr>
                <a:t>代数</a:t>
              </a:r>
            </a:p>
          </p:txBody>
        </p:sp>
        <p:sp>
          <p:nvSpPr>
            <p:cNvPr id="234512" name="Rectangle 16"/>
            <p:cNvSpPr>
              <a:spLocks noChangeArrowheads="1"/>
            </p:cNvSpPr>
            <p:nvPr/>
          </p:nvSpPr>
          <p:spPr bwMode="auto">
            <a:xfrm>
              <a:off x="1056" y="2496"/>
              <a:ext cx="480"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推广</a:t>
              </a:r>
            </a:p>
          </p:txBody>
        </p:sp>
        <p:sp>
          <p:nvSpPr>
            <p:cNvPr id="234513" name="Line 17"/>
            <p:cNvSpPr>
              <a:spLocks noChangeShapeType="1"/>
            </p:cNvSpPr>
            <p:nvPr/>
          </p:nvSpPr>
          <p:spPr bwMode="auto">
            <a:xfrm flipH="1">
              <a:off x="960" y="2448"/>
              <a:ext cx="528" cy="0"/>
            </a:xfrm>
            <a:prstGeom prst="line">
              <a:avLst/>
            </a:prstGeom>
            <a:noFill/>
            <a:ln w="38100">
              <a:solidFill>
                <a:schemeClr val="hlink"/>
              </a:solidFill>
              <a:round/>
              <a:headEnd/>
              <a:tailEnd type="triangle" w="med" len="med"/>
            </a:ln>
            <a:effectLst/>
          </p:spPr>
          <p:txBody>
            <a:bodyPr wrap="none" anchor="ctr"/>
            <a:lstStyle/>
            <a:p>
              <a:endParaRPr lang="zh-CN" altLang="en-US"/>
            </a:p>
          </p:txBody>
        </p:sp>
      </p:grpSp>
      <p:grpSp>
        <p:nvGrpSpPr>
          <p:cNvPr id="234514" name="Group 18"/>
          <p:cNvGrpSpPr>
            <a:grpSpLocks/>
          </p:cNvGrpSpPr>
          <p:nvPr/>
        </p:nvGrpSpPr>
        <p:grpSpPr bwMode="auto">
          <a:xfrm>
            <a:off x="2362200" y="3505200"/>
            <a:ext cx="2286000" cy="1219200"/>
            <a:chOff x="1488" y="2208"/>
            <a:chExt cx="1440" cy="768"/>
          </a:xfrm>
        </p:grpSpPr>
        <p:sp>
          <p:nvSpPr>
            <p:cNvPr id="234515" name="Rectangle 19"/>
            <p:cNvSpPr>
              <a:spLocks noChangeArrowheads="1"/>
            </p:cNvSpPr>
            <p:nvPr/>
          </p:nvSpPr>
          <p:spPr bwMode="auto">
            <a:xfrm>
              <a:off x="1488" y="2208"/>
              <a:ext cx="1392" cy="480"/>
            </a:xfrm>
            <a:prstGeom prst="rect">
              <a:avLst/>
            </a:prstGeom>
            <a:solidFill>
              <a:srgbClr val="99CCCC"/>
            </a:solidFill>
            <a:ln w="28575">
              <a:solidFill>
                <a:srgbClr val="CAD704"/>
              </a:solidFill>
              <a:miter lim="800000"/>
              <a:headEnd/>
              <a:tailEnd/>
            </a:ln>
            <a:effectLst/>
          </p:spPr>
          <p:txBody>
            <a:bodyPr wrap="none" anchor="ctr"/>
            <a:lstStyle/>
            <a:p>
              <a:pPr eaLnBrk="0" hangingPunct="0">
                <a:spcBef>
                  <a:spcPct val="25000"/>
                </a:spcBef>
                <a:buClr>
                  <a:srgbClr val="99CCCC"/>
                </a:buClr>
                <a:buFontTx/>
                <a:buNone/>
              </a:pPr>
              <a:r>
                <a:rPr kumimoji="1" lang="zh-CN" altLang="en-US" sz="1800" i="0">
                  <a:solidFill>
                    <a:srgbClr val="FF0000"/>
                  </a:solidFill>
                  <a:latin typeface="Arial" charset="0"/>
                  <a:ea typeface="黑体" pitchFamily="2" charset="-122"/>
                </a:rPr>
                <a:t>成分：载体及运算</a:t>
              </a:r>
            </a:p>
            <a:p>
              <a:pPr eaLnBrk="0" hangingPunct="0">
                <a:spcBef>
                  <a:spcPct val="25000"/>
                </a:spcBef>
                <a:buClr>
                  <a:srgbClr val="99CCCC"/>
                </a:buClr>
                <a:buFontTx/>
                <a:buNone/>
              </a:pPr>
              <a:r>
                <a:rPr kumimoji="1" lang="zh-CN" altLang="en-US" sz="1800" i="0">
                  <a:solidFill>
                    <a:srgbClr val="FF0000"/>
                  </a:solidFill>
                  <a:latin typeface="Arial" charset="0"/>
                  <a:ea typeface="黑体" pitchFamily="2" charset="-122"/>
                </a:rPr>
                <a:t>公理：运算性质</a:t>
              </a:r>
            </a:p>
          </p:txBody>
        </p:sp>
        <p:sp>
          <p:nvSpPr>
            <p:cNvPr id="234516" name="Rectangle 20"/>
            <p:cNvSpPr>
              <a:spLocks noChangeArrowheads="1"/>
            </p:cNvSpPr>
            <p:nvPr/>
          </p:nvSpPr>
          <p:spPr bwMode="auto">
            <a:xfrm>
              <a:off x="1536" y="2688"/>
              <a:ext cx="1392" cy="288"/>
            </a:xfrm>
            <a:prstGeom prst="rect">
              <a:avLst/>
            </a:prstGeom>
            <a:noFill/>
            <a:ln w="9525">
              <a:noFill/>
              <a:miter lim="800000"/>
              <a:headEnd/>
              <a:tailEnd/>
            </a:ln>
            <a:effectLst/>
          </p:spPr>
          <p:txBody>
            <a:bodyPr wrap="none" anchor="ctr"/>
            <a:lstStyle/>
            <a:p>
              <a:pPr algn="ct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代数系统的构成</a:t>
              </a:r>
            </a:p>
          </p:txBody>
        </p:sp>
      </p:grpSp>
      <p:grpSp>
        <p:nvGrpSpPr>
          <p:cNvPr id="234517" name="Group 21"/>
          <p:cNvGrpSpPr>
            <a:grpSpLocks/>
          </p:cNvGrpSpPr>
          <p:nvPr/>
        </p:nvGrpSpPr>
        <p:grpSpPr bwMode="auto">
          <a:xfrm>
            <a:off x="2362200" y="4648200"/>
            <a:ext cx="2209800" cy="1981200"/>
            <a:chOff x="1488" y="2928"/>
            <a:chExt cx="1392" cy="1248"/>
          </a:xfrm>
        </p:grpSpPr>
        <p:sp>
          <p:nvSpPr>
            <p:cNvPr id="234518" name="Rectangle 22"/>
            <p:cNvSpPr>
              <a:spLocks noChangeArrowheads="1"/>
            </p:cNvSpPr>
            <p:nvPr/>
          </p:nvSpPr>
          <p:spPr bwMode="auto">
            <a:xfrm>
              <a:off x="1488" y="3408"/>
              <a:ext cx="1392" cy="48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rgbClr val="FF0000"/>
                  </a:solidFill>
                  <a:latin typeface="Arial" charset="0"/>
                  <a:ea typeface="黑体" pitchFamily="2" charset="-122"/>
                </a:rPr>
                <a:t>代数系统的</a:t>
              </a:r>
            </a:p>
            <a:p>
              <a:pPr algn="ctr" eaLnBrk="0" hangingPunct="0">
                <a:spcBef>
                  <a:spcPct val="25000"/>
                </a:spcBef>
                <a:buClr>
                  <a:srgbClr val="99CCCC"/>
                </a:buClr>
                <a:buFontTx/>
                <a:buNone/>
              </a:pPr>
              <a:r>
                <a:rPr kumimoji="1" lang="zh-CN" altLang="en-US" sz="1800" i="0">
                  <a:solidFill>
                    <a:srgbClr val="FF0000"/>
                  </a:solidFill>
                  <a:latin typeface="Arial" charset="0"/>
                  <a:ea typeface="黑体" pitchFamily="2" charset="-122"/>
                </a:rPr>
                <a:t>同态与同构</a:t>
              </a:r>
            </a:p>
          </p:txBody>
        </p:sp>
        <p:sp>
          <p:nvSpPr>
            <p:cNvPr id="234519" name="Rectangle 23"/>
            <p:cNvSpPr>
              <a:spLocks noChangeArrowheads="1"/>
            </p:cNvSpPr>
            <p:nvPr/>
          </p:nvSpPr>
          <p:spPr bwMode="auto">
            <a:xfrm>
              <a:off x="1488" y="3888"/>
              <a:ext cx="1392"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代数系统间的关系</a:t>
              </a:r>
            </a:p>
          </p:txBody>
        </p:sp>
        <p:sp>
          <p:nvSpPr>
            <p:cNvPr id="234520" name="Line 24"/>
            <p:cNvSpPr>
              <a:spLocks noChangeShapeType="1"/>
            </p:cNvSpPr>
            <p:nvPr/>
          </p:nvSpPr>
          <p:spPr bwMode="auto">
            <a:xfrm>
              <a:off x="2160" y="2928"/>
              <a:ext cx="0" cy="48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34521" name="Rectangle 25"/>
            <p:cNvSpPr>
              <a:spLocks noChangeArrowheads="1"/>
            </p:cNvSpPr>
            <p:nvPr/>
          </p:nvSpPr>
          <p:spPr bwMode="auto">
            <a:xfrm>
              <a:off x="2160" y="2976"/>
              <a:ext cx="720"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映射</a:t>
              </a:r>
            </a:p>
          </p:txBody>
        </p:sp>
      </p:grpSp>
      <p:grpSp>
        <p:nvGrpSpPr>
          <p:cNvPr id="234522" name="Group 26"/>
          <p:cNvGrpSpPr>
            <a:grpSpLocks/>
          </p:cNvGrpSpPr>
          <p:nvPr/>
        </p:nvGrpSpPr>
        <p:grpSpPr bwMode="auto">
          <a:xfrm>
            <a:off x="4572000" y="2667000"/>
            <a:ext cx="4392613" cy="2819400"/>
            <a:chOff x="2880" y="1680"/>
            <a:chExt cx="2784" cy="1776"/>
          </a:xfrm>
        </p:grpSpPr>
        <p:grpSp>
          <p:nvGrpSpPr>
            <p:cNvPr id="234523" name="Group 27"/>
            <p:cNvGrpSpPr>
              <a:grpSpLocks/>
            </p:cNvGrpSpPr>
            <p:nvPr/>
          </p:nvGrpSpPr>
          <p:grpSpPr bwMode="auto">
            <a:xfrm>
              <a:off x="2880" y="1680"/>
              <a:ext cx="2784" cy="1776"/>
              <a:chOff x="2880" y="1680"/>
              <a:chExt cx="2784" cy="1776"/>
            </a:xfrm>
          </p:grpSpPr>
          <p:sp>
            <p:nvSpPr>
              <p:cNvPr id="234524" name="Line 28"/>
              <p:cNvSpPr>
                <a:spLocks noChangeShapeType="1"/>
              </p:cNvSpPr>
              <p:nvPr/>
            </p:nvSpPr>
            <p:spPr bwMode="auto">
              <a:xfrm>
                <a:off x="3264" y="1968"/>
                <a:ext cx="0" cy="960"/>
              </a:xfrm>
              <a:prstGeom prst="line">
                <a:avLst/>
              </a:prstGeom>
              <a:noFill/>
              <a:ln w="38100">
                <a:solidFill>
                  <a:schemeClr val="hlink"/>
                </a:solidFill>
                <a:round/>
                <a:headEnd/>
                <a:tailEnd/>
              </a:ln>
              <a:effectLst/>
            </p:spPr>
            <p:txBody>
              <a:bodyPr wrap="none" anchor="ctr"/>
              <a:lstStyle/>
              <a:p>
                <a:endParaRPr lang="zh-CN" altLang="en-US"/>
              </a:p>
            </p:txBody>
          </p:sp>
          <p:grpSp>
            <p:nvGrpSpPr>
              <p:cNvPr id="234525" name="Group 29"/>
              <p:cNvGrpSpPr>
                <a:grpSpLocks/>
              </p:cNvGrpSpPr>
              <p:nvPr/>
            </p:nvGrpSpPr>
            <p:grpSpPr bwMode="auto">
              <a:xfrm>
                <a:off x="2880" y="1680"/>
                <a:ext cx="2784" cy="1776"/>
                <a:chOff x="2880" y="1680"/>
                <a:chExt cx="2784" cy="1776"/>
              </a:xfrm>
            </p:grpSpPr>
            <p:sp>
              <p:nvSpPr>
                <p:cNvPr id="234526" name="Rectangle 30"/>
                <p:cNvSpPr>
                  <a:spLocks noChangeArrowheads="1"/>
                </p:cNvSpPr>
                <p:nvPr/>
              </p:nvSpPr>
              <p:spPr bwMode="auto">
                <a:xfrm>
                  <a:off x="4320" y="1824"/>
                  <a:ext cx="960" cy="288"/>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rgbClr val="FF0000"/>
                      </a:solidFill>
                      <a:latin typeface="黑体" pitchFamily="2" charset="-122"/>
                      <a:ea typeface="黑体" pitchFamily="2" charset="-122"/>
                    </a:rPr>
                    <a:t>子代数</a:t>
                  </a:r>
                  <a:endParaRPr kumimoji="1" lang="zh-CN" altLang="en-US" sz="1800" i="0">
                    <a:solidFill>
                      <a:srgbClr val="FF0000"/>
                    </a:solidFill>
                    <a:latin typeface="Arial" charset="0"/>
                    <a:ea typeface="黑体" pitchFamily="2" charset="-122"/>
                  </a:endParaRPr>
                </a:p>
              </p:txBody>
            </p:sp>
            <p:sp>
              <p:nvSpPr>
                <p:cNvPr id="234527" name="Rectangle 31"/>
                <p:cNvSpPr>
                  <a:spLocks noChangeArrowheads="1"/>
                </p:cNvSpPr>
                <p:nvPr/>
              </p:nvSpPr>
              <p:spPr bwMode="auto">
                <a:xfrm>
                  <a:off x="4320" y="2304"/>
                  <a:ext cx="960" cy="288"/>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rgbClr val="FF0000"/>
                      </a:solidFill>
                      <a:latin typeface="黑体" pitchFamily="2" charset="-122"/>
                      <a:ea typeface="黑体" pitchFamily="2" charset="-122"/>
                    </a:rPr>
                    <a:t>积代数</a:t>
                  </a:r>
                  <a:endParaRPr kumimoji="1" lang="zh-CN" altLang="en-US" sz="1800" i="0">
                    <a:solidFill>
                      <a:srgbClr val="FF0000"/>
                    </a:solidFill>
                    <a:latin typeface="Arial" charset="0"/>
                    <a:ea typeface="黑体" pitchFamily="2" charset="-122"/>
                  </a:endParaRPr>
                </a:p>
              </p:txBody>
            </p:sp>
            <p:sp>
              <p:nvSpPr>
                <p:cNvPr id="234528" name="Rectangle 32"/>
                <p:cNvSpPr>
                  <a:spLocks noChangeArrowheads="1"/>
                </p:cNvSpPr>
                <p:nvPr/>
              </p:nvSpPr>
              <p:spPr bwMode="auto">
                <a:xfrm>
                  <a:off x="4320" y="2784"/>
                  <a:ext cx="960" cy="288"/>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rgbClr val="FF0000"/>
                      </a:solidFill>
                      <a:latin typeface="黑体" pitchFamily="2" charset="-122"/>
                      <a:ea typeface="黑体" pitchFamily="2" charset="-122"/>
                    </a:rPr>
                    <a:t>商代数</a:t>
                  </a:r>
                  <a:endParaRPr kumimoji="1" lang="zh-CN" altLang="en-US" sz="1800" i="0">
                    <a:solidFill>
                      <a:srgbClr val="FF0000"/>
                    </a:solidFill>
                    <a:latin typeface="Arial" charset="0"/>
                    <a:ea typeface="黑体" pitchFamily="2" charset="-122"/>
                  </a:endParaRPr>
                </a:p>
              </p:txBody>
            </p:sp>
            <p:sp>
              <p:nvSpPr>
                <p:cNvPr id="234529" name="Rectangle 33"/>
                <p:cNvSpPr>
                  <a:spLocks noChangeArrowheads="1"/>
                </p:cNvSpPr>
                <p:nvPr/>
              </p:nvSpPr>
              <p:spPr bwMode="auto">
                <a:xfrm>
                  <a:off x="4128" y="1680"/>
                  <a:ext cx="1536" cy="1776"/>
                </a:xfrm>
                <a:prstGeom prst="rect">
                  <a:avLst/>
                </a:prstGeom>
                <a:noFill/>
                <a:ln w="28575">
                  <a:solidFill>
                    <a:srgbClr val="9ED67D"/>
                  </a:solidFill>
                  <a:miter lim="800000"/>
                  <a:headEnd/>
                  <a:tailEnd/>
                </a:ln>
                <a:effectLst/>
              </p:spPr>
              <p:txBody>
                <a:bodyPr wrap="none" anchor="ctr"/>
                <a:lstStyle/>
                <a:p>
                  <a:endParaRPr lang="zh-CN" altLang="en-US"/>
                </a:p>
              </p:txBody>
            </p:sp>
            <p:sp>
              <p:nvSpPr>
                <p:cNvPr id="234530" name="Line 34"/>
                <p:cNvSpPr>
                  <a:spLocks noChangeShapeType="1"/>
                </p:cNvSpPr>
                <p:nvPr/>
              </p:nvSpPr>
              <p:spPr bwMode="auto">
                <a:xfrm>
                  <a:off x="2880" y="2448"/>
                  <a:ext cx="1440"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34531" name="Line 35"/>
                <p:cNvSpPr>
                  <a:spLocks noChangeShapeType="1"/>
                </p:cNvSpPr>
                <p:nvPr/>
              </p:nvSpPr>
              <p:spPr bwMode="auto">
                <a:xfrm>
                  <a:off x="3264" y="1968"/>
                  <a:ext cx="1056"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34532" name="Rectangle 36"/>
                <p:cNvSpPr>
                  <a:spLocks noChangeArrowheads="1"/>
                </p:cNvSpPr>
                <p:nvPr/>
              </p:nvSpPr>
              <p:spPr bwMode="auto">
                <a:xfrm>
                  <a:off x="3360" y="2640"/>
                  <a:ext cx="720"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等价关系</a:t>
                  </a:r>
                </a:p>
              </p:txBody>
            </p:sp>
            <p:sp>
              <p:nvSpPr>
                <p:cNvPr id="234533" name="Rectangle 37"/>
                <p:cNvSpPr>
                  <a:spLocks noChangeArrowheads="1"/>
                </p:cNvSpPr>
                <p:nvPr/>
              </p:nvSpPr>
              <p:spPr bwMode="auto">
                <a:xfrm>
                  <a:off x="3360" y="2160"/>
                  <a:ext cx="720"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笛卡儿积</a:t>
                  </a:r>
                </a:p>
              </p:txBody>
            </p:sp>
            <p:sp>
              <p:nvSpPr>
                <p:cNvPr id="234534" name="Rectangle 38"/>
                <p:cNvSpPr>
                  <a:spLocks noChangeArrowheads="1"/>
                </p:cNvSpPr>
                <p:nvPr/>
              </p:nvSpPr>
              <p:spPr bwMode="auto">
                <a:xfrm>
                  <a:off x="3360" y="1680"/>
                  <a:ext cx="720"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子集</a:t>
                  </a:r>
                </a:p>
              </p:txBody>
            </p:sp>
            <p:sp>
              <p:nvSpPr>
                <p:cNvPr id="234535" name="Line 39"/>
                <p:cNvSpPr>
                  <a:spLocks noChangeShapeType="1"/>
                </p:cNvSpPr>
                <p:nvPr/>
              </p:nvSpPr>
              <p:spPr bwMode="auto">
                <a:xfrm>
                  <a:off x="3264" y="2928"/>
                  <a:ext cx="1056"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34536" name="Rectangle 40"/>
                <p:cNvSpPr>
                  <a:spLocks noChangeArrowheads="1"/>
                </p:cNvSpPr>
                <p:nvPr/>
              </p:nvSpPr>
              <p:spPr bwMode="auto">
                <a:xfrm>
                  <a:off x="4368" y="3168"/>
                  <a:ext cx="105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新代数系统</a:t>
                  </a:r>
                </a:p>
              </p:txBody>
            </p:sp>
            <p:sp>
              <p:nvSpPr>
                <p:cNvPr id="234537" name="Rectangle 41"/>
                <p:cNvSpPr>
                  <a:spLocks noChangeArrowheads="1"/>
                </p:cNvSpPr>
                <p:nvPr/>
              </p:nvSpPr>
              <p:spPr bwMode="auto">
                <a:xfrm>
                  <a:off x="5376" y="1728"/>
                  <a:ext cx="240" cy="528"/>
                </a:xfrm>
                <a:prstGeom prst="rect">
                  <a:avLst/>
                </a:prstGeom>
                <a:noFill/>
                <a:ln w="9525">
                  <a:noFill/>
                  <a:miter lim="800000"/>
                  <a:headEnd/>
                  <a:tailEnd/>
                </a:ln>
                <a:effectLst/>
              </p:spPr>
              <p:txBody>
                <a:bodyPr vert="eaVert"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同种的</a:t>
                  </a:r>
                </a:p>
              </p:txBody>
            </p:sp>
            <p:sp>
              <p:nvSpPr>
                <p:cNvPr id="234538" name="Rectangle 42"/>
                <p:cNvSpPr>
                  <a:spLocks noChangeArrowheads="1"/>
                </p:cNvSpPr>
                <p:nvPr/>
              </p:nvSpPr>
              <p:spPr bwMode="auto">
                <a:xfrm>
                  <a:off x="5376" y="2400"/>
                  <a:ext cx="240" cy="720"/>
                </a:xfrm>
                <a:prstGeom prst="rect">
                  <a:avLst/>
                </a:prstGeom>
                <a:noFill/>
                <a:ln w="9525">
                  <a:noFill/>
                  <a:miter lim="800000"/>
                  <a:headEnd/>
                  <a:tailEnd/>
                </a:ln>
                <a:effectLst/>
              </p:spPr>
              <p:txBody>
                <a:bodyPr vert="eaVert"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同类型的</a:t>
                  </a:r>
                </a:p>
              </p:txBody>
            </p:sp>
          </p:grpSp>
        </p:grpSp>
        <p:sp>
          <p:nvSpPr>
            <p:cNvPr id="234539" name="Rectangle 43"/>
            <p:cNvSpPr>
              <a:spLocks noChangeArrowheads="1"/>
            </p:cNvSpPr>
            <p:nvPr/>
          </p:nvSpPr>
          <p:spPr bwMode="auto">
            <a:xfrm>
              <a:off x="2880" y="2496"/>
              <a:ext cx="480"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rgbClr val="0000FF"/>
                  </a:solidFill>
                  <a:latin typeface="Arial" charset="0"/>
                  <a:ea typeface="黑体" pitchFamily="2" charset="-122"/>
                </a:rPr>
                <a:t>产生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4514"/>
                                        </p:tgtEl>
                                        <p:attrNameLst>
                                          <p:attrName>style.visibility</p:attrName>
                                        </p:attrNameLst>
                                      </p:cBhvr>
                                      <p:to>
                                        <p:strVal val="visible"/>
                                      </p:to>
                                    </p:set>
                                    <p:anim calcmode="lin" valueType="num">
                                      <p:cBhvr>
                                        <p:cTn id="7" dur="500" fill="hold"/>
                                        <p:tgtEl>
                                          <p:spTgt spid="234514"/>
                                        </p:tgtEl>
                                        <p:attrNameLst>
                                          <p:attrName>ppt_w</p:attrName>
                                        </p:attrNameLst>
                                      </p:cBhvr>
                                      <p:tavLst>
                                        <p:tav tm="0">
                                          <p:val>
                                            <p:fltVal val="0"/>
                                          </p:val>
                                        </p:tav>
                                        <p:tav tm="100000">
                                          <p:val>
                                            <p:strVal val="#ppt_w"/>
                                          </p:val>
                                        </p:tav>
                                      </p:tavLst>
                                    </p:anim>
                                    <p:anim calcmode="lin" valueType="num">
                                      <p:cBhvr>
                                        <p:cTn id="8" dur="500" fill="hold"/>
                                        <p:tgtEl>
                                          <p:spTgt spid="2345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34500"/>
                                        </p:tgtEl>
                                        <p:attrNameLst>
                                          <p:attrName>style.visibility</p:attrName>
                                        </p:attrNameLst>
                                      </p:cBhvr>
                                      <p:to>
                                        <p:strVal val="visible"/>
                                      </p:to>
                                    </p:set>
                                    <p:animEffect transition="in" filter="wipe(down)">
                                      <p:cBhvr>
                                        <p:cTn id="13" dur="500"/>
                                        <p:tgtEl>
                                          <p:spTgt spid="23450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34522"/>
                                        </p:tgtEl>
                                        <p:attrNameLst>
                                          <p:attrName>style.visibility</p:attrName>
                                        </p:attrNameLst>
                                      </p:cBhvr>
                                      <p:to>
                                        <p:strVal val="visible"/>
                                      </p:to>
                                    </p:set>
                                    <p:animEffect transition="in" filter="wipe(left)">
                                      <p:cBhvr>
                                        <p:cTn id="18" dur="500"/>
                                        <p:tgtEl>
                                          <p:spTgt spid="2345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34517"/>
                                        </p:tgtEl>
                                        <p:attrNameLst>
                                          <p:attrName>style.visibility</p:attrName>
                                        </p:attrNameLst>
                                      </p:cBhvr>
                                      <p:to>
                                        <p:strVal val="visible"/>
                                      </p:to>
                                    </p:set>
                                    <p:animEffect transition="in" filter="wipe(up)">
                                      <p:cBhvr>
                                        <p:cTn id="23" dur="500"/>
                                        <p:tgtEl>
                                          <p:spTgt spid="2345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34510"/>
                                        </p:tgtEl>
                                        <p:attrNameLst>
                                          <p:attrName>style.visibility</p:attrName>
                                        </p:attrNameLst>
                                      </p:cBhvr>
                                      <p:to>
                                        <p:strVal val="visible"/>
                                      </p:to>
                                    </p:set>
                                    <p:animEffect transition="in" filter="wipe(right)">
                                      <p:cBhvr>
                                        <p:cTn id="28" dur="500"/>
                                        <p:tgtEl>
                                          <p:spTgt spid="234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zh-CN" altLang="en-US" sz="2800"/>
              <a:t>群与半群</a:t>
            </a:r>
          </a:p>
        </p:txBody>
      </p:sp>
      <p:grpSp>
        <p:nvGrpSpPr>
          <p:cNvPr id="247812" name="Group 4"/>
          <p:cNvGrpSpPr>
            <a:grpSpLocks/>
          </p:cNvGrpSpPr>
          <p:nvPr/>
        </p:nvGrpSpPr>
        <p:grpSpPr bwMode="auto">
          <a:xfrm>
            <a:off x="1130300" y="1268413"/>
            <a:ext cx="3429000" cy="457200"/>
            <a:chOff x="576" y="864"/>
            <a:chExt cx="2160" cy="288"/>
          </a:xfrm>
        </p:grpSpPr>
        <p:sp>
          <p:nvSpPr>
            <p:cNvPr id="247813" name="Rectangle 5"/>
            <p:cNvSpPr>
              <a:spLocks noChangeArrowheads="1"/>
            </p:cNvSpPr>
            <p:nvPr/>
          </p:nvSpPr>
          <p:spPr bwMode="auto">
            <a:xfrm>
              <a:off x="576" y="864"/>
              <a:ext cx="720" cy="288"/>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chemeClr val="tx1"/>
                  </a:solidFill>
                  <a:ea typeface="黑体" pitchFamily="2" charset="-122"/>
                </a:rPr>
                <a:t>广群</a:t>
              </a:r>
            </a:p>
          </p:txBody>
        </p:sp>
        <p:sp>
          <p:nvSpPr>
            <p:cNvPr id="247814" name="Rectangle 6"/>
            <p:cNvSpPr>
              <a:spLocks noChangeArrowheads="1"/>
            </p:cNvSpPr>
            <p:nvPr/>
          </p:nvSpPr>
          <p:spPr bwMode="auto">
            <a:xfrm>
              <a:off x="1344" y="864"/>
              <a:ext cx="1392" cy="288"/>
            </a:xfrm>
            <a:prstGeom prst="rect">
              <a:avLst/>
            </a:prstGeom>
            <a:noFill/>
            <a:ln w="9525">
              <a:noFill/>
              <a:miter lim="800000"/>
              <a:headEnd/>
              <a:tailEnd/>
            </a:ln>
            <a:effectLst/>
          </p:spPr>
          <p:txBody>
            <a:bodyPr wrap="none" anchor="ctr"/>
            <a:lstStyle/>
            <a:p>
              <a:pPr algn="ctr" eaLnBrk="0" hangingPunct="0">
                <a:spcBef>
                  <a:spcPct val="45000"/>
                </a:spcBef>
                <a:buClr>
                  <a:srgbClr val="99CCCC"/>
                </a:buClr>
                <a:buFontTx/>
                <a:buNone/>
              </a:pPr>
              <a:r>
                <a:rPr kumimoji="1" lang="zh-CN" altLang="en-US" sz="1800" i="0">
                  <a:solidFill>
                    <a:schemeClr val="tx1"/>
                  </a:solidFill>
                  <a:ea typeface="黑体" pitchFamily="2" charset="-122"/>
                </a:rPr>
                <a:t>二元运算的封闭性</a:t>
              </a:r>
            </a:p>
          </p:txBody>
        </p:sp>
      </p:grpSp>
      <p:grpSp>
        <p:nvGrpSpPr>
          <p:cNvPr id="247815" name="Group 7"/>
          <p:cNvGrpSpPr>
            <a:grpSpLocks/>
          </p:cNvGrpSpPr>
          <p:nvPr/>
        </p:nvGrpSpPr>
        <p:grpSpPr bwMode="auto">
          <a:xfrm>
            <a:off x="1704964" y="1725613"/>
            <a:ext cx="1295400" cy="762000"/>
            <a:chOff x="960" y="1152"/>
            <a:chExt cx="816" cy="480"/>
          </a:xfrm>
        </p:grpSpPr>
        <p:sp>
          <p:nvSpPr>
            <p:cNvPr id="247816" name="Line 8"/>
            <p:cNvSpPr>
              <a:spLocks noChangeShapeType="1"/>
            </p:cNvSpPr>
            <p:nvPr/>
          </p:nvSpPr>
          <p:spPr bwMode="auto">
            <a:xfrm>
              <a:off x="960" y="1152"/>
              <a:ext cx="0" cy="480"/>
            </a:xfrm>
            <a:prstGeom prst="line">
              <a:avLst/>
            </a:prstGeom>
            <a:noFill/>
            <a:ln w="38100">
              <a:solidFill>
                <a:schemeClr val="accent2">
                  <a:lumMod val="75000"/>
                </a:schemeClr>
              </a:solidFill>
              <a:round/>
              <a:headEnd/>
              <a:tailEnd type="triangle" w="med" len="med"/>
            </a:ln>
            <a:effectLst/>
          </p:spPr>
          <p:txBody>
            <a:bodyPr wrap="none" anchor="ctr"/>
            <a:lstStyle/>
            <a:p>
              <a:endParaRPr lang="zh-CN" altLang="en-US">
                <a:solidFill>
                  <a:schemeClr val="accent2">
                    <a:lumMod val="75000"/>
                  </a:schemeClr>
                </a:solidFill>
              </a:endParaRPr>
            </a:p>
          </p:txBody>
        </p:sp>
        <p:sp>
          <p:nvSpPr>
            <p:cNvPr id="247817" name="Rectangle 9"/>
            <p:cNvSpPr>
              <a:spLocks noChangeArrowheads="1"/>
            </p:cNvSpPr>
            <p:nvPr/>
          </p:nvSpPr>
          <p:spPr bwMode="auto">
            <a:xfrm>
              <a:off x="960" y="1200"/>
              <a:ext cx="81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dirty="0" smtClean="0">
                  <a:solidFill>
                    <a:schemeClr val="accent2">
                      <a:lumMod val="75000"/>
                    </a:schemeClr>
                  </a:solidFill>
                  <a:ea typeface="黑体" pitchFamily="2" charset="-122"/>
                </a:rPr>
                <a:t>结合律</a:t>
              </a:r>
              <a:r>
                <a:rPr kumimoji="1" lang="en-US" altLang="zh-CN" sz="1800" i="0" dirty="0" smtClean="0">
                  <a:solidFill>
                    <a:schemeClr val="accent2">
                      <a:lumMod val="75000"/>
                    </a:schemeClr>
                  </a:solidFill>
                  <a:ea typeface="黑体" pitchFamily="2" charset="-122"/>
                </a:rPr>
                <a:t>(Associative)</a:t>
              </a:r>
              <a:endParaRPr kumimoji="1" lang="zh-CN" altLang="en-US" sz="1800" i="0" dirty="0">
                <a:solidFill>
                  <a:schemeClr val="accent2">
                    <a:lumMod val="75000"/>
                  </a:schemeClr>
                </a:solidFill>
                <a:ea typeface="黑体" pitchFamily="2" charset="-122"/>
              </a:endParaRPr>
            </a:p>
          </p:txBody>
        </p:sp>
      </p:grpSp>
      <p:sp>
        <p:nvSpPr>
          <p:cNvPr id="247818" name="Rectangle 10"/>
          <p:cNvSpPr>
            <a:spLocks noChangeArrowheads="1"/>
          </p:cNvSpPr>
          <p:nvPr/>
        </p:nvSpPr>
        <p:spPr bwMode="auto">
          <a:xfrm>
            <a:off x="1142984" y="2487613"/>
            <a:ext cx="1143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chemeClr val="tx1"/>
                </a:solidFill>
                <a:ea typeface="黑体" pitchFamily="2" charset="-122"/>
              </a:rPr>
              <a:t>半群</a:t>
            </a:r>
          </a:p>
        </p:txBody>
      </p:sp>
      <p:grpSp>
        <p:nvGrpSpPr>
          <p:cNvPr id="247819" name="Group 11"/>
          <p:cNvGrpSpPr>
            <a:grpSpLocks/>
          </p:cNvGrpSpPr>
          <p:nvPr/>
        </p:nvGrpSpPr>
        <p:grpSpPr bwMode="auto">
          <a:xfrm>
            <a:off x="1739900" y="2944813"/>
            <a:ext cx="1295400" cy="762000"/>
            <a:chOff x="960" y="1920"/>
            <a:chExt cx="816" cy="480"/>
          </a:xfrm>
        </p:grpSpPr>
        <p:sp>
          <p:nvSpPr>
            <p:cNvPr id="247820" name="Line 12"/>
            <p:cNvSpPr>
              <a:spLocks noChangeShapeType="1"/>
            </p:cNvSpPr>
            <p:nvPr/>
          </p:nvSpPr>
          <p:spPr bwMode="auto">
            <a:xfrm>
              <a:off x="960" y="1920"/>
              <a:ext cx="0" cy="480"/>
            </a:xfrm>
            <a:prstGeom prst="line">
              <a:avLst/>
            </a:prstGeom>
            <a:noFill/>
            <a:ln w="38100">
              <a:solidFill>
                <a:schemeClr val="accent2">
                  <a:lumMod val="75000"/>
                </a:schemeClr>
              </a:solidFill>
              <a:round/>
              <a:headEnd/>
              <a:tailEnd type="triangle" w="med" len="med"/>
            </a:ln>
            <a:effectLst/>
          </p:spPr>
          <p:txBody>
            <a:bodyPr wrap="none" anchor="ctr"/>
            <a:lstStyle/>
            <a:p>
              <a:endParaRPr lang="zh-CN" altLang="en-US">
                <a:solidFill>
                  <a:schemeClr val="accent2">
                    <a:lumMod val="75000"/>
                  </a:schemeClr>
                </a:solidFill>
              </a:endParaRPr>
            </a:p>
          </p:txBody>
        </p:sp>
        <p:sp>
          <p:nvSpPr>
            <p:cNvPr id="247821" name="Rectangle 13"/>
            <p:cNvSpPr>
              <a:spLocks noChangeArrowheads="1"/>
            </p:cNvSpPr>
            <p:nvPr/>
          </p:nvSpPr>
          <p:spPr bwMode="auto">
            <a:xfrm>
              <a:off x="960" y="1968"/>
              <a:ext cx="81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dirty="0" smtClean="0">
                  <a:solidFill>
                    <a:schemeClr val="accent2">
                      <a:lumMod val="75000"/>
                    </a:schemeClr>
                  </a:solidFill>
                  <a:ea typeface="黑体" pitchFamily="2" charset="-122"/>
                </a:rPr>
                <a:t>单位元</a:t>
              </a:r>
              <a:r>
                <a:rPr kumimoji="1" lang="en-US" altLang="zh-CN" sz="1800" i="0" dirty="0" smtClean="0">
                  <a:solidFill>
                    <a:schemeClr val="accent2">
                      <a:lumMod val="75000"/>
                    </a:schemeClr>
                  </a:solidFill>
                  <a:ea typeface="黑体" pitchFamily="2" charset="-122"/>
                </a:rPr>
                <a:t>(identity)</a:t>
              </a:r>
              <a:endParaRPr kumimoji="1" lang="zh-CN" altLang="en-US" sz="1800" i="0" dirty="0">
                <a:solidFill>
                  <a:schemeClr val="accent2">
                    <a:lumMod val="75000"/>
                  </a:schemeClr>
                </a:solidFill>
                <a:ea typeface="黑体" pitchFamily="2" charset="-122"/>
              </a:endParaRPr>
            </a:p>
          </p:txBody>
        </p:sp>
      </p:grpSp>
      <p:sp>
        <p:nvSpPr>
          <p:cNvPr id="247822" name="Rectangle 14"/>
          <p:cNvSpPr>
            <a:spLocks noChangeArrowheads="1"/>
          </p:cNvSpPr>
          <p:nvPr/>
        </p:nvSpPr>
        <p:spPr bwMode="auto">
          <a:xfrm>
            <a:off x="1130300" y="3706813"/>
            <a:ext cx="1143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chemeClr val="tx1"/>
                </a:solidFill>
                <a:ea typeface="黑体" pitchFamily="2" charset="-122"/>
              </a:rPr>
              <a:t>独异点</a:t>
            </a:r>
          </a:p>
        </p:txBody>
      </p:sp>
      <p:grpSp>
        <p:nvGrpSpPr>
          <p:cNvPr id="247823" name="Group 15"/>
          <p:cNvGrpSpPr>
            <a:grpSpLocks/>
          </p:cNvGrpSpPr>
          <p:nvPr/>
        </p:nvGrpSpPr>
        <p:grpSpPr bwMode="auto">
          <a:xfrm>
            <a:off x="1428761" y="4164013"/>
            <a:ext cx="1752600" cy="762000"/>
            <a:chOff x="764" y="2688"/>
            <a:chExt cx="1104" cy="480"/>
          </a:xfrm>
        </p:grpSpPr>
        <p:sp>
          <p:nvSpPr>
            <p:cNvPr id="247824" name="Line 16"/>
            <p:cNvSpPr>
              <a:spLocks noChangeShapeType="1"/>
            </p:cNvSpPr>
            <p:nvPr/>
          </p:nvSpPr>
          <p:spPr bwMode="auto">
            <a:xfrm>
              <a:off x="960" y="2688"/>
              <a:ext cx="0" cy="480"/>
            </a:xfrm>
            <a:prstGeom prst="line">
              <a:avLst/>
            </a:prstGeom>
            <a:noFill/>
            <a:ln w="38100">
              <a:solidFill>
                <a:schemeClr val="accent2">
                  <a:lumMod val="75000"/>
                </a:schemeClr>
              </a:solidFill>
              <a:round/>
              <a:headEnd/>
              <a:tailEnd type="triangle" w="med" len="med"/>
            </a:ln>
            <a:effectLst/>
          </p:spPr>
          <p:txBody>
            <a:bodyPr wrap="none" anchor="ctr"/>
            <a:lstStyle/>
            <a:p>
              <a:endParaRPr lang="zh-CN" altLang="en-US"/>
            </a:p>
          </p:txBody>
        </p:sp>
        <p:sp>
          <p:nvSpPr>
            <p:cNvPr id="247825" name="Rectangle 17"/>
            <p:cNvSpPr>
              <a:spLocks noChangeArrowheads="1"/>
            </p:cNvSpPr>
            <p:nvPr/>
          </p:nvSpPr>
          <p:spPr bwMode="auto">
            <a:xfrm>
              <a:off x="764" y="2747"/>
              <a:ext cx="1104"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600" i="0" dirty="0">
                  <a:solidFill>
                    <a:schemeClr val="accent2">
                      <a:lumMod val="75000"/>
                    </a:schemeClr>
                  </a:solidFill>
                  <a:ea typeface="黑体" pitchFamily="2" charset="-122"/>
                </a:rPr>
                <a:t>每个元素</a:t>
              </a:r>
              <a:r>
                <a:rPr kumimoji="1" lang="zh-CN" altLang="en-US" sz="1600" i="0" dirty="0" smtClean="0">
                  <a:solidFill>
                    <a:schemeClr val="accent2">
                      <a:lumMod val="75000"/>
                    </a:schemeClr>
                  </a:solidFill>
                  <a:ea typeface="黑体" pitchFamily="2" charset="-122"/>
                </a:rPr>
                <a:t>可逆</a:t>
              </a:r>
              <a:r>
                <a:rPr kumimoji="1" lang="en-US" altLang="zh-CN" sz="1600" i="0" dirty="0" smtClean="0">
                  <a:solidFill>
                    <a:schemeClr val="accent2">
                      <a:lumMod val="75000"/>
                    </a:schemeClr>
                  </a:solidFill>
                  <a:ea typeface="黑体" pitchFamily="2" charset="-122"/>
                </a:rPr>
                <a:t>(Inverse)</a:t>
              </a:r>
              <a:endParaRPr kumimoji="1" lang="zh-CN" altLang="en-US" sz="1600" i="0" dirty="0">
                <a:solidFill>
                  <a:schemeClr val="accent2">
                    <a:lumMod val="75000"/>
                  </a:schemeClr>
                </a:solidFill>
                <a:ea typeface="黑体" pitchFamily="2" charset="-122"/>
              </a:endParaRPr>
            </a:p>
          </p:txBody>
        </p:sp>
      </p:grpSp>
      <p:sp>
        <p:nvSpPr>
          <p:cNvPr id="247826" name="Rectangle 18"/>
          <p:cNvSpPr>
            <a:spLocks noChangeArrowheads="1"/>
          </p:cNvSpPr>
          <p:nvPr/>
        </p:nvSpPr>
        <p:spPr bwMode="auto">
          <a:xfrm>
            <a:off x="1130300" y="4926013"/>
            <a:ext cx="1143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chemeClr val="tx1"/>
                </a:solidFill>
                <a:ea typeface="黑体" pitchFamily="2" charset="-122"/>
              </a:rPr>
              <a:t>群</a:t>
            </a:r>
          </a:p>
        </p:txBody>
      </p:sp>
      <p:grpSp>
        <p:nvGrpSpPr>
          <p:cNvPr id="247827" name="Group 19"/>
          <p:cNvGrpSpPr>
            <a:grpSpLocks/>
          </p:cNvGrpSpPr>
          <p:nvPr/>
        </p:nvGrpSpPr>
        <p:grpSpPr bwMode="auto">
          <a:xfrm>
            <a:off x="2273300" y="2328863"/>
            <a:ext cx="1447800" cy="457200"/>
            <a:chOff x="1296" y="1532"/>
            <a:chExt cx="912" cy="288"/>
          </a:xfrm>
        </p:grpSpPr>
        <p:sp>
          <p:nvSpPr>
            <p:cNvPr id="247828" name="Line 20"/>
            <p:cNvSpPr>
              <a:spLocks noChangeShapeType="1"/>
            </p:cNvSpPr>
            <p:nvPr/>
          </p:nvSpPr>
          <p:spPr bwMode="auto">
            <a:xfrm>
              <a:off x="1296" y="1776"/>
              <a:ext cx="912"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47829" name="Rectangle 21"/>
            <p:cNvSpPr>
              <a:spLocks noChangeArrowheads="1"/>
            </p:cNvSpPr>
            <p:nvPr/>
          </p:nvSpPr>
          <p:spPr bwMode="auto">
            <a:xfrm>
              <a:off x="1392" y="1532"/>
              <a:ext cx="81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dirty="0">
                  <a:solidFill>
                    <a:schemeClr val="tx1"/>
                  </a:solidFill>
                  <a:ea typeface="黑体" pitchFamily="2" charset="-122"/>
                </a:rPr>
                <a:t>交换律</a:t>
              </a:r>
            </a:p>
          </p:txBody>
        </p:sp>
      </p:grpSp>
      <p:sp>
        <p:nvSpPr>
          <p:cNvPr id="247830" name="Rectangle 22"/>
          <p:cNvSpPr>
            <a:spLocks noChangeArrowheads="1"/>
          </p:cNvSpPr>
          <p:nvPr/>
        </p:nvSpPr>
        <p:spPr bwMode="auto">
          <a:xfrm>
            <a:off x="3721100" y="2487613"/>
            <a:ext cx="1524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chemeClr val="tx1"/>
                </a:solidFill>
                <a:ea typeface="黑体" pitchFamily="2" charset="-122"/>
              </a:rPr>
              <a:t>交换半群</a:t>
            </a:r>
          </a:p>
        </p:txBody>
      </p:sp>
      <p:grpSp>
        <p:nvGrpSpPr>
          <p:cNvPr id="247831" name="Group 23"/>
          <p:cNvGrpSpPr>
            <a:grpSpLocks/>
          </p:cNvGrpSpPr>
          <p:nvPr/>
        </p:nvGrpSpPr>
        <p:grpSpPr bwMode="auto">
          <a:xfrm>
            <a:off x="2273300" y="3543301"/>
            <a:ext cx="1447800" cy="457200"/>
            <a:chOff x="1296" y="2297"/>
            <a:chExt cx="912" cy="288"/>
          </a:xfrm>
        </p:grpSpPr>
        <p:sp>
          <p:nvSpPr>
            <p:cNvPr id="247832" name="Line 24"/>
            <p:cNvSpPr>
              <a:spLocks noChangeShapeType="1"/>
            </p:cNvSpPr>
            <p:nvPr/>
          </p:nvSpPr>
          <p:spPr bwMode="auto">
            <a:xfrm>
              <a:off x="1296" y="2544"/>
              <a:ext cx="912"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47833" name="Rectangle 25"/>
            <p:cNvSpPr>
              <a:spLocks noChangeArrowheads="1"/>
            </p:cNvSpPr>
            <p:nvPr/>
          </p:nvSpPr>
          <p:spPr bwMode="auto">
            <a:xfrm>
              <a:off x="1392" y="2297"/>
              <a:ext cx="81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dirty="0">
                  <a:solidFill>
                    <a:schemeClr val="tx1"/>
                  </a:solidFill>
                  <a:ea typeface="黑体" pitchFamily="2" charset="-122"/>
                </a:rPr>
                <a:t>交换律</a:t>
              </a:r>
            </a:p>
          </p:txBody>
        </p:sp>
      </p:grpSp>
      <p:sp>
        <p:nvSpPr>
          <p:cNvPr id="247834" name="Rectangle 26"/>
          <p:cNvSpPr>
            <a:spLocks noChangeArrowheads="1"/>
          </p:cNvSpPr>
          <p:nvPr/>
        </p:nvSpPr>
        <p:spPr bwMode="auto">
          <a:xfrm>
            <a:off x="3721100" y="3706813"/>
            <a:ext cx="1524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chemeClr val="tx1"/>
                </a:solidFill>
                <a:ea typeface="黑体" pitchFamily="2" charset="-122"/>
              </a:rPr>
              <a:t>交换独异点</a:t>
            </a:r>
          </a:p>
        </p:txBody>
      </p:sp>
      <p:grpSp>
        <p:nvGrpSpPr>
          <p:cNvPr id="247835" name="Group 27"/>
          <p:cNvGrpSpPr>
            <a:grpSpLocks/>
          </p:cNvGrpSpPr>
          <p:nvPr/>
        </p:nvGrpSpPr>
        <p:grpSpPr bwMode="auto">
          <a:xfrm>
            <a:off x="2273300" y="5072066"/>
            <a:ext cx="1447800" cy="457200"/>
            <a:chOff x="1296" y="3260"/>
            <a:chExt cx="912" cy="288"/>
          </a:xfrm>
        </p:grpSpPr>
        <p:sp>
          <p:nvSpPr>
            <p:cNvPr id="247836" name="Line 28"/>
            <p:cNvSpPr>
              <a:spLocks noChangeShapeType="1"/>
            </p:cNvSpPr>
            <p:nvPr/>
          </p:nvSpPr>
          <p:spPr bwMode="auto">
            <a:xfrm>
              <a:off x="1296" y="3312"/>
              <a:ext cx="912"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47837" name="Rectangle 29"/>
            <p:cNvSpPr>
              <a:spLocks noChangeArrowheads="1"/>
            </p:cNvSpPr>
            <p:nvPr/>
          </p:nvSpPr>
          <p:spPr bwMode="auto">
            <a:xfrm>
              <a:off x="1392" y="3260"/>
              <a:ext cx="81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dirty="0">
                  <a:solidFill>
                    <a:schemeClr val="tx1"/>
                  </a:solidFill>
                  <a:ea typeface="黑体" pitchFamily="2" charset="-122"/>
                </a:rPr>
                <a:t>交换律</a:t>
              </a:r>
            </a:p>
          </p:txBody>
        </p:sp>
      </p:grpSp>
      <p:sp>
        <p:nvSpPr>
          <p:cNvPr id="247838" name="Rectangle 30"/>
          <p:cNvSpPr>
            <a:spLocks noChangeArrowheads="1"/>
          </p:cNvSpPr>
          <p:nvPr/>
        </p:nvSpPr>
        <p:spPr bwMode="auto">
          <a:xfrm>
            <a:off x="3721100" y="4926013"/>
            <a:ext cx="1524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en-US" altLang="zh-CN" sz="1800" i="0">
                <a:solidFill>
                  <a:schemeClr val="tx1"/>
                </a:solidFill>
                <a:ea typeface="黑体" pitchFamily="2" charset="-122"/>
              </a:rPr>
              <a:t>Abel</a:t>
            </a:r>
            <a:r>
              <a:rPr kumimoji="1" lang="zh-CN" altLang="en-US" sz="1800" i="0">
                <a:solidFill>
                  <a:schemeClr val="tx1"/>
                </a:solidFill>
                <a:ea typeface="黑体" pitchFamily="2" charset="-122"/>
              </a:rPr>
              <a:t>群</a:t>
            </a:r>
          </a:p>
        </p:txBody>
      </p:sp>
      <p:sp>
        <p:nvSpPr>
          <p:cNvPr id="247841" name="Rectangle 33"/>
          <p:cNvSpPr>
            <a:spLocks noChangeArrowheads="1"/>
          </p:cNvSpPr>
          <p:nvPr/>
        </p:nvSpPr>
        <p:spPr bwMode="auto">
          <a:xfrm>
            <a:off x="1816100" y="5764213"/>
            <a:ext cx="1752600" cy="457200"/>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a:solidFill>
                  <a:schemeClr val="tx1"/>
                </a:solidFill>
                <a:ea typeface="黑体" pitchFamily="2" charset="-122"/>
              </a:rPr>
              <a:t>有限个元素</a:t>
            </a:r>
          </a:p>
        </p:txBody>
      </p:sp>
      <p:sp>
        <p:nvSpPr>
          <p:cNvPr id="247842" name="Line 34"/>
          <p:cNvSpPr>
            <a:spLocks noChangeShapeType="1"/>
          </p:cNvSpPr>
          <p:nvPr/>
        </p:nvSpPr>
        <p:spPr bwMode="auto">
          <a:xfrm>
            <a:off x="1714480" y="5429264"/>
            <a:ext cx="857256" cy="928695"/>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47843" name="Rectangle 35"/>
          <p:cNvSpPr>
            <a:spLocks noChangeArrowheads="1"/>
          </p:cNvSpPr>
          <p:nvPr/>
        </p:nvSpPr>
        <p:spPr bwMode="auto">
          <a:xfrm>
            <a:off x="1857356" y="6400800"/>
            <a:ext cx="1524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dirty="0">
                <a:solidFill>
                  <a:schemeClr val="tx1"/>
                </a:solidFill>
                <a:ea typeface="黑体" pitchFamily="2" charset="-122"/>
              </a:rPr>
              <a:t>有限群</a:t>
            </a:r>
          </a:p>
        </p:txBody>
      </p:sp>
      <p:grpSp>
        <p:nvGrpSpPr>
          <p:cNvPr id="247844" name="Group 36"/>
          <p:cNvGrpSpPr>
            <a:grpSpLocks/>
          </p:cNvGrpSpPr>
          <p:nvPr/>
        </p:nvGrpSpPr>
        <p:grpSpPr bwMode="auto">
          <a:xfrm>
            <a:off x="5245100" y="4757738"/>
            <a:ext cx="1447800" cy="457200"/>
            <a:chOff x="3168" y="3062"/>
            <a:chExt cx="912" cy="288"/>
          </a:xfrm>
        </p:grpSpPr>
        <p:sp>
          <p:nvSpPr>
            <p:cNvPr id="247845" name="Line 37"/>
            <p:cNvSpPr>
              <a:spLocks noChangeShapeType="1"/>
            </p:cNvSpPr>
            <p:nvPr/>
          </p:nvSpPr>
          <p:spPr bwMode="auto">
            <a:xfrm>
              <a:off x="3168" y="3312"/>
              <a:ext cx="912"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47846" name="Rectangle 38"/>
            <p:cNvSpPr>
              <a:spLocks noChangeArrowheads="1"/>
            </p:cNvSpPr>
            <p:nvPr/>
          </p:nvSpPr>
          <p:spPr bwMode="auto">
            <a:xfrm>
              <a:off x="3264" y="3062"/>
              <a:ext cx="81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dirty="0">
                  <a:solidFill>
                    <a:schemeClr val="tx1"/>
                  </a:solidFill>
                  <a:ea typeface="黑体" pitchFamily="2" charset="-122"/>
                </a:rPr>
                <a:t>生成元</a:t>
              </a:r>
            </a:p>
          </p:txBody>
        </p:sp>
      </p:grpSp>
      <p:sp>
        <p:nvSpPr>
          <p:cNvPr id="247847" name="Rectangle 39"/>
          <p:cNvSpPr>
            <a:spLocks noChangeArrowheads="1"/>
          </p:cNvSpPr>
          <p:nvPr/>
        </p:nvSpPr>
        <p:spPr bwMode="auto">
          <a:xfrm>
            <a:off x="6692900" y="4926013"/>
            <a:ext cx="1524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zh-CN" altLang="en-US" sz="1800" i="0">
                <a:solidFill>
                  <a:schemeClr val="tx1"/>
                </a:solidFill>
                <a:ea typeface="黑体" pitchFamily="2" charset="-122"/>
              </a:rPr>
              <a:t>循环群</a:t>
            </a:r>
          </a:p>
        </p:txBody>
      </p:sp>
      <p:grpSp>
        <p:nvGrpSpPr>
          <p:cNvPr id="247848" name="Group 40"/>
          <p:cNvGrpSpPr>
            <a:grpSpLocks/>
          </p:cNvGrpSpPr>
          <p:nvPr/>
        </p:nvGrpSpPr>
        <p:grpSpPr bwMode="auto">
          <a:xfrm>
            <a:off x="3409952" y="6257948"/>
            <a:ext cx="1447800" cy="457200"/>
            <a:chOff x="3216" y="3741"/>
            <a:chExt cx="912" cy="288"/>
          </a:xfrm>
        </p:grpSpPr>
        <p:sp>
          <p:nvSpPr>
            <p:cNvPr id="247849" name="Line 41"/>
            <p:cNvSpPr>
              <a:spLocks noChangeShapeType="1"/>
            </p:cNvSpPr>
            <p:nvPr/>
          </p:nvSpPr>
          <p:spPr bwMode="auto">
            <a:xfrm>
              <a:off x="3216" y="3984"/>
              <a:ext cx="912"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47850" name="Rectangle 42"/>
            <p:cNvSpPr>
              <a:spLocks noChangeArrowheads="1"/>
            </p:cNvSpPr>
            <p:nvPr/>
          </p:nvSpPr>
          <p:spPr bwMode="auto">
            <a:xfrm>
              <a:off x="3312" y="3741"/>
              <a:ext cx="81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dirty="0">
                  <a:solidFill>
                    <a:schemeClr val="tx1"/>
                  </a:solidFill>
                  <a:ea typeface="黑体" pitchFamily="2" charset="-122"/>
                </a:rPr>
                <a:t>实例</a:t>
              </a:r>
            </a:p>
          </p:txBody>
        </p:sp>
      </p:grpSp>
      <p:sp>
        <p:nvSpPr>
          <p:cNvPr id="247851" name="Rectangle 43"/>
          <p:cNvSpPr>
            <a:spLocks noChangeArrowheads="1"/>
          </p:cNvSpPr>
          <p:nvPr/>
        </p:nvSpPr>
        <p:spPr bwMode="auto">
          <a:xfrm>
            <a:off x="4857752" y="6400800"/>
            <a:ext cx="1524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en-US" altLang="zh-CN" sz="1800" i="0">
                <a:solidFill>
                  <a:schemeClr val="tx1"/>
                </a:solidFill>
                <a:ea typeface="黑体" pitchFamily="2" charset="-122"/>
              </a:rPr>
              <a:t>n</a:t>
            </a:r>
            <a:r>
              <a:rPr kumimoji="1" lang="zh-CN" altLang="en-US" sz="1800" i="0">
                <a:solidFill>
                  <a:schemeClr val="tx1"/>
                </a:solidFill>
                <a:ea typeface="黑体" pitchFamily="2" charset="-122"/>
              </a:rPr>
              <a:t>元置换群</a:t>
            </a:r>
          </a:p>
        </p:txBody>
      </p:sp>
      <p:grpSp>
        <p:nvGrpSpPr>
          <p:cNvPr id="247852" name="Group 44"/>
          <p:cNvGrpSpPr>
            <a:grpSpLocks/>
          </p:cNvGrpSpPr>
          <p:nvPr/>
        </p:nvGrpSpPr>
        <p:grpSpPr bwMode="auto">
          <a:xfrm>
            <a:off x="4406900" y="4043363"/>
            <a:ext cx="2286000" cy="882650"/>
            <a:chOff x="2640" y="2612"/>
            <a:chExt cx="1440" cy="556"/>
          </a:xfrm>
        </p:grpSpPr>
        <p:sp>
          <p:nvSpPr>
            <p:cNvPr id="247853" name="Line 45"/>
            <p:cNvSpPr>
              <a:spLocks noChangeShapeType="1"/>
            </p:cNvSpPr>
            <p:nvPr/>
          </p:nvSpPr>
          <p:spPr bwMode="auto">
            <a:xfrm>
              <a:off x="2640" y="2832"/>
              <a:ext cx="0" cy="336"/>
            </a:xfrm>
            <a:prstGeom prst="line">
              <a:avLst/>
            </a:prstGeom>
            <a:noFill/>
            <a:ln w="38100">
              <a:solidFill>
                <a:schemeClr val="hlink"/>
              </a:solidFill>
              <a:round/>
              <a:headEnd/>
              <a:tailEnd/>
            </a:ln>
            <a:effectLst/>
          </p:spPr>
          <p:txBody>
            <a:bodyPr wrap="none" anchor="ctr"/>
            <a:lstStyle/>
            <a:p>
              <a:endParaRPr lang="zh-CN" altLang="en-US"/>
            </a:p>
          </p:txBody>
        </p:sp>
        <p:sp>
          <p:nvSpPr>
            <p:cNvPr id="247854" name="Line 46"/>
            <p:cNvSpPr>
              <a:spLocks noChangeShapeType="1"/>
            </p:cNvSpPr>
            <p:nvPr/>
          </p:nvSpPr>
          <p:spPr bwMode="auto">
            <a:xfrm>
              <a:off x="2640" y="2832"/>
              <a:ext cx="1440" cy="0"/>
            </a:xfrm>
            <a:prstGeom prst="line">
              <a:avLst/>
            </a:prstGeom>
            <a:noFill/>
            <a:ln w="38100">
              <a:solidFill>
                <a:schemeClr val="hlink"/>
              </a:solidFill>
              <a:round/>
              <a:headEnd/>
              <a:tailEnd type="triangle" w="med" len="med"/>
            </a:ln>
            <a:effectLst/>
          </p:spPr>
          <p:txBody>
            <a:bodyPr wrap="none" anchor="ctr"/>
            <a:lstStyle/>
            <a:p>
              <a:endParaRPr lang="zh-CN" altLang="en-US"/>
            </a:p>
          </p:txBody>
        </p:sp>
        <p:sp>
          <p:nvSpPr>
            <p:cNvPr id="247855" name="Rectangle 47"/>
            <p:cNvSpPr>
              <a:spLocks noChangeArrowheads="1"/>
            </p:cNvSpPr>
            <p:nvPr/>
          </p:nvSpPr>
          <p:spPr bwMode="auto">
            <a:xfrm>
              <a:off x="3264" y="2612"/>
              <a:ext cx="816" cy="288"/>
            </a:xfrm>
            <a:prstGeom prst="rect">
              <a:avLst/>
            </a:prstGeom>
            <a:noFill/>
            <a:ln w="9525">
              <a:noFill/>
              <a:miter lim="800000"/>
              <a:headEnd/>
              <a:tailEnd/>
            </a:ln>
            <a:effectLst/>
          </p:spPr>
          <p:txBody>
            <a:bodyPr wrap="none" anchor="ctr"/>
            <a:lstStyle/>
            <a:p>
              <a:pPr eaLnBrk="0" hangingPunct="0">
                <a:spcBef>
                  <a:spcPct val="45000"/>
                </a:spcBef>
                <a:buClr>
                  <a:srgbClr val="99CCCC"/>
                </a:buClr>
                <a:buFontTx/>
                <a:buNone/>
              </a:pPr>
              <a:r>
                <a:rPr kumimoji="1" lang="zh-CN" altLang="en-US" sz="1800" i="0" dirty="0">
                  <a:solidFill>
                    <a:schemeClr val="tx1"/>
                  </a:solidFill>
                  <a:ea typeface="黑体" pitchFamily="2" charset="-122"/>
                </a:rPr>
                <a:t>实例</a:t>
              </a:r>
            </a:p>
          </p:txBody>
        </p:sp>
      </p:grpSp>
      <p:sp>
        <p:nvSpPr>
          <p:cNvPr id="247856" name="Rectangle 48"/>
          <p:cNvSpPr>
            <a:spLocks noChangeArrowheads="1"/>
          </p:cNvSpPr>
          <p:nvPr/>
        </p:nvSpPr>
        <p:spPr bwMode="auto">
          <a:xfrm>
            <a:off x="6692900" y="4164013"/>
            <a:ext cx="1524000" cy="457200"/>
          </a:xfrm>
          <a:prstGeom prst="rect">
            <a:avLst/>
          </a:prstGeom>
          <a:solidFill>
            <a:srgbClr val="99CCCC"/>
          </a:solidFill>
          <a:ln w="28575">
            <a:solidFill>
              <a:srgbClr val="CAD704"/>
            </a:solidFill>
            <a:miter lim="800000"/>
            <a:headEnd/>
            <a:tailEnd/>
          </a:ln>
          <a:effectLst/>
        </p:spPr>
        <p:txBody>
          <a:bodyPr wrap="none" anchor="ctr"/>
          <a:lstStyle/>
          <a:p>
            <a:pPr algn="ctr" eaLnBrk="0" hangingPunct="0">
              <a:spcBef>
                <a:spcPct val="25000"/>
              </a:spcBef>
              <a:buClr>
                <a:srgbClr val="99CCCC"/>
              </a:buClr>
              <a:buFontTx/>
              <a:buNone/>
            </a:pPr>
            <a:r>
              <a:rPr kumimoji="1" lang="en-US" altLang="zh-CN" sz="1800" i="0">
                <a:solidFill>
                  <a:schemeClr val="tx1"/>
                </a:solidFill>
                <a:ea typeface="黑体" pitchFamily="2" charset="-122"/>
              </a:rPr>
              <a:t>Klein</a:t>
            </a:r>
            <a:r>
              <a:rPr kumimoji="1" lang="zh-CN" altLang="en-US" sz="1800" i="0">
                <a:solidFill>
                  <a:schemeClr val="tx1"/>
                </a:solidFill>
                <a:ea typeface="黑体" pitchFamily="2" charset="-122"/>
              </a:rPr>
              <a:t>群</a:t>
            </a:r>
          </a:p>
        </p:txBody>
      </p:sp>
      <p:sp>
        <p:nvSpPr>
          <p:cNvPr id="51" name="TextBox 50"/>
          <p:cNvSpPr txBox="1"/>
          <p:nvPr/>
        </p:nvSpPr>
        <p:spPr>
          <a:xfrm>
            <a:off x="135969" y="5039037"/>
            <a:ext cx="1007007" cy="461665"/>
          </a:xfrm>
          <a:prstGeom prst="rect">
            <a:avLst/>
          </a:prstGeom>
          <a:noFill/>
        </p:spPr>
        <p:txBody>
          <a:bodyPr wrap="none" rtlCol="0">
            <a:spAutoFit/>
          </a:bodyPr>
          <a:lstStyle/>
          <a:p>
            <a:r>
              <a:rPr lang="en-US" altLang="zh-CN" dirty="0" smtClean="0"/>
              <a:t>Group</a:t>
            </a:r>
            <a:endParaRPr lang="zh-CN" altLang="en-US" dirty="0"/>
          </a:p>
        </p:txBody>
      </p:sp>
      <p:sp>
        <p:nvSpPr>
          <p:cNvPr id="52" name="TextBox 51"/>
          <p:cNvSpPr txBox="1"/>
          <p:nvPr/>
        </p:nvSpPr>
        <p:spPr>
          <a:xfrm>
            <a:off x="-32" y="2681583"/>
            <a:ext cx="1569660" cy="461665"/>
          </a:xfrm>
          <a:prstGeom prst="rect">
            <a:avLst/>
          </a:prstGeom>
          <a:noFill/>
        </p:spPr>
        <p:txBody>
          <a:bodyPr wrap="none" rtlCol="0">
            <a:spAutoFit/>
          </a:bodyPr>
          <a:lstStyle/>
          <a:p>
            <a:r>
              <a:rPr lang="en-US" altLang="zh-CN" dirty="0" err="1" smtClean="0"/>
              <a:t>Semigroup</a:t>
            </a:r>
            <a:endParaRPr lang="zh-CN" altLang="en-US" dirty="0"/>
          </a:p>
        </p:txBody>
      </p:sp>
      <p:sp>
        <p:nvSpPr>
          <p:cNvPr id="53" name="TextBox 52"/>
          <p:cNvSpPr txBox="1"/>
          <p:nvPr/>
        </p:nvSpPr>
        <p:spPr>
          <a:xfrm>
            <a:off x="0" y="1428736"/>
            <a:ext cx="1399742" cy="461665"/>
          </a:xfrm>
          <a:prstGeom prst="rect">
            <a:avLst/>
          </a:prstGeom>
          <a:noFill/>
        </p:spPr>
        <p:txBody>
          <a:bodyPr wrap="none" rtlCol="0">
            <a:spAutoFit/>
          </a:bodyPr>
          <a:lstStyle/>
          <a:p>
            <a:r>
              <a:rPr lang="en-US" altLang="zh-CN" dirty="0" err="1" smtClean="0"/>
              <a:t>Groupoid</a:t>
            </a:r>
            <a:endParaRPr lang="zh-CN" altLang="en-US" dirty="0"/>
          </a:p>
        </p:txBody>
      </p:sp>
      <p:sp>
        <p:nvSpPr>
          <p:cNvPr id="54" name="TextBox 53"/>
          <p:cNvSpPr txBox="1"/>
          <p:nvPr/>
        </p:nvSpPr>
        <p:spPr>
          <a:xfrm>
            <a:off x="37489" y="3824591"/>
            <a:ext cx="1176925" cy="461665"/>
          </a:xfrm>
          <a:prstGeom prst="rect">
            <a:avLst/>
          </a:prstGeom>
          <a:noFill/>
        </p:spPr>
        <p:txBody>
          <a:bodyPr wrap="none" rtlCol="0">
            <a:spAutoFit/>
          </a:bodyPr>
          <a:lstStyle/>
          <a:p>
            <a:r>
              <a:rPr lang="en-US" altLang="zh-CN" dirty="0" err="1" smtClean="0"/>
              <a:t>Monoid</a:t>
            </a:r>
            <a:endParaRPr lang="zh-CN" altLang="en-US" dirty="0"/>
          </a:p>
        </p:txBody>
      </p:sp>
      <p:sp>
        <p:nvSpPr>
          <p:cNvPr id="55" name="TextBox 54"/>
          <p:cNvSpPr txBox="1"/>
          <p:nvPr/>
        </p:nvSpPr>
        <p:spPr>
          <a:xfrm>
            <a:off x="5072066" y="2500306"/>
            <a:ext cx="2581156" cy="400110"/>
          </a:xfrm>
          <a:prstGeom prst="rect">
            <a:avLst/>
          </a:prstGeom>
          <a:noFill/>
        </p:spPr>
        <p:txBody>
          <a:bodyPr wrap="none" rtlCol="0">
            <a:spAutoFit/>
          </a:bodyPr>
          <a:lstStyle/>
          <a:p>
            <a:r>
              <a:rPr lang="en-US" altLang="zh-CN" sz="2000" dirty="0" smtClean="0"/>
              <a:t>Associative </a:t>
            </a:r>
            <a:r>
              <a:rPr lang="en-US" altLang="zh-CN" sz="2000" dirty="0" err="1" smtClean="0"/>
              <a:t>Semigroup</a:t>
            </a:r>
            <a:endParaRPr lang="zh-CN" altLang="en-US" sz="2000" dirty="0"/>
          </a:p>
        </p:txBody>
      </p:sp>
      <p:sp>
        <p:nvSpPr>
          <p:cNvPr id="56" name="TextBox 55"/>
          <p:cNvSpPr txBox="1"/>
          <p:nvPr/>
        </p:nvSpPr>
        <p:spPr>
          <a:xfrm>
            <a:off x="5134116" y="3600394"/>
            <a:ext cx="2254143" cy="400110"/>
          </a:xfrm>
          <a:prstGeom prst="rect">
            <a:avLst/>
          </a:prstGeom>
          <a:noFill/>
        </p:spPr>
        <p:txBody>
          <a:bodyPr wrap="none" rtlCol="0">
            <a:spAutoFit/>
          </a:bodyPr>
          <a:lstStyle/>
          <a:p>
            <a:r>
              <a:rPr lang="en-US" altLang="zh-CN" sz="2000" dirty="0" smtClean="0"/>
              <a:t>Associative </a:t>
            </a:r>
            <a:r>
              <a:rPr lang="en-US" altLang="zh-CN" sz="2000" dirty="0" err="1" smtClean="0"/>
              <a:t>Monoid</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wipe(up)">
                                      <p:cBhvr>
                                        <p:cTn id="7" dur="500"/>
                                        <p:tgtEl>
                                          <p:spTgt spid="2478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7815"/>
                                        </p:tgtEl>
                                        <p:attrNameLst>
                                          <p:attrName>style.visibility</p:attrName>
                                        </p:attrNameLst>
                                      </p:cBhvr>
                                      <p:to>
                                        <p:strVal val="visible"/>
                                      </p:to>
                                    </p:set>
                                    <p:animEffect transition="in" filter="wipe(up)">
                                      <p:cBhvr>
                                        <p:cTn id="12" dur="500"/>
                                        <p:tgtEl>
                                          <p:spTgt spid="2478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7818"/>
                                        </p:tgtEl>
                                        <p:attrNameLst>
                                          <p:attrName>style.visibility</p:attrName>
                                        </p:attrNameLst>
                                      </p:cBhvr>
                                      <p:to>
                                        <p:strVal val="visible"/>
                                      </p:to>
                                    </p:set>
                                    <p:animEffect transition="in" filter="wipe(up)">
                                      <p:cBhvr>
                                        <p:cTn id="17" dur="500"/>
                                        <p:tgtEl>
                                          <p:spTgt spid="2478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7827"/>
                                        </p:tgtEl>
                                        <p:attrNameLst>
                                          <p:attrName>style.visibility</p:attrName>
                                        </p:attrNameLst>
                                      </p:cBhvr>
                                      <p:to>
                                        <p:strVal val="visible"/>
                                      </p:to>
                                    </p:set>
                                    <p:animEffect transition="in" filter="wipe(left)">
                                      <p:cBhvr>
                                        <p:cTn id="22" dur="500"/>
                                        <p:tgtEl>
                                          <p:spTgt spid="2478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30"/>
                                        </p:tgtEl>
                                        <p:attrNameLst>
                                          <p:attrName>style.visibility</p:attrName>
                                        </p:attrNameLst>
                                      </p:cBhvr>
                                      <p:to>
                                        <p:strVal val="visible"/>
                                      </p:to>
                                    </p:set>
                                    <p:animEffect transition="in" filter="wipe(left)">
                                      <p:cBhvr>
                                        <p:cTn id="27" dur="500"/>
                                        <p:tgtEl>
                                          <p:spTgt spid="2478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47819"/>
                                        </p:tgtEl>
                                        <p:attrNameLst>
                                          <p:attrName>style.visibility</p:attrName>
                                        </p:attrNameLst>
                                      </p:cBhvr>
                                      <p:to>
                                        <p:strVal val="visible"/>
                                      </p:to>
                                    </p:set>
                                    <p:animEffect transition="in" filter="wipe(up)">
                                      <p:cBhvr>
                                        <p:cTn id="32" dur="500"/>
                                        <p:tgtEl>
                                          <p:spTgt spid="2478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7822"/>
                                        </p:tgtEl>
                                        <p:attrNameLst>
                                          <p:attrName>style.visibility</p:attrName>
                                        </p:attrNameLst>
                                      </p:cBhvr>
                                      <p:to>
                                        <p:strVal val="visible"/>
                                      </p:to>
                                    </p:set>
                                    <p:animEffect transition="in" filter="wipe(up)">
                                      <p:cBhvr>
                                        <p:cTn id="37" dur="500"/>
                                        <p:tgtEl>
                                          <p:spTgt spid="2478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7831"/>
                                        </p:tgtEl>
                                        <p:attrNameLst>
                                          <p:attrName>style.visibility</p:attrName>
                                        </p:attrNameLst>
                                      </p:cBhvr>
                                      <p:to>
                                        <p:strVal val="visible"/>
                                      </p:to>
                                    </p:set>
                                    <p:animEffect transition="in" filter="wipe(left)">
                                      <p:cBhvr>
                                        <p:cTn id="42" dur="500"/>
                                        <p:tgtEl>
                                          <p:spTgt spid="2478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7834"/>
                                        </p:tgtEl>
                                        <p:attrNameLst>
                                          <p:attrName>style.visibility</p:attrName>
                                        </p:attrNameLst>
                                      </p:cBhvr>
                                      <p:to>
                                        <p:strVal val="visible"/>
                                      </p:to>
                                    </p:set>
                                    <p:animEffect transition="in" filter="wipe(left)">
                                      <p:cBhvr>
                                        <p:cTn id="47" dur="500"/>
                                        <p:tgtEl>
                                          <p:spTgt spid="2478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47823"/>
                                        </p:tgtEl>
                                        <p:attrNameLst>
                                          <p:attrName>style.visibility</p:attrName>
                                        </p:attrNameLst>
                                      </p:cBhvr>
                                      <p:to>
                                        <p:strVal val="visible"/>
                                      </p:to>
                                    </p:set>
                                    <p:animEffect transition="in" filter="wipe(up)">
                                      <p:cBhvr>
                                        <p:cTn id="52" dur="500"/>
                                        <p:tgtEl>
                                          <p:spTgt spid="2478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47826"/>
                                        </p:tgtEl>
                                        <p:attrNameLst>
                                          <p:attrName>style.visibility</p:attrName>
                                        </p:attrNameLst>
                                      </p:cBhvr>
                                      <p:to>
                                        <p:strVal val="visible"/>
                                      </p:to>
                                    </p:set>
                                    <p:animEffect transition="in" filter="wipe(up)">
                                      <p:cBhvr>
                                        <p:cTn id="57" dur="500"/>
                                        <p:tgtEl>
                                          <p:spTgt spid="2478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47835"/>
                                        </p:tgtEl>
                                        <p:attrNameLst>
                                          <p:attrName>style.visibility</p:attrName>
                                        </p:attrNameLst>
                                      </p:cBhvr>
                                      <p:to>
                                        <p:strVal val="visible"/>
                                      </p:to>
                                    </p:set>
                                    <p:animEffect transition="in" filter="wipe(left)">
                                      <p:cBhvr>
                                        <p:cTn id="62" dur="500"/>
                                        <p:tgtEl>
                                          <p:spTgt spid="24783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47838"/>
                                        </p:tgtEl>
                                        <p:attrNameLst>
                                          <p:attrName>style.visibility</p:attrName>
                                        </p:attrNameLst>
                                      </p:cBhvr>
                                      <p:to>
                                        <p:strVal val="visible"/>
                                      </p:to>
                                    </p:set>
                                    <p:animEffect transition="in" filter="wipe(left)">
                                      <p:cBhvr>
                                        <p:cTn id="67" dur="500"/>
                                        <p:tgtEl>
                                          <p:spTgt spid="2478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47844"/>
                                        </p:tgtEl>
                                        <p:attrNameLst>
                                          <p:attrName>style.visibility</p:attrName>
                                        </p:attrNameLst>
                                      </p:cBhvr>
                                      <p:to>
                                        <p:strVal val="visible"/>
                                      </p:to>
                                    </p:set>
                                    <p:animEffect transition="in" filter="wipe(left)">
                                      <p:cBhvr>
                                        <p:cTn id="72" dur="500"/>
                                        <p:tgtEl>
                                          <p:spTgt spid="24784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7847"/>
                                        </p:tgtEl>
                                        <p:attrNameLst>
                                          <p:attrName>style.visibility</p:attrName>
                                        </p:attrNameLst>
                                      </p:cBhvr>
                                      <p:to>
                                        <p:strVal val="visible"/>
                                      </p:to>
                                    </p:set>
                                    <p:animEffect transition="in" filter="wipe(left)">
                                      <p:cBhvr>
                                        <p:cTn id="77" dur="500"/>
                                        <p:tgtEl>
                                          <p:spTgt spid="2478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47852"/>
                                        </p:tgtEl>
                                        <p:attrNameLst>
                                          <p:attrName>style.visibility</p:attrName>
                                        </p:attrNameLst>
                                      </p:cBhvr>
                                      <p:to>
                                        <p:strVal val="visible"/>
                                      </p:to>
                                    </p:set>
                                    <p:animEffect transition="in" filter="wipe(left)">
                                      <p:cBhvr>
                                        <p:cTn id="82" dur="500"/>
                                        <p:tgtEl>
                                          <p:spTgt spid="24785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47856"/>
                                        </p:tgtEl>
                                        <p:attrNameLst>
                                          <p:attrName>style.visibility</p:attrName>
                                        </p:attrNameLst>
                                      </p:cBhvr>
                                      <p:to>
                                        <p:strVal val="visible"/>
                                      </p:to>
                                    </p:set>
                                    <p:animEffect transition="in" filter="wipe(left)">
                                      <p:cBhvr>
                                        <p:cTn id="87" dur="500"/>
                                        <p:tgtEl>
                                          <p:spTgt spid="24785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7843"/>
                                        </p:tgtEl>
                                        <p:attrNameLst>
                                          <p:attrName>style.visibility</p:attrName>
                                        </p:attrNameLst>
                                      </p:cBhvr>
                                      <p:to>
                                        <p:strVal val="visible"/>
                                      </p:to>
                                    </p:set>
                                    <p:animEffect transition="in" filter="wipe(left)">
                                      <p:cBhvr>
                                        <p:cTn id="92" dur="500"/>
                                        <p:tgtEl>
                                          <p:spTgt spid="24784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47848"/>
                                        </p:tgtEl>
                                        <p:attrNameLst>
                                          <p:attrName>style.visibility</p:attrName>
                                        </p:attrNameLst>
                                      </p:cBhvr>
                                      <p:to>
                                        <p:strVal val="visible"/>
                                      </p:to>
                                    </p:set>
                                    <p:animEffect transition="in" filter="wipe(left)">
                                      <p:cBhvr>
                                        <p:cTn id="97" dur="500"/>
                                        <p:tgtEl>
                                          <p:spTgt spid="24784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47851"/>
                                        </p:tgtEl>
                                        <p:attrNameLst>
                                          <p:attrName>style.visibility</p:attrName>
                                        </p:attrNameLst>
                                      </p:cBhvr>
                                      <p:to>
                                        <p:strVal val="visible"/>
                                      </p:to>
                                    </p:set>
                                    <p:animEffect transition="in" filter="wipe(left)">
                                      <p:cBhvr>
                                        <p:cTn id="102" dur="500"/>
                                        <p:tgtEl>
                                          <p:spTgt spid="247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autoUpdateAnimBg="0"/>
      <p:bldP spid="247822" grpId="0" animBg="1" autoUpdateAnimBg="0"/>
      <p:bldP spid="247826" grpId="0" animBg="1" autoUpdateAnimBg="0"/>
      <p:bldP spid="247830" grpId="0" animBg="1" autoUpdateAnimBg="0"/>
      <p:bldP spid="247834" grpId="0" animBg="1" autoUpdateAnimBg="0"/>
      <p:bldP spid="247838" grpId="0" animBg="1" autoUpdateAnimBg="0"/>
      <p:bldP spid="247843" grpId="0" animBg="1" autoUpdateAnimBg="0"/>
      <p:bldP spid="247847" grpId="0" animBg="1" autoUpdateAnimBg="0"/>
      <p:bldP spid="247851" grpId="0" animBg="1" autoUpdateAnimBg="0"/>
      <p:bldP spid="24785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zh-CN" altLang="en-US" sz="2800"/>
              <a:t>代数结构</a:t>
            </a:r>
            <a:r>
              <a:rPr lang="en-US" altLang="zh-CN" sz="2800"/>
              <a:t>-</a:t>
            </a:r>
            <a:r>
              <a:rPr lang="zh-CN" altLang="en-US" sz="2800"/>
              <a:t>环</a:t>
            </a:r>
          </a:p>
        </p:txBody>
      </p:sp>
      <p:sp>
        <p:nvSpPr>
          <p:cNvPr id="295939" name="Rectangle 3"/>
          <p:cNvSpPr>
            <a:spLocks noGrp="1" noChangeArrowheads="1"/>
          </p:cNvSpPr>
          <p:nvPr>
            <p:ph type="body" idx="1"/>
          </p:nvPr>
        </p:nvSpPr>
        <p:spPr>
          <a:xfrm>
            <a:off x="323850" y="1143000"/>
            <a:ext cx="8569325" cy="5257800"/>
          </a:xfrm>
        </p:spPr>
        <p:txBody>
          <a:bodyPr/>
          <a:lstStyle/>
          <a:p>
            <a:pPr algn="just">
              <a:lnSpc>
                <a:spcPct val="105000"/>
              </a:lnSpc>
              <a:spcBef>
                <a:spcPct val="5000"/>
              </a:spcBef>
            </a:pPr>
            <a:r>
              <a:rPr lang="zh-CN" altLang="en-US">
                <a:solidFill>
                  <a:schemeClr val="tx2"/>
                </a:solidFill>
              </a:rPr>
              <a:t>代数系统 </a:t>
            </a:r>
            <a:r>
              <a:rPr lang="en-US" altLang="zh-CN">
                <a:solidFill>
                  <a:schemeClr val="tx2"/>
                </a:solidFill>
              </a:rPr>
              <a:t>&lt;R,+,·&gt; </a:t>
            </a:r>
            <a:r>
              <a:rPr lang="zh-CN" altLang="en-US">
                <a:solidFill>
                  <a:schemeClr val="tx2"/>
                </a:solidFill>
              </a:rPr>
              <a:t>构成环的条件：</a:t>
            </a:r>
            <a:r>
              <a:rPr lang="en-US" altLang="zh-CN">
                <a:solidFill>
                  <a:schemeClr val="tx2"/>
                </a:solidFill>
              </a:rPr>
              <a:t>&lt;R,+&gt; </a:t>
            </a:r>
            <a:r>
              <a:rPr lang="zh-CN" altLang="en-US">
                <a:solidFill>
                  <a:schemeClr val="tx2"/>
                </a:solidFill>
              </a:rPr>
              <a:t>构成</a:t>
            </a:r>
            <a:r>
              <a:rPr lang="en-US" altLang="zh-CN">
                <a:solidFill>
                  <a:schemeClr val="tx2"/>
                </a:solidFill>
              </a:rPr>
              <a:t>Abel</a:t>
            </a:r>
            <a:r>
              <a:rPr lang="zh-CN" altLang="en-US">
                <a:solidFill>
                  <a:schemeClr val="tx2"/>
                </a:solidFill>
              </a:rPr>
              <a:t>群；</a:t>
            </a:r>
            <a:r>
              <a:rPr lang="en-US" altLang="zh-CN">
                <a:solidFill>
                  <a:schemeClr val="tx2"/>
                </a:solidFill>
              </a:rPr>
              <a:t>&lt;R,·&gt;</a:t>
            </a:r>
            <a:r>
              <a:rPr lang="zh-CN" altLang="en-US">
                <a:solidFill>
                  <a:schemeClr val="tx2"/>
                </a:solidFill>
              </a:rPr>
              <a:t>构成半群；</a:t>
            </a:r>
            <a:r>
              <a:rPr lang="en-US" altLang="zh-CN">
                <a:solidFill>
                  <a:schemeClr val="tx2"/>
                </a:solidFill>
              </a:rPr>
              <a:t>· </a:t>
            </a:r>
            <a:r>
              <a:rPr lang="zh-CN" altLang="en-US">
                <a:solidFill>
                  <a:schemeClr val="tx2"/>
                </a:solidFill>
              </a:rPr>
              <a:t>对于 </a:t>
            </a:r>
            <a:r>
              <a:rPr lang="en-US" altLang="zh-CN">
                <a:solidFill>
                  <a:schemeClr val="tx2"/>
                </a:solidFill>
              </a:rPr>
              <a:t>+ </a:t>
            </a:r>
            <a:r>
              <a:rPr lang="zh-CN" altLang="en-US">
                <a:solidFill>
                  <a:schemeClr val="tx2"/>
                </a:solidFill>
              </a:rPr>
              <a:t>满足分配律。 </a:t>
            </a:r>
          </a:p>
          <a:p>
            <a:pPr algn="just">
              <a:lnSpc>
                <a:spcPct val="105000"/>
              </a:lnSpc>
              <a:spcBef>
                <a:spcPct val="5000"/>
              </a:spcBef>
            </a:pPr>
            <a:r>
              <a:rPr lang="zh-CN" altLang="en-US">
                <a:solidFill>
                  <a:schemeClr val="tx2"/>
                </a:solidFill>
              </a:rPr>
              <a:t>环中运算性质：</a:t>
            </a:r>
            <a:r>
              <a:rPr lang="en-US" altLang="zh-CN" i="1">
                <a:solidFill>
                  <a:schemeClr val="tx2"/>
                </a:solidFill>
              </a:rPr>
              <a:t>a</a:t>
            </a:r>
            <a:r>
              <a:rPr lang="en-US" altLang="zh-CN">
                <a:solidFill>
                  <a:schemeClr val="tx2"/>
                </a:solidFill>
              </a:rPr>
              <a:t>0=0</a:t>
            </a:r>
            <a:r>
              <a:rPr lang="en-US" altLang="zh-CN" i="1">
                <a:solidFill>
                  <a:schemeClr val="tx2"/>
                </a:solidFill>
              </a:rPr>
              <a:t>a</a:t>
            </a:r>
            <a:r>
              <a:rPr lang="en-US" altLang="zh-CN">
                <a:solidFill>
                  <a:schemeClr val="tx2"/>
                </a:solidFill>
              </a:rPr>
              <a:t>=0</a:t>
            </a:r>
            <a:r>
              <a:rPr lang="zh-CN" altLang="en-US">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b</a:t>
            </a:r>
            <a:r>
              <a:rPr lang="en-US" altLang="zh-CN">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b</a:t>
            </a:r>
            <a:r>
              <a:rPr lang="en-US" altLang="zh-CN">
                <a:solidFill>
                  <a:schemeClr val="tx2"/>
                </a:solidFill>
              </a:rPr>
              <a:t>=-(</a:t>
            </a:r>
            <a:r>
              <a:rPr lang="en-US" altLang="zh-CN" i="1">
                <a:solidFill>
                  <a:schemeClr val="tx2"/>
                </a:solidFill>
              </a:rPr>
              <a:t>ab</a:t>
            </a:r>
            <a:r>
              <a:rPr lang="en-US" altLang="zh-CN">
                <a:solidFill>
                  <a:schemeClr val="tx2"/>
                </a:solidFill>
              </a:rPr>
              <a:t>)</a:t>
            </a:r>
            <a:r>
              <a:rPr lang="zh-CN" altLang="en-US">
                <a:solidFill>
                  <a:schemeClr val="tx2"/>
                </a:solidFill>
              </a:rPr>
              <a:t>；乘法对加法的广义分配律。  </a:t>
            </a:r>
          </a:p>
          <a:p>
            <a:pPr algn="just">
              <a:lnSpc>
                <a:spcPct val="105000"/>
              </a:lnSpc>
              <a:spcBef>
                <a:spcPct val="5000"/>
              </a:spcBef>
            </a:pPr>
            <a:r>
              <a:rPr lang="zh-CN" altLang="en-US">
                <a:solidFill>
                  <a:schemeClr val="tx2"/>
                </a:solidFill>
              </a:rPr>
              <a:t>环 </a:t>
            </a:r>
            <a:r>
              <a:rPr lang="en-US" altLang="zh-CN">
                <a:solidFill>
                  <a:schemeClr val="tx2"/>
                </a:solidFill>
              </a:rPr>
              <a:t>R </a:t>
            </a:r>
            <a:r>
              <a:rPr lang="zh-CN" altLang="en-US">
                <a:solidFill>
                  <a:schemeClr val="tx2"/>
                </a:solidFill>
              </a:rPr>
              <a:t>的非空子集 </a:t>
            </a:r>
            <a:r>
              <a:rPr lang="en-US" altLang="zh-CN">
                <a:solidFill>
                  <a:schemeClr val="tx2"/>
                </a:solidFill>
              </a:rPr>
              <a:t>S </a:t>
            </a:r>
            <a:r>
              <a:rPr lang="zh-CN" altLang="en-US">
                <a:solidFill>
                  <a:schemeClr val="tx2"/>
                </a:solidFill>
              </a:rPr>
              <a:t>构成 </a:t>
            </a:r>
            <a:r>
              <a:rPr lang="en-US" altLang="zh-CN">
                <a:solidFill>
                  <a:schemeClr val="tx2"/>
                </a:solidFill>
              </a:rPr>
              <a:t>R </a:t>
            </a:r>
            <a:r>
              <a:rPr lang="zh-CN" altLang="en-US">
                <a:solidFill>
                  <a:schemeClr val="tx2"/>
                </a:solidFill>
              </a:rPr>
              <a:t>的子环的条件：任取 </a:t>
            </a:r>
            <a:r>
              <a:rPr lang="en-US" altLang="zh-CN" i="1">
                <a:solidFill>
                  <a:schemeClr val="tx2"/>
                </a:solidFill>
              </a:rPr>
              <a:t>a</a:t>
            </a:r>
            <a:r>
              <a:rPr lang="en-US" altLang="zh-CN">
                <a:solidFill>
                  <a:schemeClr val="tx2"/>
                </a:solidFill>
              </a:rPr>
              <a:t>,</a:t>
            </a:r>
            <a:r>
              <a:rPr lang="en-US" altLang="zh-CN" i="1">
                <a:solidFill>
                  <a:schemeClr val="tx2"/>
                </a:solidFill>
              </a:rPr>
              <a:t>b </a:t>
            </a:r>
            <a:r>
              <a:rPr lang="zh-CN" altLang="en-US">
                <a:solidFill>
                  <a:schemeClr val="tx2"/>
                </a:solidFill>
              </a:rPr>
              <a:t>属于 </a:t>
            </a:r>
            <a:r>
              <a:rPr lang="en-US" altLang="zh-CN">
                <a:solidFill>
                  <a:schemeClr val="tx2"/>
                </a:solidFill>
              </a:rPr>
              <a:t>S, </a:t>
            </a:r>
            <a:r>
              <a:rPr lang="zh-CN" altLang="en-US">
                <a:solidFill>
                  <a:schemeClr val="tx2"/>
                </a:solidFill>
              </a:rPr>
              <a:t>有</a:t>
            </a:r>
            <a:r>
              <a:rPr lang="en-US" altLang="zh-CN" i="1">
                <a:solidFill>
                  <a:schemeClr val="tx2"/>
                </a:solidFill>
              </a:rPr>
              <a:t>a</a:t>
            </a:r>
            <a:r>
              <a:rPr lang="en-US" altLang="zh-CN">
                <a:solidFill>
                  <a:schemeClr val="tx2"/>
                </a:solidFill>
              </a:rPr>
              <a:t>-</a:t>
            </a:r>
            <a:r>
              <a:rPr lang="en-US" altLang="zh-CN" i="1">
                <a:solidFill>
                  <a:schemeClr val="tx2"/>
                </a:solidFill>
              </a:rPr>
              <a:t>b </a:t>
            </a:r>
            <a:r>
              <a:rPr lang="zh-CN" altLang="en-US">
                <a:solidFill>
                  <a:schemeClr val="tx2"/>
                </a:solidFill>
              </a:rPr>
              <a:t>属于 </a:t>
            </a:r>
            <a:r>
              <a:rPr lang="en-US" altLang="zh-CN">
                <a:solidFill>
                  <a:schemeClr val="tx2"/>
                </a:solidFill>
              </a:rPr>
              <a:t>S</a:t>
            </a:r>
            <a:r>
              <a:rPr lang="zh-CN" altLang="en-US">
                <a:solidFill>
                  <a:schemeClr val="tx2"/>
                </a:solidFill>
              </a:rPr>
              <a:t>；</a:t>
            </a:r>
            <a:r>
              <a:rPr lang="en-US" altLang="zh-CN" i="1">
                <a:solidFill>
                  <a:schemeClr val="tx2"/>
                </a:solidFill>
              </a:rPr>
              <a:t>ab</a:t>
            </a:r>
            <a:r>
              <a:rPr lang="zh-CN" altLang="en-US">
                <a:solidFill>
                  <a:schemeClr val="tx2"/>
                </a:solidFill>
              </a:rPr>
              <a:t>属于</a:t>
            </a:r>
            <a:r>
              <a:rPr lang="en-US" altLang="zh-CN">
                <a:solidFill>
                  <a:schemeClr val="tx2"/>
                </a:solidFill>
              </a:rPr>
              <a:t>S</a:t>
            </a:r>
            <a:r>
              <a:rPr lang="zh-CN" altLang="en-US">
                <a:solidFill>
                  <a:schemeClr val="tx2"/>
                </a:solidFill>
              </a:rPr>
              <a:t>。 </a:t>
            </a:r>
          </a:p>
          <a:p>
            <a:pPr algn="just">
              <a:lnSpc>
                <a:spcPct val="105000"/>
              </a:lnSpc>
              <a:spcBef>
                <a:spcPct val="5000"/>
              </a:spcBef>
            </a:pPr>
            <a:r>
              <a:rPr lang="zh-CN" altLang="en-US">
                <a:solidFill>
                  <a:schemeClr val="tx2"/>
                </a:solidFill>
              </a:rPr>
              <a:t>环同态映射的定义、判别法及其实例。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zh-CN" altLang="en-US" sz="2800"/>
              <a:t>代数结构</a:t>
            </a:r>
            <a:r>
              <a:rPr lang="en-US" altLang="zh-CN" sz="2800"/>
              <a:t>-</a:t>
            </a:r>
            <a:r>
              <a:rPr lang="zh-CN" altLang="en-US" sz="2800"/>
              <a:t>格与布尔代数</a:t>
            </a:r>
          </a:p>
        </p:txBody>
      </p:sp>
      <p:sp>
        <p:nvSpPr>
          <p:cNvPr id="296963" name="Rectangle 3"/>
          <p:cNvSpPr>
            <a:spLocks noGrp="1" noChangeArrowheads="1"/>
          </p:cNvSpPr>
          <p:nvPr>
            <p:ph type="body" idx="1"/>
          </p:nvPr>
        </p:nvSpPr>
        <p:spPr>
          <a:xfrm>
            <a:off x="323850" y="1143000"/>
            <a:ext cx="8496300" cy="5526088"/>
          </a:xfrm>
        </p:spPr>
        <p:txBody>
          <a:bodyPr/>
          <a:lstStyle/>
          <a:p>
            <a:pPr algn="just">
              <a:lnSpc>
                <a:spcPct val="115000"/>
              </a:lnSpc>
              <a:spcBef>
                <a:spcPct val="15000"/>
              </a:spcBef>
            </a:pPr>
            <a:r>
              <a:rPr lang="zh-CN" altLang="en-US"/>
              <a:t>偏序集构成格的条件：任意二元子集都有最大下界和最小上界。</a:t>
            </a:r>
            <a:r>
              <a:rPr lang="zh-CN" altLang="en-US">
                <a:cs typeface="Times New Roman" pitchFamily="18" charset="0"/>
              </a:rPr>
              <a:t> </a:t>
            </a:r>
          </a:p>
          <a:p>
            <a:pPr algn="just">
              <a:lnSpc>
                <a:spcPct val="115000"/>
              </a:lnSpc>
              <a:spcBef>
                <a:spcPct val="15000"/>
              </a:spcBef>
            </a:pPr>
            <a:r>
              <a:rPr lang="zh-CN" altLang="en-US"/>
              <a:t>格的实例：正整数的因子格，幂集格，子群格。</a:t>
            </a:r>
          </a:p>
          <a:p>
            <a:pPr algn="just">
              <a:lnSpc>
                <a:spcPct val="115000"/>
              </a:lnSpc>
              <a:spcBef>
                <a:spcPct val="15000"/>
              </a:spcBef>
            </a:pPr>
            <a:r>
              <a:rPr lang="zh-CN" altLang="en-US"/>
              <a:t>格的性质：对偶原理，格中算律（交换、结合、幂等、吸收），保序性，分配不等式。 </a:t>
            </a:r>
          </a:p>
          <a:p>
            <a:pPr algn="just">
              <a:lnSpc>
                <a:spcPct val="115000"/>
              </a:lnSpc>
              <a:spcBef>
                <a:spcPct val="15000"/>
              </a:spcBef>
            </a:pPr>
            <a:r>
              <a:rPr lang="zh-CN" altLang="en-US"/>
              <a:t>格作为代数系统的定义。</a:t>
            </a:r>
          </a:p>
          <a:p>
            <a:pPr algn="just">
              <a:lnSpc>
                <a:spcPct val="115000"/>
              </a:lnSpc>
              <a:spcBef>
                <a:spcPct val="15000"/>
              </a:spcBef>
            </a:pPr>
            <a:r>
              <a:rPr lang="zh-CN" altLang="en-US"/>
              <a:t>格 </a:t>
            </a:r>
            <a:r>
              <a:rPr lang="en-US" altLang="zh-CN"/>
              <a:t>L </a:t>
            </a:r>
            <a:r>
              <a:rPr lang="zh-CN" altLang="en-US"/>
              <a:t>的非空子集 </a:t>
            </a:r>
            <a:r>
              <a:rPr lang="en-US" altLang="zh-CN"/>
              <a:t>S </a:t>
            </a:r>
            <a:r>
              <a:rPr lang="zh-CN" altLang="en-US"/>
              <a:t>构成 </a:t>
            </a:r>
            <a:r>
              <a:rPr lang="en-US" altLang="zh-CN"/>
              <a:t>L </a:t>
            </a:r>
            <a:r>
              <a:rPr lang="zh-CN" altLang="en-US"/>
              <a:t>的子格的条件：</a:t>
            </a:r>
          </a:p>
          <a:p>
            <a:pPr algn="just">
              <a:lnSpc>
                <a:spcPct val="115000"/>
              </a:lnSpc>
              <a:spcBef>
                <a:spcPct val="15000"/>
              </a:spcBef>
              <a:buFont typeface="Wingdings" pitchFamily="2" charset="2"/>
              <a:buNone/>
            </a:pPr>
            <a:r>
              <a:rPr lang="zh-CN" altLang="en-US"/>
              <a:t>	</a:t>
            </a:r>
            <a:r>
              <a:rPr lang="en-US" altLang="zh-CN"/>
              <a:t>S </a:t>
            </a:r>
            <a:r>
              <a:rPr lang="zh-CN" altLang="en-US"/>
              <a:t>对 </a:t>
            </a:r>
            <a:r>
              <a:rPr lang="en-US" altLang="zh-CN"/>
              <a:t>L </a:t>
            </a:r>
            <a:r>
              <a:rPr lang="zh-CN" altLang="en-US"/>
              <a:t>的两个运算封闭。 </a:t>
            </a:r>
          </a:p>
          <a:p>
            <a:pPr algn="just">
              <a:lnSpc>
                <a:spcPct val="115000"/>
              </a:lnSpc>
              <a:spcBef>
                <a:spcPct val="15000"/>
              </a:spcBef>
            </a:pPr>
            <a:r>
              <a:rPr lang="zh-CN" altLang="en-US"/>
              <a:t>函数 </a:t>
            </a:r>
            <a:r>
              <a:rPr lang="zh-CN" altLang="en-US">
                <a:sym typeface="Symbol" pitchFamily="18" charset="2"/>
              </a:rPr>
              <a:t> </a:t>
            </a:r>
            <a:r>
              <a:rPr lang="zh-CN" altLang="en-US"/>
              <a:t>构成格同态的条件：</a:t>
            </a:r>
          </a:p>
          <a:p>
            <a:pPr algn="just">
              <a:lnSpc>
                <a:spcPct val="115000"/>
              </a:lnSpc>
              <a:spcBef>
                <a:spcPct val="15000"/>
              </a:spcBef>
              <a:buFont typeface="Wingdings" pitchFamily="2" charset="2"/>
              <a:buNone/>
            </a:pPr>
            <a:r>
              <a:rPr lang="zh-CN" altLang="en-US"/>
              <a:t>		</a:t>
            </a:r>
            <a:r>
              <a:rPr lang="zh-CN" altLang="en-US">
                <a:sym typeface="Symbol" pitchFamily="18" charset="2"/>
              </a:rPr>
              <a:t> </a:t>
            </a:r>
            <a:r>
              <a:rPr lang="en-US" altLang="zh-CN"/>
              <a:t>(</a:t>
            </a:r>
            <a:r>
              <a:rPr lang="en-US" altLang="zh-CN" i="1"/>
              <a:t>a</a:t>
            </a:r>
            <a:r>
              <a:rPr lang="en-US" altLang="zh-CN"/>
              <a:t>∧</a:t>
            </a:r>
            <a:r>
              <a:rPr lang="en-US" altLang="zh-CN" i="1"/>
              <a:t>b</a:t>
            </a:r>
            <a:r>
              <a:rPr lang="en-US" altLang="zh-CN"/>
              <a:t>)</a:t>
            </a:r>
            <a:r>
              <a:rPr lang="zh-CN" altLang="en-US"/>
              <a:t>＝</a:t>
            </a:r>
            <a:r>
              <a:rPr lang="zh-CN" altLang="en-US">
                <a:sym typeface="Symbol" pitchFamily="18" charset="2"/>
              </a:rPr>
              <a:t> </a:t>
            </a:r>
            <a:r>
              <a:rPr lang="en-US" altLang="zh-CN"/>
              <a:t>(</a:t>
            </a:r>
            <a:r>
              <a:rPr lang="en-US" altLang="zh-CN" i="1"/>
              <a:t>a</a:t>
            </a:r>
            <a:r>
              <a:rPr lang="en-US" altLang="zh-CN"/>
              <a:t>) ∧ </a:t>
            </a:r>
            <a:r>
              <a:rPr lang="en-US" altLang="zh-CN">
                <a:sym typeface="Symbol" pitchFamily="18" charset="2"/>
              </a:rPr>
              <a:t> </a:t>
            </a:r>
            <a:r>
              <a:rPr lang="en-US" altLang="zh-CN"/>
              <a:t>(</a:t>
            </a:r>
            <a:r>
              <a:rPr lang="en-US" altLang="zh-CN" i="1"/>
              <a:t>b</a:t>
            </a:r>
            <a:r>
              <a:rPr lang="en-US" altLang="zh-CN"/>
              <a:t>)</a:t>
            </a:r>
          </a:p>
          <a:p>
            <a:pPr algn="just">
              <a:lnSpc>
                <a:spcPct val="115000"/>
              </a:lnSpc>
              <a:spcBef>
                <a:spcPct val="15000"/>
              </a:spcBef>
              <a:buFont typeface="Wingdings" pitchFamily="2" charset="2"/>
              <a:buNone/>
            </a:pPr>
            <a:r>
              <a:rPr lang="en-US" altLang="zh-CN"/>
              <a:t>		</a:t>
            </a:r>
            <a:r>
              <a:rPr lang="en-US" altLang="zh-CN">
                <a:sym typeface="Symbol" pitchFamily="18" charset="2"/>
              </a:rPr>
              <a:t> </a:t>
            </a:r>
            <a:r>
              <a:rPr lang="en-US" altLang="zh-CN"/>
              <a:t>(</a:t>
            </a:r>
            <a:r>
              <a:rPr lang="en-US" altLang="zh-CN" i="1"/>
              <a:t>a</a:t>
            </a:r>
            <a:r>
              <a:rPr lang="en-US" altLang="zh-CN"/>
              <a:t>∨</a:t>
            </a:r>
            <a:r>
              <a:rPr lang="en-US" altLang="zh-CN" i="1"/>
              <a:t>b</a:t>
            </a:r>
            <a:r>
              <a:rPr lang="en-US" altLang="zh-CN"/>
              <a:t>)</a:t>
            </a:r>
            <a:r>
              <a:rPr lang="zh-CN" altLang="en-US"/>
              <a:t>＝</a:t>
            </a:r>
            <a:r>
              <a:rPr lang="zh-CN" altLang="en-US">
                <a:sym typeface="Symbol" pitchFamily="18" charset="2"/>
              </a:rPr>
              <a:t> </a:t>
            </a:r>
            <a:r>
              <a:rPr lang="en-US" altLang="zh-CN"/>
              <a:t>(</a:t>
            </a:r>
            <a:r>
              <a:rPr lang="en-US" altLang="zh-CN" i="1"/>
              <a:t>a</a:t>
            </a:r>
            <a:r>
              <a:rPr lang="en-US" altLang="zh-CN"/>
              <a:t>) ∨ </a:t>
            </a:r>
            <a:r>
              <a:rPr lang="en-US" altLang="zh-CN">
                <a:sym typeface="Symbol" pitchFamily="18" charset="2"/>
              </a:rPr>
              <a:t> </a:t>
            </a:r>
            <a:r>
              <a:rPr lang="en-US" altLang="zh-CN"/>
              <a:t>(</a:t>
            </a:r>
            <a:r>
              <a:rPr lang="en-US" altLang="zh-CN" i="1"/>
              <a:t>b</a:t>
            </a:r>
            <a:r>
              <a:rPr lang="en-US" altLang="zh-CN"/>
              <a:t>)</a:t>
            </a:r>
          </a:p>
          <a:p>
            <a:pPr algn="just">
              <a:lnSpc>
                <a:spcPct val="115000"/>
              </a:lnSpc>
              <a:spcBef>
                <a:spcPct val="15000"/>
              </a:spcBef>
            </a:pPr>
            <a:r>
              <a:rPr lang="zh-CN" altLang="en-US"/>
              <a:t>格同态的保序性。</a:t>
            </a:r>
          </a:p>
          <a:p>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zh-CN" altLang="en-US" sz="2800"/>
              <a:t>代数结构</a:t>
            </a:r>
            <a:r>
              <a:rPr lang="en-US" altLang="zh-CN" sz="2800"/>
              <a:t>-</a:t>
            </a:r>
            <a:r>
              <a:rPr lang="zh-CN" altLang="en-US" sz="2800"/>
              <a:t>格与布尔代数</a:t>
            </a:r>
          </a:p>
        </p:txBody>
      </p:sp>
      <p:sp>
        <p:nvSpPr>
          <p:cNvPr id="297987" name="Rectangle 3"/>
          <p:cNvSpPr>
            <a:spLocks noGrp="1" noChangeArrowheads="1"/>
          </p:cNvSpPr>
          <p:nvPr>
            <p:ph type="body" idx="1"/>
          </p:nvPr>
        </p:nvSpPr>
        <p:spPr>
          <a:xfrm>
            <a:off x="323850" y="1143000"/>
            <a:ext cx="8362950" cy="5257800"/>
          </a:xfrm>
        </p:spPr>
        <p:txBody>
          <a:bodyPr/>
          <a:lstStyle/>
          <a:p>
            <a:pPr algn="just">
              <a:lnSpc>
                <a:spcPct val="115000"/>
              </a:lnSpc>
              <a:spcBef>
                <a:spcPct val="15000"/>
              </a:spcBef>
            </a:pPr>
            <a:r>
              <a:rPr lang="zh-CN" altLang="en-US">
                <a:solidFill>
                  <a:schemeClr val="tx2"/>
                </a:solidFill>
              </a:rPr>
              <a:t>如果格中一个运算对另一个运算是可分配的，称这个格是分配格。 </a:t>
            </a:r>
          </a:p>
          <a:p>
            <a:pPr algn="just">
              <a:lnSpc>
                <a:spcPct val="115000"/>
              </a:lnSpc>
              <a:spcBef>
                <a:spcPct val="15000"/>
              </a:spcBef>
            </a:pPr>
            <a:r>
              <a:rPr lang="zh-CN" altLang="en-US">
                <a:solidFill>
                  <a:schemeClr val="tx2"/>
                </a:solidFill>
              </a:rPr>
              <a:t>分配格的两种判别法：</a:t>
            </a:r>
          </a:p>
          <a:p>
            <a:pPr algn="just">
              <a:lnSpc>
                <a:spcPct val="115000"/>
              </a:lnSpc>
              <a:spcBef>
                <a:spcPct val="15000"/>
              </a:spcBef>
              <a:buFont typeface="Wingdings" pitchFamily="2" charset="2"/>
              <a:buNone/>
            </a:pPr>
            <a:r>
              <a:rPr lang="zh-CN" altLang="en-US">
                <a:solidFill>
                  <a:schemeClr val="tx2"/>
                </a:solidFill>
              </a:rPr>
              <a:t>	不存在与钻石格或五角格同构的子格；</a:t>
            </a:r>
          </a:p>
          <a:p>
            <a:pPr>
              <a:lnSpc>
                <a:spcPct val="115000"/>
              </a:lnSpc>
              <a:spcBef>
                <a:spcPct val="15000"/>
              </a:spcBef>
              <a:buFont typeface="Wingdings" pitchFamily="2" charset="2"/>
              <a:buNone/>
            </a:pPr>
            <a:r>
              <a:rPr lang="zh-CN" altLang="en-US">
                <a:solidFill>
                  <a:schemeClr val="tx2"/>
                </a:solidFill>
              </a:rPr>
              <a:t>	对于任意元素 </a:t>
            </a:r>
            <a:r>
              <a:rPr lang="en-US" altLang="zh-CN" i="1">
                <a:solidFill>
                  <a:schemeClr val="tx2"/>
                </a:solidFill>
              </a:rPr>
              <a:t>a</a:t>
            </a:r>
            <a:r>
              <a:rPr lang="en-US" altLang="zh-CN">
                <a:solidFill>
                  <a:schemeClr val="tx2"/>
                </a:solidFill>
              </a:rPr>
              <a:t>, </a:t>
            </a:r>
            <a:r>
              <a:rPr lang="en-US" altLang="zh-CN" i="1">
                <a:solidFill>
                  <a:schemeClr val="tx2"/>
                </a:solidFill>
              </a:rPr>
              <a:t>b</a:t>
            </a:r>
            <a:r>
              <a:rPr lang="en-US" altLang="zh-CN">
                <a:solidFill>
                  <a:schemeClr val="tx2"/>
                </a:solidFill>
              </a:rPr>
              <a:t>, </a:t>
            </a:r>
            <a:r>
              <a:rPr lang="en-US" altLang="zh-CN" i="1">
                <a:solidFill>
                  <a:schemeClr val="tx2"/>
                </a:solidFill>
              </a:rPr>
              <a:t>c</a:t>
            </a:r>
            <a:r>
              <a:rPr lang="en-US" altLang="zh-CN">
                <a:solidFill>
                  <a:schemeClr val="tx2"/>
                </a:solidFill>
              </a:rPr>
              <a:t>, </a:t>
            </a:r>
            <a:r>
              <a:rPr lang="zh-CN" altLang="en-US">
                <a:solidFill>
                  <a:schemeClr val="tx2"/>
                </a:solidFill>
              </a:rPr>
              <a:t>有 </a:t>
            </a:r>
          </a:p>
          <a:p>
            <a:pPr algn="ctr">
              <a:lnSpc>
                <a:spcPct val="115000"/>
              </a:lnSpc>
              <a:spcBef>
                <a:spcPct val="15000"/>
              </a:spcBef>
              <a:buFont typeface="Wingdings" pitchFamily="2" charset="2"/>
              <a:buNone/>
            </a:pPr>
            <a:r>
              <a:rPr lang="zh-CN" altLang="en-US">
                <a:solidFill>
                  <a:schemeClr val="tx2"/>
                </a:solidFill>
              </a:rPr>
              <a:t>	</a:t>
            </a:r>
            <a:r>
              <a:rPr lang="en-US" altLang="zh-CN" i="1">
                <a:solidFill>
                  <a:schemeClr val="tx2"/>
                </a:solidFill>
              </a:rPr>
              <a:t>a</a:t>
            </a:r>
            <a:r>
              <a:rPr lang="en-US" altLang="zh-CN">
                <a:solidFill>
                  <a:schemeClr val="tx2"/>
                </a:solidFill>
              </a:rPr>
              <a:t>∧</a:t>
            </a:r>
            <a:r>
              <a:rPr lang="en-US" altLang="zh-CN" i="1">
                <a:solidFill>
                  <a:schemeClr val="tx2"/>
                </a:solidFill>
              </a:rPr>
              <a:t>b</a:t>
            </a:r>
            <a:r>
              <a:rPr lang="zh-CN" altLang="en-US">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c </a:t>
            </a:r>
            <a:r>
              <a:rPr lang="zh-CN" altLang="en-US">
                <a:solidFill>
                  <a:schemeClr val="tx2"/>
                </a:solidFill>
              </a:rPr>
              <a:t>且 </a:t>
            </a:r>
            <a:r>
              <a:rPr lang="en-US" altLang="zh-CN" i="1">
                <a:solidFill>
                  <a:schemeClr val="tx2"/>
                </a:solidFill>
              </a:rPr>
              <a:t>a</a:t>
            </a:r>
            <a:r>
              <a:rPr lang="en-US" altLang="zh-CN">
                <a:solidFill>
                  <a:schemeClr val="tx2"/>
                </a:solidFill>
              </a:rPr>
              <a:t>∨</a:t>
            </a:r>
            <a:r>
              <a:rPr lang="en-US" altLang="zh-CN" i="1">
                <a:solidFill>
                  <a:schemeClr val="tx2"/>
                </a:solidFill>
              </a:rPr>
              <a:t>b</a:t>
            </a:r>
            <a:r>
              <a:rPr lang="zh-CN" altLang="en-US">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c </a:t>
            </a:r>
            <a:r>
              <a:rPr lang="en-US" altLang="zh-CN">
                <a:solidFill>
                  <a:schemeClr val="tx2"/>
                </a:solidFill>
                <a:sym typeface="Symbol" pitchFamily="18" charset="2"/>
              </a:rPr>
              <a:t> </a:t>
            </a:r>
            <a:r>
              <a:rPr lang="en-US" altLang="zh-CN" i="1">
                <a:solidFill>
                  <a:schemeClr val="tx2"/>
                </a:solidFill>
              </a:rPr>
              <a:t>b</a:t>
            </a:r>
            <a:r>
              <a:rPr lang="zh-CN" altLang="en-US">
                <a:solidFill>
                  <a:schemeClr val="tx2"/>
                </a:solidFill>
              </a:rPr>
              <a:t>＝</a:t>
            </a:r>
            <a:r>
              <a:rPr lang="en-US" altLang="zh-CN" i="1">
                <a:solidFill>
                  <a:schemeClr val="tx2"/>
                </a:solidFill>
              </a:rPr>
              <a:t>c</a:t>
            </a:r>
            <a:r>
              <a:rPr lang="zh-CN" altLang="en-US">
                <a:solidFill>
                  <a:schemeClr val="tx2"/>
                </a:solidFill>
              </a:rPr>
              <a:t>。 </a:t>
            </a:r>
          </a:p>
          <a:p>
            <a:pPr algn="just">
              <a:lnSpc>
                <a:spcPct val="115000"/>
              </a:lnSpc>
              <a:spcBef>
                <a:spcPct val="15000"/>
              </a:spcBef>
            </a:pPr>
            <a:r>
              <a:rPr lang="zh-CN" altLang="en-US">
                <a:solidFill>
                  <a:schemeClr val="tx2"/>
                </a:solidFill>
              </a:rPr>
              <a:t>有界格的定义及其实例。 </a:t>
            </a:r>
          </a:p>
          <a:p>
            <a:pPr algn="just">
              <a:lnSpc>
                <a:spcPct val="115000"/>
              </a:lnSpc>
              <a:spcBef>
                <a:spcPct val="15000"/>
              </a:spcBef>
            </a:pPr>
            <a:r>
              <a:rPr lang="zh-CN" altLang="en-US">
                <a:solidFill>
                  <a:schemeClr val="tx2"/>
                </a:solidFill>
              </a:rPr>
              <a:t>格中元素的补元及其性质（分配格中补元的唯一性）。 </a:t>
            </a:r>
          </a:p>
          <a:p>
            <a:pPr algn="just">
              <a:lnSpc>
                <a:spcPct val="115000"/>
              </a:lnSpc>
              <a:spcBef>
                <a:spcPct val="15000"/>
              </a:spcBef>
            </a:pPr>
            <a:r>
              <a:rPr lang="zh-CN" altLang="en-US">
                <a:solidFill>
                  <a:schemeClr val="tx2"/>
                </a:solidFill>
              </a:rPr>
              <a:t>有补格的定义。</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en-US" sz="2800"/>
              <a:t>代数结构</a:t>
            </a:r>
            <a:r>
              <a:rPr lang="en-US" altLang="zh-CN" sz="2800"/>
              <a:t>-</a:t>
            </a:r>
            <a:r>
              <a:rPr lang="zh-CN" altLang="en-US" sz="2800"/>
              <a:t>格与布尔代数</a:t>
            </a:r>
          </a:p>
        </p:txBody>
      </p:sp>
      <p:sp>
        <p:nvSpPr>
          <p:cNvPr id="299011" name="Rectangle 3"/>
          <p:cNvSpPr>
            <a:spLocks noGrp="1" noChangeArrowheads="1"/>
          </p:cNvSpPr>
          <p:nvPr>
            <p:ph type="body" idx="1"/>
          </p:nvPr>
        </p:nvSpPr>
        <p:spPr>
          <a:xfrm>
            <a:off x="395288" y="1143000"/>
            <a:ext cx="8291512" cy="5257800"/>
          </a:xfrm>
        </p:spPr>
        <p:txBody>
          <a:bodyPr/>
          <a:lstStyle/>
          <a:p>
            <a:pPr algn="just">
              <a:lnSpc>
                <a:spcPct val="90000"/>
              </a:lnSpc>
            </a:pPr>
            <a:r>
              <a:rPr lang="zh-CN" altLang="en-US">
                <a:solidFill>
                  <a:schemeClr val="tx2"/>
                </a:solidFill>
              </a:rPr>
              <a:t>布尔代数的两个等价定义：</a:t>
            </a:r>
          </a:p>
          <a:p>
            <a:pPr lvl="1" algn="just">
              <a:lnSpc>
                <a:spcPct val="90000"/>
              </a:lnSpc>
              <a:buClr>
                <a:srgbClr val="0000FF"/>
              </a:buClr>
            </a:pPr>
            <a:r>
              <a:rPr lang="zh-CN" altLang="en-US">
                <a:solidFill>
                  <a:srgbClr val="0000FF"/>
                </a:solidFill>
              </a:rPr>
              <a:t>有补分配格</a:t>
            </a:r>
            <a:r>
              <a:rPr lang="zh-CN" altLang="en-US">
                <a:solidFill>
                  <a:schemeClr val="tx2"/>
                </a:solidFill>
              </a:rPr>
              <a:t>；</a:t>
            </a:r>
          </a:p>
          <a:p>
            <a:pPr lvl="1" algn="just">
              <a:lnSpc>
                <a:spcPct val="90000"/>
              </a:lnSpc>
              <a:buClr>
                <a:srgbClr val="0000FF"/>
              </a:buClr>
            </a:pPr>
            <a:r>
              <a:rPr lang="zh-CN" altLang="en-US">
                <a:solidFill>
                  <a:schemeClr val="tx2"/>
                </a:solidFill>
              </a:rPr>
              <a:t>有</a:t>
            </a:r>
            <a:r>
              <a:rPr lang="zh-CN" altLang="en-US">
                <a:solidFill>
                  <a:srgbClr val="0000FF"/>
                </a:solidFill>
              </a:rPr>
              <a:t>两个二元运算</a:t>
            </a:r>
            <a:r>
              <a:rPr lang="zh-CN" altLang="en-US">
                <a:solidFill>
                  <a:schemeClr val="tx2"/>
                </a:solidFill>
              </a:rPr>
              <a:t>并满足</a:t>
            </a:r>
            <a:r>
              <a:rPr lang="zh-CN" altLang="en-US">
                <a:solidFill>
                  <a:srgbClr val="0000FF"/>
                </a:solidFill>
              </a:rPr>
              <a:t>交换律</a:t>
            </a:r>
            <a:r>
              <a:rPr lang="zh-CN" altLang="en-US">
                <a:solidFill>
                  <a:schemeClr val="tx2"/>
                </a:solidFill>
              </a:rPr>
              <a:t>、</a:t>
            </a:r>
            <a:r>
              <a:rPr lang="zh-CN" altLang="en-US">
                <a:solidFill>
                  <a:srgbClr val="0000FF"/>
                </a:solidFill>
              </a:rPr>
              <a:t>分配律</a:t>
            </a:r>
            <a:r>
              <a:rPr lang="zh-CN" altLang="en-US">
                <a:solidFill>
                  <a:schemeClr val="tx2"/>
                </a:solidFill>
              </a:rPr>
              <a:t>、</a:t>
            </a:r>
            <a:r>
              <a:rPr lang="zh-CN" altLang="en-US">
                <a:solidFill>
                  <a:srgbClr val="0000FF"/>
                </a:solidFill>
              </a:rPr>
              <a:t>同一律</a:t>
            </a:r>
            <a:r>
              <a:rPr lang="zh-CN" altLang="en-US">
                <a:solidFill>
                  <a:schemeClr val="tx2"/>
                </a:solidFill>
              </a:rPr>
              <a:t>和</a:t>
            </a:r>
            <a:r>
              <a:rPr lang="zh-CN" altLang="en-US">
                <a:solidFill>
                  <a:srgbClr val="0000FF"/>
                </a:solidFill>
              </a:rPr>
              <a:t>补元律</a:t>
            </a:r>
            <a:r>
              <a:rPr lang="zh-CN" altLang="en-US">
                <a:solidFill>
                  <a:schemeClr val="tx2"/>
                </a:solidFill>
              </a:rPr>
              <a:t>的代数系统。 </a:t>
            </a:r>
          </a:p>
          <a:p>
            <a:pPr algn="just">
              <a:lnSpc>
                <a:spcPct val="90000"/>
              </a:lnSpc>
            </a:pPr>
            <a:r>
              <a:rPr lang="zh-CN" altLang="en-US">
                <a:solidFill>
                  <a:schemeClr val="tx2"/>
                </a:solidFill>
              </a:rPr>
              <a:t>布尔代数的特殊性质：</a:t>
            </a:r>
            <a:r>
              <a:rPr lang="zh-CN" altLang="en-US">
                <a:solidFill>
                  <a:srgbClr val="0000FF"/>
                </a:solidFill>
              </a:rPr>
              <a:t>双重否定律</a:t>
            </a:r>
            <a:r>
              <a:rPr lang="zh-CN" altLang="en-US">
                <a:solidFill>
                  <a:schemeClr val="tx2"/>
                </a:solidFill>
              </a:rPr>
              <a:t>和</a:t>
            </a:r>
            <a:r>
              <a:rPr lang="zh-CN" altLang="en-US">
                <a:solidFill>
                  <a:srgbClr val="0000FF"/>
                </a:solidFill>
              </a:rPr>
              <a:t>德摩根律</a:t>
            </a:r>
            <a:r>
              <a:rPr lang="zh-CN" altLang="en-US">
                <a:solidFill>
                  <a:schemeClr val="tx2"/>
                </a:solidFill>
              </a:rPr>
              <a:t>。</a:t>
            </a:r>
          </a:p>
          <a:p>
            <a:pPr algn="just">
              <a:lnSpc>
                <a:spcPct val="90000"/>
              </a:lnSpc>
            </a:pPr>
            <a:r>
              <a:rPr lang="zh-CN" altLang="en-US">
                <a:solidFill>
                  <a:schemeClr val="tx2"/>
                </a:solidFill>
              </a:rPr>
              <a:t>子布尔代数的定义及其判别。 </a:t>
            </a:r>
          </a:p>
          <a:p>
            <a:pPr>
              <a:lnSpc>
                <a:spcPct val="90000"/>
              </a:lnSpc>
            </a:pPr>
            <a:r>
              <a:rPr lang="zh-CN" altLang="en-US">
                <a:solidFill>
                  <a:schemeClr val="tx2"/>
                </a:solidFill>
              </a:rPr>
              <a:t>布尔代数同态的判定：</a:t>
            </a:r>
          </a:p>
          <a:p>
            <a:pPr lvl="1">
              <a:lnSpc>
                <a:spcPct val="90000"/>
              </a:lnSpc>
              <a:buClr>
                <a:srgbClr val="0000FF"/>
              </a:buClr>
            </a:pPr>
            <a:r>
              <a:rPr lang="en-US" altLang="zh-CN" i="1">
                <a:solidFill>
                  <a:schemeClr val="tx2"/>
                </a:solidFill>
              </a:rPr>
              <a:t>f </a:t>
            </a:r>
            <a:r>
              <a:rPr lang="en-US" altLang="zh-CN">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b</a:t>
            </a:r>
            <a:r>
              <a:rPr lang="en-US" altLang="zh-CN">
                <a:solidFill>
                  <a:schemeClr val="tx2"/>
                </a:solidFill>
              </a:rPr>
              <a:t>)</a:t>
            </a:r>
            <a:r>
              <a:rPr lang="zh-CN" altLang="en-US">
                <a:solidFill>
                  <a:schemeClr val="tx2"/>
                </a:solidFill>
              </a:rPr>
              <a:t>＝</a:t>
            </a:r>
            <a:r>
              <a:rPr lang="en-US" altLang="zh-CN" i="1">
                <a:solidFill>
                  <a:schemeClr val="tx2"/>
                </a:solidFill>
              </a:rPr>
              <a:t>f </a:t>
            </a:r>
            <a:r>
              <a:rPr lang="en-US" altLang="zh-CN">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f </a:t>
            </a:r>
            <a:r>
              <a:rPr lang="en-US" altLang="zh-CN">
                <a:solidFill>
                  <a:schemeClr val="tx2"/>
                </a:solidFill>
              </a:rPr>
              <a:t>(</a:t>
            </a:r>
            <a:r>
              <a:rPr lang="en-US" altLang="zh-CN" i="1">
                <a:solidFill>
                  <a:schemeClr val="tx2"/>
                </a:solidFill>
              </a:rPr>
              <a:t>b</a:t>
            </a:r>
            <a:r>
              <a:rPr lang="en-US" altLang="zh-CN">
                <a:solidFill>
                  <a:schemeClr val="tx2"/>
                </a:solidFill>
              </a:rPr>
              <a:t>) ( </a:t>
            </a:r>
            <a:r>
              <a:rPr lang="zh-CN" altLang="en-US">
                <a:solidFill>
                  <a:schemeClr val="tx2"/>
                </a:solidFill>
              </a:rPr>
              <a:t>或 </a:t>
            </a:r>
            <a:r>
              <a:rPr lang="en-US" altLang="zh-CN" i="1">
                <a:solidFill>
                  <a:schemeClr val="tx2"/>
                </a:solidFill>
              </a:rPr>
              <a:t>f </a:t>
            </a:r>
            <a:r>
              <a:rPr lang="en-US" altLang="zh-CN">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b</a:t>
            </a:r>
            <a:r>
              <a:rPr lang="en-US" altLang="zh-CN">
                <a:solidFill>
                  <a:schemeClr val="tx2"/>
                </a:solidFill>
              </a:rPr>
              <a:t>)</a:t>
            </a:r>
            <a:r>
              <a:rPr lang="zh-CN" altLang="en-US">
                <a:solidFill>
                  <a:schemeClr val="tx2"/>
                </a:solidFill>
              </a:rPr>
              <a:t>＝</a:t>
            </a:r>
            <a:r>
              <a:rPr lang="en-US" altLang="zh-CN" i="1">
                <a:solidFill>
                  <a:schemeClr val="tx2"/>
                </a:solidFill>
              </a:rPr>
              <a:t>f </a:t>
            </a:r>
            <a:r>
              <a:rPr lang="en-US" altLang="zh-CN">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f </a:t>
            </a:r>
            <a:r>
              <a:rPr lang="en-US" altLang="zh-CN">
                <a:solidFill>
                  <a:schemeClr val="tx2"/>
                </a:solidFill>
              </a:rPr>
              <a:t>(</a:t>
            </a:r>
            <a:r>
              <a:rPr lang="en-US" altLang="zh-CN" i="1">
                <a:solidFill>
                  <a:schemeClr val="tx2"/>
                </a:solidFill>
              </a:rPr>
              <a:t>b</a:t>
            </a:r>
            <a:r>
              <a:rPr lang="en-US" altLang="zh-CN">
                <a:solidFill>
                  <a:schemeClr val="tx2"/>
                </a:solidFill>
              </a:rPr>
              <a:t>)),</a:t>
            </a:r>
          </a:p>
          <a:p>
            <a:pPr lvl="1">
              <a:lnSpc>
                <a:spcPct val="90000"/>
              </a:lnSpc>
              <a:buClr>
                <a:srgbClr val="0000FF"/>
              </a:buClr>
            </a:pPr>
            <a:r>
              <a:rPr lang="en-US" altLang="zh-CN" i="1">
                <a:solidFill>
                  <a:schemeClr val="tx2"/>
                </a:solidFill>
              </a:rPr>
              <a:t>f </a:t>
            </a:r>
            <a:r>
              <a:rPr lang="en-US" altLang="zh-CN">
                <a:solidFill>
                  <a:schemeClr val="tx2"/>
                </a:solidFill>
              </a:rPr>
              <a:t>(</a:t>
            </a:r>
            <a:r>
              <a:rPr lang="en-US" altLang="zh-CN" i="1">
                <a:solidFill>
                  <a:schemeClr val="tx2"/>
                </a:solidFill>
              </a:rPr>
              <a:t>a</a:t>
            </a:r>
            <a:r>
              <a:rPr lang="en-US" altLang="zh-CN">
                <a:solidFill>
                  <a:schemeClr val="tx2"/>
                </a:solidFill>
                <a:sym typeface="Symbol" pitchFamily="18" charset="2"/>
              </a:rPr>
              <a:t></a:t>
            </a:r>
            <a:r>
              <a:rPr lang="en-US" altLang="zh-CN">
                <a:solidFill>
                  <a:schemeClr val="tx2"/>
                </a:solidFill>
              </a:rPr>
              <a:t>)</a:t>
            </a:r>
            <a:r>
              <a:rPr lang="zh-CN" altLang="en-US">
                <a:solidFill>
                  <a:schemeClr val="tx2"/>
                </a:solidFill>
              </a:rPr>
              <a:t>＝</a:t>
            </a:r>
            <a:r>
              <a:rPr lang="en-US" altLang="zh-CN">
                <a:solidFill>
                  <a:schemeClr val="tx2"/>
                </a:solidFill>
              </a:rPr>
              <a:t>-</a:t>
            </a:r>
            <a:r>
              <a:rPr lang="en-US" altLang="zh-CN" i="1">
                <a:solidFill>
                  <a:schemeClr val="tx2"/>
                </a:solidFill>
              </a:rPr>
              <a:t>f </a:t>
            </a:r>
            <a:r>
              <a:rPr lang="en-US" altLang="zh-CN">
                <a:solidFill>
                  <a:schemeClr val="tx2"/>
                </a:solidFill>
              </a:rPr>
              <a:t>(</a:t>
            </a:r>
            <a:r>
              <a:rPr lang="en-US" altLang="zh-CN" i="1">
                <a:solidFill>
                  <a:schemeClr val="tx2"/>
                </a:solidFill>
              </a:rPr>
              <a:t>a</a:t>
            </a:r>
            <a:r>
              <a:rPr lang="en-US" altLang="zh-CN">
                <a:solidFill>
                  <a:schemeClr val="tx2"/>
                </a:solidFill>
              </a:rPr>
              <a:t>)  </a:t>
            </a:r>
          </a:p>
          <a:p>
            <a:pPr algn="just">
              <a:lnSpc>
                <a:spcPct val="90000"/>
              </a:lnSpc>
            </a:pPr>
            <a:r>
              <a:rPr lang="zh-CN" altLang="en-US">
                <a:solidFill>
                  <a:schemeClr val="tx2"/>
                </a:solidFill>
              </a:rPr>
              <a:t>对于任意自然数 </a:t>
            </a:r>
            <a:r>
              <a:rPr lang="en-US" altLang="zh-CN" i="1">
                <a:solidFill>
                  <a:schemeClr val="tx2"/>
                </a:solidFill>
              </a:rPr>
              <a:t>n</a:t>
            </a:r>
            <a:r>
              <a:rPr lang="zh-CN" altLang="en-US">
                <a:solidFill>
                  <a:schemeClr val="tx2"/>
                </a:solidFill>
              </a:rPr>
              <a:t>，只有一个 </a:t>
            </a:r>
            <a:r>
              <a:rPr lang="en-US" altLang="zh-CN">
                <a:solidFill>
                  <a:srgbClr val="0000FF"/>
                </a:solidFill>
              </a:rPr>
              <a:t>2</a:t>
            </a:r>
            <a:r>
              <a:rPr lang="en-US" altLang="zh-CN" i="1" baseline="30000">
                <a:solidFill>
                  <a:srgbClr val="0000FF"/>
                </a:solidFill>
              </a:rPr>
              <a:t>n </a:t>
            </a:r>
            <a:r>
              <a:rPr lang="zh-CN" altLang="en-US">
                <a:solidFill>
                  <a:srgbClr val="0000FF"/>
                </a:solidFill>
              </a:rPr>
              <a:t>元</a:t>
            </a:r>
            <a:r>
              <a:rPr lang="zh-CN" altLang="en-US">
                <a:solidFill>
                  <a:schemeClr val="tx2"/>
                </a:solidFill>
              </a:rPr>
              <a:t>的有限布尔代数，就是幂集代数。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zh-CN" altLang="en-US" sz="2800"/>
              <a:t>图论－解决实际问题</a:t>
            </a:r>
          </a:p>
        </p:txBody>
      </p:sp>
      <p:sp>
        <p:nvSpPr>
          <p:cNvPr id="271363" name="Rectangle 3"/>
          <p:cNvSpPr>
            <a:spLocks noGrp="1" noChangeArrowheads="1"/>
          </p:cNvSpPr>
          <p:nvPr>
            <p:ph type="body" idx="1"/>
          </p:nvPr>
        </p:nvSpPr>
        <p:spPr>
          <a:xfrm>
            <a:off x="468313" y="1143000"/>
            <a:ext cx="8424862" cy="5257800"/>
          </a:xfrm>
        </p:spPr>
        <p:txBody>
          <a:bodyPr/>
          <a:lstStyle/>
          <a:p>
            <a:pPr>
              <a:buFont typeface="Wingdings" pitchFamily="2" charset="2"/>
              <a:buNone/>
            </a:pPr>
            <a:r>
              <a:rPr lang="en-US" altLang="zh-CN"/>
              <a:t>(1) </a:t>
            </a:r>
            <a:r>
              <a:rPr lang="zh-CN" altLang="en-US"/>
              <a:t>很多离散问题可以用图模型求解。</a:t>
            </a:r>
          </a:p>
          <a:p>
            <a:pPr>
              <a:buFont typeface="Wingdings" pitchFamily="2" charset="2"/>
              <a:buNone/>
            </a:pPr>
            <a:r>
              <a:rPr lang="en-US" altLang="zh-CN"/>
              <a:t>(2) </a:t>
            </a:r>
            <a:r>
              <a:rPr lang="zh-CN" altLang="en-US"/>
              <a:t>为了建立一个图模型，需要决定顶点和边分别代表什么。</a:t>
            </a:r>
          </a:p>
          <a:p>
            <a:pPr>
              <a:buFont typeface="Wingdings" pitchFamily="2" charset="2"/>
              <a:buNone/>
            </a:pPr>
            <a:r>
              <a:rPr lang="en-US" altLang="zh-CN"/>
              <a:t>(3) </a:t>
            </a:r>
            <a:r>
              <a:rPr lang="zh-CN" altLang="en-US"/>
              <a:t>在一个图模型中，边经常代表两个顶点之间的关系。</a:t>
            </a:r>
          </a:p>
          <a:p>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a:t>离散数学的应用举例</a:t>
            </a:r>
          </a:p>
        </p:txBody>
      </p:sp>
      <p:sp>
        <p:nvSpPr>
          <p:cNvPr id="238595" name="Rectangle 3"/>
          <p:cNvSpPr>
            <a:spLocks noGrp="1" noChangeArrowheads="1"/>
          </p:cNvSpPr>
          <p:nvPr>
            <p:ph type="body" idx="1"/>
          </p:nvPr>
        </p:nvSpPr>
        <p:spPr>
          <a:xfrm>
            <a:off x="250825" y="1052513"/>
            <a:ext cx="8642350" cy="5348287"/>
          </a:xfrm>
        </p:spPr>
        <p:txBody>
          <a:bodyPr/>
          <a:lstStyle/>
          <a:p>
            <a:r>
              <a:rPr lang="zh-CN" altLang="en-US"/>
              <a:t>关系型数据库的设计</a:t>
            </a:r>
            <a:r>
              <a:rPr lang="en-US" altLang="zh-CN"/>
              <a:t>(</a:t>
            </a:r>
            <a:r>
              <a:rPr lang="zh-CN" altLang="en-US"/>
              <a:t>关系代数</a:t>
            </a:r>
            <a:r>
              <a:rPr lang="en-US" altLang="zh-CN"/>
              <a:t>)</a:t>
            </a:r>
          </a:p>
          <a:p>
            <a:r>
              <a:rPr lang="zh-CN" altLang="en-US"/>
              <a:t>表达式解析</a:t>
            </a:r>
            <a:r>
              <a:rPr lang="en-US" altLang="zh-CN"/>
              <a:t>(</a:t>
            </a:r>
            <a:r>
              <a:rPr lang="zh-CN" altLang="en-US"/>
              <a:t>树</a:t>
            </a:r>
            <a:r>
              <a:rPr lang="en-US" altLang="zh-CN"/>
              <a:t>)</a:t>
            </a:r>
          </a:p>
          <a:p>
            <a:r>
              <a:rPr lang="zh-CN" altLang="en-US"/>
              <a:t>优化编译器的构造</a:t>
            </a:r>
            <a:r>
              <a:rPr lang="en-US" altLang="zh-CN"/>
              <a:t>(</a:t>
            </a:r>
            <a:r>
              <a:rPr lang="zh-CN" altLang="en-US"/>
              <a:t>闭包</a:t>
            </a:r>
            <a:r>
              <a:rPr lang="en-US" altLang="zh-CN"/>
              <a:t>)</a:t>
            </a:r>
          </a:p>
          <a:p>
            <a:r>
              <a:rPr lang="zh-CN" altLang="en-US"/>
              <a:t>编译技术、程序设计语言</a:t>
            </a:r>
            <a:r>
              <a:rPr lang="en-US" altLang="zh-CN"/>
              <a:t>(</a:t>
            </a:r>
            <a:r>
              <a:rPr lang="zh-CN" altLang="en-US"/>
              <a:t>代数结构</a:t>
            </a:r>
            <a:r>
              <a:rPr lang="en-US" altLang="zh-CN"/>
              <a:t>)</a:t>
            </a:r>
          </a:p>
          <a:p>
            <a:r>
              <a:rPr lang="en-US" altLang="zh-CN"/>
              <a:t>Lisp</a:t>
            </a:r>
            <a:r>
              <a:rPr lang="zh-CN" altLang="en-US"/>
              <a:t>和</a:t>
            </a:r>
            <a:r>
              <a:rPr lang="en-US" altLang="zh-CN"/>
              <a:t>Prolog</a:t>
            </a:r>
            <a:r>
              <a:rPr lang="zh-CN" altLang="en-US"/>
              <a:t>、人工智能、自动推理、机器证明</a:t>
            </a:r>
            <a:r>
              <a:rPr lang="en-US" altLang="zh-CN"/>
              <a:t>(</a:t>
            </a:r>
            <a:r>
              <a:rPr lang="zh-CN" altLang="en-US"/>
              <a:t>数理逻辑</a:t>
            </a:r>
            <a:r>
              <a:rPr lang="en-US" altLang="zh-CN"/>
              <a:t>)</a:t>
            </a:r>
          </a:p>
          <a:p>
            <a:r>
              <a:rPr lang="zh-CN" altLang="en-US"/>
              <a:t>网络路由算法</a:t>
            </a:r>
            <a:r>
              <a:rPr lang="en-US" altLang="zh-CN"/>
              <a:t>(</a:t>
            </a:r>
            <a:r>
              <a:rPr lang="zh-CN" altLang="en-US"/>
              <a:t>图论</a:t>
            </a:r>
            <a:r>
              <a:rPr lang="en-US" altLang="zh-CN"/>
              <a:t>)</a:t>
            </a:r>
          </a:p>
          <a:p>
            <a:r>
              <a:rPr lang="zh-CN" altLang="en-US"/>
              <a:t>游戏中的人工智能算法</a:t>
            </a:r>
            <a:r>
              <a:rPr lang="en-US" altLang="zh-CN"/>
              <a:t>(</a:t>
            </a:r>
            <a:r>
              <a:rPr lang="zh-CN" altLang="en-US"/>
              <a:t>图论、树、博弈论</a:t>
            </a:r>
            <a:r>
              <a:rPr lang="en-US" altLang="zh-CN"/>
              <a:t>)</a:t>
            </a:r>
          </a:p>
          <a:p>
            <a:r>
              <a:rPr lang="zh-CN" altLang="en-US"/>
              <a:t>专家系统</a:t>
            </a:r>
            <a:r>
              <a:rPr lang="en-US" altLang="zh-CN"/>
              <a:t>(</a:t>
            </a:r>
            <a:r>
              <a:rPr lang="zh-CN" altLang="en-US"/>
              <a:t>集合论、数理逻辑</a:t>
            </a:r>
            <a:r>
              <a:rPr lang="en-US" altLang="zh-CN"/>
              <a:t>—</a:t>
            </a:r>
            <a:r>
              <a:rPr lang="zh-CN" altLang="en-US"/>
              <a:t>知识和推理规则的计算机表达</a:t>
            </a:r>
            <a:r>
              <a:rPr lang="en-US" altLang="zh-CN"/>
              <a:t>)</a:t>
            </a:r>
          </a:p>
          <a:p>
            <a:r>
              <a:rPr lang="zh-CN" altLang="en-US"/>
              <a:t>软件工程</a:t>
            </a:r>
            <a:r>
              <a:rPr lang="en-US" altLang="zh-CN"/>
              <a:t>—</a:t>
            </a:r>
            <a:r>
              <a:rPr lang="zh-CN" altLang="en-US"/>
              <a:t>团队开发</a:t>
            </a:r>
            <a:r>
              <a:rPr lang="en-US" altLang="zh-CN"/>
              <a:t>—</a:t>
            </a:r>
            <a:r>
              <a:rPr lang="zh-CN" altLang="en-US"/>
              <a:t>时间和分工的优化</a:t>
            </a:r>
            <a:r>
              <a:rPr lang="en-US" altLang="zh-CN"/>
              <a:t>(</a:t>
            </a:r>
            <a:r>
              <a:rPr lang="zh-CN" altLang="en-US"/>
              <a:t>图论</a:t>
            </a:r>
            <a:r>
              <a:rPr lang="en-US" altLang="zh-CN"/>
              <a:t>—</a:t>
            </a:r>
            <a:r>
              <a:rPr lang="zh-CN" altLang="en-US"/>
              <a:t>网络、划分</a:t>
            </a:r>
            <a:r>
              <a:rPr lang="en-US" altLang="zh-CN"/>
              <a:t>)</a:t>
            </a:r>
          </a:p>
          <a:p>
            <a:r>
              <a:rPr lang="en-US" altLang="zh-CN"/>
              <a:t>(</a:t>
            </a:r>
            <a:r>
              <a:rPr lang="zh-CN" altLang="en-US"/>
              <a:t>各种</a:t>
            </a:r>
            <a:r>
              <a:rPr lang="en-US" altLang="zh-CN"/>
              <a:t>)</a:t>
            </a:r>
            <a:r>
              <a:rPr lang="zh-CN" altLang="en-US"/>
              <a:t>算法的构造、正确性的证明和效率的评估</a:t>
            </a:r>
            <a:r>
              <a:rPr lang="en-US" altLang="zh-CN"/>
              <a:t>(</a:t>
            </a:r>
            <a:r>
              <a:rPr lang="zh-CN" altLang="en-US"/>
              <a:t>离散数学的各分支</a:t>
            </a:r>
            <a:r>
              <a:rPr lang="en-US" altLang="zh-CN"/>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sz="2800"/>
              <a:t>图论－基本概念</a:t>
            </a:r>
          </a:p>
        </p:txBody>
      </p:sp>
      <p:sp>
        <p:nvSpPr>
          <p:cNvPr id="267267" name="Rectangle 3"/>
          <p:cNvSpPr>
            <a:spLocks noGrp="1" noChangeArrowheads="1"/>
          </p:cNvSpPr>
          <p:nvPr>
            <p:ph type="body" idx="1"/>
          </p:nvPr>
        </p:nvSpPr>
        <p:spPr>
          <a:xfrm>
            <a:off x="395288" y="1125538"/>
            <a:ext cx="8291512" cy="5399087"/>
          </a:xfrm>
        </p:spPr>
        <p:txBody>
          <a:bodyPr/>
          <a:lstStyle/>
          <a:p>
            <a:pPr>
              <a:lnSpc>
                <a:spcPct val="90000"/>
              </a:lnSpc>
            </a:pPr>
            <a:r>
              <a:rPr lang="zh-CN" altLang="en-US"/>
              <a:t>理解与图的定义有关的诸多概念，以及它们之间的相互关系。</a:t>
            </a:r>
          </a:p>
          <a:p>
            <a:pPr>
              <a:lnSpc>
                <a:spcPct val="90000"/>
              </a:lnSpc>
            </a:pPr>
            <a:r>
              <a:rPr lang="zh-CN" altLang="en-US"/>
              <a:t>深刻理解握手定理及其推论的内容，并能熟练地应用它们。</a:t>
            </a:r>
          </a:p>
          <a:p>
            <a:pPr>
              <a:lnSpc>
                <a:spcPct val="90000"/>
              </a:lnSpc>
            </a:pPr>
            <a:r>
              <a:rPr lang="zh-CN" altLang="en-US"/>
              <a:t>深刻理解图同构、简单图、完全图、正则图、子图、补图、二部图等概念及其它们的性质和相互关系，并能熟练地应用这些性质和关系。</a:t>
            </a:r>
          </a:p>
          <a:p>
            <a:pPr>
              <a:lnSpc>
                <a:spcPct val="90000"/>
              </a:lnSpc>
            </a:pPr>
            <a:r>
              <a:rPr lang="zh-CN" altLang="en-US"/>
              <a:t>深刻理解通路与回路的定义、相互关系及其分类，掌握通路与回路的各种不同的表示方法。</a:t>
            </a:r>
          </a:p>
          <a:p>
            <a:pPr>
              <a:lnSpc>
                <a:spcPct val="90000"/>
              </a:lnSpc>
            </a:pPr>
            <a:r>
              <a:rPr lang="zh-CN" altLang="en-US"/>
              <a:t>理解无向图的点连通度、边连通度等概念及其之间的关系，并能熟练地求出给定的较为简单的图的点连通度与边连通度。</a:t>
            </a:r>
          </a:p>
          <a:p>
            <a:pPr>
              <a:lnSpc>
                <a:spcPct val="90000"/>
              </a:lnSpc>
            </a:pPr>
            <a:r>
              <a:rPr lang="zh-CN" altLang="en-US"/>
              <a:t>理解有向图连通性的概念及其分类，掌握判断有向连通图类型的方法。</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zh-CN" altLang="en-US"/>
              <a:t>欧拉图和哈密顿图</a:t>
            </a:r>
          </a:p>
        </p:txBody>
      </p:sp>
      <p:sp>
        <p:nvSpPr>
          <p:cNvPr id="339971" name="Rectangle 3"/>
          <p:cNvSpPr>
            <a:spLocks noGrp="1" noChangeArrowheads="1"/>
          </p:cNvSpPr>
          <p:nvPr>
            <p:ph type="body" idx="1"/>
          </p:nvPr>
        </p:nvSpPr>
        <p:spPr>
          <a:xfrm>
            <a:off x="395288" y="1143000"/>
            <a:ext cx="8291512" cy="5257800"/>
          </a:xfrm>
        </p:spPr>
        <p:txBody>
          <a:bodyPr/>
          <a:lstStyle/>
          <a:p>
            <a:r>
              <a:rPr lang="zh-CN" altLang="en-US"/>
              <a:t>深刻理解欧拉图与半欧拉图的定义及判别定理。</a:t>
            </a:r>
          </a:p>
          <a:p>
            <a:r>
              <a:rPr lang="zh-CN" altLang="en-US"/>
              <a:t>会用 </a:t>
            </a:r>
            <a:r>
              <a:rPr lang="en-US" altLang="zh-CN"/>
              <a:t>Fleury </a:t>
            </a:r>
            <a:r>
              <a:rPr lang="zh-CN" altLang="en-US"/>
              <a:t>算法求出欧拉图中的欧拉回路。</a:t>
            </a:r>
          </a:p>
          <a:p>
            <a:r>
              <a:rPr lang="zh-CN" altLang="en-US"/>
              <a:t>深刻理解哈密顿图及半哈密顿图的定义。</a:t>
            </a:r>
          </a:p>
          <a:p>
            <a:r>
              <a:rPr lang="zh-CN" altLang="en-US"/>
              <a:t>会用破坏哈密顿图应满足的某些必要条件的方法判断某些图不是哈密顿图。</a:t>
            </a:r>
          </a:p>
          <a:p>
            <a:r>
              <a:rPr lang="zh-CN" altLang="en-US"/>
              <a:t>会用满足哈密顿图的充分条件的方法判断某些图是哈密顿图。</a:t>
            </a:r>
          </a:p>
          <a:p>
            <a:r>
              <a:rPr lang="zh-CN" altLang="en-US"/>
              <a:t>严格地分清哈密顿图必要条件和充分条件，千万不能将必要条件当充分条件，同样地，也不能将充分条件当成必要条件。</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zh-CN" altLang="en-US"/>
              <a:t>图论－树</a:t>
            </a:r>
          </a:p>
        </p:txBody>
      </p:sp>
      <p:sp>
        <p:nvSpPr>
          <p:cNvPr id="272387" name="Rectangle 3"/>
          <p:cNvSpPr>
            <a:spLocks noGrp="1" noChangeArrowheads="1"/>
          </p:cNvSpPr>
          <p:nvPr>
            <p:ph type="body" idx="1"/>
          </p:nvPr>
        </p:nvSpPr>
        <p:spPr>
          <a:xfrm>
            <a:off x="395288" y="1143000"/>
            <a:ext cx="8291512" cy="5257800"/>
          </a:xfrm>
        </p:spPr>
        <p:txBody>
          <a:bodyPr/>
          <a:lstStyle/>
          <a:p>
            <a:r>
              <a:rPr kumimoji="1" lang="zh-CN" altLang="en-US"/>
              <a:t>树</a:t>
            </a:r>
          </a:p>
          <a:p>
            <a:pPr lvl="1"/>
            <a:r>
              <a:rPr kumimoji="1" lang="zh-CN" altLang="en-US"/>
              <a:t>连通无回路的无向图</a:t>
            </a:r>
          </a:p>
          <a:p>
            <a:pPr lvl="1"/>
            <a:r>
              <a:rPr kumimoji="1" lang="zh-CN" altLang="en-US"/>
              <a:t>任意两个顶点之间存在唯一的路径。</a:t>
            </a:r>
          </a:p>
          <a:p>
            <a:pPr lvl="1"/>
            <a:r>
              <a:rPr kumimoji="1" lang="en-US" altLang="zh-CN" i="1"/>
              <a:t>m</a:t>
            </a:r>
            <a:r>
              <a:rPr kumimoji="1" lang="zh-CN" altLang="en-US"/>
              <a:t>＝</a:t>
            </a:r>
            <a:r>
              <a:rPr kumimoji="1" lang="en-US" altLang="zh-CN" i="1"/>
              <a:t>n</a:t>
            </a:r>
            <a:r>
              <a:rPr kumimoji="1" lang="en-US" altLang="zh-CN">
                <a:sym typeface="Symbol" pitchFamily="18" charset="2"/>
              </a:rPr>
              <a:t></a:t>
            </a:r>
            <a:r>
              <a:rPr kumimoji="1" lang="en-US" altLang="zh-CN"/>
              <a:t>1</a:t>
            </a:r>
            <a:r>
              <a:rPr kumimoji="1" lang="zh-CN" altLang="en-US"/>
              <a:t>。</a:t>
            </a:r>
          </a:p>
          <a:p>
            <a:pPr lvl="1"/>
            <a:r>
              <a:rPr kumimoji="1" lang="zh-CN" altLang="en-US"/>
              <a:t>任何边均为桥。</a:t>
            </a:r>
          </a:p>
          <a:p>
            <a:pPr lvl="1"/>
            <a:r>
              <a:rPr kumimoji="1" lang="zh-CN" altLang="en-US"/>
              <a:t>在任何两个不同的顶点之间加一条新边，在所得图中得到唯一的一个含新边的圈。</a:t>
            </a:r>
          </a:p>
          <a:p>
            <a:pPr lvl="1"/>
            <a:r>
              <a:rPr kumimoji="1" lang="en-US" altLang="zh-CN" i="1"/>
              <a:t>n </a:t>
            </a:r>
            <a:r>
              <a:rPr kumimoji="1" lang="zh-CN" altLang="en-US"/>
              <a:t>阶非平凡的无向树中至少有两片树叶。</a:t>
            </a:r>
          </a:p>
          <a:p>
            <a:r>
              <a:rPr lang="zh-CN" altLang="en-US"/>
              <a:t>生成树： </a:t>
            </a:r>
            <a:r>
              <a:rPr kumimoji="1" lang="en-US" altLang="zh-CN" i="1">
                <a:solidFill>
                  <a:schemeClr val="tx2"/>
                </a:solidFill>
              </a:rPr>
              <a:t>G </a:t>
            </a:r>
            <a:r>
              <a:rPr kumimoji="1" lang="zh-CN" altLang="en-US">
                <a:solidFill>
                  <a:schemeClr val="tx2"/>
                </a:solidFill>
              </a:rPr>
              <a:t>的子图并且是树</a:t>
            </a:r>
            <a:endParaRPr lang="zh-CN" altLang="en-US"/>
          </a:p>
          <a:p>
            <a:pPr lvl="1"/>
            <a:r>
              <a:rPr lang="zh-CN" altLang="en-US"/>
              <a:t>树枝（</a:t>
            </a:r>
            <a:r>
              <a:rPr lang="en-US" altLang="zh-CN" i="1"/>
              <a:t>n</a:t>
            </a:r>
            <a:r>
              <a:rPr lang="en-US" altLang="zh-CN"/>
              <a:t>-1</a:t>
            </a:r>
            <a:r>
              <a:rPr lang="zh-CN" altLang="en-US"/>
              <a:t>）、弦（ </a:t>
            </a:r>
            <a:r>
              <a:rPr lang="en-US" altLang="zh-CN" i="1"/>
              <a:t>m</a:t>
            </a:r>
            <a:r>
              <a:rPr lang="en-US" altLang="zh-CN"/>
              <a:t>-</a:t>
            </a:r>
            <a:r>
              <a:rPr lang="en-US" altLang="zh-CN" i="1"/>
              <a:t>n</a:t>
            </a:r>
            <a:r>
              <a:rPr lang="en-US" altLang="zh-CN"/>
              <a:t>+1 </a:t>
            </a:r>
            <a:r>
              <a:rPr lang="zh-CN" altLang="en-US"/>
              <a:t>）、余树（ </a:t>
            </a:r>
            <a:r>
              <a:rPr lang="en-US" altLang="zh-CN" i="1"/>
              <a:t>m</a:t>
            </a:r>
            <a:r>
              <a:rPr lang="en-US" altLang="zh-CN"/>
              <a:t>-</a:t>
            </a:r>
            <a:r>
              <a:rPr lang="en-US" altLang="zh-CN" i="1"/>
              <a:t>n</a:t>
            </a:r>
            <a:r>
              <a:rPr lang="en-US" altLang="zh-CN"/>
              <a:t>+1 </a:t>
            </a:r>
            <a:r>
              <a:rPr lang="zh-CN" altLang="en-US"/>
              <a:t>条边 ）</a:t>
            </a:r>
          </a:p>
          <a:p>
            <a:pPr lvl="1"/>
            <a:r>
              <a:rPr kumimoji="1" lang="zh-CN" altLang="en-US">
                <a:solidFill>
                  <a:schemeClr val="tx2"/>
                </a:solidFill>
              </a:rPr>
              <a:t>无向图 </a:t>
            </a:r>
            <a:r>
              <a:rPr kumimoji="1" lang="en-US" altLang="zh-CN" i="1">
                <a:solidFill>
                  <a:schemeClr val="tx2"/>
                </a:solidFill>
              </a:rPr>
              <a:t>G </a:t>
            </a:r>
            <a:r>
              <a:rPr kumimoji="1" lang="zh-CN" altLang="en-US">
                <a:solidFill>
                  <a:schemeClr val="tx2"/>
                </a:solidFill>
              </a:rPr>
              <a:t>具有生成树当且仅当 </a:t>
            </a:r>
            <a:r>
              <a:rPr kumimoji="1" lang="en-US" altLang="zh-CN" i="1">
                <a:solidFill>
                  <a:schemeClr val="tx2"/>
                </a:solidFill>
              </a:rPr>
              <a:t>G </a:t>
            </a:r>
            <a:r>
              <a:rPr kumimoji="1" lang="zh-CN" altLang="en-US">
                <a:solidFill>
                  <a:schemeClr val="tx2"/>
                </a:solidFill>
              </a:rPr>
              <a:t>连通。</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zh-CN" altLang="en-US"/>
              <a:t>平面图和着色</a:t>
            </a:r>
          </a:p>
        </p:txBody>
      </p:sp>
      <p:sp>
        <p:nvSpPr>
          <p:cNvPr id="342019" name="Rectangle 3"/>
          <p:cNvSpPr>
            <a:spLocks noGrp="1" noChangeArrowheads="1"/>
          </p:cNvSpPr>
          <p:nvPr>
            <p:ph type="body" idx="1"/>
          </p:nvPr>
        </p:nvSpPr>
        <p:spPr/>
        <p:txBody>
          <a:bodyPr/>
          <a:lstStyle/>
          <a:p>
            <a:pPr>
              <a:spcBef>
                <a:spcPct val="20000"/>
              </a:spcBef>
            </a:pPr>
            <a:r>
              <a:rPr kumimoji="1" lang="zh-CN" altLang="en-US">
                <a:solidFill>
                  <a:schemeClr val="tx2"/>
                </a:solidFill>
              </a:rPr>
              <a:t>平面图及平面嵌入、平面图的面与次数。 </a:t>
            </a:r>
          </a:p>
          <a:p>
            <a:pPr>
              <a:spcBef>
                <a:spcPct val="20000"/>
              </a:spcBef>
            </a:pPr>
            <a:r>
              <a:rPr kumimoji="1" lang="zh-CN" altLang="en-US">
                <a:solidFill>
                  <a:schemeClr val="tx2"/>
                </a:solidFill>
              </a:rPr>
              <a:t>极大平面图及性质、极小非平面图。 </a:t>
            </a:r>
          </a:p>
          <a:p>
            <a:pPr>
              <a:spcBef>
                <a:spcPct val="20000"/>
              </a:spcBef>
            </a:pPr>
            <a:r>
              <a:rPr kumimoji="1" lang="zh-CN" altLang="en-US">
                <a:solidFill>
                  <a:schemeClr val="tx2"/>
                </a:solidFill>
              </a:rPr>
              <a:t>欧拉公式及其推广</a:t>
            </a:r>
          </a:p>
          <a:p>
            <a:pPr>
              <a:spcBef>
                <a:spcPct val="20000"/>
              </a:spcBef>
            </a:pPr>
            <a:r>
              <a:rPr kumimoji="1" lang="zh-CN" altLang="en-US">
                <a:solidFill>
                  <a:schemeClr val="tx2"/>
                </a:solidFill>
              </a:rPr>
              <a:t>平面图的边数</a:t>
            </a:r>
            <a:r>
              <a:rPr kumimoji="1" lang="en-US" altLang="zh-CN">
                <a:solidFill>
                  <a:schemeClr val="tx2"/>
                </a:solidFill>
              </a:rPr>
              <a:t>m</a:t>
            </a:r>
            <a:r>
              <a:rPr kumimoji="1" lang="zh-CN" altLang="en-US">
                <a:solidFill>
                  <a:schemeClr val="tx2"/>
                </a:solidFill>
              </a:rPr>
              <a:t>与顶点数</a:t>
            </a:r>
            <a:r>
              <a:rPr kumimoji="1" lang="en-US" altLang="zh-CN">
                <a:solidFill>
                  <a:schemeClr val="tx2"/>
                </a:solidFill>
              </a:rPr>
              <a:t>n</a:t>
            </a:r>
            <a:r>
              <a:rPr kumimoji="1" lang="zh-CN" altLang="en-US">
                <a:solidFill>
                  <a:schemeClr val="tx2"/>
                </a:solidFill>
              </a:rPr>
              <a:t>的关系、简单平面图</a:t>
            </a:r>
            <a:r>
              <a:rPr kumimoji="1" lang="en-US" altLang="zh-CN">
                <a:solidFill>
                  <a:schemeClr val="tx2"/>
                </a:solidFill>
              </a:rPr>
              <a:t>G</a:t>
            </a:r>
            <a:r>
              <a:rPr kumimoji="1" lang="zh-CN" altLang="en-US">
                <a:solidFill>
                  <a:schemeClr val="tx2"/>
                </a:solidFill>
              </a:rPr>
              <a:t>中，</a:t>
            </a:r>
            <a:r>
              <a:rPr kumimoji="1" lang="en-US" altLang="zh-CN">
                <a:solidFill>
                  <a:schemeClr val="tx2"/>
                </a:solidFill>
              </a:rPr>
              <a:t>δ(G)≤5</a:t>
            </a:r>
            <a:r>
              <a:rPr kumimoji="1" lang="zh-CN" altLang="en-US">
                <a:solidFill>
                  <a:schemeClr val="tx2"/>
                </a:solidFill>
              </a:rPr>
              <a:t>。</a:t>
            </a:r>
          </a:p>
          <a:p>
            <a:pPr>
              <a:spcBef>
                <a:spcPct val="20000"/>
              </a:spcBef>
            </a:pPr>
            <a:r>
              <a:rPr kumimoji="1" lang="zh-CN" altLang="en-US">
                <a:solidFill>
                  <a:schemeClr val="tx2"/>
                </a:solidFill>
              </a:rPr>
              <a:t>库拉图斯基的两个定理。</a:t>
            </a:r>
          </a:p>
          <a:p>
            <a:pPr>
              <a:spcBef>
                <a:spcPct val="20000"/>
              </a:spcBef>
            </a:pPr>
            <a:r>
              <a:rPr kumimoji="1" lang="zh-CN" altLang="en-US">
                <a:solidFill>
                  <a:schemeClr val="tx2"/>
                </a:solidFill>
              </a:rPr>
              <a:t>平面图的对偶图。</a:t>
            </a:r>
          </a:p>
          <a:p>
            <a:pPr algn="just">
              <a:spcBef>
                <a:spcPct val="20000"/>
              </a:spcBef>
            </a:pPr>
            <a:r>
              <a:rPr lang="zh-CN" altLang="en-US">
                <a:solidFill>
                  <a:schemeClr val="tx2"/>
                </a:solidFill>
                <a:latin typeface="宋体" pitchFamily="2" charset="-122"/>
              </a:rPr>
              <a:t>顶点的着色与点色数、一些定理。</a:t>
            </a:r>
            <a:r>
              <a:rPr lang="zh-CN" altLang="en-US">
                <a:solidFill>
                  <a:schemeClr val="tx2"/>
                </a:solidFill>
                <a:latin typeface="Times New Roman"/>
              </a:rPr>
              <a:t> </a:t>
            </a:r>
            <a:endParaRPr lang="zh-CN" altLang="en-US">
              <a:solidFill>
                <a:schemeClr val="tx2"/>
              </a:solidFill>
              <a:latin typeface="宋体" pitchFamily="2" charset="-122"/>
            </a:endParaRPr>
          </a:p>
          <a:p>
            <a:pPr algn="just">
              <a:spcBef>
                <a:spcPct val="20000"/>
              </a:spcBef>
            </a:pPr>
            <a:r>
              <a:rPr lang="zh-CN" altLang="en-US">
                <a:solidFill>
                  <a:schemeClr val="tx2"/>
                </a:solidFill>
                <a:latin typeface="宋体" pitchFamily="2" charset="-122"/>
              </a:rPr>
              <a:t>地图及其面着色、面色数、平面图的五色定理。</a:t>
            </a:r>
            <a:r>
              <a:rPr lang="zh-CN" altLang="en-US">
                <a:solidFill>
                  <a:schemeClr val="tx2"/>
                </a:solidFill>
                <a:latin typeface="Times New Roman"/>
              </a:rPr>
              <a:t> </a:t>
            </a:r>
            <a:endParaRPr lang="zh-CN" altLang="en-US">
              <a:solidFill>
                <a:schemeClr val="tx2"/>
              </a:solidFill>
              <a:latin typeface="宋体" pitchFamily="2" charset="-122"/>
            </a:endParaRPr>
          </a:p>
          <a:p>
            <a:pPr algn="just">
              <a:spcBef>
                <a:spcPct val="20000"/>
              </a:spcBef>
            </a:pPr>
            <a:r>
              <a:rPr lang="zh-CN" altLang="en-US">
                <a:solidFill>
                  <a:schemeClr val="tx2"/>
                </a:solidFill>
                <a:latin typeface="宋体" pitchFamily="2" charset="-122"/>
              </a:rPr>
              <a:t>边着色及边色数、关于边着色的一些定理。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zh-CN" altLang="en-US"/>
              <a:t>离散数学的学习要领</a:t>
            </a:r>
          </a:p>
        </p:txBody>
      </p:sp>
      <p:sp>
        <p:nvSpPr>
          <p:cNvPr id="250883" name="Rectangle 3"/>
          <p:cNvSpPr>
            <a:spLocks noGrp="1" noChangeArrowheads="1"/>
          </p:cNvSpPr>
          <p:nvPr>
            <p:ph type="body" idx="1"/>
          </p:nvPr>
        </p:nvSpPr>
        <p:spPr/>
        <p:txBody>
          <a:bodyPr/>
          <a:lstStyle/>
          <a:p>
            <a:pPr>
              <a:lnSpc>
                <a:spcPct val="115000"/>
              </a:lnSpc>
              <a:spcBef>
                <a:spcPct val="15000"/>
              </a:spcBef>
            </a:pPr>
            <a:r>
              <a:rPr lang="zh-CN" altLang="en-US" sz="2800">
                <a:solidFill>
                  <a:srgbClr val="0000FF"/>
                </a:solidFill>
                <a:latin typeface="隶书" pitchFamily="49" charset="-122"/>
              </a:rPr>
              <a:t>概念</a:t>
            </a:r>
            <a:r>
              <a:rPr lang="zh-CN" altLang="en-US" sz="2800">
                <a:latin typeface="隶书" pitchFamily="49" charset="-122"/>
              </a:rPr>
              <a:t>（正确）</a:t>
            </a:r>
            <a:r>
              <a:rPr lang="zh-CN" altLang="en-US" sz="2800"/>
              <a:t/>
            </a:r>
            <a:br>
              <a:rPr lang="zh-CN" altLang="en-US" sz="2800"/>
            </a:br>
            <a:r>
              <a:rPr lang="zh-CN" altLang="en-US" sz="2800">
                <a:latin typeface="宋体" pitchFamily="2" charset="-122"/>
              </a:rPr>
              <a:t>必须掌握好离散数学中大量的概念</a:t>
            </a:r>
          </a:p>
          <a:p>
            <a:pPr>
              <a:lnSpc>
                <a:spcPct val="115000"/>
              </a:lnSpc>
              <a:spcBef>
                <a:spcPct val="15000"/>
              </a:spcBef>
            </a:pPr>
            <a:r>
              <a:rPr lang="zh-CN" altLang="en-US" sz="2800">
                <a:solidFill>
                  <a:srgbClr val="0000FF"/>
                </a:solidFill>
                <a:latin typeface="隶书" pitchFamily="49" charset="-122"/>
              </a:rPr>
              <a:t>判断</a:t>
            </a:r>
            <a:r>
              <a:rPr lang="zh-CN" altLang="en-US" sz="2800">
                <a:latin typeface="隶书" pitchFamily="49" charset="-122"/>
              </a:rPr>
              <a:t>（准确）</a:t>
            </a:r>
            <a:r>
              <a:rPr lang="zh-CN" altLang="en-US" sz="2800"/>
              <a:t/>
            </a:r>
            <a:br>
              <a:rPr lang="zh-CN" altLang="en-US" sz="2800"/>
            </a:br>
            <a:r>
              <a:rPr lang="zh-CN" altLang="en-US" sz="2800">
                <a:latin typeface="宋体" pitchFamily="2" charset="-122"/>
              </a:rPr>
              <a:t>根据概念对事物的属性进行判断</a:t>
            </a:r>
          </a:p>
          <a:p>
            <a:pPr>
              <a:lnSpc>
                <a:spcPct val="115000"/>
              </a:lnSpc>
              <a:spcBef>
                <a:spcPct val="15000"/>
              </a:spcBef>
            </a:pPr>
            <a:r>
              <a:rPr lang="zh-CN" altLang="en-US" sz="2800">
                <a:solidFill>
                  <a:srgbClr val="0000FF"/>
                </a:solidFill>
                <a:latin typeface="隶书" pitchFamily="49" charset="-122"/>
              </a:rPr>
              <a:t>推理</a:t>
            </a:r>
            <a:r>
              <a:rPr lang="zh-CN" altLang="en-US" sz="2800">
                <a:latin typeface="隶书" pitchFamily="49" charset="-122"/>
              </a:rPr>
              <a:t>（可靠）</a:t>
            </a:r>
            <a:r>
              <a:rPr lang="zh-CN" altLang="en-US" sz="2800"/>
              <a:t/>
            </a:r>
            <a:br>
              <a:rPr lang="zh-CN" altLang="en-US" sz="2800"/>
            </a:br>
            <a:r>
              <a:rPr lang="zh-CN" altLang="en-US" sz="2800">
                <a:latin typeface="宋体" pitchFamily="2" charset="-122"/>
              </a:rPr>
              <a:t>根据多个判断推出一个新的判断</a:t>
            </a:r>
            <a:endParaRPr lang="zh-CN" alt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a:t>数理逻辑－命题逻辑</a:t>
            </a:r>
          </a:p>
        </p:txBody>
      </p:sp>
      <p:sp>
        <p:nvSpPr>
          <p:cNvPr id="338947" name="Rectangle 3"/>
          <p:cNvSpPr>
            <a:spLocks noGrp="1" noChangeArrowheads="1"/>
          </p:cNvSpPr>
          <p:nvPr>
            <p:ph type="body" idx="1"/>
          </p:nvPr>
        </p:nvSpPr>
        <p:spPr>
          <a:xfrm>
            <a:off x="323850" y="1125538"/>
            <a:ext cx="8496300" cy="5257800"/>
          </a:xfrm>
        </p:spPr>
        <p:txBody>
          <a:bodyPr/>
          <a:lstStyle/>
          <a:p>
            <a:r>
              <a:rPr kumimoji="1" lang="zh-CN" altLang="en-US"/>
              <a:t>命题、真值、简单命题与复合命题、命题符号化。</a:t>
            </a:r>
          </a:p>
          <a:p>
            <a:r>
              <a:rPr kumimoji="1" lang="zh-CN" altLang="en-US"/>
              <a:t>联结词：┐，∧，∨，→，</a:t>
            </a:r>
            <a:r>
              <a:rPr lang="zh-CN" altLang="en-US">
                <a:sym typeface="Symbol" pitchFamily="18" charset="2"/>
              </a:rPr>
              <a:t></a:t>
            </a:r>
            <a:r>
              <a:rPr kumimoji="1" lang="zh-CN" altLang="en-US"/>
              <a:t>。</a:t>
            </a:r>
          </a:p>
          <a:p>
            <a:r>
              <a:rPr kumimoji="1" lang="zh-CN" altLang="en-US"/>
              <a:t>命题公式、求公式的赋值。 </a:t>
            </a:r>
          </a:p>
          <a:p>
            <a:r>
              <a:rPr kumimoji="1" lang="zh-CN" altLang="en-US"/>
              <a:t>真值表、</a:t>
            </a:r>
            <a:r>
              <a:rPr lang="zh-CN" altLang="en-US"/>
              <a:t>公式的成真赋值和成假赋值。</a:t>
            </a:r>
            <a:r>
              <a:rPr kumimoji="1" lang="zh-CN" altLang="en-US"/>
              <a:t> </a:t>
            </a:r>
          </a:p>
          <a:p>
            <a:r>
              <a:rPr kumimoji="1" lang="zh-CN" altLang="en-US"/>
              <a:t>公式的类型：重言式、矛盾式、可满足式。</a:t>
            </a:r>
          </a:p>
          <a:p>
            <a:r>
              <a:rPr lang="zh-CN" altLang="en-US"/>
              <a:t>等值式与等值演算。</a:t>
            </a:r>
          </a:p>
          <a:p>
            <a:r>
              <a:rPr lang="zh-CN" altLang="en-US"/>
              <a:t>基本的等值式，其中含：双重否定律、幂等律、交换律、结合律、分配律、德</a:t>
            </a:r>
            <a:r>
              <a:rPr lang="en-US" altLang="zh-CN"/>
              <a:t>·</a:t>
            </a:r>
            <a:r>
              <a:rPr lang="zh-CN" altLang="en-US"/>
              <a:t>摩根律、吸收律、零律、同一律、排中律、矛盾律、蕴含等值式、等价等值式、假言易位、等价否定等值式、归谬论。</a:t>
            </a:r>
          </a:p>
          <a:p>
            <a:r>
              <a:rPr lang="zh-CN" altLang="en-US"/>
              <a:t>与范式有关的概念：简单合取式、简单析取式、析取范式、合取范式、极小项、极大项、主析取范式、主合取范式。</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zh-CN" altLang="en-US" b="1"/>
              <a:t>求给定公式范式的步骤</a:t>
            </a:r>
          </a:p>
        </p:txBody>
      </p:sp>
      <p:sp>
        <p:nvSpPr>
          <p:cNvPr id="283651" name="Rectangle 3"/>
          <p:cNvSpPr>
            <a:spLocks noGrp="1" noChangeArrowheads="1"/>
          </p:cNvSpPr>
          <p:nvPr>
            <p:ph type="body" idx="1"/>
          </p:nvPr>
        </p:nvSpPr>
        <p:spPr>
          <a:xfrm>
            <a:off x="323850" y="1143000"/>
            <a:ext cx="8362950" cy="5257800"/>
          </a:xfrm>
        </p:spPr>
        <p:txBody>
          <a:bodyPr/>
          <a:lstStyle/>
          <a:p>
            <a:pPr>
              <a:buFont typeface="Wingdings" pitchFamily="2" charset="2"/>
              <a:buNone/>
            </a:pPr>
            <a:r>
              <a:rPr lang="en-US" altLang="zh-CN"/>
              <a:t>(1)</a:t>
            </a:r>
            <a:r>
              <a:rPr lang="zh-CN" altLang="en-US"/>
              <a:t>消去联结词→、</a:t>
            </a:r>
            <a:r>
              <a:rPr lang="zh-CN" altLang="en-US">
                <a:sym typeface="Symbol" pitchFamily="18" charset="2"/>
              </a:rPr>
              <a:t></a:t>
            </a:r>
            <a:r>
              <a:rPr lang="en-US" altLang="zh-CN">
                <a:sym typeface="Symbol" pitchFamily="18" charset="2"/>
              </a:rPr>
              <a:t>(</a:t>
            </a:r>
            <a:r>
              <a:rPr lang="zh-CN" altLang="en-US">
                <a:sym typeface="Symbol" pitchFamily="18" charset="2"/>
              </a:rPr>
              <a:t>若存在</a:t>
            </a:r>
            <a:r>
              <a:rPr lang="en-US" altLang="zh-CN">
                <a:sym typeface="Symbol" pitchFamily="18" charset="2"/>
              </a:rPr>
              <a:t>)</a:t>
            </a:r>
            <a:r>
              <a:rPr lang="zh-CN" altLang="en-US"/>
              <a:t>。</a:t>
            </a:r>
            <a:br>
              <a:rPr lang="zh-CN" altLang="en-US"/>
            </a:br>
            <a:r>
              <a:rPr lang="en-US" altLang="zh-CN">
                <a:sym typeface="Symbol" pitchFamily="18" charset="2"/>
              </a:rPr>
              <a:t>A→B  ┐A∨B</a:t>
            </a:r>
            <a:br>
              <a:rPr lang="en-US" altLang="zh-CN">
                <a:sym typeface="Symbol" pitchFamily="18" charset="2"/>
              </a:rPr>
            </a:br>
            <a:r>
              <a:rPr lang="en-US" altLang="zh-CN">
                <a:sym typeface="Symbol" pitchFamily="18" charset="2"/>
              </a:rPr>
              <a:t>AB  (┐A∨B)∧(A∨┐B)</a:t>
            </a:r>
            <a:endParaRPr lang="en-US" altLang="zh-CN"/>
          </a:p>
          <a:p>
            <a:pPr>
              <a:buFont typeface="Wingdings" pitchFamily="2" charset="2"/>
              <a:buNone/>
            </a:pPr>
            <a:r>
              <a:rPr lang="en-US" altLang="zh-CN"/>
              <a:t>(2)</a:t>
            </a:r>
            <a:r>
              <a:rPr lang="zh-CN" altLang="en-US"/>
              <a:t>否定号的消去</a:t>
            </a:r>
            <a:r>
              <a:rPr lang="en-US" altLang="zh-CN"/>
              <a:t>(</a:t>
            </a:r>
            <a:r>
              <a:rPr lang="zh-CN" altLang="en-US"/>
              <a:t>利用双重否定律</a:t>
            </a:r>
            <a:r>
              <a:rPr lang="en-US" altLang="zh-CN"/>
              <a:t>)</a:t>
            </a:r>
            <a:r>
              <a:rPr lang="zh-CN" altLang="en-US"/>
              <a:t>或内移</a:t>
            </a:r>
            <a:r>
              <a:rPr lang="en-US" altLang="zh-CN"/>
              <a:t>(</a:t>
            </a:r>
            <a:r>
              <a:rPr lang="zh-CN" altLang="en-US"/>
              <a:t>利用德摩根律</a:t>
            </a:r>
            <a:r>
              <a:rPr lang="en-US" altLang="zh-CN"/>
              <a:t>)</a:t>
            </a:r>
            <a:r>
              <a:rPr lang="zh-CN" altLang="en-US"/>
              <a:t>。</a:t>
            </a:r>
            <a:br>
              <a:rPr lang="zh-CN" altLang="en-US"/>
            </a:br>
            <a:r>
              <a:rPr lang="zh-CN" altLang="en-US">
                <a:sym typeface="Symbol" pitchFamily="18" charset="2"/>
              </a:rPr>
              <a:t>┐┐</a:t>
            </a:r>
            <a:r>
              <a:rPr lang="en-US" altLang="zh-CN">
                <a:sym typeface="Symbol" pitchFamily="18" charset="2"/>
              </a:rPr>
              <a:t>A  A</a:t>
            </a:r>
            <a:br>
              <a:rPr lang="en-US" altLang="zh-CN">
                <a:sym typeface="Symbol" pitchFamily="18" charset="2"/>
              </a:rPr>
            </a:br>
            <a:r>
              <a:rPr lang="en-US" altLang="zh-CN">
                <a:sym typeface="Symbol" pitchFamily="18" charset="2"/>
              </a:rPr>
              <a:t>┐(A∧B)  ┐A∨┐B</a:t>
            </a:r>
            <a:br>
              <a:rPr lang="en-US" altLang="zh-CN">
                <a:sym typeface="Symbol" pitchFamily="18" charset="2"/>
              </a:rPr>
            </a:br>
            <a:r>
              <a:rPr lang="en-US" altLang="zh-CN">
                <a:sym typeface="Symbol" pitchFamily="18" charset="2"/>
              </a:rPr>
              <a:t>┐(A∨B)  ┐A∧┐B</a:t>
            </a:r>
            <a:endParaRPr lang="en-US" altLang="zh-CN"/>
          </a:p>
          <a:p>
            <a:pPr>
              <a:buFont typeface="Wingdings" pitchFamily="2" charset="2"/>
              <a:buNone/>
            </a:pPr>
            <a:r>
              <a:rPr lang="en-US" altLang="zh-CN"/>
              <a:t>(3)</a:t>
            </a:r>
            <a:r>
              <a:rPr lang="zh-CN" altLang="en-US"/>
              <a:t>利用分配律：利用∧对∨的分配律求析取范式，</a:t>
            </a:r>
            <a:br>
              <a:rPr lang="zh-CN" altLang="en-US"/>
            </a:br>
            <a:r>
              <a:rPr lang="zh-CN" altLang="en-US"/>
              <a:t>		 	 ∨对∧的分配律求合取范式。</a:t>
            </a:r>
            <a:br>
              <a:rPr lang="zh-CN" altLang="en-US"/>
            </a:br>
            <a:r>
              <a:rPr lang="en-US" altLang="zh-CN">
                <a:sym typeface="Symbol" pitchFamily="18" charset="2"/>
              </a:rPr>
              <a:t>A∧(B∨C)  (A∧B)∨(A∧C)</a:t>
            </a:r>
            <a:br>
              <a:rPr lang="en-US" altLang="zh-CN">
                <a:sym typeface="Symbol" pitchFamily="18" charset="2"/>
              </a:rPr>
            </a:br>
            <a:r>
              <a:rPr lang="en-US" altLang="zh-CN">
                <a:sym typeface="Symbol" pitchFamily="18" charset="2"/>
              </a:rPr>
              <a:t>A∨(B∧C)  (A∨B)∧(A∨C)</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a:t>求公式</a:t>
            </a:r>
            <a:r>
              <a:rPr lang="en-US" altLang="zh-CN"/>
              <a:t>A</a:t>
            </a:r>
            <a:r>
              <a:rPr lang="zh-CN" altLang="en-US"/>
              <a:t>的主析取范式的方法与步骤</a:t>
            </a:r>
          </a:p>
        </p:txBody>
      </p:sp>
      <p:sp>
        <p:nvSpPr>
          <p:cNvPr id="276483" name="Rectangle 3"/>
          <p:cNvSpPr>
            <a:spLocks noGrp="1" noChangeArrowheads="1"/>
          </p:cNvSpPr>
          <p:nvPr>
            <p:ph type="body" idx="1"/>
          </p:nvPr>
        </p:nvSpPr>
        <p:spPr>
          <a:xfrm>
            <a:off x="395288" y="1143000"/>
            <a:ext cx="8291512" cy="5257800"/>
          </a:xfrm>
        </p:spPr>
        <p:txBody>
          <a:bodyPr/>
          <a:lstStyle/>
          <a:p>
            <a:pPr>
              <a:buFont typeface="Wingdings" pitchFamily="2" charset="2"/>
              <a:buNone/>
            </a:pPr>
            <a:r>
              <a:rPr lang="zh-CN" altLang="en-US">
                <a:solidFill>
                  <a:srgbClr val="0000FF"/>
                </a:solidFill>
              </a:rPr>
              <a:t>方法一、等值演算法</a:t>
            </a:r>
          </a:p>
          <a:p>
            <a:pPr>
              <a:buFont typeface="Wingdings" pitchFamily="2" charset="2"/>
              <a:buNone/>
            </a:pPr>
            <a:r>
              <a:rPr lang="en-US" altLang="zh-CN"/>
              <a:t>(1)</a:t>
            </a:r>
            <a:r>
              <a:rPr lang="zh-CN" altLang="en-US"/>
              <a:t>化归为析取范式。 </a:t>
            </a:r>
          </a:p>
          <a:p>
            <a:pPr>
              <a:buFont typeface="Wingdings" pitchFamily="2" charset="2"/>
              <a:buNone/>
            </a:pPr>
            <a:r>
              <a:rPr lang="en-US" altLang="zh-CN"/>
              <a:t>(2)</a:t>
            </a:r>
            <a:r>
              <a:rPr lang="zh-CN" altLang="en-US"/>
              <a:t>除去析取范式中所有永假的析取项。</a:t>
            </a:r>
          </a:p>
          <a:p>
            <a:pPr>
              <a:buFont typeface="Wingdings" pitchFamily="2" charset="2"/>
              <a:buNone/>
            </a:pPr>
            <a:r>
              <a:rPr lang="en-US" altLang="zh-CN"/>
              <a:t>(3)</a:t>
            </a:r>
            <a:r>
              <a:rPr lang="zh-CN" altLang="en-US"/>
              <a:t>将析取式中重复出现的合取项和相同的变元合并。</a:t>
            </a:r>
          </a:p>
          <a:p>
            <a:pPr>
              <a:buFont typeface="Wingdings" pitchFamily="2" charset="2"/>
              <a:buNone/>
            </a:pPr>
            <a:r>
              <a:rPr lang="en-US" altLang="zh-CN"/>
              <a:t>(4)</a:t>
            </a:r>
            <a:r>
              <a:rPr lang="zh-CN" altLang="en-US"/>
              <a:t>对合取项补入没有出现的命题变元，即添加如</a:t>
            </a:r>
            <a:r>
              <a:rPr lang="en-US" altLang="zh-CN"/>
              <a:t>(</a:t>
            </a:r>
            <a:r>
              <a:rPr lang="en-US" altLang="zh-CN" i="1"/>
              <a:t>p</a:t>
            </a:r>
            <a:r>
              <a:rPr lang="en-US" altLang="zh-CN"/>
              <a:t>∨┐</a:t>
            </a:r>
            <a:r>
              <a:rPr lang="en-US" altLang="zh-CN" i="1"/>
              <a:t>p</a:t>
            </a:r>
            <a:r>
              <a:rPr lang="en-US" altLang="zh-CN"/>
              <a:t>)</a:t>
            </a:r>
            <a:r>
              <a:rPr lang="zh-CN" altLang="en-US"/>
              <a:t>式，然后应用分配律展开公式。</a:t>
            </a:r>
          </a:p>
          <a:p>
            <a:pPr>
              <a:buFont typeface="Wingdings" pitchFamily="2" charset="2"/>
              <a:buNone/>
            </a:pPr>
            <a:r>
              <a:rPr lang="zh-CN" altLang="en-US">
                <a:solidFill>
                  <a:srgbClr val="0000FF"/>
                </a:solidFill>
              </a:rPr>
              <a:t>方法二、真值表法</a:t>
            </a:r>
          </a:p>
          <a:p>
            <a:pPr>
              <a:buFont typeface="Wingdings" pitchFamily="2" charset="2"/>
              <a:buNone/>
            </a:pPr>
            <a:r>
              <a:rPr lang="en-US" altLang="zh-CN"/>
              <a:t>(1)</a:t>
            </a:r>
            <a:r>
              <a:rPr lang="zh-CN" altLang="en-US"/>
              <a:t>写出 </a:t>
            </a:r>
            <a:r>
              <a:rPr lang="en-US" altLang="zh-CN"/>
              <a:t>A </a:t>
            </a:r>
            <a:r>
              <a:rPr lang="zh-CN" altLang="en-US"/>
              <a:t>的真值表。</a:t>
            </a:r>
          </a:p>
          <a:p>
            <a:pPr>
              <a:buFont typeface="Wingdings" pitchFamily="2" charset="2"/>
              <a:buNone/>
            </a:pPr>
            <a:r>
              <a:rPr lang="en-US" altLang="zh-CN"/>
              <a:t>(2)</a:t>
            </a:r>
            <a:r>
              <a:rPr lang="zh-CN" altLang="en-US"/>
              <a:t>找出 </a:t>
            </a:r>
            <a:r>
              <a:rPr lang="en-US" altLang="zh-CN"/>
              <a:t>A </a:t>
            </a:r>
            <a:r>
              <a:rPr lang="zh-CN" altLang="en-US"/>
              <a:t>的成真赋值。</a:t>
            </a:r>
          </a:p>
          <a:p>
            <a:pPr>
              <a:buFont typeface="Wingdings" pitchFamily="2" charset="2"/>
              <a:buNone/>
            </a:pPr>
            <a:r>
              <a:rPr lang="en-US" altLang="zh-CN"/>
              <a:t>(3)</a:t>
            </a:r>
            <a:r>
              <a:rPr lang="zh-CN" altLang="en-US"/>
              <a:t>求出每个成真赋值对应的极小项（用名称表示），按角标从小到大顺序析取。</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zh-CN" altLang="en-US"/>
              <a:t>求公式</a:t>
            </a:r>
            <a:r>
              <a:rPr lang="en-US" altLang="zh-CN"/>
              <a:t>A</a:t>
            </a:r>
            <a:r>
              <a:rPr lang="zh-CN" altLang="en-US"/>
              <a:t>的主合取范式的方法与步骤</a:t>
            </a:r>
          </a:p>
        </p:txBody>
      </p:sp>
      <p:sp>
        <p:nvSpPr>
          <p:cNvPr id="277507" name="Rectangle 3"/>
          <p:cNvSpPr>
            <a:spLocks noGrp="1" noChangeArrowheads="1"/>
          </p:cNvSpPr>
          <p:nvPr>
            <p:ph type="body" idx="1"/>
          </p:nvPr>
        </p:nvSpPr>
        <p:spPr>
          <a:xfrm>
            <a:off x="395288" y="1143000"/>
            <a:ext cx="8291512" cy="5257800"/>
          </a:xfrm>
        </p:spPr>
        <p:txBody>
          <a:bodyPr/>
          <a:lstStyle/>
          <a:p>
            <a:pPr>
              <a:buFont typeface="Wingdings" pitchFamily="2" charset="2"/>
              <a:buNone/>
            </a:pPr>
            <a:r>
              <a:rPr lang="zh-CN" altLang="en-US">
                <a:solidFill>
                  <a:srgbClr val="0000FF"/>
                </a:solidFill>
              </a:rPr>
              <a:t>方法一、等值演算法</a:t>
            </a:r>
          </a:p>
          <a:p>
            <a:pPr>
              <a:buFont typeface="Wingdings" pitchFamily="2" charset="2"/>
              <a:buNone/>
            </a:pPr>
            <a:r>
              <a:rPr lang="en-US" altLang="zh-CN"/>
              <a:t>(1)</a:t>
            </a:r>
            <a:r>
              <a:rPr lang="zh-CN" altLang="en-US"/>
              <a:t>化归为合取范式。 </a:t>
            </a:r>
          </a:p>
          <a:p>
            <a:pPr>
              <a:buFont typeface="Wingdings" pitchFamily="2" charset="2"/>
              <a:buNone/>
            </a:pPr>
            <a:r>
              <a:rPr lang="en-US" altLang="zh-CN"/>
              <a:t>(2)</a:t>
            </a:r>
            <a:r>
              <a:rPr lang="zh-CN" altLang="en-US"/>
              <a:t>除去合取范式中所有永真的合取项。</a:t>
            </a:r>
          </a:p>
          <a:p>
            <a:pPr>
              <a:buFont typeface="Wingdings" pitchFamily="2" charset="2"/>
              <a:buNone/>
            </a:pPr>
            <a:r>
              <a:rPr lang="en-US" altLang="zh-CN"/>
              <a:t>(3)</a:t>
            </a:r>
            <a:r>
              <a:rPr lang="zh-CN" altLang="en-US"/>
              <a:t>将合取式中重复出现的析取项和相同的变元合并。</a:t>
            </a:r>
          </a:p>
          <a:p>
            <a:pPr>
              <a:buFont typeface="Wingdings" pitchFamily="2" charset="2"/>
              <a:buNone/>
            </a:pPr>
            <a:r>
              <a:rPr lang="en-US" altLang="zh-CN"/>
              <a:t>(4)</a:t>
            </a:r>
            <a:r>
              <a:rPr lang="zh-CN" altLang="en-US"/>
              <a:t>对析取项补入没有出现的命题变元，即添加如</a:t>
            </a:r>
            <a:r>
              <a:rPr lang="en-US" altLang="zh-CN"/>
              <a:t>(</a:t>
            </a:r>
            <a:r>
              <a:rPr lang="en-US" altLang="zh-CN" i="1"/>
              <a:t>p</a:t>
            </a:r>
            <a:r>
              <a:rPr lang="en-US" altLang="zh-CN"/>
              <a:t>∧┐</a:t>
            </a:r>
            <a:r>
              <a:rPr lang="en-US" altLang="zh-CN" i="1"/>
              <a:t>p</a:t>
            </a:r>
            <a:r>
              <a:rPr lang="en-US" altLang="zh-CN"/>
              <a:t>)</a:t>
            </a:r>
            <a:r>
              <a:rPr lang="zh-CN" altLang="en-US"/>
              <a:t>式，然后应用分配律展开公式。</a:t>
            </a:r>
          </a:p>
          <a:p>
            <a:pPr>
              <a:buFont typeface="Wingdings" pitchFamily="2" charset="2"/>
              <a:buNone/>
            </a:pPr>
            <a:r>
              <a:rPr lang="zh-CN" altLang="en-US">
                <a:solidFill>
                  <a:srgbClr val="0000FF"/>
                </a:solidFill>
              </a:rPr>
              <a:t>方法二、真值表法</a:t>
            </a:r>
          </a:p>
          <a:p>
            <a:pPr>
              <a:buFont typeface="Wingdings" pitchFamily="2" charset="2"/>
              <a:buNone/>
            </a:pPr>
            <a:r>
              <a:rPr lang="en-US" altLang="zh-CN"/>
              <a:t>(1)</a:t>
            </a:r>
            <a:r>
              <a:rPr lang="zh-CN" altLang="en-US"/>
              <a:t>写出 </a:t>
            </a:r>
            <a:r>
              <a:rPr lang="en-US" altLang="zh-CN"/>
              <a:t>A </a:t>
            </a:r>
            <a:r>
              <a:rPr lang="zh-CN" altLang="en-US"/>
              <a:t>的真值表。</a:t>
            </a:r>
          </a:p>
          <a:p>
            <a:pPr>
              <a:buFont typeface="Wingdings" pitchFamily="2" charset="2"/>
              <a:buNone/>
            </a:pPr>
            <a:r>
              <a:rPr lang="en-US" altLang="zh-CN"/>
              <a:t>(2)</a:t>
            </a:r>
            <a:r>
              <a:rPr lang="zh-CN" altLang="en-US"/>
              <a:t>找出 </a:t>
            </a:r>
            <a:r>
              <a:rPr lang="en-US" altLang="zh-CN"/>
              <a:t>A </a:t>
            </a:r>
            <a:r>
              <a:rPr lang="zh-CN" altLang="en-US"/>
              <a:t>的成假赋值。</a:t>
            </a:r>
          </a:p>
          <a:p>
            <a:pPr>
              <a:buFont typeface="Wingdings" pitchFamily="2" charset="2"/>
              <a:buNone/>
            </a:pPr>
            <a:r>
              <a:rPr lang="en-US" altLang="zh-CN"/>
              <a:t>(3)</a:t>
            </a:r>
            <a:r>
              <a:rPr lang="zh-CN" altLang="en-US"/>
              <a:t>求出每个成假赋值对应的极大项（用名称表示），按角标从小到大顺序析取。</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zh-CN" altLang="en-US" sz="2800"/>
              <a:t>数理逻辑－命题逻辑</a:t>
            </a:r>
          </a:p>
        </p:txBody>
      </p:sp>
      <p:sp>
        <p:nvSpPr>
          <p:cNvPr id="278531" name="Rectangle 3"/>
          <p:cNvSpPr>
            <a:spLocks noGrp="1" noChangeArrowheads="1"/>
          </p:cNvSpPr>
          <p:nvPr>
            <p:ph type="body" idx="1"/>
          </p:nvPr>
        </p:nvSpPr>
        <p:spPr>
          <a:xfrm>
            <a:off x="323850" y="1143000"/>
            <a:ext cx="8362950" cy="5526088"/>
          </a:xfrm>
        </p:spPr>
        <p:txBody>
          <a:bodyPr/>
          <a:lstStyle/>
          <a:p>
            <a:pPr>
              <a:lnSpc>
                <a:spcPct val="110000"/>
              </a:lnSpc>
            </a:pPr>
            <a:r>
              <a:rPr lang="zh-CN" altLang="en-US"/>
              <a:t>推理的形式结构</a:t>
            </a:r>
            <a:br>
              <a:rPr lang="zh-CN" altLang="en-US"/>
            </a:br>
            <a:r>
              <a:rPr lang="zh-CN" altLang="en-US">
                <a:sym typeface="Wingdings 2" pitchFamily="18" charset="2"/>
              </a:rPr>
              <a:t></a:t>
            </a:r>
            <a:r>
              <a:rPr lang="zh-CN" altLang="en-US"/>
              <a:t>推理的前提</a:t>
            </a:r>
            <a:br>
              <a:rPr lang="zh-CN" altLang="en-US"/>
            </a:br>
            <a:r>
              <a:rPr lang="zh-CN" altLang="en-US">
                <a:sym typeface="Wingdings 2" pitchFamily="18" charset="2"/>
              </a:rPr>
              <a:t></a:t>
            </a:r>
            <a:r>
              <a:rPr lang="zh-CN" altLang="en-US"/>
              <a:t>推理的结论</a:t>
            </a:r>
            <a:br>
              <a:rPr lang="zh-CN" altLang="en-US"/>
            </a:br>
            <a:r>
              <a:rPr lang="zh-CN" altLang="en-US">
                <a:sym typeface="Wingdings 2" pitchFamily="18" charset="2"/>
              </a:rPr>
              <a:t></a:t>
            </a:r>
            <a:r>
              <a:rPr lang="zh-CN" altLang="en-US"/>
              <a:t>推理正确</a:t>
            </a:r>
          </a:p>
          <a:p>
            <a:pPr>
              <a:lnSpc>
                <a:spcPct val="110000"/>
              </a:lnSpc>
            </a:pPr>
            <a:r>
              <a:rPr lang="zh-CN" altLang="en-US"/>
              <a:t>判断推理是否正确的方法</a:t>
            </a:r>
            <a:br>
              <a:rPr lang="zh-CN" altLang="en-US"/>
            </a:br>
            <a:r>
              <a:rPr lang="zh-CN" altLang="en-US">
                <a:sym typeface="Wingdings 2" pitchFamily="18" charset="2"/>
              </a:rPr>
              <a:t></a:t>
            </a:r>
            <a:r>
              <a:rPr lang="zh-CN" altLang="en-US"/>
              <a:t>真值表法</a:t>
            </a:r>
            <a:br>
              <a:rPr lang="zh-CN" altLang="en-US"/>
            </a:br>
            <a:r>
              <a:rPr lang="zh-CN" altLang="en-US">
                <a:sym typeface="Wingdings 2" pitchFamily="18" charset="2"/>
              </a:rPr>
              <a:t></a:t>
            </a:r>
            <a:r>
              <a:rPr lang="zh-CN" altLang="en-US"/>
              <a:t>等值演算法</a:t>
            </a:r>
            <a:br>
              <a:rPr lang="zh-CN" altLang="en-US"/>
            </a:br>
            <a:r>
              <a:rPr lang="zh-CN" altLang="en-US">
                <a:sym typeface="Wingdings 2" pitchFamily="18" charset="2"/>
              </a:rPr>
              <a:t></a:t>
            </a:r>
            <a:r>
              <a:rPr lang="zh-CN" altLang="en-US"/>
              <a:t>主析取范式法   </a:t>
            </a:r>
          </a:p>
          <a:p>
            <a:pPr>
              <a:lnSpc>
                <a:spcPct val="110000"/>
              </a:lnSpc>
            </a:pPr>
            <a:r>
              <a:rPr lang="zh-CN" altLang="en-US"/>
              <a:t>对于正确的推理，在自然推理系统</a:t>
            </a:r>
            <a:r>
              <a:rPr lang="en-US" altLang="zh-CN"/>
              <a:t>P</a:t>
            </a:r>
            <a:r>
              <a:rPr lang="zh-CN" altLang="en-US"/>
              <a:t>中构造证明 </a:t>
            </a:r>
            <a:br>
              <a:rPr lang="zh-CN" altLang="en-US"/>
            </a:br>
            <a:r>
              <a:rPr lang="zh-CN" altLang="en-US">
                <a:sym typeface="Wingdings 2" pitchFamily="18" charset="2"/>
              </a:rPr>
              <a:t></a:t>
            </a:r>
            <a:r>
              <a:rPr lang="zh-CN" altLang="en-US"/>
              <a:t>自然推理系统</a:t>
            </a:r>
            <a:r>
              <a:rPr lang="en-US" altLang="zh-CN"/>
              <a:t>P</a:t>
            </a:r>
            <a:r>
              <a:rPr lang="zh-CN" altLang="en-US"/>
              <a:t>的定义</a:t>
            </a:r>
            <a:br>
              <a:rPr lang="zh-CN" altLang="en-US"/>
            </a:br>
            <a:r>
              <a:rPr lang="zh-CN" altLang="en-US">
                <a:sym typeface="Wingdings 2" pitchFamily="18" charset="2"/>
              </a:rPr>
              <a:t></a:t>
            </a:r>
            <a:r>
              <a:rPr lang="zh-CN" altLang="en-US"/>
              <a:t>自然推理系统</a:t>
            </a:r>
            <a:r>
              <a:rPr lang="en-US" altLang="zh-CN"/>
              <a:t>P</a:t>
            </a:r>
            <a:r>
              <a:rPr lang="zh-CN" altLang="en-US"/>
              <a:t>的推理规则</a:t>
            </a:r>
            <a:br>
              <a:rPr lang="zh-CN" altLang="en-US"/>
            </a:br>
            <a:r>
              <a:rPr lang="zh-CN" altLang="en-US">
                <a:sym typeface="Wingdings 2" pitchFamily="18" charset="2"/>
              </a:rPr>
              <a:t></a:t>
            </a:r>
            <a:r>
              <a:rPr lang="zh-CN" altLang="en-US"/>
              <a:t>附加前提证明法</a:t>
            </a:r>
            <a:br>
              <a:rPr lang="zh-CN" altLang="en-US"/>
            </a:br>
            <a:r>
              <a:rPr lang="zh-CN" altLang="en-US">
                <a:sym typeface="Wingdings 2" pitchFamily="18" charset="2"/>
              </a:rPr>
              <a:t></a:t>
            </a:r>
            <a:r>
              <a:rPr lang="zh-CN" altLang="en-US"/>
              <a:t>归谬法</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alpha val="70000"/>
          </a:schemeClr>
        </a:solidFill>
        <a:ln w="12700" cap="sq"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0"/>
          </a:spcBef>
          <a:spcAft>
            <a:spcPct val="0"/>
          </a:spcAft>
          <a:buClr>
            <a:srgbClr val="0000FF"/>
          </a:buClr>
          <a:buSzTx/>
          <a:buFont typeface="Wingdings" pitchFamily="2" charset="2"/>
          <a:buNone/>
          <a:tabLst/>
          <a:defRPr kumimoji="0" lang="zh-CN" altLang="en-US" sz="2400" b="1" i="1"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tx1">
            <a:alpha val="70000"/>
          </a:schemeClr>
        </a:solidFill>
        <a:ln w="12700" cap="sq"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0"/>
          </a:spcBef>
          <a:spcAft>
            <a:spcPct val="0"/>
          </a:spcAft>
          <a:buClr>
            <a:srgbClr val="0000FF"/>
          </a:buClr>
          <a:buSzTx/>
          <a:buFont typeface="Wingdings" pitchFamily="2" charset="2"/>
          <a:buNone/>
          <a:tabLst/>
          <a:defRPr kumimoji="0" lang="zh-CN" altLang="en-US" sz="2400" b="1" i="1"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2320</TotalTime>
  <Words>2034</Words>
  <Application>Microsoft PowerPoint</Application>
  <PresentationFormat>全屏显示(4:3)</PresentationFormat>
  <Paragraphs>328</Paragraphs>
  <Slides>33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Arial</vt:lpstr>
      <vt:lpstr>宋体</vt:lpstr>
      <vt:lpstr>黑体</vt:lpstr>
      <vt:lpstr>Times New Roman</vt:lpstr>
      <vt:lpstr>Wingdings</vt:lpstr>
      <vt:lpstr>Tahoma</vt:lpstr>
      <vt:lpstr>隶书</vt:lpstr>
      <vt:lpstr>Symbol</vt:lpstr>
      <vt:lpstr>Wingdings 2</vt:lpstr>
      <vt:lpstr>默认设计模板</vt:lpstr>
      <vt:lpstr>Microsoft Clip Gallery</vt:lpstr>
      <vt:lpstr>幻灯片 1</vt:lpstr>
      <vt:lpstr>离散数学</vt:lpstr>
      <vt:lpstr>离散数学的应用举例</vt:lpstr>
      <vt:lpstr>离散数学的学习要领</vt:lpstr>
      <vt:lpstr>数理逻辑－命题逻辑</vt:lpstr>
      <vt:lpstr>求给定公式范式的步骤</vt:lpstr>
      <vt:lpstr>求公式A的主析取范式的方法与步骤</vt:lpstr>
      <vt:lpstr>求公式A的主合取范式的方法与步骤</vt:lpstr>
      <vt:lpstr>数理逻辑－命题逻辑</vt:lpstr>
      <vt:lpstr>数理逻辑－ 一阶逻辑</vt:lpstr>
      <vt:lpstr>数理逻辑－一阶逻辑</vt:lpstr>
      <vt:lpstr>集合论－集合代数</vt:lpstr>
      <vt:lpstr>集合恒等式的证明方法</vt:lpstr>
      <vt:lpstr>逻辑演算法的格式</vt:lpstr>
      <vt:lpstr>集合演算法的格式</vt:lpstr>
      <vt:lpstr>集合论－二元关系</vt:lpstr>
      <vt:lpstr>关系性质的特点</vt:lpstr>
      <vt:lpstr>关系性质的证明</vt:lpstr>
      <vt:lpstr>集合论－函数</vt:lpstr>
      <vt:lpstr>单射和满射的证明方法</vt:lpstr>
      <vt:lpstr>集合论－基数</vt:lpstr>
      <vt:lpstr>代数结构-代数系统</vt:lpstr>
      <vt:lpstr>代数结构的知识体系</vt:lpstr>
      <vt:lpstr>群与半群</vt:lpstr>
      <vt:lpstr>代数结构-环</vt:lpstr>
      <vt:lpstr>代数结构-格与布尔代数</vt:lpstr>
      <vt:lpstr>代数结构-格与布尔代数</vt:lpstr>
      <vt:lpstr>代数结构-格与布尔代数</vt:lpstr>
      <vt:lpstr>图论－解决实际问题</vt:lpstr>
      <vt:lpstr>图论－基本概念</vt:lpstr>
      <vt:lpstr>欧拉图和哈密顿图</vt:lpstr>
      <vt:lpstr>图论－树</vt:lpstr>
      <vt:lpstr>平面图和着色</vt:lpstr>
    </vt:vector>
  </TitlesOfParts>
  <Company>HEU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朴秀峰</dc:creator>
  <cp:lastModifiedBy>Windows</cp:lastModifiedBy>
  <cp:revision>334</cp:revision>
  <dcterms:created xsi:type="dcterms:W3CDTF">2004-11-26T05:12:32Z</dcterms:created>
  <dcterms:modified xsi:type="dcterms:W3CDTF">2015-11-02T01:50:00Z</dcterms:modified>
</cp:coreProperties>
</file>