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18"/>
  </p:notesMasterIdLst>
  <p:handoutMasterIdLst>
    <p:handoutMasterId r:id="rId19"/>
  </p:handoutMasterIdLst>
  <p:sldIdLst>
    <p:sldId id="323" r:id="rId2"/>
    <p:sldId id="355" r:id="rId3"/>
    <p:sldId id="331" r:id="rId4"/>
    <p:sldId id="382" r:id="rId5"/>
    <p:sldId id="381" r:id="rId6"/>
    <p:sldId id="384" r:id="rId7"/>
    <p:sldId id="405" r:id="rId8"/>
    <p:sldId id="385" r:id="rId9"/>
    <p:sldId id="386" r:id="rId10"/>
    <p:sldId id="406" r:id="rId11"/>
    <p:sldId id="407" r:id="rId12"/>
    <p:sldId id="419" r:id="rId13"/>
    <p:sldId id="420" r:id="rId14"/>
    <p:sldId id="421" r:id="rId15"/>
    <p:sldId id="422" r:id="rId16"/>
    <p:sldId id="418" r:id="rId17"/>
  </p:sldIdLst>
  <p:sldSz cx="9144000" cy="6858000" type="screen4x3"/>
  <p:notesSz cx="6648450" cy="97821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rgbClr val="009999"/>
        </a:solidFill>
        <a:latin typeface="Times New Roman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rgbClr val="009999"/>
        </a:solidFill>
        <a:latin typeface="Times New Roman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rgbClr val="009999"/>
        </a:solidFill>
        <a:latin typeface="Times New Roman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rgbClr val="009999"/>
        </a:solidFill>
        <a:latin typeface="Times New Roman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rgbClr val="009999"/>
        </a:solidFill>
        <a:latin typeface="Times New Roman" charset="0"/>
        <a:ea typeface="宋体" charset="-122"/>
        <a:cs typeface="+mn-cs"/>
      </a:defRPr>
    </a:lvl5pPr>
    <a:lvl6pPr marL="2286000" algn="l" defTabSz="914400" rtl="0" eaLnBrk="1" latinLnBrk="0" hangingPunct="1">
      <a:defRPr kumimoji="1" kern="1200">
        <a:solidFill>
          <a:srgbClr val="009999"/>
        </a:solidFill>
        <a:latin typeface="Times New Roman" charset="0"/>
        <a:ea typeface="宋体" charset="-122"/>
        <a:cs typeface="+mn-cs"/>
      </a:defRPr>
    </a:lvl6pPr>
    <a:lvl7pPr marL="2743200" algn="l" defTabSz="914400" rtl="0" eaLnBrk="1" latinLnBrk="0" hangingPunct="1">
      <a:defRPr kumimoji="1" kern="1200">
        <a:solidFill>
          <a:srgbClr val="009999"/>
        </a:solidFill>
        <a:latin typeface="Times New Roman" charset="0"/>
        <a:ea typeface="宋体" charset="-122"/>
        <a:cs typeface="+mn-cs"/>
      </a:defRPr>
    </a:lvl7pPr>
    <a:lvl8pPr marL="3200400" algn="l" defTabSz="914400" rtl="0" eaLnBrk="1" latinLnBrk="0" hangingPunct="1">
      <a:defRPr kumimoji="1" kern="1200">
        <a:solidFill>
          <a:srgbClr val="009999"/>
        </a:solidFill>
        <a:latin typeface="Times New Roman" charset="0"/>
        <a:ea typeface="宋体" charset="-122"/>
        <a:cs typeface="+mn-cs"/>
      </a:defRPr>
    </a:lvl8pPr>
    <a:lvl9pPr marL="3657600" algn="l" defTabSz="914400" rtl="0" eaLnBrk="1" latinLnBrk="0" hangingPunct="1">
      <a:defRPr kumimoji="1" kern="1200">
        <a:solidFill>
          <a:srgbClr val="009999"/>
        </a:solidFill>
        <a:latin typeface="Times New Roman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0066"/>
    <a:srgbClr val="3366CC"/>
    <a:srgbClr val="FF3300"/>
    <a:srgbClr val="003399"/>
    <a:srgbClr val="336699"/>
    <a:srgbClr val="008080"/>
    <a:srgbClr val="FFDC4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7"/>
    <p:restoredTop sz="94617"/>
  </p:normalViewPr>
  <p:slideViewPr>
    <p:cSldViewPr>
      <p:cViewPr>
        <p:scale>
          <a:sx n="110" d="100"/>
          <a:sy n="110" d="100"/>
        </p:scale>
        <p:origin x="1544" y="-7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7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Relationship Id="rId2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831" tIns="44915" rIns="89831" bIns="44915" numCol="1" anchor="t" anchorCtr="0" compatLnSpc="1">
            <a:prstTxWarp prst="textNoShape">
              <a:avLst/>
            </a:prstTxWarp>
          </a:bodyPr>
          <a:lstStyle>
            <a:lvl1pPr algn="l" defTabSz="898525"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831" tIns="44915" rIns="89831" bIns="44915" numCol="1" anchor="t" anchorCtr="0" compatLnSpc="1">
            <a:prstTxWarp prst="textNoShape">
              <a:avLst/>
            </a:prstTxWarp>
          </a:bodyPr>
          <a:lstStyle>
            <a:lvl1pPr algn="r" defTabSz="898525"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831" tIns="44915" rIns="89831" bIns="44915" numCol="1" anchor="b" anchorCtr="0" compatLnSpc="1">
            <a:prstTxWarp prst="textNoShape">
              <a:avLst/>
            </a:prstTxWarp>
          </a:bodyPr>
          <a:lstStyle>
            <a:lvl1pPr algn="l" defTabSz="898525"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831" tIns="44915" rIns="89831" bIns="44915" numCol="1" anchor="b" anchorCtr="0" compatLnSpc="1">
            <a:prstTxWarp prst="textNoShape">
              <a:avLst/>
            </a:prstTxWarp>
          </a:bodyPr>
          <a:lstStyle>
            <a:lvl1pPr algn="r" defTabSz="898525"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  <a:ea typeface="宋体" charset="0"/>
              </a:defRPr>
            </a:lvl1pPr>
          </a:lstStyle>
          <a:p>
            <a:pPr>
              <a:defRPr/>
            </a:pPr>
            <a:fld id="{570BCD0E-E564-2F43-94CC-4564818ABC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6191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831" tIns="44915" rIns="89831" bIns="44915" numCol="1" anchor="t" anchorCtr="0" compatLnSpc="1">
            <a:prstTxWarp prst="textNoShape">
              <a:avLst/>
            </a:prstTxWarp>
          </a:bodyPr>
          <a:lstStyle>
            <a:lvl1pPr algn="l" defTabSz="898525"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831" tIns="44915" rIns="89831" bIns="44915" numCol="1" anchor="t" anchorCtr="0" compatLnSpc="1">
            <a:prstTxWarp prst="textNoShape">
              <a:avLst/>
            </a:prstTxWarp>
          </a:bodyPr>
          <a:lstStyle>
            <a:lvl1pPr algn="r" defTabSz="898525"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91088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46613"/>
            <a:ext cx="4876800" cy="440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831" tIns="44915" rIns="89831" bIns="449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831" tIns="44915" rIns="89831" bIns="44915" numCol="1" anchor="b" anchorCtr="0" compatLnSpc="1">
            <a:prstTxWarp prst="textNoShape">
              <a:avLst/>
            </a:prstTxWarp>
          </a:bodyPr>
          <a:lstStyle>
            <a:lvl1pPr algn="l" defTabSz="898525"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831" tIns="44915" rIns="89831" bIns="44915" numCol="1" anchor="b" anchorCtr="0" compatLnSpc="1">
            <a:prstTxWarp prst="textNoShape">
              <a:avLst/>
            </a:prstTxWarp>
          </a:bodyPr>
          <a:lstStyle>
            <a:lvl1pPr algn="r" defTabSz="898525"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  <a:ea typeface="宋体" charset="0"/>
              </a:defRPr>
            </a:lvl1pPr>
          </a:lstStyle>
          <a:p>
            <a:pPr>
              <a:defRPr/>
            </a:pPr>
            <a:fld id="{D01D04E0-A99C-9D4E-A230-9243AEED9D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5932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8525">
              <a:defRPr kumimoji="1">
                <a:solidFill>
                  <a:srgbClr val="009999"/>
                </a:solidFill>
                <a:latin typeface="Times New Roman" charset="0"/>
                <a:ea typeface="宋体" charset="-122"/>
              </a:defRPr>
            </a:lvl1pPr>
            <a:lvl2pPr marL="742950" indent="-285750" defTabSz="898525">
              <a:defRPr kumimoji="1">
                <a:solidFill>
                  <a:srgbClr val="009999"/>
                </a:solidFill>
                <a:latin typeface="Times New Roman" charset="0"/>
                <a:ea typeface="宋体" charset="-122"/>
              </a:defRPr>
            </a:lvl2pPr>
            <a:lvl3pPr marL="1143000" indent="-228600" defTabSz="898525">
              <a:defRPr kumimoji="1">
                <a:solidFill>
                  <a:srgbClr val="009999"/>
                </a:solidFill>
                <a:latin typeface="Times New Roman" charset="0"/>
                <a:ea typeface="宋体" charset="-122"/>
              </a:defRPr>
            </a:lvl3pPr>
            <a:lvl4pPr marL="1600200" indent="-228600" defTabSz="898525">
              <a:defRPr kumimoji="1">
                <a:solidFill>
                  <a:srgbClr val="009999"/>
                </a:solidFill>
                <a:latin typeface="Times New Roman" charset="0"/>
                <a:ea typeface="宋体" charset="-122"/>
              </a:defRPr>
            </a:lvl4pPr>
            <a:lvl5pPr marL="2057400" indent="-228600" defTabSz="898525">
              <a:defRPr kumimoji="1">
                <a:solidFill>
                  <a:srgbClr val="009999"/>
                </a:solidFill>
                <a:latin typeface="Times New Roman" charset="0"/>
                <a:ea typeface="宋体" charset="-122"/>
              </a:defRPr>
            </a:lvl5pPr>
            <a:lvl6pPr marL="25146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9999"/>
                </a:solidFill>
                <a:latin typeface="Times New Roman" charset="0"/>
                <a:ea typeface="宋体" charset="-122"/>
              </a:defRPr>
            </a:lvl6pPr>
            <a:lvl7pPr marL="29718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9999"/>
                </a:solidFill>
                <a:latin typeface="Times New Roman" charset="0"/>
                <a:ea typeface="宋体" charset="-122"/>
              </a:defRPr>
            </a:lvl7pPr>
            <a:lvl8pPr marL="34290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9999"/>
                </a:solidFill>
                <a:latin typeface="Times New Roman" charset="0"/>
                <a:ea typeface="宋体" charset="-122"/>
              </a:defRPr>
            </a:lvl8pPr>
            <a:lvl9pPr marL="38862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9999"/>
                </a:solidFill>
                <a:latin typeface="Times New Roman" charset="0"/>
                <a:ea typeface="宋体" charset="-122"/>
              </a:defRPr>
            </a:lvl9pPr>
          </a:lstStyle>
          <a:p>
            <a:fld id="{8F54BA2B-A59F-AE41-80E4-7238406FF04E}" type="slidenum">
              <a:rPr kumimoji="0" lang="zh-CN" altLang="en-US">
                <a:solidFill>
                  <a:schemeClr val="tx1"/>
                </a:solidFill>
              </a:rPr>
              <a:pPr/>
              <a:t>1</a:t>
            </a:fld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5168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8525">
              <a:defRPr kumimoji="1">
                <a:solidFill>
                  <a:srgbClr val="009999"/>
                </a:solidFill>
                <a:latin typeface="Times New Roman" charset="0"/>
                <a:ea typeface="宋体" charset="-122"/>
              </a:defRPr>
            </a:lvl1pPr>
            <a:lvl2pPr marL="742950" indent="-285750" defTabSz="898525">
              <a:defRPr kumimoji="1">
                <a:solidFill>
                  <a:srgbClr val="009999"/>
                </a:solidFill>
                <a:latin typeface="Times New Roman" charset="0"/>
                <a:ea typeface="宋体" charset="-122"/>
              </a:defRPr>
            </a:lvl2pPr>
            <a:lvl3pPr marL="1143000" indent="-228600" defTabSz="898525">
              <a:defRPr kumimoji="1">
                <a:solidFill>
                  <a:srgbClr val="009999"/>
                </a:solidFill>
                <a:latin typeface="Times New Roman" charset="0"/>
                <a:ea typeface="宋体" charset="-122"/>
              </a:defRPr>
            </a:lvl3pPr>
            <a:lvl4pPr marL="1600200" indent="-228600" defTabSz="898525">
              <a:defRPr kumimoji="1">
                <a:solidFill>
                  <a:srgbClr val="009999"/>
                </a:solidFill>
                <a:latin typeface="Times New Roman" charset="0"/>
                <a:ea typeface="宋体" charset="-122"/>
              </a:defRPr>
            </a:lvl4pPr>
            <a:lvl5pPr marL="2057400" indent="-228600" defTabSz="898525">
              <a:defRPr kumimoji="1">
                <a:solidFill>
                  <a:srgbClr val="009999"/>
                </a:solidFill>
                <a:latin typeface="Times New Roman" charset="0"/>
                <a:ea typeface="宋体" charset="-122"/>
              </a:defRPr>
            </a:lvl5pPr>
            <a:lvl6pPr marL="25146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9999"/>
                </a:solidFill>
                <a:latin typeface="Times New Roman" charset="0"/>
                <a:ea typeface="宋体" charset="-122"/>
              </a:defRPr>
            </a:lvl6pPr>
            <a:lvl7pPr marL="29718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9999"/>
                </a:solidFill>
                <a:latin typeface="Times New Roman" charset="0"/>
                <a:ea typeface="宋体" charset="-122"/>
              </a:defRPr>
            </a:lvl7pPr>
            <a:lvl8pPr marL="34290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9999"/>
                </a:solidFill>
                <a:latin typeface="Times New Roman" charset="0"/>
                <a:ea typeface="宋体" charset="-122"/>
              </a:defRPr>
            </a:lvl8pPr>
            <a:lvl9pPr marL="38862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9999"/>
                </a:solidFill>
                <a:latin typeface="Times New Roman" charset="0"/>
                <a:ea typeface="宋体" charset="-122"/>
              </a:defRPr>
            </a:lvl9pPr>
          </a:lstStyle>
          <a:p>
            <a:fld id="{5E6E533F-9F77-8F43-880D-8CA6079789C2}" type="slidenum">
              <a:rPr kumimoji="0" lang="zh-CN" altLang="en-US">
                <a:solidFill>
                  <a:schemeClr val="tx1"/>
                </a:solidFill>
              </a:rPr>
              <a:pPr/>
              <a:t>2</a:t>
            </a:fld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960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8525">
              <a:defRPr kumimoji="1">
                <a:solidFill>
                  <a:srgbClr val="009999"/>
                </a:solidFill>
                <a:latin typeface="Times New Roman" charset="0"/>
                <a:ea typeface="宋体" charset="-122"/>
              </a:defRPr>
            </a:lvl1pPr>
            <a:lvl2pPr marL="742950" indent="-285750" defTabSz="898525">
              <a:defRPr kumimoji="1">
                <a:solidFill>
                  <a:srgbClr val="009999"/>
                </a:solidFill>
                <a:latin typeface="Times New Roman" charset="0"/>
                <a:ea typeface="宋体" charset="-122"/>
              </a:defRPr>
            </a:lvl2pPr>
            <a:lvl3pPr marL="1143000" indent="-228600" defTabSz="898525">
              <a:defRPr kumimoji="1">
                <a:solidFill>
                  <a:srgbClr val="009999"/>
                </a:solidFill>
                <a:latin typeface="Times New Roman" charset="0"/>
                <a:ea typeface="宋体" charset="-122"/>
              </a:defRPr>
            </a:lvl3pPr>
            <a:lvl4pPr marL="1600200" indent="-228600" defTabSz="898525">
              <a:defRPr kumimoji="1">
                <a:solidFill>
                  <a:srgbClr val="009999"/>
                </a:solidFill>
                <a:latin typeface="Times New Roman" charset="0"/>
                <a:ea typeface="宋体" charset="-122"/>
              </a:defRPr>
            </a:lvl4pPr>
            <a:lvl5pPr marL="2057400" indent="-228600" defTabSz="898525">
              <a:defRPr kumimoji="1">
                <a:solidFill>
                  <a:srgbClr val="009999"/>
                </a:solidFill>
                <a:latin typeface="Times New Roman" charset="0"/>
                <a:ea typeface="宋体" charset="-122"/>
              </a:defRPr>
            </a:lvl5pPr>
            <a:lvl6pPr marL="25146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9999"/>
                </a:solidFill>
                <a:latin typeface="Times New Roman" charset="0"/>
                <a:ea typeface="宋体" charset="-122"/>
              </a:defRPr>
            </a:lvl6pPr>
            <a:lvl7pPr marL="29718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9999"/>
                </a:solidFill>
                <a:latin typeface="Times New Roman" charset="0"/>
                <a:ea typeface="宋体" charset="-122"/>
              </a:defRPr>
            </a:lvl7pPr>
            <a:lvl8pPr marL="34290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9999"/>
                </a:solidFill>
                <a:latin typeface="Times New Roman" charset="0"/>
                <a:ea typeface="宋体" charset="-122"/>
              </a:defRPr>
            </a:lvl8pPr>
            <a:lvl9pPr marL="38862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9999"/>
                </a:solidFill>
                <a:latin typeface="Times New Roman" charset="0"/>
                <a:ea typeface="宋体" charset="-122"/>
              </a:defRPr>
            </a:lvl9pPr>
          </a:lstStyle>
          <a:p>
            <a:fld id="{1AC996EA-9F69-4646-92B1-3008A04F19F1}" type="slidenum">
              <a:rPr kumimoji="0" lang="zh-CN" altLang="en-US">
                <a:solidFill>
                  <a:schemeClr val="tx1"/>
                </a:solidFill>
              </a:rPr>
              <a:pPr/>
              <a:t>5</a:t>
            </a:fld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023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07AC4-176D-D843-876B-0F70A6044B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 Science &amp; Technology, BUPT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88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9B97E-5811-5743-A3AF-C0EA73C54E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 Science &amp; Technology, BUPT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31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97675" y="304800"/>
            <a:ext cx="2138363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264275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F615B-31D1-BC44-8FC1-B0C7DC661A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 Science &amp; Technology, BUPT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6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A1E41-E178-E146-924C-E5A2185ABF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 Science &amp; Technology, BUPT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49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99378-CFFE-0D4F-890C-A166708902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 Science &amp; Technology, BUPT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4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07075-F08E-F24B-80D5-3CC5C03AC0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 Science &amp; Technology, BUPT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66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1966B-307D-8441-B501-75E190D30F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 Science &amp; Technology, BUPT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07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29C7E-BB8B-6644-B7FD-EFAD559199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 Science &amp; Technology, BUPT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77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F6BE3A-0989-1749-A8E0-126847D744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 Science &amp; Technology, BUPT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55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53BBC-58C9-2E4D-87C6-01C8A592A0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 Science &amp; Technology, BUPT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5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061341-7BE5-2943-A2DA-A0643DB314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 Science &amp; Technology, BUPT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85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9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kumimoji="0" sz="1200" b="1" i="1">
                <a:latin typeface="Arial Narrow" charset="0"/>
                <a:ea typeface="宋体" charset="0"/>
              </a:defRPr>
            </a:lvl1pPr>
          </a:lstStyle>
          <a:p>
            <a:pPr>
              <a:defRPr/>
            </a:pPr>
            <a:fld id="{714D6459-EF0A-4C45-885F-9EF233474C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ltGray">
          <a:xfrm>
            <a:off x="457200" y="76200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1pPr>
            <a:lvl2pPr marL="742950" indent="-28575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2pPr>
            <a:lvl3pPr marL="11430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3pPr>
            <a:lvl4pPr marL="16002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4pPr>
            <a:lvl5pPr marL="20574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 smtClean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ltGray">
          <a:xfrm>
            <a:off x="762000" y="8382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1pPr>
            <a:lvl2pPr marL="742950" indent="-28575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2pPr>
            <a:lvl3pPr marL="11430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3pPr>
            <a:lvl4pPr marL="16002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4pPr>
            <a:lvl5pPr marL="20574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 smtClean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ltGray">
          <a:xfrm>
            <a:off x="533400" y="4572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1pPr>
            <a:lvl2pPr marL="742950" indent="-28575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2pPr>
            <a:lvl3pPr marL="11430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3pPr>
            <a:lvl4pPr marL="16002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4pPr>
            <a:lvl5pPr marL="20574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 smtClean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ltGray">
          <a:xfrm>
            <a:off x="304800" y="3810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1pPr>
            <a:lvl2pPr marL="742950" indent="-28575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2pPr>
            <a:lvl3pPr marL="11430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3pPr>
            <a:lvl4pPr marL="16002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4pPr>
            <a:lvl5pPr marL="20574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 smtClean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ltGray">
          <a:xfrm>
            <a:off x="0" y="685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1pPr>
            <a:lvl2pPr marL="742950" indent="-28575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2pPr>
            <a:lvl3pPr marL="11430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3pPr>
            <a:lvl4pPr marL="16002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4pPr>
            <a:lvl5pPr marL="20574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 smtClean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gray">
          <a:xfrm>
            <a:off x="914400" y="3810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1pPr>
            <a:lvl2pPr marL="742950" indent="-28575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2pPr>
            <a:lvl3pPr marL="11430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3pPr>
            <a:lvl4pPr marL="16002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4pPr>
            <a:lvl5pPr marL="20574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 smtClean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gray">
          <a:xfrm>
            <a:off x="6096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1pPr>
            <a:lvl2pPr marL="742950" indent="-28575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2pPr>
            <a:lvl3pPr marL="11430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3pPr>
            <a:lvl4pPr marL="16002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4pPr>
            <a:lvl5pPr marL="20574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defRPr kumimoji="1">
                <a:solidFill>
                  <a:srgbClr val="009999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 smtClean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03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304800"/>
            <a:ext cx="77930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534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259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40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 sz="1200" b="1" i="1">
                <a:latin typeface="Arial Narrow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r>
              <a:rPr lang="en-US" altLang="zh-CN"/>
              <a:t>College of Computer Science &amp; Technology, BUPT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itchFamily="34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itchFamily="34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itchFamily="34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itchFamily="34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楷体_GB2312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kumimoji="1" sz="2800">
          <a:solidFill>
            <a:schemeClr val="tx1"/>
          </a:solidFill>
          <a:latin typeface="+mn-lt"/>
          <a:ea typeface="+mn-ea"/>
          <a:cs typeface="楷体_GB231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kumimoji="1" sz="2400">
          <a:solidFill>
            <a:schemeClr val="tx1"/>
          </a:solidFill>
          <a:latin typeface="+mn-lt"/>
          <a:ea typeface="+mn-ea"/>
          <a:cs typeface="楷体_GB231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kumimoji="1" sz="2400">
          <a:solidFill>
            <a:schemeClr val="tx1"/>
          </a:solidFill>
          <a:latin typeface="+mn-lt"/>
          <a:ea typeface="+mn-ea"/>
          <a:cs typeface="楷体_GB231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kumimoji="1" sz="2400">
          <a:solidFill>
            <a:schemeClr val="tx1"/>
          </a:solidFill>
          <a:latin typeface="+mn-lt"/>
          <a:ea typeface="+mn-ea"/>
          <a:cs typeface="楷体_GB2312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F77D2B-C73D-8341-9104-69D55F2E3A5A}" type="slidenum">
              <a:rPr kumimoji="0" lang="zh-CN" altLang="en-US" sz="1200">
                <a:solidFill>
                  <a:srgbClr val="009999"/>
                </a:solidFill>
                <a:latin typeface="Arial Narrow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zh-CN" sz="1200">
              <a:solidFill>
                <a:srgbClr val="009999"/>
              </a:solidFill>
              <a:latin typeface="Arial Narrow" charset="0"/>
              <a:ea typeface="宋体" charset="-122"/>
            </a:endParaRPr>
          </a:p>
        </p:txBody>
      </p:sp>
      <p:sp>
        <p:nvSpPr>
          <p:cNvPr id="1536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charset="0"/>
                <a:ea typeface="宋体" charset="-122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charset="0"/>
              <a:ea typeface="宋体" charset="-122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rgbClr val="800080"/>
                </a:solidFill>
                <a:latin typeface="Times New Roman" charset="0"/>
              </a:rPr>
              <a:t>§4.6 </a:t>
            </a:r>
            <a:r>
              <a:rPr lang="zh-CN" altLang="en-US" b="1">
                <a:solidFill>
                  <a:srgbClr val="800080"/>
                </a:solidFill>
                <a:latin typeface="Times New Roman" charset="0"/>
              </a:rPr>
              <a:t>上下文无关语言的性质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2362200"/>
          </a:xfrm>
        </p:spPr>
        <p:txBody>
          <a:bodyPr/>
          <a:lstStyle/>
          <a:p>
            <a:pPr eaLnBrk="1" hangingPunct="1">
              <a:buClr>
                <a:srgbClr val="660066"/>
              </a:buClr>
              <a:buFont typeface="Wingdings" charset="2"/>
              <a:buChar char="u"/>
            </a:pPr>
            <a:r>
              <a:rPr lang="en-US" altLang="zh-CN" sz="3200">
                <a:solidFill>
                  <a:srgbClr val="660066"/>
                </a:solidFill>
                <a:latin typeface="华文行楷" charset="-122"/>
                <a:ea typeface="华文行楷" charset="-122"/>
              </a:rPr>
              <a:t>2</a:t>
            </a:r>
            <a:r>
              <a:rPr lang="zh-CN" altLang="en-US" sz="3200">
                <a:solidFill>
                  <a:srgbClr val="660066"/>
                </a:solidFill>
                <a:latin typeface="华文行楷" charset="-122"/>
                <a:ea typeface="华文行楷" charset="-122"/>
              </a:rPr>
              <a:t>型语言的泵浦引理 </a:t>
            </a:r>
          </a:p>
          <a:p>
            <a:pPr eaLnBrk="1" hangingPunct="1">
              <a:buClr>
                <a:srgbClr val="660066"/>
              </a:buClr>
              <a:buFont typeface="Wingdings" charset="2"/>
              <a:buChar char="u"/>
            </a:pPr>
            <a:r>
              <a:rPr lang="en-US" altLang="zh-CN" sz="3200">
                <a:solidFill>
                  <a:srgbClr val="660066"/>
                </a:solidFill>
                <a:latin typeface="华文行楷" charset="-122"/>
                <a:ea typeface="华文行楷" charset="-122"/>
              </a:rPr>
              <a:t>2</a:t>
            </a:r>
            <a:r>
              <a:rPr lang="zh-CN" altLang="en-US" sz="3200">
                <a:solidFill>
                  <a:srgbClr val="660066"/>
                </a:solidFill>
                <a:latin typeface="华文行楷" charset="-122"/>
                <a:ea typeface="华文行楷" charset="-122"/>
              </a:rPr>
              <a:t>型语言的封闭性 </a:t>
            </a:r>
          </a:p>
          <a:p>
            <a:pPr eaLnBrk="1" hangingPunct="1">
              <a:buClr>
                <a:srgbClr val="660066"/>
              </a:buClr>
              <a:buFont typeface="Wingdings" charset="2"/>
              <a:buChar char="u"/>
            </a:pPr>
            <a:r>
              <a:rPr lang="en-US" altLang="zh-CN" sz="3200">
                <a:solidFill>
                  <a:srgbClr val="660066"/>
                </a:solidFill>
                <a:latin typeface="华文行楷" charset="-122"/>
                <a:ea typeface="华文行楷" charset="-122"/>
              </a:rPr>
              <a:t>2</a:t>
            </a:r>
            <a:r>
              <a:rPr lang="zh-CN" altLang="en-US" sz="3200">
                <a:solidFill>
                  <a:srgbClr val="660066"/>
                </a:solidFill>
                <a:latin typeface="华文行楷" charset="-122"/>
                <a:ea typeface="华文行楷" charset="-122"/>
              </a:rPr>
              <a:t>型语言的判定问题 </a:t>
            </a:r>
          </a:p>
          <a:p>
            <a:pPr eaLnBrk="1" hangingPunct="1">
              <a:buClr>
                <a:srgbClr val="660066"/>
              </a:buClr>
              <a:buFont typeface="Wingdings" charset="2"/>
              <a:buChar char="u"/>
            </a:pPr>
            <a:r>
              <a:rPr lang="zh-CN" altLang="en-US" sz="3200">
                <a:solidFill>
                  <a:srgbClr val="660066"/>
                </a:solidFill>
                <a:latin typeface="华文行楷" charset="-122"/>
                <a:ea typeface="华文行楷" charset="-122"/>
              </a:rPr>
              <a:t>二义性问题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200E9A-70E7-674B-B5F6-E16FB994F9B1}" type="slidenum">
              <a:rPr kumimoji="0" lang="zh-CN" altLang="en-US" sz="1200">
                <a:solidFill>
                  <a:srgbClr val="009999"/>
                </a:solidFill>
                <a:latin typeface="Arial Narrow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CN" sz="1200">
              <a:solidFill>
                <a:srgbClr val="009999"/>
              </a:solidFill>
              <a:latin typeface="Arial Narrow" charset="0"/>
              <a:ea typeface="宋体" charset="-122"/>
            </a:endParaRPr>
          </a:p>
        </p:txBody>
      </p:sp>
      <p:sp>
        <p:nvSpPr>
          <p:cNvPr id="27650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charset="0"/>
                <a:ea typeface="宋体" charset="-122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charset="0"/>
              <a:ea typeface="宋体" charset="-122"/>
            </a:endParaRP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914400" y="533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800080"/>
                </a:solidFill>
                <a:latin typeface="Arial" charset="0"/>
                <a:ea typeface="华文行楷" charset="-122"/>
              </a:rPr>
              <a:t>※	3.  2</a:t>
            </a:r>
            <a:r>
              <a:rPr lang="zh-CN" altLang="en-US" sz="3200">
                <a:solidFill>
                  <a:srgbClr val="800080"/>
                </a:solidFill>
                <a:latin typeface="Arial" charset="0"/>
                <a:ea typeface="华文行楷" charset="-122"/>
              </a:rPr>
              <a:t>型语言的判定问题</a:t>
            </a:r>
            <a:r>
              <a:rPr lang="en-US" altLang="zh-CN" sz="3200">
                <a:solidFill>
                  <a:srgbClr val="800080"/>
                </a:solidFill>
                <a:latin typeface="Arial" charset="0"/>
                <a:ea typeface="华文行楷" charset="-122"/>
              </a:rPr>
              <a:t>——</a:t>
            </a:r>
            <a:r>
              <a:rPr lang="zh-CN" altLang="en-US" sz="3200">
                <a:solidFill>
                  <a:srgbClr val="800080"/>
                </a:solidFill>
                <a:latin typeface="Arial" charset="0"/>
                <a:ea typeface="华文行楷" charset="-122"/>
              </a:rPr>
              <a:t>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7FAC84-ABD4-BB4D-AFBA-5BC740CBE838}" type="slidenum">
              <a:rPr kumimoji="0" lang="zh-CN" altLang="en-US" sz="1200">
                <a:solidFill>
                  <a:srgbClr val="009999"/>
                </a:solidFill>
                <a:latin typeface="Arial Narrow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CN" sz="1200">
              <a:solidFill>
                <a:srgbClr val="009999"/>
              </a:solidFill>
              <a:latin typeface="Arial Narrow" charset="0"/>
              <a:ea typeface="宋体" charset="-122"/>
            </a:endParaRPr>
          </a:p>
        </p:txBody>
      </p:sp>
      <p:sp>
        <p:nvSpPr>
          <p:cNvPr id="28674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charset="0"/>
                <a:ea typeface="宋体" charset="-122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charset="0"/>
              <a:ea typeface="宋体" charset="-122"/>
            </a:endParaRP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914400" y="533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800080"/>
                </a:solidFill>
                <a:latin typeface="Arial" charset="0"/>
                <a:ea typeface="华文行楷" charset="-122"/>
              </a:rPr>
              <a:t>4.	</a:t>
            </a:r>
            <a:r>
              <a:rPr lang="zh-CN" altLang="en-US" sz="3200">
                <a:solidFill>
                  <a:srgbClr val="800080"/>
                </a:solidFill>
                <a:latin typeface="Arial" charset="0"/>
                <a:ea typeface="华文行楷" charset="-122"/>
              </a:rPr>
              <a:t>二义性问题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457200" y="1371600"/>
            <a:ext cx="81534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charset="2"/>
              <a:buNone/>
            </a:pPr>
            <a:r>
              <a:rPr lang="en-US" altLang="zh-CN" sz="2400">
                <a:solidFill>
                  <a:srgbClr val="003399"/>
                </a:solidFill>
                <a:ea typeface="华文行楷" charset="-122"/>
              </a:rPr>
              <a:t>a</a:t>
            </a:r>
            <a:r>
              <a:rPr lang="zh-CN" altLang="en-US" sz="2400">
                <a:solidFill>
                  <a:srgbClr val="003399"/>
                </a:solidFill>
                <a:ea typeface="华文行楷" charset="-122"/>
              </a:rPr>
              <a:t>．	二义性定义：对同一句子（句型）存在两个不同的推导树或存在两个不同的最左（右）推导。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charset="2"/>
              <a:buNone/>
            </a:pPr>
            <a:r>
              <a:rPr lang="en-US" altLang="zh-CN" sz="2400">
                <a:solidFill>
                  <a:srgbClr val="003399"/>
                </a:solidFill>
                <a:ea typeface="华文行楷" charset="-122"/>
              </a:rPr>
              <a:t>b</a:t>
            </a:r>
            <a:r>
              <a:rPr lang="zh-CN" altLang="en-US" sz="2400">
                <a:solidFill>
                  <a:srgbClr val="003399"/>
                </a:solidFill>
                <a:ea typeface="华文行楷" charset="-122"/>
              </a:rPr>
              <a:t>．	上下文无关文法的二义性是不可判定的。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charset="2"/>
              <a:buNone/>
            </a:pPr>
            <a:r>
              <a:rPr lang="en-US" altLang="zh-CN" sz="2400">
                <a:solidFill>
                  <a:srgbClr val="003399"/>
                </a:solidFill>
                <a:ea typeface="华文行楷" charset="-122"/>
              </a:rPr>
              <a:t>c</a:t>
            </a:r>
            <a:r>
              <a:rPr lang="zh-CN" altLang="en-US" sz="2400">
                <a:solidFill>
                  <a:srgbClr val="003399"/>
                </a:solidFill>
                <a:ea typeface="华文行楷" charset="-122"/>
              </a:rPr>
              <a:t>．	可能导致二义性的某些生成式形式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charset="2"/>
              <a:buNone/>
            </a:pPr>
            <a:endParaRPr lang="zh-CN" altLang="en-US" sz="2400">
              <a:solidFill>
                <a:srgbClr val="003399"/>
              </a:solidFill>
              <a:ea typeface="华文行楷" charset="-122"/>
            </a:endParaRPr>
          </a:p>
        </p:txBody>
      </p:sp>
      <p:grpSp>
        <p:nvGrpSpPr>
          <p:cNvPr id="28677" name="Group 43"/>
          <p:cNvGrpSpPr>
            <a:grpSpLocks/>
          </p:cNvGrpSpPr>
          <p:nvPr/>
        </p:nvGrpSpPr>
        <p:grpSpPr bwMode="auto">
          <a:xfrm>
            <a:off x="2124075" y="3716338"/>
            <a:ext cx="4392613" cy="1812925"/>
            <a:chOff x="3780" y="5340"/>
            <a:chExt cx="6840" cy="2191"/>
          </a:xfrm>
        </p:grpSpPr>
        <p:sp>
          <p:nvSpPr>
            <p:cNvPr id="28681" name="Text Box 63"/>
            <p:cNvSpPr txBox="1">
              <a:spLocks noChangeArrowheads="1"/>
            </p:cNvSpPr>
            <p:nvPr/>
          </p:nvSpPr>
          <p:spPr bwMode="auto">
            <a:xfrm>
              <a:off x="4140" y="5340"/>
              <a:ext cx="54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0">
                  <a:solidFill>
                    <a:srgbClr val="660066"/>
                  </a:solidFill>
                  <a:ea typeface="宋体" charset="-122"/>
                </a:rPr>
                <a:t>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0">
                <a:solidFill>
                  <a:srgbClr val="660066"/>
                </a:solidFill>
                <a:ea typeface="宋体" charset="-122"/>
              </a:endParaRPr>
            </a:p>
          </p:txBody>
        </p:sp>
        <p:sp>
          <p:nvSpPr>
            <p:cNvPr id="28682" name="Text Box 62"/>
            <p:cNvSpPr txBox="1">
              <a:spLocks noChangeArrowheads="1"/>
            </p:cNvSpPr>
            <p:nvPr/>
          </p:nvSpPr>
          <p:spPr bwMode="auto">
            <a:xfrm>
              <a:off x="4500" y="6196"/>
              <a:ext cx="54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0">
                  <a:solidFill>
                    <a:srgbClr val="660066"/>
                  </a:solidFill>
                  <a:ea typeface="宋体" charset="-122"/>
                </a:rPr>
                <a:t>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0">
                <a:solidFill>
                  <a:srgbClr val="660066"/>
                </a:solidFill>
                <a:ea typeface="宋体" charset="-122"/>
              </a:endParaRPr>
            </a:p>
          </p:txBody>
        </p:sp>
        <p:sp>
          <p:nvSpPr>
            <p:cNvPr id="28683" name="Text Box 61"/>
            <p:cNvSpPr txBox="1">
              <a:spLocks noChangeArrowheads="1"/>
            </p:cNvSpPr>
            <p:nvPr/>
          </p:nvSpPr>
          <p:spPr bwMode="auto">
            <a:xfrm>
              <a:off x="4860" y="6907"/>
              <a:ext cx="54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0">
                  <a:solidFill>
                    <a:srgbClr val="660066"/>
                  </a:solidFill>
                  <a:ea typeface="宋体" charset="-122"/>
                </a:rPr>
                <a:t>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0">
                <a:solidFill>
                  <a:srgbClr val="660066"/>
                </a:solidFill>
                <a:ea typeface="宋体" charset="-122"/>
              </a:endParaRPr>
            </a:p>
          </p:txBody>
        </p:sp>
        <p:sp>
          <p:nvSpPr>
            <p:cNvPr id="28684" name="Text Box 60"/>
            <p:cNvSpPr txBox="1">
              <a:spLocks noChangeArrowheads="1"/>
            </p:cNvSpPr>
            <p:nvPr/>
          </p:nvSpPr>
          <p:spPr bwMode="auto">
            <a:xfrm>
              <a:off x="4140" y="6907"/>
              <a:ext cx="54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0">
                  <a:solidFill>
                    <a:srgbClr val="660066"/>
                  </a:solidFill>
                  <a:ea typeface="宋体" charset="-122"/>
                </a:rPr>
                <a:t>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0">
                <a:solidFill>
                  <a:srgbClr val="660066"/>
                </a:solidFill>
                <a:ea typeface="宋体" charset="-122"/>
              </a:endParaRPr>
            </a:p>
          </p:txBody>
        </p:sp>
        <p:sp>
          <p:nvSpPr>
            <p:cNvPr id="28685" name="Text Box 59"/>
            <p:cNvSpPr txBox="1">
              <a:spLocks noChangeArrowheads="1"/>
            </p:cNvSpPr>
            <p:nvPr/>
          </p:nvSpPr>
          <p:spPr bwMode="auto">
            <a:xfrm>
              <a:off x="3780" y="6196"/>
              <a:ext cx="54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0">
                  <a:solidFill>
                    <a:srgbClr val="660066"/>
                  </a:solidFill>
                  <a:ea typeface="宋体" charset="-122"/>
                </a:rPr>
                <a:t>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0">
                <a:solidFill>
                  <a:srgbClr val="660066"/>
                </a:solidFill>
                <a:ea typeface="宋体" charset="-122"/>
              </a:endParaRPr>
            </a:p>
          </p:txBody>
        </p:sp>
        <p:sp>
          <p:nvSpPr>
            <p:cNvPr id="28686" name="Text Box 58"/>
            <p:cNvSpPr txBox="1">
              <a:spLocks noChangeArrowheads="1"/>
            </p:cNvSpPr>
            <p:nvPr/>
          </p:nvSpPr>
          <p:spPr bwMode="auto">
            <a:xfrm>
              <a:off x="7837" y="6892"/>
              <a:ext cx="54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0">
                  <a:solidFill>
                    <a:srgbClr val="660066"/>
                  </a:solidFill>
                  <a:ea typeface="宋体" charset="-122"/>
                </a:rPr>
                <a:t>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0">
                <a:solidFill>
                  <a:srgbClr val="660066"/>
                </a:solidFill>
                <a:ea typeface="宋体" charset="-122"/>
              </a:endParaRPr>
            </a:p>
          </p:txBody>
        </p:sp>
        <p:sp>
          <p:nvSpPr>
            <p:cNvPr id="28687" name="Text Box 57"/>
            <p:cNvSpPr txBox="1">
              <a:spLocks noChangeArrowheads="1"/>
            </p:cNvSpPr>
            <p:nvPr/>
          </p:nvSpPr>
          <p:spPr bwMode="auto">
            <a:xfrm>
              <a:off x="7117" y="6892"/>
              <a:ext cx="54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0">
                  <a:solidFill>
                    <a:srgbClr val="660066"/>
                  </a:solidFill>
                  <a:ea typeface="宋体" charset="-122"/>
                </a:rPr>
                <a:t>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0">
                <a:solidFill>
                  <a:srgbClr val="660066"/>
                </a:solidFill>
                <a:ea typeface="宋体" charset="-122"/>
              </a:endParaRPr>
            </a:p>
          </p:txBody>
        </p:sp>
        <p:sp>
          <p:nvSpPr>
            <p:cNvPr id="28688" name="Text Box 56"/>
            <p:cNvSpPr txBox="1">
              <a:spLocks noChangeArrowheads="1"/>
            </p:cNvSpPr>
            <p:nvPr/>
          </p:nvSpPr>
          <p:spPr bwMode="auto">
            <a:xfrm>
              <a:off x="8173" y="6196"/>
              <a:ext cx="54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0">
                  <a:solidFill>
                    <a:srgbClr val="660066"/>
                  </a:solidFill>
                  <a:ea typeface="宋体" charset="-122"/>
                </a:rPr>
                <a:t>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0">
                <a:solidFill>
                  <a:srgbClr val="660066"/>
                </a:solidFill>
                <a:ea typeface="宋体" charset="-122"/>
              </a:endParaRPr>
            </a:p>
          </p:txBody>
        </p:sp>
        <p:sp>
          <p:nvSpPr>
            <p:cNvPr id="28689" name="Text Box 55"/>
            <p:cNvSpPr txBox="1">
              <a:spLocks noChangeArrowheads="1"/>
            </p:cNvSpPr>
            <p:nvPr/>
          </p:nvSpPr>
          <p:spPr bwMode="auto">
            <a:xfrm>
              <a:off x="7453" y="6196"/>
              <a:ext cx="54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0">
                  <a:solidFill>
                    <a:srgbClr val="660066"/>
                  </a:solidFill>
                  <a:ea typeface="宋体" charset="-122"/>
                </a:rPr>
                <a:t>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0">
                <a:solidFill>
                  <a:srgbClr val="660066"/>
                </a:solidFill>
                <a:ea typeface="宋体" charset="-122"/>
              </a:endParaRPr>
            </a:p>
          </p:txBody>
        </p:sp>
        <p:sp>
          <p:nvSpPr>
            <p:cNvPr id="28690" name="Text Box 54"/>
            <p:cNvSpPr txBox="1">
              <a:spLocks noChangeArrowheads="1"/>
            </p:cNvSpPr>
            <p:nvPr/>
          </p:nvSpPr>
          <p:spPr bwMode="auto">
            <a:xfrm>
              <a:off x="7740" y="5340"/>
              <a:ext cx="54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0">
                  <a:solidFill>
                    <a:srgbClr val="660066"/>
                  </a:solidFill>
                  <a:ea typeface="宋体" charset="-122"/>
                </a:rPr>
                <a:t>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0">
                <a:solidFill>
                  <a:srgbClr val="660066"/>
                </a:solidFill>
                <a:ea typeface="宋体" charset="-122"/>
              </a:endParaRPr>
            </a:p>
          </p:txBody>
        </p:sp>
        <p:sp>
          <p:nvSpPr>
            <p:cNvPr id="28691" name="Line 53"/>
            <p:cNvSpPr>
              <a:spLocks noChangeShapeType="1"/>
            </p:cNvSpPr>
            <p:nvPr/>
          </p:nvSpPr>
          <p:spPr bwMode="auto">
            <a:xfrm flipH="1">
              <a:off x="4140" y="5808"/>
              <a:ext cx="180" cy="3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2" name="Line 52"/>
            <p:cNvSpPr>
              <a:spLocks noChangeShapeType="1"/>
            </p:cNvSpPr>
            <p:nvPr/>
          </p:nvSpPr>
          <p:spPr bwMode="auto">
            <a:xfrm>
              <a:off x="4500" y="5808"/>
              <a:ext cx="180" cy="3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3" name="Line 51"/>
            <p:cNvSpPr>
              <a:spLocks noChangeShapeType="1"/>
            </p:cNvSpPr>
            <p:nvPr/>
          </p:nvSpPr>
          <p:spPr bwMode="auto">
            <a:xfrm flipH="1">
              <a:off x="4500" y="6588"/>
              <a:ext cx="180" cy="3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Line 50"/>
            <p:cNvSpPr>
              <a:spLocks noChangeShapeType="1"/>
            </p:cNvSpPr>
            <p:nvPr/>
          </p:nvSpPr>
          <p:spPr bwMode="auto">
            <a:xfrm>
              <a:off x="4789" y="6595"/>
              <a:ext cx="180" cy="3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5" name="Line 49"/>
            <p:cNvSpPr>
              <a:spLocks noChangeShapeType="1"/>
            </p:cNvSpPr>
            <p:nvPr/>
          </p:nvSpPr>
          <p:spPr bwMode="auto">
            <a:xfrm flipH="1">
              <a:off x="7740" y="5863"/>
              <a:ext cx="180" cy="3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6" name="Line 48"/>
            <p:cNvSpPr>
              <a:spLocks noChangeShapeType="1"/>
            </p:cNvSpPr>
            <p:nvPr/>
          </p:nvSpPr>
          <p:spPr bwMode="auto">
            <a:xfrm>
              <a:off x="8040" y="5863"/>
              <a:ext cx="180" cy="3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Line 47"/>
            <p:cNvSpPr>
              <a:spLocks noChangeShapeType="1"/>
            </p:cNvSpPr>
            <p:nvPr/>
          </p:nvSpPr>
          <p:spPr bwMode="auto">
            <a:xfrm flipH="1">
              <a:off x="7380" y="6588"/>
              <a:ext cx="180" cy="3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8" name="Line 46"/>
            <p:cNvSpPr>
              <a:spLocks noChangeShapeType="1"/>
            </p:cNvSpPr>
            <p:nvPr/>
          </p:nvSpPr>
          <p:spPr bwMode="auto">
            <a:xfrm>
              <a:off x="7704" y="6595"/>
              <a:ext cx="180" cy="3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9" name="Text Box 45"/>
            <p:cNvSpPr txBox="1">
              <a:spLocks noChangeArrowheads="1"/>
            </p:cNvSpPr>
            <p:nvPr/>
          </p:nvSpPr>
          <p:spPr bwMode="auto">
            <a:xfrm>
              <a:off x="5760" y="6120"/>
              <a:ext cx="720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 b="0">
                  <a:solidFill>
                    <a:srgbClr val="660066"/>
                  </a:solidFill>
                  <a:ea typeface="宋体" charset="-122"/>
                </a:rPr>
                <a:t>和</a:t>
              </a:r>
              <a:endParaRPr lang="zh-CN" altLang="en-US" sz="2400" b="0">
                <a:solidFill>
                  <a:srgbClr val="660066"/>
                </a:solidFill>
                <a:ea typeface="宋体" charset="-122"/>
              </a:endParaRPr>
            </a:p>
          </p:txBody>
        </p:sp>
        <p:sp>
          <p:nvSpPr>
            <p:cNvPr id="28700" name="Text Box 44"/>
            <p:cNvSpPr txBox="1">
              <a:spLocks noChangeArrowheads="1"/>
            </p:cNvSpPr>
            <p:nvPr/>
          </p:nvSpPr>
          <p:spPr bwMode="auto">
            <a:xfrm>
              <a:off x="8640" y="6120"/>
              <a:ext cx="198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 b="0">
                  <a:solidFill>
                    <a:srgbClr val="660066"/>
                  </a:solidFill>
                  <a:ea typeface="宋体" charset="-122"/>
                </a:rPr>
                <a:t>二棵推导树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rgbClr val="660066"/>
                </a:solidFill>
                <a:ea typeface="宋体" charset="-122"/>
              </a:endParaRPr>
            </a:p>
          </p:txBody>
        </p:sp>
      </p:grpSp>
      <p:sp>
        <p:nvSpPr>
          <p:cNvPr id="28678" name="Rectangle 64"/>
          <p:cNvSpPr>
            <a:spLocks noChangeArrowheads="1"/>
          </p:cNvSpPr>
          <p:nvPr/>
        </p:nvSpPr>
        <p:spPr bwMode="auto">
          <a:xfrm>
            <a:off x="1692275" y="2952750"/>
            <a:ext cx="37433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tabLst>
                <a:tab pos="952500" algn="l"/>
              </a:tabLst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tabLst>
                <a:tab pos="952500" algn="l"/>
              </a:tabLst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tabLst>
                <a:tab pos="952500" algn="l"/>
              </a:tabLst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tabLst>
                <a:tab pos="952500" algn="l"/>
              </a:tabLst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tabLst>
                <a:tab pos="952500" algn="l"/>
              </a:tabLst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tabLst>
                <a:tab pos="952500" algn="l"/>
              </a:tabLst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tabLst>
                <a:tab pos="952500" algn="l"/>
              </a:tabLst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tabLst>
                <a:tab pos="952500" algn="l"/>
              </a:tabLst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tabLst>
                <a:tab pos="952500" algn="l"/>
              </a:tabLst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660066"/>
                </a:solidFill>
                <a:ea typeface="宋体" charset="-122"/>
              </a:rPr>
              <a:t>（</a:t>
            </a:r>
            <a:r>
              <a:rPr lang="en-US" altLang="zh-CN" sz="2000">
                <a:solidFill>
                  <a:srgbClr val="660066"/>
                </a:solidFill>
                <a:ea typeface="宋体" charset="-122"/>
              </a:rPr>
              <a:t>1</a:t>
            </a:r>
            <a:r>
              <a:rPr lang="zh-CN" altLang="en-US" sz="2000">
                <a:solidFill>
                  <a:srgbClr val="660066"/>
                </a:solidFill>
                <a:ea typeface="宋体" charset="-122"/>
              </a:rPr>
              <a:t>）</a:t>
            </a:r>
            <a:r>
              <a:rPr lang="en-US" altLang="zh-CN" sz="2000">
                <a:solidFill>
                  <a:srgbClr val="660066"/>
                </a:solidFill>
                <a:ea typeface="宋体" charset="-122"/>
              </a:rPr>
              <a:t>S→SS︱</a:t>
            </a:r>
            <a:r>
              <a:rPr lang="en-US" altLang="zh-CN" sz="2000">
                <a:solidFill>
                  <a:srgbClr val="660066"/>
                </a:solidFill>
                <a:latin typeface="宋体" charset="-122"/>
                <a:ea typeface="宋体" charset="-122"/>
              </a:rPr>
              <a:t>β</a:t>
            </a:r>
            <a:r>
              <a:rPr lang="en-US" altLang="zh-CN" sz="2000">
                <a:solidFill>
                  <a:srgbClr val="660066"/>
                </a:solidFill>
                <a:ea typeface="宋体" charset="-122"/>
              </a:rPr>
              <a:t/>
            </a:r>
            <a:br>
              <a:rPr lang="en-US" altLang="zh-CN" sz="2000">
                <a:solidFill>
                  <a:srgbClr val="660066"/>
                </a:solidFill>
                <a:ea typeface="宋体" charset="-122"/>
              </a:rPr>
            </a:br>
            <a:r>
              <a:rPr lang="en-US" altLang="zh-CN" sz="2000">
                <a:solidFill>
                  <a:srgbClr val="660066"/>
                </a:solidFill>
                <a:ea typeface="宋体" charset="-122"/>
              </a:rPr>
              <a:t>     </a:t>
            </a:r>
            <a:r>
              <a:rPr lang="zh-CN" altLang="en-US" sz="2000">
                <a:solidFill>
                  <a:srgbClr val="660066"/>
                </a:solidFill>
                <a:ea typeface="宋体" charset="-122"/>
              </a:rPr>
              <a:t>对句型</a:t>
            </a:r>
            <a:r>
              <a:rPr lang="en-US" altLang="zh-CN" sz="2000">
                <a:solidFill>
                  <a:srgbClr val="660066"/>
                </a:solidFill>
                <a:ea typeface="宋体" charset="-122"/>
              </a:rPr>
              <a:t>SSS</a:t>
            </a:r>
            <a:r>
              <a:rPr lang="zh-CN" altLang="en-US" sz="2000">
                <a:solidFill>
                  <a:srgbClr val="660066"/>
                </a:solidFill>
                <a:ea typeface="宋体" charset="-122"/>
              </a:rPr>
              <a:t>，有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b="0">
              <a:solidFill>
                <a:srgbClr val="660066"/>
              </a:solidFill>
              <a:ea typeface="宋体" charset="-122"/>
            </a:endParaRPr>
          </a:p>
        </p:txBody>
      </p:sp>
      <p:sp>
        <p:nvSpPr>
          <p:cNvPr id="28679" name="Rectangle 77"/>
          <p:cNvSpPr>
            <a:spLocks noChangeArrowheads="1"/>
          </p:cNvSpPr>
          <p:nvPr/>
        </p:nvSpPr>
        <p:spPr bwMode="auto">
          <a:xfrm>
            <a:off x="1830388" y="2243138"/>
            <a:ext cx="184150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0">
                <a:ea typeface="宋体" charset="-122"/>
              </a:rPr>
              <a:t/>
            </a:r>
            <a:br>
              <a:rPr lang="zh-CN" altLang="en-US" sz="900" b="0">
                <a:ea typeface="宋体" charset="-122"/>
              </a:rPr>
            </a:br>
            <a:endParaRPr lang="zh-CN" altLang="en-US" sz="2400" b="0"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>
                <a:ea typeface="宋体" charset="-122"/>
              </a:rPr>
              <a:t/>
            </a:r>
            <a:br>
              <a:rPr lang="zh-CN" altLang="en-US" sz="1400" b="0">
                <a:ea typeface="宋体" charset="-122"/>
              </a:rPr>
            </a:br>
            <a:r>
              <a:rPr lang="zh-CN" altLang="en-US" sz="1400" b="0">
                <a:ea typeface="宋体" charset="-122"/>
              </a:rPr>
              <a:t/>
            </a:r>
            <a:br>
              <a:rPr lang="zh-CN" altLang="en-US" sz="1400" b="0">
                <a:ea typeface="宋体" charset="-122"/>
              </a:rPr>
            </a:br>
            <a:endParaRPr lang="zh-CN" altLang="en-US" sz="900" b="0"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ea typeface="宋体" charset="-122"/>
            </a:endParaRPr>
          </a:p>
        </p:txBody>
      </p:sp>
      <p:sp>
        <p:nvSpPr>
          <p:cNvPr id="28680" name="Rectangle 78"/>
          <p:cNvSpPr>
            <a:spLocks noChangeArrowheads="1"/>
          </p:cNvSpPr>
          <p:nvPr/>
        </p:nvSpPr>
        <p:spPr bwMode="auto">
          <a:xfrm>
            <a:off x="1187450" y="5197475"/>
            <a:ext cx="63896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447675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b="0"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>
                <a:solidFill>
                  <a:srgbClr val="660066"/>
                </a:solidFill>
                <a:ea typeface="宋体" charset="-122"/>
              </a:rPr>
              <a:t>将</a:t>
            </a:r>
            <a:r>
              <a:rPr lang="en-US" altLang="zh-CN" sz="2000" b="0">
                <a:solidFill>
                  <a:srgbClr val="660066"/>
                </a:solidFill>
                <a:ea typeface="宋体" charset="-122"/>
              </a:rPr>
              <a:t>S→SS︱</a:t>
            </a:r>
            <a:r>
              <a:rPr lang="en-US" altLang="zh-CN" sz="2000" b="0">
                <a:solidFill>
                  <a:srgbClr val="660066"/>
                </a:solidFill>
                <a:latin typeface="宋体" charset="-122"/>
                <a:ea typeface="宋体" charset="-122"/>
              </a:rPr>
              <a:t>β  </a:t>
            </a:r>
            <a:r>
              <a:rPr lang="zh-CN" altLang="en-US" sz="2000" b="0">
                <a:solidFill>
                  <a:srgbClr val="660066"/>
                </a:solidFill>
                <a:latin typeface="宋体" charset="-122"/>
                <a:ea typeface="宋体" charset="-122"/>
              </a:rPr>
              <a:t>变换为  </a:t>
            </a:r>
            <a:r>
              <a:rPr lang="en-US" altLang="zh-CN" sz="2000" b="0">
                <a:solidFill>
                  <a:srgbClr val="660066"/>
                </a:solidFill>
                <a:latin typeface="宋体" charset="-122"/>
                <a:ea typeface="宋体" charset="-122"/>
              </a:rPr>
              <a:t>S→SA︱A</a:t>
            </a:r>
            <a:r>
              <a:rPr lang="zh-CN" altLang="en-US" sz="2000" b="0">
                <a:solidFill>
                  <a:srgbClr val="660066"/>
                </a:solidFill>
                <a:latin typeface="宋体" charset="-122"/>
                <a:ea typeface="宋体" charset="-122"/>
              </a:rPr>
              <a:t>，可消除二义性。</a:t>
            </a:r>
            <a:endParaRPr lang="zh-CN" altLang="en-US" sz="2000" b="0">
              <a:solidFill>
                <a:srgbClr val="660066"/>
              </a:solidFill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660066"/>
                </a:solidFill>
                <a:latin typeface="宋体" charset="-122"/>
                <a:ea typeface="宋体" charset="-122"/>
              </a:rPr>
              <a:t>                     A→β</a:t>
            </a:r>
            <a:endParaRPr lang="en-US" altLang="zh-CN" sz="2000" b="0">
              <a:solidFill>
                <a:srgbClr val="660066"/>
              </a:solidFill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660066"/>
                </a:solidFill>
                <a:latin typeface="宋体" charset="-122"/>
                <a:ea typeface="宋体" charset="-122"/>
              </a:rPr>
              <a:t>(2) S→SbS      </a:t>
            </a:r>
            <a:endParaRPr lang="en-US" altLang="zh-CN" sz="2000" b="0">
              <a:solidFill>
                <a:srgbClr val="660066"/>
              </a:solidFill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>
                <a:solidFill>
                  <a:srgbClr val="660066"/>
                </a:solidFill>
                <a:ea typeface="宋体" charset="-122"/>
              </a:rPr>
              <a:t>（</a:t>
            </a:r>
            <a:r>
              <a:rPr lang="en-US" altLang="zh-CN" sz="2000" b="0">
                <a:solidFill>
                  <a:srgbClr val="660066"/>
                </a:solidFill>
                <a:ea typeface="宋体" charset="-122"/>
              </a:rPr>
              <a:t>3</a:t>
            </a:r>
            <a:r>
              <a:rPr lang="zh-CN" altLang="en-US" sz="2000" b="0">
                <a:solidFill>
                  <a:srgbClr val="660066"/>
                </a:solidFill>
                <a:ea typeface="宋体" charset="-122"/>
              </a:rPr>
              <a:t>）</a:t>
            </a:r>
            <a:r>
              <a:rPr lang="en-US" altLang="zh-CN" sz="2000" b="0">
                <a:solidFill>
                  <a:srgbClr val="660066"/>
                </a:solidFill>
                <a:ea typeface="宋体" charset="-122"/>
              </a:rPr>
              <a:t>S→aS︱Sβ</a:t>
            </a:r>
            <a:endParaRPr lang="en-US" altLang="zh-CN" sz="2400" b="0">
              <a:solidFill>
                <a:srgbClr val="660066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6338F4-096B-7B4B-B946-B534B9BF4768}" type="slidenum">
              <a:rPr kumimoji="0" lang="zh-CN" altLang="en-US" sz="1200">
                <a:solidFill>
                  <a:srgbClr val="009999"/>
                </a:solidFill>
                <a:latin typeface="Arial Narrow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CN" sz="1200">
              <a:solidFill>
                <a:srgbClr val="009999"/>
              </a:solidFill>
              <a:latin typeface="Arial Narrow" charset="0"/>
              <a:ea typeface="宋体" charset="-122"/>
            </a:endParaRPr>
          </a:p>
        </p:txBody>
      </p:sp>
      <p:sp>
        <p:nvSpPr>
          <p:cNvPr id="29698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charset="0"/>
                <a:ea typeface="宋体" charset="-122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charset="0"/>
              <a:ea typeface="宋体" charset="-122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§4.7  </a:t>
            </a:r>
            <a:r>
              <a:rPr lang="zh-CN" altLang="en-US"/>
              <a:t>受限型上下文无关文法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0292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zh-CN" altLang="en-US" sz="3200">
                <a:solidFill>
                  <a:srgbClr val="660066"/>
                </a:solidFill>
                <a:latin typeface="华文行楷" charset="-122"/>
                <a:ea typeface="华文行楷" charset="-122"/>
              </a:rPr>
              <a:t>对文法的生成式形式加以某些限制＝</a:t>
            </a:r>
            <a:r>
              <a:rPr lang="en-US" altLang="zh-CN" sz="3200">
                <a:solidFill>
                  <a:srgbClr val="660066"/>
                </a:solidFill>
                <a:latin typeface="华文行楷" charset="-122"/>
                <a:ea typeface="华文行楷" charset="-122"/>
              </a:rPr>
              <a:t>&gt; </a:t>
            </a:r>
            <a:r>
              <a:rPr lang="zh-CN" altLang="en-US" sz="3200">
                <a:solidFill>
                  <a:srgbClr val="660066"/>
                </a:solidFill>
                <a:latin typeface="华文行楷" charset="-122"/>
                <a:ea typeface="华文行楷" charset="-122"/>
              </a:rPr>
              <a:t>受限型文法</a:t>
            </a:r>
          </a:p>
          <a:p>
            <a:pPr eaLnBrk="1" hangingPunct="1">
              <a:buFont typeface="Wingdings" charset="2"/>
              <a:buNone/>
            </a:pPr>
            <a:r>
              <a:rPr lang="zh-CN" altLang="en-US" sz="3200">
                <a:solidFill>
                  <a:srgbClr val="660066"/>
                </a:solidFill>
                <a:latin typeface="华文行楷" charset="-122"/>
                <a:ea typeface="华文行楷" charset="-122"/>
              </a:rPr>
              <a:t>一、线性文法：</a:t>
            </a:r>
            <a:br>
              <a:rPr lang="zh-CN" altLang="en-US" sz="3200">
                <a:solidFill>
                  <a:srgbClr val="660066"/>
                </a:solidFill>
                <a:latin typeface="华文行楷" charset="-122"/>
                <a:ea typeface="华文行楷" charset="-122"/>
              </a:rPr>
            </a:br>
            <a:r>
              <a:rPr lang="zh-CN" altLang="en-US">
                <a:solidFill>
                  <a:srgbClr val="660066"/>
                </a:solidFill>
                <a:latin typeface="宋体" charset="-122"/>
                <a:ea typeface="宋体" charset="-122"/>
              </a:rPr>
              <a:t>生成式为</a:t>
            </a:r>
            <a:r>
              <a:rPr lang="en-US" altLang="zh-CN">
                <a:solidFill>
                  <a:srgbClr val="660066"/>
                </a:solidFill>
                <a:latin typeface="宋体" charset="-122"/>
                <a:ea typeface="宋体" charset="-122"/>
              </a:rPr>
              <a:t>A→ω1Cω2 </a:t>
            </a:r>
            <a:r>
              <a:rPr lang="zh-CN" altLang="en-US">
                <a:solidFill>
                  <a:srgbClr val="660066"/>
                </a:solidFill>
                <a:latin typeface="宋体" charset="-122"/>
                <a:ea typeface="宋体" charset="-122"/>
              </a:rPr>
              <a:t>或 </a:t>
            </a:r>
            <a:r>
              <a:rPr lang="en-US" altLang="zh-CN">
                <a:solidFill>
                  <a:srgbClr val="660066"/>
                </a:solidFill>
                <a:latin typeface="宋体" charset="-122"/>
                <a:ea typeface="宋体" charset="-122"/>
              </a:rPr>
              <a:t>A→ω1 </a:t>
            </a:r>
            <a:r>
              <a:rPr lang="zh-CN" altLang="en-US">
                <a:solidFill>
                  <a:srgbClr val="660066"/>
                </a:solidFill>
                <a:latin typeface="宋体" charset="-122"/>
                <a:ea typeface="宋体" charset="-122"/>
              </a:rPr>
              <a:t>形式的</a:t>
            </a:r>
            <a:r>
              <a:rPr lang="en-US" altLang="zh-CN">
                <a:solidFill>
                  <a:srgbClr val="660066"/>
                </a:solidFill>
                <a:latin typeface="宋体" charset="-122"/>
                <a:ea typeface="宋体" charset="-122"/>
              </a:rPr>
              <a:t>2</a:t>
            </a:r>
            <a:r>
              <a:rPr lang="zh-CN" altLang="en-US">
                <a:solidFill>
                  <a:srgbClr val="660066"/>
                </a:solidFill>
                <a:latin typeface="宋体" charset="-122"/>
                <a:ea typeface="宋体" charset="-122"/>
              </a:rPr>
              <a:t>型文法</a:t>
            </a:r>
            <a:r>
              <a:rPr lang="en-US" altLang="zh-CN">
                <a:solidFill>
                  <a:srgbClr val="660066"/>
                </a:solidFill>
                <a:latin typeface="宋体" charset="-122"/>
                <a:ea typeface="宋体" charset="-122"/>
              </a:rPr>
              <a:t>,</a:t>
            </a:r>
            <a:r>
              <a:rPr lang="zh-CN" altLang="en-US">
                <a:solidFill>
                  <a:srgbClr val="660066"/>
                </a:solidFill>
                <a:latin typeface="宋体" charset="-122"/>
                <a:ea typeface="宋体" charset="-122"/>
              </a:rPr>
              <a:t>其中</a:t>
            </a:r>
            <a:r>
              <a:rPr lang="en-US" altLang="zh-CN">
                <a:solidFill>
                  <a:srgbClr val="660066"/>
                </a:solidFill>
                <a:latin typeface="宋体" charset="-122"/>
                <a:ea typeface="宋体" charset="-122"/>
              </a:rPr>
              <a:t>ω1</a:t>
            </a:r>
            <a:r>
              <a:rPr lang="zh-CN" altLang="en-US">
                <a:solidFill>
                  <a:srgbClr val="660066"/>
                </a:solidFill>
                <a:latin typeface="宋体" charset="-122"/>
                <a:ea typeface="宋体" charset="-122"/>
              </a:rPr>
              <a:t>、</a:t>
            </a:r>
            <a:r>
              <a:rPr lang="en-US" altLang="zh-CN">
                <a:solidFill>
                  <a:srgbClr val="660066"/>
                </a:solidFill>
                <a:latin typeface="宋体" charset="-122"/>
                <a:ea typeface="宋体" charset="-122"/>
              </a:rPr>
              <a:t>ω2∈ T</a:t>
            </a:r>
            <a:r>
              <a:rPr lang="en-US" altLang="zh-CN" baseline="30000">
                <a:solidFill>
                  <a:srgbClr val="660066"/>
                </a:solidFill>
                <a:latin typeface="宋体" charset="-122"/>
                <a:ea typeface="宋体" charset="-122"/>
              </a:rPr>
              <a:t>*</a:t>
            </a:r>
            <a:r>
              <a:rPr lang="en-US" altLang="zh-CN">
                <a:solidFill>
                  <a:srgbClr val="660066"/>
                </a:solidFill>
                <a:latin typeface="宋体" charset="-122"/>
                <a:ea typeface="宋体" charset="-122"/>
              </a:rPr>
              <a:t>   , A,C∈N   ,</a:t>
            </a:r>
            <a:r>
              <a:rPr lang="zh-CN" altLang="en-US">
                <a:solidFill>
                  <a:srgbClr val="660066"/>
                </a:solidFill>
                <a:latin typeface="宋体" charset="-122"/>
                <a:ea typeface="宋体" charset="-122"/>
              </a:rPr>
              <a:t>且</a:t>
            </a:r>
            <a:r>
              <a:rPr lang="en-US" altLang="zh-CN">
                <a:solidFill>
                  <a:srgbClr val="660066"/>
                </a:solidFill>
                <a:latin typeface="宋体" charset="-122"/>
                <a:ea typeface="宋体" charset="-122"/>
              </a:rPr>
              <a:t>ω1ω2≠ε</a:t>
            </a:r>
            <a:r>
              <a:rPr lang="zh-CN" altLang="en-US">
                <a:solidFill>
                  <a:srgbClr val="660066"/>
                </a:solidFill>
                <a:latin typeface="宋体" charset="-122"/>
                <a:ea typeface="宋体" charset="-122"/>
              </a:rPr>
              <a:t>。</a:t>
            </a:r>
          </a:p>
          <a:p>
            <a:pPr eaLnBrk="1" hangingPunct="1">
              <a:buFont typeface="Wingdings" charset="2"/>
              <a:buNone/>
            </a:pPr>
            <a:endParaRPr lang="zh-CN" altLang="en-US">
              <a:solidFill>
                <a:srgbClr val="660066"/>
              </a:solidFill>
              <a:latin typeface="宋体" charset="-122"/>
              <a:ea typeface="宋体" charset="-122"/>
            </a:endParaRPr>
          </a:p>
          <a:p>
            <a:pPr eaLnBrk="1" hangingPunct="1"/>
            <a:r>
              <a:rPr lang="zh-CN" altLang="en-US">
                <a:solidFill>
                  <a:srgbClr val="660066"/>
                </a:solidFill>
                <a:latin typeface="宋体" charset="-122"/>
                <a:ea typeface="宋体" charset="-122"/>
              </a:rPr>
              <a:t>由线性文法产生的语言称为线性语言。</a:t>
            </a:r>
          </a:p>
          <a:p>
            <a:pPr eaLnBrk="1" hangingPunct="1"/>
            <a:r>
              <a:rPr lang="zh-CN" altLang="en-US">
                <a:solidFill>
                  <a:srgbClr val="660066"/>
                </a:solidFill>
                <a:latin typeface="宋体" charset="-122"/>
                <a:ea typeface="宋体" charset="-122"/>
              </a:rPr>
              <a:t>正则文法为线性文法。反之不成立。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399C36-7B33-DD4E-887C-0B3CCEFC2C45}" type="slidenum">
              <a:rPr kumimoji="0" lang="zh-CN" altLang="en-US" sz="1200">
                <a:solidFill>
                  <a:srgbClr val="009999"/>
                </a:solidFill>
                <a:latin typeface="Arial Narrow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CN" sz="1200">
              <a:solidFill>
                <a:srgbClr val="009999"/>
              </a:solidFill>
              <a:latin typeface="Arial Narrow" charset="0"/>
              <a:ea typeface="宋体" charset="-122"/>
            </a:endParaRPr>
          </a:p>
        </p:txBody>
      </p:sp>
      <p:sp>
        <p:nvSpPr>
          <p:cNvPr id="3072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charset="0"/>
                <a:ea typeface="宋体" charset="-122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charset="0"/>
              <a:ea typeface="宋体" charset="-122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660066"/>
                </a:solidFill>
              </a:rPr>
              <a:t>例：</a:t>
            </a:r>
            <a:r>
              <a:rPr lang="en-US" altLang="zh-CN">
                <a:solidFill>
                  <a:srgbClr val="660066"/>
                </a:solidFill>
              </a:rPr>
              <a:t>G1</a:t>
            </a:r>
            <a:r>
              <a:rPr lang="zh-CN" altLang="en-US">
                <a:solidFill>
                  <a:srgbClr val="660066"/>
                </a:solidFill>
              </a:rPr>
              <a:t>＝（</a:t>
            </a:r>
            <a:r>
              <a:rPr lang="en-US" altLang="zh-CN">
                <a:solidFill>
                  <a:srgbClr val="660066"/>
                </a:solidFill>
              </a:rPr>
              <a:t>{S},{a,b},P,S</a:t>
            </a:r>
            <a:r>
              <a:rPr lang="zh-CN" altLang="en-US">
                <a:solidFill>
                  <a:srgbClr val="660066"/>
                </a:solidFill>
              </a:rPr>
              <a:t>）</a:t>
            </a:r>
          </a:p>
          <a:p>
            <a:pPr eaLnBrk="1" hangingPunct="1">
              <a:buFont typeface="Wingdings" charset="2"/>
              <a:buNone/>
            </a:pPr>
            <a:r>
              <a:rPr lang="zh-CN" altLang="en-US">
                <a:solidFill>
                  <a:srgbClr val="660066"/>
                </a:solidFill>
              </a:rPr>
              <a:t>    </a:t>
            </a:r>
            <a:r>
              <a:rPr lang="en-US" altLang="zh-CN">
                <a:solidFill>
                  <a:srgbClr val="660066"/>
                </a:solidFill>
              </a:rPr>
              <a:t>S→aSa︱bSb︱ε</a:t>
            </a:r>
          </a:p>
          <a:p>
            <a:pPr eaLnBrk="1" hangingPunct="1">
              <a:buFont typeface="Wingdings" charset="2"/>
              <a:buNone/>
            </a:pPr>
            <a:r>
              <a:rPr lang="zh-CN" altLang="en-US">
                <a:solidFill>
                  <a:srgbClr val="660066"/>
                </a:solidFill>
              </a:rPr>
              <a:t>    </a:t>
            </a:r>
            <a:r>
              <a:rPr lang="en-US" altLang="zh-CN">
                <a:solidFill>
                  <a:srgbClr val="660066"/>
                </a:solidFill>
              </a:rPr>
              <a:t>L(G1)</a:t>
            </a:r>
            <a:r>
              <a:rPr lang="zh-CN" altLang="en-US">
                <a:solidFill>
                  <a:srgbClr val="660066"/>
                </a:solidFill>
              </a:rPr>
              <a:t>＝</a:t>
            </a:r>
            <a:r>
              <a:rPr lang="en-US" altLang="zh-CN">
                <a:solidFill>
                  <a:srgbClr val="660066"/>
                </a:solidFill>
              </a:rPr>
              <a:t>{ωω︱ω∈{a,b}*   }</a:t>
            </a:r>
          </a:p>
          <a:p>
            <a:pPr eaLnBrk="1" hangingPunct="1"/>
            <a:endParaRPr lang="zh-CN" altLang="en-US">
              <a:solidFill>
                <a:srgbClr val="660066"/>
              </a:solidFill>
            </a:endParaRPr>
          </a:p>
          <a:p>
            <a:pPr eaLnBrk="1" hangingPunct="1"/>
            <a:r>
              <a:rPr lang="zh-CN" altLang="en-US">
                <a:solidFill>
                  <a:srgbClr val="660066"/>
                </a:solidFill>
              </a:rPr>
              <a:t>例：</a:t>
            </a:r>
            <a:r>
              <a:rPr lang="en-US" altLang="zh-CN">
                <a:solidFill>
                  <a:srgbClr val="660066"/>
                </a:solidFill>
              </a:rPr>
              <a:t>G2</a:t>
            </a:r>
            <a:r>
              <a:rPr lang="zh-CN" altLang="en-US">
                <a:solidFill>
                  <a:srgbClr val="660066"/>
                </a:solidFill>
              </a:rPr>
              <a:t>＝（</a:t>
            </a:r>
            <a:r>
              <a:rPr lang="en-US" altLang="zh-CN">
                <a:solidFill>
                  <a:srgbClr val="660066"/>
                </a:solidFill>
              </a:rPr>
              <a:t>{S},{a,b},P,S</a:t>
            </a:r>
            <a:r>
              <a:rPr lang="zh-CN" altLang="en-US">
                <a:solidFill>
                  <a:srgbClr val="660066"/>
                </a:solidFill>
              </a:rPr>
              <a:t>）</a:t>
            </a:r>
          </a:p>
          <a:p>
            <a:pPr eaLnBrk="1" hangingPunct="1">
              <a:buFont typeface="Wingdings" charset="2"/>
              <a:buNone/>
            </a:pPr>
            <a:r>
              <a:rPr lang="zh-CN" altLang="en-US">
                <a:solidFill>
                  <a:srgbClr val="660066"/>
                </a:solidFill>
              </a:rPr>
              <a:t>     </a:t>
            </a:r>
            <a:r>
              <a:rPr lang="en-US" altLang="zh-CN">
                <a:solidFill>
                  <a:srgbClr val="660066"/>
                </a:solidFill>
              </a:rPr>
              <a:t>S→aSb︱ab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>
                <a:solidFill>
                  <a:srgbClr val="660066"/>
                </a:solidFill>
              </a:rPr>
              <a:t>     L(G2)</a:t>
            </a:r>
            <a:r>
              <a:rPr lang="zh-CN" altLang="en-US">
                <a:solidFill>
                  <a:srgbClr val="660066"/>
                </a:solidFill>
              </a:rPr>
              <a:t>＝</a:t>
            </a:r>
            <a:r>
              <a:rPr lang="en-US" altLang="zh-CN">
                <a:solidFill>
                  <a:srgbClr val="660066"/>
                </a:solidFill>
              </a:rPr>
              <a:t>{a</a:t>
            </a:r>
            <a:r>
              <a:rPr lang="en-US" altLang="zh-CN" baseline="30000">
                <a:solidFill>
                  <a:srgbClr val="660066"/>
                </a:solidFill>
              </a:rPr>
              <a:t>n</a:t>
            </a:r>
            <a:r>
              <a:rPr lang="en-US" altLang="zh-CN">
                <a:solidFill>
                  <a:srgbClr val="660066"/>
                </a:solidFill>
              </a:rPr>
              <a:t>b</a:t>
            </a:r>
            <a:r>
              <a:rPr lang="en-US" altLang="zh-CN" baseline="30000">
                <a:solidFill>
                  <a:srgbClr val="660066"/>
                </a:solidFill>
              </a:rPr>
              <a:t>n </a:t>
            </a:r>
            <a:r>
              <a:rPr lang="en-US" altLang="zh-CN">
                <a:solidFill>
                  <a:srgbClr val="660066"/>
                </a:solidFill>
              </a:rPr>
              <a:t> ∣n≥1}</a:t>
            </a:r>
          </a:p>
          <a:p>
            <a:pPr eaLnBrk="1" hangingPunct="1"/>
            <a:endParaRPr lang="en-US" altLang="zh-CN">
              <a:solidFill>
                <a:srgbClr val="660066"/>
              </a:solidFill>
            </a:endParaRPr>
          </a:p>
          <a:p>
            <a:pPr eaLnBrk="1" hangingPunct="1"/>
            <a:r>
              <a:rPr lang="en-US" altLang="zh-CN">
                <a:solidFill>
                  <a:srgbClr val="660066"/>
                </a:solidFill>
              </a:rPr>
              <a:t>  L(G1)</a:t>
            </a:r>
            <a:r>
              <a:rPr lang="zh-CN" altLang="en-US">
                <a:solidFill>
                  <a:srgbClr val="660066"/>
                </a:solidFill>
              </a:rPr>
              <a:t>和</a:t>
            </a:r>
            <a:r>
              <a:rPr lang="en-US" altLang="zh-CN">
                <a:solidFill>
                  <a:srgbClr val="660066"/>
                </a:solidFill>
              </a:rPr>
              <a:t>L(G2)</a:t>
            </a:r>
            <a:r>
              <a:rPr lang="zh-CN" altLang="en-US">
                <a:solidFill>
                  <a:srgbClr val="660066"/>
                </a:solidFill>
              </a:rPr>
              <a:t>都是线性语言，但不是正则集。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D34782-FC1C-D548-A949-CB51A219308C}" type="slidenum">
              <a:rPr kumimoji="0" lang="zh-CN" altLang="en-US" sz="1200">
                <a:solidFill>
                  <a:srgbClr val="009999"/>
                </a:solidFill>
                <a:latin typeface="Arial Narrow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CN" sz="1200">
              <a:solidFill>
                <a:srgbClr val="009999"/>
              </a:solidFill>
              <a:latin typeface="Arial Narrow" charset="0"/>
              <a:ea typeface="宋体" charset="-122"/>
            </a:endParaRPr>
          </a:p>
        </p:txBody>
      </p:sp>
      <p:sp>
        <p:nvSpPr>
          <p:cNvPr id="31746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charset="0"/>
                <a:ea typeface="宋体" charset="-122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charset="0"/>
              <a:ea typeface="宋体" charset="-122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>
                <a:solidFill>
                  <a:srgbClr val="660066"/>
                </a:solidFill>
                <a:ea typeface="华文行楷" charset="-122"/>
              </a:rPr>
              <a:t>二、顺序文法：</a:t>
            </a:r>
          </a:p>
          <a:p>
            <a:pPr eaLnBrk="1" hangingPunct="1">
              <a:buFont typeface="Wingdings" charset="2"/>
              <a:buNone/>
            </a:pPr>
            <a:r>
              <a:rPr lang="zh-CN" altLang="en-US">
                <a:solidFill>
                  <a:srgbClr val="660066"/>
                </a:solidFill>
              </a:rPr>
              <a:t>	 设</a:t>
            </a:r>
            <a:r>
              <a:rPr lang="en-US" altLang="zh-CN">
                <a:solidFill>
                  <a:srgbClr val="660066"/>
                </a:solidFill>
              </a:rPr>
              <a:t>G</a:t>
            </a:r>
            <a:r>
              <a:rPr lang="zh-CN" altLang="en-US">
                <a:solidFill>
                  <a:srgbClr val="660066"/>
                </a:solidFill>
              </a:rPr>
              <a:t>＝（</a:t>
            </a:r>
            <a:r>
              <a:rPr lang="en-US" altLang="zh-CN">
                <a:solidFill>
                  <a:srgbClr val="660066"/>
                </a:solidFill>
              </a:rPr>
              <a:t>N,T,P,S</a:t>
            </a:r>
            <a:r>
              <a:rPr lang="zh-CN" altLang="en-US">
                <a:solidFill>
                  <a:srgbClr val="660066"/>
                </a:solidFill>
              </a:rPr>
              <a:t>）</a:t>
            </a:r>
            <a:r>
              <a:rPr lang="en-US" altLang="zh-CN">
                <a:solidFill>
                  <a:srgbClr val="660066"/>
                </a:solidFill>
              </a:rPr>
              <a:t>,</a:t>
            </a:r>
            <a:r>
              <a:rPr lang="zh-CN" altLang="en-US">
                <a:solidFill>
                  <a:srgbClr val="660066"/>
                </a:solidFill>
              </a:rPr>
              <a:t>若非终结符可被排序为</a:t>
            </a:r>
            <a:r>
              <a:rPr lang="en-US" altLang="zh-CN">
                <a:solidFill>
                  <a:srgbClr val="660066"/>
                </a:solidFill>
              </a:rPr>
              <a:t>A</a:t>
            </a:r>
            <a:r>
              <a:rPr lang="en-US" altLang="zh-CN" baseline="-25000">
                <a:solidFill>
                  <a:srgbClr val="660066"/>
                </a:solidFill>
              </a:rPr>
              <a:t>1</a:t>
            </a:r>
            <a:r>
              <a:rPr lang="en-US" altLang="zh-CN">
                <a:solidFill>
                  <a:srgbClr val="660066"/>
                </a:solidFill>
              </a:rPr>
              <a:t>A</a:t>
            </a:r>
            <a:r>
              <a:rPr lang="en-US" altLang="zh-CN" baseline="-25000">
                <a:solidFill>
                  <a:srgbClr val="660066"/>
                </a:solidFill>
              </a:rPr>
              <a:t>2</a:t>
            </a:r>
            <a:r>
              <a:rPr lang="en-US" altLang="zh-CN">
                <a:solidFill>
                  <a:srgbClr val="660066"/>
                </a:solidFill>
              </a:rPr>
              <a:t>…A</a:t>
            </a:r>
            <a:r>
              <a:rPr lang="en-US" altLang="zh-CN" baseline="-25000">
                <a:solidFill>
                  <a:srgbClr val="660066"/>
                </a:solidFill>
              </a:rPr>
              <a:t>n</a:t>
            </a:r>
            <a:r>
              <a:rPr lang="zh-CN" altLang="en-US">
                <a:solidFill>
                  <a:srgbClr val="660066"/>
                </a:solidFill>
              </a:rPr>
              <a:t>，</a:t>
            </a:r>
            <a:r>
              <a:rPr lang="en-US" altLang="zh-CN">
                <a:solidFill>
                  <a:srgbClr val="660066"/>
                </a:solidFill>
              </a:rPr>
              <a:t>N</a:t>
            </a:r>
            <a:r>
              <a:rPr lang="zh-CN" altLang="en-US">
                <a:solidFill>
                  <a:srgbClr val="660066"/>
                </a:solidFill>
              </a:rPr>
              <a:t>＝</a:t>
            </a:r>
            <a:r>
              <a:rPr lang="en-US" altLang="zh-CN">
                <a:solidFill>
                  <a:srgbClr val="660066"/>
                </a:solidFill>
              </a:rPr>
              <a:t>{A</a:t>
            </a:r>
            <a:r>
              <a:rPr lang="en-US" altLang="zh-CN" baseline="-25000">
                <a:solidFill>
                  <a:srgbClr val="660066"/>
                </a:solidFill>
              </a:rPr>
              <a:t>1</a:t>
            </a:r>
            <a:r>
              <a:rPr lang="en-US" altLang="zh-CN">
                <a:solidFill>
                  <a:srgbClr val="660066"/>
                </a:solidFill>
              </a:rPr>
              <a:t>,A</a:t>
            </a:r>
            <a:r>
              <a:rPr lang="en-US" altLang="zh-CN" baseline="-25000">
                <a:solidFill>
                  <a:srgbClr val="660066"/>
                </a:solidFill>
              </a:rPr>
              <a:t>2</a:t>
            </a:r>
            <a:r>
              <a:rPr lang="en-US" altLang="zh-CN">
                <a:solidFill>
                  <a:srgbClr val="660066"/>
                </a:solidFill>
              </a:rPr>
              <a:t>,…,A</a:t>
            </a:r>
            <a:r>
              <a:rPr lang="en-US" altLang="zh-CN" baseline="-25000">
                <a:solidFill>
                  <a:srgbClr val="660066"/>
                </a:solidFill>
              </a:rPr>
              <a:t>n</a:t>
            </a:r>
            <a:r>
              <a:rPr lang="en-US" altLang="zh-CN">
                <a:solidFill>
                  <a:srgbClr val="660066"/>
                </a:solidFill>
              </a:rPr>
              <a:t>}</a:t>
            </a:r>
            <a:r>
              <a:rPr lang="zh-CN" altLang="en-US">
                <a:solidFill>
                  <a:srgbClr val="660066"/>
                </a:solidFill>
              </a:rPr>
              <a:t>，当</a:t>
            </a:r>
            <a:r>
              <a:rPr lang="en-US" altLang="zh-CN">
                <a:solidFill>
                  <a:srgbClr val="660066"/>
                </a:solidFill>
              </a:rPr>
              <a:t>P</a:t>
            </a:r>
            <a:r>
              <a:rPr lang="zh-CN" altLang="en-US">
                <a:solidFill>
                  <a:srgbClr val="660066"/>
                </a:solidFill>
              </a:rPr>
              <a:t>中有生成式</a:t>
            </a:r>
            <a:r>
              <a:rPr lang="en-US" altLang="zh-CN">
                <a:solidFill>
                  <a:srgbClr val="660066"/>
                </a:solidFill>
              </a:rPr>
              <a:t>A</a:t>
            </a:r>
            <a:r>
              <a:rPr lang="en-US" altLang="zh-CN" baseline="-25000">
                <a:solidFill>
                  <a:srgbClr val="660066"/>
                </a:solidFill>
              </a:rPr>
              <a:t>k</a:t>
            </a:r>
            <a:r>
              <a:rPr lang="en-US" altLang="zh-CN">
                <a:solidFill>
                  <a:srgbClr val="660066"/>
                </a:solidFill>
              </a:rPr>
              <a:t>→β</a:t>
            </a:r>
            <a:r>
              <a:rPr lang="zh-CN" altLang="en-US">
                <a:solidFill>
                  <a:srgbClr val="660066"/>
                </a:solidFill>
              </a:rPr>
              <a:t>，则</a:t>
            </a:r>
            <a:r>
              <a:rPr lang="en-US" altLang="zh-CN">
                <a:solidFill>
                  <a:srgbClr val="660066"/>
                </a:solidFill>
              </a:rPr>
              <a:t>β</a:t>
            </a:r>
            <a:r>
              <a:rPr lang="zh-CN" altLang="en-US">
                <a:solidFill>
                  <a:srgbClr val="660066"/>
                </a:solidFill>
              </a:rPr>
              <a:t>内不含有</a:t>
            </a:r>
            <a:r>
              <a:rPr lang="en-US" altLang="zh-CN">
                <a:solidFill>
                  <a:srgbClr val="660066"/>
                </a:solidFill>
              </a:rPr>
              <a:t>l&lt;k</a:t>
            </a:r>
            <a:r>
              <a:rPr lang="zh-CN" altLang="en-US">
                <a:solidFill>
                  <a:srgbClr val="660066"/>
                </a:solidFill>
              </a:rPr>
              <a:t>的</a:t>
            </a:r>
            <a:r>
              <a:rPr lang="en-US" altLang="zh-CN">
                <a:solidFill>
                  <a:srgbClr val="660066"/>
                </a:solidFill>
              </a:rPr>
              <a:t>A</a:t>
            </a:r>
            <a:r>
              <a:rPr lang="en-US" altLang="zh-CN" baseline="-25000">
                <a:solidFill>
                  <a:srgbClr val="660066"/>
                </a:solidFill>
              </a:rPr>
              <a:t>l</a:t>
            </a:r>
            <a:r>
              <a:rPr lang="zh-CN" altLang="en-US">
                <a:solidFill>
                  <a:srgbClr val="660066"/>
                </a:solidFill>
              </a:rPr>
              <a:t>。此时称文法</a:t>
            </a:r>
            <a:r>
              <a:rPr lang="en-US" altLang="zh-CN">
                <a:solidFill>
                  <a:srgbClr val="660066"/>
                </a:solidFill>
              </a:rPr>
              <a:t>G</a:t>
            </a:r>
            <a:r>
              <a:rPr lang="zh-CN" altLang="en-US">
                <a:solidFill>
                  <a:srgbClr val="660066"/>
                </a:solidFill>
              </a:rPr>
              <a:t>为顺序文法。</a:t>
            </a:r>
          </a:p>
          <a:p>
            <a:pPr eaLnBrk="1" hangingPunct="1"/>
            <a:r>
              <a:rPr lang="zh-CN" altLang="en-US">
                <a:solidFill>
                  <a:srgbClr val="660066"/>
                </a:solidFill>
              </a:rPr>
              <a:t>由顺序文法产生的语言为顺序语言。</a:t>
            </a:r>
          </a:p>
          <a:p>
            <a:pPr eaLnBrk="1" hangingPunct="1"/>
            <a:r>
              <a:rPr lang="zh-CN" altLang="en-US">
                <a:solidFill>
                  <a:srgbClr val="660066"/>
                </a:solidFill>
              </a:rPr>
              <a:t>例：</a:t>
            </a:r>
            <a:r>
              <a:rPr lang="en-US" altLang="zh-CN">
                <a:solidFill>
                  <a:srgbClr val="660066"/>
                </a:solidFill>
              </a:rPr>
              <a:t>A</a:t>
            </a:r>
            <a:r>
              <a:rPr lang="en-US" altLang="zh-CN" baseline="-25000">
                <a:solidFill>
                  <a:srgbClr val="660066"/>
                </a:solidFill>
              </a:rPr>
              <a:t>1</a:t>
            </a:r>
            <a:r>
              <a:rPr lang="en-US" altLang="zh-CN">
                <a:solidFill>
                  <a:srgbClr val="660066"/>
                </a:solidFill>
              </a:rPr>
              <a:t>-&gt;A</a:t>
            </a:r>
            <a:r>
              <a:rPr lang="en-US" altLang="zh-CN" baseline="-25000">
                <a:solidFill>
                  <a:srgbClr val="660066"/>
                </a:solidFill>
              </a:rPr>
              <a:t>2</a:t>
            </a:r>
            <a:r>
              <a:rPr lang="en-US" altLang="zh-CN">
                <a:solidFill>
                  <a:srgbClr val="660066"/>
                </a:solidFill>
              </a:rPr>
              <a:t>A</a:t>
            </a:r>
            <a:r>
              <a:rPr lang="en-US" altLang="zh-CN" baseline="-25000">
                <a:solidFill>
                  <a:srgbClr val="660066"/>
                </a:solidFill>
              </a:rPr>
              <a:t>1</a:t>
            </a:r>
            <a:r>
              <a:rPr lang="en-US" altLang="zh-CN">
                <a:solidFill>
                  <a:srgbClr val="660066"/>
                </a:solidFill>
              </a:rPr>
              <a:t>,</a:t>
            </a:r>
            <a:r>
              <a:rPr lang="zh-CN" altLang="en-US">
                <a:solidFill>
                  <a:srgbClr val="660066"/>
                </a:solidFill>
              </a:rPr>
              <a:t> </a:t>
            </a:r>
            <a:r>
              <a:rPr lang="en-US" altLang="zh-CN">
                <a:solidFill>
                  <a:srgbClr val="660066"/>
                </a:solidFill>
              </a:rPr>
              <a:t>A</a:t>
            </a:r>
            <a:r>
              <a:rPr lang="en-US" altLang="zh-CN" baseline="-25000">
                <a:solidFill>
                  <a:srgbClr val="660066"/>
                </a:solidFill>
              </a:rPr>
              <a:t>1</a:t>
            </a:r>
            <a:r>
              <a:rPr lang="en-US" altLang="zh-CN">
                <a:solidFill>
                  <a:srgbClr val="660066"/>
                </a:solidFill>
              </a:rPr>
              <a:t>-&gt;A</a:t>
            </a:r>
            <a:r>
              <a:rPr lang="en-US" altLang="zh-CN" baseline="-25000">
                <a:solidFill>
                  <a:srgbClr val="660066"/>
                </a:solidFill>
              </a:rPr>
              <a:t>2</a:t>
            </a:r>
            <a:r>
              <a:rPr lang="en-US" altLang="zh-CN">
                <a:solidFill>
                  <a:srgbClr val="660066"/>
                </a:solidFill>
              </a:rPr>
              <a:t>,</a:t>
            </a:r>
            <a:r>
              <a:rPr lang="zh-CN" altLang="en-US">
                <a:solidFill>
                  <a:srgbClr val="660066"/>
                </a:solidFill>
              </a:rPr>
              <a:t> </a:t>
            </a:r>
            <a:r>
              <a:rPr lang="en-US" altLang="zh-CN">
                <a:solidFill>
                  <a:srgbClr val="660066"/>
                </a:solidFill>
              </a:rPr>
              <a:t>A</a:t>
            </a:r>
            <a:r>
              <a:rPr lang="en-US" altLang="zh-CN" baseline="-25000">
                <a:solidFill>
                  <a:srgbClr val="660066"/>
                </a:solidFill>
              </a:rPr>
              <a:t>2</a:t>
            </a:r>
            <a:r>
              <a:rPr lang="en-US" altLang="zh-CN">
                <a:solidFill>
                  <a:srgbClr val="660066"/>
                </a:solidFill>
              </a:rPr>
              <a:t>-&gt;aA</a:t>
            </a:r>
            <a:r>
              <a:rPr lang="en-US" altLang="zh-CN" baseline="-25000">
                <a:solidFill>
                  <a:srgbClr val="660066"/>
                </a:solidFill>
              </a:rPr>
              <a:t>2</a:t>
            </a:r>
            <a:r>
              <a:rPr lang="en-US" altLang="zh-CN">
                <a:solidFill>
                  <a:srgbClr val="660066"/>
                </a:solidFill>
              </a:rPr>
              <a:t>b,</a:t>
            </a:r>
            <a:r>
              <a:rPr lang="zh-CN" altLang="en-US">
                <a:solidFill>
                  <a:srgbClr val="660066"/>
                </a:solidFill>
              </a:rPr>
              <a:t> </a:t>
            </a:r>
            <a:r>
              <a:rPr lang="en-US" altLang="zh-CN">
                <a:solidFill>
                  <a:srgbClr val="660066"/>
                </a:solidFill>
              </a:rPr>
              <a:t>A</a:t>
            </a:r>
            <a:r>
              <a:rPr lang="en-US" altLang="zh-CN" baseline="-25000">
                <a:solidFill>
                  <a:srgbClr val="660066"/>
                </a:solidFill>
              </a:rPr>
              <a:t>2</a:t>
            </a:r>
            <a:r>
              <a:rPr lang="en-US" altLang="zh-CN">
                <a:solidFill>
                  <a:srgbClr val="660066"/>
                </a:solidFill>
              </a:rPr>
              <a:t>-&gt;e</a:t>
            </a:r>
            <a:endParaRPr lang="zh-CN" altLang="en-US">
              <a:solidFill>
                <a:srgbClr val="66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第四章复习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A1E41-E178-E146-924C-E5A2185ABFD6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College of Computer Science &amp; Technology, BUPT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0794"/>
            <a:ext cx="5616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15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246C07-8574-6B4B-AD81-27C5DEECA997}" type="slidenum">
              <a:rPr kumimoji="0" lang="zh-CN" altLang="en-US" sz="1200">
                <a:solidFill>
                  <a:srgbClr val="009999"/>
                </a:solidFill>
                <a:latin typeface="Arial Narrow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CN" sz="1200">
              <a:solidFill>
                <a:srgbClr val="009999"/>
              </a:solidFill>
              <a:latin typeface="Arial Narrow" charset="0"/>
              <a:ea typeface="宋体" charset="-122"/>
            </a:endParaRPr>
          </a:p>
        </p:txBody>
      </p:sp>
      <p:sp>
        <p:nvSpPr>
          <p:cNvPr id="32770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charset="0"/>
                <a:ea typeface="宋体" charset="-122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charset="0"/>
              <a:ea typeface="宋体" charset="-122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1600200" y="2057400"/>
            <a:ext cx="641714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charset="2"/>
              <a:buNone/>
            </a:pPr>
            <a:r>
              <a:rPr lang="zh-CN" altLang="en-US" sz="3600" i="1" dirty="0">
                <a:solidFill>
                  <a:srgbClr val="660066"/>
                </a:solidFill>
                <a:latin typeface="宋体" charset="-122"/>
                <a:ea typeface="宋体" charset="-12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charset="2"/>
              <a:buNone/>
            </a:pPr>
            <a:r>
              <a:rPr lang="en-US" altLang="zh-CN" sz="3600" i="1" dirty="0">
                <a:solidFill>
                  <a:srgbClr val="660066"/>
                </a:solidFill>
                <a:latin typeface="宋体" charset="-122"/>
                <a:ea typeface="宋体" charset="-122"/>
              </a:rPr>
              <a:t>作业：ch4习题 23</a:t>
            </a:r>
            <a:r>
              <a:rPr lang="zh-CN" altLang="en-US" sz="3600" i="1" dirty="0">
                <a:solidFill>
                  <a:srgbClr val="660066"/>
                </a:solidFill>
                <a:latin typeface="宋体" charset="-122"/>
                <a:ea typeface="宋体" charset="-122"/>
              </a:rPr>
              <a:t>（</a:t>
            </a:r>
            <a:r>
              <a:rPr lang="en-US" altLang="zh-CN" sz="3600" i="1" dirty="0">
                <a:solidFill>
                  <a:srgbClr val="660066"/>
                </a:solidFill>
                <a:latin typeface="宋体" charset="-122"/>
                <a:ea typeface="宋体" charset="-122"/>
              </a:rPr>
              <a:t>1</a:t>
            </a:r>
            <a:r>
              <a:rPr lang="zh-CN" altLang="en-US" sz="3600" i="1" dirty="0">
                <a:solidFill>
                  <a:srgbClr val="660066"/>
                </a:solidFill>
                <a:latin typeface="宋体" charset="-122"/>
                <a:ea typeface="宋体" charset="-122"/>
              </a:rPr>
              <a:t>，</a:t>
            </a:r>
            <a:r>
              <a:rPr lang="en-US" altLang="zh-CN" sz="3600" i="1" dirty="0" smtClean="0">
                <a:solidFill>
                  <a:srgbClr val="660066"/>
                </a:solidFill>
                <a:latin typeface="宋体" charset="-122"/>
                <a:ea typeface="宋体" charset="-122"/>
              </a:rPr>
              <a:t>2</a:t>
            </a:r>
            <a:r>
              <a:rPr lang="zh-CN" altLang="en-US" sz="3600" i="1" dirty="0" smtClean="0">
                <a:solidFill>
                  <a:srgbClr val="660066"/>
                </a:solidFill>
                <a:latin typeface="宋体" charset="-122"/>
                <a:ea typeface="宋体" charset="-122"/>
              </a:rPr>
              <a:t>，</a:t>
            </a:r>
            <a:r>
              <a:rPr lang="en-US" altLang="zh-CN" sz="3600" i="1" dirty="0" smtClean="0">
                <a:solidFill>
                  <a:srgbClr val="660066"/>
                </a:solidFill>
                <a:latin typeface="宋体" charset="-122"/>
                <a:ea typeface="宋体" charset="-122"/>
              </a:rPr>
              <a:t>3</a:t>
            </a:r>
            <a:r>
              <a:rPr lang="zh-CN" altLang="en-US" sz="3600" i="1" dirty="0" smtClean="0">
                <a:solidFill>
                  <a:srgbClr val="660066"/>
                </a:solidFill>
                <a:latin typeface="宋体" charset="-122"/>
                <a:ea typeface="宋体" charset="-122"/>
              </a:rPr>
              <a:t>）</a:t>
            </a:r>
            <a:endParaRPr lang="zh-CN" altLang="en-US" sz="3600" i="1" dirty="0">
              <a:solidFill>
                <a:srgbClr val="660066"/>
              </a:solidFill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18AC06-A79C-9049-AF2A-6FEC7FDA1D6D}" type="slidenum">
              <a:rPr kumimoji="0" lang="zh-CN" altLang="en-US" sz="1200">
                <a:solidFill>
                  <a:srgbClr val="009999"/>
                </a:solidFill>
                <a:latin typeface="Arial Narrow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CN" sz="1200">
              <a:solidFill>
                <a:srgbClr val="009999"/>
              </a:solidFill>
              <a:latin typeface="Arial Narrow" charset="0"/>
              <a:ea typeface="宋体" charset="-122"/>
            </a:endParaRPr>
          </a:p>
        </p:txBody>
      </p:sp>
      <p:sp>
        <p:nvSpPr>
          <p:cNvPr id="17410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charset="0"/>
                <a:ea typeface="宋体" charset="-122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charset="0"/>
              <a:ea typeface="宋体" charset="-122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rgbClr val="800080"/>
                </a:solidFill>
                <a:latin typeface="Arial" charset="0"/>
                <a:ea typeface="楷体_GB2312" charset="0"/>
              </a:rPr>
              <a:t>1.	2</a:t>
            </a:r>
            <a:r>
              <a:rPr lang="zh-CN" altLang="en-US" b="1">
                <a:solidFill>
                  <a:srgbClr val="800080"/>
                </a:solidFill>
                <a:latin typeface="Arial" charset="0"/>
                <a:ea typeface="楷体_GB2312" charset="0"/>
              </a:rPr>
              <a:t>型语言的泵浦引理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876800"/>
          </a:xfrm>
        </p:spPr>
        <p:txBody>
          <a:bodyPr/>
          <a:lstStyle/>
          <a:p>
            <a:pPr marL="4763" indent="34925" algn="just" eaLnBrk="1" hangingPunct="1">
              <a:lnSpc>
                <a:spcPct val="120000"/>
              </a:lnSpc>
            </a:pPr>
            <a:r>
              <a:rPr lang="zh-CN" altLang="en-US" sz="2400">
                <a:solidFill>
                  <a:srgbClr val="660066"/>
                </a:solidFill>
                <a:latin typeface="宋体" charset="-122"/>
                <a:ea typeface="宋体" charset="-122"/>
                <a:sym typeface="Symbol" charset="2"/>
              </a:rPr>
              <a:t>设</a:t>
            </a:r>
            <a:r>
              <a:rPr lang="zh-CN" altLang="zh-CN" sz="2400">
                <a:solidFill>
                  <a:srgbClr val="660066"/>
                </a:solidFill>
                <a:latin typeface="宋体" charset="-122"/>
                <a:ea typeface="宋体" charset="-122"/>
                <a:sym typeface="Symbol" charset="2"/>
              </a:rPr>
              <a:t>L</a:t>
            </a:r>
            <a:r>
              <a:rPr lang="zh-CN" altLang="en-US" sz="2400">
                <a:solidFill>
                  <a:srgbClr val="660066"/>
                </a:solidFill>
                <a:latin typeface="宋体" charset="-122"/>
                <a:ea typeface="宋体" charset="-122"/>
                <a:sym typeface="Symbol" charset="2"/>
              </a:rPr>
              <a:t>是上下文无关语言，存在常数</a:t>
            </a:r>
            <a:r>
              <a:rPr lang="zh-CN" altLang="zh-CN" sz="2400">
                <a:solidFill>
                  <a:srgbClr val="660066"/>
                </a:solidFill>
                <a:latin typeface="宋体" charset="-122"/>
                <a:ea typeface="宋体" charset="-122"/>
                <a:sym typeface="Symbol" charset="2"/>
              </a:rPr>
              <a:t>p</a:t>
            </a:r>
            <a:r>
              <a:rPr lang="zh-CN" altLang="en-US" sz="2400">
                <a:solidFill>
                  <a:srgbClr val="660066"/>
                </a:solidFill>
                <a:latin typeface="宋体" charset="-122"/>
                <a:ea typeface="宋体" charset="-122"/>
                <a:sym typeface="Symbol" charset="2"/>
              </a:rPr>
              <a:t>，如果</a:t>
            </a:r>
            <a:r>
              <a:rPr lang="zh-CN" altLang="zh-CN" sz="2400">
                <a:solidFill>
                  <a:srgbClr val="660066"/>
                </a:solidFill>
                <a:latin typeface="宋体" charset="-122"/>
                <a:ea typeface="宋体" charset="-122"/>
                <a:sym typeface="Symbol" charset="2"/>
              </a:rPr>
              <a:t>ω∈L</a:t>
            </a:r>
            <a:r>
              <a:rPr lang="zh-CN" altLang="en-US" sz="2400">
                <a:solidFill>
                  <a:srgbClr val="660066"/>
                </a:solidFill>
                <a:latin typeface="宋体" charset="-122"/>
                <a:ea typeface="宋体" charset="-122"/>
                <a:sym typeface="Symbol" charset="2"/>
              </a:rPr>
              <a:t>，且</a:t>
            </a:r>
            <a:r>
              <a:rPr lang="zh-CN" altLang="zh-CN" sz="2400">
                <a:solidFill>
                  <a:srgbClr val="660066"/>
                </a:solidFill>
                <a:latin typeface="宋体" charset="-122"/>
                <a:ea typeface="宋体" charset="-122"/>
                <a:sym typeface="Symbol" charset="2"/>
              </a:rPr>
              <a:t>︱ω︱≥p</a:t>
            </a:r>
            <a:r>
              <a:rPr lang="zh-CN" altLang="en-US" sz="2400">
                <a:solidFill>
                  <a:srgbClr val="660066"/>
                </a:solidFill>
                <a:latin typeface="宋体" charset="-122"/>
                <a:ea typeface="宋体" charset="-122"/>
                <a:sym typeface="Symbol" charset="2"/>
              </a:rPr>
              <a:t>，则</a:t>
            </a:r>
            <a:r>
              <a:rPr lang="zh-CN" altLang="zh-CN" sz="2400">
                <a:solidFill>
                  <a:srgbClr val="660066"/>
                </a:solidFill>
                <a:latin typeface="宋体" charset="-122"/>
                <a:ea typeface="宋体" charset="-122"/>
                <a:sym typeface="Symbol" charset="2"/>
              </a:rPr>
              <a:t>ω</a:t>
            </a:r>
            <a:r>
              <a:rPr lang="zh-CN" altLang="en-US" sz="2400">
                <a:solidFill>
                  <a:srgbClr val="660066"/>
                </a:solidFill>
                <a:latin typeface="宋体" charset="-122"/>
                <a:ea typeface="宋体" charset="-122"/>
                <a:sym typeface="Symbol" charset="2"/>
              </a:rPr>
              <a:t>可以写为</a:t>
            </a:r>
            <a:r>
              <a:rPr lang="zh-CN" altLang="zh-CN" sz="2400">
                <a:solidFill>
                  <a:srgbClr val="660066"/>
                </a:solidFill>
                <a:latin typeface="宋体" charset="-122"/>
                <a:ea typeface="宋体" charset="-122"/>
                <a:sym typeface="Symbol" charset="2"/>
              </a:rPr>
              <a:t>ω</a:t>
            </a:r>
            <a:r>
              <a:rPr lang="zh-CN" altLang="en-US" sz="2400">
                <a:solidFill>
                  <a:srgbClr val="660066"/>
                </a:solidFill>
                <a:latin typeface="宋体" charset="-122"/>
                <a:ea typeface="宋体" charset="-122"/>
                <a:sym typeface="Symbol" charset="2"/>
              </a:rPr>
              <a:t>＝</a:t>
            </a:r>
            <a:r>
              <a:rPr lang="zh-CN" altLang="zh-CN" sz="2400">
                <a:solidFill>
                  <a:srgbClr val="660066"/>
                </a:solidFill>
                <a:latin typeface="宋体" charset="-122"/>
                <a:ea typeface="宋体" charset="-122"/>
                <a:sym typeface="Symbol" charset="2"/>
              </a:rPr>
              <a:t>ω1ω2ω0ω3ω4</a:t>
            </a:r>
            <a:r>
              <a:rPr lang="zh-CN" altLang="en-US" sz="2400">
                <a:solidFill>
                  <a:srgbClr val="660066"/>
                </a:solidFill>
                <a:latin typeface="宋体" charset="-122"/>
                <a:ea typeface="宋体" charset="-122"/>
                <a:sym typeface="Symbol" charset="2"/>
              </a:rPr>
              <a:t>，使</a:t>
            </a:r>
            <a:r>
              <a:rPr lang="zh-CN" altLang="zh-CN" sz="2400">
                <a:solidFill>
                  <a:srgbClr val="660066"/>
                </a:solidFill>
                <a:latin typeface="宋体" charset="-122"/>
                <a:ea typeface="宋体" charset="-122"/>
                <a:sym typeface="Symbol" charset="2"/>
              </a:rPr>
              <a:t>ω2ω3≠ε</a:t>
            </a:r>
            <a:r>
              <a:rPr lang="zh-CN" altLang="en-US" sz="2400">
                <a:solidFill>
                  <a:srgbClr val="660066"/>
                </a:solidFill>
                <a:latin typeface="宋体" charset="-122"/>
                <a:ea typeface="宋体" charset="-122"/>
                <a:sym typeface="Symbol" charset="2"/>
              </a:rPr>
              <a:t>，</a:t>
            </a:r>
            <a:r>
              <a:rPr lang="zh-CN" altLang="zh-CN" sz="2400">
                <a:solidFill>
                  <a:srgbClr val="660066"/>
                </a:solidFill>
                <a:latin typeface="宋体" charset="-122"/>
                <a:ea typeface="宋体" charset="-122"/>
                <a:sym typeface="Symbol" charset="2"/>
              </a:rPr>
              <a:t>∣ω2ω0ω3∣≤p</a:t>
            </a:r>
            <a:r>
              <a:rPr lang="zh-CN" altLang="en-US" sz="2400">
                <a:solidFill>
                  <a:srgbClr val="660066"/>
                </a:solidFill>
                <a:latin typeface="宋体" charset="-122"/>
                <a:ea typeface="宋体" charset="-122"/>
                <a:sym typeface="Symbol" charset="2"/>
              </a:rPr>
              <a:t>，对于</a:t>
            </a:r>
            <a:r>
              <a:rPr lang="zh-CN" altLang="zh-CN" sz="2400">
                <a:solidFill>
                  <a:srgbClr val="660066"/>
                </a:solidFill>
                <a:latin typeface="宋体" charset="-122"/>
                <a:ea typeface="宋体" charset="-122"/>
                <a:sym typeface="Symbol" charset="2"/>
              </a:rPr>
              <a:t>i≥0</a:t>
            </a:r>
            <a:r>
              <a:rPr lang="zh-CN" altLang="en-US" sz="2400">
                <a:solidFill>
                  <a:srgbClr val="660066"/>
                </a:solidFill>
                <a:latin typeface="宋体" charset="-122"/>
                <a:ea typeface="宋体" charset="-122"/>
                <a:sym typeface="Symbol" charset="2"/>
              </a:rPr>
              <a:t>有</a:t>
            </a:r>
            <a:r>
              <a:rPr lang="zh-CN" altLang="zh-CN" sz="2400">
                <a:solidFill>
                  <a:srgbClr val="660066"/>
                </a:solidFill>
                <a:latin typeface="宋体" charset="-122"/>
                <a:ea typeface="宋体" charset="-122"/>
                <a:sym typeface="Symbol" charset="2"/>
              </a:rPr>
              <a:t>ω1ω</a:t>
            </a:r>
            <a:r>
              <a:rPr lang="zh-CN" altLang="en-US" sz="2400">
                <a:solidFill>
                  <a:srgbClr val="660066"/>
                </a:solidFill>
                <a:latin typeface="宋体" charset="-122"/>
                <a:ea typeface="宋体" charset="-122"/>
                <a:sym typeface="Symbol" charset="2"/>
              </a:rPr>
              <a:t>2</a:t>
            </a:r>
            <a:r>
              <a:rPr lang="zh-CN" altLang="zh-CN" sz="2400" baseline="30000">
                <a:solidFill>
                  <a:srgbClr val="660066"/>
                </a:solidFill>
                <a:latin typeface="宋体" charset="-122"/>
                <a:ea typeface="宋体" charset="-122"/>
                <a:sym typeface="Symbol" charset="2"/>
              </a:rPr>
              <a:t>i</a:t>
            </a:r>
            <a:r>
              <a:rPr lang="zh-CN" altLang="zh-CN" sz="2400">
                <a:solidFill>
                  <a:srgbClr val="660066"/>
                </a:solidFill>
                <a:latin typeface="宋体" charset="-122"/>
                <a:ea typeface="宋体" charset="-122"/>
                <a:sym typeface="Symbol" charset="2"/>
              </a:rPr>
              <a:t>ω0ω3</a:t>
            </a:r>
            <a:r>
              <a:rPr lang="zh-CN" altLang="en-US" sz="2400" baseline="30000">
                <a:solidFill>
                  <a:srgbClr val="660066"/>
                </a:solidFill>
                <a:latin typeface="宋体" charset="-122"/>
                <a:ea typeface="宋体" charset="-122"/>
                <a:sym typeface="Symbol" charset="2"/>
              </a:rPr>
              <a:t>i</a:t>
            </a:r>
            <a:r>
              <a:rPr lang="zh-CN" altLang="zh-CN" sz="2400">
                <a:solidFill>
                  <a:srgbClr val="660066"/>
                </a:solidFill>
                <a:latin typeface="宋体" charset="-122"/>
                <a:ea typeface="宋体" charset="-122"/>
                <a:sym typeface="Symbol" charset="2"/>
              </a:rPr>
              <a:t>ω4∈L</a:t>
            </a:r>
            <a:r>
              <a:rPr lang="zh-CN" altLang="en-US" sz="2400">
                <a:solidFill>
                  <a:srgbClr val="660066"/>
                </a:solidFill>
                <a:latin typeface="宋体" charset="-122"/>
                <a:ea typeface="宋体" charset="-122"/>
                <a:sym typeface="Symbol" charset="2"/>
              </a:rPr>
              <a:t>。（不含</a:t>
            </a:r>
            <a:r>
              <a:rPr lang="zh-CN" altLang="zh-CN" sz="2400">
                <a:solidFill>
                  <a:srgbClr val="660066"/>
                </a:solidFill>
                <a:latin typeface="宋体" charset="-122"/>
                <a:ea typeface="宋体" charset="-122"/>
                <a:sym typeface="Symbol" charset="2"/>
              </a:rPr>
              <a:t>L</a:t>
            </a:r>
            <a:r>
              <a:rPr lang="zh-CN" altLang="en-US" sz="2400">
                <a:solidFill>
                  <a:srgbClr val="660066"/>
                </a:solidFill>
                <a:latin typeface="宋体" charset="-122"/>
                <a:ea typeface="宋体" charset="-122"/>
                <a:sym typeface="Symbol" charset="2"/>
              </a:rPr>
              <a:t>＝</a:t>
            </a:r>
            <a:r>
              <a:rPr lang="zh-CN" altLang="zh-CN" sz="2400">
                <a:solidFill>
                  <a:srgbClr val="660066"/>
                </a:solidFill>
                <a:latin typeface="宋体" charset="-122"/>
                <a:ea typeface="宋体" charset="-122"/>
                <a:sym typeface="Symbol" charset="2"/>
              </a:rPr>
              <a:t>{ε}</a:t>
            </a:r>
            <a:r>
              <a:rPr lang="zh-CN" altLang="en-US" sz="2400">
                <a:solidFill>
                  <a:srgbClr val="660066"/>
                </a:solidFill>
                <a:latin typeface="宋体" charset="-122"/>
                <a:ea typeface="宋体" charset="-122"/>
                <a:sym typeface="Symbol" charset="2"/>
              </a:rPr>
              <a:t>的情况）</a:t>
            </a:r>
            <a:endParaRPr lang="zh-CN" altLang="zh-CN" sz="2400">
              <a:solidFill>
                <a:srgbClr val="660066"/>
              </a:solidFill>
              <a:latin typeface="宋体" charset="-122"/>
              <a:ea typeface="宋体" charset="-122"/>
              <a:sym typeface="Symbol" charset="2"/>
            </a:endParaRPr>
          </a:p>
          <a:p>
            <a:pPr marL="4763" indent="34925" algn="just" eaLnBrk="1" hangingPunct="1">
              <a:lnSpc>
                <a:spcPct val="120000"/>
              </a:lnSpc>
            </a:pPr>
            <a:r>
              <a:rPr lang="zh-CN" altLang="en-US" sz="2400" b="0">
                <a:solidFill>
                  <a:srgbClr val="660066"/>
                </a:solidFill>
                <a:latin typeface="华文行楷" charset="-122"/>
                <a:ea typeface="华文行楷" charset="-122"/>
                <a:sym typeface="Symbol" charset="2"/>
              </a:rPr>
              <a:t>物理意义:</a:t>
            </a:r>
          </a:p>
          <a:p>
            <a:pPr marL="4763" indent="34925" algn="just" eaLnBrk="1" hangingPunct="1">
              <a:lnSpc>
                <a:spcPct val="120000"/>
              </a:lnSpc>
            </a:pPr>
            <a:r>
              <a:rPr lang="zh-CN" altLang="en-US" sz="2400" b="0">
                <a:solidFill>
                  <a:srgbClr val="333399"/>
                </a:solidFill>
                <a:latin typeface="华文行楷" charset="-122"/>
                <a:ea typeface="华文行楷" charset="-122"/>
                <a:sym typeface="Symbol" charset="2"/>
              </a:rPr>
              <a:t>线性语言的泵浦引理是说，在正规集合中，每个足够长的字符串都包含一个短的字串，随便将这个子串在原处重复插入多少次，所得的新字串还是在原正规集中。</a:t>
            </a:r>
          </a:p>
          <a:p>
            <a:pPr marL="4763" indent="34925" algn="just" eaLnBrk="1" hangingPunct="1">
              <a:lnSpc>
                <a:spcPct val="120000"/>
              </a:lnSpc>
            </a:pPr>
            <a:r>
              <a:rPr lang="zh-CN" altLang="zh-CN" sz="2400" b="0">
                <a:solidFill>
                  <a:srgbClr val="333399"/>
                </a:solidFill>
                <a:latin typeface="华文行楷" charset="-122"/>
                <a:ea typeface="华文行楷" charset="-122"/>
                <a:sym typeface="Symbol" charset="2"/>
              </a:rPr>
              <a:t> 2</a:t>
            </a:r>
            <a:r>
              <a:rPr lang="zh-CN" altLang="en-US" sz="2400" b="0">
                <a:solidFill>
                  <a:srgbClr val="333399"/>
                </a:solidFill>
                <a:latin typeface="华文行楷" charset="-122"/>
                <a:ea typeface="华文行楷" charset="-122"/>
                <a:sym typeface="Symbol" charset="2"/>
              </a:rPr>
              <a:t>型语言的泵浦引理是说，有两个靠得很近的子串，它们可以重复任意多次（但二者重复的次数相同），所得的新串依然属于该</a:t>
            </a:r>
            <a:r>
              <a:rPr lang="zh-CN" altLang="zh-CN" sz="2400" b="0">
                <a:solidFill>
                  <a:srgbClr val="333399"/>
                </a:solidFill>
                <a:latin typeface="华文行楷" charset="-122"/>
                <a:ea typeface="华文行楷" charset="-122"/>
                <a:sym typeface="Symbol" charset="2"/>
              </a:rPr>
              <a:t>2</a:t>
            </a:r>
            <a:r>
              <a:rPr lang="zh-CN" altLang="en-US" sz="2400" b="0">
                <a:solidFill>
                  <a:srgbClr val="333399"/>
                </a:solidFill>
                <a:latin typeface="华文行楷" charset="-122"/>
                <a:ea typeface="华文行楷" charset="-122"/>
                <a:sym typeface="Symbol" charset="2"/>
              </a:rPr>
              <a:t>型语言。</a:t>
            </a:r>
            <a:endParaRPr lang="zh-CN" altLang="zh-CN" sz="2400" b="0">
              <a:solidFill>
                <a:srgbClr val="333399"/>
              </a:solidFill>
              <a:latin typeface="华文行楷" charset="-122"/>
              <a:ea typeface="华文行楷" charset="-122"/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C40EB4-BE85-8F47-9BC8-D85BBAC0B7B9}" type="slidenum">
              <a:rPr kumimoji="0" lang="zh-CN" altLang="en-US" sz="1200">
                <a:solidFill>
                  <a:srgbClr val="009999"/>
                </a:solidFill>
                <a:latin typeface="Arial Narrow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CN" sz="1200">
              <a:solidFill>
                <a:srgbClr val="009999"/>
              </a:solidFill>
              <a:latin typeface="Arial Narrow" charset="0"/>
              <a:ea typeface="宋体" charset="-122"/>
            </a:endParaRPr>
          </a:p>
        </p:txBody>
      </p:sp>
      <p:sp>
        <p:nvSpPr>
          <p:cNvPr id="19458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charset="0"/>
                <a:ea typeface="宋体" charset="-122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charset="0"/>
              <a:ea typeface="宋体" charset="-122"/>
            </a:endParaRPr>
          </a:p>
        </p:txBody>
      </p:sp>
      <p:sp>
        <p:nvSpPr>
          <p:cNvPr id="19459" name="Rectangle 15"/>
          <p:cNvSpPr>
            <a:spLocks noChangeArrowheads="1"/>
          </p:cNvSpPr>
          <p:nvPr/>
        </p:nvSpPr>
        <p:spPr bwMode="auto">
          <a:xfrm>
            <a:off x="304800" y="1295400"/>
            <a:ext cx="8610600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charset="2"/>
              <a:buChar char="²"/>
            </a:pPr>
            <a:r>
              <a:rPr lang="zh-CN" altLang="en-US" sz="2400">
                <a:solidFill>
                  <a:srgbClr val="333399"/>
                </a:solidFill>
                <a:ea typeface="华文行楷" charset="-122"/>
              </a:rPr>
              <a:t>设</a:t>
            </a:r>
            <a:r>
              <a:rPr lang="zh-CN" altLang="zh-CN" sz="2400">
                <a:solidFill>
                  <a:srgbClr val="333399"/>
                </a:solidFill>
                <a:ea typeface="华文行楷" charset="-122"/>
              </a:rPr>
              <a:t>G</a:t>
            </a:r>
            <a:r>
              <a:rPr lang="zh-CN" altLang="en-US" sz="2400">
                <a:solidFill>
                  <a:srgbClr val="333399"/>
                </a:solidFill>
                <a:ea typeface="华文行楷" charset="-122"/>
              </a:rPr>
              <a:t>是</a:t>
            </a:r>
            <a:r>
              <a:rPr lang="zh-CN" altLang="zh-CN" sz="2400">
                <a:solidFill>
                  <a:srgbClr val="333399"/>
                </a:solidFill>
                <a:ea typeface="华文行楷" charset="-122"/>
              </a:rPr>
              <a:t>Chomsky</a:t>
            </a:r>
            <a:r>
              <a:rPr lang="zh-CN" altLang="en-US" sz="2400">
                <a:solidFill>
                  <a:srgbClr val="333399"/>
                </a:solidFill>
                <a:ea typeface="华文行楷" charset="-122"/>
              </a:rPr>
              <a:t>文法（形如</a:t>
            </a:r>
            <a:r>
              <a:rPr lang="zh-CN" altLang="zh-CN" sz="2400">
                <a:solidFill>
                  <a:srgbClr val="333399"/>
                </a:solidFill>
                <a:ea typeface="华文行楷" charset="-122"/>
              </a:rPr>
              <a:t>A→BC,A→a</a:t>
            </a:r>
            <a:r>
              <a:rPr lang="zh-CN" altLang="en-US" sz="2400">
                <a:solidFill>
                  <a:srgbClr val="333399"/>
                </a:solidFill>
                <a:ea typeface="华文行楷" charset="-122"/>
              </a:rPr>
              <a:t>）</a:t>
            </a:r>
            <a:r>
              <a:rPr lang="zh-CN" altLang="zh-CN" sz="2400">
                <a:solidFill>
                  <a:srgbClr val="333399"/>
                </a:solidFill>
                <a:ea typeface="华文行楷" charset="-122"/>
              </a:rPr>
              <a:t>,</a:t>
            </a:r>
            <a:r>
              <a:rPr lang="zh-CN" altLang="en-US" sz="2400">
                <a:solidFill>
                  <a:srgbClr val="333399"/>
                </a:solidFill>
                <a:ea typeface="华文行楷" charset="-122"/>
              </a:rPr>
              <a:t>产生语言</a:t>
            </a:r>
            <a:r>
              <a:rPr lang="zh-CN" altLang="zh-CN" sz="2400">
                <a:solidFill>
                  <a:srgbClr val="333399"/>
                </a:solidFill>
                <a:ea typeface="华文行楷" charset="-122"/>
              </a:rPr>
              <a:t>L</a:t>
            </a:r>
            <a:r>
              <a:rPr lang="zh-CN" altLang="en-US" sz="2400">
                <a:solidFill>
                  <a:srgbClr val="333399"/>
                </a:solidFill>
                <a:ea typeface="华文行楷" charset="-122"/>
              </a:rPr>
              <a:t>－</a:t>
            </a:r>
            <a:r>
              <a:rPr lang="zh-CN" altLang="zh-CN" sz="2400">
                <a:solidFill>
                  <a:srgbClr val="333399"/>
                </a:solidFill>
                <a:ea typeface="华文行楷" charset="-122"/>
              </a:rPr>
              <a:t>{ε}</a:t>
            </a:r>
            <a:r>
              <a:rPr lang="zh-CN" altLang="en-US" sz="2400">
                <a:solidFill>
                  <a:srgbClr val="333399"/>
                </a:solidFill>
                <a:ea typeface="华文行楷" charset="-122"/>
              </a:rPr>
              <a:t>,</a:t>
            </a:r>
            <a:r>
              <a:rPr lang="zh-CN" altLang="zh-CN" sz="2400">
                <a:solidFill>
                  <a:srgbClr val="333399"/>
                </a:solidFill>
                <a:ea typeface="华文行楷" charset="-122"/>
              </a:rPr>
              <a:t>    </a:t>
            </a:r>
            <a:r>
              <a:rPr lang="zh-CN" altLang="en-US" sz="2400">
                <a:solidFill>
                  <a:srgbClr val="333399"/>
                </a:solidFill>
                <a:ea typeface="华文行楷" charset="-122"/>
              </a:rPr>
              <a:t>若</a:t>
            </a:r>
            <a:r>
              <a:rPr lang="zh-CN" altLang="zh-CN" sz="2400">
                <a:solidFill>
                  <a:srgbClr val="333399"/>
                </a:solidFill>
                <a:ea typeface="华文行楷" charset="-122"/>
              </a:rPr>
              <a:t>ω∈L</a:t>
            </a:r>
            <a:r>
              <a:rPr lang="zh-CN" altLang="en-US" sz="2400">
                <a:solidFill>
                  <a:srgbClr val="333399"/>
                </a:solidFill>
                <a:ea typeface="华文行楷" charset="-122"/>
              </a:rPr>
              <a:t>且</a:t>
            </a:r>
            <a:r>
              <a:rPr lang="zh-CN" altLang="zh-CN" sz="2400">
                <a:solidFill>
                  <a:srgbClr val="333399"/>
                </a:solidFill>
                <a:ea typeface="华文行楷" charset="-122"/>
              </a:rPr>
              <a:t>ω</a:t>
            </a:r>
            <a:r>
              <a:rPr lang="zh-CN" altLang="en-US" sz="2400">
                <a:solidFill>
                  <a:srgbClr val="333399"/>
                </a:solidFill>
                <a:ea typeface="华文行楷" charset="-122"/>
              </a:rPr>
              <a:t>有一定的长度，则边缘为</a:t>
            </a:r>
            <a:r>
              <a:rPr lang="zh-CN" altLang="zh-CN" sz="2400">
                <a:solidFill>
                  <a:srgbClr val="333399"/>
                </a:solidFill>
                <a:ea typeface="华文行楷" charset="-122"/>
              </a:rPr>
              <a:t>ω</a:t>
            </a:r>
            <a:r>
              <a:rPr lang="zh-CN" altLang="en-US" sz="2400">
                <a:solidFill>
                  <a:srgbClr val="333399"/>
                </a:solidFill>
                <a:ea typeface="华文行楷" charset="-122"/>
              </a:rPr>
              <a:t>的推导树有一定长度的路径。</a:t>
            </a:r>
            <a:endParaRPr lang="zh-CN" altLang="zh-CN" sz="2400">
              <a:solidFill>
                <a:srgbClr val="333399"/>
              </a:solidFill>
              <a:ea typeface="华文行楷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charset="2"/>
              <a:buChar char="²"/>
            </a:pPr>
            <a:r>
              <a:rPr lang="zh-CN" altLang="zh-CN" sz="2400">
                <a:solidFill>
                  <a:srgbClr val="333399"/>
                </a:solidFill>
                <a:ea typeface="华文行楷" charset="-122"/>
              </a:rPr>
              <a:t>    </a:t>
            </a:r>
            <a:r>
              <a:rPr lang="zh-CN" altLang="en-US" sz="2400">
                <a:solidFill>
                  <a:srgbClr val="333399"/>
                </a:solidFill>
                <a:ea typeface="华文行楷" charset="-122"/>
              </a:rPr>
              <a:t>对于</a:t>
            </a:r>
            <a:r>
              <a:rPr lang="zh-CN" altLang="zh-CN" sz="2400">
                <a:solidFill>
                  <a:srgbClr val="333399"/>
                </a:solidFill>
                <a:ea typeface="华文行楷" charset="-122"/>
              </a:rPr>
              <a:t>Chomsky</a:t>
            </a:r>
            <a:r>
              <a:rPr lang="zh-CN" altLang="en-US" sz="2400">
                <a:solidFill>
                  <a:srgbClr val="333399"/>
                </a:solidFill>
                <a:ea typeface="华文行楷" charset="-122"/>
              </a:rPr>
              <a:t>范式，设路径长度为</a:t>
            </a:r>
            <a:r>
              <a:rPr lang="zh-CN" altLang="zh-CN" sz="2400">
                <a:solidFill>
                  <a:srgbClr val="333399"/>
                </a:solidFill>
                <a:ea typeface="华文行楷" charset="-122"/>
              </a:rPr>
              <a:t>n</a:t>
            </a:r>
            <a:r>
              <a:rPr lang="zh-CN" altLang="en-US" sz="2400">
                <a:solidFill>
                  <a:srgbClr val="333399"/>
                </a:solidFill>
                <a:ea typeface="华文行楷" charset="-122"/>
              </a:rPr>
              <a:t>，则有边缘长度         </a:t>
            </a:r>
            <a:r>
              <a:rPr lang="zh-CN" altLang="zh-CN" sz="2400">
                <a:solidFill>
                  <a:srgbClr val="333399"/>
                </a:solidFill>
                <a:ea typeface="华文行楷" charset="-122"/>
              </a:rPr>
              <a:t>︱ω︱≤ 2</a:t>
            </a:r>
            <a:r>
              <a:rPr lang="zh-CN" altLang="zh-CN" sz="2400" baseline="30000">
                <a:solidFill>
                  <a:srgbClr val="333399"/>
                </a:solidFill>
                <a:ea typeface="华文行楷" charset="-122"/>
              </a:rPr>
              <a:t>n</a:t>
            </a:r>
            <a:r>
              <a:rPr lang="zh-CN" altLang="en-US" sz="2400" baseline="30000">
                <a:solidFill>
                  <a:srgbClr val="333399"/>
                </a:solidFill>
                <a:ea typeface="华文行楷" charset="-122"/>
              </a:rPr>
              <a:t>－</a:t>
            </a:r>
            <a:r>
              <a:rPr lang="zh-CN" altLang="zh-CN" sz="2400" baseline="30000">
                <a:solidFill>
                  <a:srgbClr val="333399"/>
                </a:solidFill>
                <a:ea typeface="华文行楷" charset="-122"/>
              </a:rPr>
              <a:t>1</a:t>
            </a:r>
            <a:r>
              <a:rPr lang="zh-CN" altLang="zh-CN" sz="2400">
                <a:solidFill>
                  <a:srgbClr val="333399"/>
                </a:solidFill>
                <a:ea typeface="华文行楷" charset="-122"/>
              </a:rPr>
              <a:t>    </a:t>
            </a:r>
            <a:r>
              <a:rPr lang="zh-CN" altLang="en-US" sz="2400">
                <a:solidFill>
                  <a:srgbClr val="333399"/>
                </a:solidFill>
                <a:ea typeface="华文行楷" charset="-122"/>
              </a:rPr>
              <a:t>，如下图所示</a:t>
            </a:r>
            <a:endParaRPr lang="zh-CN" altLang="zh-CN" sz="2400">
              <a:solidFill>
                <a:srgbClr val="333399"/>
              </a:solidFill>
              <a:ea typeface="华文行楷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charset="2"/>
              <a:buNone/>
            </a:pPr>
            <a:r>
              <a:rPr lang="en-US" altLang="zh-CN" sz="2400" i="1">
                <a:solidFill>
                  <a:srgbClr val="333399"/>
                </a:solidFill>
                <a:latin typeface="宋体" charset="-122"/>
                <a:ea typeface="宋体" charset="-122"/>
                <a:sym typeface="Symbol" charset="2"/>
              </a:rPr>
              <a:t>                        </a:t>
            </a:r>
            <a:endParaRPr lang="en-US" altLang="zh-CN" sz="2400" i="1">
              <a:solidFill>
                <a:srgbClr val="333399"/>
              </a:solidFill>
              <a:latin typeface="Arial" charset="0"/>
              <a:ea typeface="华文行楷" charset="-122"/>
              <a:sym typeface="Symbol" charset="2"/>
            </a:endParaRPr>
          </a:p>
        </p:txBody>
      </p:sp>
      <p:sp>
        <p:nvSpPr>
          <p:cNvPr id="19460" name="Rectangle 16"/>
          <p:cNvSpPr>
            <a:spLocks noChangeArrowheads="1"/>
          </p:cNvSpPr>
          <p:nvPr/>
        </p:nvSpPr>
        <p:spPr bwMode="auto">
          <a:xfrm>
            <a:off x="1524000" y="457200"/>
            <a:ext cx="7412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800080"/>
                </a:solidFill>
                <a:latin typeface="Arial" charset="0"/>
              </a:rPr>
              <a:t>证明：</a:t>
            </a:r>
          </a:p>
        </p:txBody>
      </p:sp>
      <p:grpSp>
        <p:nvGrpSpPr>
          <p:cNvPr id="19461" name="Group 17"/>
          <p:cNvGrpSpPr>
            <a:grpSpLocks/>
          </p:cNvGrpSpPr>
          <p:nvPr/>
        </p:nvGrpSpPr>
        <p:grpSpPr bwMode="auto">
          <a:xfrm>
            <a:off x="1187450" y="3789363"/>
            <a:ext cx="6121400" cy="2303462"/>
            <a:chOff x="2880" y="12984"/>
            <a:chExt cx="7920" cy="2496"/>
          </a:xfrm>
        </p:grpSpPr>
        <p:sp>
          <p:nvSpPr>
            <p:cNvPr id="19462" name="Oval 18"/>
            <p:cNvSpPr>
              <a:spLocks noChangeArrowheads="1"/>
            </p:cNvSpPr>
            <p:nvPr/>
          </p:nvSpPr>
          <p:spPr bwMode="auto">
            <a:xfrm>
              <a:off x="2880" y="13296"/>
              <a:ext cx="54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9pPr>
            </a:lstStyle>
            <a:p>
              <a:pPr algn="just">
                <a:buFont typeface="Wingdings" charset="2"/>
                <a:buNone/>
              </a:pPr>
              <a:r>
                <a:rPr lang="en-US" altLang="zh-CN" sz="1200" b="0">
                  <a:solidFill>
                    <a:srgbClr val="660066"/>
                  </a:solidFill>
                  <a:ea typeface="宋体" charset="-122"/>
                </a:rPr>
                <a:t>S</a:t>
              </a:r>
            </a:p>
          </p:txBody>
        </p:sp>
        <p:sp>
          <p:nvSpPr>
            <p:cNvPr id="19463" name="Line 19"/>
            <p:cNvSpPr>
              <a:spLocks noChangeShapeType="1"/>
            </p:cNvSpPr>
            <p:nvPr/>
          </p:nvSpPr>
          <p:spPr bwMode="auto">
            <a:xfrm>
              <a:off x="3060" y="13920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4" name="Text Box 20"/>
            <p:cNvSpPr txBox="1">
              <a:spLocks noChangeArrowheads="1"/>
            </p:cNvSpPr>
            <p:nvPr/>
          </p:nvSpPr>
          <p:spPr bwMode="auto">
            <a:xfrm>
              <a:off x="2880" y="14388"/>
              <a:ext cx="540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9pPr>
            </a:lstStyle>
            <a:p>
              <a:pPr algn="just">
                <a:buFont typeface="Wingdings" charset="2"/>
                <a:buNone/>
              </a:pPr>
              <a:r>
                <a:rPr lang="en-US" altLang="zh-CN" sz="1200" b="0">
                  <a:solidFill>
                    <a:srgbClr val="660066"/>
                  </a:solidFill>
                  <a:ea typeface="宋体" charset="-122"/>
                </a:rPr>
                <a:t>a</a:t>
              </a:r>
            </a:p>
            <a:p>
              <a:pPr algn="just">
                <a:buFont typeface="Wingdings" charset="2"/>
                <a:buNone/>
              </a:pPr>
              <a:r>
                <a:rPr lang="en-US" altLang="zh-CN" sz="1200" b="0">
                  <a:solidFill>
                    <a:srgbClr val="660066"/>
                  </a:solidFill>
                  <a:ea typeface="宋体" charset="-122"/>
                </a:rPr>
                <a:t> A</a:t>
              </a:r>
            </a:p>
          </p:txBody>
        </p:sp>
        <p:sp>
          <p:nvSpPr>
            <p:cNvPr id="19465" name="Text Box 21"/>
            <p:cNvSpPr txBox="1">
              <a:spLocks noChangeArrowheads="1"/>
            </p:cNvSpPr>
            <p:nvPr/>
          </p:nvSpPr>
          <p:spPr bwMode="auto">
            <a:xfrm>
              <a:off x="3597" y="14388"/>
              <a:ext cx="2700" cy="1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9pPr>
            </a:lstStyle>
            <a:p>
              <a:pPr algn="just">
                <a:buFont typeface="Wingdings" charset="2"/>
                <a:buNone/>
              </a:pPr>
              <a:r>
                <a:rPr lang="zh-CN" altLang="en-US" sz="1200" b="0">
                  <a:solidFill>
                    <a:srgbClr val="660066"/>
                  </a:solidFill>
                  <a:ea typeface="宋体" charset="-122"/>
                </a:rPr>
                <a:t>路径 ＝</a:t>
              </a:r>
              <a:r>
                <a:rPr lang="en-US" altLang="zh-CN" sz="1200" b="0">
                  <a:solidFill>
                    <a:srgbClr val="660066"/>
                  </a:solidFill>
                  <a:ea typeface="宋体" charset="-122"/>
                </a:rPr>
                <a:t>1</a:t>
              </a:r>
            </a:p>
            <a:p>
              <a:pPr algn="just">
                <a:buFont typeface="Wingdings" charset="2"/>
                <a:buNone/>
              </a:pPr>
              <a:r>
                <a:rPr lang="en-US" altLang="zh-CN" sz="1200" b="0">
                  <a:solidFill>
                    <a:srgbClr val="660066"/>
                  </a:solidFill>
                  <a:ea typeface="宋体" charset="-122"/>
                </a:rPr>
                <a:t>︱</a:t>
              </a:r>
              <a:r>
                <a:rPr lang="en-US" altLang="zh-CN" sz="1200" b="0">
                  <a:solidFill>
                    <a:srgbClr val="660066"/>
                  </a:solidFill>
                  <a:latin typeface="宋体" charset="-122"/>
                  <a:ea typeface="宋体" charset="-122"/>
                </a:rPr>
                <a:t>ω︱</a:t>
              </a:r>
              <a:r>
                <a:rPr lang="zh-CN" altLang="en-US" sz="1200" b="0">
                  <a:solidFill>
                    <a:srgbClr val="660066"/>
                  </a:solidFill>
                  <a:latin typeface="宋体" charset="-122"/>
                  <a:ea typeface="宋体" charset="-122"/>
                </a:rPr>
                <a:t>＝</a:t>
              </a:r>
              <a:r>
                <a:rPr lang="en-US" altLang="zh-CN" sz="1200" b="0">
                  <a:solidFill>
                    <a:srgbClr val="660066"/>
                  </a:solidFill>
                  <a:ea typeface="宋体" charset="-122"/>
                </a:rPr>
                <a:t>︱</a:t>
              </a:r>
              <a:r>
                <a:rPr lang="en-US" altLang="zh-CN" sz="1200" b="0">
                  <a:solidFill>
                    <a:srgbClr val="660066"/>
                  </a:solidFill>
                  <a:latin typeface="宋体" charset="-122"/>
                  <a:ea typeface="宋体" charset="-122"/>
                </a:rPr>
                <a:t>a︱</a:t>
              </a:r>
              <a:r>
                <a:rPr lang="zh-CN" altLang="en-US" sz="1200" b="0">
                  <a:solidFill>
                    <a:srgbClr val="660066"/>
                  </a:solidFill>
                  <a:latin typeface="宋体" charset="-122"/>
                  <a:ea typeface="宋体" charset="-122"/>
                </a:rPr>
                <a:t>＝</a:t>
              </a:r>
              <a:r>
                <a:rPr lang="en-US" altLang="zh-CN" sz="1200" b="0">
                  <a:solidFill>
                    <a:srgbClr val="660066"/>
                  </a:solidFill>
                  <a:latin typeface="宋体" charset="-122"/>
                  <a:ea typeface="宋体" charset="-122"/>
                </a:rPr>
                <a:t>2</a:t>
              </a:r>
              <a:r>
                <a:rPr lang="en-US" altLang="zh-CN" sz="1200" b="0" baseline="30000">
                  <a:solidFill>
                    <a:srgbClr val="660066"/>
                  </a:solidFill>
                  <a:latin typeface="宋体" charset="-122"/>
                  <a:ea typeface="宋体" charset="-122"/>
                </a:rPr>
                <a:t>1</a:t>
              </a:r>
              <a:r>
                <a:rPr lang="zh-CN" altLang="en-US" sz="1200" b="0" baseline="30000">
                  <a:solidFill>
                    <a:srgbClr val="660066"/>
                  </a:solidFill>
                  <a:latin typeface="宋体" charset="-122"/>
                  <a:ea typeface="宋体" charset="-122"/>
                </a:rPr>
                <a:t>－</a:t>
              </a:r>
              <a:r>
                <a:rPr lang="en-US" altLang="zh-CN" sz="1200" b="0" baseline="30000">
                  <a:solidFill>
                    <a:srgbClr val="660066"/>
                  </a:solidFill>
                  <a:latin typeface="宋体" charset="-122"/>
                  <a:ea typeface="宋体" charset="-122"/>
                </a:rPr>
                <a:t>1</a:t>
              </a:r>
              <a:r>
                <a:rPr lang="en-US" altLang="zh-CN" sz="1200" b="0">
                  <a:solidFill>
                    <a:srgbClr val="660066"/>
                  </a:solidFill>
                  <a:latin typeface="宋体" charset="-122"/>
                  <a:ea typeface="宋体" charset="-122"/>
                </a:rPr>
                <a:t>     </a:t>
              </a:r>
              <a:r>
                <a:rPr lang="zh-CN" altLang="en-US" sz="1200" b="0">
                  <a:solidFill>
                    <a:srgbClr val="660066"/>
                  </a:solidFill>
                  <a:latin typeface="宋体" charset="-122"/>
                  <a:ea typeface="宋体" charset="-122"/>
                </a:rPr>
                <a:t>＝</a:t>
              </a:r>
              <a:r>
                <a:rPr lang="en-US" altLang="zh-CN" sz="1200" b="0">
                  <a:solidFill>
                    <a:srgbClr val="660066"/>
                  </a:solidFill>
                  <a:latin typeface="宋体" charset="-122"/>
                  <a:ea typeface="宋体" charset="-122"/>
                </a:rPr>
                <a:t>1</a:t>
              </a:r>
              <a:endParaRPr lang="en-US" altLang="zh-CN" sz="1200" b="0">
                <a:solidFill>
                  <a:srgbClr val="660066"/>
                </a:solidFill>
                <a:ea typeface="宋体" charset="-122"/>
              </a:endParaRPr>
            </a:p>
          </p:txBody>
        </p:sp>
        <p:grpSp>
          <p:nvGrpSpPr>
            <p:cNvPr id="19466" name="Group 22"/>
            <p:cNvGrpSpPr>
              <a:grpSpLocks/>
            </p:cNvGrpSpPr>
            <p:nvPr/>
          </p:nvGrpSpPr>
          <p:grpSpPr bwMode="auto">
            <a:xfrm>
              <a:off x="6480" y="12984"/>
              <a:ext cx="1800" cy="2340"/>
              <a:chOff x="6840" y="12984"/>
              <a:chExt cx="1800" cy="2340"/>
            </a:xfrm>
          </p:grpSpPr>
          <p:sp>
            <p:nvSpPr>
              <p:cNvPr id="19468" name="Oval 23"/>
              <p:cNvSpPr>
                <a:spLocks noChangeArrowheads="1"/>
              </p:cNvSpPr>
              <p:nvPr/>
            </p:nvSpPr>
            <p:spPr bwMode="auto">
              <a:xfrm>
                <a:off x="7380" y="12984"/>
                <a:ext cx="540" cy="46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9pPr>
              </a:lstStyle>
              <a:p>
                <a:pPr algn="just">
                  <a:buFont typeface="Wingdings" charset="2"/>
                  <a:buNone/>
                </a:pPr>
                <a:r>
                  <a:rPr lang="en-US" altLang="zh-CN" sz="1200" b="0">
                    <a:solidFill>
                      <a:srgbClr val="660066"/>
                    </a:solidFill>
                    <a:ea typeface="宋体" charset="-122"/>
                  </a:rPr>
                  <a:t>S</a:t>
                </a:r>
              </a:p>
            </p:txBody>
          </p:sp>
          <p:sp>
            <p:nvSpPr>
              <p:cNvPr id="19469" name="Oval 24"/>
              <p:cNvSpPr>
                <a:spLocks noChangeArrowheads="1"/>
              </p:cNvSpPr>
              <p:nvPr/>
            </p:nvSpPr>
            <p:spPr bwMode="auto">
              <a:xfrm>
                <a:off x="6840" y="13764"/>
                <a:ext cx="540" cy="46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9pPr>
              </a:lstStyle>
              <a:p>
                <a:pPr algn="just">
                  <a:buFont typeface="Wingdings" charset="2"/>
                  <a:buNone/>
                </a:pPr>
                <a:r>
                  <a:rPr lang="en-US" altLang="zh-CN" sz="1200" b="0">
                    <a:solidFill>
                      <a:srgbClr val="660066"/>
                    </a:solidFill>
                    <a:ea typeface="宋体" charset="-122"/>
                  </a:rPr>
                  <a:t>A</a:t>
                </a:r>
              </a:p>
            </p:txBody>
          </p:sp>
          <p:sp>
            <p:nvSpPr>
              <p:cNvPr id="19470" name="Oval 25"/>
              <p:cNvSpPr>
                <a:spLocks noChangeArrowheads="1"/>
              </p:cNvSpPr>
              <p:nvPr/>
            </p:nvSpPr>
            <p:spPr bwMode="auto">
              <a:xfrm>
                <a:off x="7920" y="13764"/>
                <a:ext cx="540" cy="46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9pPr>
              </a:lstStyle>
              <a:p>
                <a:pPr algn="just">
                  <a:buFont typeface="Wingdings" charset="2"/>
                  <a:buNone/>
                </a:pPr>
                <a:r>
                  <a:rPr lang="en-US" altLang="zh-CN" sz="1200" b="0">
                    <a:solidFill>
                      <a:srgbClr val="660066"/>
                    </a:solidFill>
                    <a:ea typeface="宋体" charset="-122"/>
                  </a:rPr>
                  <a:t>B</a:t>
                </a:r>
              </a:p>
            </p:txBody>
          </p:sp>
          <p:sp>
            <p:nvSpPr>
              <p:cNvPr id="19471" name="Line 26"/>
              <p:cNvSpPr>
                <a:spLocks noChangeShapeType="1"/>
              </p:cNvSpPr>
              <p:nvPr/>
            </p:nvSpPr>
            <p:spPr bwMode="auto">
              <a:xfrm flipH="1">
                <a:off x="7200" y="13452"/>
                <a:ext cx="36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2" name="Line 27"/>
              <p:cNvSpPr>
                <a:spLocks noChangeShapeType="1"/>
              </p:cNvSpPr>
              <p:nvPr/>
            </p:nvSpPr>
            <p:spPr bwMode="auto">
              <a:xfrm>
                <a:off x="7740" y="13452"/>
                <a:ext cx="36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3" name="Text Box 28"/>
              <p:cNvSpPr txBox="1">
                <a:spLocks noChangeArrowheads="1"/>
              </p:cNvSpPr>
              <p:nvPr/>
            </p:nvSpPr>
            <p:spPr bwMode="auto">
              <a:xfrm>
                <a:off x="6840" y="14544"/>
                <a:ext cx="540" cy="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9pPr>
              </a:lstStyle>
              <a:p>
                <a:pPr algn="just">
                  <a:buFont typeface="Wingdings" charset="2"/>
                  <a:buNone/>
                </a:pPr>
                <a:r>
                  <a:rPr lang="en-US" altLang="zh-CN" sz="1200" b="0">
                    <a:solidFill>
                      <a:srgbClr val="660066"/>
                    </a:solidFill>
                    <a:ea typeface="宋体" charset="-122"/>
                  </a:rPr>
                  <a:t>a</a:t>
                </a:r>
              </a:p>
              <a:p>
                <a:pPr algn="just">
                  <a:buFont typeface="Wingdings" charset="2"/>
                  <a:buNone/>
                </a:pPr>
                <a:r>
                  <a:rPr lang="en-US" altLang="zh-CN" sz="1200" b="0">
                    <a:solidFill>
                      <a:srgbClr val="660066"/>
                    </a:solidFill>
                    <a:ea typeface="宋体" charset="-122"/>
                  </a:rPr>
                  <a:t> A</a:t>
                </a:r>
              </a:p>
            </p:txBody>
          </p:sp>
          <p:sp>
            <p:nvSpPr>
              <p:cNvPr id="19474" name="Text Box 29"/>
              <p:cNvSpPr txBox="1">
                <a:spLocks noChangeArrowheads="1"/>
              </p:cNvSpPr>
              <p:nvPr/>
            </p:nvSpPr>
            <p:spPr bwMode="auto">
              <a:xfrm>
                <a:off x="8100" y="14544"/>
                <a:ext cx="540" cy="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9pPr>
              </a:lstStyle>
              <a:p>
                <a:pPr algn="just">
                  <a:buFont typeface="Wingdings" charset="2"/>
                  <a:buNone/>
                </a:pPr>
                <a:r>
                  <a:rPr lang="en-US" altLang="zh-CN" sz="1200" b="0">
                    <a:solidFill>
                      <a:srgbClr val="660066"/>
                    </a:solidFill>
                    <a:ea typeface="宋体" charset="-122"/>
                  </a:rPr>
                  <a:t>a</a:t>
                </a:r>
              </a:p>
              <a:p>
                <a:pPr algn="just">
                  <a:buFont typeface="Wingdings" charset="2"/>
                  <a:buNone/>
                </a:pPr>
                <a:r>
                  <a:rPr lang="en-US" altLang="zh-CN" sz="1200" b="0">
                    <a:solidFill>
                      <a:srgbClr val="660066"/>
                    </a:solidFill>
                    <a:ea typeface="宋体" charset="-122"/>
                  </a:rPr>
                  <a:t> A</a:t>
                </a:r>
              </a:p>
            </p:txBody>
          </p:sp>
          <p:sp>
            <p:nvSpPr>
              <p:cNvPr id="19475" name="Line 30"/>
              <p:cNvSpPr>
                <a:spLocks noChangeShapeType="1"/>
              </p:cNvSpPr>
              <p:nvPr/>
            </p:nvSpPr>
            <p:spPr bwMode="auto">
              <a:xfrm>
                <a:off x="7020" y="14232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6" name="Line 31"/>
              <p:cNvSpPr>
                <a:spLocks noChangeShapeType="1"/>
              </p:cNvSpPr>
              <p:nvPr/>
            </p:nvSpPr>
            <p:spPr bwMode="auto">
              <a:xfrm>
                <a:off x="8280" y="14232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467" name="Text Box 32"/>
            <p:cNvSpPr txBox="1">
              <a:spLocks noChangeArrowheads="1"/>
            </p:cNvSpPr>
            <p:nvPr/>
          </p:nvSpPr>
          <p:spPr bwMode="auto">
            <a:xfrm>
              <a:off x="8100" y="14388"/>
              <a:ext cx="2700" cy="1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9pPr>
            </a:lstStyle>
            <a:p>
              <a:pPr algn="just">
                <a:buFont typeface="Wingdings" charset="2"/>
                <a:buNone/>
              </a:pPr>
              <a:r>
                <a:rPr lang="zh-CN" altLang="en-US" sz="1200" b="0">
                  <a:solidFill>
                    <a:srgbClr val="660066"/>
                  </a:solidFill>
                  <a:ea typeface="宋体" charset="-122"/>
                </a:rPr>
                <a:t>路径 ＝</a:t>
              </a:r>
              <a:r>
                <a:rPr lang="en-US" altLang="zh-CN" sz="1200" b="0">
                  <a:solidFill>
                    <a:srgbClr val="660066"/>
                  </a:solidFill>
                  <a:ea typeface="宋体" charset="-122"/>
                </a:rPr>
                <a:t>2</a:t>
              </a:r>
            </a:p>
            <a:p>
              <a:pPr algn="just">
                <a:buFont typeface="Wingdings" charset="2"/>
                <a:buNone/>
              </a:pPr>
              <a:r>
                <a:rPr lang="en-US" altLang="zh-CN" sz="1200" b="0">
                  <a:solidFill>
                    <a:srgbClr val="660066"/>
                  </a:solidFill>
                  <a:ea typeface="宋体" charset="-122"/>
                </a:rPr>
                <a:t>︱</a:t>
              </a:r>
              <a:r>
                <a:rPr lang="en-US" altLang="zh-CN" sz="1200" b="0">
                  <a:solidFill>
                    <a:srgbClr val="660066"/>
                  </a:solidFill>
                  <a:latin typeface="宋体" charset="-122"/>
                  <a:ea typeface="宋体" charset="-122"/>
                </a:rPr>
                <a:t>ω︱</a:t>
              </a:r>
              <a:r>
                <a:rPr lang="zh-CN" altLang="en-US" sz="1200" b="0">
                  <a:solidFill>
                    <a:srgbClr val="660066"/>
                  </a:solidFill>
                  <a:latin typeface="宋体" charset="-122"/>
                  <a:ea typeface="宋体" charset="-122"/>
                </a:rPr>
                <a:t>＝</a:t>
              </a:r>
              <a:r>
                <a:rPr lang="en-US" altLang="zh-CN" sz="1200" b="0">
                  <a:solidFill>
                    <a:srgbClr val="660066"/>
                  </a:solidFill>
                  <a:ea typeface="宋体" charset="-122"/>
                </a:rPr>
                <a:t>︱</a:t>
              </a:r>
              <a:r>
                <a:rPr lang="en-US" altLang="zh-CN" sz="1200" b="0">
                  <a:solidFill>
                    <a:srgbClr val="660066"/>
                  </a:solidFill>
                  <a:latin typeface="宋体" charset="-122"/>
                  <a:ea typeface="宋体" charset="-122"/>
                </a:rPr>
                <a:t>aa︱</a:t>
              </a:r>
              <a:r>
                <a:rPr lang="zh-CN" altLang="en-US" sz="1200" b="0">
                  <a:solidFill>
                    <a:srgbClr val="660066"/>
                  </a:solidFill>
                  <a:latin typeface="宋体" charset="-122"/>
                  <a:ea typeface="宋体" charset="-122"/>
                </a:rPr>
                <a:t>＝</a:t>
              </a:r>
              <a:r>
                <a:rPr lang="en-US" altLang="zh-CN" sz="1200" b="0">
                  <a:solidFill>
                    <a:srgbClr val="660066"/>
                  </a:solidFill>
                  <a:latin typeface="宋体" charset="-122"/>
                  <a:ea typeface="宋体" charset="-122"/>
                </a:rPr>
                <a:t>2</a:t>
              </a:r>
              <a:r>
                <a:rPr lang="en-US" altLang="zh-CN" sz="1200" b="0" baseline="30000">
                  <a:solidFill>
                    <a:srgbClr val="660066"/>
                  </a:solidFill>
                  <a:latin typeface="宋体" charset="-122"/>
                  <a:ea typeface="宋体" charset="-122"/>
                </a:rPr>
                <a:t>2</a:t>
              </a:r>
              <a:r>
                <a:rPr lang="zh-CN" altLang="en-US" sz="1200" b="0" baseline="30000">
                  <a:solidFill>
                    <a:srgbClr val="660066"/>
                  </a:solidFill>
                  <a:latin typeface="宋体" charset="-122"/>
                  <a:ea typeface="宋体" charset="-122"/>
                </a:rPr>
                <a:t>－ </a:t>
              </a:r>
              <a:r>
                <a:rPr lang="en-US" altLang="zh-CN" sz="1200" b="0" baseline="30000">
                  <a:solidFill>
                    <a:srgbClr val="660066"/>
                  </a:solidFill>
                  <a:latin typeface="宋体" charset="-122"/>
                  <a:ea typeface="宋体" charset="-122"/>
                </a:rPr>
                <a:t>1</a:t>
              </a:r>
              <a:r>
                <a:rPr lang="en-US" altLang="zh-CN" sz="1200" b="0">
                  <a:solidFill>
                    <a:srgbClr val="660066"/>
                  </a:solidFill>
                  <a:latin typeface="宋体" charset="-122"/>
                  <a:ea typeface="宋体" charset="-122"/>
                </a:rPr>
                <a:t>     </a:t>
              </a:r>
              <a:r>
                <a:rPr lang="zh-CN" altLang="en-US" sz="1200" b="0">
                  <a:solidFill>
                    <a:srgbClr val="660066"/>
                  </a:solidFill>
                  <a:latin typeface="宋体" charset="-122"/>
                  <a:ea typeface="宋体" charset="-122"/>
                </a:rPr>
                <a:t>＝</a:t>
              </a:r>
              <a:r>
                <a:rPr lang="en-US" altLang="zh-CN" sz="1200" b="0">
                  <a:solidFill>
                    <a:srgbClr val="660066"/>
                  </a:solidFill>
                  <a:latin typeface="宋体" charset="-122"/>
                  <a:ea typeface="宋体" charset="-122"/>
                </a:rPr>
                <a:t>2</a:t>
              </a:r>
              <a:endParaRPr lang="en-US" altLang="zh-CN" sz="1200" b="0">
                <a:solidFill>
                  <a:srgbClr val="660066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805712-C06F-0840-845B-F63C654D8907}" type="slidenum">
              <a:rPr kumimoji="0" lang="zh-CN" altLang="en-US" sz="1200">
                <a:solidFill>
                  <a:srgbClr val="009999"/>
                </a:solidFill>
                <a:latin typeface="Arial Narrow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CN" sz="1200">
              <a:solidFill>
                <a:srgbClr val="009999"/>
              </a:solidFill>
              <a:latin typeface="Arial Narrow" charset="0"/>
              <a:ea typeface="宋体" charset="-122"/>
            </a:endParaRPr>
          </a:p>
        </p:txBody>
      </p:sp>
      <p:sp>
        <p:nvSpPr>
          <p:cNvPr id="20482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charset="0"/>
                <a:ea typeface="宋体" charset="-122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charset="0"/>
              <a:ea typeface="宋体" charset="-122"/>
            </a:endParaRPr>
          </a:p>
        </p:txBody>
      </p:sp>
      <p:sp>
        <p:nvSpPr>
          <p:cNvPr id="20483" name="Rectangle 59"/>
          <p:cNvSpPr>
            <a:spLocks noChangeArrowheads="1"/>
          </p:cNvSpPr>
          <p:nvPr/>
        </p:nvSpPr>
        <p:spPr bwMode="auto">
          <a:xfrm>
            <a:off x="1524000" y="457200"/>
            <a:ext cx="7412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rgbClr val="800080"/>
              </a:solidFill>
              <a:latin typeface="Arial" charset="0"/>
            </a:endParaRPr>
          </a:p>
        </p:txBody>
      </p:sp>
      <p:sp>
        <p:nvSpPr>
          <p:cNvPr id="783427" name="Rectangle 67"/>
          <p:cNvSpPr>
            <a:spLocks noChangeArrowheads="1"/>
          </p:cNvSpPr>
          <p:nvPr/>
        </p:nvSpPr>
        <p:spPr bwMode="auto">
          <a:xfrm>
            <a:off x="323850" y="4005263"/>
            <a:ext cx="80883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charset="2"/>
              <a:buChar char="²"/>
            </a:pPr>
            <a:r>
              <a:rPr lang="zh-CN" altLang="en-US" sz="2400">
                <a:solidFill>
                  <a:srgbClr val="333399"/>
                </a:solidFill>
                <a:latin typeface="Arial" charset="0"/>
                <a:ea typeface="华文行楷" charset="-122"/>
              </a:rPr>
              <a:t>设文法</a:t>
            </a:r>
            <a:r>
              <a:rPr lang="zh-CN" altLang="zh-CN" sz="2400">
                <a:solidFill>
                  <a:srgbClr val="333399"/>
                </a:solidFill>
                <a:latin typeface="Arial" charset="0"/>
                <a:ea typeface="华文行楷" charset="-122"/>
              </a:rPr>
              <a:t>G</a:t>
            </a:r>
            <a:r>
              <a:rPr lang="zh-CN" altLang="en-US" sz="2400">
                <a:solidFill>
                  <a:srgbClr val="333399"/>
                </a:solidFill>
                <a:latin typeface="Arial" charset="0"/>
                <a:ea typeface="华文行楷" charset="-122"/>
              </a:rPr>
              <a:t>有</a:t>
            </a:r>
            <a:r>
              <a:rPr lang="zh-CN" altLang="zh-CN" sz="2400">
                <a:solidFill>
                  <a:srgbClr val="333399"/>
                </a:solidFill>
                <a:latin typeface="Arial" charset="0"/>
                <a:ea typeface="华文行楷" charset="-122"/>
              </a:rPr>
              <a:t>n</a:t>
            </a:r>
            <a:r>
              <a:rPr lang="zh-CN" altLang="en-US" sz="2400">
                <a:solidFill>
                  <a:srgbClr val="333399"/>
                </a:solidFill>
                <a:latin typeface="Arial" charset="0"/>
                <a:ea typeface="华文行楷" charset="-122"/>
              </a:rPr>
              <a:t>个非终结符，取</a:t>
            </a:r>
            <a:r>
              <a:rPr lang="zh-CN" altLang="zh-CN" sz="2400">
                <a:solidFill>
                  <a:srgbClr val="333399"/>
                </a:solidFill>
                <a:latin typeface="Arial" charset="0"/>
                <a:ea typeface="华文行楷" charset="-122"/>
              </a:rPr>
              <a:t>p</a:t>
            </a:r>
            <a:r>
              <a:rPr lang="zh-CN" altLang="en-US" sz="2400">
                <a:solidFill>
                  <a:srgbClr val="333399"/>
                </a:solidFill>
                <a:latin typeface="Arial" charset="0"/>
                <a:ea typeface="华文行楷" charset="-122"/>
              </a:rPr>
              <a:t>＝</a:t>
            </a:r>
            <a:r>
              <a:rPr lang="zh-CN" altLang="zh-CN" sz="2400">
                <a:solidFill>
                  <a:srgbClr val="333399"/>
                </a:solidFill>
                <a:latin typeface="Arial" charset="0"/>
                <a:ea typeface="华文行楷" charset="-122"/>
              </a:rPr>
              <a:t>2</a:t>
            </a:r>
            <a:r>
              <a:rPr lang="zh-CN" altLang="zh-CN" sz="2400" baseline="30000">
                <a:solidFill>
                  <a:srgbClr val="333399"/>
                </a:solidFill>
                <a:latin typeface="Arial" charset="0"/>
                <a:ea typeface="华文行楷" charset="-122"/>
              </a:rPr>
              <a:t>n</a:t>
            </a:r>
            <a:r>
              <a:rPr lang="zh-CN" altLang="zh-CN" sz="2400">
                <a:solidFill>
                  <a:srgbClr val="333399"/>
                </a:solidFill>
                <a:latin typeface="Arial" charset="0"/>
                <a:ea typeface="华文行楷" charset="-122"/>
              </a:rPr>
              <a:t>  </a:t>
            </a:r>
            <a:r>
              <a:rPr lang="zh-CN" altLang="en-US" sz="2400">
                <a:solidFill>
                  <a:srgbClr val="333399"/>
                </a:solidFill>
                <a:latin typeface="Arial" charset="0"/>
                <a:ea typeface="华文行楷" charset="-122"/>
              </a:rPr>
              <a:t>,若</a:t>
            </a:r>
            <a:r>
              <a:rPr lang="zh-CN" altLang="zh-CN" sz="2400">
                <a:solidFill>
                  <a:srgbClr val="333399"/>
                </a:solidFill>
                <a:latin typeface="Arial" charset="0"/>
                <a:ea typeface="华文行楷" charset="-122"/>
              </a:rPr>
              <a:t>ω∈L</a:t>
            </a:r>
            <a:r>
              <a:rPr lang="zh-CN" altLang="en-US" sz="2400">
                <a:solidFill>
                  <a:srgbClr val="333399"/>
                </a:solidFill>
                <a:latin typeface="Arial" charset="0"/>
                <a:ea typeface="华文行楷" charset="-122"/>
              </a:rPr>
              <a:t>，且</a:t>
            </a:r>
            <a:r>
              <a:rPr lang="zh-CN" altLang="zh-CN" sz="2400">
                <a:solidFill>
                  <a:srgbClr val="333399"/>
                </a:solidFill>
                <a:latin typeface="Arial" charset="0"/>
                <a:ea typeface="华文行楷" charset="-122"/>
              </a:rPr>
              <a:t>︱ω︱≥p </a:t>
            </a:r>
            <a:r>
              <a:rPr lang="zh-CN" altLang="en-US" sz="2400">
                <a:solidFill>
                  <a:srgbClr val="333399"/>
                </a:solidFill>
                <a:latin typeface="Arial" charset="0"/>
                <a:ea typeface="华文行楷" charset="-122"/>
              </a:rPr>
              <a:t>（即</a:t>
            </a:r>
            <a:r>
              <a:rPr lang="zh-CN" altLang="zh-CN" sz="2400">
                <a:solidFill>
                  <a:srgbClr val="333399"/>
                </a:solidFill>
                <a:latin typeface="Arial" charset="0"/>
                <a:ea typeface="华文行楷" charset="-122"/>
              </a:rPr>
              <a:t>︱ω︱≥ 2</a:t>
            </a:r>
            <a:r>
              <a:rPr lang="zh-CN" altLang="zh-CN" sz="2400" baseline="30000">
                <a:solidFill>
                  <a:srgbClr val="333399"/>
                </a:solidFill>
                <a:latin typeface="Arial" charset="0"/>
                <a:ea typeface="华文行楷" charset="-122"/>
              </a:rPr>
              <a:t>n</a:t>
            </a:r>
            <a:r>
              <a:rPr lang="zh-CN" altLang="zh-CN" sz="2400">
                <a:solidFill>
                  <a:srgbClr val="333399"/>
                </a:solidFill>
                <a:latin typeface="Arial" charset="0"/>
                <a:ea typeface="华文行楷" charset="-122"/>
              </a:rPr>
              <a:t>  </a:t>
            </a:r>
            <a:r>
              <a:rPr lang="zh-CN" altLang="en-US" sz="2400">
                <a:solidFill>
                  <a:srgbClr val="333399"/>
                </a:solidFill>
                <a:latin typeface="Arial" charset="0"/>
                <a:ea typeface="华文行楷" charset="-122"/>
              </a:rPr>
              <a:t>）,则必有</a:t>
            </a:r>
            <a:r>
              <a:rPr lang="zh-CN" altLang="zh-CN" sz="2400">
                <a:solidFill>
                  <a:srgbClr val="333399"/>
                </a:solidFill>
                <a:latin typeface="Arial" charset="0"/>
                <a:ea typeface="华文行楷" charset="-122"/>
              </a:rPr>
              <a:t>︱ω︱</a:t>
            </a:r>
            <a:r>
              <a:rPr lang="en-US" altLang="zh-CN" sz="2400">
                <a:solidFill>
                  <a:srgbClr val="333399"/>
                </a:solidFill>
                <a:latin typeface="Arial" charset="0"/>
                <a:ea typeface="华文行楷" charset="-122"/>
              </a:rPr>
              <a:t>&gt;</a:t>
            </a:r>
            <a:r>
              <a:rPr lang="zh-CN" altLang="zh-CN" sz="2400">
                <a:solidFill>
                  <a:srgbClr val="333399"/>
                </a:solidFill>
                <a:latin typeface="Arial" charset="0"/>
                <a:ea typeface="华文行楷" charset="-122"/>
              </a:rPr>
              <a:t>2</a:t>
            </a:r>
            <a:r>
              <a:rPr lang="zh-CN" altLang="zh-CN" sz="2400" baseline="30000">
                <a:solidFill>
                  <a:srgbClr val="333399"/>
                </a:solidFill>
                <a:latin typeface="Arial" charset="0"/>
                <a:ea typeface="华文行楷" charset="-122"/>
              </a:rPr>
              <a:t>n</a:t>
            </a:r>
            <a:r>
              <a:rPr lang="zh-CN" altLang="en-US" sz="2400" baseline="30000">
                <a:solidFill>
                  <a:srgbClr val="333399"/>
                </a:solidFill>
                <a:latin typeface="Arial" charset="0"/>
                <a:ea typeface="华文行楷" charset="-122"/>
              </a:rPr>
              <a:t>－</a:t>
            </a:r>
            <a:r>
              <a:rPr lang="zh-CN" altLang="zh-CN" sz="2400" baseline="30000">
                <a:solidFill>
                  <a:srgbClr val="333399"/>
                </a:solidFill>
                <a:latin typeface="Arial" charset="0"/>
                <a:ea typeface="华文行楷" charset="-122"/>
              </a:rPr>
              <a:t>1</a:t>
            </a:r>
            <a:r>
              <a:rPr lang="zh-CN" altLang="zh-CN" sz="2400">
                <a:solidFill>
                  <a:srgbClr val="333399"/>
                </a:solidFill>
                <a:latin typeface="Arial" charset="0"/>
                <a:ea typeface="华文行楷" charset="-122"/>
              </a:rPr>
              <a:t>    </a:t>
            </a:r>
            <a:r>
              <a:rPr lang="zh-CN" altLang="en-US" sz="2400">
                <a:solidFill>
                  <a:srgbClr val="333399"/>
                </a:solidFill>
                <a:latin typeface="Arial" charset="0"/>
                <a:ea typeface="华文行楷" charset="-122"/>
              </a:rPr>
              <a:t>，即存在一条长度</a:t>
            </a:r>
            <a:r>
              <a:rPr lang="zh-CN" altLang="zh-CN" sz="2400">
                <a:solidFill>
                  <a:srgbClr val="333399"/>
                </a:solidFill>
                <a:latin typeface="Arial" charset="0"/>
                <a:ea typeface="华文行楷" charset="-122"/>
              </a:rPr>
              <a:t> &gt; n</a:t>
            </a:r>
            <a:r>
              <a:rPr lang="zh-CN" altLang="en-US" sz="2400">
                <a:solidFill>
                  <a:srgbClr val="333399"/>
                </a:solidFill>
                <a:latin typeface="Arial" charset="0"/>
                <a:ea typeface="华文行楷" charset="-122"/>
              </a:rPr>
              <a:t>的路径，至少为</a:t>
            </a:r>
            <a:r>
              <a:rPr lang="zh-CN" altLang="zh-CN" sz="2400">
                <a:solidFill>
                  <a:srgbClr val="333399"/>
                </a:solidFill>
                <a:latin typeface="Arial" charset="0"/>
                <a:ea typeface="华文行楷" charset="-122"/>
              </a:rPr>
              <a:t>n+1</a:t>
            </a:r>
            <a:r>
              <a:rPr lang="zh-CN" altLang="en-US" sz="2400">
                <a:solidFill>
                  <a:srgbClr val="333399"/>
                </a:solidFill>
                <a:latin typeface="Arial" charset="0"/>
                <a:ea typeface="华文行楷" charset="-122"/>
              </a:rPr>
              <a:t>。这时</a:t>
            </a:r>
            <a:r>
              <a:rPr lang="zh-CN" altLang="zh-CN" sz="2400">
                <a:solidFill>
                  <a:srgbClr val="333399"/>
                </a:solidFill>
                <a:latin typeface="Arial" charset="0"/>
                <a:ea typeface="华文行楷" charset="-122"/>
              </a:rPr>
              <a:t>,</a:t>
            </a:r>
            <a:r>
              <a:rPr lang="zh-CN" altLang="en-US" sz="2400">
                <a:solidFill>
                  <a:srgbClr val="333399"/>
                </a:solidFill>
                <a:latin typeface="Arial" charset="0"/>
                <a:ea typeface="华文行楷" charset="-122"/>
              </a:rPr>
              <a:t>该路径上的结点数为</a:t>
            </a:r>
            <a:r>
              <a:rPr lang="zh-CN" altLang="zh-CN" sz="2400">
                <a:solidFill>
                  <a:srgbClr val="333399"/>
                </a:solidFill>
                <a:latin typeface="Arial" charset="0"/>
                <a:ea typeface="华文行楷" charset="-122"/>
              </a:rPr>
              <a:t>n+2(</a:t>
            </a:r>
            <a:r>
              <a:rPr lang="zh-CN" altLang="en-US" sz="2400">
                <a:solidFill>
                  <a:srgbClr val="333399"/>
                </a:solidFill>
                <a:latin typeface="Arial" charset="0"/>
                <a:ea typeface="华文行楷" charset="-122"/>
              </a:rPr>
              <a:t>包括最高层顶点及最底层叶子）。</a:t>
            </a:r>
            <a:endParaRPr lang="zh-CN" altLang="zh-CN" sz="2400">
              <a:solidFill>
                <a:srgbClr val="333399"/>
              </a:solidFill>
              <a:latin typeface="Arial" charset="0"/>
              <a:ea typeface="华文行楷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charset="2"/>
              <a:buChar char="²"/>
            </a:pPr>
            <a:r>
              <a:rPr lang="zh-CN" altLang="zh-CN" sz="2400">
                <a:solidFill>
                  <a:srgbClr val="333399"/>
                </a:solidFill>
                <a:latin typeface="Arial" charset="0"/>
                <a:ea typeface="华文行楷" charset="-122"/>
              </a:rPr>
              <a:t>∵G</a:t>
            </a:r>
            <a:r>
              <a:rPr lang="zh-CN" altLang="en-US" sz="2400">
                <a:solidFill>
                  <a:srgbClr val="333399"/>
                </a:solidFill>
                <a:latin typeface="Arial" charset="0"/>
                <a:ea typeface="华文行楷" charset="-122"/>
              </a:rPr>
              <a:t>中只有</a:t>
            </a:r>
            <a:r>
              <a:rPr lang="zh-CN" altLang="zh-CN" sz="2400">
                <a:solidFill>
                  <a:srgbClr val="333399"/>
                </a:solidFill>
                <a:latin typeface="Arial" charset="0"/>
                <a:ea typeface="华文行楷" charset="-122"/>
              </a:rPr>
              <a:t>n</a:t>
            </a:r>
            <a:r>
              <a:rPr lang="zh-CN" altLang="en-US" sz="2400">
                <a:solidFill>
                  <a:srgbClr val="333399"/>
                </a:solidFill>
                <a:latin typeface="Arial" charset="0"/>
                <a:ea typeface="华文行楷" charset="-122"/>
              </a:rPr>
              <a:t>个非终结符</a:t>
            </a:r>
            <a:endParaRPr lang="zh-CN" altLang="zh-CN" sz="2400">
              <a:solidFill>
                <a:srgbClr val="333399"/>
              </a:solidFill>
              <a:latin typeface="Arial" charset="0"/>
              <a:ea typeface="华文行楷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charset="2"/>
              <a:buChar char="²"/>
            </a:pPr>
            <a:r>
              <a:rPr lang="zh-CN" altLang="zh-CN" sz="2400">
                <a:solidFill>
                  <a:srgbClr val="333399"/>
                </a:solidFill>
                <a:latin typeface="Arial" charset="0"/>
                <a:ea typeface="华文行楷" charset="-122"/>
              </a:rPr>
              <a:t>∴</a:t>
            </a:r>
            <a:r>
              <a:rPr lang="zh-CN" altLang="en-US" sz="2400">
                <a:solidFill>
                  <a:srgbClr val="333399"/>
                </a:solidFill>
                <a:latin typeface="Arial" charset="0"/>
                <a:ea typeface="华文行楷" charset="-122"/>
              </a:rPr>
              <a:t>在这条路径上必然有某两个结点相同</a:t>
            </a:r>
            <a:endParaRPr lang="zh-CN" altLang="zh-CN" sz="2400">
              <a:solidFill>
                <a:srgbClr val="333399"/>
              </a:solidFill>
              <a:latin typeface="Arial" charset="0"/>
              <a:ea typeface="华文行楷" charset="-122"/>
            </a:endParaRPr>
          </a:p>
        </p:txBody>
      </p:sp>
      <p:grpSp>
        <p:nvGrpSpPr>
          <p:cNvPr id="20485" name="Group 98"/>
          <p:cNvGrpSpPr>
            <a:grpSpLocks/>
          </p:cNvGrpSpPr>
          <p:nvPr/>
        </p:nvGrpSpPr>
        <p:grpSpPr bwMode="auto">
          <a:xfrm>
            <a:off x="1547813" y="1268413"/>
            <a:ext cx="4914900" cy="2971800"/>
            <a:chOff x="2340" y="1128"/>
            <a:chExt cx="7740" cy="4680"/>
          </a:xfrm>
        </p:grpSpPr>
        <p:sp>
          <p:nvSpPr>
            <p:cNvPr id="20486" name="Line 99"/>
            <p:cNvSpPr>
              <a:spLocks noChangeShapeType="1"/>
            </p:cNvSpPr>
            <p:nvPr/>
          </p:nvSpPr>
          <p:spPr bwMode="auto">
            <a:xfrm>
              <a:off x="3420" y="2844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487" name="Group 100"/>
            <p:cNvGrpSpPr>
              <a:grpSpLocks/>
            </p:cNvGrpSpPr>
            <p:nvPr/>
          </p:nvGrpSpPr>
          <p:grpSpPr bwMode="auto">
            <a:xfrm>
              <a:off x="2340" y="1128"/>
              <a:ext cx="7740" cy="4680"/>
              <a:chOff x="2340" y="1128"/>
              <a:chExt cx="7740" cy="4680"/>
            </a:xfrm>
          </p:grpSpPr>
          <p:sp>
            <p:nvSpPr>
              <p:cNvPr id="20488" name="Oval 101"/>
              <p:cNvSpPr>
                <a:spLocks noChangeArrowheads="1"/>
              </p:cNvSpPr>
              <p:nvPr/>
            </p:nvSpPr>
            <p:spPr bwMode="auto">
              <a:xfrm>
                <a:off x="4140" y="1128"/>
                <a:ext cx="540" cy="46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9pPr>
              </a:lstStyle>
              <a:p>
                <a:pPr algn="just">
                  <a:buFont typeface="Wingdings" charset="2"/>
                  <a:buNone/>
                </a:pPr>
                <a:r>
                  <a:rPr lang="en-US" altLang="zh-CN" sz="1000" b="0">
                    <a:solidFill>
                      <a:srgbClr val="660066"/>
                    </a:solidFill>
                    <a:ea typeface="宋体" charset="-122"/>
                  </a:rPr>
                  <a:t>S</a:t>
                </a:r>
                <a:endParaRPr lang="en-US" altLang="zh-CN" sz="1800" b="0">
                  <a:solidFill>
                    <a:srgbClr val="660066"/>
                  </a:solidFill>
                  <a:ea typeface="宋体" charset="-122"/>
                </a:endParaRPr>
              </a:p>
            </p:txBody>
          </p:sp>
          <p:sp>
            <p:nvSpPr>
              <p:cNvPr id="20489" name="Oval 102"/>
              <p:cNvSpPr>
                <a:spLocks noChangeArrowheads="1"/>
              </p:cNvSpPr>
              <p:nvPr/>
            </p:nvSpPr>
            <p:spPr bwMode="auto">
              <a:xfrm>
                <a:off x="5220" y="2376"/>
                <a:ext cx="540" cy="46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9pPr>
              </a:lstStyle>
              <a:p>
                <a:pPr algn="r">
                  <a:buFont typeface="Wingdings" charset="2"/>
                  <a:buNone/>
                </a:pPr>
                <a:endParaRPr lang="zh-CN" altLang="en-US" sz="1800" b="0">
                  <a:solidFill>
                    <a:srgbClr val="660066"/>
                  </a:solidFill>
                  <a:ea typeface="宋体" charset="-122"/>
                </a:endParaRPr>
              </a:p>
            </p:txBody>
          </p:sp>
          <p:sp>
            <p:nvSpPr>
              <p:cNvPr id="20490" name="Oval 103"/>
              <p:cNvSpPr>
                <a:spLocks noChangeArrowheads="1"/>
              </p:cNvSpPr>
              <p:nvPr/>
            </p:nvSpPr>
            <p:spPr bwMode="auto">
              <a:xfrm>
                <a:off x="6300" y="4092"/>
                <a:ext cx="540" cy="46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9pPr>
              </a:lstStyle>
              <a:p>
                <a:pPr algn="r">
                  <a:buFont typeface="Wingdings" charset="2"/>
                  <a:buNone/>
                </a:pPr>
                <a:endParaRPr lang="zh-CN" altLang="en-US" sz="1800" b="0">
                  <a:solidFill>
                    <a:srgbClr val="660066"/>
                  </a:solidFill>
                  <a:ea typeface="宋体" charset="-122"/>
                </a:endParaRPr>
              </a:p>
            </p:txBody>
          </p:sp>
          <p:sp>
            <p:nvSpPr>
              <p:cNvPr id="20491" name="Oval 104"/>
              <p:cNvSpPr>
                <a:spLocks noChangeArrowheads="1"/>
              </p:cNvSpPr>
              <p:nvPr/>
            </p:nvSpPr>
            <p:spPr bwMode="auto">
              <a:xfrm>
                <a:off x="5220" y="4092"/>
                <a:ext cx="540" cy="46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9pPr>
              </a:lstStyle>
              <a:p>
                <a:pPr algn="r">
                  <a:buFont typeface="Wingdings" charset="2"/>
                  <a:buNone/>
                </a:pPr>
                <a:endParaRPr lang="zh-CN" altLang="en-US" sz="1800" b="0">
                  <a:solidFill>
                    <a:srgbClr val="660066"/>
                  </a:solidFill>
                  <a:ea typeface="宋体" charset="-122"/>
                </a:endParaRPr>
              </a:p>
            </p:txBody>
          </p:sp>
          <p:sp>
            <p:nvSpPr>
              <p:cNvPr id="20492" name="Oval 105"/>
              <p:cNvSpPr>
                <a:spLocks noChangeArrowheads="1"/>
              </p:cNvSpPr>
              <p:nvPr/>
            </p:nvSpPr>
            <p:spPr bwMode="auto">
              <a:xfrm>
                <a:off x="5760" y="3156"/>
                <a:ext cx="540" cy="46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9pPr>
              </a:lstStyle>
              <a:p>
                <a:pPr algn="r">
                  <a:buFont typeface="Wingdings" charset="2"/>
                  <a:buNone/>
                </a:pPr>
                <a:endParaRPr lang="zh-CN" altLang="en-US" sz="1800" b="0">
                  <a:solidFill>
                    <a:srgbClr val="660066"/>
                  </a:solidFill>
                  <a:ea typeface="宋体" charset="-122"/>
                </a:endParaRPr>
              </a:p>
            </p:txBody>
          </p:sp>
          <p:sp>
            <p:nvSpPr>
              <p:cNvPr id="20493" name="Oval 106"/>
              <p:cNvSpPr>
                <a:spLocks noChangeArrowheads="1"/>
              </p:cNvSpPr>
              <p:nvPr/>
            </p:nvSpPr>
            <p:spPr bwMode="auto">
              <a:xfrm>
                <a:off x="4680" y="3156"/>
                <a:ext cx="540" cy="46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9pPr>
              </a:lstStyle>
              <a:p>
                <a:pPr algn="r">
                  <a:buFont typeface="Wingdings" charset="2"/>
                  <a:buNone/>
                </a:pPr>
                <a:endParaRPr lang="zh-CN" altLang="en-US" sz="1800" b="0">
                  <a:solidFill>
                    <a:srgbClr val="660066"/>
                  </a:solidFill>
                  <a:ea typeface="宋体" charset="-122"/>
                </a:endParaRPr>
              </a:p>
            </p:txBody>
          </p:sp>
          <p:sp>
            <p:nvSpPr>
              <p:cNvPr id="20494" name="Oval 107"/>
              <p:cNvSpPr>
                <a:spLocks noChangeArrowheads="1"/>
              </p:cNvSpPr>
              <p:nvPr/>
            </p:nvSpPr>
            <p:spPr bwMode="auto">
              <a:xfrm>
                <a:off x="3600" y="3156"/>
                <a:ext cx="540" cy="46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9pPr>
              </a:lstStyle>
              <a:p>
                <a:pPr algn="r">
                  <a:buFont typeface="Wingdings" charset="2"/>
                  <a:buNone/>
                </a:pPr>
                <a:endParaRPr lang="zh-CN" altLang="en-US" sz="1800" b="0">
                  <a:solidFill>
                    <a:srgbClr val="660066"/>
                  </a:solidFill>
                  <a:ea typeface="宋体" charset="-122"/>
                </a:endParaRPr>
              </a:p>
            </p:txBody>
          </p:sp>
          <p:sp>
            <p:nvSpPr>
              <p:cNvPr id="20495" name="Oval 108"/>
              <p:cNvSpPr>
                <a:spLocks noChangeArrowheads="1"/>
              </p:cNvSpPr>
              <p:nvPr/>
            </p:nvSpPr>
            <p:spPr bwMode="auto">
              <a:xfrm>
                <a:off x="2340" y="3156"/>
                <a:ext cx="540" cy="46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9pPr>
              </a:lstStyle>
              <a:p>
                <a:pPr algn="r">
                  <a:buFont typeface="Wingdings" charset="2"/>
                  <a:buNone/>
                </a:pPr>
                <a:endParaRPr lang="zh-CN" altLang="en-US" sz="1800" b="0">
                  <a:solidFill>
                    <a:srgbClr val="660066"/>
                  </a:solidFill>
                  <a:ea typeface="宋体" charset="-122"/>
                </a:endParaRPr>
              </a:p>
            </p:txBody>
          </p:sp>
          <p:sp>
            <p:nvSpPr>
              <p:cNvPr id="20496" name="Oval 109"/>
              <p:cNvSpPr>
                <a:spLocks noChangeArrowheads="1"/>
              </p:cNvSpPr>
              <p:nvPr/>
            </p:nvSpPr>
            <p:spPr bwMode="auto">
              <a:xfrm>
                <a:off x="2880" y="2376"/>
                <a:ext cx="540" cy="46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9pPr>
              </a:lstStyle>
              <a:p>
                <a:pPr algn="r">
                  <a:buFont typeface="Wingdings" charset="2"/>
                  <a:buNone/>
                </a:pPr>
                <a:endParaRPr lang="zh-CN" altLang="en-US" sz="1800" b="0">
                  <a:solidFill>
                    <a:srgbClr val="660066"/>
                  </a:solidFill>
                  <a:ea typeface="宋体" charset="-122"/>
                </a:endParaRPr>
              </a:p>
            </p:txBody>
          </p:sp>
          <p:sp>
            <p:nvSpPr>
              <p:cNvPr id="20497" name="Line 110"/>
              <p:cNvSpPr>
                <a:spLocks noChangeShapeType="1"/>
              </p:cNvSpPr>
              <p:nvPr/>
            </p:nvSpPr>
            <p:spPr bwMode="auto">
              <a:xfrm flipH="1">
                <a:off x="3420" y="1596"/>
                <a:ext cx="720" cy="7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8" name="Line 111"/>
              <p:cNvSpPr>
                <a:spLocks noChangeShapeType="1"/>
              </p:cNvSpPr>
              <p:nvPr/>
            </p:nvSpPr>
            <p:spPr bwMode="auto">
              <a:xfrm>
                <a:off x="4680" y="1596"/>
                <a:ext cx="540" cy="7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9" name="Line 112"/>
              <p:cNvSpPr>
                <a:spLocks noChangeShapeType="1"/>
              </p:cNvSpPr>
              <p:nvPr/>
            </p:nvSpPr>
            <p:spPr bwMode="auto">
              <a:xfrm flipH="1">
                <a:off x="2700" y="2844"/>
                <a:ext cx="18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0" name="Line 113"/>
              <p:cNvSpPr>
                <a:spLocks noChangeShapeType="1"/>
              </p:cNvSpPr>
              <p:nvPr/>
            </p:nvSpPr>
            <p:spPr bwMode="auto">
              <a:xfrm flipH="1">
                <a:off x="5040" y="2844"/>
                <a:ext cx="18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1" name="Line 114"/>
              <p:cNvSpPr>
                <a:spLocks noChangeShapeType="1"/>
              </p:cNvSpPr>
              <p:nvPr/>
            </p:nvSpPr>
            <p:spPr bwMode="auto">
              <a:xfrm>
                <a:off x="5760" y="2844"/>
                <a:ext cx="18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2" name="Line 115"/>
              <p:cNvSpPr>
                <a:spLocks noChangeShapeType="1"/>
              </p:cNvSpPr>
              <p:nvPr/>
            </p:nvSpPr>
            <p:spPr bwMode="auto">
              <a:xfrm flipH="1">
                <a:off x="5580" y="3624"/>
                <a:ext cx="36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3" name="Line 116"/>
              <p:cNvSpPr>
                <a:spLocks noChangeShapeType="1"/>
              </p:cNvSpPr>
              <p:nvPr/>
            </p:nvSpPr>
            <p:spPr bwMode="auto">
              <a:xfrm>
                <a:off x="6120" y="3624"/>
                <a:ext cx="36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504" name="Group 117"/>
              <p:cNvGrpSpPr>
                <a:grpSpLocks/>
              </p:cNvGrpSpPr>
              <p:nvPr/>
            </p:nvGrpSpPr>
            <p:grpSpPr bwMode="auto">
              <a:xfrm>
                <a:off x="2340" y="3624"/>
                <a:ext cx="540" cy="936"/>
                <a:chOff x="2340" y="3624"/>
                <a:chExt cx="540" cy="936"/>
              </a:xfrm>
            </p:grpSpPr>
            <p:sp>
              <p:nvSpPr>
                <p:cNvPr id="20518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2340" y="3936"/>
                  <a:ext cx="540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楷体_GB2312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楷体_GB2312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楷体_GB2312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楷体_GB2312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楷体_GB2312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楷体_GB2312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楷体_GB2312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楷体_GB2312" charset="0"/>
                    </a:defRPr>
                  </a:lvl9pPr>
                </a:lstStyle>
                <a:p>
                  <a:pPr algn="just">
                    <a:buFont typeface="Wingdings" charset="2"/>
                    <a:buNone/>
                  </a:pPr>
                  <a:r>
                    <a:rPr lang="en-US" altLang="zh-CN" sz="1400" b="0">
                      <a:solidFill>
                        <a:srgbClr val="660066"/>
                      </a:solidFill>
                      <a:ea typeface="宋体" charset="-122"/>
                    </a:rPr>
                    <a:t>a</a:t>
                  </a:r>
                  <a:endParaRPr lang="en-US" altLang="zh-CN" sz="1800" b="0">
                    <a:solidFill>
                      <a:srgbClr val="660066"/>
                    </a:solidFill>
                    <a:ea typeface="宋体" charset="-122"/>
                  </a:endParaRPr>
                </a:p>
              </p:txBody>
            </p:sp>
            <p:sp>
              <p:nvSpPr>
                <p:cNvPr id="20519" name="Line 119"/>
                <p:cNvSpPr>
                  <a:spLocks noChangeShapeType="1"/>
                </p:cNvSpPr>
                <p:nvPr/>
              </p:nvSpPr>
              <p:spPr bwMode="auto">
                <a:xfrm>
                  <a:off x="2520" y="3624"/>
                  <a:ext cx="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05" name="Group 120"/>
              <p:cNvGrpSpPr>
                <a:grpSpLocks/>
              </p:cNvGrpSpPr>
              <p:nvPr/>
            </p:nvGrpSpPr>
            <p:grpSpPr bwMode="auto">
              <a:xfrm>
                <a:off x="6480" y="4560"/>
                <a:ext cx="540" cy="936"/>
                <a:chOff x="2340" y="3624"/>
                <a:chExt cx="540" cy="936"/>
              </a:xfrm>
            </p:grpSpPr>
            <p:sp>
              <p:nvSpPr>
                <p:cNvPr id="20516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2340" y="3936"/>
                  <a:ext cx="540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楷体_GB2312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楷体_GB2312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楷体_GB2312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楷体_GB2312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楷体_GB2312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楷体_GB2312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楷体_GB2312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楷体_GB2312" charset="0"/>
                    </a:defRPr>
                  </a:lvl9pPr>
                </a:lstStyle>
                <a:p>
                  <a:pPr algn="just">
                    <a:buFont typeface="Wingdings" charset="2"/>
                    <a:buNone/>
                  </a:pPr>
                  <a:r>
                    <a:rPr lang="en-US" altLang="zh-CN" sz="1400" b="0">
                      <a:solidFill>
                        <a:srgbClr val="660066"/>
                      </a:solidFill>
                      <a:ea typeface="宋体" charset="-122"/>
                    </a:rPr>
                    <a:t>a</a:t>
                  </a:r>
                  <a:endParaRPr lang="en-US" altLang="zh-CN" sz="1800" b="0">
                    <a:solidFill>
                      <a:srgbClr val="660066"/>
                    </a:solidFill>
                    <a:ea typeface="宋体" charset="-122"/>
                  </a:endParaRPr>
                </a:p>
              </p:txBody>
            </p:sp>
            <p:sp>
              <p:nvSpPr>
                <p:cNvPr id="20517" name="Line 122"/>
                <p:cNvSpPr>
                  <a:spLocks noChangeShapeType="1"/>
                </p:cNvSpPr>
                <p:nvPr/>
              </p:nvSpPr>
              <p:spPr bwMode="auto">
                <a:xfrm>
                  <a:off x="2520" y="3624"/>
                  <a:ext cx="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06" name="Group 123"/>
              <p:cNvGrpSpPr>
                <a:grpSpLocks/>
              </p:cNvGrpSpPr>
              <p:nvPr/>
            </p:nvGrpSpPr>
            <p:grpSpPr bwMode="auto">
              <a:xfrm>
                <a:off x="5220" y="4560"/>
                <a:ext cx="540" cy="936"/>
                <a:chOff x="2340" y="3624"/>
                <a:chExt cx="540" cy="936"/>
              </a:xfrm>
            </p:grpSpPr>
            <p:sp>
              <p:nvSpPr>
                <p:cNvPr id="20514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2340" y="3936"/>
                  <a:ext cx="540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楷体_GB2312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楷体_GB2312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楷体_GB2312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楷体_GB2312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楷体_GB2312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楷体_GB2312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楷体_GB2312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楷体_GB2312" charset="0"/>
                    </a:defRPr>
                  </a:lvl9pPr>
                </a:lstStyle>
                <a:p>
                  <a:pPr algn="just">
                    <a:buFont typeface="Wingdings" charset="2"/>
                    <a:buNone/>
                  </a:pPr>
                  <a:r>
                    <a:rPr lang="en-US" altLang="zh-CN" sz="1400" b="0">
                      <a:solidFill>
                        <a:srgbClr val="660066"/>
                      </a:solidFill>
                      <a:ea typeface="宋体" charset="-122"/>
                    </a:rPr>
                    <a:t>a</a:t>
                  </a:r>
                  <a:endParaRPr lang="en-US" altLang="zh-CN" sz="1800" b="0">
                    <a:solidFill>
                      <a:srgbClr val="660066"/>
                    </a:solidFill>
                    <a:ea typeface="宋体" charset="-122"/>
                  </a:endParaRPr>
                </a:p>
              </p:txBody>
            </p:sp>
            <p:sp>
              <p:nvSpPr>
                <p:cNvPr id="20515" name="Line 125"/>
                <p:cNvSpPr>
                  <a:spLocks noChangeShapeType="1"/>
                </p:cNvSpPr>
                <p:nvPr/>
              </p:nvSpPr>
              <p:spPr bwMode="auto">
                <a:xfrm>
                  <a:off x="2520" y="3624"/>
                  <a:ext cx="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07" name="Group 126"/>
              <p:cNvGrpSpPr>
                <a:grpSpLocks/>
              </p:cNvGrpSpPr>
              <p:nvPr/>
            </p:nvGrpSpPr>
            <p:grpSpPr bwMode="auto">
              <a:xfrm>
                <a:off x="4680" y="3624"/>
                <a:ext cx="540" cy="936"/>
                <a:chOff x="2340" y="3624"/>
                <a:chExt cx="540" cy="936"/>
              </a:xfrm>
            </p:grpSpPr>
            <p:sp>
              <p:nvSpPr>
                <p:cNvPr id="20512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2340" y="3936"/>
                  <a:ext cx="540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楷体_GB2312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楷体_GB2312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楷体_GB2312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楷体_GB2312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楷体_GB2312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楷体_GB2312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楷体_GB2312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楷体_GB2312" charset="0"/>
                    </a:defRPr>
                  </a:lvl9pPr>
                </a:lstStyle>
                <a:p>
                  <a:pPr algn="just">
                    <a:buFont typeface="Wingdings" charset="2"/>
                    <a:buNone/>
                  </a:pPr>
                  <a:r>
                    <a:rPr lang="en-US" altLang="zh-CN" sz="1400" b="0">
                      <a:solidFill>
                        <a:srgbClr val="660066"/>
                      </a:solidFill>
                      <a:ea typeface="宋体" charset="-122"/>
                    </a:rPr>
                    <a:t>a</a:t>
                  </a:r>
                  <a:endParaRPr lang="en-US" altLang="zh-CN" sz="1800" b="0">
                    <a:solidFill>
                      <a:srgbClr val="660066"/>
                    </a:solidFill>
                    <a:ea typeface="宋体" charset="-122"/>
                  </a:endParaRPr>
                </a:p>
              </p:txBody>
            </p:sp>
            <p:sp>
              <p:nvSpPr>
                <p:cNvPr id="20513" name="Line 128"/>
                <p:cNvSpPr>
                  <a:spLocks noChangeShapeType="1"/>
                </p:cNvSpPr>
                <p:nvPr/>
              </p:nvSpPr>
              <p:spPr bwMode="auto">
                <a:xfrm>
                  <a:off x="2520" y="3624"/>
                  <a:ext cx="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08" name="Group 129"/>
              <p:cNvGrpSpPr>
                <a:grpSpLocks/>
              </p:cNvGrpSpPr>
              <p:nvPr/>
            </p:nvGrpSpPr>
            <p:grpSpPr bwMode="auto">
              <a:xfrm>
                <a:off x="3600" y="3624"/>
                <a:ext cx="540" cy="936"/>
                <a:chOff x="2340" y="3624"/>
                <a:chExt cx="540" cy="936"/>
              </a:xfrm>
            </p:grpSpPr>
            <p:sp>
              <p:nvSpPr>
                <p:cNvPr id="20510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2340" y="3936"/>
                  <a:ext cx="540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楷体_GB2312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楷体_GB2312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楷体_GB2312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楷体_GB2312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楷体_GB2312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楷体_GB2312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楷体_GB2312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楷体_GB2312" charset="0"/>
                    </a:defRPr>
                  </a:lvl9pPr>
                </a:lstStyle>
                <a:p>
                  <a:pPr algn="just">
                    <a:buFont typeface="Wingdings" charset="2"/>
                    <a:buNone/>
                  </a:pPr>
                  <a:r>
                    <a:rPr lang="en-US" altLang="zh-CN" sz="1400" b="0">
                      <a:solidFill>
                        <a:srgbClr val="660066"/>
                      </a:solidFill>
                      <a:ea typeface="宋体" charset="-122"/>
                    </a:rPr>
                    <a:t>a</a:t>
                  </a:r>
                  <a:endParaRPr lang="en-US" altLang="zh-CN" sz="1800" b="0">
                    <a:solidFill>
                      <a:srgbClr val="660066"/>
                    </a:solidFill>
                    <a:ea typeface="宋体" charset="-122"/>
                  </a:endParaRPr>
                </a:p>
              </p:txBody>
            </p:sp>
            <p:sp>
              <p:nvSpPr>
                <p:cNvPr id="20511" name="Line 131"/>
                <p:cNvSpPr>
                  <a:spLocks noChangeShapeType="1"/>
                </p:cNvSpPr>
                <p:nvPr/>
              </p:nvSpPr>
              <p:spPr bwMode="auto">
                <a:xfrm>
                  <a:off x="2520" y="3624"/>
                  <a:ext cx="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509" name="Text Box 132"/>
              <p:cNvSpPr txBox="1">
                <a:spLocks noChangeArrowheads="1"/>
              </p:cNvSpPr>
              <p:nvPr/>
            </p:nvSpPr>
            <p:spPr bwMode="auto">
              <a:xfrm>
                <a:off x="7200" y="1440"/>
                <a:ext cx="2880" cy="4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9pPr>
              </a:lstStyle>
              <a:p>
                <a:pPr algn="just">
                  <a:buFont typeface="Wingdings" charset="2"/>
                  <a:buNone/>
                </a:pPr>
                <a:r>
                  <a:rPr lang="zh-CN" altLang="en-US" sz="1400" b="0">
                    <a:solidFill>
                      <a:srgbClr val="660066"/>
                    </a:solidFill>
                    <a:ea typeface="宋体" charset="-122"/>
                  </a:rPr>
                  <a:t>路径＝</a:t>
                </a:r>
                <a:r>
                  <a:rPr lang="en-US" altLang="zh-CN" sz="1400" b="0">
                    <a:solidFill>
                      <a:srgbClr val="660066"/>
                    </a:solidFill>
                    <a:ea typeface="宋体" charset="-122"/>
                  </a:rPr>
                  <a:t>4</a:t>
                </a:r>
              </a:p>
              <a:p>
                <a:pPr algn="just">
                  <a:buFont typeface="Wingdings" charset="2"/>
                  <a:buNone/>
                </a:pPr>
                <a:r>
                  <a:rPr lang="en-US" altLang="zh-CN" sz="1400" b="0">
                    <a:solidFill>
                      <a:srgbClr val="660066"/>
                    </a:solidFill>
                    <a:ea typeface="宋体" charset="-122"/>
                  </a:rPr>
                  <a:t>︱</a:t>
                </a:r>
                <a:r>
                  <a:rPr lang="en-US" altLang="zh-CN" sz="1400" b="0">
                    <a:solidFill>
                      <a:srgbClr val="660066"/>
                    </a:solidFill>
                    <a:latin typeface="宋体" charset="-122"/>
                    <a:ea typeface="宋体" charset="-122"/>
                  </a:rPr>
                  <a:t>ω︱≤2</a:t>
                </a:r>
                <a:r>
                  <a:rPr lang="en-US" altLang="zh-CN" sz="1400" b="0" baseline="30000">
                    <a:solidFill>
                      <a:srgbClr val="660066"/>
                    </a:solidFill>
                    <a:latin typeface="宋体" charset="-122"/>
                    <a:ea typeface="宋体" charset="-122"/>
                  </a:rPr>
                  <a:t>4-1</a:t>
                </a:r>
                <a:r>
                  <a:rPr lang="zh-CN" altLang="en-US" sz="1400" b="0">
                    <a:solidFill>
                      <a:srgbClr val="660066"/>
                    </a:solidFill>
                    <a:latin typeface="宋体" charset="-122"/>
                    <a:ea typeface="宋体" charset="-122"/>
                  </a:rPr>
                  <a:t>＝</a:t>
                </a:r>
                <a:r>
                  <a:rPr lang="en-US" altLang="zh-CN" sz="1400" b="0">
                    <a:solidFill>
                      <a:srgbClr val="660066"/>
                    </a:solidFill>
                    <a:latin typeface="宋体" charset="-122"/>
                    <a:ea typeface="宋体" charset="-122"/>
                  </a:rPr>
                  <a:t>8</a:t>
                </a:r>
              </a:p>
              <a:p>
                <a:pPr algn="just">
                  <a:buFont typeface="Wingdings" charset="2"/>
                  <a:buNone/>
                </a:pPr>
                <a:r>
                  <a:rPr lang="zh-CN" altLang="en-US" sz="1400" b="0">
                    <a:solidFill>
                      <a:srgbClr val="660066"/>
                    </a:solidFill>
                    <a:latin typeface="宋体" charset="-122"/>
                    <a:ea typeface="宋体" charset="-122"/>
                  </a:rPr>
                  <a:t>（第</a:t>
                </a:r>
                <a:r>
                  <a:rPr lang="en-US" altLang="zh-CN" sz="1400" b="0">
                    <a:solidFill>
                      <a:srgbClr val="660066"/>
                    </a:solidFill>
                    <a:latin typeface="宋体" charset="-122"/>
                    <a:ea typeface="宋体" charset="-122"/>
                  </a:rPr>
                  <a:t>i</a:t>
                </a:r>
                <a:r>
                  <a:rPr lang="zh-CN" altLang="en-US" sz="1400" b="0">
                    <a:solidFill>
                      <a:srgbClr val="660066"/>
                    </a:solidFill>
                    <a:latin typeface="宋体" charset="-122"/>
                    <a:ea typeface="宋体" charset="-122"/>
                  </a:rPr>
                  <a:t>层最多有</a:t>
                </a:r>
                <a:r>
                  <a:rPr lang="en-US" altLang="zh-CN" sz="1400" b="0">
                    <a:solidFill>
                      <a:srgbClr val="660066"/>
                    </a:solidFill>
                    <a:latin typeface="宋体" charset="-122"/>
                    <a:ea typeface="宋体" charset="-122"/>
                  </a:rPr>
                  <a:t>2</a:t>
                </a:r>
                <a:r>
                  <a:rPr lang="en-US" altLang="zh-CN" sz="1400" b="0" baseline="30000">
                    <a:solidFill>
                      <a:srgbClr val="660066"/>
                    </a:solidFill>
                    <a:latin typeface="宋体" charset="-122"/>
                    <a:ea typeface="宋体" charset="-122"/>
                  </a:rPr>
                  <a:t>i</a:t>
                </a:r>
                <a:r>
                  <a:rPr lang="en-US" altLang="zh-CN" sz="1400" b="0">
                    <a:solidFill>
                      <a:srgbClr val="660066"/>
                    </a:solidFill>
                    <a:latin typeface="宋体" charset="-122"/>
                    <a:ea typeface="宋体" charset="-122"/>
                  </a:rPr>
                  <a:t>  </a:t>
                </a:r>
                <a:r>
                  <a:rPr lang="zh-CN" altLang="en-US" sz="1400" b="0">
                    <a:solidFill>
                      <a:srgbClr val="660066"/>
                    </a:solidFill>
                    <a:latin typeface="宋体" charset="-122"/>
                    <a:ea typeface="宋体" charset="-122"/>
                  </a:rPr>
                  <a:t>个非终结符。第</a:t>
                </a:r>
                <a:r>
                  <a:rPr lang="en-US" altLang="zh-CN" sz="1400" b="0">
                    <a:solidFill>
                      <a:srgbClr val="660066"/>
                    </a:solidFill>
                    <a:latin typeface="宋体" charset="-122"/>
                    <a:ea typeface="宋体" charset="-122"/>
                  </a:rPr>
                  <a:t>i+1</a:t>
                </a:r>
                <a:r>
                  <a:rPr lang="zh-CN" altLang="en-US" sz="1400" b="0">
                    <a:solidFill>
                      <a:srgbClr val="660066"/>
                    </a:solidFill>
                    <a:latin typeface="宋体" charset="-122"/>
                    <a:ea typeface="宋体" charset="-122"/>
                  </a:rPr>
                  <a:t>层若全为终结符，则与第</a:t>
                </a:r>
                <a:r>
                  <a:rPr lang="en-US" altLang="zh-CN" sz="1400" b="0">
                    <a:solidFill>
                      <a:srgbClr val="660066"/>
                    </a:solidFill>
                    <a:latin typeface="宋体" charset="-122"/>
                    <a:ea typeface="宋体" charset="-122"/>
                  </a:rPr>
                  <a:t>i</a:t>
                </a:r>
                <a:r>
                  <a:rPr lang="zh-CN" altLang="en-US" sz="1400" b="0">
                    <a:solidFill>
                      <a:srgbClr val="660066"/>
                    </a:solidFill>
                    <a:latin typeface="宋体" charset="-122"/>
                    <a:ea typeface="宋体" charset="-122"/>
                  </a:rPr>
                  <a:t>层非终结符个数相等。）</a:t>
                </a:r>
                <a:endParaRPr lang="zh-CN" altLang="en-US" sz="1800" b="0">
                  <a:solidFill>
                    <a:srgbClr val="660066"/>
                  </a:solidFill>
                  <a:ea typeface="宋体" charset="-122"/>
                </a:endParaRPr>
              </a:p>
            </p:txBody>
          </p:sp>
        </p:grp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8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42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91A454-D99B-1943-8141-5028D6E4EEC0}" type="slidenum">
              <a:rPr kumimoji="0" lang="zh-CN" altLang="en-US" sz="1200">
                <a:solidFill>
                  <a:srgbClr val="009999"/>
                </a:solidFill>
                <a:latin typeface="Arial Narrow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CN" sz="1200">
              <a:solidFill>
                <a:srgbClr val="009999"/>
              </a:solidFill>
              <a:latin typeface="Arial Narrow" charset="0"/>
              <a:ea typeface="宋体" charset="-122"/>
            </a:endParaRPr>
          </a:p>
        </p:txBody>
      </p:sp>
      <p:sp>
        <p:nvSpPr>
          <p:cNvPr id="21506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charset="0"/>
                <a:ea typeface="宋体" charset="-122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charset="0"/>
              <a:ea typeface="宋体" charset="-122"/>
            </a:endParaRPr>
          </a:p>
        </p:txBody>
      </p:sp>
      <p:sp>
        <p:nvSpPr>
          <p:cNvPr id="21507" name="Rectangle 10"/>
          <p:cNvSpPr>
            <a:spLocks noChangeArrowheads="1"/>
          </p:cNvSpPr>
          <p:nvPr/>
        </p:nvSpPr>
        <p:spPr bwMode="auto">
          <a:xfrm>
            <a:off x="1295400" y="457200"/>
            <a:ext cx="6934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solidFill>
                <a:srgbClr val="800080"/>
              </a:solidFill>
              <a:latin typeface="Arial" charset="0"/>
              <a:ea typeface="华文行楷" charset="-122"/>
            </a:endParaRPr>
          </a:p>
        </p:txBody>
      </p:sp>
      <p:sp>
        <p:nvSpPr>
          <p:cNvPr id="21508" name="Rectangle 11"/>
          <p:cNvSpPr>
            <a:spLocks noChangeArrowheads="1"/>
          </p:cNvSpPr>
          <p:nvPr/>
        </p:nvSpPr>
        <p:spPr bwMode="auto">
          <a:xfrm>
            <a:off x="533400" y="1371600"/>
            <a:ext cx="81534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charset="2"/>
              <a:buChar char="²"/>
            </a:pPr>
            <a:r>
              <a:rPr lang="zh-CN" altLang="en-US" sz="2400">
                <a:solidFill>
                  <a:srgbClr val="800080"/>
                </a:solidFill>
                <a:ea typeface="华文行楷" charset="-122"/>
                <a:sym typeface="Symbol" charset="2"/>
              </a:rPr>
              <a:t>设为</a:t>
            </a:r>
            <a:r>
              <a:rPr lang="en-US" altLang="zh-CN" sz="2400">
                <a:solidFill>
                  <a:srgbClr val="800080"/>
                </a:solidFill>
                <a:ea typeface="华文行楷" charset="-122"/>
                <a:sym typeface="Symbol" charset="2"/>
              </a:rPr>
              <a:t>v1= v2=A, v1</a:t>
            </a:r>
            <a:r>
              <a:rPr lang="zh-CN" altLang="en-US" sz="2400">
                <a:solidFill>
                  <a:srgbClr val="800080"/>
                </a:solidFill>
                <a:ea typeface="华文行楷" charset="-122"/>
                <a:sym typeface="Symbol" charset="2"/>
              </a:rPr>
              <a:t>靠近树根，</a:t>
            </a:r>
            <a:r>
              <a:rPr lang="en-US" altLang="zh-CN" sz="2400">
                <a:solidFill>
                  <a:srgbClr val="800080"/>
                </a:solidFill>
                <a:ea typeface="华文行楷" charset="-122"/>
                <a:sym typeface="Symbol" charset="2"/>
              </a:rPr>
              <a:t>v1</a:t>
            </a:r>
            <a:r>
              <a:rPr lang="zh-CN" altLang="en-US" sz="2400">
                <a:solidFill>
                  <a:srgbClr val="800080"/>
                </a:solidFill>
                <a:ea typeface="华文行楷" charset="-122"/>
                <a:sym typeface="Symbol" charset="2"/>
              </a:rPr>
              <a:t>到叶子的最长路径为</a:t>
            </a:r>
            <a:r>
              <a:rPr lang="en-US" altLang="zh-CN" sz="2400">
                <a:solidFill>
                  <a:srgbClr val="800080"/>
                </a:solidFill>
                <a:ea typeface="华文行楷" charset="-122"/>
                <a:sym typeface="Symbol" charset="2"/>
              </a:rPr>
              <a:t>n+1</a:t>
            </a:r>
            <a:r>
              <a:rPr lang="zh-CN" altLang="en-US" sz="2400">
                <a:solidFill>
                  <a:srgbClr val="800080"/>
                </a:solidFill>
                <a:ea typeface="华文行楷" charset="-122"/>
                <a:sym typeface="Symbol" charset="2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charset="2"/>
              <a:buChar char="²"/>
            </a:pPr>
            <a:r>
              <a:rPr lang="zh-CN" altLang="en-US" sz="2400">
                <a:solidFill>
                  <a:srgbClr val="800080"/>
                </a:solidFill>
                <a:ea typeface="华文行楷" charset="-122"/>
                <a:sym typeface="Symbol" charset="2"/>
              </a:rPr>
              <a:t>形如 </a:t>
            </a:r>
          </a:p>
        </p:txBody>
      </p:sp>
      <p:sp>
        <p:nvSpPr>
          <p:cNvPr id="21509" name="Rectangle 59"/>
          <p:cNvSpPr>
            <a:spLocks noChangeArrowheads="1"/>
          </p:cNvSpPr>
          <p:nvPr/>
        </p:nvSpPr>
        <p:spPr bwMode="auto">
          <a:xfrm>
            <a:off x="5075238" y="1989138"/>
            <a:ext cx="4240495" cy="49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>
              <a:spcBef>
                <a:spcPct val="50000"/>
              </a:spcBef>
              <a:buFont typeface="Wingdings" charset="2"/>
              <a:buNone/>
            </a:pPr>
            <a:r>
              <a:rPr lang="zh-CN" altLang="en-US" sz="1800" b="0">
                <a:solidFill>
                  <a:srgbClr val="003399"/>
                </a:solidFill>
                <a:ea typeface="宋体" charset="-122"/>
              </a:rPr>
              <a:t>如图：</a:t>
            </a:r>
            <a:r>
              <a:rPr lang="en-US" altLang="zh-CN" sz="1800" b="0">
                <a:solidFill>
                  <a:srgbClr val="003399"/>
                </a:solidFill>
                <a:ea typeface="宋体" charset="-122"/>
              </a:rPr>
              <a:t>Z1</a:t>
            </a:r>
            <a:r>
              <a:rPr lang="zh-CN" altLang="en-US" sz="1800" b="0">
                <a:solidFill>
                  <a:srgbClr val="003399"/>
                </a:solidFill>
                <a:ea typeface="宋体" charset="-122"/>
              </a:rPr>
              <a:t>＝</a:t>
            </a:r>
            <a:r>
              <a:rPr lang="en-US" altLang="zh-CN" sz="1800" b="0">
                <a:solidFill>
                  <a:srgbClr val="003399"/>
                </a:solidFill>
                <a:ea typeface="宋体" charset="-122"/>
              </a:rPr>
              <a:t>ω2ω0ω3</a:t>
            </a:r>
          </a:p>
          <a:p>
            <a:pPr>
              <a:spcBef>
                <a:spcPct val="50000"/>
              </a:spcBef>
              <a:buFont typeface="Wingdings" charset="2"/>
              <a:buNone/>
            </a:pPr>
            <a:r>
              <a:rPr lang="en-US" altLang="zh-CN" sz="1800" b="0">
                <a:solidFill>
                  <a:srgbClr val="003399"/>
                </a:solidFill>
                <a:ea typeface="宋体" charset="-122"/>
              </a:rPr>
              <a:t>︱Z1∣≤2 </a:t>
            </a:r>
            <a:r>
              <a:rPr lang="en-US" altLang="zh-CN" sz="1800" b="0" baseline="30000">
                <a:solidFill>
                  <a:srgbClr val="003399"/>
                </a:solidFill>
                <a:ea typeface="宋体" charset="-122"/>
              </a:rPr>
              <a:t>n</a:t>
            </a:r>
            <a:r>
              <a:rPr lang="en-US" altLang="zh-CN" sz="1800" b="0">
                <a:solidFill>
                  <a:srgbClr val="003399"/>
                </a:solidFill>
                <a:ea typeface="宋体" charset="-122"/>
              </a:rPr>
              <a:t>  </a:t>
            </a:r>
            <a:r>
              <a:rPr lang="zh-CN" altLang="en-US" sz="1800" b="0">
                <a:solidFill>
                  <a:srgbClr val="003399"/>
                </a:solidFill>
                <a:ea typeface="宋体" charset="-122"/>
              </a:rPr>
              <a:t>＝</a:t>
            </a:r>
            <a:r>
              <a:rPr lang="en-US" altLang="zh-CN" sz="1800" b="0">
                <a:solidFill>
                  <a:srgbClr val="003399"/>
                </a:solidFill>
                <a:ea typeface="宋体" charset="-122"/>
              </a:rPr>
              <a:t>p      </a:t>
            </a:r>
          </a:p>
          <a:p>
            <a:pPr>
              <a:spcBef>
                <a:spcPct val="50000"/>
              </a:spcBef>
              <a:buFont typeface="Wingdings" charset="2"/>
              <a:buNone/>
            </a:pPr>
            <a:r>
              <a:rPr lang="zh-CN" altLang="en-US" sz="1800" b="0">
                <a:solidFill>
                  <a:srgbClr val="003399"/>
                </a:solidFill>
                <a:ea typeface="宋体" charset="-122"/>
              </a:rPr>
              <a:t>（∵</a:t>
            </a:r>
            <a:r>
              <a:rPr lang="en-US" altLang="zh-CN" sz="1800" b="0">
                <a:solidFill>
                  <a:srgbClr val="003399"/>
                </a:solidFill>
                <a:ea typeface="宋体" charset="-122"/>
              </a:rPr>
              <a:t>v1</a:t>
            </a:r>
            <a:r>
              <a:rPr lang="zh-CN" altLang="en-US" sz="1800" b="0">
                <a:solidFill>
                  <a:srgbClr val="003399"/>
                </a:solidFill>
                <a:ea typeface="宋体" charset="-122"/>
              </a:rPr>
              <a:t>到叶子的路径最多为</a:t>
            </a:r>
            <a:r>
              <a:rPr lang="en-US" altLang="zh-CN" sz="1800" b="0">
                <a:solidFill>
                  <a:srgbClr val="003399"/>
                </a:solidFill>
                <a:ea typeface="宋体" charset="-122"/>
              </a:rPr>
              <a:t>n+1</a:t>
            </a:r>
            <a:r>
              <a:rPr lang="zh-CN" altLang="en-US" sz="1800" b="0">
                <a:solidFill>
                  <a:srgbClr val="003399"/>
                </a:solidFill>
                <a:ea typeface="宋体" charset="-122"/>
              </a:rPr>
              <a:t>）</a:t>
            </a:r>
          </a:p>
          <a:p>
            <a:pPr>
              <a:spcBef>
                <a:spcPct val="50000"/>
              </a:spcBef>
              <a:buFont typeface="Wingdings" charset="2"/>
              <a:buNone/>
            </a:pPr>
            <a:r>
              <a:rPr lang="zh-CN" altLang="en-US" sz="1800" b="0">
                <a:solidFill>
                  <a:srgbClr val="003399"/>
                </a:solidFill>
                <a:ea typeface="宋体" charset="-122"/>
              </a:rPr>
              <a:t>而</a:t>
            </a:r>
            <a:r>
              <a:rPr lang="en-US" altLang="zh-CN" sz="1800" b="0">
                <a:solidFill>
                  <a:srgbClr val="003399"/>
                </a:solidFill>
                <a:ea typeface="宋体" charset="-122"/>
              </a:rPr>
              <a:t>v1 * =&gt;ω2v2ω3</a:t>
            </a:r>
            <a:r>
              <a:rPr lang="zh-CN" altLang="en-US" sz="1800" b="0">
                <a:solidFill>
                  <a:srgbClr val="003399"/>
                </a:solidFill>
                <a:ea typeface="宋体" charset="-122"/>
              </a:rPr>
              <a:t>， </a:t>
            </a:r>
            <a:r>
              <a:rPr lang="en-US" altLang="zh-CN" sz="1800" b="0">
                <a:solidFill>
                  <a:srgbClr val="003399"/>
                </a:solidFill>
                <a:ea typeface="宋体" charset="-122"/>
              </a:rPr>
              <a:t>v2 * =&gt;ω0</a:t>
            </a:r>
          </a:p>
          <a:p>
            <a:pPr>
              <a:spcBef>
                <a:spcPct val="50000"/>
              </a:spcBef>
              <a:buFont typeface="Wingdings" charset="2"/>
              <a:buNone/>
            </a:pPr>
            <a:r>
              <a:rPr lang="en-US" altLang="zh-CN" sz="1800" b="0">
                <a:solidFill>
                  <a:srgbClr val="003399"/>
                </a:solidFill>
                <a:ea typeface="宋体" charset="-122"/>
              </a:rPr>
              <a:t>∵v1</a:t>
            </a:r>
            <a:r>
              <a:rPr lang="zh-CN" altLang="en-US" sz="1800" b="0">
                <a:solidFill>
                  <a:srgbClr val="003399"/>
                </a:solidFill>
                <a:ea typeface="宋体" charset="-122"/>
              </a:rPr>
              <a:t>＝</a:t>
            </a:r>
            <a:r>
              <a:rPr lang="en-US" altLang="zh-CN" sz="1800" b="0">
                <a:solidFill>
                  <a:srgbClr val="003399"/>
                </a:solidFill>
                <a:ea typeface="宋体" charset="-122"/>
              </a:rPr>
              <a:t>v2</a:t>
            </a:r>
            <a:r>
              <a:rPr lang="zh-CN" altLang="en-US" sz="1800" b="0">
                <a:solidFill>
                  <a:srgbClr val="003399"/>
                </a:solidFill>
                <a:ea typeface="宋体" charset="-122"/>
              </a:rPr>
              <a:t>＝</a:t>
            </a:r>
            <a:r>
              <a:rPr lang="en-US" altLang="zh-CN" sz="1800" b="0">
                <a:solidFill>
                  <a:srgbClr val="003399"/>
                </a:solidFill>
                <a:ea typeface="宋体" charset="-122"/>
              </a:rPr>
              <a:t>A </a:t>
            </a:r>
          </a:p>
          <a:p>
            <a:pPr>
              <a:spcBef>
                <a:spcPct val="50000"/>
              </a:spcBef>
              <a:buFont typeface="Wingdings" charset="2"/>
              <a:buNone/>
            </a:pPr>
            <a:r>
              <a:rPr lang="en-US" altLang="zh-CN" sz="1800" b="0">
                <a:solidFill>
                  <a:srgbClr val="003399"/>
                </a:solidFill>
                <a:ea typeface="宋体" charset="-122"/>
              </a:rPr>
              <a:t>∴v1 * =&gt;ω2v2ω3</a:t>
            </a:r>
          </a:p>
          <a:p>
            <a:pPr>
              <a:spcBef>
                <a:spcPct val="50000"/>
              </a:spcBef>
              <a:buFont typeface="Wingdings" charset="2"/>
              <a:buNone/>
            </a:pPr>
            <a:r>
              <a:rPr lang="en-US" altLang="zh-CN" sz="1800" b="0">
                <a:solidFill>
                  <a:srgbClr val="003399"/>
                </a:solidFill>
                <a:ea typeface="宋体" charset="-122"/>
              </a:rPr>
              <a:t>    =&gt;ω2ω2v2ω3ω3</a:t>
            </a:r>
          </a:p>
          <a:p>
            <a:pPr>
              <a:spcBef>
                <a:spcPct val="50000"/>
              </a:spcBef>
              <a:buFont typeface="Wingdings" charset="2"/>
              <a:buNone/>
            </a:pPr>
            <a:r>
              <a:rPr lang="en-US" altLang="zh-CN" sz="1800" b="0">
                <a:solidFill>
                  <a:srgbClr val="003399"/>
                </a:solidFill>
                <a:ea typeface="宋体" charset="-122"/>
              </a:rPr>
              <a:t>=&gt;ω2</a:t>
            </a:r>
            <a:r>
              <a:rPr lang="en-US" altLang="zh-CN" sz="1800" b="0" baseline="30000">
                <a:solidFill>
                  <a:srgbClr val="003399"/>
                </a:solidFill>
                <a:ea typeface="宋体" charset="-122"/>
              </a:rPr>
              <a:t>i</a:t>
            </a:r>
            <a:r>
              <a:rPr lang="en-US" altLang="zh-CN" sz="1800" b="0">
                <a:solidFill>
                  <a:srgbClr val="003399"/>
                </a:solidFill>
                <a:ea typeface="宋体" charset="-122"/>
              </a:rPr>
              <a:t>ω2v2ω3ω3</a:t>
            </a:r>
            <a:r>
              <a:rPr lang="en-US" altLang="zh-CN" sz="1800" b="0" baseline="30000">
                <a:solidFill>
                  <a:srgbClr val="003399"/>
                </a:solidFill>
                <a:ea typeface="宋体" charset="-122"/>
              </a:rPr>
              <a:t>i</a:t>
            </a:r>
          </a:p>
          <a:p>
            <a:pPr>
              <a:spcBef>
                <a:spcPct val="50000"/>
              </a:spcBef>
              <a:buFont typeface="Wingdings" charset="2"/>
              <a:buNone/>
            </a:pPr>
            <a:r>
              <a:rPr lang="en-US" altLang="zh-CN" sz="1800" b="0">
                <a:solidFill>
                  <a:srgbClr val="003399"/>
                </a:solidFill>
                <a:ea typeface="宋体" charset="-122"/>
              </a:rPr>
              <a:t>=&gt;ω2</a:t>
            </a:r>
            <a:r>
              <a:rPr lang="en-US" altLang="zh-CN" sz="1800" b="0" baseline="30000">
                <a:solidFill>
                  <a:srgbClr val="003399"/>
                </a:solidFill>
                <a:ea typeface="宋体" charset="-122"/>
              </a:rPr>
              <a:t>i</a:t>
            </a:r>
            <a:r>
              <a:rPr lang="en-US" altLang="zh-CN" sz="1800" b="0">
                <a:solidFill>
                  <a:srgbClr val="003399"/>
                </a:solidFill>
                <a:ea typeface="宋体" charset="-122"/>
              </a:rPr>
              <a:t>v2ω3</a:t>
            </a:r>
            <a:r>
              <a:rPr lang="en-US" altLang="zh-CN" sz="1800" b="0" baseline="30000">
                <a:solidFill>
                  <a:srgbClr val="003399"/>
                </a:solidFill>
                <a:ea typeface="宋体" charset="-122"/>
              </a:rPr>
              <a:t>i</a:t>
            </a:r>
          </a:p>
          <a:p>
            <a:pPr>
              <a:spcBef>
                <a:spcPct val="50000"/>
              </a:spcBef>
              <a:buFont typeface="Wingdings" charset="2"/>
              <a:buNone/>
            </a:pPr>
            <a:r>
              <a:rPr lang="en-US" altLang="zh-CN" sz="1800" b="0">
                <a:solidFill>
                  <a:srgbClr val="003399"/>
                </a:solidFill>
                <a:ea typeface="宋体" charset="-122"/>
              </a:rPr>
              <a:t>=&gt;ω2</a:t>
            </a:r>
            <a:r>
              <a:rPr lang="en-US" altLang="zh-CN" sz="1800" b="0" baseline="30000">
                <a:solidFill>
                  <a:srgbClr val="003399"/>
                </a:solidFill>
                <a:ea typeface="宋体" charset="-122"/>
              </a:rPr>
              <a:t>i</a:t>
            </a:r>
            <a:r>
              <a:rPr lang="en-US" altLang="zh-CN" sz="1800" b="0">
                <a:solidFill>
                  <a:srgbClr val="003399"/>
                </a:solidFill>
                <a:ea typeface="宋体" charset="-122"/>
              </a:rPr>
              <a:t>ω0ω3</a:t>
            </a:r>
            <a:r>
              <a:rPr lang="en-US" altLang="zh-CN" sz="1800" b="0" baseline="30000">
                <a:solidFill>
                  <a:srgbClr val="003399"/>
                </a:solidFill>
                <a:ea typeface="宋体" charset="-122"/>
              </a:rPr>
              <a:t>i</a:t>
            </a:r>
          </a:p>
          <a:p>
            <a:pPr>
              <a:spcBef>
                <a:spcPct val="50000"/>
              </a:spcBef>
              <a:buFont typeface="Wingdings" charset="2"/>
              <a:buNone/>
            </a:pPr>
            <a:r>
              <a:rPr lang="en-US" altLang="zh-CN" sz="1800" b="0">
                <a:solidFill>
                  <a:srgbClr val="003399"/>
                </a:solidFill>
                <a:ea typeface="宋体" charset="-122"/>
              </a:rPr>
              <a:t>∴ S =&gt;ω1ω2ω0ω3ω4 * =&gt;ω1ω2</a:t>
            </a:r>
            <a:r>
              <a:rPr lang="en-US" altLang="zh-CN" sz="1800" b="0" baseline="30000">
                <a:solidFill>
                  <a:srgbClr val="003399"/>
                </a:solidFill>
                <a:ea typeface="宋体" charset="-122"/>
              </a:rPr>
              <a:t>i</a:t>
            </a:r>
            <a:r>
              <a:rPr lang="en-US" altLang="zh-CN" sz="1800" b="0">
                <a:solidFill>
                  <a:srgbClr val="003399"/>
                </a:solidFill>
                <a:ea typeface="宋体" charset="-122"/>
              </a:rPr>
              <a:t> ω0ω3</a:t>
            </a:r>
            <a:r>
              <a:rPr lang="en-US" altLang="zh-CN" sz="1800" b="0" baseline="30000">
                <a:solidFill>
                  <a:srgbClr val="003399"/>
                </a:solidFill>
                <a:ea typeface="宋体" charset="-122"/>
              </a:rPr>
              <a:t>i</a:t>
            </a:r>
            <a:r>
              <a:rPr lang="en-US" altLang="zh-CN" sz="1800" b="0">
                <a:solidFill>
                  <a:srgbClr val="003399"/>
                </a:solidFill>
                <a:ea typeface="宋体" charset="-122"/>
              </a:rPr>
              <a:t>ω4</a:t>
            </a:r>
          </a:p>
          <a:p>
            <a:pPr algn="r">
              <a:spcBef>
                <a:spcPct val="50000"/>
              </a:spcBef>
              <a:buFont typeface="Wingdings" charset="2"/>
              <a:buNone/>
            </a:pPr>
            <a:r>
              <a:rPr lang="en-US" altLang="zh-CN" sz="1800" b="0">
                <a:solidFill>
                  <a:srgbClr val="009999"/>
                </a:solidFill>
                <a:ea typeface="宋体" charset="-122"/>
              </a:rPr>
              <a:t>            </a:t>
            </a:r>
            <a:endParaRPr lang="zh-CN" altLang="en-US" sz="1800" b="0">
              <a:solidFill>
                <a:srgbClr val="009999"/>
              </a:solidFill>
              <a:ea typeface="宋体" charset="-122"/>
            </a:endParaRPr>
          </a:p>
        </p:txBody>
      </p:sp>
      <p:grpSp>
        <p:nvGrpSpPr>
          <p:cNvPr id="21510" name="Group 60"/>
          <p:cNvGrpSpPr>
            <a:grpSpLocks/>
          </p:cNvGrpSpPr>
          <p:nvPr/>
        </p:nvGrpSpPr>
        <p:grpSpPr bwMode="auto">
          <a:xfrm>
            <a:off x="107950" y="2349500"/>
            <a:ext cx="5256213" cy="3311525"/>
            <a:chOff x="2160" y="3624"/>
            <a:chExt cx="8100" cy="5304"/>
          </a:xfrm>
        </p:grpSpPr>
        <p:grpSp>
          <p:nvGrpSpPr>
            <p:cNvPr id="21521" name="Group 61"/>
            <p:cNvGrpSpPr>
              <a:grpSpLocks/>
            </p:cNvGrpSpPr>
            <p:nvPr/>
          </p:nvGrpSpPr>
          <p:grpSpPr bwMode="auto">
            <a:xfrm>
              <a:off x="2160" y="3624"/>
              <a:ext cx="4680" cy="5304"/>
              <a:chOff x="2160" y="3624"/>
              <a:chExt cx="4680" cy="5304"/>
            </a:xfrm>
          </p:grpSpPr>
          <p:grpSp>
            <p:nvGrpSpPr>
              <p:cNvPr id="21525" name="Group 62"/>
              <p:cNvGrpSpPr>
                <a:grpSpLocks/>
              </p:cNvGrpSpPr>
              <p:nvPr/>
            </p:nvGrpSpPr>
            <p:grpSpPr bwMode="auto">
              <a:xfrm>
                <a:off x="2160" y="3624"/>
                <a:ext cx="4320" cy="5304"/>
                <a:chOff x="2160" y="3624"/>
                <a:chExt cx="4320" cy="5304"/>
              </a:xfrm>
            </p:grpSpPr>
            <p:grpSp>
              <p:nvGrpSpPr>
                <p:cNvPr id="21527" name="Group 63"/>
                <p:cNvGrpSpPr>
                  <a:grpSpLocks/>
                </p:cNvGrpSpPr>
                <p:nvPr/>
              </p:nvGrpSpPr>
              <p:grpSpPr bwMode="auto">
                <a:xfrm>
                  <a:off x="2160" y="3624"/>
                  <a:ext cx="4320" cy="5304"/>
                  <a:chOff x="2160" y="3624"/>
                  <a:chExt cx="4320" cy="5304"/>
                </a:xfrm>
              </p:grpSpPr>
              <p:sp>
                <p:nvSpPr>
                  <p:cNvPr id="21529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4500" y="3624"/>
                    <a:ext cx="540" cy="4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charset="2"/>
                      <a:buChar char="n"/>
                      <a:defRPr kumimoji="1" sz="2800" b="1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9pPr>
                  </a:lstStyle>
                  <a:p>
                    <a:pPr algn="just">
                      <a:buFont typeface="Wingdings" charset="2"/>
                      <a:buNone/>
                    </a:pPr>
                    <a:r>
                      <a:rPr lang="en-US" altLang="zh-CN" sz="1000" b="0">
                        <a:solidFill>
                          <a:srgbClr val="660066"/>
                        </a:solidFill>
                        <a:ea typeface="宋体" charset="-122"/>
                      </a:rPr>
                      <a:t>S</a:t>
                    </a:r>
                    <a:endParaRPr lang="en-US" altLang="zh-CN" sz="1800" b="0">
                      <a:solidFill>
                        <a:srgbClr val="660066"/>
                      </a:solidFill>
                      <a:ea typeface="宋体" charset="-122"/>
                    </a:endParaRPr>
                  </a:p>
                </p:txBody>
              </p:sp>
              <p:sp>
                <p:nvSpPr>
                  <p:cNvPr id="21530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5400" y="4872"/>
                    <a:ext cx="540" cy="4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charset="2"/>
                      <a:buChar char="n"/>
                      <a:defRPr kumimoji="1" sz="2800" b="1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9pPr>
                  </a:lstStyle>
                  <a:p>
                    <a:pPr algn="just">
                      <a:buFont typeface="Wingdings" charset="2"/>
                      <a:buNone/>
                    </a:pPr>
                    <a:r>
                      <a:rPr lang="en-US" altLang="zh-CN" sz="1000" b="0">
                        <a:solidFill>
                          <a:srgbClr val="660066"/>
                        </a:solidFill>
                        <a:ea typeface="宋体" charset="-122"/>
                      </a:rPr>
                      <a:t>C</a:t>
                    </a:r>
                    <a:endParaRPr lang="en-US" altLang="zh-CN" sz="1800" b="0">
                      <a:solidFill>
                        <a:srgbClr val="660066"/>
                      </a:solidFill>
                      <a:ea typeface="宋体" charset="-122"/>
                    </a:endParaRPr>
                  </a:p>
                </p:txBody>
              </p:sp>
              <p:sp>
                <p:nvSpPr>
                  <p:cNvPr id="21531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5760" y="5652"/>
                    <a:ext cx="540" cy="4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charset="2"/>
                      <a:buChar char="n"/>
                      <a:defRPr kumimoji="1" sz="2800" b="1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9pPr>
                  </a:lstStyle>
                  <a:p>
                    <a:pPr algn="just">
                      <a:buFont typeface="Wingdings" charset="2"/>
                      <a:buNone/>
                    </a:pPr>
                    <a:r>
                      <a:rPr lang="en-US" altLang="zh-CN" sz="1000" b="0">
                        <a:solidFill>
                          <a:srgbClr val="660066"/>
                        </a:solidFill>
                        <a:ea typeface="宋体" charset="-122"/>
                      </a:rPr>
                      <a:t>A</a:t>
                    </a:r>
                    <a:endParaRPr lang="en-US" altLang="zh-CN" sz="1800" b="0">
                      <a:solidFill>
                        <a:srgbClr val="660066"/>
                      </a:solidFill>
                      <a:ea typeface="宋体" charset="-122"/>
                    </a:endParaRPr>
                  </a:p>
                </p:txBody>
              </p:sp>
              <p:sp>
                <p:nvSpPr>
                  <p:cNvPr id="21532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5040" y="5652"/>
                    <a:ext cx="540" cy="4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charset="2"/>
                      <a:buChar char="n"/>
                      <a:defRPr kumimoji="1" sz="2800" b="1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9pPr>
                  </a:lstStyle>
                  <a:p>
                    <a:pPr algn="just">
                      <a:buFont typeface="Wingdings" charset="2"/>
                      <a:buNone/>
                    </a:pPr>
                    <a:r>
                      <a:rPr lang="en-US" altLang="zh-CN" sz="1000" b="0">
                        <a:solidFill>
                          <a:srgbClr val="660066"/>
                        </a:solidFill>
                        <a:ea typeface="宋体" charset="-122"/>
                      </a:rPr>
                      <a:t>B</a:t>
                    </a:r>
                    <a:endParaRPr lang="en-US" altLang="zh-CN" sz="1800" b="0">
                      <a:solidFill>
                        <a:srgbClr val="660066"/>
                      </a:solidFill>
                      <a:ea typeface="宋体" charset="-122"/>
                    </a:endParaRPr>
                  </a:p>
                </p:txBody>
              </p:sp>
              <p:sp>
                <p:nvSpPr>
                  <p:cNvPr id="21533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4860" y="7524"/>
                    <a:ext cx="540" cy="4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charset="2"/>
                      <a:buChar char="n"/>
                      <a:defRPr kumimoji="1" sz="2800" b="1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9pPr>
                  </a:lstStyle>
                  <a:p>
                    <a:pPr algn="just">
                      <a:buFont typeface="Wingdings" charset="2"/>
                      <a:buNone/>
                    </a:pPr>
                    <a:r>
                      <a:rPr lang="en-US" altLang="zh-CN" sz="1000" b="0">
                        <a:solidFill>
                          <a:srgbClr val="660066"/>
                        </a:solidFill>
                        <a:ea typeface="宋体" charset="-122"/>
                      </a:rPr>
                      <a:t>A</a:t>
                    </a:r>
                    <a:endParaRPr lang="en-US" altLang="zh-CN" sz="1800" b="0">
                      <a:solidFill>
                        <a:srgbClr val="660066"/>
                      </a:solidFill>
                      <a:ea typeface="宋体" charset="-122"/>
                    </a:endParaRPr>
                  </a:p>
                </p:txBody>
              </p:sp>
              <p:sp>
                <p:nvSpPr>
                  <p:cNvPr id="21534" name="Oval 69"/>
                  <p:cNvSpPr>
                    <a:spLocks noChangeArrowheads="1"/>
                  </p:cNvSpPr>
                  <p:nvPr/>
                </p:nvSpPr>
                <p:spPr bwMode="auto">
                  <a:xfrm>
                    <a:off x="3780" y="7524"/>
                    <a:ext cx="540" cy="4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charset="2"/>
                      <a:buChar char="n"/>
                      <a:defRPr kumimoji="1" sz="2800" b="1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9pPr>
                  </a:lstStyle>
                  <a:p>
                    <a:pPr algn="just">
                      <a:buFont typeface="Wingdings" charset="2"/>
                      <a:buNone/>
                    </a:pPr>
                    <a:r>
                      <a:rPr lang="en-US" altLang="zh-CN" sz="1000" b="0">
                        <a:solidFill>
                          <a:srgbClr val="660066"/>
                        </a:solidFill>
                        <a:ea typeface="宋体" charset="-122"/>
                      </a:rPr>
                      <a:t>B</a:t>
                    </a:r>
                    <a:endParaRPr lang="en-US" altLang="zh-CN" sz="1800" b="0">
                      <a:solidFill>
                        <a:srgbClr val="660066"/>
                      </a:solidFill>
                      <a:ea typeface="宋体" charset="-122"/>
                    </a:endParaRPr>
                  </a:p>
                </p:txBody>
              </p:sp>
              <p:sp>
                <p:nvSpPr>
                  <p:cNvPr id="21535" name="Oval 70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6588"/>
                    <a:ext cx="540" cy="4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charset="2"/>
                      <a:buChar char="n"/>
                      <a:defRPr kumimoji="1" sz="2800" b="1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9pPr>
                  </a:lstStyle>
                  <a:p>
                    <a:pPr algn="just">
                      <a:buFont typeface="Wingdings" charset="2"/>
                      <a:buNone/>
                    </a:pPr>
                    <a:r>
                      <a:rPr lang="en-US" altLang="zh-CN" sz="1000" b="0">
                        <a:solidFill>
                          <a:srgbClr val="660066"/>
                        </a:solidFill>
                        <a:ea typeface="宋体" charset="-122"/>
                      </a:rPr>
                      <a:t>C</a:t>
                    </a:r>
                    <a:endParaRPr lang="en-US" altLang="zh-CN" sz="1800" b="0">
                      <a:solidFill>
                        <a:srgbClr val="660066"/>
                      </a:solidFill>
                      <a:ea typeface="宋体" charset="-122"/>
                    </a:endParaRPr>
                  </a:p>
                </p:txBody>
              </p:sp>
              <p:sp>
                <p:nvSpPr>
                  <p:cNvPr id="21536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3240" y="6588"/>
                    <a:ext cx="540" cy="4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charset="2"/>
                      <a:buChar char="n"/>
                      <a:defRPr kumimoji="1" sz="2800" b="1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9pPr>
                  </a:lstStyle>
                  <a:p>
                    <a:pPr algn="just">
                      <a:buFont typeface="Wingdings" charset="2"/>
                      <a:buNone/>
                    </a:pPr>
                    <a:r>
                      <a:rPr lang="en-US" altLang="zh-CN" sz="1000" b="0">
                        <a:solidFill>
                          <a:srgbClr val="660066"/>
                        </a:solidFill>
                        <a:ea typeface="宋体" charset="-122"/>
                      </a:rPr>
                      <a:t>B</a:t>
                    </a:r>
                    <a:endParaRPr lang="en-US" altLang="zh-CN" sz="1800" b="0">
                      <a:solidFill>
                        <a:srgbClr val="660066"/>
                      </a:solidFill>
                      <a:ea typeface="宋体" charset="-122"/>
                    </a:endParaRPr>
                  </a:p>
                </p:txBody>
              </p:sp>
              <p:sp>
                <p:nvSpPr>
                  <p:cNvPr id="21537" name="Oval 72"/>
                  <p:cNvSpPr>
                    <a:spLocks noChangeArrowheads="1"/>
                  </p:cNvSpPr>
                  <p:nvPr/>
                </p:nvSpPr>
                <p:spPr bwMode="auto">
                  <a:xfrm>
                    <a:off x="3780" y="5652"/>
                    <a:ext cx="540" cy="4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charset="2"/>
                      <a:buChar char="n"/>
                      <a:defRPr kumimoji="1" sz="2800" b="1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9pPr>
                  </a:lstStyle>
                  <a:p>
                    <a:pPr algn="just">
                      <a:buFont typeface="Wingdings" charset="2"/>
                      <a:buNone/>
                    </a:pPr>
                    <a:r>
                      <a:rPr lang="en-US" altLang="zh-CN" sz="1000" b="0">
                        <a:solidFill>
                          <a:srgbClr val="660066"/>
                        </a:solidFill>
                        <a:ea typeface="宋体" charset="-122"/>
                      </a:rPr>
                      <a:t>A</a:t>
                    </a:r>
                    <a:endParaRPr lang="en-US" altLang="zh-CN" sz="1800" b="0">
                      <a:solidFill>
                        <a:srgbClr val="660066"/>
                      </a:solidFill>
                      <a:ea typeface="宋体" charset="-122"/>
                    </a:endParaRPr>
                  </a:p>
                </p:txBody>
              </p:sp>
              <p:sp>
                <p:nvSpPr>
                  <p:cNvPr id="21538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2700" y="5652"/>
                    <a:ext cx="540" cy="4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charset="2"/>
                      <a:buChar char="n"/>
                      <a:defRPr kumimoji="1" sz="2800" b="1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9pPr>
                  </a:lstStyle>
                  <a:p>
                    <a:pPr algn="just">
                      <a:buFont typeface="Wingdings" charset="2"/>
                      <a:buNone/>
                    </a:pPr>
                    <a:r>
                      <a:rPr lang="en-US" altLang="zh-CN" sz="1000" b="0">
                        <a:solidFill>
                          <a:srgbClr val="660066"/>
                        </a:solidFill>
                        <a:ea typeface="宋体" charset="-122"/>
                      </a:rPr>
                      <a:t>B</a:t>
                    </a:r>
                    <a:endParaRPr lang="en-US" altLang="zh-CN" sz="1800" b="0">
                      <a:solidFill>
                        <a:srgbClr val="660066"/>
                      </a:solidFill>
                      <a:ea typeface="宋体" charset="-122"/>
                    </a:endParaRPr>
                  </a:p>
                </p:txBody>
              </p:sp>
              <p:sp>
                <p:nvSpPr>
                  <p:cNvPr id="21539" name="Oval 74"/>
                  <p:cNvSpPr>
                    <a:spLocks noChangeArrowheads="1"/>
                  </p:cNvSpPr>
                  <p:nvPr/>
                </p:nvSpPr>
                <p:spPr bwMode="auto">
                  <a:xfrm>
                    <a:off x="3240" y="4872"/>
                    <a:ext cx="540" cy="4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charset="2"/>
                      <a:buChar char="n"/>
                      <a:defRPr kumimoji="1" sz="2800" b="1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9pPr>
                  </a:lstStyle>
                  <a:p>
                    <a:pPr algn="just">
                      <a:buFont typeface="Wingdings" charset="2"/>
                      <a:buNone/>
                    </a:pPr>
                    <a:r>
                      <a:rPr lang="en-US" altLang="zh-CN" sz="1000" b="0">
                        <a:solidFill>
                          <a:srgbClr val="660066"/>
                        </a:solidFill>
                        <a:ea typeface="宋体" charset="-122"/>
                      </a:rPr>
                      <a:t>B</a:t>
                    </a:r>
                    <a:endParaRPr lang="en-US" altLang="zh-CN" sz="1800" b="0">
                      <a:solidFill>
                        <a:srgbClr val="660066"/>
                      </a:solidFill>
                      <a:ea typeface="宋体" charset="-122"/>
                    </a:endParaRPr>
                  </a:p>
                </p:txBody>
              </p:sp>
              <p:sp>
                <p:nvSpPr>
                  <p:cNvPr id="21540" name="Line 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80" y="4092"/>
                    <a:ext cx="720" cy="7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41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4092"/>
                    <a:ext cx="540" cy="7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42" name="Line 7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60" y="5340"/>
                    <a:ext cx="360" cy="31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43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5340"/>
                    <a:ext cx="360" cy="31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44" name="Line 7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400" y="5340"/>
                    <a:ext cx="180" cy="31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45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5760" y="5340"/>
                    <a:ext cx="180" cy="31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46" name="Line 8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00" y="6120"/>
                    <a:ext cx="360" cy="4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47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4140" y="6120"/>
                    <a:ext cx="360" cy="4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48" name="Line 8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40" y="7056"/>
                    <a:ext cx="360" cy="4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49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4680" y="7056"/>
                    <a:ext cx="360" cy="4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50" name="Line 8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60" y="4248"/>
                    <a:ext cx="720" cy="78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51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5028"/>
                    <a:ext cx="1620" cy="249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52" name="Text Box 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60" y="6588"/>
                    <a:ext cx="540" cy="4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charset="2"/>
                      <a:buChar char="n"/>
                      <a:defRPr kumimoji="1" sz="2800" b="1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9pPr>
                  </a:lstStyle>
                  <a:p>
                    <a:pPr algn="just">
                      <a:buFont typeface="Wingdings" charset="2"/>
                      <a:buNone/>
                    </a:pPr>
                    <a:r>
                      <a:rPr lang="en-US" altLang="zh-CN" sz="1000" b="0">
                        <a:solidFill>
                          <a:srgbClr val="660066"/>
                        </a:solidFill>
                        <a:ea typeface="宋体" charset="-122"/>
                      </a:rPr>
                      <a:t>b</a:t>
                    </a:r>
                    <a:endParaRPr lang="en-US" altLang="zh-CN" sz="1800" b="0">
                      <a:solidFill>
                        <a:srgbClr val="660066"/>
                      </a:solidFill>
                      <a:ea typeface="宋体" charset="-122"/>
                    </a:endParaRPr>
                  </a:p>
                </p:txBody>
              </p:sp>
              <p:sp>
                <p:nvSpPr>
                  <p:cNvPr id="21553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7524"/>
                    <a:ext cx="540" cy="4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charset="2"/>
                      <a:buChar char="n"/>
                      <a:defRPr kumimoji="1" sz="2800" b="1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9pPr>
                  </a:lstStyle>
                  <a:p>
                    <a:pPr algn="just">
                      <a:buFont typeface="Wingdings" charset="2"/>
                      <a:buNone/>
                    </a:pPr>
                    <a:r>
                      <a:rPr lang="en-US" altLang="zh-CN" sz="1000" b="0">
                        <a:solidFill>
                          <a:srgbClr val="660066"/>
                        </a:solidFill>
                        <a:ea typeface="宋体" charset="-122"/>
                      </a:rPr>
                      <a:t>b</a:t>
                    </a:r>
                    <a:endParaRPr lang="en-US" altLang="zh-CN" sz="1800" b="0">
                      <a:solidFill>
                        <a:srgbClr val="660066"/>
                      </a:solidFill>
                      <a:ea typeface="宋体" charset="-122"/>
                    </a:endParaRPr>
                  </a:p>
                </p:txBody>
              </p:sp>
              <p:sp>
                <p:nvSpPr>
                  <p:cNvPr id="21554" name="Text Box 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0" y="8460"/>
                    <a:ext cx="540" cy="4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charset="2"/>
                      <a:buChar char="n"/>
                      <a:defRPr kumimoji="1" sz="2800" b="1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9pPr>
                  </a:lstStyle>
                  <a:p>
                    <a:pPr algn="just">
                      <a:buFont typeface="Wingdings" charset="2"/>
                      <a:buNone/>
                    </a:pPr>
                    <a:r>
                      <a:rPr lang="en-US" altLang="zh-CN" sz="1000" b="0">
                        <a:solidFill>
                          <a:srgbClr val="660066"/>
                        </a:solidFill>
                        <a:ea typeface="宋体" charset="-122"/>
                      </a:rPr>
                      <a:t>b</a:t>
                    </a:r>
                    <a:endParaRPr lang="en-US" altLang="zh-CN" sz="1800" b="0">
                      <a:solidFill>
                        <a:srgbClr val="660066"/>
                      </a:solidFill>
                      <a:ea typeface="宋体" charset="-122"/>
                    </a:endParaRPr>
                  </a:p>
                </p:txBody>
              </p:sp>
              <p:sp>
                <p:nvSpPr>
                  <p:cNvPr id="21555" name="Text Box 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60" y="8460"/>
                    <a:ext cx="540" cy="4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charset="2"/>
                      <a:buChar char="n"/>
                      <a:defRPr kumimoji="1" sz="2800" b="1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9pPr>
                  </a:lstStyle>
                  <a:p>
                    <a:pPr algn="just">
                      <a:buFont typeface="Wingdings" charset="2"/>
                      <a:buNone/>
                    </a:pPr>
                    <a:r>
                      <a:rPr lang="en-US" altLang="zh-CN" sz="1000" b="0">
                        <a:solidFill>
                          <a:srgbClr val="660066"/>
                        </a:solidFill>
                        <a:ea typeface="宋体" charset="-122"/>
                      </a:rPr>
                      <a:t>b</a:t>
                    </a:r>
                    <a:endParaRPr lang="en-US" altLang="zh-CN" sz="1800" b="0">
                      <a:solidFill>
                        <a:srgbClr val="660066"/>
                      </a:solidFill>
                      <a:ea typeface="宋体" charset="-122"/>
                    </a:endParaRPr>
                  </a:p>
                </p:txBody>
              </p:sp>
              <p:sp>
                <p:nvSpPr>
                  <p:cNvPr id="21556" name="Text Box 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40" y="6432"/>
                    <a:ext cx="540" cy="4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charset="2"/>
                      <a:buChar char="n"/>
                      <a:defRPr kumimoji="1" sz="2800" b="1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9pPr>
                  </a:lstStyle>
                  <a:p>
                    <a:pPr algn="just">
                      <a:buFont typeface="Wingdings" charset="2"/>
                      <a:buNone/>
                    </a:pPr>
                    <a:r>
                      <a:rPr lang="en-US" altLang="zh-CN" sz="1000" b="0">
                        <a:solidFill>
                          <a:srgbClr val="660066"/>
                        </a:solidFill>
                        <a:ea typeface="宋体" charset="-122"/>
                      </a:rPr>
                      <a:t>b</a:t>
                    </a:r>
                    <a:endParaRPr lang="en-US" altLang="zh-CN" sz="1800" b="0">
                      <a:solidFill>
                        <a:srgbClr val="660066"/>
                      </a:solidFill>
                      <a:ea typeface="宋体" charset="-122"/>
                    </a:endParaRPr>
                  </a:p>
                </p:txBody>
              </p:sp>
              <p:sp>
                <p:nvSpPr>
                  <p:cNvPr id="21557" name="Text Box 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940" y="6432"/>
                    <a:ext cx="540" cy="4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charset="2"/>
                      <a:buChar char="n"/>
                      <a:defRPr kumimoji="1" sz="2800" b="1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楷体_GB2312" charset="0"/>
                      </a:defRPr>
                    </a:lvl9pPr>
                  </a:lstStyle>
                  <a:p>
                    <a:pPr algn="just">
                      <a:buFont typeface="Wingdings" charset="2"/>
                      <a:buNone/>
                    </a:pPr>
                    <a:r>
                      <a:rPr lang="en-US" altLang="zh-CN" sz="1000" b="0">
                        <a:solidFill>
                          <a:srgbClr val="660066"/>
                        </a:solidFill>
                        <a:ea typeface="宋体" charset="-122"/>
                      </a:rPr>
                      <a:t>b</a:t>
                    </a:r>
                    <a:endParaRPr lang="en-US" altLang="zh-CN" sz="1800" b="0">
                      <a:solidFill>
                        <a:srgbClr val="660066"/>
                      </a:solidFill>
                      <a:ea typeface="宋体" charset="-122"/>
                    </a:endParaRPr>
                  </a:p>
                </p:txBody>
              </p:sp>
              <p:sp>
                <p:nvSpPr>
                  <p:cNvPr id="21558" name="Line 9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20" y="6120"/>
                    <a:ext cx="360" cy="4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59" name="Line 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60" y="7056"/>
                    <a:ext cx="360" cy="4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60" name="Line 9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00" y="7992"/>
                    <a:ext cx="360" cy="4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61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7992"/>
                    <a:ext cx="0" cy="4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62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5220" y="6120"/>
                    <a:ext cx="0" cy="31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63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6120" y="6120"/>
                    <a:ext cx="0" cy="31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528" name="Line 99"/>
                <p:cNvSpPr>
                  <a:spLocks noChangeShapeType="1"/>
                </p:cNvSpPr>
                <p:nvPr/>
              </p:nvSpPr>
              <p:spPr bwMode="auto">
                <a:xfrm>
                  <a:off x="5580" y="7524"/>
                  <a:ext cx="0" cy="78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526" name="Text Box 100"/>
              <p:cNvSpPr txBox="1">
                <a:spLocks noChangeArrowheads="1"/>
              </p:cNvSpPr>
              <p:nvPr/>
            </p:nvSpPr>
            <p:spPr bwMode="auto">
              <a:xfrm>
                <a:off x="5760" y="7680"/>
                <a:ext cx="1080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9pPr>
              </a:lstStyle>
              <a:p>
                <a:pPr algn="just">
                  <a:buFont typeface="Wingdings" charset="2"/>
                  <a:buNone/>
                </a:pPr>
                <a:r>
                  <a:rPr lang="zh-CN" altLang="en-US" sz="1000" b="0">
                    <a:solidFill>
                      <a:srgbClr val="660066"/>
                    </a:solidFill>
                    <a:ea typeface="宋体" charset="-122"/>
                  </a:rPr>
                  <a:t>路径</a:t>
                </a:r>
                <a:r>
                  <a:rPr lang="en-US" altLang="zh-CN" sz="1000" b="0">
                    <a:solidFill>
                      <a:srgbClr val="660066"/>
                    </a:solidFill>
                    <a:ea typeface="宋体" charset="-122"/>
                  </a:rPr>
                  <a:t>P</a:t>
                </a:r>
                <a:endParaRPr lang="en-US" altLang="zh-CN" sz="1800" b="0">
                  <a:solidFill>
                    <a:srgbClr val="660066"/>
                  </a:solidFill>
                  <a:ea typeface="宋体" charset="-122"/>
                </a:endParaRPr>
              </a:p>
            </p:txBody>
          </p:sp>
        </p:grpSp>
        <p:grpSp>
          <p:nvGrpSpPr>
            <p:cNvPr id="21522" name="Group 101"/>
            <p:cNvGrpSpPr>
              <a:grpSpLocks/>
            </p:cNvGrpSpPr>
            <p:nvPr/>
          </p:nvGrpSpPr>
          <p:grpSpPr bwMode="auto">
            <a:xfrm>
              <a:off x="7020" y="4404"/>
              <a:ext cx="3240" cy="2340"/>
              <a:chOff x="7020" y="4404"/>
              <a:chExt cx="3240" cy="2340"/>
            </a:xfrm>
          </p:grpSpPr>
          <p:sp>
            <p:nvSpPr>
              <p:cNvPr id="21523" name="Text Box 102"/>
              <p:cNvSpPr txBox="1">
                <a:spLocks noChangeArrowheads="1"/>
              </p:cNvSpPr>
              <p:nvPr/>
            </p:nvSpPr>
            <p:spPr bwMode="auto">
              <a:xfrm>
                <a:off x="7200" y="4404"/>
                <a:ext cx="3060" cy="2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9pPr>
              </a:lstStyle>
              <a:p>
                <a:pPr algn="just">
                  <a:buFont typeface="Wingdings" charset="2"/>
                  <a:buNone/>
                </a:pPr>
                <a:r>
                  <a:rPr lang="zh-CN" altLang="en-US" sz="1200" b="0">
                    <a:solidFill>
                      <a:srgbClr val="660066"/>
                    </a:solidFill>
                    <a:ea typeface="宋体" charset="-122"/>
                  </a:rPr>
                  <a:t>在该路径上：</a:t>
                </a:r>
              </a:p>
              <a:p>
                <a:pPr algn="just">
                  <a:buFont typeface="Wingdings" charset="2"/>
                  <a:buNone/>
                </a:pPr>
                <a:r>
                  <a:rPr lang="en-US" altLang="zh-CN" sz="1200" b="0">
                    <a:solidFill>
                      <a:srgbClr val="660066"/>
                    </a:solidFill>
                    <a:ea typeface="宋体" charset="-122"/>
                  </a:rPr>
                  <a:t>v1</a:t>
                </a:r>
                <a:r>
                  <a:rPr lang="zh-CN" altLang="en-US" sz="1200" b="0">
                    <a:solidFill>
                      <a:srgbClr val="660066"/>
                    </a:solidFill>
                    <a:ea typeface="宋体" charset="-122"/>
                  </a:rPr>
                  <a:t>靠近根，其子树为</a:t>
                </a:r>
                <a:r>
                  <a:rPr lang="en-US" altLang="zh-CN" sz="1200" b="0">
                    <a:solidFill>
                      <a:srgbClr val="660066"/>
                    </a:solidFill>
                    <a:ea typeface="宋体" charset="-122"/>
                  </a:rPr>
                  <a:t>T1</a:t>
                </a:r>
                <a:r>
                  <a:rPr lang="zh-CN" altLang="en-US" sz="1200" b="0">
                    <a:solidFill>
                      <a:srgbClr val="660066"/>
                    </a:solidFill>
                    <a:ea typeface="宋体" charset="-122"/>
                  </a:rPr>
                  <a:t>，边为</a:t>
                </a:r>
                <a:r>
                  <a:rPr lang="en-US" altLang="zh-CN" sz="1200" b="0">
                    <a:solidFill>
                      <a:srgbClr val="660066"/>
                    </a:solidFill>
                    <a:ea typeface="宋体" charset="-122"/>
                  </a:rPr>
                  <a:t>Z1</a:t>
                </a:r>
              </a:p>
              <a:p>
                <a:pPr algn="just">
                  <a:buFont typeface="Wingdings" charset="2"/>
                  <a:buNone/>
                </a:pPr>
                <a:r>
                  <a:rPr lang="en-US" altLang="zh-CN" sz="1200" b="0">
                    <a:solidFill>
                      <a:srgbClr val="660066"/>
                    </a:solidFill>
                    <a:ea typeface="宋体" charset="-122"/>
                  </a:rPr>
                  <a:t>v2</a:t>
                </a:r>
                <a:r>
                  <a:rPr lang="zh-CN" altLang="en-US" sz="1200" b="0">
                    <a:solidFill>
                      <a:srgbClr val="660066"/>
                    </a:solidFill>
                    <a:ea typeface="宋体" charset="-122"/>
                  </a:rPr>
                  <a:t>远离根，其子树为</a:t>
                </a:r>
                <a:r>
                  <a:rPr lang="en-US" altLang="zh-CN" sz="1200" b="0">
                    <a:solidFill>
                      <a:srgbClr val="660066"/>
                    </a:solidFill>
                    <a:ea typeface="宋体" charset="-122"/>
                  </a:rPr>
                  <a:t>T2</a:t>
                </a:r>
                <a:r>
                  <a:rPr lang="zh-CN" altLang="en-US" sz="1200" b="0">
                    <a:solidFill>
                      <a:srgbClr val="660066"/>
                    </a:solidFill>
                    <a:ea typeface="宋体" charset="-122"/>
                  </a:rPr>
                  <a:t>，边为</a:t>
                </a:r>
                <a:r>
                  <a:rPr lang="en-US" altLang="zh-CN" sz="1200" b="0">
                    <a:solidFill>
                      <a:srgbClr val="660066"/>
                    </a:solidFill>
                    <a:latin typeface="宋体" charset="-122"/>
                    <a:ea typeface="宋体" charset="-122"/>
                  </a:rPr>
                  <a:t>ω0</a:t>
                </a:r>
                <a:endParaRPr lang="en-US" altLang="zh-CN" sz="1800" b="0">
                  <a:solidFill>
                    <a:srgbClr val="660066"/>
                  </a:solidFill>
                  <a:ea typeface="宋体" charset="-122"/>
                </a:endParaRPr>
              </a:p>
            </p:txBody>
          </p:sp>
          <p:sp>
            <p:nvSpPr>
              <p:cNvPr id="21524" name="AutoShape 103"/>
              <p:cNvSpPr>
                <a:spLocks/>
              </p:cNvSpPr>
              <p:nvPr/>
            </p:nvSpPr>
            <p:spPr bwMode="auto">
              <a:xfrm>
                <a:off x="7021" y="5028"/>
                <a:ext cx="181" cy="625"/>
              </a:xfrm>
              <a:prstGeom prst="leftBrace">
                <a:avLst>
                  <a:gd name="adj1" fmla="val 39055"/>
                  <a:gd name="adj2" fmla="val 48718"/>
                </a:avLst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</a:defRPr>
                </a:lvl9pPr>
              </a:lstStyle>
              <a:p>
                <a:pPr algn="r">
                  <a:buFont typeface="Wingdings" charset="2"/>
                  <a:buNone/>
                </a:pPr>
                <a:endParaRPr lang="zh-CN" altLang="en-US" sz="1800" b="0">
                  <a:solidFill>
                    <a:srgbClr val="009999"/>
                  </a:solidFill>
                  <a:ea typeface="宋体" charset="-122"/>
                </a:endParaRPr>
              </a:p>
            </p:txBody>
          </p:sp>
        </p:grpSp>
      </p:grpSp>
      <p:grpSp>
        <p:nvGrpSpPr>
          <p:cNvPr id="21511" name="Group 104"/>
          <p:cNvGrpSpPr>
            <a:grpSpLocks/>
          </p:cNvGrpSpPr>
          <p:nvPr/>
        </p:nvGrpSpPr>
        <p:grpSpPr bwMode="auto">
          <a:xfrm>
            <a:off x="-107950" y="2779713"/>
            <a:ext cx="3657600" cy="3170237"/>
            <a:chOff x="1620" y="4404"/>
            <a:chExt cx="5760" cy="4992"/>
          </a:xfrm>
        </p:grpSpPr>
        <p:sp>
          <p:nvSpPr>
            <p:cNvPr id="21512" name="AutoShape 105"/>
            <p:cNvSpPr>
              <a:spLocks noChangeArrowheads="1"/>
            </p:cNvSpPr>
            <p:nvPr/>
          </p:nvSpPr>
          <p:spPr bwMode="auto">
            <a:xfrm>
              <a:off x="1620" y="5496"/>
              <a:ext cx="1440" cy="1404"/>
            </a:xfrm>
            <a:prstGeom prst="triangle">
              <a:avLst>
                <a:gd name="adj" fmla="val 100000"/>
              </a:avLst>
            </a:prstGeom>
            <a:noFill/>
            <a:ln w="1905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9pPr>
            </a:lstStyle>
            <a:p>
              <a:pPr algn="r">
                <a:buFont typeface="Wingdings" charset="2"/>
                <a:buNone/>
              </a:pPr>
              <a:endParaRPr lang="zh-CN" altLang="en-US" sz="1800" b="0">
                <a:solidFill>
                  <a:srgbClr val="009999"/>
                </a:solidFill>
                <a:ea typeface="宋体" charset="-122"/>
              </a:endParaRPr>
            </a:p>
          </p:txBody>
        </p:sp>
        <p:sp>
          <p:nvSpPr>
            <p:cNvPr id="21513" name="AutoShape 106"/>
            <p:cNvSpPr>
              <a:spLocks noChangeArrowheads="1"/>
            </p:cNvSpPr>
            <p:nvPr/>
          </p:nvSpPr>
          <p:spPr bwMode="auto">
            <a:xfrm>
              <a:off x="1800" y="5340"/>
              <a:ext cx="4320" cy="3588"/>
            </a:xfrm>
            <a:prstGeom prst="triangle">
              <a:avLst>
                <a:gd name="adj" fmla="val 51736"/>
              </a:avLst>
            </a:prstGeom>
            <a:noFill/>
            <a:ln w="1905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9pPr>
            </a:lstStyle>
            <a:p>
              <a:pPr algn="r">
                <a:buFont typeface="Wingdings" charset="2"/>
                <a:buNone/>
              </a:pPr>
              <a:endParaRPr lang="zh-CN" altLang="en-US" sz="1800" b="0">
                <a:solidFill>
                  <a:srgbClr val="009999"/>
                </a:solidFill>
                <a:ea typeface="宋体" charset="-122"/>
              </a:endParaRPr>
            </a:p>
          </p:txBody>
        </p:sp>
        <p:sp>
          <p:nvSpPr>
            <p:cNvPr id="21514" name="Line 107"/>
            <p:cNvSpPr>
              <a:spLocks noChangeShapeType="1"/>
            </p:cNvSpPr>
            <p:nvPr/>
          </p:nvSpPr>
          <p:spPr bwMode="auto">
            <a:xfrm flipH="1">
              <a:off x="3960" y="7056"/>
              <a:ext cx="1080" cy="187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5" name="AutoShape 108"/>
            <p:cNvSpPr>
              <a:spLocks noChangeArrowheads="1"/>
            </p:cNvSpPr>
            <p:nvPr/>
          </p:nvSpPr>
          <p:spPr bwMode="auto">
            <a:xfrm>
              <a:off x="4860" y="4404"/>
              <a:ext cx="2520" cy="2340"/>
            </a:xfrm>
            <a:prstGeom prst="triangle">
              <a:avLst>
                <a:gd name="adj" fmla="val 27181"/>
              </a:avLst>
            </a:prstGeom>
            <a:noFill/>
            <a:ln w="1905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9pPr>
            </a:lstStyle>
            <a:p>
              <a:pPr algn="r">
                <a:buFont typeface="Wingdings" charset="2"/>
                <a:buNone/>
              </a:pPr>
              <a:endParaRPr lang="zh-CN" altLang="en-US" sz="1800" b="0">
                <a:solidFill>
                  <a:srgbClr val="009999"/>
                </a:solidFill>
                <a:ea typeface="宋体" charset="-122"/>
              </a:endParaRPr>
            </a:p>
          </p:txBody>
        </p:sp>
        <p:sp>
          <p:nvSpPr>
            <p:cNvPr id="21516" name="Text Box 109"/>
            <p:cNvSpPr txBox="1">
              <a:spLocks noChangeArrowheads="1"/>
            </p:cNvSpPr>
            <p:nvPr/>
          </p:nvSpPr>
          <p:spPr bwMode="auto">
            <a:xfrm>
              <a:off x="2520" y="8771"/>
              <a:ext cx="720" cy="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9pPr>
            </a:lstStyle>
            <a:p>
              <a:pPr algn="just">
                <a:buFont typeface="Wingdings" charset="2"/>
                <a:buNone/>
              </a:pPr>
              <a:r>
                <a:rPr lang="en-US" altLang="zh-CN" sz="1400" b="0">
                  <a:solidFill>
                    <a:srgbClr val="FF6600"/>
                  </a:solidFill>
                  <a:latin typeface="宋体" charset="-122"/>
                  <a:ea typeface="宋体" charset="-122"/>
                </a:rPr>
                <a:t>ω2</a:t>
              </a:r>
              <a:endParaRPr lang="en-US" altLang="zh-CN" sz="1800" b="0">
                <a:solidFill>
                  <a:srgbClr val="009999"/>
                </a:solidFill>
                <a:ea typeface="宋体" charset="-122"/>
              </a:endParaRPr>
            </a:p>
          </p:txBody>
        </p:sp>
        <p:sp>
          <p:nvSpPr>
            <p:cNvPr id="21517" name="Text Box 110"/>
            <p:cNvSpPr txBox="1">
              <a:spLocks noChangeArrowheads="1"/>
            </p:cNvSpPr>
            <p:nvPr/>
          </p:nvSpPr>
          <p:spPr bwMode="auto">
            <a:xfrm>
              <a:off x="4680" y="8771"/>
              <a:ext cx="720" cy="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9pPr>
            </a:lstStyle>
            <a:p>
              <a:pPr algn="just">
                <a:buFont typeface="Wingdings" charset="2"/>
                <a:buNone/>
              </a:pPr>
              <a:r>
                <a:rPr lang="en-US" altLang="zh-CN" sz="1400" b="0">
                  <a:solidFill>
                    <a:srgbClr val="FF6600"/>
                  </a:solidFill>
                  <a:latin typeface="宋体" charset="-122"/>
                  <a:ea typeface="宋体" charset="-122"/>
                </a:rPr>
                <a:t>ω0</a:t>
              </a:r>
              <a:endParaRPr lang="en-US" altLang="zh-CN" sz="1800" b="0">
                <a:solidFill>
                  <a:srgbClr val="009999"/>
                </a:solidFill>
                <a:ea typeface="宋体" charset="-122"/>
              </a:endParaRPr>
            </a:p>
          </p:txBody>
        </p:sp>
        <p:sp>
          <p:nvSpPr>
            <p:cNvPr id="21518" name="Text Box 111"/>
            <p:cNvSpPr txBox="1">
              <a:spLocks noChangeArrowheads="1"/>
            </p:cNvSpPr>
            <p:nvPr/>
          </p:nvSpPr>
          <p:spPr bwMode="auto">
            <a:xfrm>
              <a:off x="6120" y="8771"/>
              <a:ext cx="1080" cy="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9pPr>
            </a:lstStyle>
            <a:p>
              <a:pPr algn="just">
                <a:buFont typeface="Wingdings" charset="2"/>
                <a:buNone/>
              </a:pPr>
              <a:r>
                <a:rPr lang="en-US" altLang="zh-CN" sz="1400" b="0">
                  <a:solidFill>
                    <a:srgbClr val="FF6600"/>
                  </a:solidFill>
                  <a:latin typeface="宋体" charset="-122"/>
                  <a:ea typeface="宋体" charset="-122"/>
                </a:rPr>
                <a:t>ω3=ε</a:t>
              </a:r>
              <a:endParaRPr lang="en-US" altLang="zh-CN" sz="1800" b="0">
                <a:solidFill>
                  <a:srgbClr val="009999"/>
                </a:solidFill>
                <a:ea typeface="宋体" charset="-122"/>
              </a:endParaRPr>
            </a:p>
          </p:txBody>
        </p:sp>
        <p:sp>
          <p:nvSpPr>
            <p:cNvPr id="21519" name="Text Box 112"/>
            <p:cNvSpPr txBox="1">
              <a:spLocks noChangeArrowheads="1"/>
            </p:cNvSpPr>
            <p:nvPr/>
          </p:nvSpPr>
          <p:spPr bwMode="auto">
            <a:xfrm>
              <a:off x="5940" y="6589"/>
              <a:ext cx="720" cy="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9pPr>
            </a:lstStyle>
            <a:p>
              <a:pPr algn="just">
                <a:buFont typeface="Wingdings" charset="2"/>
                <a:buNone/>
              </a:pPr>
              <a:r>
                <a:rPr lang="en-US" altLang="zh-CN" sz="1400" b="0">
                  <a:solidFill>
                    <a:srgbClr val="FF6600"/>
                  </a:solidFill>
                  <a:latin typeface="宋体" charset="-122"/>
                  <a:ea typeface="宋体" charset="-122"/>
                </a:rPr>
                <a:t>ω4</a:t>
              </a:r>
              <a:endParaRPr lang="en-US" altLang="zh-CN" sz="1800" b="0">
                <a:solidFill>
                  <a:srgbClr val="009999"/>
                </a:solidFill>
                <a:ea typeface="宋体" charset="-122"/>
              </a:endParaRPr>
            </a:p>
          </p:txBody>
        </p:sp>
        <p:sp>
          <p:nvSpPr>
            <p:cNvPr id="21520" name="Text Box 113"/>
            <p:cNvSpPr txBox="1">
              <a:spLocks noChangeArrowheads="1"/>
            </p:cNvSpPr>
            <p:nvPr/>
          </p:nvSpPr>
          <p:spPr bwMode="auto">
            <a:xfrm>
              <a:off x="1980" y="6744"/>
              <a:ext cx="720" cy="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imes New Roman" charset="0"/>
                  <a:ea typeface="楷体_GB2312" charset="0"/>
                </a:defRPr>
              </a:lvl9pPr>
            </a:lstStyle>
            <a:p>
              <a:pPr algn="just">
                <a:buFont typeface="Wingdings" charset="2"/>
                <a:buNone/>
              </a:pPr>
              <a:r>
                <a:rPr lang="en-US" altLang="zh-CN" sz="1400" b="0">
                  <a:solidFill>
                    <a:srgbClr val="FF6600"/>
                  </a:solidFill>
                  <a:latin typeface="宋体" charset="-122"/>
                  <a:ea typeface="宋体" charset="-122"/>
                </a:rPr>
                <a:t>ω1</a:t>
              </a:r>
              <a:endParaRPr lang="en-US" altLang="zh-CN" sz="1800" b="0">
                <a:solidFill>
                  <a:srgbClr val="009999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ED9FDB-5B32-9C40-81DC-07CCBE57702D}" type="slidenum">
              <a:rPr kumimoji="0" lang="zh-CN" altLang="en-US" sz="1200">
                <a:solidFill>
                  <a:srgbClr val="009999"/>
                </a:solidFill>
                <a:latin typeface="Arial Narrow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CN" sz="1200">
              <a:solidFill>
                <a:srgbClr val="009999"/>
              </a:solidFill>
              <a:latin typeface="Arial Narrow" charset="0"/>
              <a:ea typeface="宋体" charset="-122"/>
            </a:endParaRPr>
          </a:p>
        </p:txBody>
      </p:sp>
      <p:sp>
        <p:nvSpPr>
          <p:cNvPr id="23554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charset="0"/>
                <a:ea typeface="宋体" charset="-122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charset="0"/>
              <a:ea typeface="宋体" charset="-122"/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1676400" y="457200"/>
            <a:ext cx="68564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800080"/>
                </a:solidFill>
                <a:latin typeface="宋体" charset="-122"/>
                <a:ea typeface="华文行楷" charset="-122"/>
              </a:rPr>
              <a:t>2</a:t>
            </a:r>
            <a:r>
              <a:rPr lang="zh-CN" altLang="en-US" sz="3200">
                <a:solidFill>
                  <a:srgbClr val="800080"/>
                </a:solidFill>
                <a:latin typeface="宋体" charset="-122"/>
                <a:ea typeface="华文行楷" charset="-122"/>
              </a:rPr>
              <a:t>型文法泵浦引理的用途：判断一给定语言不是上下文无关文法。</a:t>
            </a:r>
          </a:p>
        </p:txBody>
      </p:sp>
      <p:sp>
        <p:nvSpPr>
          <p:cNvPr id="23556" name="Line 31"/>
          <p:cNvSpPr>
            <a:spLocks noChangeShapeType="1"/>
          </p:cNvSpPr>
          <p:nvPr/>
        </p:nvSpPr>
        <p:spPr bwMode="auto">
          <a:xfrm>
            <a:off x="6100763" y="3824288"/>
            <a:ext cx="0" cy="198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Rectangle 32"/>
          <p:cNvSpPr>
            <a:spLocks noChangeArrowheads="1"/>
          </p:cNvSpPr>
          <p:nvPr/>
        </p:nvSpPr>
        <p:spPr bwMode="auto">
          <a:xfrm>
            <a:off x="250825" y="1473200"/>
            <a:ext cx="8137525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6195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思路：用反证法。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例：证明  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L</a:t>
            </a: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＝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{</a:t>
            </a:r>
            <a:r>
              <a:rPr lang="en-US" altLang="zh-CN" sz="2000" b="0" dirty="0" err="1">
                <a:solidFill>
                  <a:srgbClr val="003399"/>
                </a:solidFill>
                <a:ea typeface="宋体" charset="-122"/>
              </a:rPr>
              <a:t>a</a:t>
            </a:r>
            <a:r>
              <a:rPr lang="en-US" altLang="zh-CN" sz="2000" b="0" baseline="30000" dirty="0" err="1">
                <a:solidFill>
                  <a:srgbClr val="003399"/>
                </a:solidFill>
                <a:ea typeface="宋体" charset="-122"/>
              </a:rPr>
              <a:t>n</a:t>
            </a:r>
            <a:r>
              <a:rPr lang="en-US" altLang="zh-CN" sz="2000" b="0" dirty="0" err="1">
                <a:solidFill>
                  <a:srgbClr val="003399"/>
                </a:solidFill>
                <a:ea typeface="宋体" charset="-122"/>
              </a:rPr>
              <a:t>b</a:t>
            </a:r>
            <a:r>
              <a:rPr lang="en-US" altLang="zh-CN" sz="2000" b="0" baseline="30000" dirty="0" err="1">
                <a:solidFill>
                  <a:srgbClr val="003399"/>
                </a:solidFill>
                <a:ea typeface="宋体" charset="-122"/>
              </a:rPr>
              <a:t>n</a:t>
            </a:r>
            <a:r>
              <a:rPr lang="en-US" altLang="zh-CN" sz="2000" b="0" dirty="0" err="1">
                <a:solidFill>
                  <a:srgbClr val="003399"/>
                </a:solidFill>
                <a:ea typeface="宋体" charset="-122"/>
              </a:rPr>
              <a:t>c</a:t>
            </a:r>
            <a:r>
              <a:rPr lang="en-US" altLang="zh-CN" sz="2000" b="0" baseline="30000" dirty="0" err="1">
                <a:solidFill>
                  <a:srgbClr val="003399"/>
                </a:solidFill>
                <a:ea typeface="宋体" charset="-122"/>
              </a:rPr>
              <a:t>n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   ∣n≥1 </a:t>
            </a: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不是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2</a:t>
            </a: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型语言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证：假设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L</a:t>
            </a: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是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2</a:t>
            </a: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型语言。    取常数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p</a:t>
            </a: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，</a:t>
            </a:r>
            <a:r>
              <a:rPr lang="en-US" altLang="zh-CN" sz="2000" b="0" dirty="0" err="1">
                <a:solidFill>
                  <a:srgbClr val="003399"/>
                </a:solidFill>
                <a:latin typeface="宋体" charset="-122"/>
                <a:ea typeface="宋体" charset="-122"/>
              </a:rPr>
              <a:t>ω</a:t>
            </a:r>
            <a:r>
              <a:rPr lang="zh-CN" altLang="en-US" sz="2000" b="0" dirty="0">
                <a:solidFill>
                  <a:srgbClr val="003399"/>
                </a:solidFill>
                <a:latin typeface="宋体" charset="-122"/>
                <a:ea typeface="宋体" charset="-122"/>
              </a:rPr>
              <a:t>＝</a:t>
            </a:r>
            <a:r>
              <a:rPr lang="en-US" altLang="zh-CN" sz="2000" b="0" dirty="0" err="1">
                <a:solidFill>
                  <a:srgbClr val="003399"/>
                </a:solidFill>
                <a:ea typeface="宋体" charset="-122"/>
              </a:rPr>
              <a:t>a</a:t>
            </a:r>
            <a:r>
              <a:rPr lang="en-US" altLang="zh-CN" sz="2000" b="0" baseline="30000" dirty="0" err="1">
                <a:solidFill>
                  <a:srgbClr val="003399"/>
                </a:solidFill>
                <a:ea typeface="宋体" charset="-122"/>
              </a:rPr>
              <a:t>p</a:t>
            </a:r>
            <a:r>
              <a:rPr lang="en-US" altLang="zh-CN" sz="2000" b="0" dirty="0" err="1">
                <a:solidFill>
                  <a:srgbClr val="003399"/>
                </a:solidFill>
                <a:ea typeface="宋体" charset="-122"/>
              </a:rPr>
              <a:t>b</a:t>
            </a:r>
            <a:r>
              <a:rPr lang="en-US" altLang="zh-CN" sz="2000" b="0" baseline="30000" dirty="0" err="1">
                <a:solidFill>
                  <a:srgbClr val="003399"/>
                </a:solidFill>
                <a:ea typeface="宋体" charset="-122"/>
              </a:rPr>
              <a:t>p</a:t>
            </a:r>
            <a:r>
              <a:rPr lang="en-US" altLang="zh-CN" sz="2000" b="0" dirty="0" err="1">
                <a:solidFill>
                  <a:srgbClr val="003399"/>
                </a:solidFill>
                <a:ea typeface="宋体" charset="-122"/>
              </a:rPr>
              <a:t>c</a:t>
            </a:r>
            <a:r>
              <a:rPr lang="en-US" altLang="zh-CN" sz="2000" b="0" baseline="30000" dirty="0" err="1">
                <a:solidFill>
                  <a:srgbClr val="003399"/>
                </a:solidFill>
                <a:ea typeface="宋体" charset="-122"/>
              </a:rPr>
              <a:t>p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    ,∣</a:t>
            </a:r>
            <a:r>
              <a:rPr lang="en-US" altLang="zh-CN" sz="2000" b="0" dirty="0" err="1">
                <a:solidFill>
                  <a:srgbClr val="003399"/>
                </a:solidFill>
                <a:latin typeface="宋体" charset="-122"/>
                <a:ea typeface="宋体" charset="-122"/>
              </a:rPr>
              <a:t>ω</a:t>
            </a:r>
            <a:r>
              <a:rPr lang="en-US" altLang="zh-CN" sz="2000" b="0" dirty="0">
                <a:solidFill>
                  <a:srgbClr val="003399"/>
                </a:solidFill>
                <a:latin typeface="宋体" charset="-122"/>
                <a:ea typeface="宋体" charset="-122"/>
              </a:rPr>
              <a:t>∣</a:t>
            </a:r>
            <a:r>
              <a:rPr lang="zh-CN" altLang="en-US" sz="2000" b="0" dirty="0">
                <a:solidFill>
                  <a:srgbClr val="003399"/>
                </a:solidFill>
                <a:latin typeface="宋体" charset="-122"/>
                <a:ea typeface="宋体" charset="-122"/>
              </a:rPr>
              <a:t>＝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3p≥p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    </a:t>
            </a: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将</a:t>
            </a:r>
            <a:r>
              <a:rPr lang="en-US" altLang="zh-CN" sz="2000" b="0" dirty="0" err="1">
                <a:solidFill>
                  <a:srgbClr val="003399"/>
                </a:solidFill>
                <a:latin typeface="宋体" charset="-122"/>
                <a:ea typeface="宋体" charset="-122"/>
              </a:rPr>
              <a:t>ω</a:t>
            </a:r>
            <a:r>
              <a:rPr lang="zh-CN" altLang="en-US" sz="2000" b="0" dirty="0">
                <a:solidFill>
                  <a:srgbClr val="003399"/>
                </a:solidFill>
                <a:latin typeface="宋体" charset="-122"/>
                <a:ea typeface="宋体" charset="-122"/>
              </a:rPr>
              <a:t>写成</a:t>
            </a:r>
            <a:r>
              <a:rPr lang="en-US" altLang="zh-CN" sz="2000" b="0" dirty="0" err="1">
                <a:solidFill>
                  <a:srgbClr val="003399"/>
                </a:solidFill>
                <a:latin typeface="宋体" charset="-122"/>
                <a:ea typeface="宋体" charset="-122"/>
              </a:rPr>
              <a:t>ω</a:t>
            </a:r>
            <a:r>
              <a:rPr lang="zh-CN" altLang="en-US" sz="2000" b="0" dirty="0">
                <a:solidFill>
                  <a:srgbClr val="003399"/>
                </a:solidFill>
                <a:latin typeface="宋体" charset="-122"/>
                <a:ea typeface="宋体" charset="-122"/>
              </a:rPr>
              <a:t>＝</a:t>
            </a:r>
            <a:r>
              <a:rPr lang="en-US" altLang="zh-CN" sz="2000" b="0" dirty="0">
                <a:solidFill>
                  <a:srgbClr val="003399"/>
                </a:solidFill>
                <a:latin typeface="宋体" charset="-122"/>
                <a:ea typeface="宋体" charset="-122"/>
              </a:rPr>
              <a:t>ω1ω2ω0ω3ω4,  </a:t>
            </a:r>
            <a:r>
              <a:rPr lang="zh-CN" altLang="en-US" sz="2000" b="0" dirty="0">
                <a:solidFill>
                  <a:srgbClr val="003399"/>
                </a:solidFill>
                <a:latin typeface="宋体" charset="-122"/>
                <a:ea typeface="宋体" charset="-122"/>
              </a:rPr>
              <a:t>其中∣</a:t>
            </a:r>
            <a:r>
              <a:rPr lang="en-US" altLang="zh-CN" sz="2000" b="0" dirty="0">
                <a:solidFill>
                  <a:srgbClr val="003399"/>
                </a:solidFill>
                <a:latin typeface="宋体" charset="-122"/>
                <a:ea typeface="宋体" charset="-122"/>
              </a:rPr>
              <a:t>ω2ω3∣≥1 </a:t>
            </a:r>
            <a:r>
              <a:rPr lang="zh-CN" altLang="en-US" sz="2000" b="0" dirty="0">
                <a:solidFill>
                  <a:srgbClr val="003399"/>
                </a:solidFill>
                <a:latin typeface="宋体" charset="-122"/>
                <a:ea typeface="宋体" charset="-122"/>
              </a:rPr>
              <a:t>且 ∣</a:t>
            </a:r>
            <a:r>
              <a:rPr lang="en-US" altLang="zh-CN" sz="2000" b="0" dirty="0">
                <a:solidFill>
                  <a:srgbClr val="003399"/>
                </a:solidFill>
                <a:latin typeface="宋体" charset="-122"/>
                <a:ea typeface="宋体" charset="-122"/>
              </a:rPr>
              <a:t>ω2ω0ω3∣≤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p.    </a:t>
            </a: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考虑</a:t>
            </a:r>
            <a:r>
              <a:rPr lang="en-US" altLang="zh-CN" sz="2000" b="0" dirty="0">
                <a:solidFill>
                  <a:srgbClr val="003399"/>
                </a:solidFill>
                <a:latin typeface="宋体" charset="-122"/>
                <a:ea typeface="宋体" charset="-122"/>
              </a:rPr>
              <a:t>ω2ω0ω3</a:t>
            </a:r>
            <a:r>
              <a:rPr lang="zh-CN" altLang="en-US" sz="2000" b="0" dirty="0">
                <a:solidFill>
                  <a:srgbClr val="003399"/>
                </a:solidFill>
                <a:latin typeface="宋体" charset="-122"/>
                <a:ea typeface="宋体" charset="-122"/>
              </a:rPr>
              <a:t>在</a:t>
            </a:r>
            <a:r>
              <a:rPr lang="en-US" altLang="zh-CN" sz="2000" b="0" dirty="0" err="1">
                <a:solidFill>
                  <a:srgbClr val="003399"/>
                </a:solidFill>
                <a:latin typeface="宋体" charset="-122"/>
                <a:ea typeface="宋体" charset="-122"/>
              </a:rPr>
              <a:t>ω</a:t>
            </a:r>
            <a:r>
              <a:rPr lang="zh-CN" altLang="en-US" sz="2000" b="0" dirty="0">
                <a:solidFill>
                  <a:srgbClr val="003399"/>
                </a:solidFill>
                <a:latin typeface="宋体" charset="-122"/>
                <a:ea typeface="宋体" charset="-122"/>
              </a:rPr>
              <a:t>中所处的位置：</a:t>
            </a:r>
            <a:endParaRPr lang="zh-CN" altLang="en-US" sz="2000" b="0" dirty="0">
              <a:solidFill>
                <a:srgbClr val="003399"/>
              </a:solidFill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003399"/>
                </a:solidFill>
                <a:latin typeface="宋体" charset="-122"/>
                <a:ea typeface="宋体" charset="-122"/>
              </a:rPr>
              <a:t> ①如果</a:t>
            </a:r>
            <a:r>
              <a:rPr lang="en-US" altLang="zh-CN" sz="2000" b="0" dirty="0">
                <a:solidFill>
                  <a:srgbClr val="003399"/>
                </a:solidFill>
                <a:latin typeface="宋体" charset="-122"/>
                <a:ea typeface="宋体" charset="-122"/>
              </a:rPr>
              <a:t>ω2</a:t>
            </a:r>
            <a:r>
              <a:rPr lang="zh-CN" altLang="en-US" sz="2000" b="0" dirty="0">
                <a:solidFill>
                  <a:srgbClr val="003399"/>
                </a:solidFill>
                <a:latin typeface="宋体" charset="-122"/>
                <a:ea typeface="宋体" charset="-122"/>
              </a:rPr>
              <a:t>含有</a:t>
            </a:r>
            <a:r>
              <a:rPr lang="en-US" altLang="zh-CN" sz="2000" b="0" dirty="0">
                <a:solidFill>
                  <a:srgbClr val="003399"/>
                </a:solidFill>
                <a:latin typeface="宋体" charset="-122"/>
                <a:ea typeface="宋体" charset="-122"/>
              </a:rPr>
              <a:t>a</a:t>
            </a:r>
            <a:r>
              <a:rPr lang="zh-CN" altLang="en-US" sz="2000" b="0" dirty="0">
                <a:solidFill>
                  <a:srgbClr val="003399"/>
                </a:solidFill>
                <a:latin typeface="宋体" charset="-122"/>
                <a:ea typeface="宋体" charset="-122"/>
              </a:rPr>
              <a:t>，</a:t>
            </a:r>
            <a:r>
              <a:rPr lang="en-US" altLang="zh-CN" sz="2000" b="0" dirty="0">
                <a:solidFill>
                  <a:srgbClr val="003399"/>
                </a:solidFill>
                <a:latin typeface="宋体" charset="-122"/>
                <a:ea typeface="宋体" charset="-122"/>
              </a:rPr>
              <a:t>ω3</a:t>
            </a:r>
            <a:r>
              <a:rPr lang="zh-CN" altLang="en-US" sz="2000" b="0" dirty="0">
                <a:solidFill>
                  <a:srgbClr val="003399"/>
                </a:solidFill>
                <a:latin typeface="宋体" charset="-122"/>
                <a:ea typeface="宋体" charset="-122"/>
              </a:rPr>
              <a:t>含有</a:t>
            </a:r>
            <a:r>
              <a:rPr lang="en-US" altLang="zh-CN" sz="2000" b="0" dirty="0">
                <a:solidFill>
                  <a:srgbClr val="003399"/>
                </a:solidFill>
                <a:latin typeface="宋体" charset="-122"/>
                <a:ea typeface="宋体" charset="-122"/>
              </a:rPr>
              <a:t>c</a:t>
            </a:r>
            <a:r>
              <a:rPr lang="zh-CN" altLang="en-US" sz="2000" b="0" dirty="0">
                <a:solidFill>
                  <a:srgbClr val="003399"/>
                </a:solidFill>
                <a:latin typeface="宋体" charset="-122"/>
                <a:ea typeface="宋体" charset="-122"/>
              </a:rPr>
              <a:t>，</a:t>
            </a:r>
            <a:br>
              <a:rPr lang="zh-CN" altLang="en-US" sz="2000" b="0" dirty="0">
                <a:solidFill>
                  <a:srgbClr val="003399"/>
                </a:solidFill>
                <a:latin typeface="宋体" charset="-122"/>
                <a:ea typeface="宋体" charset="-122"/>
              </a:rPr>
            </a:br>
            <a:r>
              <a:rPr lang="zh-CN" altLang="en-US" sz="2000" b="0" dirty="0">
                <a:solidFill>
                  <a:srgbClr val="003399"/>
                </a:solidFill>
                <a:latin typeface="宋体" charset="-122"/>
                <a:ea typeface="宋体" charset="-122"/>
              </a:rPr>
              <a:t>      ∵</a:t>
            </a:r>
            <a:r>
              <a:rPr lang="en-US" altLang="zh-CN" sz="2000" b="0" dirty="0" err="1">
                <a:solidFill>
                  <a:srgbClr val="003399"/>
                </a:solidFill>
                <a:latin typeface="宋体" charset="-122"/>
                <a:ea typeface="宋体" charset="-122"/>
              </a:rPr>
              <a:t>ω</a:t>
            </a:r>
            <a:r>
              <a:rPr lang="zh-CN" altLang="en-US" sz="2000" b="0" dirty="0">
                <a:solidFill>
                  <a:srgbClr val="003399"/>
                </a:solidFill>
                <a:latin typeface="宋体" charset="-122"/>
                <a:ea typeface="宋体" charset="-122"/>
              </a:rPr>
              <a:t>＝</a:t>
            </a:r>
            <a:r>
              <a:rPr lang="en-US" altLang="zh-CN" sz="2000" b="0" dirty="0" err="1">
                <a:solidFill>
                  <a:srgbClr val="003399"/>
                </a:solidFill>
                <a:ea typeface="宋体" charset="-122"/>
              </a:rPr>
              <a:t>a</a:t>
            </a:r>
            <a:r>
              <a:rPr lang="en-US" altLang="zh-CN" sz="2000" b="0" baseline="30000" dirty="0" err="1">
                <a:solidFill>
                  <a:srgbClr val="003399"/>
                </a:solidFill>
                <a:ea typeface="宋体" charset="-122"/>
              </a:rPr>
              <a:t>p</a:t>
            </a:r>
            <a:r>
              <a:rPr lang="en-US" altLang="zh-CN" sz="2000" b="0" dirty="0" err="1">
                <a:solidFill>
                  <a:srgbClr val="003399"/>
                </a:solidFill>
                <a:ea typeface="宋体" charset="-122"/>
              </a:rPr>
              <a:t>b</a:t>
            </a:r>
            <a:r>
              <a:rPr lang="en-US" altLang="zh-CN" sz="2000" b="0" baseline="30000" dirty="0" err="1">
                <a:solidFill>
                  <a:srgbClr val="003399"/>
                </a:solidFill>
                <a:ea typeface="宋体" charset="-122"/>
              </a:rPr>
              <a:t>p</a:t>
            </a:r>
            <a:r>
              <a:rPr lang="en-US" altLang="zh-CN" sz="2000" b="0" dirty="0" err="1">
                <a:solidFill>
                  <a:srgbClr val="003399"/>
                </a:solidFill>
                <a:ea typeface="宋体" charset="-122"/>
              </a:rPr>
              <a:t>c</a:t>
            </a:r>
            <a:r>
              <a:rPr lang="en-US" altLang="zh-CN" sz="2000" b="0" baseline="30000" dirty="0" err="1">
                <a:solidFill>
                  <a:srgbClr val="003399"/>
                </a:solidFill>
                <a:ea typeface="宋体" charset="-122"/>
              </a:rPr>
              <a:t>p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    ,    </a:t>
            </a: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则有</a:t>
            </a:r>
            <a:r>
              <a:rPr lang="zh-CN" altLang="en-US" sz="2000" b="0" dirty="0">
                <a:solidFill>
                  <a:srgbClr val="003399"/>
                </a:solidFill>
                <a:latin typeface="宋体" charset="-122"/>
                <a:ea typeface="宋体" charset="-122"/>
              </a:rPr>
              <a:t>∣</a:t>
            </a:r>
            <a:r>
              <a:rPr lang="en-US" altLang="zh-CN" sz="2000" b="0" dirty="0">
                <a:solidFill>
                  <a:srgbClr val="003399"/>
                </a:solidFill>
                <a:latin typeface="宋体" charset="-122"/>
                <a:ea typeface="宋体" charset="-122"/>
              </a:rPr>
              <a:t>ω2ω0ω3∣</a:t>
            </a:r>
            <a:r>
              <a:rPr lang="zh-CN" altLang="en-US" sz="2000" b="0" dirty="0">
                <a:solidFill>
                  <a:srgbClr val="003399"/>
                </a:solidFill>
                <a:latin typeface="宋体" charset="-122"/>
                <a:ea typeface="宋体" charset="-122"/>
              </a:rPr>
              <a:t>最小为∣</a:t>
            </a:r>
            <a:r>
              <a:rPr lang="en-US" altLang="zh-CN" sz="2000" b="0" dirty="0" err="1">
                <a:solidFill>
                  <a:srgbClr val="003399"/>
                </a:solidFill>
                <a:ea typeface="宋体" charset="-122"/>
              </a:rPr>
              <a:t>ab</a:t>
            </a:r>
            <a:r>
              <a:rPr lang="en-US" altLang="zh-CN" sz="2000" b="0" baseline="30000" dirty="0" err="1">
                <a:solidFill>
                  <a:srgbClr val="003399"/>
                </a:solidFill>
                <a:ea typeface="宋体" charset="-122"/>
              </a:rPr>
              <a:t>p</a:t>
            </a:r>
            <a:r>
              <a:rPr lang="en-US" altLang="zh-CN" sz="2000" b="0" dirty="0" err="1">
                <a:solidFill>
                  <a:srgbClr val="003399"/>
                </a:solidFill>
                <a:ea typeface="宋体" charset="-122"/>
              </a:rPr>
              <a:t>c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 ∣</a:t>
            </a: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＝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p+2&gt;p</a:t>
            </a:r>
            <a:br>
              <a:rPr lang="en-US" altLang="zh-CN" sz="2000" b="0" dirty="0">
                <a:solidFill>
                  <a:srgbClr val="003399"/>
                </a:solidFill>
                <a:ea typeface="宋体" charset="-122"/>
              </a:rPr>
            </a:b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           ∴</a:t>
            </a: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不满足泵浦引理的条件。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  ②如果</a:t>
            </a:r>
            <a:r>
              <a:rPr lang="en-US" altLang="zh-CN" sz="2000" b="0" dirty="0">
                <a:solidFill>
                  <a:srgbClr val="003399"/>
                </a:solidFill>
                <a:latin typeface="宋体" charset="-122"/>
                <a:ea typeface="宋体" charset="-122"/>
              </a:rPr>
              <a:t>ω</a:t>
            </a:r>
            <a:r>
              <a:rPr lang="en-US" altLang="zh-CN" sz="2000" b="0" baseline="-30000" dirty="0">
                <a:solidFill>
                  <a:srgbClr val="003399"/>
                </a:solidFill>
                <a:latin typeface="宋体" charset="-122"/>
                <a:ea typeface="宋体" charset="-122"/>
              </a:rPr>
              <a:t>2</a:t>
            </a:r>
            <a:r>
              <a:rPr lang="zh-CN" altLang="en-US" sz="2000" b="0" dirty="0">
                <a:solidFill>
                  <a:srgbClr val="003399"/>
                </a:solidFill>
                <a:latin typeface="宋体" charset="-122"/>
                <a:ea typeface="宋体" charset="-122"/>
              </a:rPr>
              <a:t>、</a:t>
            </a:r>
            <a:r>
              <a:rPr lang="en-US" altLang="zh-CN" sz="2000" b="0" dirty="0">
                <a:solidFill>
                  <a:srgbClr val="003399"/>
                </a:solidFill>
                <a:latin typeface="宋体" charset="-122"/>
                <a:ea typeface="宋体" charset="-122"/>
              </a:rPr>
              <a:t>ω3</a:t>
            </a:r>
            <a:r>
              <a:rPr lang="zh-CN" altLang="en-US" sz="2000" b="0" dirty="0">
                <a:solidFill>
                  <a:srgbClr val="003399"/>
                </a:solidFill>
                <a:latin typeface="宋体" charset="-122"/>
                <a:ea typeface="宋体" charset="-122"/>
              </a:rPr>
              <a:t>都含有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a</a:t>
            </a: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，（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b</a:t>
            </a: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或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c</a:t>
            </a: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）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       ∵∣</a:t>
            </a:r>
            <a:r>
              <a:rPr lang="en-US" altLang="zh-CN" sz="2000" b="0" dirty="0" err="1">
                <a:solidFill>
                  <a:srgbClr val="003399"/>
                </a:solidFill>
                <a:latin typeface="宋体" charset="-122"/>
                <a:ea typeface="宋体" charset="-122"/>
              </a:rPr>
              <a:t>ω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∣</a:t>
            </a: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＝</a:t>
            </a:r>
            <a:r>
              <a:rPr lang="en-US" altLang="zh-CN" sz="2000" b="0" dirty="0" err="1">
                <a:solidFill>
                  <a:srgbClr val="003399"/>
                </a:solidFill>
                <a:ea typeface="宋体" charset="-122"/>
              </a:rPr>
              <a:t>a</a:t>
            </a:r>
            <a:r>
              <a:rPr lang="en-US" altLang="zh-CN" sz="2000" b="0" baseline="30000" dirty="0" err="1">
                <a:solidFill>
                  <a:srgbClr val="003399"/>
                </a:solidFill>
                <a:ea typeface="宋体" charset="-122"/>
              </a:rPr>
              <a:t>p</a:t>
            </a:r>
            <a:r>
              <a:rPr lang="en-US" altLang="zh-CN" sz="2000" b="0" dirty="0" err="1">
                <a:solidFill>
                  <a:srgbClr val="003399"/>
                </a:solidFill>
                <a:ea typeface="宋体" charset="-122"/>
              </a:rPr>
              <a:t>b</a:t>
            </a:r>
            <a:r>
              <a:rPr lang="en-US" altLang="zh-CN" sz="2000" b="0" baseline="30000" dirty="0" err="1">
                <a:solidFill>
                  <a:srgbClr val="003399"/>
                </a:solidFill>
                <a:ea typeface="宋体" charset="-122"/>
              </a:rPr>
              <a:t>p</a:t>
            </a:r>
            <a:r>
              <a:rPr lang="en-US" altLang="zh-CN" sz="2000" b="0" dirty="0" err="1">
                <a:solidFill>
                  <a:srgbClr val="003399"/>
                </a:solidFill>
                <a:ea typeface="宋体" charset="-122"/>
              </a:rPr>
              <a:t>c</a:t>
            </a:r>
            <a:r>
              <a:rPr lang="en-US" altLang="zh-CN" sz="2000" b="0" baseline="30000" dirty="0" err="1">
                <a:solidFill>
                  <a:srgbClr val="003399"/>
                </a:solidFill>
                <a:ea typeface="宋体" charset="-122"/>
              </a:rPr>
              <a:t>p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    </a:t>
            </a: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可写成</a:t>
            </a:r>
            <a:r>
              <a:rPr lang="en-US" altLang="zh-CN" sz="2000" b="0" dirty="0" err="1">
                <a:solidFill>
                  <a:srgbClr val="003399"/>
                </a:solidFill>
                <a:latin typeface="宋体" charset="-122"/>
                <a:ea typeface="宋体" charset="-122"/>
              </a:rPr>
              <a:t>ω</a:t>
            </a:r>
            <a:r>
              <a:rPr lang="zh-CN" altLang="en-US" sz="2000" b="0" dirty="0">
                <a:solidFill>
                  <a:srgbClr val="003399"/>
                </a:solidFill>
                <a:latin typeface="宋体" charset="-122"/>
                <a:ea typeface="宋体" charset="-122"/>
              </a:rPr>
              <a:t>＝</a:t>
            </a:r>
            <a:r>
              <a:rPr lang="en-US" altLang="zh-CN" sz="2000" b="0" dirty="0" err="1">
                <a:solidFill>
                  <a:srgbClr val="003399"/>
                </a:solidFill>
                <a:latin typeface="宋体" charset="-122"/>
                <a:ea typeface="宋体" charset="-122"/>
              </a:rPr>
              <a:t>a</a:t>
            </a:r>
            <a:r>
              <a:rPr lang="en-US" altLang="zh-CN" sz="2000" b="0" baseline="30000" dirty="0" err="1">
                <a:solidFill>
                  <a:srgbClr val="003399"/>
                </a:solidFill>
                <a:latin typeface="宋体" charset="-122"/>
                <a:ea typeface="宋体" charset="-122"/>
              </a:rPr>
              <a:t>k</a:t>
            </a:r>
            <a:r>
              <a:rPr lang="en-US" altLang="zh-CN" sz="2000" b="0" u="sng" dirty="0" err="1">
                <a:solidFill>
                  <a:srgbClr val="003399"/>
                </a:solidFill>
                <a:ea typeface="宋体" charset="-122"/>
              </a:rPr>
              <a:t>a</a:t>
            </a:r>
            <a:r>
              <a:rPr lang="en-US" altLang="zh-CN" sz="2000" b="0" baseline="30000" dirty="0" err="1">
                <a:solidFill>
                  <a:srgbClr val="003399"/>
                </a:solidFill>
                <a:ea typeface="宋体" charset="-122"/>
              </a:rPr>
              <a:t>m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 </a:t>
            </a:r>
            <a:r>
              <a:rPr lang="en-US" altLang="zh-CN" sz="2000" b="0" u="sng" dirty="0">
                <a:solidFill>
                  <a:srgbClr val="003399"/>
                </a:solidFill>
                <a:ea typeface="宋体" charset="-122"/>
              </a:rPr>
              <a:t>a</a:t>
            </a:r>
            <a:r>
              <a:rPr lang="en-US" altLang="zh-CN" sz="2000" b="0" u="sng" baseline="30000" dirty="0">
                <a:solidFill>
                  <a:srgbClr val="003399"/>
                </a:solidFill>
                <a:ea typeface="宋体" charset="-122"/>
              </a:rPr>
              <a:t>n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  </a:t>
            </a:r>
            <a:r>
              <a:rPr lang="en-US" altLang="zh-CN" sz="2000" b="0" u="sng" dirty="0">
                <a:solidFill>
                  <a:srgbClr val="003399"/>
                </a:solidFill>
                <a:ea typeface="宋体" charset="-122"/>
              </a:rPr>
              <a:t>a</a:t>
            </a:r>
            <a:r>
              <a:rPr lang="en-US" altLang="zh-CN" sz="2000" b="0" u="sng" baseline="30000" dirty="0">
                <a:solidFill>
                  <a:srgbClr val="003399"/>
                </a:solidFill>
                <a:ea typeface="宋体" charset="-122"/>
              </a:rPr>
              <a:t>l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 </a:t>
            </a:r>
            <a:r>
              <a:rPr lang="en-US" altLang="zh-CN" sz="2000" b="0" dirty="0" err="1">
                <a:solidFill>
                  <a:srgbClr val="003399"/>
                </a:solidFill>
                <a:ea typeface="宋体" charset="-122"/>
              </a:rPr>
              <a:t>a</a:t>
            </a:r>
            <a:r>
              <a:rPr lang="en-US" altLang="zh-CN" sz="2000" b="0" baseline="30000" dirty="0" err="1">
                <a:solidFill>
                  <a:srgbClr val="003399"/>
                </a:solidFill>
                <a:ea typeface="宋体" charset="-122"/>
              </a:rPr>
              <a:t>j</a:t>
            </a:r>
            <a:r>
              <a:rPr lang="en-US" altLang="zh-CN" sz="2000" b="0" dirty="0" err="1">
                <a:solidFill>
                  <a:srgbClr val="003399"/>
                </a:solidFill>
                <a:ea typeface="宋体" charset="-122"/>
              </a:rPr>
              <a:t>b</a:t>
            </a:r>
            <a:r>
              <a:rPr lang="en-US" altLang="zh-CN" sz="2000" b="0" baseline="30000" dirty="0" err="1">
                <a:solidFill>
                  <a:srgbClr val="003399"/>
                </a:solidFill>
                <a:ea typeface="宋体" charset="-122"/>
              </a:rPr>
              <a:t>p</a:t>
            </a:r>
            <a:r>
              <a:rPr lang="en-US" altLang="zh-CN" sz="2000" b="0" dirty="0" err="1">
                <a:solidFill>
                  <a:srgbClr val="003399"/>
                </a:solidFill>
                <a:ea typeface="宋体" charset="-122"/>
              </a:rPr>
              <a:t>c</a:t>
            </a:r>
            <a:r>
              <a:rPr lang="en-US" altLang="zh-CN" sz="2000" b="0" baseline="30000" dirty="0" err="1">
                <a:solidFill>
                  <a:srgbClr val="003399"/>
                </a:solidFill>
                <a:ea typeface="宋体" charset="-122"/>
              </a:rPr>
              <a:t>p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                                                        </a:t>
            </a: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 </a:t>
            </a:r>
            <a:r>
              <a:rPr lang="en-US" altLang="zh-CN" sz="2000" dirty="0">
                <a:solidFill>
                  <a:srgbClr val="003399"/>
                </a:solidFill>
                <a:latin typeface="宋体" charset="-122"/>
                <a:ea typeface="宋体" charset="-122"/>
              </a:rPr>
              <a:t>ω2ω0 ω3</a:t>
            </a:r>
            <a:endParaRPr lang="en-US" altLang="zh-CN" sz="2000" b="0" dirty="0">
              <a:solidFill>
                <a:srgbClr val="003399"/>
              </a:solidFill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003399"/>
                </a:solidFill>
                <a:latin typeface="宋体" charset="-122"/>
                <a:ea typeface="宋体" charset="-122"/>
              </a:rPr>
              <a:t>其中</a:t>
            </a:r>
            <a:r>
              <a:rPr lang="en-US" altLang="zh-CN" sz="2000" b="0" dirty="0" err="1">
                <a:solidFill>
                  <a:srgbClr val="003399"/>
                </a:solidFill>
                <a:latin typeface="宋体" charset="-122"/>
                <a:ea typeface="宋体" charset="-122"/>
              </a:rPr>
              <a:t>m+n+l≤p</a:t>
            </a:r>
            <a:r>
              <a:rPr lang="en-US" altLang="zh-CN" sz="2000" b="0" dirty="0">
                <a:solidFill>
                  <a:srgbClr val="003399"/>
                </a:solidFill>
                <a:latin typeface="宋体" charset="-122"/>
                <a:ea typeface="宋体" charset="-122"/>
              </a:rPr>
              <a:t>, m+l≥1,k+m+n+l+j=p.</a:t>
            </a:r>
            <a:endParaRPr lang="en-US" altLang="zh-CN" sz="2000" b="0" dirty="0">
              <a:solidFill>
                <a:srgbClr val="003399"/>
              </a:solidFill>
              <a:ea typeface="宋体" charset="-122"/>
            </a:endParaRPr>
          </a:p>
          <a:p>
            <a:pPr algn="ctr">
              <a:buFont typeface="Wingdings" charset="2"/>
              <a:buNone/>
            </a:pPr>
            <a:r>
              <a:rPr lang="zh-CN" altLang="en-US" sz="2000" b="0" dirty="0">
                <a:solidFill>
                  <a:srgbClr val="003399"/>
                </a:solidFill>
                <a:latin typeface="宋体" charset="-122"/>
                <a:ea typeface="宋体" charset="-122"/>
              </a:rPr>
              <a:t>将</a:t>
            </a:r>
            <a:r>
              <a:rPr lang="en-US" altLang="zh-CN" sz="2000" b="0" dirty="0">
                <a:solidFill>
                  <a:srgbClr val="003399"/>
                </a:solidFill>
                <a:latin typeface="宋体" charset="-122"/>
                <a:ea typeface="宋体" charset="-122"/>
              </a:rPr>
              <a:t>ω2</a:t>
            </a:r>
            <a:r>
              <a:rPr lang="zh-CN" altLang="en-US" sz="2000" b="0" dirty="0">
                <a:solidFill>
                  <a:srgbClr val="003399"/>
                </a:solidFill>
                <a:latin typeface="宋体" charset="-122"/>
                <a:ea typeface="宋体" charset="-122"/>
              </a:rPr>
              <a:t>、</a:t>
            </a:r>
            <a:r>
              <a:rPr lang="en-US" altLang="zh-CN" sz="2000" b="0" dirty="0">
                <a:solidFill>
                  <a:srgbClr val="003399"/>
                </a:solidFill>
                <a:latin typeface="宋体" charset="-122"/>
                <a:ea typeface="宋体" charset="-122"/>
              </a:rPr>
              <a:t>ω3</a:t>
            </a:r>
            <a:r>
              <a:rPr lang="zh-CN" altLang="en-US" sz="2000" b="0" dirty="0">
                <a:solidFill>
                  <a:srgbClr val="003399"/>
                </a:solidFill>
                <a:latin typeface="宋体" charset="-122"/>
                <a:ea typeface="宋体" charset="-122"/>
              </a:rPr>
              <a:t>重复</a:t>
            </a:r>
            <a:r>
              <a:rPr lang="en-US" altLang="zh-CN" sz="2000" b="0" dirty="0" err="1">
                <a:solidFill>
                  <a:srgbClr val="003399"/>
                </a:solidFill>
                <a:latin typeface="宋体" charset="-122"/>
                <a:ea typeface="宋体" charset="-122"/>
              </a:rPr>
              <a:t>i</a:t>
            </a:r>
            <a:r>
              <a:rPr lang="en-US" altLang="zh-CN" sz="2000" b="0" dirty="0">
                <a:solidFill>
                  <a:srgbClr val="003399"/>
                </a:solidFill>
                <a:latin typeface="宋体" charset="-122"/>
                <a:ea typeface="宋体" charset="-122"/>
              </a:rPr>
              <a:t>=2</a:t>
            </a:r>
            <a:r>
              <a:rPr lang="zh-CN" altLang="en-US" sz="2000" b="0" dirty="0">
                <a:solidFill>
                  <a:srgbClr val="003399"/>
                </a:solidFill>
                <a:latin typeface="宋体" charset="-122"/>
                <a:ea typeface="宋体" charset="-122"/>
              </a:rPr>
              <a:t>次，将有</a:t>
            </a:r>
            <a:r>
              <a:rPr lang="en-US" altLang="zh-CN" sz="1800" b="0" dirty="0" err="1">
                <a:solidFill>
                  <a:srgbClr val="003399"/>
                </a:solidFill>
                <a:ea typeface="宋体" charset="-122"/>
              </a:rPr>
              <a:t>ω</a:t>
            </a:r>
            <a:r>
              <a:rPr lang="en-US" altLang="zh-CN" sz="1800" dirty="0">
                <a:solidFill>
                  <a:srgbClr val="003399"/>
                </a:solidFill>
                <a:latin typeface="Arial" charset="0"/>
                <a:ea typeface="宋体" charset="-122"/>
              </a:rPr>
              <a:t>’</a:t>
            </a:r>
            <a:r>
              <a:rPr lang="en-US" altLang="zh-CN" sz="1800" dirty="0">
                <a:solidFill>
                  <a:srgbClr val="003399"/>
                </a:solidFill>
                <a:ea typeface="宋体" charset="-122"/>
              </a:rPr>
              <a:t> </a:t>
            </a:r>
            <a:r>
              <a:rPr lang="en-US" altLang="zh-CN" sz="1800" b="0" dirty="0">
                <a:solidFill>
                  <a:srgbClr val="003399"/>
                </a:solidFill>
                <a:ea typeface="宋体" charset="-122"/>
              </a:rPr>
              <a:t> = </a:t>
            </a:r>
            <a:r>
              <a:rPr lang="en-US" altLang="zh-CN" sz="1800" b="0" dirty="0" err="1">
                <a:solidFill>
                  <a:srgbClr val="003399"/>
                </a:solidFill>
                <a:ea typeface="宋体" charset="-122"/>
              </a:rPr>
              <a:t>a</a:t>
            </a:r>
            <a:r>
              <a:rPr lang="en-US" altLang="zh-CN" sz="1800" b="0" baseline="30000" dirty="0" err="1">
                <a:solidFill>
                  <a:srgbClr val="003399"/>
                </a:solidFill>
                <a:ea typeface="宋体" charset="-122"/>
              </a:rPr>
              <a:t>k</a:t>
            </a:r>
            <a:r>
              <a:rPr lang="en-US" altLang="zh-CN" sz="1800" b="0" dirty="0" err="1">
                <a:solidFill>
                  <a:srgbClr val="003399"/>
                </a:solidFill>
                <a:ea typeface="宋体" charset="-122"/>
              </a:rPr>
              <a:t>a</a:t>
            </a:r>
            <a:r>
              <a:rPr lang="en-US" altLang="zh-CN" sz="1800" b="0" baseline="30000" dirty="0" err="1">
                <a:solidFill>
                  <a:srgbClr val="003399"/>
                </a:solidFill>
                <a:ea typeface="宋体" charset="-122"/>
              </a:rPr>
              <a:t>mi</a:t>
            </a:r>
            <a:r>
              <a:rPr lang="en-US" altLang="zh-CN" sz="1800" b="0" dirty="0" err="1">
                <a:solidFill>
                  <a:srgbClr val="003399"/>
                </a:solidFill>
                <a:ea typeface="宋体" charset="-122"/>
              </a:rPr>
              <a:t>a</a:t>
            </a:r>
            <a:r>
              <a:rPr lang="en-US" altLang="zh-CN" sz="1800" b="0" baseline="30000" dirty="0" err="1">
                <a:solidFill>
                  <a:srgbClr val="003399"/>
                </a:solidFill>
                <a:ea typeface="宋体" charset="-122"/>
              </a:rPr>
              <a:t>n</a:t>
            </a:r>
            <a:r>
              <a:rPr lang="en-US" altLang="zh-CN" sz="1800" b="0" dirty="0" err="1">
                <a:solidFill>
                  <a:srgbClr val="003399"/>
                </a:solidFill>
                <a:ea typeface="宋体" charset="-122"/>
              </a:rPr>
              <a:t>a</a:t>
            </a:r>
            <a:r>
              <a:rPr lang="en-US" altLang="zh-CN" sz="1800" b="0" baseline="30000" dirty="0" err="1">
                <a:solidFill>
                  <a:srgbClr val="003399"/>
                </a:solidFill>
                <a:ea typeface="宋体" charset="-122"/>
              </a:rPr>
              <a:t>li</a:t>
            </a:r>
            <a:r>
              <a:rPr lang="en-US" altLang="zh-CN" sz="1800" b="0" dirty="0" err="1">
                <a:solidFill>
                  <a:srgbClr val="003399"/>
                </a:solidFill>
                <a:ea typeface="宋体" charset="-122"/>
              </a:rPr>
              <a:t>a</a:t>
            </a:r>
            <a:r>
              <a:rPr lang="en-US" altLang="zh-CN" sz="1800" b="0" baseline="30000" dirty="0" err="1">
                <a:solidFill>
                  <a:srgbClr val="003399"/>
                </a:solidFill>
                <a:ea typeface="宋体" charset="-122"/>
              </a:rPr>
              <a:t>j</a:t>
            </a:r>
            <a:r>
              <a:rPr lang="en-US" altLang="zh-CN" sz="1800" b="0" dirty="0" err="1">
                <a:solidFill>
                  <a:srgbClr val="003399"/>
                </a:solidFill>
                <a:ea typeface="宋体" charset="-122"/>
              </a:rPr>
              <a:t>b</a:t>
            </a:r>
            <a:r>
              <a:rPr lang="en-US" altLang="zh-CN" sz="1800" b="0" baseline="30000" dirty="0" err="1">
                <a:solidFill>
                  <a:srgbClr val="003399"/>
                </a:solidFill>
                <a:ea typeface="宋体" charset="-122"/>
              </a:rPr>
              <a:t>p</a:t>
            </a:r>
            <a:r>
              <a:rPr lang="en-US" altLang="zh-CN" sz="1800" b="0" dirty="0" err="1">
                <a:solidFill>
                  <a:srgbClr val="003399"/>
                </a:solidFill>
                <a:ea typeface="宋体" charset="-122"/>
              </a:rPr>
              <a:t>c</a:t>
            </a:r>
            <a:r>
              <a:rPr lang="en-US" altLang="zh-CN" sz="1800" b="0" baseline="30000" dirty="0" err="1">
                <a:solidFill>
                  <a:srgbClr val="003399"/>
                </a:solidFill>
                <a:ea typeface="宋体" charset="-122"/>
              </a:rPr>
              <a:t>p</a:t>
            </a:r>
            <a:r>
              <a:rPr lang="en-US" altLang="zh-CN" sz="1800" b="0" dirty="0">
                <a:solidFill>
                  <a:srgbClr val="003399"/>
                </a:solidFill>
                <a:ea typeface="宋体" charset="-122"/>
              </a:rPr>
              <a:t>   =</a:t>
            </a:r>
            <a:r>
              <a:rPr lang="en-US" altLang="zh-CN" sz="1800" b="0" dirty="0" err="1">
                <a:solidFill>
                  <a:srgbClr val="003399"/>
                </a:solidFill>
                <a:ea typeface="宋体" charset="-122"/>
              </a:rPr>
              <a:t>a</a:t>
            </a:r>
            <a:r>
              <a:rPr lang="en-US" altLang="zh-CN" sz="1800" b="0" baseline="30000" dirty="0" err="1">
                <a:solidFill>
                  <a:srgbClr val="003399"/>
                </a:solidFill>
                <a:ea typeface="宋体" charset="-122"/>
              </a:rPr>
              <a:t>p+m+l</a:t>
            </a:r>
            <a:r>
              <a:rPr lang="en-US" altLang="zh-CN" sz="1800" b="0" dirty="0" err="1">
                <a:solidFill>
                  <a:srgbClr val="003399"/>
                </a:solidFill>
                <a:ea typeface="宋体" charset="-122"/>
              </a:rPr>
              <a:t>b</a:t>
            </a:r>
            <a:r>
              <a:rPr lang="en-US" altLang="zh-CN" sz="1800" b="0" baseline="30000" dirty="0" err="1">
                <a:solidFill>
                  <a:srgbClr val="003399"/>
                </a:solidFill>
                <a:ea typeface="宋体" charset="-122"/>
              </a:rPr>
              <a:t>p</a:t>
            </a:r>
            <a:r>
              <a:rPr lang="en-US" altLang="zh-CN" sz="1800" b="0" dirty="0" err="1">
                <a:solidFill>
                  <a:srgbClr val="003399"/>
                </a:solidFill>
                <a:ea typeface="宋体" charset="-122"/>
              </a:rPr>
              <a:t>c</a:t>
            </a:r>
            <a:r>
              <a:rPr lang="en-US" altLang="zh-CN" sz="1800" b="0" baseline="30000" dirty="0" err="1">
                <a:solidFill>
                  <a:srgbClr val="003399"/>
                </a:solidFill>
                <a:ea typeface="宋体" charset="-122"/>
              </a:rPr>
              <a:t>p</a:t>
            </a:r>
            <a:r>
              <a:rPr lang="en-US" altLang="zh-CN" sz="1800" b="0" dirty="0" err="1">
                <a:solidFill>
                  <a:srgbClr val="003399"/>
                </a:solidFill>
                <a:ea typeface="宋体" charset="-122"/>
              </a:rPr>
              <a:t>∈L</a:t>
            </a:r>
            <a:endParaRPr lang="en-US" altLang="zh-CN" sz="1800" b="0" dirty="0">
              <a:solidFill>
                <a:srgbClr val="003399"/>
              </a:solidFill>
              <a:ea typeface="宋体" charset="-122"/>
            </a:endParaRPr>
          </a:p>
          <a:p>
            <a:pPr algn="ctr">
              <a:buFont typeface="Wingdings" charset="2"/>
              <a:buNone/>
            </a:pPr>
            <a:r>
              <a:rPr lang="en-US" altLang="zh-CN" sz="1800" b="0" dirty="0">
                <a:solidFill>
                  <a:srgbClr val="003399"/>
                </a:solidFill>
                <a:ea typeface="宋体" charset="-122"/>
              </a:rPr>
              <a:t>                                                            (a</a:t>
            </a:r>
            <a:r>
              <a:rPr lang="zh-CN" altLang="en-US" sz="1800" b="0" dirty="0">
                <a:solidFill>
                  <a:srgbClr val="003399"/>
                </a:solidFill>
                <a:ea typeface="宋体" charset="-122"/>
              </a:rPr>
              <a:t>的个数大于</a:t>
            </a:r>
            <a:r>
              <a:rPr lang="en-US" altLang="zh-CN" sz="1800" b="0" dirty="0">
                <a:solidFill>
                  <a:srgbClr val="003399"/>
                </a:solidFill>
                <a:ea typeface="宋体" charset="-122"/>
              </a:rPr>
              <a:t>b</a:t>
            </a:r>
            <a:r>
              <a:rPr lang="zh-CN" altLang="en-US" sz="1800" b="0" dirty="0">
                <a:solidFill>
                  <a:srgbClr val="003399"/>
                </a:solidFill>
                <a:ea typeface="宋体" charset="-122"/>
              </a:rPr>
              <a:t>和</a:t>
            </a:r>
            <a:r>
              <a:rPr lang="en-US" altLang="zh-CN" sz="1800" b="0" dirty="0">
                <a:solidFill>
                  <a:srgbClr val="003399"/>
                </a:solidFill>
                <a:ea typeface="宋体" charset="-122"/>
              </a:rPr>
              <a:t>c</a:t>
            </a:r>
            <a:r>
              <a:rPr lang="zh-CN" altLang="en-US" sz="1800" b="0" dirty="0">
                <a:solidFill>
                  <a:srgbClr val="003399"/>
                </a:solidFill>
                <a:ea typeface="宋体" charset="-122"/>
              </a:rPr>
              <a:t>的个数</a:t>
            </a:r>
            <a:r>
              <a:rPr lang="en-US" altLang="zh-CN" sz="1800" b="0" dirty="0">
                <a:solidFill>
                  <a:srgbClr val="003399"/>
                </a:solidFill>
                <a:ea typeface="宋体" charset="-122"/>
              </a:rPr>
              <a:t>)</a:t>
            </a:r>
          </a:p>
          <a:p>
            <a:pPr algn="ctr">
              <a:buFont typeface="Wingdings" charset="2"/>
              <a:buNone/>
            </a:pPr>
            <a:r>
              <a:rPr lang="en-US" altLang="zh-CN" sz="1800" b="0" dirty="0">
                <a:solidFill>
                  <a:srgbClr val="003399"/>
                </a:solidFill>
                <a:ea typeface="宋体" charset="-122"/>
              </a:rPr>
              <a:t>       ∴</a:t>
            </a:r>
            <a:r>
              <a:rPr lang="zh-CN" altLang="en-US" sz="1800" b="0" dirty="0">
                <a:solidFill>
                  <a:srgbClr val="003399"/>
                </a:solidFill>
                <a:ea typeface="宋体" charset="-122"/>
              </a:rPr>
              <a:t>与</a:t>
            </a:r>
            <a:r>
              <a:rPr lang="en-US" altLang="zh-CN" sz="1800" b="0" dirty="0">
                <a:solidFill>
                  <a:srgbClr val="003399"/>
                </a:solidFill>
                <a:ea typeface="宋体" charset="-122"/>
              </a:rPr>
              <a:t>2</a:t>
            </a:r>
            <a:r>
              <a:rPr lang="zh-CN" altLang="en-US" sz="1800" b="0" dirty="0">
                <a:solidFill>
                  <a:srgbClr val="003399"/>
                </a:solidFill>
                <a:ea typeface="宋体" charset="-122"/>
              </a:rPr>
              <a:t>型语言的假设矛盾。</a:t>
            </a:r>
            <a:endParaRPr lang="zh-CN" altLang="en-US" sz="2000" b="0" dirty="0">
              <a:solidFill>
                <a:srgbClr val="003399"/>
              </a:solidFill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b="0" dirty="0">
              <a:solidFill>
                <a:srgbClr val="003399"/>
              </a:solidFill>
              <a:ea typeface="宋体" charset="-122"/>
            </a:endParaRPr>
          </a:p>
        </p:txBody>
      </p:sp>
      <p:sp>
        <p:nvSpPr>
          <p:cNvPr id="23558" name="Rectangle 34"/>
          <p:cNvSpPr>
            <a:spLocks noChangeArrowheads="1"/>
          </p:cNvSpPr>
          <p:nvPr/>
        </p:nvSpPr>
        <p:spPr bwMode="auto">
          <a:xfrm>
            <a:off x="2987675" y="7315200"/>
            <a:ext cx="9271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36195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500" b="0">
                <a:latin typeface="宋体" charset="-122"/>
                <a:ea typeface="宋体" charset="-122"/>
              </a:rPr>
              <a:t>    </a:t>
            </a:r>
            <a:endParaRPr lang="zh-CN" altLang="en-US" sz="2400" b="0">
              <a:ea typeface="宋体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C3848F-BAD4-D446-B6AD-A878780228E4}" type="slidenum">
              <a:rPr kumimoji="0" lang="zh-CN" altLang="en-US" sz="1200">
                <a:solidFill>
                  <a:srgbClr val="009999"/>
                </a:solidFill>
                <a:latin typeface="Arial Narrow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CN" sz="1200">
              <a:solidFill>
                <a:srgbClr val="009999"/>
              </a:solidFill>
              <a:latin typeface="Arial Narrow" charset="0"/>
              <a:ea typeface="宋体" charset="-122"/>
            </a:endParaRPr>
          </a:p>
        </p:txBody>
      </p:sp>
      <p:sp>
        <p:nvSpPr>
          <p:cNvPr id="24578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charset="0"/>
                <a:ea typeface="宋体" charset="-122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charset="0"/>
              <a:ea typeface="宋体" charset="-122"/>
            </a:endParaRP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1676400" y="457200"/>
            <a:ext cx="6477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rgbClr val="800080"/>
              </a:solidFill>
              <a:latin typeface="Arial" charset="0"/>
              <a:ea typeface="华文行楷" charset="-122"/>
              <a:sym typeface="Symbol" charset="2"/>
            </a:endParaRPr>
          </a:p>
        </p:txBody>
      </p:sp>
      <p:sp>
        <p:nvSpPr>
          <p:cNvPr id="24580" name="Rectangle 46"/>
          <p:cNvSpPr>
            <a:spLocks noChangeArrowheads="1"/>
          </p:cNvSpPr>
          <p:nvPr/>
        </p:nvSpPr>
        <p:spPr bwMode="auto">
          <a:xfrm>
            <a:off x="1619250" y="1557338"/>
            <a:ext cx="6265863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>
              <a:spcBef>
                <a:spcPct val="50000"/>
              </a:spcBef>
              <a:buFont typeface="Wingdings" charset="2"/>
              <a:buNone/>
            </a:pP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(3)</a:t>
            </a: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若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ω2</a:t>
            </a: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、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ω3</a:t>
            </a: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分别包含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a</a:t>
            </a: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和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b</a:t>
            </a: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（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b</a:t>
            </a: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和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c</a:t>
            </a: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）</a:t>
            </a:r>
          </a:p>
          <a:p>
            <a:pPr>
              <a:spcBef>
                <a:spcPct val="50000"/>
              </a:spcBef>
              <a:buFont typeface="Wingdings" charset="2"/>
              <a:buNone/>
            </a:pP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    设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ω2=a</a:t>
            </a:r>
            <a:r>
              <a:rPr lang="en-US" altLang="zh-CN" sz="2000" b="0" baseline="30000" dirty="0">
                <a:solidFill>
                  <a:srgbClr val="003399"/>
                </a:solidFill>
                <a:ea typeface="宋体" charset="-122"/>
              </a:rPr>
              <a:t>m</a:t>
            </a: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、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ω3=</a:t>
            </a:r>
            <a:r>
              <a:rPr lang="en-US" altLang="zh-CN" sz="2000" b="0" dirty="0" err="1">
                <a:solidFill>
                  <a:srgbClr val="003399"/>
                </a:solidFill>
                <a:ea typeface="宋体" charset="-122"/>
              </a:rPr>
              <a:t>b</a:t>
            </a:r>
            <a:r>
              <a:rPr lang="en-US" altLang="zh-CN" sz="2000" b="0" baseline="30000" dirty="0" err="1">
                <a:solidFill>
                  <a:srgbClr val="003399"/>
                </a:solidFill>
                <a:ea typeface="宋体" charset="-122"/>
              </a:rPr>
              <a:t>n</a:t>
            </a:r>
            <a:r>
              <a:rPr lang="en-US" altLang="zh-CN" sz="2000" b="0" baseline="30000" dirty="0">
                <a:solidFill>
                  <a:srgbClr val="003399"/>
                </a:solidFill>
                <a:ea typeface="宋体" charset="-122"/>
              </a:rPr>
              <a:t> 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 </a:t>
            </a: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且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m+n≥1</a:t>
            </a:r>
          </a:p>
          <a:p>
            <a:pPr>
              <a:spcBef>
                <a:spcPct val="50000"/>
              </a:spcBef>
              <a:buFont typeface="Wingdings" charset="2"/>
              <a:buNone/>
            </a:pP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当取</a:t>
            </a:r>
            <a:r>
              <a:rPr lang="en-US" altLang="zh-CN" sz="2000" b="0" dirty="0" err="1">
                <a:solidFill>
                  <a:srgbClr val="003399"/>
                </a:solidFill>
                <a:ea typeface="宋体" charset="-122"/>
              </a:rPr>
              <a:t>ω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 = </a:t>
            </a:r>
            <a:r>
              <a:rPr lang="en-US" altLang="zh-CN" sz="2000" b="0" dirty="0" err="1">
                <a:solidFill>
                  <a:srgbClr val="003399"/>
                </a:solidFill>
                <a:ea typeface="宋体" charset="-122"/>
              </a:rPr>
              <a:t>a</a:t>
            </a:r>
            <a:r>
              <a:rPr lang="en-US" altLang="zh-CN" sz="2000" b="0" baseline="30000" dirty="0" err="1">
                <a:solidFill>
                  <a:srgbClr val="003399"/>
                </a:solidFill>
                <a:ea typeface="宋体" charset="-122"/>
              </a:rPr>
              <a:t>k</a:t>
            </a:r>
            <a:r>
              <a:rPr lang="en-US" altLang="zh-CN" sz="2000" b="0" dirty="0" err="1">
                <a:solidFill>
                  <a:srgbClr val="003399"/>
                </a:solidFill>
                <a:ea typeface="宋体" charset="-122"/>
              </a:rPr>
              <a:t>a</a:t>
            </a:r>
            <a:r>
              <a:rPr lang="en-US" altLang="zh-CN" sz="2000" b="0" baseline="30000" dirty="0" err="1">
                <a:solidFill>
                  <a:srgbClr val="003399"/>
                </a:solidFill>
                <a:ea typeface="宋体" charset="-122"/>
              </a:rPr>
              <a:t>m</a:t>
            </a:r>
            <a:r>
              <a:rPr lang="en-US" altLang="zh-CN" sz="2000" b="0" dirty="0" err="1">
                <a:solidFill>
                  <a:srgbClr val="003399"/>
                </a:solidFill>
                <a:ea typeface="宋体" charset="-122"/>
              </a:rPr>
              <a:t>a</a:t>
            </a:r>
            <a:r>
              <a:rPr lang="en-US" altLang="zh-CN" sz="2000" b="0" baseline="30000" dirty="0" err="1">
                <a:solidFill>
                  <a:srgbClr val="003399"/>
                </a:solidFill>
                <a:ea typeface="宋体" charset="-122"/>
              </a:rPr>
              <a:t>p</a:t>
            </a:r>
            <a:r>
              <a:rPr lang="en-US" altLang="zh-CN" sz="2000" b="0" baseline="30000" dirty="0">
                <a:solidFill>
                  <a:srgbClr val="003399"/>
                </a:solidFill>
                <a:ea typeface="宋体" charset="-122"/>
              </a:rPr>
              <a:t>-m-</a:t>
            </a:r>
            <a:r>
              <a:rPr lang="en-US" altLang="zh-CN" sz="2000" b="0" baseline="30000" dirty="0" err="1">
                <a:solidFill>
                  <a:srgbClr val="003399"/>
                </a:solidFill>
                <a:ea typeface="宋体" charset="-122"/>
              </a:rPr>
              <a:t>k</a:t>
            </a:r>
            <a:r>
              <a:rPr lang="en-US" altLang="zh-CN" sz="2000" b="0" dirty="0" err="1">
                <a:solidFill>
                  <a:srgbClr val="003399"/>
                </a:solidFill>
                <a:ea typeface="宋体" charset="-122"/>
              </a:rPr>
              <a:t>b</a:t>
            </a:r>
            <a:r>
              <a:rPr lang="en-US" altLang="zh-CN" sz="2000" b="0" baseline="30000" dirty="0" err="1">
                <a:solidFill>
                  <a:srgbClr val="003399"/>
                </a:solidFill>
                <a:ea typeface="宋体" charset="-122"/>
              </a:rPr>
              <a:t>j</a:t>
            </a:r>
            <a:r>
              <a:rPr lang="en-US" altLang="zh-CN" sz="2000" b="0" dirty="0" err="1">
                <a:solidFill>
                  <a:srgbClr val="003399"/>
                </a:solidFill>
                <a:ea typeface="宋体" charset="-122"/>
              </a:rPr>
              <a:t>b</a:t>
            </a:r>
            <a:r>
              <a:rPr lang="en-US" altLang="zh-CN" sz="2000" b="0" baseline="30000" dirty="0" err="1">
                <a:solidFill>
                  <a:srgbClr val="003399"/>
                </a:solidFill>
                <a:ea typeface="宋体" charset="-122"/>
              </a:rPr>
              <a:t>n</a:t>
            </a:r>
            <a:r>
              <a:rPr lang="en-US" altLang="zh-CN" sz="2000" b="0" dirty="0" err="1">
                <a:solidFill>
                  <a:srgbClr val="003399"/>
                </a:solidFill>
                <a:ea typeface="宋体" charset="-122"/>
              </a:rPr>
              <a:t>b</a:t>
            </a:r>
            <a:r>
              <a:rPr lang="en-US" altLang="zh-CN" sz="2000" b="0" baseline="30000" dirty="0" err="1">
                <a:solidFill>
                  <a:srgbClr val="003399"/>
                </a:solidFill>
                <a:ea typeface="宋体" charset="-122"/>
              </a:rPr>
              <a:t>p</a:t>
            </a:r>
            <a:r>
              <a:rPr lang="en-US" altLang="zh-CN" sz="2000" b="0" baseline="30000" dirty="0">
                <a:solidFill>
                  <a:srgbClr val="003399"/>
                </a:solidFill>
                <a:ea typeface="宋体" charset="-122"/>
              </a:rPr>
              <a:t>-j-</a:t>
            </a:r>
            <a:r>
              <a:rPr lang="en-US" altLang="zh-CN" sz="2000" b="0" baseline="30000" dirty="0" err="1">
                <a:solidFill>
                  <a:srgbClr val="003399"/>
                </a:solidFill>
                <a:ea typeface="宋体" charset="-122"/>
              </a:rPr>
              <a:t>n</a:t>
            </a:r>
            <a:r>
              <a:rPr lang="en-US" altLang="zh-CN" sz="2000" b="0" dirty="0" err="1">
                <a:solidFill>
                  <a:srgbClr val="003399"/>
                </a:solidFill>
                <a:ea typeface="宋体" charset="-122"/>
              </a:rPr>
              <a:t>c</a:t>
            </a:r>
            <a:r>
              <a:rPr lang="en-US" altLang="zh-CN" sz="2000" b="0" baseline="30000" dirty="0" err="1">
                <a:solidFill>
                  <a:srgbClr val="003399"/>
                </a:solidFill>
                <a:ea typeface="宋体" charset="-122"/>
              </a:rPr>
              <a:t>p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   </a:t>
            </a: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时</a:t>
            </a:r>
          </a:p>
          <a:p>
            <a:pPr>
              <a:spcBef>
                <a:spcPct val="50000"/>
              </a:spcBef>
              <a:buFont typeface="Wingdings" charset="2"/>
              <a:buNone/>
            </a:pP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       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     </a:t>
            </a: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将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ω2</a:t>
            </a: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、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ω3</a:t>
            </a: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重复</a:t>
            </a:r>
            <a:r>
              <a:rPr lang="en-US" altLang="zh-CN" sz="2000" b="0" dirty="0" err="1">
                <a:solidFill>
                  <a:srgbClr val="003399"/>
                </a:solidFill>
                <a:ea typeface="宋体" charset="-122"/>
              </a:rPr>
              <a:t>i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=2</a:t>
            </a: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次，</a:t>
            </a:r>
          </a:p>
          <a:p>
            <a:pPr>
              <a:spcBef>
                <a:spcPct val="50000"/>
              </a:spcBef>
              <a:buFont typeface="Wingdings" charset="2"/>
              <a:buNone/>
            </a:pP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有将</a:t>
            </a:r>
            <a:r>
              <a:rPr lang="en-US" altLang="zh-CN" sz="2000" b="0" dirty="0" err="1">
                <a:solidFill>
                  <a:srgbClr val="003399"/>
                </a:solidFill>
                <a:ea typeface="宋体" charset="-122"/>
              </a:rPr>
              <a:t>ω</a:t>
            </a:r>
            <a:r>
              <a:rPr lang="en-US" altLang="zh-CN" sz="2000" b="0" dirty="0">
                <a:solidFill>
                  <a:srgbClr val="003399"/>
                </a:solidFill>
                <a:latin typeface="Arial" charset="0"/>
                <a:ea typeface="宋体" charset="-122"/>
              </a:rPr>
              <a:t>’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   =</a:t>
            </a:r>
            <a:r>
              <a:rPr lang="en-US" altLang="zh-CN" sz="2000" b="0" dirty="0" err="1">
                <a:solidFill>
                  <a:srgbClr val="003399"/>
                </a:solidFill>
                <a:ea typeface="宋体" charset="-122"/>
              </a:rPr>
              <a:t>a</a:t>
            </a:r>
            <a:r>
              <a:rPr lang="en-US" altLang="zh-CN" sz="2000" b="0" baseline="30000" dirty="0" err="1">
                <a:solidFill>
                  <a:srgbClr val="003399"/>
                </a:solidFill>
                <a:ea typeface="宋体" charset="-122"/>
              </a:rPr>
              <a:t>k</a:t>
            </a:r>
            <a:r>
              <a:rPr lang="en-US" altLang="zh-CN" sz="2000" b="0" dirty="0" err="1">
                <a:solidFill>
                  <a:srgbClr val="003399"/>
                </a:solidFill>
                <a:ea typeface="宋体" charset="-122"/>
              </a:rPr>
              <a:t>a</a:t>
            </a:r>
            <a:r>
              <a:rPr lang="en-US" altLang="zh-CN" sz="2000" b="0" baseline="30000" dirty="0" err="1">
                <a:solidFill>
                  <a:srgbClr val="003399"/>
                </a:solidFill>
                <a:ea typeface="宋体" charset="-122"/>
              </a:rPr>
              <a:t>im</a:t>
            </a:r>
            <a:r>
              <a:rPr lang="en-US" altLang="zh-CN" sz="2000" b="0" dirty="0" err="1">
                <a:solidFill>
                  <a:srgbClr val="003399"/>
                </a:solidFill>
                <a:ea typeface="宋体" charset="-122"/>
              </a:rPr>
              <a:t>a</a:t>
            </a:r>
            <a:r>
              <a:rPr lang="en-US" altLang="zh-CN" sz="2000" b="0" baseline="30000" dirty="0" err="1">
                <a:solidFill>
                  <a:srgbClr val="003399"/>
                </a:solidFill>
                <a:ea typeface="宋体" charset="-122"/>
              </a:rPr>
              <a:t>p</a:t>
            </a:r>
            <a:r>
              <a:rPr lang="en-US" altLang="zh-CN" sz="2000" b="0" baseline="30000" dirty="0">
                <a:solidFill>
                  <a:srgbClr val="003399"/>
                </a:solidFill>
                <a:ea typeface="宋体" charset="-122"/>
              </a:rPr>
              <a:t>-m-</a:t>
            </a:r>
            <a:r>
              <a:rPr lang="en-US" altLang="zh-CN" sz="2000" b="0" baseline="30000" dirty="0" err="1">
                <a:solidFill>
                  <a:srgbClr val="003399"/>
                </a:solidFill>
                <a:ea typeface="宋体" charset="-122"/>
              </a:rPr>
              <a:t>k</a:t>
            </a:r>
            <a:r>
              <a:rPr lang="en-US" altLang="zh-CN" sz="2000" b="0" dirty="0" err="1">
                <a:solidFill>
                  <a:srgbClr val="003399"/>
                </a:solidFill>
                <a:ea typeface="宋体" charset="-122"/>
              </a:rPr>
              <a:t>b</a:t>
            </a:r>
            <a:r>
              <a:rPr lang="en-US" altLang="zh-CN" sz="2000" b="0" baseline="30000" dirty="0" err="1">
                <a:solidFill>
                  <a:srgbClr val="003399"/>
                </a:solidFill>
                <a:ea typeface="宋体" charset="-122"/>
              </a:rPr>
              <a:t>j</a:t>
            </a:r>
            <a:r>
              <a:rPr lang="en-US" altLang="zh-CN" sz="2000" b="0" dirty="0" err="1">
                <a:solidFill>
                  <a:srgbClr val="003399"/>
                </a:solidFill>
                <a:ea typeface="宋体" charset="-122"/>
              </a:rPr>
              <a:t>b</a:t>
            </a:r>
            <a:r>
              <a:rPr lang="en-US" altLang="zh-CN" sz="2000" b="0" baseline="30000" dirty="0" err="1">
                <a:solidFill>
                  <a:srgbClr val="003399"/>
                </a:solidFill>
                <a:ea typeface="宋体" charset="-122"/>
              </a:rPr>
              <a:t>in</a:t>
            </a:r>
            <a:r>
              <a:rPr lang="en-US" altLang="zh-CN" sz="2000" b="0" dirty="0" err="1">
                <a:solidFill>
                  <a:srgbClr val="003399"/>
                </a:solidFill>
                <a:ea typeface="宋体" charset="-122"/>
              </a:rPr>
              <a:t>b</a:t>
            </a:r>
            <a:r>
              <a:rPr lang="en-US" altLang="zh-CN" sz="2000" b="0" baseline="30000" dirty="0" err="1">
                <a:solidFill>
                  <a:srgbClr val="003399"/>
                </a:solidFill>
                <a:ea typeface="宋体" charset="-122"/>
              </a:rPr>
              <a:t>p</a:t>
            </a:r>
            <a:r>
              <a:rPr lang="en-US" altLang="zh-CN" sz="2000" b="0" baseline="30000" dirty="0">
                <a:solidFill>
                  <a:srgbClr val="003399"/>
                </a:solidFill>
                <a:ea typeface="宋体" charset="-122"/>
              </a:rPr>
              <a:t>-j-</a:t>
            </a:r>
            <a:r>
              <a:rPr lang="en-US" altLang="zh-CN" sz="2000" b="0" baseline="30000" dirty="0" err="1">
                <a:solidFill>
                  <a:srgbClr val="003399"/>
                </a:solidFill>
                <a:ea typeface="宋体" charset="-122"/>
              </a:rPr>
              <a:t>n</a:t>
            </a:r>
            <a:r>
              <a:rPr lang="en-US" altLang="zh-CN" sz="2000" b="0" dirty="0" err="1">
                <a:solidFill>
                  <a:srgbClr val="003399"/>
                </a:solidFill>
                <a:ea typeface="宋体" charset="-122"/>
              </a:rPr>
              <a:t>c</a:t>
            </a:r>
            <a:r>
              <a:rPr lang="en-US" altLang="zh-CN" sz="2000" b="0" baseline="30000" dirty="0" err="1">
                <a:solidFill>
                  <a:srgbClr val="003399"/>
                </a:solidFill>
                <a:ea typeface="宋体" charset="-122"/>
              </a:rPr>
              <a:t>p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 ∈ L</a:t>
            </a:r>
          </a:p>
          <a:p>
            <a:pPr>
              <a:spcBef>
                <a:spcPct val="50000"/>
              </a:spcBef>
              <a:buFont typeface="Wingdings" charset="2"/>
              <a:buNone/>
            </a:pP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          </a:t>
            </a:r>
          </a:p>
          <a:p>
            <a:pPr>
              <a:spcBef>
                <a:spcPct val="50000"/>
              </a:spcBef>
              <a:buFont typeface="Wingdings" charset="2"/>
              <a:buNone/>
            </a:pP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          </a:t>
            </a: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（∵其中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a</a:t>
            </a: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、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b</a:t>
            </a: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个数将大于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c</a:t>
            </a: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的个数）</a:t>
            </a:r>
          </a:p>
          <a:p>
            <a:pPr>
              <a:spcBef>
                <a:spcPct val="50000"/>
              </a:spcBef>
              <a:buFont typeface="Wingdings" charset="2"/>
              <a:buNone/>
            </a:pP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   ∴与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2</a:t>
            </a: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型语言假设矛盾。</a:t>
            </a:r>
          </a:p>
          <a:p>
            <a:pPr>
              <a:spcBef>
                <a:spcPct val="50000"/>
              </a:spcBef>
              <a:buFont typeface="Wingdings" charset="2"/>
              <a:buNone/>
            </a:pP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综上，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L</a:t>
            </a: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不是</a:t>
            </a:r>
            <a:r>
              <a:rPr lang="en-US" altLang="zh-CN" sz="2000" b="0" dirty="0">
                <a:solidFill>
                  <a:srgbClr val="003399"/>
                </a:solidFill>
                <a:ea typeface="宋体" charset="-122"/>
              </a:rPr>
              <a:t>2</a:t>
            </a:r>
            <a:r>
              <a:rPr lang="zh-CN" altLang="en-US" sz="2000" b="0" dirty="0">
                <a:solidFill>
                  <a:srgbClr val="003399"/>
                </a:solidFill>
                <a:ea typeface="宋体" charset="-122"/>
              </a:rPr>
              <a:t>型语言。</a:t>
            </a:r>
          </a:p>
          <a:p>
            <a:pPr>
              <a:spcBef>
                <a:spcPct val="50000"/>
              </a:spcBef>
              <a:buFont typeface="Wingdings" charset="2"/>
              <a:buNone/>
            </a:pPr>
            <a:endParaRPr lang="zh-CN" altLang="en-US" sz="2000" b="0" dirty="0">
              <a:solidFill>
                <a:srgbClr val="003399"/>
              </a:solidFill>
              <a:ea typeface="宋体" charset="-122"/>
            </a:endParaRPr>
          </a:p>
        </p:txBody>
      </p:sp>
      <p:sp>
        <p:nvSpPr>
          <p:cNvPr id="24581" name="Line 47"/>
          <p:cNvSpPr>
            <a:spLocks noChangeShapeType="1"/>
          </p:cNvSpPr>
          <p:nvPr/>
        </p:nvSpPr>
        <p:spPr bwMode="auto">
          <a:xfrm>
            <a:off x="5148263" y="3429000"/>
            <a:ext cx="0" cy="287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8DCB47-2CA6-494B-A298-AC50DC3418D8}" type="slidenum">
              <a:rPr kumimoji="0" lang="zh-CN" altLang="en-US" sz="1200">
                <a:solidFill>
                  <a:srgbClr val="009999"/>
                </a:solidFill>
                <a:latin typeface="Arial Narrow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CN" sz="1200">
              <a:solidFill>
                <a:srgbClr val="009999"/>
              </a:solidFill>
              <a:latin typeface="Arial Narrow" charset="0"/>
              <a:ea typeface="宋体" charset="-122"/>
            </a:endParaRPr>
          </a:p>
        </p:txBody>
      </p:sp>
      <p:sp>
        <p:nvSpPr>
          <p:cNvPr id="25602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charset="0"/>
                <a:ea typeface="宋体" charset="-122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charset="0"/>
              <a:ea typeface="宋体" charset="-122"/>
            </a:endParaRP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468313" y="558800"/>
            <a:ext cx="8458200" cy="6299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charset="2"/>
              <a:buNone/>
            </a:pP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例：证明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L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＝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{ a</a:t>
            </a:r>
            <a:r>
              <a:rPr lang="en-US" altLang="zh-CN" sz="2000" baseline="30000" dirty="0">
                <a:solidFill>
                  <a:schemeClr val="tx2"/>
                </a:solidFill>
                <a:latin typeface="Arial" charset="0"/>
              </a:rPr>
              <a:t>k2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 ︱k≥1}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不是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2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型语言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charset="2"/>
              <a:buNone/>
            </a:pP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证：假设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L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是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2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型语言。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charset="2"/>
              <a:buNone/>
            </a:pP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    由泵浦引理，取常数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p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，当</a:t>
            </a:r>
            <a:r>
              <a:rPr lang="en-US" altLang="zh-CN" sz="2000" dirty="0" err="1">
                <a:solidFill>
                  <a:schemeClr val="tx2"/>
                </a:solidFill>
                <a:latin typeface="Arial" charset="0"/>
              </a:rPr>
              <a:t>ω∈L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时，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︱</a:t>
            </a:r>
            <a:r>
              <a:rPr lang="en-US" altLang="zh-CN" sz="2000" dirty="0" err="1">
                <a:solidFill>
                  <a:schemeClr val="tx2"/>
                </a:solidFill>
                <a:latin typeface="Arial" charset="0"/>
              </a:rPr>
              <a:t>ω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︱ 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＝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 k</a:t>
            </a:r>
            <a:r>
              <a:rPr lang="en-US" altLang="zh-CN" sz="2000" baseline="30000" dirty="0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 ≥ p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    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将</a:t>
            </a:r>
            <a:r>
              <a:rPr lang="en-US" altLang="zh-CN" sz="2000" dirty="0" err="1">
                <a:solidFill>
                  <a:schemeClr val="tx2"/>
                </a:solidFill>
                <a:latin typeface="Arial" charset="0"/>
              </a:rPr>
              <a:t>ω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＝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a</a:t>
            </a:r>
            <a:r>
              <a:rPr lang="en-US" altLang="zh-CN" sz="2000" baseline="30000" dirty="0">
                <a:solidFill>
                  <a:schemeClr val="tx2"/>
                </a:solidFill>
                <a:latin typeface="Arial" charset="0"/>
              </a:rPr>
              <a:t>k2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    写为</a:t>
            </a:r>
            <a:r>
              <a:rPr lang="en-US" altLang="zh-CN" sz="2000" dirty="0" err="1">
                <a:solidFill>
                  <a:schemeClr val="tx2"/>
                </a:solidFill>
                <a:latin typeface="Arial" charset="0"/>
              </a:rPr>
              <a:t>ω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＝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ω1ω2ω0ω3ω4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，并有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︱ω2ω0ω3︱≤ p 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且 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︱ω2ω3︱≠</a:t>
            </a:r>
            <a:r>
              <a:rPr lang="en-US" altLang="zh-CN" sz="2000" dirty="0" err="1">
                <a:solidFill>
                  <a:schemeClr val="tx2"/>
                </a:solidFill>
                <a:latin typeface="Arial" charset="0"/>
              </a:rPr>
              <a:t>ε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即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︱ω2ω3︱≥1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charset="2"/>
              <a:buNone/>
            </a:pP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则应有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ω1ω2</a:t>
            </a:r>
            <a:r>
              <a:rPr lang="en-US" altLang="zh-CN" sz="2000" baseline="30000" dirty="0">
                <a:solidFill>
                  <a:schemeClr val="tx2"/>
                </a:solidFill>
                <a:latin typeface="Arial" charset="0"/>
              </a:rPr>
              <a:t>i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ω0ω3</a:t>
            </a:r>
            <a:r>
              <a:rPr lang="en-US" altLang="zh-CN" sz="2000" baseline="30000" dirty="0">
                <a:solidFill>
                  <a:schemeClr val="tx2"/>
                </a:solidFill>
                <a:latin typeface="Arial" charset="0"/>
              </a:rPr>
              <a:t>i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ω4 ∈ L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∵︱ω2ω0ω3︱≤ p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︱ω2ω3︱≥1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∴1≤︱ω2ω0ω3︱≤p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charset="2"/>
              <a:buNone/>
            </a:pP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又∵</a:t>
            </a:r>
            <a:r>
              <a:rPr lang="en-US" altLang="zh-CN" sz="2000" dirty="0" err="1">
                <a:solidFill>
                  <a:schemeClr val="tx2"/>
                </a:solidFill>
                <a:latin typeface="Arial" charset="0"/>
              </a:rPr>
              <a:t>ω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＝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a</a:t>
            </a:r>
            <a:r>
              <a:rPr lang="en-US" altLang="zh-CN" sz="2000" baseline="30000" dirty="0">
                <a:solidFill>
                  <a:schemeClr val="tx2"/>
                </a:solidFill>
                <a:latin typeface="Arial" charset="0"/>
              </a:rPr>
              <a:t>k2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    ，特别是当取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k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＝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p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时，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charset="2"/>
              <a:buNone/>
            </a:pP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有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︱</a:t>
            </a:r>
            <a:r>
              <a:rPr lang="en-US" altLang="zh-CN" sz="2000" dirty="0" err="1">
                <a:solidFill>
                  <a:schemeClr val="tx2"/>
                </a:solidFill>
                <a:latin typeface="Arial" charset="0"/>
              </a:rPr>
              <a:t>ω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︱=p</a:t>
            </a:r>
            <a:r>
              <a:rPr lang="en-US" altLang="zh-CN" sz="2000" baseline="30000" dirty="0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  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＝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︱ω1ω2ω0ω3ω4︱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        ∴ p</a:t>
            </a:r>
            <a:r>
              <a:rPr lang="en-US" altLang="zh-CN" sz="2000" baseline="30000" dirty="0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  &lt;︱ω1ω2 </a:t>
            </a:r>
            <a:r>
              <a:rPr lang="en-US" altLang="zh-CN" sz="2000" baseline="30000" dirty="0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ω0ω3</a:t>
            </a:r>
            <a:r>
              <a:rPr lang="en-US" altLang="zh-CN" sz="2000" baseline="30000" dirty="0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ω4︱&lt; p</a:t>
            </a:r>
            <a:r>
              <a:rPr lang="en-US" altLang="zh-CN" sz="2000" baseline="30000" dirty="0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  +p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charset="2"/>
              <a:buNone/>
            </a:pP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（增加了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ω2ω3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，而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︱ω2ω3︱≤ p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）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charset="2"/>
              <a:buNone/>
            </a:pP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而（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p+1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）</a:t>
            </a:r>
            <a:r>
              <a:rPr lang="en-US" altLang="zh-CN" sz="2000" baseline="30000" dirty="0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  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＝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p</a:t>
            </a:r>
            <a:r>
              <a:rPr lang="en-US" altLang="zh-CN" sz="2000" baseline="30000" dirty="0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  +2p+1&gt; p</a:t>
            </a:r>
            <a:r>
              <a:rPr lang="en-US" altLang="zh-CN" sz="2000" baseline="30000" dirty="0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  +p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charset="2"/>
              <a:buNone/>
            </a:pP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即导致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p</a:t>
            </a:r>
            <a:r>
              <a:rPr lang="en-US" altLang="zh-CN" sz="2000" baseline="30000" dirty="0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  &lt;︱ω1ω2 </a:t>
            </a:r>
            <a:r>
              <a:rPr lang="en-US" altLang="zh-CN" sz="2000" baseline="30000" dirty="0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ω0ω3</a:t>
            </a:r>
            <a:r>
              <a:rPr lang="en-US" altLang="zh-CN" sz="2000" baseline="30000" dirty="0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ω4︱&lt;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（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p+1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）</a:t>
            </a:r>
            <a:r>
              <a:rPr lang="en-US" altLang="zh-CN" sz="2000" baseline="30000" dirty="0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  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         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即</a:t>
            </a:r>
            <a:r>
              <a:rPr lang="en-US" altLang="zh-CN" sz="2000" dirty="0" err="1">
                <a:solidFill>
                  <a:schemeClr val="tx2"/>
                </a:solidFill>
                <a:latin typeface="Arial" charset="0"/>
              </a:rPr>
              <a:t>ω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’  ∈L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，与假设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L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是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2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型文法矛盾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charset="2"/>
              <a:buNone/>
            </a:pP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∴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L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不是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</a:rPr>
              <a:t>2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型文法。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charset="2"/>
              <a:buNone/>
            </a:pPr>
            <a:endParaRPr lang="en-US" altLang="zh-CN" sz="2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143000" y="381000"/>
            <a:ext cx="7412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rgbClr val="800080"/>
              </a:solidFill>
              <a:latin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32F79B-AEC4-8449-964C-3AFCCE870B92}" type="slidenum">
              <a:rPr kumimoji="0" lang="zh-CN" altLang="en-US" sz="1200">
                <a:solidFill>
                  <a:srgbClr val="009999"/>
                </a:solidFill>
                <a:latin typeface="Arial Narrow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CN" sz="1200">
              <a:solidFill>
                <a:srgbClr val="009999"/>
              </a:solidFill>
              <a:latin typeface="Arial Narrow" charset="0"/>
              <a:ea typeface="宋体" charset="-122"/>
            </a:endParaRPr>
          </a:p>
        </p:txBody>
      </p:sp>
      <p:sp>
        <p:nvSpPr>
          <p:cNvPr id="26626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charset="0"/>
                <a:ea typeface="宋体" charset="-122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charset="0"/>
              <a:ea typeface="宋体" charset="-122"/>
            </a:endParaRP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762000" y="4572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800080"/>
                </a:solidFill>
                <a:latin typeface="Arial" charset="0"/>
                <a:ea typeface="华文行楷" charset="-122"/>
                <a:sym typeface="Symbol" charset="2"/>
              </a:rPr>
              <a:t>2.  2</a:t>
            </a:r>
            <a:r>
              <a:rPr lang="zh-CN" altLang="en-US">
                <a:solidFill>
                  <a:srgbClr val="800080"/>
                </a:solidFill>
                <a:latin typeface="Arial" charset="0"/>
                <a:ea typeface="华文行楷" charset="-122"/>
                <a:sym typeface="Symbol" charset="2"/>
              </a:rPr>
              <a:t>型语言的封闭性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0" y="1268413"/>
            <a:ext cx="8915400" cy="534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Times New Roman" charset="0"/>
                <a:ea typeface="楷体_GB2312" charset="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楷体_GB2312" charset="0"/>
              </a:defRPr>
            </a:lvl9pPr>
          </a:lstStyle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 （</a:t>
            </a:r>
            <a:r>
              <a:rPr lang="en-US" altLang="zh-CN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1</a:t>
            </a:r>
            <a:r>
              <a:rPr lang="zh-CN" altLang="en-US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）设有</a:t>
            </a:r>
            <a:r>
              <a:rPr lang="en-US" altLang="zh-CN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2</a:t>
            </a:r>
            <a:r>
              <a:rPr lang="zh-CN" altLang="en-US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型语言</a:t>
            </a:r>
            <a:r>
              <a:rPr lang="en-US" altLang="zh-CN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L1</a:t>
            </a:r>
            <a:r>
              <a:rPr lang="zh-CN" altLang="en-US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、</a:t>
            </a:r>
            <a:r>
              <a:rPr lang="en-US" altLang="zh-CN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L2,</a:t>
            </a:r>
            <a:r>
              <a:rPr lang="zh-CN" altLang="en-US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则</a:t>
            </a:r>
            <a:r>
              <a:rPr lang="en-US" altLang="zh-CN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L1∪L2</a:t>
            </a:r>
            <a:r>
              <a:rPr lang="zh-CN" altLang="en-US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，</a:t>
            </a:r>
            <a:r>
              <a:rPr lang="en-US" altLang="zh-CN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L1L2</a:t>
            </a:r>
            <a:r>
              <a:rPr lang="zh-CN" altLang="en-US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，</a:t>
            </a:r>
            <a:r>
              <a:rPr lang="en-US" altLang="zh-CN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L1</a:t>
            </a:r>
            <a:r>
              <a:rPr lang="en-US" altLang="zh-CN" sz="2400" b="1" baseline="30000">
                <a:solidFill>
                  <a:schemeClr val="tx2"/>
                </a:solidFill>
                <a:latin typeface="宋体" charset="-122"/>
                <a:ea typeface="宋体" charset="-122"/>
              </a:rPr>
              <a:t>*</a:t>
            </a:r>
            <a:r>
              <a:rPr lang="zh-CN" altLang="en-US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为</a:t>
            </a:r>
            <a:r>
              <a:rPr lang="en-US" altLang="zh-CN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2</a:t>
            </a:r>
            <a:r>
              <a:rPr lang="zh-CN" altLang="en-US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型语言。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       证明</a:t>
            </a:r>
            <a:r>
              <a:rPr lang="en-US" altLang="zh-CN" sz="2400" b="1">
                <a:solidFill>
                  <a:schemeClr val="tx2"/>
                </a:solidFill>
                <a:ea typeface="宋体" charset="-122"/>
              </a:rPr>
              <a:t>——</a:t>
            </a:r>
            <a:r>
              <a:rPr lang="zh-CN" altLang="en-US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自学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  （</a:t>
            </a:r>
            <a:r>
              <a:rPr lang="en-US" altLang="zh-CN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2</a:t>
            </a:r>
            <a:r>
              <a:rPr lang="zh-CN" altLang="en-US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）</a:t>
            </a:r>
            <a:r>
              <a:rPr lang="en-US" altLang="zh-CN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2</a:t>
            </a:r>
            <a:r>
              <a:rPr lang="zh-CN" altLang="en-US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型语言对交不封闭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  反证：取反例 </a:t>
            </a:r>
            <a:r>
              <a:rPr lang="en-US" altLang="zh-CN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L1</a:t>
            </a:r>
            <a:r>
              <a:rPr lang="zh-CN" altLang="en-US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＝</a:t>
            </a:r>
            <a:r>
              <a:rPr lang="en-US" altLang="zh-CN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{ a</a:t>
            </a:r>
            <a:r>
              <a:rPr lang="en-US" altLang="zh-CN" sz="2400" b="1" baseline="30000">
                <a:solidFill>
                  <a:schemeClr val="tx2"/>
                </a:solidFill>
                <a:latin typeface="宋体" charset="-122"/>
                <a:ea typeface="宋体" charset="-122"/>
              </a:rPr>
              <a:t>n</a:t>
            </a:r>
            <a:r>
              <a:rPr lang="en-US" altLang="zh-CN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b</a:t>
            </a:r>
            <a:r>
              <a:rPr lang="en-US" altLang="zh-CN" sz="2400" b="1" baseline="30000">
                <a:solidFill>
                  <a:schemeClr val="tx2"/>
                </a:solidFill>
                <a:latin typeface="宋体" charset="-122"/>
                <a:ea typeface="宋体" charset="-122"/>
              </a:rPr>
              <a:t>n</a:t>
            </a:r>
            <a:r>
              <a:rPr lang="en-US" altLang="zh-CN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c</a:t>
            </a:r>
            <a:r>
              <a:rPr lang="en-US" altLang="zh-CN" sz="2400" b="1" baseline="30000">
                <a:solidFill>
                  <a:schemeClr val="tx2"/>
                </a:solidFill>
                <a:latin typeface="宋体" charset="-122"/>
                <a:ea typeface="宋体" charset="-122"/>
              </a:rPr>
              <a:t>m</a:t>
            </a:r>
            <a:r>
              <a:rPr lang="en-US" altLang="zh-CN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︱m,n≥1} </a:t>
            </a:r>
            <a:r>
              <a:rPr lang="en-US" altLang="zh-CN" sz="2400" b="1">
                <a:solidFill>
                  <a:schemeClr val="tx2"/>
                </a:solidFill>
                <a:ea typeface="宋体" charset="-122"/>
              </a:rPr>
              <a:t>——</a:t>
            </a:r>
            <a:r>
              <a:rPr lang="en-US" altLang="zh-CN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 2</a:t>
            </a:r>
            <a:r>
              <a:rPr lang="zh-CN" altLang="en-US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型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        </a:t>
            </a:r>
            <a:r>
              <a:rPr lang="en-US" altLang="zh-CN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L2</a:t>
            </a:r>
            <a:r>
              <a:rPr lang="zh-CN" altLang="en-US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＝</a:t>
            </a:r>
            <a:r>
              <a:rPr lang="en-US" altLang="zh-CN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{ a</a:t>
            </a:r>
            <a:r>
              <a:rPr lang="en-US" altLang="zh-CN" sz="2400" b="1" baseline="30000">
                <a:solidFill>
                  <a:schemeClr val="tx2"/>
                </a:solidFill>
                <a:latin typeface="宋体" charset="-122"/>
                <a:ea typeface="宋体" charset="-122"/>
              </a:rPr>
              <a:t>m</a:t>
            </a:r>
            <a:r>
              <a:rPr lang="en-US" altLang="zh-CN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b</a:t>
            </a:r>
            <a:r>
              <a:rPr lang="en-US" altLang="zh-CN" sz="2400" b="1" baseline="30000">
                <a:solidFill>
                  <a:schemeClr val="tx2"/>
                </a:solidFill>
                <a:latin typeface="宋体" charset="-122"/>
                <a:ea typeface="宋体" charset="-122"/>
              </a:rPr>
              <a:t>n</a:t>
            </a:r>
            <a:r>
              <a:rPr lang="en-US" altLang="zh-CN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c</a:t>
            </a:r>
            <a:r>
              <a:rPr lang="en-US" altLang="zh-CN" sz="2400" b="1" baseline="30000">
                <a:solidFill>
                  <a:schemeClr val="tx2"/>
                </a:solidFill>
                <a:latin typeface="宋体" charset="-122"/>
                <a:ea typeface="宋体" charset="-122"/>
              </a:rPr>
              <a:t>n</a:t>
            </a:r>
            <a:r>
              <a:rPr lang="en-US" altLang="zh-CN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  ︱m,n≥1}    </a:t>
            </a:r>
            <a:r>
              <a:rPr lang="en-US" altLang="zh-CN" sz="2400" b="1">
                <a:solidFill>
                  <a:schemeClr val="tx2"/>
                </a:solidFill>
                <a:ea typeface="宋体" charset="-122"/>
              </a:rPr>
              <a:t>——</a:t>
            </a:r>
            <a:r>
              <a:rPr lang="en-US" altLang="zh-CN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 2</a:t>
            </a:r>
            <a:r>
              <a:rPr lang="zh-CN" altLang="en-US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型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        </a:t>
            </a:r>
            <a:r>
              <a:rPr lang="en-US" altLang="zh-CN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L1∩L2</a:t>
            </a:r>
            <a:r>
              <a:rPr lang="zh-CN" altLang="en-US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＝</a:t>
            </a:r>
            <a:r>
              <a:rPr lang="en-US" altLang="zh-CN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{a</a:t>
            </a:r>
            <a:r>
              <a:rPr lang="en-US" altLang="zh-CN" sz="2400" b="1" baseline="30000">
                <a:solidFill>
                  <a:schemeClr val="tx2"/>
                </a:solidFill>
                <a:latin typeface="宋体" charset="-122"/>
                <a:ea typeface="宋体" charset="-122"/>
              </a:rPr>
              <a:t>n</a:t>
            </a:r>
            <a:r>
              <a:rPr lang="en-US" altLang="zh-CN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b</a:t>
            </a:r>
            <a:r>
              <a:rPr lang="en-US" altLang="zh-CN" sz="2400" b="1" baseline="30000">
                <a:solidFill>
                  <a:schemeClr val="tx2"/>
                </a:solidFill>
                <a:latin typeface="宋体" charset="-122"/>
                <a:ea typeface="宋体" charset="-122"/>
              </a:rPr>
              <a:t>n</a:t>
            </a:r>
            <a:r>
              <a:rPr lang="en-US" altLang="zh-CN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c</a:t>
            </a:r>
            <a:r>
              <a:rPr lang="en-US" altLang="zh-CN" sz="2400" b="1" baseline="30000">
                <a:solidFill>
                  <a:schemeClr val="tx2"/>
                </a:solidFill>
                <a:latin typeface="宋体" charset="-122"/>
                <a:ea typeface="宋体" charset="-122"/>
              </a:rPr>
              <a:t>n</a:t>
            </a:r>
            <a:r>
              <a:rPr lang="en-US" altLang="zh-CN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︱n≥1}  </a:t>
            </a:r>
            <a:r>
              <a:rPr lang="en-US" altLang="zh-CN" sz="2400" b="1">
                <a:solidFill>
                  <a:schemeClr val="tx2"/>
                </a:solidFill>
                <a:ea typeface="宋体" charset="-122"/>
              </a:rPr>
              <a:t>——</a:t>
            </a:r>
            <a:r>
              <a:rPr lang="en-US" altLang="zh-CN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 </a:t>
            </a:r>
            <a:r>
              <a:rPr lang="zh-CN" altLang="en-US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不是</a:t>
            </a:r>
            <a:r>
              <a:rPr lang="en-US" altLang="zh-CN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2</a:t>
            </a:r>
            <a:r>
              <a:rPr lang="zh-CN" altLang="en-US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型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  （</a:t>
            </a:r>
            <a:r>
              <a:rPr lang="en-US" altLang="zh-CN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3</a:t>
            </a:r>
            <a:r>
              <a:rPr lang="zh-CN" altLang="en-US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）</a:t>
            </a:r>
            <a:r>
              <a:rPr lang="en-US" altLang="zh-CN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2</a:t>
            </a:r>
            <a:r>
              <a:rPr lang="zh-CN" altLang="en-US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型语言对补运算不封闭</a:t>
            </a:r>
            <a:endParaRPr lang="en-US" altLang="zh-CN" sz="2400" b="1">
              <a:solidFill>
                <a:schemeClr val="tx2"/>
              </a:solidFill>
              <a:latin typeface="宋体" charset="-122"/>
              <a:ea typeface="宋体" charset="-122"/>
            </a:endParaRP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	若对补封闭，则对交封闭。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	已知对交不封闭，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	∴对补不封闭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  （</a:t>
            </a:r>
            <a:r>
              <a:rPr lang="en-US" altLang="zh-CN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4</a:t>
            </a:r>
            <a:r>
              <a:rPr lang="zh-CN" altLang="en-US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）</a:t>
            </a:r>
            <a:r>
              <a:rPr lang="en-US" altLang="zh-CN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2</a:t>
            </a:r>
            <a:r>
              <a:rPr lang="zh-CN" altLang="en-US" sz="2400" b="1">
                <a:solidFill>
                  <a:schemeClr val="tx2"/>
                </a:solidFill>
                <a:latin typeface="宋体" charset="-122"/>
                <a:ea typeface="宋体" charset="-122"/>
              </a:rPr>
              <a:t>型语言对置换封闭。       （略）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charset="2"/>
              <a:buNone/>
            </a:pPr>
            <a:endParaRPr lang="en-US" altLang="zh-CN" sz="2400" b="1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动机">
  <a:themeElements>
    <a:clrScheme name="自动机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自动机">
      <a:majorFont>
        <a:latin typeface="Copperplate Gothic Light"/>
        <a:ea typeface="宋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自动机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动机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动机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动机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动机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动机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动机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Settings\wang bai\Application Data\Microsoft\Templates\自动机.pot</Template>
  <TotalTime>3137</TotalTime>
  <Words>1460</Words>
  <Application>Microsoft Macintosh PowerPoint</Application>
  <PresentationFormat>全屏显示(4:3)</PresentationFormat>
  <Paragraphs>213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Arial Narrow</vt:lpstr>
      <vt:lpstr>Copperplate Gothic Light</vt:lpstr>
      <vt:lpstr>Symbol</vt:lpstr>
      <vt:lpstr>Tahoma</vt:lpstr>
      <vt:lpstr>Times New Roman</vt:lpstr>
      <vt:lpstr>Wingdings</vt:lpstr>
      <vt:lpstr>华文行楷</vt:lpstr>
      <vt:lpstr>楷体_GB2312</vt:lpstr>
      <vt:lpstr>宋体</vt:lpstr>
      <vt:lpstr>自动机</vt:lpstr>
      <vt:lpstr>§4.6 上下文无关语言的性质</vt:lpstr>
      <vt:lpstr>1. 2型语言的泵浦引理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§4.7  受限型上下文无关文法</vt:lpstr>
      <vt:lpstr>PowerPoint 演示文稿</vt:lpstr>
      <vt:lpstr>PowerPoint 演示文稿</vt:lpstr>
      <vt:lpstr>第四章复习</vt:lpstr>
      <vt:lpstr>PowerPoint 演示文稿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§4.6 上下文无关语言的性质</dc:title>
  <dc:creator>Microsoft Office 用户</dc:creator>
  <cp:lastModifiedBy>Microsoft Office 用户</cp:lastModifiedBy>
  <cp:revision>7</cp:revision>
  <cp:lastPrinted>2001-10-15T13:50:08Z</cp:lastPrinted>
  <dcterms:created xsi:type="dcterms:W3CDTF">2017-05-26T06:28:13Z</dcterms:created>
  <dcterms:modified xsi:type="dcterms:W3CDTF">2022-06-06T15:51:27Z</dcterms:modified>
</cp:coreProperties>
</file>